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commentAuthors.xml" ContentType="application/vnd.openxmlformats-officedocument.presentationml.commentAuthor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49" r:id="rId2"/>
    <p:sldMasterId id="2147483756" r:id="rId3"/>
    <p:sldMasterId id="2147483766" r:id="rId4"/>
    <p:sldMasterId id="2147483771" r:id="rId5"/>
    <p:sldMasterId id="2147483782" r:id="rId6"/>
    <p:sldMasterId id="2147483792" r:id="rId7"/>
    <p:sldMasterId id="2147483797" r:id="rId8"/>
  </p:sldMasterIdLst>
  <p:notesMasterIdLst>
    <p:notesMasterId r:id="rId33"/>
  </p:notesMasterIdLst>
  <p:handoutMasterIdLst>
    <p:handoutMasterId r:id="rId34"/>
  </p:handoutMasterIdLst>
  <p:sldIdLst>
    <p:sldId id="487" r:id="rId9"/>
    <p:sldId id="501" r:id="rId10"/>
    <p:sldId id="503" r:id="rId11"/>
    <p:sldId id="488" r:id="rId12"/>
    <p:sldId id="490" r:id="rId13"/>
    <p:sldId id="507" r:id="rId14"/>
    <p:sldId id="504" r:id="rId15"/>
    <p:sldId id="505" r:id="rId16"/>
    <p:sldId id="493" r:id="rId17"/>
    <p:sldId id="508" r:id="rId18"/>
    <p:sldId id="494" r:id="rId19"/>
    <p:sldId id="506" r:id="rId20"/>
    <p:sldId id="495" r:id="rId21"/>
    <p:sldId id="496" r:id="rId22"/>
    <p:sldId id="497" r:id="rId23"/>
    <p:sldId id="498" r:id="rId24"/>
    <p:sldId id="499" r:id="rId25"/>
    <p:sldId id="510" r:id="rId26"/>
    <p:sldId id="509" r:id="rId27"/>
    <p:sldId id="511" r:id="rId28"/>
    <p:sldId id="515" r:id="rId29"/>
    <p:sldId id="516" r:id="rId30"/>
    <p:sldId id="517" r:id="rId31"/>
    <p:sldId id="518" r:id="rId32"/>
  </p:sldIdLst>
  <p:sldSz cx="1219835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7">
          <p15:clr>
            <a:srgbClr val="A4A3A4"/>
          </p15:clr>
        </p15:guide>
        <p15:guide id="2" orient="horz" pos="664">
          <p15:clr>
            <a:srgbClr val="A4A3A4"/>
          </p15:clr>
        </p15:guide>
        <p15:guide id="3" orient="horz" pos="3871">
          <p15:clr>
            <a:srgbClr val="A4A3A4"/>
          </p15:clr>
        </p15:guide>
        <p15:guide id="4" orient="horz" pos="898">
          <p15:clr>
            <a:srgbClr val="A4A3A4"/>
          </p15:clr>
        </p15:guide>
        <p15:guide id="5" orient="horz" pos="126">
          <p15:clr>
            <a:srgbClr val="A4A3A4"/>
          </p15:clr>
        </p15:guide>
        <p15:guide id="6" orient="horz" pos="1258">
          <p15:clr>
            <a:srgbClr val="A4A3A4"/>
          </p15:clr>
        </p15:guide>
        <p15:guide id="7" orient="horz" pos="388">
          <p15:clr>
            <a:srgbClr val="A4A3A4"/>
          </p15:clr>
        </p15:guide>
        <p15:guide id="8" orient="horz" pos="4192">
          <p15:clr>
            <a:srgbClr val="A4A3A4"/>
          </p15:clr>
        </p15:guide>
        <p15:guide id="9" orient="horz" pos="4077">
          <p15:clr>
            <a:srgbClr val="A4A3A4"/>
          </p15:clr>
        </p15:guide>
        <p15:guide id="10" pos="3842">
          <p15:clr>
            <a:srgbClr val="A4A3A4"/>
          </p15:clr>
        </p15:guide>
        <p15:guide id="11" pos="384">
          <p15:clr>
            <a:srgbClr val="A4A3A4"/>
          </p15:clr>
        </p15:guide>
        <p15:guide id="12" pos="7299">
          <p15:clr>
            <a:srgbClr val="A4A3A4"/>
          </p15:clr>
        </p15:guide>
        <p15:guide id="13" pos="3905">
          <p15:clr>
            <a:srgbClr val="A4A3A4"/>
          </p15:clr>
        </p15:guide>
        <p15:guide id="14" pos="3791">
          <p15:clr>
            <a:srgbClr val="A4A3A4"/>
          </p15:clr>
        </p15:guide>
        <p15:guide id="15" pos="3843">
          <p15:clr>
            <a:srgbClr val="A4A3A4"/>
          </p15:clr>
        </p15:guide>
        <p15:guide id="16" pos="7298">
          <p15:clr>
            <a:srgbClr val="A4A3A4"/>
          </p15:clr>
        </p15:guide>
      </p15:sldGuideLst>
    </p:ext>
    <p:ext uri="{2D200454-40CA-4A62-9FC3-DE9A4176ACB9}">
      <p15:notesGuideLst xmlns:p15="http://schemas.microsoft.com/office/powerpoint/2012/main" xmlns="">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sheeth Saxena" initials="NS" lastIdx="25" clrIdx="0"/>
  <p:cmAuthor id="1" name="Andrew Muigai" initials="AM" lastIdx="0" clrIdx="1"/>
  <p:cmAuthor id="2" name="Alf Wiltz" initials="AW" lastIdx="1" clrIdx="2">
    <p:extLst>
      <p:ext uri="{19B8F6BF-5375-455C-9EA6-DF929625EA0E}">
        <p15:presenceInfo xmlns:p15="http://schemas.microsoft.com/office/powerpoint/2012/main" xmlns="" userId="S-1-5-21-2380184862-309048139-2695422336-321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7F7F7"/>
    <a:srgbClr val="000000"/>
    <a:srgbClr val="FFE389"/>
    <a:srgbClr val="808080"/>
    <a:srgbClr val="404040"/>
    <a:srgbClr val="FF009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9" autoAdjust="0"/>
    <p:restoredTop sz="91888" autoAdjust="0"/>
  </p:normalViewPr>
  <p:slideViewPr>
    <p:cSldViewPr snapToGrid="0" snapToObjects="1" showGuides="1">
      <p:cViewPr varScale="1">
        <p:scale>
          <a:sx n="67" d="100"/>
          <a:sy n="67" d="100"/>
        </p:scale>
        <p:origin x="-1026" y="-96"/>
      </p:cViewPr>
      <p:guideLst>
        <p:guide orient="horz" pos="3127"/>
        <p:guide orient="horz" pos="664"/>
        <p:guide orient="horz" pos="3871"/>
        <p:guide orient="horz" pos="898"/>
        <p:guide orient="horz" pos="126"/>
        <p:guide orient="horz" pos="1258"/>
        <p:guide orient="horz" pos="388"/>
        <p:guide orient="horz" pos="4192"/>
        <p:guide orient="horz" pos="4077"/>
        <p:guide pos="3842"/>
        <p:guide pos="384"/>
        <p:guide pos="7299"/>
        <p:guide pos="3905"/>
        <p:guide pos="3791"/>
        <p:guide pos="3843"/>
        <p:guide pos="7298"/>
      </p:guideLst>
    </p:cSldViewPr>
  </p:slideViewPr>
  <p:outlineViewPr>
    <p:cViewPr>
      <p:scale>
        <a:sx n="33" d="100"/>
        <a:sy n="33" d="100"/>
      </p:scale>
      <p:origin x="42" y="2910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53" d="100"/>
          <a:sy n="53" d="100"/>
        </p:scale>
        <p:origin x="2826" y="96"/>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1804"/>
          </a:xfrm>
          <a:prstGeom prst="rect">
            <a:avLst/>
          </a:prstGeom>
        </p:spPr>
        <p:txBody>
          <a:bodyPr vert="horz" lIns="92302" tIns="46151" rIns="92302" bIns="46151"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70939" y="1"/>
            <a:ext cx="3037840" cy="461804"/>
          </a:xfrm>
          <a:prstGeom prst="rect">
            <a:avLst/>
          </a:prstGeom>
        </p:spPr>
        <p:txBody>
          <a:bodyPr vert="horz" lIns="92302" tIns="46151" rIns="92302" bIns="46151" rtlCol="0"/>
          <a:lstStyle>
            <a:lvl1pPr algn="r">
              <a:defRPr sz="1200"/>
            </a:lvl1pPr>
          </a:lstStyle>
          <a:p>
            <a:fld id="{75A85089-C692-4DEA-AC49-04CF34D4FE14}" type="datetimeFigureOut">
              <a:rPr lang="en-GB" smtClean="0">
                <a:latin typeface="Arial" pitchFamily="34" charset="0"/>
              </a:rPr>
              <a:pPr/>
              <a:t>13/05/2020</a:t>
            </a:fld>
            <a:endParaRPr lang="en-GB" dirty="0">
              <a:latin typeface="Arial" pitchFamily="34" charset="0"/>
            </a:endParaRPr>
          </a:p>
        </p:txBody>
      </p:sp>
      <p:sp>
        <p:nvSpPr>
          <p:cNvPr id="4" name="Footer Placeholder 3"/>
          <p:cNvSpPr>
            <a:spLocks noGrp="1"/>
          </p:cNvSpPr>
          <p:nvPr>
            <p:ph type="ftr" sz="quarter" idx="2"/>
          </p:nvPr>
        </p:nvSpPr>
        <p:spPr>
          <a:xfrm>
            <a:off x="1" y="8772669"/>
            <a:ext cx="3037840" cy="461804"/>
          </a:xfrm>
          <a:prstGeom prst="rect">
            <a:avLst/>
          </a:prstGeom>
        </p:spPr>
        <p:txBody>
          <a:bodyPr vert="horz" lIns="92302" tIns="46151" rIns="92302" bIns="46151"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70939" y="8772669"/>
            <a:ext cx="3037840" cy="461804"/>
          </a:xfrm>
          <a:prstGeom prst="rect">
            <a:avLst/>
          </a:prstGeom>
        </p:spPr>
        <p:txBody>
          <a:bodyPr vert="horz" lIns="92302" tIns="46151" rIns="92302" bIns="46151"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xmlns=""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1804"/>
          </a:xfrm>
          <a:prstGeom prst="rect">
            <a:avLst/>
          </a:prstGeom>
        </p:spPr>
        <p:txBody>
          <a:bodyPr vert="horz" lIns="92302" tIns="46151" rIns="92302" bIns="46151"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70939" y="1"/>
            <a:ext cx="3037840" cy="461804"/>
          </a:xfrm>
          <a:prstGeom prst="rect">
            <a:avLst/>
          </a:prstGeom>
        </p:spPr>
        <p:txBody>
          <a:bodyPr vert="horz" lIns="92302" tIns="46151" rIns="92302" bIns="46151" rtlCol="0"/>
          <a:lstStyle>
            <a:lvl1pPr algn="r">
              <a:defRPr sz="1200">
                <a:latin typeface="Arial" pitchFamily="34" charset="0"/>
              </a:defRPr>
            </a:lvl1pPr>
          </a:lstStyle>
          <a:p>
            <a:fld id="{8045EBA9-A28D-4849-BFEA-AA04F6A21B63}" type="datetimeFigureOut">
              <a:rPr lang="en-GB" smtClean="0"/>
              <a:pPr/>
              <a:t>13/05/2020</a:t>
            </a:fld>
            <a:endParaRPr lang="en-GB" dirty="0"/>
          </a:p>
        </p:txBody>
      </p:sp>
      <p:sp>
        <p:nvSpPr>
          <p:cNvPr id="4" name="Slide Image Placeholder 3"/>
          <p:cNvSpPr>
            <a:spLocks noGrp="1" noRot="1" noChangeAspect="1"/>
          </p:cNvSpPr>
          <p:nvPr>
            <p:ph type="sldImg" idx="2"/>
          </p:nvPr>
        </p:nvSpPr>
        <p:spPr>
          <a:xfrm>
            <a:off x="423863" y="692150"/>
            <a:ext cx="6162675" cy="3463925"/>
          </a:xfrm>
          <a:prstGeom prst="rect">
            <a:avLst/>
          </a:prstGeom>
          <a:noFill/>
          <a:ln w="12700">
            <a:solidFill>
              <a:prstClr val="black"/>
            </a:solidFill>
          </a:ln>
        </p:spPr>
        <p:txBody>
          <a:bodyPr vert="horz" lIns="92302" tIns="46151" rIns="92302" bIns="46151" rtlCol="0" anchor="ctr"/>
          <a:lstStyle/>
          <a:p>
            <a:endParaRPr lang="en-GB"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302" tIns="46151" rIns="92302" bIns="4615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8772669"/>
            <a:ext cx="3037840" cy="461804"/>
          </a:xfrm>
          <a:prstGeom prst="rect">
            <a:avLst/>
          </a:prstGeom>
        </p:spPr>
        <p:txBody>
          <a:bodyPr vert="horz" lIns="92302" tIns="46151" rIns="92302" bIns="46151"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2302" tIns="46151" rIns="92302" bIns="46151"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xmlns=""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xmlns="" val="1411650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15</a:t>
            </a:fld>
            <a:endParaRPr lang="en-GB" dirty="0"/>
          </a:p>
        </p:txBody>
      </p:sp>
    </p:spTree>
    <p:extLst>
      <p:ext uri="{BB962C8B-B14F-4D97-AF65-F5344CB8AC3E}">
        <p14:creationId xmlns:p14="http://schemas.microsoft.com/office/powerpoint/2010/main" xmlns="" val="58836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xmlns="" val="216732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xmlns="" val="2069392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xmlns="" val="216789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xmlns="" val="370040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7</a:t>
            </a:fld>
            <a:endParaRPr lang="en-GB" dirty="0"/>
          </a:p>
        </p:txBody>
      </p:sp>
    </p:spTree>
    <p:extLst>
      <p:ext uri="{BB962C8B-B14F-4D97-AF65-F5344CB8AC3E}">
        <p14:creationId xmlns:p14="http://schemas.microsoft.com/office/powerpoint/2010/main" xmlns="" val="3297972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8</a:t>
            </a:fld>
            <a:endParaRPr lang="en-GB" dirty="0"/>
          </a:p>
        </p:txBody>
      </p:sp>
    </p:spTree>
    <p:extLst>
      <p:ext uri="{BB962C8B-B14F-4D97-AF65-F5344CB8AC3E}">
        <p14:creationId xmlns:p14="http://schemas.microsoft.com/office/powerpoint/2010/main" xmlns="" val="376459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9</a:t>
            </a:fld>
            <a:endParaRPr lang="en-GB" dirty="0"/>
          </a:p>
        </p:txBody>
      </p:sp>
    </p:spTree>
    <p:extLst>
      <p:ext uri="{BB962C8B-B14F-4D97-AF65-F5344CB8AC3E}">
        <p14:creationId xmlns:p14="http://schemas.microsoft.com/office/powerpoint/2010/main" xmlns="" val="2719986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10</a:t>
            </a:fld>
            <a:endParaRPr lang="en-GB" dirty="0"/>
          </a:p>
        </p:txBody>
      </p:sp>
    </p:spTree>
    <p:extLst>
      <p:ext uri="{BB962C8B-B14F-4D97-AF65-F5344CB8AC3E}">
        <p14:creationId xmlns:p14="http://schemas.microsoft.com/office/powerpoint/2010/main" xmlns="" val="226345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159179" y="80581"/>
            <a:ext cx="11889390" cy="376624"/>
          </a:xfrm>
          <a:prstGeom prst="rect">
            <a:avLst/>
          </a:prstGeom>
        </p:spPr>
        <p:txBody>
          <a:bodyPr anchor="ctr"/>
          <a:lstStyle>
            <a:lvl1pPr>
              <a:lnSpc>
                <a:spcPct val="100000"/>
              </a:lnSpc>
              <a:defRPr sz="2800"/>
            </a:lvl1pPr>
          </a:lstStyle>
          <a:p>
            <a:r>
              <a:rPr lang="en-US" dirty="0"/>
              <a:t>Click to edit Master title style</a:t>
            </a:r>
            <a:endParaRPr lang="en-GB" dirty="0"/>
          </a:p>
        </p:txBody>
      </p:sp>
      <p:sp>
        <p:nvSpPr>
          <p:cNvPr id="3" name="Content Placeholder 2"/>
          <p:cNvSpPr>
            <a:spLocks noGrp="1"/>
          </p:cNvSpPr>
          <p:nvPr>
            <p:ph idx="1"/>
          </p:nvPr>
        </p:nvSpPr>
        <p:spPr>
          <a:xfrm>
            <a:off x="159175" y="968402"/>
            <a:ext cx="11880000" cy="531137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159175" y="801954"/>
            <a:ext cx="118800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9" name="Footer Placeholder 8"/>
          <p:cNvSpPr>
            <a:spLocks noGrp="1"/>
          </p:cNvSpPr>
          <p:nvPr>
            <p:ph type="ftr" sz="quarter" idx="11"/>
          </p:nvPr>
        </p:nvSpPr>
        <p:spPr>
          <a:xfrm>
            <a:off x="3452999" y="6519672"/>
            <a:ext cx="4581585" cy="201168"/>
          </a:xfrm>
          <a:prstGeom prst="rect">
            <a:avLst/>
          </a:prstGeom>
        </p:spPr>
        <p:txBody>
          <a:bodyPr anchor="ctr"/>
          <a:lstStyle>
            <a:lvl1pPr algn="ctr">
              <a:defRPr sz="1050">
                <a:solidFill>
                  <a:schemeClr val="bg1"/>
                </a:solidFill>
                <a:latin typeface="EYInterstate Light" panose="02000506000000020004" pitchFamily="2" charset="0"/>
              </a:defRPr>
            </a:lvl1pPr>
          </a:lstStyle>
          <a:p>
            <a:r>
              <a:rPr lang="en-GB" dirty="0"/>
              <a:t>DCDT COVID-19 Response Programme </a:t>
            </a:r>
          </a:p>
        </p:txBody>
      </p:sp>
      <p:sp>
        <p:nvSpPr>
          <p:cNvPr id="6" name="Text Placeholder 5"/>
          <p:cNvSpPr>
            <a:spLocks noGrp="1"/>
          </p:cNvSpPr>
          <p:nvPr>
            <p:ph type="body" sz="quarter" idx="12" hasCustomPrompt="1"/>
          </p:nvPr>
        </p:nvSpPr>
        <p:spPr>
          <a:xfrm>
            <a:off x="159175" y="493325"/>
            <a:ext cx="11889950" cy="268288"/>
          </a:xfrm>
          <a:prstGeom prst="rect">
            <a:avLst/>
          </a:prstGeom>
        </p:spPr>
        <p:txBody>
          <a:bodyPr anchor="ctr"/>
          <a:lstStyle>
            <a:lvl1pPr marL="0" marR="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a:lvl1pPr>
          </a:lstStyle>
          <a:p>
            <a:pPr marL="0" marR="0" lvl="0" indent="0" algn="l" defTabSz="914400" rtl="0" eaLnBrk="1" fontAlgn="auto" latinLnBrk="0" hangingPunct="1">
              <a:lnSpc>
                <a:spcPct val="85000"/>
              </a:lnSpc>
              <a:spcBef>
                <a:spcPts val="0"/>
              </a:spcBef>
              <a:spcAft>
                <a:spcPts val="600"/>
              </a:spcAft>
              <a:buClr>
                <a:srgbClr val="FFE600"/>
              </a:buClr>
              <a:buSzPct val="70000"/>
              <a:buFont typeface="Arial" pitchFamily="34" charset="0"/>
              <a:buNone/>
              <a:tabLst/>
              <a:defRPr/>
            </a:pPr>
            <a:r>
              <a:rPr kumimoji="0" lang="en-US" sz="1400" b="1" i="0" u="none" strike="noStrike" kern="1200" cap="none" spc="0" normalizeH="0" baseline="0" noProof="0" dirty="0">
                <a:ln>
                  <a:noFill/>
                </a:ln>
                <a:solidFill>
                  <a:srgbClr val="646464">
                    <a:lumMod val="60000"/>
                    <a:lumOff val="40000"/>
                  </a:srgbClr>
                </a:solidFill>
                <a:effectLst/>
                <a:uLnTx/>
                <a:uFillTx/>
                <a:latin typeface="EYInterstate" panose="02000503020000020004" pitchFamily="2" charset="0"/>
                <a:ea typeface="+mn-ea"/>
                <a:cs typeface="+mn-cs"/>
              </a:rPr>
              <a:t>Subheading</a:t>
            </a:r>
            <a:endParaRPr kumimoji="0" lang="en-IN" sz="1400" b="1" i="0" u="none" strike="noStrike" kern="1200" cap="none" spc="0" normalizeH="0" baseline="0" noProof="0" dirty="0" err="1">
              <a:ln>
                <a:noFill/>
              </a:ln>
              <a:solidFill>
                <a:srgbClr val="646464">
                  <a:lumMod val="60000"/>
                  <a:lumOff val="40000"/>
                </a:srgbClr>
              </a:solidFill>
              <a:effectLst/>
              <a:uLnTx/>
              <a:uFillTx/>
              <a:latin typeface="EYInterstate" panose="02000503020000020004" pitchFamily="2" charset="0"/>
              <a:ea typeface="+mn-ea"/>
              <a:cs typeface="+mn-cs"/>
            </a:endParaRPr>
          </a:p>
        </p:txBody>
      </p:sp>
      <p:sp>
        <p:nvSpPr>
          <p:cNvPr id="11" name="Line 11"/>
          <p:cNvSpPr>
            <a:spLocks noChangeShapeType="1"/>
          </p:cNvSpPr>
          <p:nvPr userDrawn="1"/>
        </p:nvSpPr>
        <p:spPr bwMode="auto">
          <a:xfrm>
            <a:off x="159175" y="6406716"/>
            <a:ext cx="118800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75" y="4406355"/>
            <a:ext cx="10369593" cy="1362669"/>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275" y="2906835"/>
            <a:ext cx="10369593" cy="14995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67159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97101" y="1274802"/>
            <a:ext cx="5310636" cy="4898982"/>
          </a:xfrm>
        </p:spPr>
        <p:txBody>
          <a:bodyPr/>
          <a:lstStyle>
            <a:lvl1pPr>
              <a:defRPr sz="12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1559" y="1274802"/>
            <a:ext cx="5310637" cy="4898982"/>
          </a:xfrm>
        </p:spPr>
        <p:txBody>
          <a:bodyPr/>
          <a:lstStyle>
            <a:lvl1pPr>
              <a:defRPr sz="12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723071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xmlns="" val="666330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Rectangle 4"/>
          <p:cNvSpPr>
            <a:spLocks noChangeArrowheads="1"/>
          </p:cNvSpPr>
          <p:nvPr userDrawn="1"/>
        </p:nvSpPr>
        <p:spPr bwMode="auto">
          <a:xfrm>
            <a:off x="505172" y="1040015"/>
            <a:ext cx="11008752" cy="1335301"/>
          </a:xfrm>
          <a:prstGeom prst="rect">
            <a:avLst/>
          </a:prstGeom>
          <a:noFill/>
          <a:ln w="12700">
            <a:solidFill>
              <a:srgbClr val="FFE600"/>
            </a:solidFill>
            <a:miter lim="800000"/>
            <a:headEnd type="none" w="sm" len="sm"/>
            <a:tailEnd type="none" w="sm" len="sm"/>
          </a:ln>
          <a:effectLst/>
        </p:spPr>
        <p:txBody>
          <a:bodyPr wrap="none" anchor="ctr"/>
          <a:lstStyle/>
          <a:p>
            <a:pPr algn="ctr" fontAlgn="base">
              <a:spcBef>
                <a:spcPct val="50000"/>
              </a:spcBef>
              <a:spcAft>
                <a:spcPct val="0"/>
              </a:spcAft>
              <a:defRPr/>
            </a:pPr>
            <a:endParaRPr lang="en-US" sz="1300" dirty="0">
              <a:solidFill>
                <a:srgbClr val="000000"/>
              </a:solidFill>
              <a:latin typeface="Arial" charset="0"/>
            </a:endParaRPr>
          </a:p>
        </p:txBody>
      </p:sp>
      <p:sp>
        <p:nvSpPr>
          <p:cNvPr id="10" name="Picture Placeholder 13"/>
          <p:cNvSpPr>
            <a:spLocks noGrp="1"/>
          </p:cNvSpPr>
          <p:nvPr>
            <p:ph type="pic" sz="quarter" idx="19"/>
          </p:nvPr>
        </p:nvSpPr>
        <p:spPr>
          <a:xfrm>
            <a:off x="711808" y="1177542"/>
            <a:ext cx="809360" cy="861403"/>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dirty="0"/>
              <a:t>Click icon to add picture</a:t>
            </a:r>
          </a:p>
        </p:txBody>
      </p:sp>
      <p:sp>
        <p:nvSpPr>
          <p:cNvPr id="11" name="Text Placeholder 16"/>
          <p:cNvSpPr>
            <a:spLocks noGrp="1"/>
          </p:cNvSpPr>
          <p:nvPr>
            <p:ph type="body" sz="quarter" idx="21" hasCustomPrompt="1"/>
          </p:nvPr>
        </p:nvSpPr>
        <p:spPr>
          <a:xfrm>
            <a:off x="1613511" y="1495194"/>
            <a:ext cx="2516804" cy="569680"/>
          </a:xfrm>
        </p:spPr>
        <p:txBody>
          <a:bodyPr anchor="t">
            <a:noAutofit/>
          </a:bodyPr>
          <a:lstStyle>
            <a:lvl1pPr marL="0" indent="0">
              <a:spcAft>
                <a:spcPts val="0"/>
              </a:spcAft>
              <a:buFontTx/>
              <a:buNone/>
              <a:tabLst>
                <a:tab pos="449263" algn="l"/>
              </a:tabLst>
              <a:defRPr sz="900"/>
            </a:lvl1pPr>
          </a:lstStyle>
          <a:p>
            <a:pPr lvl="0"/>
            <a:r>
              <a:rPr lang="en-US" noProof="0" dirty="0"/>
              <a:t>Tel	+XX XXX XXXX </a:t>
            </a:r>
            <a:r>
              <a:rPr lang="en-US" noProof="0" dirty="0" err="1"/>
              <a:t>XXXX</a:t>
            </a:r>
            <a:endParaRPr lang="en-US" noProof="0" dirty="0"/>
          </a:p>
          <a:p>
            <a:pPr lvl="0"/>
            <a:r>
              <a:rPr lang="en-US" noProof="0" dirty="0"/>
              <a:t>Mobile	+XX XXX XXXX </a:t>
            </a:r>
            <a:r>
              <a:rPr lang="en-US" noProof="0" dirty="0" err="1"/>
              <a:t>XXXX</a:t>
            </a:r>
            <a:endParaRPr lang="en-US" noProof="0" dirty="0"/>
          </a:p>
          <a:p>
            <a:pPr lvl="0"/>
            <a:r>
              <a:rPr lang="en-US" noProof="0" dirty="0"/>
              <a:t>Fax	+XX XXX XXXX </a:t>
            </a:r>
            <a:r>
              <a:rPr lang="en-US" noProof="0" dirty="0" err="1"/>
              <a:t>XXXX</a:t>
            </a:r>
            <a:endParaRPr lang="en-US" noProof="0" dirty="0"/>
          </a:p>
          <a:p>
            <a:pPr lvl="0"/>
            <a:r>
              <a:rPr lang="en-US" noProof="0" dirty="0"/>
              <a:t>Email	xxx.xxx@xx.ey.com</a:t>
            </a:r>
          </a:p>
        </p:txBody>
      </p:sp>
      <p:sp>
        <p:nvSpPr>
          <p:cNvPr id="14" name="Text Placeholder 24"/>
          <p:cNvSpPr>
            <a:spLocks noGrp="1"/>
          </p:cNvSpPr>
          <p:nvPr>
            <p:ph type="body" sz="quarter" idx="42" hasCustomPrompt="1"/>
          </p:nvPr>
        </p:nvSpPr>
        <p:spPr>
          <a:xfrm>
            <a:off x="1613511" y="1172537"/>
            <a:ext cx="2516804" cy="251341"/>
          </a:xfrm>
        </p:spPr>
        <p:txBody>
          <a:bodyPr/>
          <a:lstStyle>
            <a:lvl1pPr>
              <a:spcAft>
                <a:spcPts val="0"/>
              </a:spcAft>
              <a:defRPr sz="1000" b="1"/>
            </a:lvl1pPr>
            <a:lvl2pPr marL="0" indent="0">
              <a:spcBef>
                <a:spcPts val="0"/>
              </a:spcBef>
              <a:spcAft>
                <a:spcPts val="0"/>
              </a:spcAft>
              <a:buNone/>
              <a:defRPr sz="1000"/>
            </a:lvl2pPr>
            <a:lvl3pPr marL="180975" indent="-180975">
              <a:spcBef>
                <a:spcPts val="0"/>
              </a:spcBef>
              <a:spcAft>
                <a:spcPts val="0"/>
              </a:spcAft>
              <a:buClr>
                <a:schemeClr val="accent3"/>
              </a:buClr>
              <a:defRPr sz="900" b="0">
                <a:solidFill>
                  <a:schemeClr val="tx1"/>
                </a:solidFill>
              </a:defRPr>
            </a:lvl3pPr>
            <a:lvl4pPr marL="361950" indent="-180975">
              <a:spcAft>
                <a:spcPts val="0"/>
              </a:spcAft>
              <a:buClr>
                <a:schemeClr val="accent3"/>
              </a:buClr>
              <a:defRPr/>
            </a:lvl4pPr>
            <a:lvl5pPr marL="542925" indent="-180975">
              <a:spcAft>
                <a:spcPts val="0"/>
              </a:spcAft>
              <a:buClr>
                <a:schemeClr val="accent3"/>
              </a:buClr>
              <a:defRPr/>
            </a:lvl5pPr>
          </a:lstStyle>
          <a:p>
            <a:pPr lvl="1"/>
            <a:r>
              <a:rPr lang="en-US" dirty="0"/>
              <a:t>Click to add name and title</a:t>
            </a:r>
          </a:p>
          <a:p>
            <a:pPr lvl="2"/>
            <a:r>
              <a:rPr lang="en-US" dirty="0"/>
              <a:t>Second level</a:t>
            </a:r>
          </a:p>
        </p:txBody>
      </p:sp>
      <p:sp>
        <p:nvSpPr>
          <p:cNvPr id="15" name="Text Placeholder 16"/>
          <p:cNvSpPr>
            <a:spLocks noGrp="1"/>
          </p:cNvSpPr>
          <p:nvPr>
            <p:ph type="body" sz="quarter" idx="43" hasCustomPrompt="1"/>
          </p:nvPr>
        </p:nvSpPr>
        <p:spPr>
          <a:xfrm>
            <a:off x="713395" y="2644018"/>
            <a:ext cx="3472972" cy="228033"/>
          </a:xfrm>
        </p:spPr>
        <p:txBody>
          <a:bodyPr anchor="ctr">
            <a:noAutofit/>
          </a:bodyPr>
          <a:lstStyle>
            <a:lvl1pPr marL="0" indent="0">
              <a:spcAft>
                <a:spcPts val="0"/>
              </a:spcAft>
              <a:buFontTx/>
              <a:buNone/>
              <a:tabLst>
                <a:tab pos="449263" algn="l"/>
              </a:tabLst>
              <a:defRPr sz="1200" b="1">
                <a:solidFill>
                  <a:srgbClr val="808080"/>
                </a:solidFill>
              </a:defRPr>
            </a:lvl1pPr>
          </a:lstStyle>
          <a:p>
            <a:pPr lvl="0"/>
            <a:r>
              <a:rPr lang="en-US" noProof="0" dirty="0"/>
              <a:t>&lt;Background&gt;</a:t>
            </a:r>
          </a:p>
        </p:txBody>
      </p:sp>
      <p:sp>
        <p:nvSpPr>
          <p:cNvPr id="16" name="Text Placeholder 16"/>
          <p:cNvSpPr>
            <a:spLocks noGrp="1"/>
          </p:cNvSpPr>
          <p:nvPr>
            <p:ph type="body" sz="quarter" idx="44" hasCustomPrompt="1"/>
          </p:nvPr>
        </p:nvSpPr>
        <p:spPr>
          <a:xfrm>
            <a:off x="8037331" y="2644018"/>
            <a:ext cx="3472972" cy="228033"/>
          </a:xfrm>
        </p:spPr>
        <p:txBody>
          <a:bodyPr anchor="ctr">
            <a:noAutofit/>
          </a:bodyPr>
          <a:lstStyle>
            <a:lvl1pPr marL="0" indent="0">
              <a:spcAft>
                <a:spcPts val="0"/>
              </a:spcAft>
              <a:buFontTx/>
              <a:buNone/>
              <a:tabLst>
                <a:tab pos="449263" algn="l"/>
              </a:tabLst>
              <a:defRPr sz="1200" b="1">
                <a:solidFill>
                  <a:srgbClr val="808080"/>
                </a:solidFill>
              </a:defRPr>
            </a:lvl1pPr>
          </a:lstStyle>
          <a:p>
            <a:pPr lvl="0"/>
            <a:r>
              <a:rPr lang="en-US" noProof="0" dirty="0"/>
              <a:t>&lt;Heading&gt;</a:t>
            </a:r>
          </a:p>
        </p:txBody>
      </p:sp>
      <p:sp>
        <p:nvSpPr>
          <p:cNvPr id="17" name="Text Placeholder 16"/>
          <p:cNvSpPr>
            <a:spLocks noGrp="1"/>
          </p:cNvSpPr>
          <p:nvPr>
            <p:ph type="body" sz="quarter" idx="45" hasCustomPrompt="1"/>
          </p:nvPr>
        </p:nvSpPr>
        <p:spPr>
          <a:xfrm>
            <a:off x="4375363" y="2644018"/>
            <a:ext cx="3472972" cy="228033"/>
          </a:xfrm>
        </p:spPr>
        <p:txBody>
          <a:bodyPr anchor="ctr">
            <a:noAutofit/>
          </a:bodyPr>
          <a:lstStyle>
            <a:lvl1pPr marL="0" indent="0">
              <a:spcAft>
                <a:spcPts val="0"/>
              </a:spcAft>
              <a:buFontTx/>
              <a:buNone/>
              <a:tabLst>
                <a:tab pos="449263" algn="l"/>
              </a:tabLst>
              <a:defRPr sz="1200" b="1">
                <a:solidFill>
                  <a:srgbClr val="808080"/>
                </a:solidFill>
              </a:defRPr>
            </a:lvl1pPr>
          </a:lstStyle>
          <a:p>
            <a:pPr lvl="0"/>
            <a:r>
              <a:rPr lang="en-US" noProof="0" dirty="0"/>
              <a:t>&lt;Experience&gt;</a:t>
            </a:r>
          </a:p>
        </p:txBody>
      </p:sp>
      <p:sp>
        <p:nvSpPr>
          <p:cNvPr id="18" name="Text Placeholder 16"/>
          <p:cNvSpPr>
            <a:spLocks noGrp="1"/>
          </p:cNvSpPr>
          <p:nvPr>
            <p:ph type="body" sz="quarter" idx="46" hasCustomPrompt="1"/>
          </p:nvPr>
        </p:nvSpPr>
        <p:spPr>
          <a:xfrm>
            <a:off x="713395" y="2958725"/>
            <a:ext cx="3472972" cy="844990"/>
          </a:xfrm>
        </p:spPr>
        <p:txBody>
          <a:bodyPr anchor="t">
            <a:noAutofit/>
          </a:bodyPr>
          <a:lstStyle>
            <a:lvl1pPr marL="0" indent="0">
              <a:spcAft>
                <a:spcPts val="0"/>
              </a:spcAft>
              <a:buFontTx/>
              <a:buNone/>
              <a:tabLst>
                <a:tab pos="449263" algn="l"/>
              </a:tabLst>
              <a:defRPr sz="900" b="0">
                <a:solidFill>
                  <a:schemeClr val="tx1"/>
                </a:solidFill>
              </a:defRPr>
            </a:lvl1pPr>
            <a:lvl4pPr>
              <a:buFont typeface="Arial" pitchFamily="34" charset="0"/>
              <a:buChar char="►"/>
              <a:defRPr sz="900"/>
            </a:lvl4pPr>
          </a:lstStyle>
          <a:p>
            <a:pPr lvl="0"/>
            <a:r>
              <a:rPr lang="en-US" noProof="0" dirty="0"/>
              <a:t>Text</a:t>
            </a:r>
          </a:p>
        </p:txBody>
      </p:sp>
      <p:sp>
        <p:nvSpPr>
          <p:cNvPr id="19" name="Text Placeholder 16"/>
          <p:cNvSpPr>
            <a:spLocks noGrp="1"/>
          </p:cNvSpPr>
          <p:nvPr>
            <p:ph type="body" sz="quarter" idx="47" hasCustomPrompt="1"/>
          </p:nvPr>
        </p:nvSpPr>
        <p:spPr>
          <a:xfrm>
            <a:off x="713395" y="4228959"/>
            <a:ext cx="3472972" cy="228033"/>
          </a:xfrm>
        </p:spPr>
        <p:txBody>
          <a:bodyPr anchor="ctr">
            <a:noAutofit/>
          </a:bodyPr>
          <a:lstStyle>
            <a:lvl1pPr marL="0" indent="0">
              <a:spcAft>
                <a:spcPts val="0"/>
              </a:spcAft>
              <a:buFontTx/>
              <a:buNone/>
              <a:tabLst>
                <a:tab pos="449263" algn="l"/>
              </a:tabLst>
              <a:defRPr sz="1200" b="1">
                <a:solidFill>
                  <a:srgbClr val="808080"/>
                </a:solidFill>
              </a:defRPr>
            </a:lvl1pPr>
          </a:lstStyle>
          <a:p>
            <a:pPr lvl="0"/>
            <a:r>
              <a:rPr lang="en-US" noProof="0" dirty="0"/>
              <a:t>&lt;Skills&gt;</a:t>
            </a:r>
          </a:p>
        </p:txBody>
      </p:sp>
      <p:sp>
        <p:nvSpPr>
          <p:cNvPr id="20" name="Text Placeholder 16"/>
          <p:cNvSpPr>
            <a:spLocks noGrp="1"/>
          </p:cNvSpPr>
          <p:nvPr>
            <p:ph type="body" sz="quarter" idx="48" hasCustomPrompt="1"/>
          </p:nvPr>
        </p:nvSpPr>
        <p:spPr>
          <a:xfrm>
            <a:off x="713395" y="4537434"/>
            <a:ext cx="3472972" cy="1755912"/>
          </a:xfrm>
        </p:spPr>
        <p:txBody>
          <a:bodyPr anchor="t">
            <a:noAutofit/>
          </a:bodyPr>
          <a:lstStyle>
            <a:lvl1pPr marL="0" indent="0">
              <a:spcAft>
                <a:spcPts val="0"/>
              </a:spcAft>
              <a:buFontTx/>
              <a:buNone/>
              <a:tabLst>
                <a:tab pos="449263" algn="l"/>
              </a:tabLst>
              <a:defRPr sz="900" b="0">
                <a:solidFill>
                  <a:schemeClr val="tx1"/>
                </a:solidFill>
              </a:defRPr>
            </a:lvl1pPr>
            <a:lvl4pPr>
              <a:buFont typeface="Arial" pitchFamily="34" charset="0"/>
              <a:buChar char="►"/>
              <a:defRPr sz="900"/>
            </a:lvl4pPr>
          </a:lstStyle>
          <a:p>
            <a:pPr lvl="0"/>
            <a:r>
              <a:rPr lang="en-US" noProof="0" dirty="0"/>
              <a:t>Text</a:t>
            </a:r>
          </a:p>
        </p:txBody>
      </p:sp>
      <p:sp>
        <p:nvSpPr>
          <p:cNvPr id="21" name="Text Placeholder 16"/>
          <p:cNvSpPr>
            <a:spLocks noGrp="1"/>
          </p:cNvSpPr>
          <p:nvPr>
            <p:ph type="body" sz="quarter" idx="49" hasCustomPrompt="1"/>
          </p:nvPr>
        </p:nvSpPr>
        <p:spPr>
          <a:xfrm>
            <a:off x="4375363" y="2958723"/>
            <a:ext cx="3472972" cy="3334619"/>
          </a:xfrm>
        </p:spPr>
        <p:txBody>
          <a:bodyPr anchor="t">
            <a:noAutofit/>
          </a:bodyPr>
          <a:lstStyle>
            <a:lvl1pPr marL="0" indent="0">
              <a:spcAft>
                <a:spcPts val="0"/>
              </a:spcAft>
              <a:buFontTx/>
              <a:buNone/>
              <a:tabLst>
                <a:tab pos="449263" algn="l"/>
              </a:tabLst>
              <a:defRPr sz="900" b="0">
                <a:solidFill>
                  <a:schemeClr val="tx1"/>
                </a:solidFill>
              </a:defRPr>
            </a:lvl1pPr>
            <a:lvl4pPr>
              <a:buFont typeface="Arial" pitchFamily="34" charset="0"/>
              <a:buChar char="►"/>
              <a:defRPr sz="900"/>
            </a:lvl4pPr>
          </a:lstStyle>
          <a:p>
            <a:pPr lvl="0"/>
            <a:r>
              <a:rPr lang="en-US" noProof="0" dirty="0"/>
              <a:t>Text</a:t>
            </a:r>
          </a:p>
        </p:txBody>
      </p:sp>
      <p:sp>
        <p:nvSpPr>
          <p:cNvPr id="22" name="Text Placeholder 16"/>
          <p:cNvSpPr>
            <a:spLocks noGrp="1"/>
          </p:cNvSpPr>
          <p:nvPr>
            <p:ph type="body" sz="quarter" idx="50" hasCustomPrompt="1"/>
          </p:nvPr>
        </p:nvSpPr>
        <p:spPr>
          <a:xfrm>
            <a:off x="8037331" y="2958723"/>
            <a:ext cx="3472972" cy="3334619"/>
          </a:xfrm>
        </p:spPr>
        <p:txBody>
          <a:bodyPr anchor="t">
            <a:noAutofit/>
          </a:bodyPr>
          <a:lstStyle>
            <a:lvl1pPr marL="0" indent="0">
              <a:spcAft>
                <a:spcPts val="0"/>
              </a:spcAft>
              <a:buFontTx/>
              <a:buNone/>
              <a:tabLst>
                <a:tab pos="449263" algn="l"/>
              </a:tabLst>
              <a:defRPr sz="900" b="0">
                <a:solidFill>
                  <a:schemeClr val="tx1"/>
                </a:solidFill>
              </a:defRPr>
            </a:lvl1pPr>
            <a:lvl4pPr>
              <a:buFont typeface="Arial" pitchFamily="34" charset="0"/>
              <a:buChar char="►"/>
              <a:defRPr sz="900"/>
            </a:lvl4pPr>
          </a:lstStyle>
          <a:p>
            <a:pPr lvl="0"/>
            <a:r>
              <a:rPr lang="en-US" noProof="0" dirty="0"/>
              <a:t>Text</a:t>
            </a:r>
          </a:p>
        </p:txBody>
      </p:sp>
    </p:spTree>
    <p:extLst>
      <p:ext uri="{BB962C8B-B14F-4D97-AF65-F5344CB8AC3E}">
        <p14:creationId xmlns:p14="http://schemas.microsoft.com/office/powerpoint/2010/main" xmlns="" val="1342318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14169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pages">
    <p:spTree>
      <p:nvGrpSpPr>
        <p:cNvPr id="1" name=""/>
        <p:cNvGrpSpPr/>
        <p:nvPr/>
      </p:nvGrpSpPr>
      <p:grpSpPr>
        <a:xfrm>
          <a:off x="0" y="0"/>
          <a:ext cx="0" cy="0"/>
          <a:chOff x="0" y="0"/>
          <a:chExt cx="0" cy="0"/>
        </a:xfrm>
      </p:grpSpPr>
      <p:sp>
        <p:nvSpPr>
          <p:cNvPr id="9" name="Content Placeholder 7"/>
          <p:cNvSpPr>
            <a:spLocks noGrp="1"/>
          </p:cNvSpPr>
          <p:nvPr>
            <p:ph sz="quarter" idx="13"/>
          </p:nvPr>
        </p:nvSpPr>
        <p:spPr>
          <a:xfrm>
            <a:off x="713405" y="2654433"/>
            <a:ext cx="6587145" cy="462273"/>
          </a:xfrm>
        </p:spPr>
        <p:txBody>
          <a:bodyPr anchor="ctr"/>
          <a:lstStyle>
            <a:lvl1pPr>
              <a:defRPr sz="2400">
                <a:solidFill>
                  <a:schemeClr val="bg1"/>
                </a:solidFill>
                <a:latin typeface="EYInterstate" pitchFamily="2" charset="0"/>
              </a:defRPr>
            </a:lvl1pPr>
          </a:lstStyle>
          <a:p>
            <a:pPr lvl="0"/>
            <a:r>
              <a:rPr lang="en-US" dirty="0"/>
              <a:t>Click to edit Master text styles</a:t>
            </a:r>
          </a:p>
        </p:txBody>
      </p:sp>
    </p:spTree>
    <p:extLst>
      <p:ext uri="{BB962C8B-B14F-4D97-AF65-F5344CB8AC3E}">
        <p14:creationId xmlns:p14="http://schemas.microsoft.com/office/powerpoint/2010/main" xmlns="" val="2410742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0" y="0"/>
            <a:ext cx="12198350" cy="6858000"/>
          </a:xfrm>
          <a:prstGeom prst="rect">
            <a:avLst/>
          </a:prstGeom>
          <a:noFill/>
          <a:ln w="9525">
            <a:noFill/>
            <a:miter lim="800000"/>
            <a:headEnd/>
            <a:tailEnd/>
          </a:ln>
        </p:spPr>
      </p:pic>
      <p:sp>
        <p:nvSpPr>
          <p:cNvPr id="7" name="Freeform 5"/>
          <p:cNvSpPr>
            <a:spLocks noChangeAspect="1"/>
          </p:cNvSpPr>
          <p:nvPr userDrawn="1"/>
        </p:nvSpPr>
        <p:spPr bwMode="gray">
          <a:xfrm rot="10800000">
            <a:off x="4370838" y="457200"/>
            <a:ext cx="7221423"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Title 1"/>
          <p:cNvSpPr>
            <a:spLocks noGrp="1"/>
          </p:cNvSpPr>
          <p:nvPr>
            <p:ph type="ctrTitle"/>
          </p:nvPr>
        </p:nvSpPr>
        <p:spPr>
          <a:xfrm>
            <a:off x="4809744" y="1737360"/>
            <a:ext cx="6400800"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3" name="Subtitle 2"/>
          <p:cNvSpPr>
            <a:spLocks noGrp="1"/>
          </p:cNvSpPr>
          <p:nvPr>
            <p:ph type="subTitle" idx="1"/>
          </p:nvPr>
        </p:nvSpPr>
        <p:spPr>
          <a:xfrm>
            <a:off x="4809744" y="2724912"/>
            <a:ext cx="640080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xmlns="" val="2589714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604838" y="385087"/>
            <a:ext cx="5413375" cy="4572000"/>
          </a:xfrm>
          <a:prstGeom prst="rect">
            <a:avLst/>
          </a:prstGeom>
        </p:spPr>
      </p:pic>
      <p:sp>
        <p:nvSpPr>
          <p:cNvPr id="11" name="Title 1"/>
          <p:cNvSpPr>
            <a:spLocks noGrp="1"/>
          </p:cNvSpPr>
          <p:nvPr>
            <p:ph type="ctrTitle"/>
          </p:nvPr>
        </p:nvSpPr>
        <p:spPr>
          <a:xfrm>
            <a:off x="996696" y="1691640"/>
            <a:ext cx="4597400"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4" name="Subtitle 2"/>
          <p:cNvSpPr>
            <a:spLocks noGrp="1"/>
          </p:cNvSpPr>
          <p:nvPr>
            <p:ph type="subTitle" idx="1"/>
          </p:nvPr>
        </p:nvSpPr>
        <p:spPr>
          <a:xfrm>
            <a:off x="996696" y="2660904"/>
            <a:ext cx="459740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xmlns="" val="2765390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159179" y="80581"/>
            <a:ext cx="11889390" cy="376624"/>
          </a:xfrm>
          <a:prstGeom prst="rect">
            <a:avLst/>
          </a:prstGeom>
        </p:spPr>
        <p:txBody>
          <a:bodyPr anchor="ctr"/>
          <a:lstStyle>
            <a:lvl1pPr>
              <a:lnSpc>
                <a:spcPct val="100000"/>
              </a:lnSpc>
              <a:defRPr sz="2800"/>
            </a:lvl1pPr>
          </a:lstStyle>
          <a:p>
            <a:r>
              <a:rPr lang="en-US" dirty="0"/>
              <a:t>Click to edit Master title style</a:t>
            </a:r>
            <a:endParaRPr lang="en-GB" dirty="0"/>
          </a:p>
        </p:txBody>
      </p:sp>
      <p:sp>
        <p:nvSpPr>
          <p:cNvPr id="3" name="Content Placeholder 2"/>
          <p:cNvSpPr>
            <a:spLocks noGrp="1"/>
          </p:cNvSpPr>
          <p:nvPr>
            <p:ph idx="1"/>
          </p:nvPr>
        </p:nvSpPr>
        <p:spPr>
          <a:xfrm>
            <a:off x="159175" y="968402"/>
            <a:ext cx="11880000" cy="531137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159175" y="801954"/>
            <a:ext cx="118800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9" name="Footer Placeholder 8"/>
          <p:cNvSpPr>
            <a:spLocks noGrp="1"/>
          </p:cNvSpPr>
          <p:nvPr>
            <p:ph type="ftr" sz="quarter" idx="11"/>
          </p:nvPr>
        </p:nvSpPr>
        <p:spPr>
          <a:xfrm>
            <a:off x="3452999" y="6519672"/>
            <a:ext cx="4581585" cy="201168"/>
          </a:xfrm>
          <a:prstGeom prst="rect">
            <a:avLst/>
          </a:prstGeom>
        </p:spPr>
        <p:txBody>
          <a:bodyPr anchor="ctr"/>
          <a:lstStyle>
            <a:lvl1pPr algn="ctr">
              <a:defRPr sz="1050">
                <a:solidFill>
                  <a:schemeClr val="bg1"/>
                </a:solidFill>
                <a:latin typeface="EYInterstate Light" panose="02000506000000020004" pitchFamily="2" charset="0"/>
              </a:defRPr>
            </a:lvl1pPr>
          </a:lstStyle>
          <a:p>
            <a:r>
              <a:rPr lang="en-GB" dirty="0">
                <a:solidFill>
                  <a:srgbClr val="646464"/>
                </a:solidFill>
              </a:rPr>
              <a:t>DCDT COVID-19 Response Programme </a:t>
            </a:r>
          </a:p>
        </p:txBody>
      </p:sp>
      <p:sp>
        <p:nvSpPr>
          <p:cNvPr id="6" name="Text Placeholder 5"/>
          <p:cNvSpPr>
            <a:spLocks noGrp="1"/>
          </p:cNvSpPr>
          <p:nvPr>
            <p:ph type="body" sz="quarter" idx="12" hasCustomPrompt="1"/>
          </p:nvPr>
        </p:nvSpPr>
        <p:spPr>
          <a:xfrm>
            <a:off x="159175" y="493325"/>
            <a:ext cx="11889950" cy="268288"/>
          </a:xfrm>
          <a:prstGeom prst="rect">
            <a:avLst/>
          </a:prstGeom>
        </p:spPr>
        <p:txBody>
          <a:bodyPr anchor="ctr"/>
          <a:lstStyle>
            <a:lvl1pPr marL="0" marR="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a:lvl1pPr>
          </a:lstStyle>
          <a:p>
            <a:pPr marL="0" marR="0" lvl="0" indent="0" algn="l" defTabSz="914400" rtl="0" eaLnBrk="1" fontAlgn="auto" latinLnBrk="0" hangingPunct="1">
              <a:lnSpc>
                <a:spcPct val="85000"/>
              </a:lnSpc>
              <a:spcBef>
                <a:spcPts val="0"/>
              </a:spcBef>
              <a:spcAft>
                <a:spcPts val="600"/>
              </a:spcAft>
              <a:buClr>
                <a:srgbClr val="FFE600"/>
              </a:buClr>
              <a:buSzPct val="70000"/>
              <a:buFont typeface="Arial" pitchFamily="34" charset="0"/>
              <a:buNone/>
              <a:tabLst/>
              <a:defRPr/>
            </a:pPr>
            <a:r>
              <a:rPr kumimoji="0" lang="en-US" sz="1400" b="1" i="0" u="none" strike="noStrike" kern="1200" cap="none" spc="0" normalizeH="0" baseline="0" noProof="0" dirty="0">
                <a:ln>
                  <a:noFill/>
                </a:ln>
                <a:solidFill>
                  <a:srgbClr val="646464">
                    <a:lumMod val="60000"/>
                    <a:lumOff val="40000"/>
                  </a:srgbClr>
                </a:solidFill>
                <a:effectLst/>
                <a:uLnTx/>
                <a:uFillTx/>
                <a:latin typeface="EYInterstate" panose="02000503020000020004" pitchFamily="2" charset="0"/>
                <a:ea typeface="+mn-ea"/>
                <a:cs typeface="+mn-cs"/>
              </a:rPr>
              <a:t>Subheading</a:t>
            </a:r>
            <a:endParaRPr kumimoji="0" lang="en-IN" sz="1400" b="1" i="0" u="none" strike="noStrike" kern="1200" cap="none" spc="0" normalizeH="0" baseline="0" noProof="0" dirty="0" err="1">
              <a:ln>
                <a:noFill/>
              </a:ln>
              <a:solidFill>
                <a:srgbClr val="646464">
                  <a:lumMod val="60000"/>
                  <a:lumOff val="40000"/>
                </a:srgbClr>
              </a:solidFill>
              <a:effectLst/>
              <a:uLnTx/>
              <a:uFillTx/>
              <a:latin typeface="EYInterstate" panose="02000503020000020004" pitchFamily="2" charset="0"/>
              <a:ea typeface="+mn-ea"/>
              <a:cs typeface="+mn-cs"/>
            </a:endParaRPr>
          </a:p>
        </p:txBody>
      </p:sp>
      <p:sp>
        <p:nvSpPr>
          <p:cNvPr id="11" name="Line 11"/>
          <p:cNvSpPr>
            <a:spLocks noChangeShapeType="1"/>
          </p:cNvSpPr>
          <p:nvPr userDrawn="1"/>
        </p:nvSpPr>
        <p:spPr bwMode="auto">
          <a:xfrm>
            <a:off x="159175" y="6406716"/>
            <a:ext cx="118800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pic>
        <p:nvPicPr>
          <p:cNvPr id="8" name="Picture 7">
            <a:extLst>
              <a:ext uri="{FF2B5EF4-FFF2-40B4-BE49-F238E27FC236}">
                <a16:creationId xmlns:a16="http://schemas.microsoft.com/office/drawing/2014/main" xmlns="" id="{CCF6EC9C-B687-4B2D-AF70-AE10AA4F8D4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453742" y="6457506"/>
            <a:ext cx="976261" cy="357962"/>
          </a:xfrm>
          <a:prstGeom prst="rect">
            <a:avLst/>
          </a:prstGeom>
        </p:spPr>
      </p:pic>
    </p:spTree>
    <p:extLst>
      <p:ext uri="{BB962C8B-B14F-4D97-AF65-F5344CB8AC3E}">
        <p14:creationId xmlns:p14="http://schemas.microsoft.com/office/powerpoint/2010/main" xmlns="" val="27680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Approved question tall">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0735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Approved question tall">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54044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79" y="2130436"/>
            <a:ext cx="10369592" cy="1470703"/>
          </a:xfrm>
        </p:spPr>
        <p:txBody>
          <a:bodyPr/>
          <a:lstStyle/>
          <a:p>
            <a:r>
              <a:rPr lang="en-US"/>
              <a:t>Click to edit Master title style</a:t>
            </a:r>
            <a:endParaRPr lang="en-GB"/>
          </a:p>
        </p:txBody>
      </p:sp>
      <p:sp>
        <p:nvSpPr>
          <p:cNvPr id="3" name="Subtitle 2"/>
          <p:cNvSpPr>
            <a:spLocks noGrp="1"/>
          </p:cNvSpPr>
          <p:nvPr>
            <p:ph type="subTitle" idx="1"/>
          </p:nvPr>
        </p:nvSpPr>
        <p:spPr>
          <a:xfrm>
            <a:off x="1830568" y="3886344"/>
            <a:ext cx="8537214" cy="175303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xmlns="" val="3622649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1351101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let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102" y="2375311"/>
            <a:ext cx="5314257" cy="3798476"/>
          </a:xfrm>
        </p:spPr>
        <p:txBody>
          <a:bodyPr/>
          <a:lstStyle>
            <a:lvl1pPr>
              <a:defRPr sz="1200"/>
            </a:lvl1pPr>
            <a:lvl2pPr>
              <a:defRPr sz="1400"/>
            </a:lvl2pPr>
            <a:lvl3pPr>
              <a:defRPr sz="1200"/>
            </a:lvl3pPr>
            <a:lvl4pPr>
              <a:defRPr sz="1200"/>
            </a:lvl4pPr>
            <a:lvl5pPr>
              <a:defRPr sz="1200"/>
            </a:lvl5pPr>
          </a:lstStyle>
          <a:p>
            <a:pPr lvl="1"/>
            <a:r>
              <a:rPr lang="en-US" dirty="0"/>
              <a:t>Click to edit Master text styles</a:t>
            </a:r>
          </a:p>
          <a:p>
            <a:pPr lvl="0"/>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97102" y="1165328"/>
            <a:ext cx="5314257" cy="1209981"/>
          </a:xfrm>
        </p:spPr>
        <p:txBody>
          <a:bodyPr/>
          <a:lstStyle>
            <a:lvl1pPr>
              <a:defRPr sz="900"/>
            </a:lvl1pPr>
            <a:lvl3pPr>
              <a:defRPr sz="1100">
                <a:solidFill>
                  <a:srgbClr val="808080"/>
                </a:solidFill>
              </a:defRPr>
            </a:lvl3pPr>
          </a:lstStyle>
          <a:p>
            <a:pPr lvl="2"/>
            <a:r>
              <a:rPr lang="en-US" dirty="0"/>
              <a:t>Private and confidential</a:t>
            </a:r>
          </a:p>
          <a:p>
            <a:pPr lvl="0"/>
            <a:r>
              <a:rPr lang="en-US" dirty="0"/>
              <a:t>XXXXXXXXXXXXX</a:t>
            </a:r>
            <a:br>
              <a:rPr lang="en-US" dirty="0"/>
            </a:br>
            <a:r>
              <a:rPr lang="en-US" dirty="0"/>
              <a:t>XXXXXXXXXXX,</a:t>
            </a:r>
            <a:br>
              <a:rPr lang="en-US" dirty="0"/>
            </a:br>
            <a:r>
              <a:rPr lang="en-US" dirty="0"/>
              <a:t>XXXXXXX</a:t>
            </a:r>
            <a:br>
              <a:rPr lang="en-US" dirty="0"/>
            </a:br>
            <a:r>
              <a:rPr lang="en-US" dirty="0"/>
              <a:t>XXXXXXXX </a:t>
            </a:r>
            <a:br>
              <a:rPr lang="en-US" dirty="0"/>
            </a:br>
            <a:r>
              <a:rPr lang="en-US" dirty="0"/>
              <a:t>XXXXXXX</a:t>
            </a:r>
            <a:br>
              <a:rPr lang="en-US" dirty="0"/>
            </a:br>
            <a:r>
              <a:rPr lang="en-US" dirty="0"/>
              <a:t>XXXXX</a:t>
            </a:r>
          </a:p>
        </p:txBody>
      </p:sp>
      <p:sp>
        <p:nvSpPr>
          <p:cNvPr id="10" name="Content Placeholder 2"/>
          <p:cNvSpPr>
            <a:spLocks noGrp="1"/>
          </p:cNvSpPr>
          <p:nvPr>
            <p:ph idx="13" hasCustomPrompt="1"/>
          </p:nvPr>
        </p:nvSpPr>
        <p:spPr>
          <a:xfrm>
            <a:off x="6187360" y="234023"/>
            <a:ext cx="4046105" cy="723329"/>
          </a:xfrm>
        </p:spPr>
        <p:txBody>
          <a:bodyPr/>
          <a:lstStyle>
            <a:lvl1pPr>
              <a:defRPr sz="600"/>
            </a:lvl1pPr>
            <a:lvl2pPr>
              <a:defRPr sz="600">
                <a:solidFill>
                  <a:srgbClr val="808080"/>
                </a:solidFill>
              </a:defRPr>
            </a:lvl2pPr>
            <a:lvl3pPr>
              <a:spcBef>
                <a:spcPts val="0"/>
              </a:spcBef>
              <a:spcAft>
                <a:spcPts val="0"/>
              </a:spcAft>
              <a:tabLst>
                <a:tab pos="228600" algn="l"/>
                <a:tab pos="4665663" algn="r"/>
              </a:tabLst>
              <a:defRPr sz="600">
                <a:solidFill>
                  <a:srgbClr val="808080"/>
                </a:solidFill>
                <a:latin typeface="EYInterstate Light" pitchFamily="2" charset="0"/>
              </a:defRPr>
            </a:lvl3pPr>
          </a:lstStyle>
          <a:p>
            <a:pPr lvl="1"/>
            <a:r>
              <a:rPr lang="en-US" dirty="0"/>
              <a:t>Ernst &amp; Young LLP</a:t>
            </a:r>
          </a:p>
          <a:p>
            <a:pPr lvl="2"/>
            <a:r>
              <a:rPr lang="en-US" dirty="0"/>
              <a:t>1 More London Place</a:t>
            </a:r>
          </a:p>
          <a:p>
            <a:pPr lvl="2"/>
            <a:r>
              <a:rPr lang="en-US" dirty="0"/>
              <a:t>London SE1 2AF</a:t>
            </a:r>
          </a:p>
          <a:p>
            <a:pPr lvl="2"/>
            <a:endParaRPr lang="en-US" dirty="0"/>
          </a:p>
          <a:p>
            <a:pPr lvl="2"/>
            <a:r>
              <a:rPr lang="en-US" dirty="0"/>
              <a:t>Tel:	</a:t>
            </a:r>
            <a:r>
              <a:rPr lang="en-US" dirty="0" err="1"/>
              <a:t>xxxx</a:t>
            </a:r>
            <a:r>
              <a:rPr lang="en-US" dirty="0"/>
              <a:t> </a:t>
            </a:r>
            <a:r>
              <a:rPr lang="en-US" dirty="0" err="1"/>
              <a:t>xxxx</a:t>
            </a:r>
            <a:r>
              <a:rPr lang="en-US" dirty="0"/>
              <a:t> </a:t>
            </a:r>
            <a:r>
              <a:rPr lang="en-US" dirty="0" err="1"/>
              <a:t>xxxx</a:t>
            </a:r>
            <a:endParaRPr lang="en-US" dirty="0"/>
          </a:p>
          <a:p>
            <a:pPr lvl="2"/>
            <a:r>
              <a:rPr lang="en-US" dirty="0"/>
              <a:t>Fax: 	</a:t>
            </a:r>
            <a:r>
              <a:rPr lang="en-US" dirty="0" err="1"/>
              <a:t>xxxx</a:t>
            </a:r>
            <a:r>
              <a:rPr lang="en-US" dirty="0"/>
              <a:t> </a:t>
            </a:r>
            <a:r>
              <a:rPr lang="en-US" dirty="0" err="1"/>
              <a:t>xxxx</a:t>
            </a:r>
            <a:r>
              <a:rPr lang="en-US" dirty="0"/>
              <a:t> </a:t>
            </a:r>
            <a:r>
              <a:rPr lang="en-US" dirty="0" err="1"/>
              <a:t>xxxx</a:t>
            </a:r>
            <a:endParaRPr lang="en-US" dirty="0"/>
          </a:p>
          <a:p>
            <a:pPr lvl="2"/>
            <a:r>
              <a:rPr lang="en-US" dirty="0"/>
              <a:t>www.ey.com/uk</a:t>
            </a:r>
          </a:p>
        </p:txBody>
      </p:sp>
      <p:sp>
        <p:nvSpPr>
          <p:cNvPr id="11" name="Content Placeholder 2"/>
          <p:cNvSpPr>
            <a:spLocks noGrp="1"/>
          </p:cNvSpPr>
          <p:nvPr>
            <p:ph idx="14" hasCustomPrompt="1"/>
          </p:nvPr>
        </p:nvSpPr>
        <p:spPr>
          <a:xfrm>
            <a:off x="9012693" y="2117870"/>
            <a:ext cx="2497611" cy="204257"/>
          </a:xfrm>
        </p:spPr>
        <p:txBody>
          <a:bodyPr rIns="0"/>
          <a:lstStyle>
            <a:lvl1pPr algn="r">
              <a:defRPr sz="1200" b="1"/>
            </a:lvl1pPr>
            <a:lvl2pPr algn="r">
              <a:defRPr sz="600">
                <a:solidFill>
                  <a:srgbClr val="808080"/>
                </a:solidFill>
              </a:defRPr>
            </a:lvl2pPr>
            <a:lvl3pPr algn="r">
              <a:spcBef>
                <a:spcPts val="0"/>
              </a:spcBef>
              <a:spcAft>
                <a:spcPts val="0"/>
              </a:spcAft>
              <a:tabLst>
                <a:tab pos="228600" algn="l"/>
                <a:tab pos="4665663" algn="r"/>
              </a:tabLst>
              <a:defRPr sz="600">
                <a:solidFill>
                  <a:srgbClr val="808080"/>
                </a:solidFill>
                <a:latin typeface="EYInterstate Light" pitchFamily="2" charset="0"/>
              </a:defRPr>
            </a:lvl3pPr>
          </a:lstStyle>
          <a:p>
            <a:pPr lvl="0"/>
            <a:r>
              <a:rPr lang="en-US" dirty="0"/>
              <a:t>Date</a:t>
            </a:r>
          </a:p>
        </p:txBody>
      </p:sp>
      <p:sp>
        <p:nvSpPr>
          <p:cNvPr id="12" name="Content Placeholder 2"/>
          <p:cNvSpPr>
            <a:spLocks noGrp="1"/>
          </p:cNvSpPr>
          <p:nvPr>
            <p:ph idx="15"/>
          </p:nvPr>
        </p:nvSpPr>
        <p:spPr>
          <a:xfrm>
            <a:off x="6196047" y="2375311"/>
            <a:ext cx="5314257" cy="3798476"/>
          </a:xfrm>
        </p:spPr>
        <p:txBody>
          <a:bodyPr/>
          <a:lstStyle>
            <a:lvl1pPr>
              <a:defRPr sz="1200"/>
            </a:lvl1pPr>
            <a:lvl2pPr>
              <a:defRPr sz="1400"/>
            </a:lvl2pPr>
            <a:lvl3pPr>
              <a:defRPr sz="1200"/>
            </a:lvl3pPr>
            <a:lvl4pPr>
              <a:defRPr sz="1200"/>
            </a:lvl4pPr>
            <a:lvl5pPr>
              <a:defRPr sz="1200"/>
            </a:lvl5pPr>
          </a:lstStyle>
          <a:p>
            <a:pPr lvl="1"/>
            <a:r>
              <a:rPr lang="en-US" dirty="0"/>
              <a:t>Click to edit Master text styles</a:t>
            </a:r>
          </a:p>
          <a:p>
            <a:pPr lvl="0"/>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1782617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71" y="4406352"/>
            <a:ext cx="10369593" cy="1362669"/>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271" y="2906835"/>
            <a:ext cx="10369593" cy="14995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1859214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97101" y="1274802"/>
            <a:ext cx="5310636" cy="4898982"/>
          </a:xfrm>
        </p:spPr>
        <p:txBody>
          <a:bodyPr/>
          <a:lstStyle>
            <a:lvl1pPr>
              <a:defRPr sz="12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1559" y="1274802"/>
            <a:ext cx="5310637" cy="4898982"/>
          </a:xfrm>
        </p:spPr>
        <p:txBody>
          <a:bodyPr/>
          <a:lstStyle>
            <a:lvl1pPr>
              <a:defRPr sz="12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255723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xmlns="" val="2941567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Rectangle 4"/>
          <p:cNvSpPr>
            <a:spLocks noChangeArrowheads="1"/>
          </p:cNvSpPr>
          <p:nvPr userDrawn="1"/>
        </p:nvSpPr>
        <p:spPr bwMode="auto">
          <a:xfrm>
            <a:off x="505172" y="1040012"/>
            <a:ext cx="11008752" cy="1335301"/>
          </a:xfrm>
          <a:prstGeom prst="rect">
            <a:avLst/>
          </a:prstGeom>
          <a:noFill/>
          <a:ln w="12700">
            <a:solidFill>
              <a:srgbClr val="FFE600"/>
            </a:solidFill>
            <a:miter lim="800000"/>
            <a:headEnd type="none" w="sm" len="sm"/>
            <a:tailEnd type="none" w="sm" len="sm"/>
          </a:ln>
          <a:effectLst/>
        </p:spPr>
        <p:txBody>
          <a:bodyPr wrap="none" anchor="ctr"/>
          <a:lstStyle/>
          <a:p>
            <a:pPr algn="ctr" fontAlgn="base">
              <a:spcBef>
                <a:spcPct val="50000"/>
              </a:spcBef>
              <a:spcAft>
                <a:spcPct val="0"/>
              </a:spcAft>
              <a:defRPr/>
            </a:pPr>
            <a:endParaRPr lang="en-US" sz="1300" dirty="0">
              <a:solidFill>
                <a:srgbClr val="000000"/>
              </a:solidFill>
              <a:latin typeface="Arial" charset="0"/>
            </a:endParaRPr>
          </a:p>
        </p:txBody>
      </p:sp>
      <p:sp>
        <p:nvSpPr>
          <p:cNvPr id="10" name="Picture Placeholder 13"/>
          <p:cNvSpPr>
            <a:spLocks noGrp="1"/>
          </p:cNvSpPr>
          <p:nvPr>
            <p:ph type="pic" sz="quarter" idx="19"/>
          </p:nvPr>
        </p:nvSpPr>
        <p:spPr>
          <a:xfrm>
            <a:off x="711808" y="1177542"/>
            <a:ext cx="809360" cy="861403"/>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dirty="0"/>
              <a:t>Click icon to add picture</a:t>
            </a:r>
          </a:p>
        </p:txBody>
      </p:sp>
      <p:sp>
        <p:nvSpPr>
          <p:cNvPr id="11" name="Text Placeholder 16"/>
          <p:cNvSpPr>
            <a:spLocks noGrp="1"/>
          </p:cNvSpPr>
          <p:nvPr>
            <p:ph type="body" sz="quarter" idx="21" hasCustomPrompt="1"/>
          </p:nvPr>
        </p:nvSpPr>
        <p:spPr>
          <a:xfrm>
            <a:off x="1613511" y="1495194"/>
            <a:ext cx="2516804" cy="569680"/>
          </a:xfrm>
        </p:spPr>
        <p:txBody>
          <a:bodyPr anchor="t">
            <a:noAutofit/>
          </a:bodyPr>
          <a:lstStyle>
            <a:lvl1pPr marL="0" indent="0">
              <a:spcAft>
                <a:spcPts val="0"/>
              </a:spcAft>
              <a:buFontTx/>
              <a:buNone/>
              <a:tabLst>
                <a:tab pos="449263" algn="l"/>
              </a:tabLst>
              <a:defRPr sz="900"/>
            </a:lvl1pPr>
          </a:lstStyle>
          <a:p>
            <a:pPr lvl="0"/>
            <a:r>
              <a:rPr lang="en-US" noProof="0" dirty="0"/>
              <a:t>Tel	+XX XXX XXXX </a:t>
            </a:r>
            <a:r>
              <a:rPr lang="en-US" noProof="0" dirty="0" err="1"/>
              <a:t>XXXX</a:t>
            </a:r>
            <a:endParaRPr lang="en-US" noProof="0" dirty="0"/>
          </a:p>
          <a:p>
            <a:pPr lvl="0"/>
            <a:r>
              <a:rPr lang="en-US" noProof="0" dirty="0"/>
              <a:t>Mobile	+XX XXX XXXX </a:t>
            </a:r>
            <a:r>
              <a:rPr lang="en-US" noProof="0" dirty="0" err="1"/>
              <a:t>XXXX</a:t>
            </a:r>
            <a:endParaRPr lang="en-US" noProof="0" dirty="0"/>
          </a:p>
          <a:p>
            <a:pPr lvl="0"/>
            <a:r>
              <a:rPr lang="en-US" noProof="0" dirty="0"/>
              <a:t>Fax	+XX XXX XXXX </a:t>
            </a:r>
            <a:r>
              <a:rPr lang="en-US" noProof="0" dirty="0" err="1"/>
              <a:t>XXXX</a:t>
            </a:r>
            <a:endParaRPr lang="en-US" noProof="0" dirty="0"/>
          </a:p>
          <a:p>
            <a:pPr lvl="0"/>
            <a:r>
              <a:rPr lang="en-US" noProof="0" dirty="0"/>
              <a:t>Email	xxx.xxx@xx.ey.com</a:t>
            </a:r>
          </a:p>
        </p:txBody>
      </p:sp>
      <p:sp>
        <p:nvSpPr>
          <p:cNvPr id="14" name="Text Placeholder 24"/>
          <p:cNvSpPr>
            <a:spLocks noGrp="1"/>
          </p:cNvSpPr>
          <p:nvPr>
            <p:ph type="body" sz="quarter" idx="42" hasCustomPrompt="1"/>
          </p:nvPr>
        </p:nvSpPr>
        <p:spPr>
          <a:xfrm>
            <a:off x="1613511" y="1172534"/>
            <a:ext cx="2516804" cy="251341"/>
          </a:xfrm>
        </p:spPr>
        <p:txBody>
          <a:bodyPr/>
          <a:lstStyle>
            <a:lvl1pPr>
              <a:spcAft>
                <a:spcPts val="0"/>
              </a:spcAft>
              <a:defRPr sz="1000" b="1"/>
            </a:lvl1pPr>
            <a:lvl2pPr marL="0" indent="0">
              <a:spcBef>
                <a:spcPts val="0"/>
              </a:spcBef>
              <a:spcAft>
                <a:spcPts val="0"/>
              </a:spcAft>
              <a:buNone/>
              <a:defRPr sz="1000"/>
            </a:lvl2pPr>
            <a:lvl3pPr marL="180975" indent="-180975">
              <a:spcBef>
                <a:spcPts val="0"/>
              </a:spcBef>
              <a:spcAft>
                <a:spcPts val="0"/>
              </a:spcAft>
              <a:buClr>
                <a:schemeClr val="accent3"/>
              </a:buClr>
              <a:defRPr sz="900" b="0">
                <a:solidFill>
                  <a:schemeClr val="tx1"/>
                </a:solidFill>
              </a:defRPr>
            </a:lvl3pPr>
            <a:lvl4pPr marL="361950" indent="-180975">
              <a:spcAft>
                <a:spcPts val="0"/>
              </a:spcAft>
              <a:buClr>
                <a:schemeClr val="accent3"/>
              </a:buClr>
              <a:defRPr/>
            </a:lvl4pPr>
            <a:lvl5pPr marL="542925" indent="-180975">
              <a:spcAft>
                <a:spcPts val="0"/>
              </a:spcAft>
              <a:buClr>
                <a:schemeClr val="accent3"/>
              </a:buClr>
              <a:defRPr/>
            </a:lvl5pPr>
          </a:lstStyle>
          <a:p>
            <a:pPr lvl="1"/>
            <a:r>
              <a:rPr lang="en-US" dirty="0"/>
              <a:t>Click to add name and title</a:t>
            </a:r>
          </a:p>
          <a:p>
            <a:pPr lvl="2"/>
            <a:r>
              <a:rPr lang="en-US" dirty="0"/>
              <a:t>Second level</a:t>
            </a:r>
          </a:p>
        </p:txBody>
      </p:sp>
      <p:sp>
        <p:nvSpPr>
          <p:cNvPr id="15" name="Text Placeholder 16"/>
          <p:cNvSpPr>
            <a:spLocks noGrp="1"/>
          </p:cNvSpPr>
          <p:nvPr>
            <p:ph type="body" sz="quarter" idx="43" hasCustomPrompt="1"/>
          </p:nvPr>
        </p:nvSpPr>
        <p:spPr>
          <a:xfrm>
            <a:off x="713395" y="2644015"/>
            <a:ext cx="3472972" cy="228033"/>
          </a:xfrm>
        </p:spPr>
        <p:txBody>
          <a:bodyPr anchor="ctr">
            <a:noAutofit/>
          </a:bodyPr>
          <a:lstStyle>
            <a:lvl1pPr marL="0" indent="0">
              <a:spcAft>
                <a:spcPts val="0"/>
              </a:spcAft>
              <a:buFontTx/>
              <a:buNone/>
              <a:tabLst>
                <a:tab pos="449263" algn="l"/>
              </a:tabLst>
              <a:defRPr sz="1200" b="1">
                <a:solidFill>
                  <a:srgbClr val="808080"/>
                </a:solidFill>
              </a:defRPr>
            </a:lvl1pPr>
          </a:lstStyle>
          <a:p>
            <a:pPr lvl="0"/>
            <a:r>
              <a:rPr lang="en-US" noProof="0" dirty="0"/>
              <a:t>&lt;Background&gt;</a:t>
            </a:r>
          </a:p>
        </p:txBody>
      </p:sp>
      <p:sp>
        <p:nvSpPr>
          <p:cNvPr id="16" name="Text Placeholder 16"/>
          <p:cNvSpPr>
            <a:spLocks noGrp="1"/>
          </p:cNvSpPr>
          <p:nvPr>
            <p:ph type="body" sz="quarter" idx="44" hasCustomPrompt="1"/>
          </p:nvPr>
        </p:nvSpPr>
        <p:spPr>
          <a:xfrm>
            <a:off x="8037331" y="2644015"/>
            <a:ext cx="3472972" cy="228033"/>
          </a:xfrm>
        </p:spPr>
        <p:txBody>
          <a:bodyPr anchor="ctr">
            <a:noAutofit/>
          </a:bodyPr>
          <a:lstStyle>
            <a:lvl1pPr marL="0" indent="0">
              <a:spcAft>
                <a:spcPts val="0"/>
              </a:spcAft>
              <a:buFontTx/>
              <a:buNone/>
              <a:tabLst>
                <a:tab pos="449263" algn="l"/>
              </a:tabLst>
              <a:defRPr sz="1200" b="1">
                <a:solidFill>
                  <a:srgbClr val="808080"/>
                </a:solidFill>
              </a:defRPr>
            </a:lvl1pPr>
          </a:lstStyle>
          <a:p>
            <a:pPr lvl="0"/>
            <a:r>
              <a:rPr lang="en-US" noProof="0" dirty="0"/>
              <a:t>&lt;Heading&gt;</a:t>
            </a:r>
          </a:p>
        </p:txBody>
      </p:sp>
      <p:sp>
        <p:nvSpPr>
          <p:cNvPr id="17" name="Text Placeholder 16"/>
          <p:cNvSpPr>
            <a:spLocks noGrp="1"/>
          </p:cNvSpPr>
          <p:nvPr>
            <p:ph type="body" sz="quarter" idx="45" hasCustomPrompt="1"/>
          </p:nvPr>
        </p:nvSpPr>
        <p:spPr>
          <a:xfrm>
            <a:off x="4375363" y="2644015"/>
            <a:ext cx="3472972" cy="228033"/>
          </a:xfrm>
        </p:spPr>
        <p:txBody>
          <a:bodyPr anchor="ctr">
            <a:noAutofit/>
          </a:bodyPr>
          <a:lstStyle>
            <a:lvl1pPr marL="0" indent="0">
              <a:spcAft>
                <a:spcPts val="0"/>
              </a:spcAft>
              <a:buFontTx/>
              <a:buNone/>
              <a:tabLst>
                <a:tab pos="449263" algn="l"/>
              </a:tabLst>
              <a:defRPr sz="1200" b="1">
                <a:solidFill>
                  <a:srgbClr val="808080"/>
                </a:solidFill>
              </a:defRPr>
            </a:lvl1pPr>
          </a:lstStyle>
          <a:p>
            <a:pPr lvl="0"/>
            <a:r>
              <a:rPr lang="en-US" noProof="0" dirty="0"/>
              <a:t>&lt;Experience&gt;</a:t>
            </a:r>
          </a:p>
        </p:txBody>
      </p:sp>
      <p:sp>
        <p:nvSpPr>
          <p:cNvPr id="18" name="Text Placeholder 16"/>
          <p:cNvSpPr>
            <a:spLocks noGrp="1"/>
          </p:cNvSpPr>
          <p:nvPr>
            <p:ph type="body" sz="quarter" idx="46" hasCustomPrompt="1"/>
          </p:nvPr>
        </p:nvSpPr>
        <p:spPr>
          <a:xfrm>
            <a:off x="713395" y="2958725"/>
            <a:ext cx="3472972" cy="844990"/>
          </a:xfrm>
        </p:spPr>
        <p:txBody>
          <a:bodyPr anchor="t">
            <a:noAutofit/>
          </a:bodyPr>
          <a:lstStyle>
            <a:lvl1pPr marL="0" indent="0">
              <a:spcAft>
                <a:spcPts val="0"/>
              </a:spcAft>
              <a:buFontTx/>
              <a:buNone/>
              <a:tabLst>
                <a:tab pos="449263" algn="l"/>
              </a:tabLst>
              <a:defRPr sz="900" b="0">
                <a:solidFill>
                  <a:schemeClr val="tx1"/>
                </a:solidFill>
              </a:defRPr>
            </a:lvl1pPr>
            <a:lvl4pPr>
              <a:buFont typeface="Arial" pitchFamily="34" charset="0"/>
              <a:buChar char="►"/>
              <a:defRPr sz="900"/>
            </a:lvl4pPr>
          </a:lstStyle>
          <a:p>
            <a:pPr lvl="0"/>
            <a:r>
              <a:rPr lang="en-US" noProof="0" dirty="0"/>
              <a:t>Text</a:t>
            </a:r>
          </a:p>
        </p:txBody>
      </p:sp>
      <p:sp>
        <p:nvSpPr>
          <p:cNvPr id="19" name="Text Placeholder 16"/>
          <p:cNvSpPr>
            <a:spLocks noGrp="1"/>
          </p:cNvSpPr>
          <p:nvPr>
            <p:ph type="body" sz="quarter" idx="47" hasCustomPrompt="1"/>
          </p:nvPr>
        </p:nvSpPr>
        <p:spPr>
          <a:xfrm>
            <a:off x="713395" y="4228956"/>
            <a:ext cx="3472972" cy="228033"/>
          </a:xfrm>
        </p:spPr>
        <p:txBody>
          <a:bodyPr anchor="ctr">
            <a:noAutofit/>
          </a:bodyPr>
          <a:lstStyle>
            <a:lvl1pPr marL="0" indent="0">
              <a:spcAft>
                <a:spcPts val="0"/>
              </a:spcAft>
              <a:buFontTx/>
              <a:buNone/>
              <a:tabLst>
                <a:tab pos="449263" algn="l"/>
              </a:tabLst>
              <a:defRPr sz="1200" b="1">
                <a:solidFill>
                  <a:srgbClr val="808080"/>
                </a:solidFill>
              </a:defRPr>
            </a:lvl1pPr>
          </a:lstStyle>
          <a:p>
            <a:pPr lvl="0"/>
            <a:r>
              <a:rPr lang="en-US" noProof="0" dirty="0"/>
              <a:t>&lt;Skills&gt;</a:t>
            </a:r>
          </a:p>
        </p:txBody>
      </p:sp>
      <p:sp>
        <p:nvSpPr>
          <p:cNvPr id="20" name="Text Placeholder 16"/>
          <p:cNvSpPr>
            <a:spLocks noGrp="1"/>
          </p:cNvSpPr>
          <p:nvPr>
            <p:ph type="body" sz="quarter" idx="48" hasCustomPrompt="1"/>
          </p:nvPr>
        </p:nvSpPr>
        <p:spPr>
          <a:xfrm>
            <a:off x="713395" y="4537434"/>
            <a:ext cx="3472972" cy="1755912"/>
          </a:xfrm>
        </p:spPr>
        <p:txBody>
          <a:bodyPr anchor="t">
            <a:noAutofit/>
          </a:bodyPr>
          <a:lstStyle>
            <a:lvl1pPr marL="0" indent="0">
              <a:spcAft>
                <a:spcPts val="0"/>
              </a:spcAft>
              <a:buFontTx/>
              <a:buNone/>
              <a:tabLst>
                <a:tab pos="449263" algn="l"/>
              </a:tabLst>
              <a:defRPr sz="900" b="0">
                <a:solidFill>
                  <a:schemeClr val="tx1"/>
                </a:solidFill>
              </a:defRPr>
            </a:lvl1pPr>
            <a:lvl4pPr>
              <a:buFont typeface="Arial" pitchFamily="34" charset="0"/>
              <a:buChar char="►"/>
              <a:defRPr sz="900"/>
            </a:lvl4pPr>
          </a:lstStyle>
          <a:p>
            <a:pPr lvl="0"/>
            <a:r>
              <a:rPr lang="en-US" noProof="0" dirty="0"/>
              <a:t>Text</a:t>
            </a:r>
          </a:p>
        </p:txBody>
      </p:sp>
      <p:sp>
        <p:nvSpPr>
          <p:cNvPr id="21" name="Text Placeholder 16"/>
          <p:cNvSpPr>
            <a:spLocks noGrp="1"/>
          </p:cNvSpPr>
          <p:nvPr>
            <p:ph type="body" sz="quarter" idx="49" hasCustomPrompt="1"/>
          </p:nvPr>
        </p:nvSpPr>
        <p:spPr>
          <a:xfrm>
            <a:off x="4375363" y="2958723"/>
            <a:ext cx="3472972" cy="3334619"/>
          </a:xfrm>
        </p:spPr>
        <p:txBody>
          <a:bodyPr anchor="t">
            <a:noAutofit/>
          </a:bodyPr>
          <a:lstStyle>
            <a:lvl1pPr marL="0" indent="0">
              <a:spcAft>
                <a:spcPts val="0"/>
              </a:spcAft>
              <a:buFontTx/>
              <a:buNone/>
              <a:tabLst>
                <a:tab pos="449263" algn="l"/>
              </a:tabLst>
              <a:defRPr sz="900" b="0">
                <a:solidFill>
                  <a:schemeClr val="tx1"/>
                </a:solidFill>
              </a:defRPr>
            </a:lvl1pPr>
            <a:lvl4pPr>
              <a:buFont typeface="Arial" pitchFamily="34" charset="0"/>
              <a:buChar char="►"/>
              <a:defRPr sz="900"/>
            </a:lvl4pPr>
          </a:lstStyle>
          <a:p>
            <a:pPr lvl="0"/>
            <a:r>
              <a:rPr lang="en-US" noProof="0" dirty="0"/>
              <a:t>Text</a:t>
            </a:r>
          </a:p>
        </p:txBody>
      </p:sp>
      <p:sp>
        <p:nvSpPr>
          <p:cNvPr id="22" name="Text Placeholder 16"/>
          <p:cNvSpPr>
            <a:spLocks noGrp="1"/>
          </p:cNvSpPr>
          <p:nvPr>
            <p:ph type="body" sz="quarter" idx="50" hasCustomPrompt="1"/>
          </p:nvPr>
        </p:nvSpPr>
        <p:spPr>
          <a:xfrm>
            <a:off x="8037331" y="2958723"/>
            <a:ext cx="3472972" cy="3334619"/>
          </a:xfrm>
        </p:spPr>
        <p:txBody>
          <a:bodyPr anchor="t">
            <a:noAutofit/>
          </a:bodyPr>
          <a:lstStyle>
            <a:lvl1pPr marL="0" indent="0">
              <a:spcAft>
                <a:spcPts val="0"/>
              </a:spcAft>
              <a:buFontTx/>
              <a:buNone/>
              <a:tabLst>
                <a:tab pos="449263" algn="l"/>
              </a:tabLst>
              <a:defRPr sz="900" b="0">
                <a:solidFill>
                  <a:schemeClr val="tx1"/>
                </a:solidFill>
              </a:defRPr>
            </a:lvl1pPr>
            <a:lvl4pPr>
              <a:buFont typeface="Arial" pitchFamily="34" charset="0"/>
              <a:buChar char="►"/>
              <a:defRPr sz="900"/>
            </a:lvl4pPr>
          </a:lstStyle>
          <a:p>
            <a:pPr lvl="0"/>
            <a:r>
              <a:rPr lang="en-US" noProof="0" dirty="0"/>
              <a:t>Text</a:t>
            </a:r>
          </a:p>
        </p:txBody>
      </p:sp>
    </p:spTree>
    <p:extLst>
      <p:ext uri="{BB962C8B-B14F-4D97-AF65-F5344CB8AC3E}">
        <p14:creationId xmlns:p14="http://schemas.microsoft.com/office/powerpoint/2010/main" xmlns="" val="2623768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3464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pages">
    <p:spTree>
      <p:nvGrpSpPr>
        <p:cNvPr id="1" name=""/>
        <p:cNvGrpSpPr/>
        <p:nvPr/>
      </p:nvGrpSpPr>
      <p:grpSpPr>
        <a:xfrm>
          <a:off x="0" y="0"/>
          <a:ext cx="0" cy="0"/>
          <a:chOff x="0" y="0"/>
          <a:chExt cx="0" cy="0"/>
        </a:xfrm>
      </p:grpSpPr>
      <p:sp>
        <p:nvSpPr>
          <p:cNvPr id="9" name="Content Placeholder 7"/>
          <p:cNvSpPr>
            <a:spLocks noGrp="1"/>
          </p:cNvSpPr>
          <p:nvPr>
            <p:ph sz="quarter" idx="13"/>
          </p:nvPr>
        </p:nvSpPr>
        <p:spPr>
          <a:xfrm>
            <a:off x="713401" y="2654430"/>
            <a:ext cx="6587145" cy="462273"/>
          </a:xfrm>
        </p:spPr>
        <p:txBody>
          <a:bodyPr anchor="ctr"/>
          <a:lstStyle>
            <a:lvl1pPr>
              <a:defRPr sz="2400">
                <a:solidFill>
                  <a:schemeClr val="bg1"/>
                </a:solidFill>
                <a:latin typeface="EYInterstate" pitchFamily="2" charset="0"/>
              </a:defRPr>
            </a:lvl1pPr>
          </a:lstStyle>
          <a:p>
            <a:pPr lvl="0"/>
            <a:r>
              <a:rPr lang="en-US" dirty="0"/>
              <a:t>Click to edit Master text styles</a:t>
            </a:r>
          </a:p>
        </p:txBody>
      </p:sp>
    </p:spTree>
    <p:extLst>
      <p:ext uri="{BB962C8B-B14F-4D97-AF65-F5344CB8AC3E}">
        <p14:creationId xmlns:p14="http://schemas.microsoft.com/office/powerpoint/2010/main" xmlns="" val="2173926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79" y="2130433"/>
            <a:ext cx="10369592" cy="1470703"/>
          </a:xfrm>
        </p:spPr>
        <p:txBody>
          <a:bodyPr/>
          <a:lstStyle/>
          <a:p>
            <a:r>
              <a:rPr lang="en-US"/>
              <a:t>Click to edit Master title style</a:t>
            </a:r>
            <a:endParaRPr lang="en-GB"/>
          </a:p>
        </p:txBody>
      </p:sp>
      <p:sp>
        <p:nvSpPr>
          <p:cNvPr id="3" name="Subtitle 2"/>
          <p:cNvSpPr>
            <a:spLocks noGrp="1"/>
          </p:cNvSpPr>
          <p:nvPr>
            <p:ph type="subTitle" idx="1"/>
          </p:nvPr>
        </p:nvSpPr>
        <p:spPr>
          <a:xfrm>
            <a:off x="1830568" y="3886344"/>
            <a:ext cx="8537214" cy="175303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xmlns="" val="193972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0" y="0"/>
            <a:ext cx="12198350" cy="6858000"/>
          </a:xfrm>
          <a:prstGeom prst="rect">
            <a:avLst/>
          </a:prstGeom>
          <a:noFill/>
          <a:ln w="9525">
            <a:noFill/>
            <a:miter lim="800000"/>
            <a:headEnd/>
            <a:tailEnd/>
          </a:ln>
        </p:spPr>
      </p:pic>
      <p:sp>
        <p:nvSpPr>
          <p:cNvPr id="7" name="Freeform 5"/>
          <p:cNvSpPr>
            <a:spLocks noChangeAspect="1"/>
          </p:cNvSpPr>
          <p:nvPr userDrawn="1"/>
        </p:nvSpPr>
        <p:spPr bwMode="gray">
          <a:xfrm rot="10800000">
            <a:off x="4370839" y="457202"/>
            <a:ext cx="7221423"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91392" tIns="45696" rIns="91392" bIns="45696" numCol="1" anchor="t" anchorCtr="0" compatLnSpc="1">
            <a:prstTxWarp prst="textNoShape">
              <a:avLst/>
            </a:prstTxWarp>
          </a:bodyPr>
          <a:lstStyle/>
          <a:p>
            <a:endParaRPr lang="en-GB" sz="1799" dirty="0">
              <a:solidFill>
                <a:srgbClr val="000000"/>
              </a:solidFill>
            </a:endParaRPr>
          </a:p>
        </p:txBody>
      </p:sp>
      <p:sp>
        <p:nvSpPr>
          <p:cNvPr id="11" name="Title 1"/>
          <p:cNvSpPr>
            <a:spLocks noGrp="1"/>
          </p:cNvSpPr>
          <p:nvPr>
            <p:ph type="ctrTitle"/>
          </p:nvPr>
        </p:nvSpPr>
        <p:spPr>
          <a:xfrm>
            <a:off x="4809744" y="1737360"/>
            <a:ext cx="6400800"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3" name="Subtitle 2"/>
          <p:cNvSpPr>
            <a:spLocks noGrp="1"/>
          </p:cNvSpPr>
          <p:nvPr>
            <p:ph type="subTitle" idx="1"/>
          </p:nvPr>
        </p:nvSpPr>
        <p:spPr>
          <a:xfrm>
            <a:off x="4809744" y="2724912"/>
            <a:ext cx="6400800" cy="645742"/>
          </a:xfrm>
          <a:prstGeom prst="rect">
            <a:avLst/>
          </a:prstGeom>
        </p:spPr>
        <p:txBody>
          <a:bodyPr/>
          <a:lstStyle>
            <a:lvl1pPr marL="0" indent="0" algn="l">
              <a:buNone/>
              <a:defRPr sz="1999">
                <a:solidFill>
                  <a:srgbClr val="404040"/>
                </a:solidFill>
                <a:latin typeface="+mn-lt"/>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xmlns="" val="2296937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622661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let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102" y="2375310"/>
            <a:ext cx="5314257" cy="3798476"/>
          </a:xfrm>
        </p:spPr>
        <p:txBody>
          <a:bodyPr/>
          <a:lstStyle>
            <a:lvl1pPr>
              <a:defRPr sz="1200"/>
            </a:lvl1pPr>
            <a:lvl2pPr>
              <a:defRPr sz="1400"/>
            </a:lvl2pPr>
            <a:lvl3pPr>
              <a:defRPr sz="1200"/>
            </a:lvl3pPr>
            <a:lvl4pPr>
              <a:defRPr sz="1200"/>
            </a:lvl4pPr>
            <a:lvl5pPr>
              <a:defRPr sz="1200"/>
            </a:lvl5pPr>
          </a:lstStyle>
          <a:p>
            <a:pPr lvl="1"/>
            <a:r>
              <a:rPr lang="en-US" dirty="0"/>
              <a:t>Click to edit Master text styles</a:t>
            </a:r>
          </a:p>
          <a:p>
            <a:pPr lvl="0"/>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97102" y="1165328"/>
            <a:ext cx="5314257" cy="1209981"/>
          </a:xfrm>
        </p:spPr>
        <p:txBody>
          <a:bodyPr/>
          <a:lstStyle>
            <a:lvl1pPr>
              <a:defRPr sz="900"/>
            </a:lvl1pPr>
            <a:lvl3pPr>
              <a:defRPr sz="1100">
                <a:solidFill>
                  <a:srgbClr val="808080"/>
                </a:solidFill>
              </a:defRPr>
            </a:lvl3pPr>
          </a:lstStyle>
          <a:p>
            <a:pPr lvl="2"/>
            <a:r>
              <a:rPr lang="en-US" dirty="0"/>
              <a:t>Private and confidential</a:t>
            </a:r>
          </a:p>
          <a:p>
            <a:pPr lvl="0"/>
            <a:r>
              <a:rPr lang="en-US" dirty="0"/>
              <a:t>XXXXXXXXXXXXX</a:t>
            </a:r>
            <a:br>
              <a:rPr lang="en-US" dirty="0"/>
            </a:br>
            <a:r>
              <a:rPr lang="en-US" dirty="0"/>
              <a:t>XXXXXXXXXXX,</a:t>
            </a:r>
            <a:br>
              <a:rPr lang="en-US" dirty="0"/>
            </a:br>
            <a:r>
              <a:rPr lang="en-US" dirty="0"/>
              <a:t>XXXXXXX</a:t>
            </a:r>
            <a:br>
              <a:rPr lang="en-US" dirty="0"/>
            </a:br>
            <a:r>
              <a:rPr lang="en-US" dirty="0"/>
              <a:t>XXXXXXXX </a:t>
            </a:r>
            <a:br>
              <a:rPr lang="en-US" dirty="0"/>
            </a:br>
            <a:r>
              <a:rPr lang="en-US" dirty="0"/>
              <a:t>XXXXXXX</a:t>
            </a:r>
            <a:br>
              <a:rPr lang="en-US" dirty="0"/>
            </a:br>
            <a:r>
              <a:rPr lang="en-US" dirty="0"/>
              <a:t>XXXXX</a:t>
            </a:r>
          </a:p>
        </p:txBody>
      </p:sp>
      <p:sp>
        <p:nvSpPr>
          <p:cNvPr id="10" name="Content Placeholder 2"/>
          <p:cNvSpPr>
            <a:spLocks noGrp="1"/>
          </p:cNvSpPr>
          <p:nvPr>
            <p:ph idx="13" hasCustomPrompt="1"/>
          </p:nvPr>
        </p:nvSpPr>
        <p:spPr>
          <a:xfrm>
            <a:off x="6187356" y="234020"/>
            <a:ext cx="4046105" cy="723329"/>
          </a:xfrm>
        </p:spPr>
        <p:txBody>
          <a:bodyPr/>
          <a:lstStyle>
            <a:lvl1pPr>
              <a:defRPr sz="600"/>
            </a:lvl1pPr>
            <a:lvl2pPr>
              <a:defRPr sz="600">
                <a:solidFill>
                  <a:srgbClr val="808080"/>
                </a:solidFill>
              </a:defRPr>
            </a:lvl2pPr>
            <a:lvl3pPr>
              <a:spcBef>
                <a:spcPts val="0"/>
              </a:spcBef>
              <a:spcAft>
                <a:spcPts val="0"/>
              </a:spcAft>
              <a:tabLst>
                <a:tab pos="228600" algn="l"/>
                <a:tab pos="4665663" algn="r"/>
              </a:tabLst>
              <a:defRPr sz="600">
                <a:solidFill>
                  <a:srgbClr val="808080"/>
                </a:solidFill>
                <a:latin typeface="EYInterstate Light" pitchFamily="2" charset="0"/>
              </a:defRPr>
            </a:lvl3pPr>
          </a:lstStyle>
          <a:p>
            <a:pPr lvl="1"/>
            <a:r>
              <a:rPr lang="en-US" dirty="0"/>
              <a:t>Ernst &amp; Young LLP</a:t>
            </a:r>
          </a:p>
          <a:p>
            <a:pPr lvl="2"/>
            <a:r>
              <a:rPr lang="en-US" dirty="0"/>
              <a:t>1 More London Place</a:t>
            </a:r>
          </a:p>
          <a:p>
            <a:pPr lvl="2"/>
            <a:r>
              <a:rPr lang="en-US" dirty="0"/>
              <a:t>London SE1 2AF</a:t>
            </a:r>
          </a:p>
          <a:p>
            <a:pPr lvl="2"/>
            <a:endParaRPr lang="en-US" dirty="0"/>
          </a:p>
          <a:p>
            <a:pPr lvl="2"/>
            <a:r>
              <a:rPr lang="en-US" dirty="0"/>
              <a:t>Tel:	</a:t>
            </a:r>
            <a:r>
              <a:rPr lang="en-US" dirty="0" err="1"/>
              <a:t>xxxx</a:t>
            </a:r>
            <a:r>
              <a:rPr lang="en-US" dirty="0"/>
              <a:t> </a:t>
            </a:r>
            <a:r>
              <a:rPr lang="en-US" dirty="0" err="1"/>
              <a:t>xxxx</a:t>
            </a:r>
            <a:r>
              <a:rPr lang="en-US" dirty="0"/>
              <a:t> </a:t>
            </a:r>
            <a:r>
              <a:rPr lang="en-US" dirty="0" err="1"/>
              <a:t>xxxx</a:t>
            </a:r>
            <a:endParaRPr lang="en-US" dirty="0"/>
          </a:p>
          <a:p>
            <a:pPr lvl="2"/>
            <a:r>
              <a:rPr lang="en-US" dirty="0"/>
              <a:t>Fax: 	</a:t>
            </a:r>
            <a:r>
              <a:rPr lang="en-US" dirty="0" err="1"/>
              <a:t>xxxx</a:t>
            </a:r>
            <a:r>
              <a:rPr lang="en-US" dirty="0"/>
              <a:t> </a:t>
            </a:r>
            <a:r>
              <a:rPr lang="en-US" dirty="0" err="1"/>
              <a:t>xxxx</a:t>
            </a:r>
            <a:r>
              <a:rPr lang="en-US" dirty="0"/>
              <a:t> </a:t>
            </a:r>
            <a:r>
              <a:rPr lang="en-US" dirty="0" err="1"/>
              <a:t>xxxx</a:t>
            </a:r>
            <a:endParaRPr lang="en-US" dirty="0"/>
          </a:p>
          <a:p>
            <a:pPr lvl="2"/>
            <a:r>
              <a:rPr lang="en-US" dirty="0"/>
              <a:t>www.ey.com/uk</a:t>
            </a:r>
          </a:p>
        </p:txBody>
      </p:sp>
      <p:sp>
        <p:nvSpPr>
          <p:cNvPr id="11" name="Content Placeholder 2"/>
          <p:cNvSpPr>
            <a:spLocks noGrp="1"/>
          </p:cNvSpPr>
          <p:nvPr>
            <p:ph idx="14" hasCustomPrompt="1"/>
          </p:nvPr>
        </p:nvSpPr>
        <p:spPr>
          <a:xfrm>
            <a:off x="9012693" y="2117867"/>
            <a:ext cx="2497611" cy="204257"/>
          </a:xfrm>
        </p:spPr>
        <p:txBody>
          <a:bodyPr rIns="0"/>
          <a:lstStyle>
            <a:lvl1pPr algn="r">
              <a:defRPr sz="1200" b="1"/>
            </a:lvl1pPr>
            <a:lvl2pPr algn="r">
              <a:defRPr sz="600">
                <a:solidFill>
                  <a:srgbClr val="808080"/>
                </a:solidFill>
              </a:defRPr>
            </a:lvl2pPr>
            <a:lvl3pPr algn="r">
              <a:spcBef>
                <a:spcPts val="0"/>
              </a:spcBef>
              <a:spcAft>
                <a:spcPts val="0"/>
              </a:spcAft>
              <a:tabLst>
                <a:tab pos="228600" algn="l"/>
                <a:tab pos="4665663" algn="r"/>
              </a:tabLst>
              <a:defRPr sz="600">
                <a:solidFill>
                  <a:srgbClr val="808080"/>
                </a:solidFill>
                <a:latin typeface="EYInterstate Light" pitchFamily="2" charset="0"/>
              </a:defRPr>
            </a:lvl3pPr>
          </a:lstStyle>
          <a:p>
            <a:pPr lvl="0"/>
            <a:r>
              <a:rPr lang="en-US" dirty="0"/>
              <a:t>Date</a:t>
            </a:r>
          </a:p>
        </p:txBody>
      </p:sp>
      <p:sp>
        <p:nvSpPr>
          <p:cNvPr id="12" name="Content Placeholder 2"/>
          <p:cNvSpPr>
            <a:spLocks noGrp="1"/>
          </p:cNvSpPr>
          <p:nvPr>
            <p:ph idx="15"/>
          </p:nvPr>
        </p:nvSpPr>
        <p:spPr>
          <a:xfrm>
            <a:off x="6196047" y="2375310"/>
            <a:ext cx="5314257" cy="3798476"/>
          </a:xfrm>
        </p:spPr>
        <p:txBody>
          <a:bodyPr/>
          <a:lstStyle>
            <a:lvl1pPr>
              <a:defRPr sz="1200"/>
            </a:lvl1pPr>
            <a:lvl2pPr>
              <a:defRPr sz="1400"/>
            </a:lvl2pPr>
            <a:lvl3pPr>
              <a:defRPr sz="1200"/>
            </a:lvl3pPr>
            <a:lvl4pPr>
              <a:defRPr sz="1200"/>
            </a:lvl4pPr>
            <a:lvl5pPr>
              <a:defRPr sz="1200"/>
            </a:lvl5pPr>
          </a:lstStyle>
          <a:p>
            <a:pPr lvl="1"/>
            <a:r>
              <a:rPr lang="en-US" dirty="0"/>
              <a:t>Click to edit Master text styles</a:t>
            </a:r>
          </a:p>
          <a:p>
            <a:pPr lvl="0"/>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672695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68" y="4406349"/>
            <a:ext cx="10369593" cy="1362669"/>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268" y="2906835"/>
            <a:ext cx="10369593" cy="14995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1645081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97101" y="1274802"/>
            <a:ext cx="5310636" cy="4898982"/>
          </a:xfrm>
        </p:spPr>
        <p:txBody>
          <a:bodyPr/>
          <a:lstStyle>
            <a:lvl1pPr>
              <a:defRPr sz="12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1559" y="1274802"/>
            <a:ext cx="5310637" cy="4898982"/>
          </a:xfrm>
        </p:spPr>
        <p:txBody>
          <a:bodyPr/>
          <a:lstStyle>
            <a:lvl1pPr>
              <a:defRPr sz="12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439403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xmlns="" val="2151304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Rectangle 4"/>
          <p:cNvSpPr>
            <a:spLocks noChangeArrowheads="1"/>
          </p:cNvSpPr>
          <p:nvPr userDrawn="1"/>
        </p:nvSpPr>
        <p:spPr bwMode="auto">
          <a:xfrm>
            <a:off x="505172" y="1040009"/>
            <a:ext cx="11008752" cy="1335301"/>
          </a:xfrm>
          <a:prstGeom prst="rect">
            <a:avLst/>
          </a:prstGeom>
          <a:noFill/>
          <a:ln w="12700">
            <a:solidFill>
              <a:srgbClr val="FFE600"/>
            </a:solidFill>
            <a:miter lim="800000"/>
            <a:headEnd type="none" w="sm" len="sm"/>
            <a:tailEnd type="none" w="sm" len="sm"/>
          </a:ln>
          <a:effectLst/>
        </p:spPr>
        <p:txBody>
          <a:bodyPr wrap="none" anchor="ctr"/>
          <a:lstStyle/>
          <a:p>
            <a:pPr algn="ctr" fontAlgn="base">
              <a:spcBef>
                <a:spcPct val="50000"/>
              </a:spcBef>
              <a:spcAft>
                <a:spcPct val="0"/>
              </a:spcAft>
              <a:defRPr/>
            </a:pPr>
            <a:endParaRPr lang="en-US" sz="1300" dirty="0">
              <a:solidFill>
                <a:srgbClr val="000000"/>
              </a:solidFill>
              <a:latin typeface="Arial" charset="0"/>
            </a:endParaRPr>
          </a:p>
        </p:txBody>
      </p:sp>
      <p:sp>
        <p:nvSpPr>
          <p:cNvPr id="10" name="Picture Placeholder 13"/>
          <p:cNvSpPr>
            <a:spLocks noGrp="1"/>
          </p:cNvSpPr>
          <p:nvPr>
            <p:ph type="pic" sz="quarter" idx="19"/>
          </p:nvPr>
        </p:nvSpPr>
        <p:spPr>
          <a:xfrm>
            <a:off x="711808" y="1177541"/>
            <a:ext cx="809360" cy="861403"/>
          </a:xfrm>
          <a:solidFill>
            <a:srgbClr val="EB008C"/>
          </a:solidFill>
          <a:ln w="12700">
            <a:noFill/>
            <a:miter lim="800000"/>
            <a:headEnd type="none" w="sm" len="sm"/>
            <a:tailEnd type="none" w="sm" len="sm"/>
          </a:ln>
          <a:effectLst/>
        </p:spPr>
        <p:txBody>
          <a:bodyPr lIns="72000" rIns="72000" anchor="ctr">
            <a:noAutofit/>
          </a:bodyPr>
          <a:lstStyle>
            <a:lvl1pPr marL="0" indent="0" algn="ctr" defTabSz="995363" rtl="0" fontAlgn="base">
              <a:lnSpc>
                <a:spcPct val="150000"/>
              </a:lnSpc>
              <a:spcBef>
                <a:spcPct val="0"/>
              </a:spcBef>
              <a:spcAft>
                <a:spcPct val="0"/>
              </a:spcAft>
              <a:buClrTx/>
              <a:buSzTx/>
              <a:buFontTx/>
              <a:buNone/>
              <a:defRPr lang="en-US" sz="700" kern="1200" dirty="0">
                <a:solidFill>
                  <a:schemeClr val="bg1"/>
                </a:solidFill>
                <a:latin typeface="+mn-lt"/>
                <a:ea typeface="+mn-ea"/>
                <a:cs typeface="+mn-cs"/>
              </a:defRPr>
            </a:lvl1pPr>
          </a:lstStyle>
          <a:p>
            <a:pPr lvl="0"/>
            <a:r>
              <a:rPr lang="en-US" noProof="0" dirty="0"/>
              <a:t>Click icon to add picture</a:t>
            </a:r>
          </a:p>
        </p:txBody>
      </p:sp>
      <p:sp>
        <p:nvSpPr>
          <p:cNvPr id="11" name="Text Placeholder 16"/>
          <p:cNvSpPr>
            <a:spLocks noGrp="1"/>
          </p:cNvSpPr>
          <p:nvPr>
            <p:ph type="body" sz="quarter" idx="21" hasCustomPrompt="1"/>
          </p:nvPr>
        </p:nvSpPr>
        <p:spPr>
          <a:xfrm>
            <a:off x="1613511" y="1495194"/>
            <a:ext cx="2516804" cy="569680"/>
          </a:xfrm>
        </p:spPr>
        <p:txBody>
          <a:bodyPr anchor="t">
            <a:noAutofit/>
          </a:bodyPr>
          <a:lstStyle>
            <a:lvl1pPr marL="0" indent="0">
              <a:spcAft>
                <a:spcPts val="0"/>
              </a:spcAft>
              <a:buFontTx/>
              <a:buNone/>
              <a:tabLst>
                <a:tab pos="449263" algn="l"/>
              </a:tabLst>
              <a:defRPr sz="900"/>
            </a:lvl1pPr>
          </a:lstStyle>
          <a:p>
            <a:pPr lvl="0"/>
            <a:r>
              <a:rPr lang="en-US" noProof="0" dirty="0"/>
              <a:t>Tel	+XX XXX XXXX </a:t>
            </a:r>
            <a:r>
              <a:rPr lang="en-US" noProof="0" dirty="0" err="1"/>
              <a:t>XXXX</a:t>
            </a:r>
            <a:endParaRPr lang="en-US" noProof="0" dirty="0"/>
          </a:p>
          <a:p>
            <a:pPr lvl="0"/>
            <a:r>
              <a:rPr lang="en-US" noProof="0" dirty="0"/>
              <a:t>Mobile	+XX XXX XXXX </a:t>
            </a:r>
            <a:r>
              <a:rPr lang="en-US" noProof="0" dirty="0" err="1"/>
              <a:t>XXXX</a:t>
            </a:r>
            <a:endParaRPr lang="en-US" noProof="0" dirty="0"/>
          </a:p>
          <a:p>
            <a:pPr lvl="0"/>
            <a:r>
              <a:rPr lang="en-US" noProof="0" dirty="0"/>
              <a:t>Fax	+XX XXX XXXX </a:t>
            </a:r>
            <a:r>
              <a:rPr lang="en-US" noProof="0" dirty="0" err="1"/>
              <a:t>XXXX</a:t>
            </a:r>
            <a:endParaRPr lang="en-US" noProof="0" dirty="0"/>
          </a:p>
          <a:p>
            <a:pPr lvl="0"/>
            <a:r>
              <a:rPr lang="en-US" noProof="0" dirty="0"/>
              <a:t>Email	xxx.xxx@xx.ey.com</a:t>
            </a:r>
          </a:p>
        </p:txBody>
      </p:sp>
      <p:sp>
        <p:nvSpPr>
          <p:cNvPr id="14" name="Text Placeholder 24"/>
          <p:cNvSpPr>
            <a:spLocks noGrp="1"/>
          </p:cNvSpPr>
          <p:nvPr>
            <p:ph type="body" sz="quarter" idx="42" hasCustomPrompt="1"/>
          </p:nvPr>
        </p:nvSpPr>
        <p:spPr>
          <a:xfrm>
            <a:off x="1613511" y="1172531"/>
            <a:ext cx="2516804" cy="251341"/>
          </a:xfrm>
        </p:spPr>
        <p:txBody>
          <a:bodyPr/>
          <a:lstStyle>
            <a:lvl1pPr>
              <a:spcAft>
                <a:spcPts val="0"/>
              </a:spcAft>
              <a:defRPr sz="1000" b="1"/>
            </a:lvl1pPr>
            <a:lvl2pPr marL="0" indent="0">
              <a:spcBef>
                <a:spcPts val="0"/>
              </a:spcBef>
              <a:spcAft>
                <a:spcPts val="0"/>
              </a:spcAft>
              <a:buNone/>
              <a:defRPr sz="1000"/>
            </a:lvl2pPr>
            <a:lvl3pPr marL="180975" indent="-180975">
              <a:spcBef>
                <a:spcPts val="0"/>
              </a:spcBef>
              <a:spcAft>
                <a:spcPts val="0"/>
              </a:spcAft>
              <a:buClr>
                <a:schemeClr val="accent3"/>
              </a:buClr>
              <a:defRPr sz="900" b="0">
                <a:solidFill>
                  <a:schemeClr val="tx1"/>
                </a:solidFill>
              </a:defRPr>
            </a:lvl3pPr>
            <a:lvl4pPr marL="361950" indent="-180975">
              <a:spcAft>
                <a:spcPts val="0"/>
              </a:spcAft>
              <a:buClr>
                <a:schemeClr val="accent3"/>
              </a:buClr>
              <a:defRPr/>
            </a:lvl4pPr>
            <a:lvl5pPr marL="542925" indent="-180975">
              <a:spcAft>
                <a:spcPts val="0"/>
              </a:spcAft>
              <a:buClr>
                <a:schemeClr val="accent3"/>
              </a:buClr>
              <a:defRPr/>
            </a:lvl5pPr>
          </a:lstStyle>
          <a:p>
            <a:pPr lvl="1"/>
            <a:r>
              <a:rPr lang="en-US" dirty="0"/>
              <a:t>Click to add name and title</a:t>
            </a:r>
          </a:p>
          <a:p>
            <a:pPr lvl="2"/>
            <a:r>
              <a:rPr lang="en-US" dirty="0"/>
              <a:t>Second level</a:t>
            </a:r>
          </a:p>
        </p:txBody>
      </p:sp>
      <p:sp>
        <p:nvSpPr>
          <p:cNvPr id="15" name="Text Placeholder 16"/>
          <p:cNvSpPr>
            <a:spLocks noGrp="1"/>
          </p:cNvSpPr>
          <p:nvPr>
            <p:ph type="body" sz="quarter" idx="43" hasCustomPrompt="1"/>
          </p:nvPr>
        </p:nvSpPr>
        <p:spPr>
          <a:xfrm>
            <a:off x="713395" y="2644012"/>
            <a:ext cx="3472972" cy="228033"/>
          </a:xfrm>
        </p:spPr>
        <p:txBody>
          <a:bodyPr anchor="ctr">
            <a:noAutofit/>
          </a:bodyPr>
          <a:lstStyle>
            <a:lvl1pPr marL="0" indent="0">
              <a:spcAft>
                <a:spcPts val="0"/>
              </a:spcAft>
              <a:buFontTx/>
              <a:buNone/>
              <a:tabLst>
                <a:tab pos="449263" algn="l"/>
              </a:tabLst>
              <a:defRPr sz="1200" b="1">
                <a:solidFill>
                  <a:srgbClr val="808080"/>
                </a:solidFill>
              </a:defRPr>
            </a:lvl1pPr>
          </a:lstStyle>
          <a:p>
            <a:pPr lvl="0"/>
            <a:r>
              <a:rPr lang="en-US" noProof="0" dirty="0"/>
              <a:t>&lt;Background&gt;</a:t>
            </a:r>
          </a:p>
        </p:txBody>
      </p:sp>
      <p:sp>
        <p:nvSpPr>
          <p:cNvPr id="16" name="Text Placeholder 16"/>
          <p:cNvSpPr>
            <a:spLocks noGrp="1"/>
          </p:cNvSpPr>
          <p:nvPr>
            <p:ph type="body" sz="quarter" idx="44" hasCustomPrompt="1"/>
          </p:nvPr>
        </p:nvSpPr>
        <p:spPr>
          <a:xfrm>
            <a:off x="8037331" y="2644012"/>
            <a:ext cx="3472972" cy="228033"/>
          </a:xfrm>
        </p:spPr>
        <p:txBody>
          <a:bodyPr anchor="ctr">
            <a:noAutofit/>
          </a:bodyPr>
          <a:lstStyle>
            <a:lvl1pPr marL="0" indent="0">
              <a:spcAft>
                <a:spcPts val="0"/>
              </a:spcAft>
              <a:buFontTx/>
              <a:buNone/>
              <a:tabLst>
                <a:tab pos="449263" algn="l"/>
              </a:tabLst>
              <a:defRPr sz="1200" b="1">
                <a:solidFill>
                  <a:srgbClr val="808080"/>
                </a:solidFill>
              </a:defRPr>
            </a:lvl1pPr>
          </a:lstStyle>
          <a:p>
            <a:pPr lvl="0"/>
            <a:r>
              <a:rPr lang="en-US" noProof="0" dirty="0"/>
              <a:t>&lt;Heading&gt;</a:t>
            </a:r>
          </a:p>
        </p:txBody>
      </p:sp>
      <p:sp>
        <p:nvSpPr>
          <p:cNvPr id="17" name="Text Placeholder 16"/>
          <p:cNvSpPr>
            <a:spLocks noGrp="1"/>
          </p:cNvSpPr>
          <p:nvPr>
            <p:ph type="body" sz="quarter" idx="45" hasCustomPrompt="1"/>
          </p:nvPr>
        </p:nvSpPr>
        <p:spPr>
          <a:xfrm>
            <a:off x="4375363" y="2644012"/>
            <a:ext cx="3472972" cy="228033"/>
          </a:xfrm>
        </p:spPr>
        <p:txBody>
          <a:bodyPr anchor="ctr">
            <a:noAutofit/>
          </a:bodyPr>
          <a:lstStyle>
            <a:lvl1pPr marL="0" indent="0">
              <a:spcAft>
                <a:spcPts val="0"/>
              </a:spcAft>
              <a:buFontTx/>
              <a:buNone/>
              <a:tabLst>
                <a:tab pos="449263" algn="l"/>
              </a:tabLst>
              <a:defRPr sz="1200" b="1">
                <a:solidFill>
                  <a:srgbClr val="808080"/>
                </a:solidFill>
              </a:defRPr>
            </a:lvl1pPr>
          </a:lstStyle>
          <a:p>
            <a:pPr lvl="0"/>
            <a:r>
              <a:rPr lang="en-US" noProof="0" dirty="0"/>
              <a:t>&lt;Experience&gt;</a:t>
            </a:r>
          </a:p>
        </p:txBody>
      </p:sp>
      <p:sp>
        <p:nvSpPr>
          <p:cNvPr id="18" name="Text Placeholder 16"/>
          <p:cNvSpPr>
            <a:spLocks noGrp="1"/>
          </p:cNvSpPr>
          <p:nvPr>
            <p:ph type="body" sz="quarter" idx="46" hasCustomPrompt="1"/>
          </p:nvPr>
        </p:nvSpPr>
        <p:spPr>
          <a:xfrm>
            <a:off x="713395" y="2958725"/>
            <a:ext cx="3472972" cy="844990"/>
          </a:xfrm>
        </p:spPr>
        <p:txBody>
          <a:bodyPr anchor="t">
            <a:noAutofit/>
          </a:bodyPr>
          <a:lstStyle>
            <a:lvl1pPr marL="0" indent="0">
              <a:spcAft>
                <a:spcPts val="0"/>
              </a:spcAft>
              <a:buFontTx/>
              <a:buNone/>
              <a:tabLst>
                <a:tab pos="449263" algn="l"/>
              </a:tabLst>
              <a:defRPr sz="900" b="0">
                <a:solidFill>
                  <a:schemeClr val="tx1"/>
                </a:solidFill>
              </a:defRPr>
            </a:lvl1pPr>
            <a:lvl4pPr>
              <a:buFont typeface="Arial" pitchFamily="34" charset="0"/>
              <a:buChar char="►"/>
              <a:defRPr sz="900"/>
            </a:lvl4pPr>
          </a:lstStyle>
          <a:p>
            <a:pPr lvl="0"/>
            <a:r>
              <a:rPr lang="en-US" noProof="0" dirty="0"/>
              <a:t>Text</a:t>
            </a:r>
          </a:p>
        </p:txBody>
      </p:sp>
      <p:sp>
        <p:nvSpPr>
          <p:cNvPr id="19" name="Text Placeholder 16"/>
          <p:cNvSpPr>
            <a:spLocks noGrp="1"/>
          </p:cNvSpPr>
          <p:nvPr>
            <p:ph type="body" sz="quarter" idx="47" hasCustomPrompt="1"/>
          </p:nvPr>
        </p:nvSpPr>
        <p:spPr>
          <a:xfrm>
            <a:off x="713395" y="4228953"/>
            <a:ext cx="3472972" cy="228033"/>
          </a:xfrm>
        </p:spPr>
        <p:txBody>
          <a:bodyPr anchor="ctr">
            <a:noAutofit/>
          </a:bodyPr>
          <a:lstStyle>
            <a:lvl1pPr marL="0" indent="0">
              <a:spcAft>
                <a:spcPts val="0"/>
              </a:spcAft>
              <a:buFontTx/>
              <a:buNone/>
              <a:tabLst>
                <a:tab pos="449263" algn="l"/>
              </a:tabLst>
              <a:defRPr sz="1200" b="1">
                <a:solidFill>
                  <a:srgbClr val="808080"/>
                </a:solidFill>
              </a:defRPr>
            </a:lvl1pPr>
          </a:lstStyle>
          <a:p>
            <a:pPr lvl="0"/>
            <a:r>
              <a:rPr lang="en-US" noProof="0" dirty="0"/>
              <a:t>&lt;Skills&gt;</a:t>
            </a:r>
          </a:p>
        </p:txBody>
      </p:sp>
      <p:sp>
        <p:nvSpPr>
          <p:cNvPr id="20" name="Text Placeholder 16"/>
          <p:cNvSpPr>
            <a:spLocks noGrp="1"/>
          </p:cNvSpPr>
          <p:nvPr>
            <p:ph type="body" sz="quarter" idx="48" hasCustomPrompt="1"/>
          </p:nvPr>
        </p:nvSpPr>
        <p:spPr>
          <a:xfrm>
            <a:off x="713395" y="4537432"/>
            <a:ext cx="3472972" cy="1755912"/>
          </a:xfrm>
        </p:spPr>
        <p:txBody>
          <a:bodyPr anchor="t">
            <a:noAutofit/>
          </a:bodyPr>
          <a:lstStyle>
            <a:lvl1pPr marL="0" indent="0">
              <a:spcAft>
                <a:spcPts val="0"/>
              </a:spcAft>
              <a:buFontTx/>
              <a:buNone/>
              <a:tabLst>
                <a:tab pos="449263" algn="l"/>
              </a:tabLst>
              <a:defRPr sz="900" b="0">
                <a:solidFill>
                  <a:schemeClr val="tx1"/>
                </a:solidFill>
              </a:defRPr>
            </a:lvl1pPr>
            <a:lvl4pPr>
              <a:buFont typeface="Arial" pitchFamily="34" charset="0"/>
              <a:buChar char="►"/>
              <a:defRPr sz="900"/>
            </a:lvl4pPr>
          </a:lstStyle>
          <a:p>
            <a:pPr lvl="0"/>
            <a:r>
              <a:rPr lang="en-US" noProof="0" dirty="0"/>
              <a:t>Text</a:t>
            </a:r>
          </a:p>
        </p:txBody>
      </p:sp>
      <p:sp>
        <p:nvSpPr>
          <p:cNvPr id="21" name="Text Placeholder 16"/>
          <p:cNvSpPr>
            <a:spLocks noGrp="1"/>
          </p:cNvSpPr>
          <p:nvPr>
            <p:ph type="body" sz="quarter" idx="49" hasCustomPrompt="1"/>
          </p:nvPr>
        </p:nvSpPr>
        <p:spPr>
          <a:xfrm>
            <a:off x="4375363" y="2958723"/>
            <a:ext cx="3472972" cy="3334619"/>
          </a:xfrm>
        </p:spPr>
        <p:txBody>
          <a:bodyPr anchor="t">
            <a:noAutofit/>
          </a:bodyPr>
          <a:lstStyle>
            <a:lvl1pPr marL="0" indent="0">
              <a:spcAft>
                <a:spcPts val="0"/>
              </a:spcAft>
              <a:buFontTx/>
              <a:buNone/>
              <a:tabLst>
                <a:tab pos="449263" algn="l"/>
              </a:tabLst>
              <a:defRPr sz="900" b="0">
                <a:solidFill>
                  <a:schemeClr val="tx1"/>
                </a:solidFill>
              </a:defRPr>
            </a:lvl1pPr>
            <a:lvl4pPr>
              <a:buFont typeface="Arial" pitchFamily="34" charset="0"/>
              <a:buChar char="►"/>
              <a:defRPr sz="900"/>
            </a:lvl4pPr>
          </a:lstStyle>
          <a:p>
            <a:pPr lvl="0"/>
            <a:r>
              <a:rPr lang="en-US" noProof="0" dirty="0"/>
              <a:t>Text</a:t>
            </a:r>
          </a:p>
        </p:txBody>
      </p:sp>
      <p:sp>
        <p:nvSpPr>
          <p:cNvPr id="22" name="Text Placeholder 16"/>
          <p:cNvSpPr>
            <a:spLocks noGrp="1"/>
          </p:cNvSpPr>
          <p:nvPr>
            <p:ph type="body" sz="quarter" idx="50" hasCustomPrompt="1"/>
          </p:nvPr>
        </p:nvSpPr>
        <p:spPr>
          <a:xfrm>
            <a:off x="8037331" y="2958723"/>
            <a:ext cx="3472972" cy="3334619"/>
          </a:xfrm>
        </p:spPr>
        <p:txBody>
          <a:bodyPr anchor="t">
            <a:noAutofit/>
          </a:bodyPr>
          <a:lstStyle>
            <a:lvl1pPr marL="0" indent="0">
              <a:spcAft>
                <a:spcPts val="0"/>
              </a:spcAft>
              <a:buFontTx/>
              <a:buNone/>
              <a:tabLst>
                <a:tab pos="449263" algn="l"/>
              </a:tabLst>
              <a:defRPr sz="900" b="0">
                <a:solidFill>
                  <a:schemeClr val="tx1"/>
                </a:solidFill>
              </a:defRPr>
            </a:lvl1pPr>
            <a:lvl4pPr>
              <a:buFont typeface="Arial" pitchFamily="34" charset="0"/>
              <a:buChar char="►"/>
              <a:defRPr sz="900"/>
            </a:lvl4pPr>
          </a:lstStyle>
          <a:p>
            <a:pPr lvl="0"/>
            <a:r>
              <a:rPr lang="en-US" noProof="0" dirty="0"/>
              <a:t>Text</a:t>
            </a:r>
          </a:p>
        </p:txBody>
      </p:sp>
    </p:spTree>
    <p:extLst>
      <p:ext uri="{BB962C8B-B14F-4D97-AF65-F5344CB8AC3E}">
        <p14:creationId xmlns:p14="http://schemas.microsoft.com/office/powerpoint/2010/main" xmlns="" val="227651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34892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pages">
    <p:spTree>
      <p:nvGrpSpPr>
        <p:cNvPr id="1" name=""/>
        <p:cNvGrpSpPr/>
        <p:nvPr/>
      </p:nvGrpSpPr>
      <p:grpSpPr>
        <a:xfrm>
          <a:off x="0" y="0"/>
          <a:ext cx="0" cy="0"/>
          <a:chOff x="0" y="0"/>
          <a:chExt cx="0" cy="0"/>
        </a:xfrm>
      </p:grpSpPr>
      <p:sp>
        <p:nvSpPr>
          <p:cNvPr id="9" name="Content Placeholder 7"/>
          <p:cNvSpPr>
            <a:spLocks noGrp="1"/>
          </p:cNvSpPr>
          <p:nvPr>
            <p:ph sz="quarter" idx="13"/>
          </p:nvPr>
        </p:nvSpPr>
        <p:spPr>
          <a:xfrm>
            <a:off x="713398" y="2654427"/>
            <a:ext cx="6587145" cy="462273"/>
          </a:xfrm>
        </p:spPr>
        <p:txBody>
          <a:bodyPr anchor="ctr"/>
          <a:lstStyle>
            <a:lvl1pPr>
              <a:defRPr sz="2400">
                <a:solidFill>
                  <a:schemeClr val="bg1"/>
                </a:solidFill>
                <a:latin typeface="EYInterstate" pitchFamily="2" charset="0"/>
              </a:defRPr>
            </a:lvl1pPr>
          </a:lstStyle>
          <a:p>
            <a:pPr lvl="0"/>
            <a:r>
              <a:rPr lang="en-US" dirty="0"/>
              <a:t>Click to edit Master text styles</a:t>
            </a:r>
          </a:p>
        </p:txBody>
      </p:sp>
    </p:spTree>
    <p:extLst>
      <p:ext uri="{BB962C8B-B14F-4D97-AF65-F5344CB8AC3E}">
        <p14:creationId xmlns:p14="http://schemas.microsoft.com/office/powerpoint/2010/main" xmlns="" val="33589886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bwMode="auto">
          <a:xfrm>
            <a:off x="0" y="0"/>
            <a:ext cx="12198350" cy="6858000"/>
          </a:xfrm>
          <a:prstGeom prst="rect">
            <a:avLst/>
          </a:prstGeom>
          <a:noFill/>
          <a:ln w="9525">
            <a:noFill/>
            <a:miter lim="800000"/>
            <a:headEnd/>
            <a:tailEnd/>
          </a:ln>
        </p:spPr>
      </p:pic>
      <p:sp>
        <p:nvSpPr>
          <p:cNvPr id="7" name="Freeform 5"/>
          <p:cNvSpPr>
            <a:spLocks noChangeAspect="1"/>
          </p:cNvSpPr>
          <p:nvPr userDrawn="1"/>
        </p:nvSpPr>
        <p:spPr bwMode="gray">
          <a:xfrm rot="10800000">
            <a:off x="4370832" y="457200"/>
            <a:ext cx="7221423"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Title 1"/>
          <p:cNvSpPr>
            <a:spLocks noGrp="1"/>
          </p:cNvSpPr>
          <p:nvPr>
            <p:ph type="ctrTitle"/>
          </p:nvPr>
        </p:nvSpPr>
        <p:spPr>
          <a:xfrm>
            <a:off x="4809744" y="1737360"/>
            <a:ext cx="6400800"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3" name="Subtitle 2"/>
          <p:cNvSpPr>
            <a:spLocks noGrp="1"/>
          </p:cNvSpPr>
          <p:nvPr>
            <p:ph type="subTitle" idx="1"/>
          </p:nvPr>
        </p:nvSpPr>
        <p:spPr>
          <a:xfrm>
            <a:off x="4809744" y="2724912"/>
            <a:ext cx="640080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xmlns="" val="2312907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604838" y="385087"/>
            <a:ext cx="5413375" cy="4572000"/>
          </a:xfrm>
          <a:prstGeom prst="rect">
            <a:avLst/>
          </a:prstGeom>
        </p:spPr>
      </p:pic>
      <p:sp>
        <p:nvSpPr>
          <p:cNvPr id="11" name="Title 1"/>
          <p:cNvSpPr>
            <a:spLocks noGrp="1"/>
          </p:cNvSpPr>
          <p:nvPr>
            <p:ph type="ctrTitle"/>
          </p:nvPr>
        </p:nvSpPr>
        <p:spPr>
          <a:xfrm>
            <a:off x="996696" y="1691640"/>
            <a:ext cx="4597400"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4" name="Subtitle 2"/>
          <p:cNvSpPr>
            <a:spLocks noGrp="1"/>
          </p:cNvSpPr>
          <p:nvPr>
            <p:ph type="subTitle" idx="1"/>
          </p:nvPr>
        </p:nvSpPr>
        <p:spPr>
          <a:xfrm>
            <a:off x="996696" y="2660904"/>
            <a:ext cx="459740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xmlns="" val="61327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604839" y="385087"/>
            <a:ext cx="5413375" cy="4572000"/>
          </a:xfrm>
          <a:prstGeom prst="rect">
            <a:avLst/>
          </a:prstGeom>
        </p:spPr>
      </p:pic>
      <p:sp>
        <p:nvSpPr>
          <p:cNvPr id="11" name="Title 1"/>
          <p:cNvSpPr>
            <a:spLocks noGrp="1"/>
          </p:cNvSpPr>
          <p:nvPr>
            <p:ph type="ctrTitle"/>
          </p:nvPr>
        </p:nvSpPr>
        <p:spPr>
          <a:xfrm>
            <a:off x="996696" y="1691640"/>
            <a:ext cx="4597400"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4" name="Subtitle 2"/>
          <p:cNvSpPr>
            <a:spLocks noGrp="1"/>
          </p:cNvSpPr>
          <p:nvPr>
            <p:ph type="subTitle" idx="1"/>
          </p:nvPr>
        </p:nvSpPr>
        <p:spPr>
          <a:xfrm>
            <a:off x="996696" y="2660904"/>
            <a:ext cx="4597400" cy="645742"/>
          </a:xfrm>
          <a:prstGeom prst="rect">
            <a:avLst/>
          </a:prstGeom>
        </p:spPr>
        <p:txBody>
          <a:bodyPr/>
          <a:lstStyle>
            <a:lvl1pPr marL="0" indent="0" algn="l">
              <a:buNone/>
              <a:defRPr sz="1999">
                <a:solidFill>
                  <a:srgbClr val="404040"/>
                </a:solidFill>
                <a:latin typeface="+mn-lt"/>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xmlns="" val="41019106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159175" y="80577"/>
            <a:ext cx="11889390" cy="376624"/>
          </a:xfrm>
          <a:prstGeom prst="rect">
            <a:avLst/>
          </a:prstGeom>
        </p:spPr>
        <p:txBody>
          <a:bodyPr anchor="ctr"/>
          <a:lstStyle>
            <a:lvl1pPr>
              <a:lnSpc>
                <a:spcPct val="100000"/>
              </a:lnSpc>
              <a:defRPr sz="2800"/>
            </a:lvl1pPr>
          </a:lstStyle>
          <a:p>
            <a:r>
              <a:rPr lang="en-US" dirty="0"/>
              <a:t>Click to edit Master title style</a:t>
            </a:r>
            <a:endParaRPr lang="en-GB" dirty="0"/>
          </a:p>
        </p:txBody>
      </p:sp>
      <p:sp>
        <p:nvSpPr>
          <p:cNvPr id="3" name="Content Placeholder 2"/>
          <p:cNvSpPr>
            <a:spLocks noGrp="1"/>
          </p:cNvSpPr>
          <p:nvPr>
            <p:ph idx="1"/>
          </p:nvPr>
        </p:nvSpPr>
        <p:spPr>
          <a:xfrm>
            <a:off x="159175" y="968400"/>
            <a:ext cx="11880000" cy="531137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159175" y="801954"/>
            <a:ext cx="118800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9" name="Footer Placeholder 8"/>
          <p:cNvSpPr>
            <a:spLocks noGrp="1"/>
          </p:cNvSpPr>
          <p:nvPr>
            <p:ph type="ftr" sz="quarter" idx="11"/>
          </p:nvPr>
        </p:nvSpPr>
        <p:spPr>
          <a:xfrm>
            <a:off x="3452998" y="6519672"/>
            <a:ext cx="4581585" cy="201168"/>
          </a:xfrm>
          <a:prstGeom prst="rect">
            <a:avLst/>
          </a:prstGeom>
        </p:spPr>
        <p:txBody>
          <a:bodyPr anchor="ctr"/>
          <a:lstStyle>
            <a:lvl1pPr algn="ctr">
              <a:defRPr sz="1050">
                <a:solidFill>
                  <a:schemeClr val="bg1"/>
                </a:solidFill>
                <a:latin typeface="EYInterstate Light" panose="02000506000000020004" pitchFamily="2" charset="0"/>
              </a:defRPr>
            </a:lvl1pPr>
          </a:lstStyle>
          <a:p>
            <a:r>
              <a:rPr lang="en-GB" dirty="0">
                <a:solidFill>
                  <a:srgbClr val="646464"/>
                </a:solidFill>
              </a:rPr>
              <a:t>DCDT COVID-19 Response Programme </a:t>
            </a:r>
          </a:p>
        </p:txBody>
      </p:sp>
      <p:sp>
        <p:nvSpPr>
          <p:cNvPr id="6" name="Text Placeholder 5"/>
          <p:cNvSpPr>
            <a:spLocks noGrp="1"/>
          </p:cNvSpPr>
          <p:nvPr>
            <p:ph type="body" sz="quarter" idx="12" hasCustomPrompt="1"/>
          </p:nvPr>
        </p:nvSpPr>
        <p:spPr>
          <a:xfrm>
            <a:off x="159175" y="493325"/>
            <a:ext cx="11889950" cy="268288"/>
          </a:xfrm>
          <a:prstGeom prst="rect">
            <a:avLst/>
          </a:prstGeom>
        </p:spPr>
        <p:txBody>
          <a:bodyPr anchor="ctr"/>
          <a:lstStyle>
            <a:lvl1pPr marL="0" marR="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a:lvl1pPr>
          </a:lstStyle>
          <a:p>
            <a:pPr marL="0" marR="0" lvl="0" indent="0" algn="l" defTabSz="914400" rtl="0" eaLnBrk="1" fontAlgn="auto" latinLnBrk="0" hangingPunct="1">
              <a:lnSpc>
                <a:spcPct val="85000"/>
              </a:lnSpc>
              <a:spcBef>
                <a:spcPts val="0"/>
              </a:spcBef>
              <a:spcAft>
                <a:spcPts val="600"/>
              </a:spcAft>
              <a:buClr>
                <a:srgbClr val="FFE600"/>
              </a:buClr>
              <a:buSzPct val="70000"/>
              <a:buFont typeface="Arial" pitchFamily="34" charset="0"/>
              <a:buNone/>
              <a:tabLst/>
              <a:defRPr/>
            </a:pPr>
            <a:r>
              <a:rPr kumimoji="0" lang="en-US" sz="1400" b="1" i="0" u="none" strike="noStrike" kern="1200" cap="none" spc="0" normalizeH="0" baseline="0" noProof="0" dirty="0">
                <a:ln>
                  <a:noFill/>
                </a:ln>
                <a:solidFill>
                  <a:srgbClr val="646464">
                    <a:lumMod val="60000"/>
                    <a:lumOff val="40000"/>
                  </a:srgbClr>
                </a:solidFill>
                <a:effectLst/>
                <a:uLnTx/>
                <a:uFillTx/>
                <a:latin typeface="EYInterstate" panose="02000503020000020004" pitchFamily="2" charset="0"/>
                <a:ea typeface="+mn-ea"/>
                <a:cs typeface="+mn-cs"/>
              </a:rPr>
              <a:t>Subheading</a:t>
            </a:r>
            <a:endParaRPr kumimoji="0" lang="en-IN" sz="1400" b="1" i="0" u="none" strike="noStrike" kern="1200" cap="none" spc="0" normalizeH="0" baseline="0" noProof="0" dirty="0" err="1">
              <a:ln>
                <a:noFill/>
              </a:ln>
              <a:solidFill>
                <a:srgbClr val="646464">
                  <a:lumMod val="60000"/>
                  <a:lumOff val="40000"/>
                </a:srgbClr>
              </a:solidFill>
              <a:effectLst/>
              <a:uLnTx/>
              <a:uFillTx/>
              <a:latin typeface="EYInterstate" panose="02000503020000020004" pitchFamily="2" charset="0"/>
              <a:ea typeface="+mn-ea"/>
              <a:cs typeface="+mn-cs"/>
            </a:endParaRPr>
          </a:p>
        </p:txBody>
      </p:sp>
      <p:sp>
        <p:nvSpPr>
          <p:cNvPr id="11" name="Line 11"/>
          <p:cNvSpPr>
            <a:spLocks noChangeShapeType="1"/>
          </p:cNvSpPr>
          <p:nvPr userDrawn="1"/>
        </p:nvSpPr>
        <p:spPr bwMode="auto">
          <a:xfrm>
            <a:off x="159175" y="6406716"/>
            <a:ext cx="118800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pic>
        <p:nvPicPr>
          <p:cNvPr id="10" name="Picture 9" descr="A screenshot of a cell phone&#10;&#10;Description automatically generated">
            <a:extLst>
              <a:ext uri="{FF2B5EF4-FFF2-40B4-BE49-F238E27FC236}">
                <a16:creationId xmlns:a16="http://schemas.microsoft.com/office/drawing/2014/main" xmlns="" id="{B49D315B-9B0E-4E97-9BB9-0CEEFDC70240}"/>
              </a:ext>
            </a:extLst>
          </p:cNvPr>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839493" y="6446222"/>
            <a:ext cx="1654417" cy="390006"/>
          </a:xfrm>
          <a:prstGeom prst="rect">
            <a:avLst/>
          </a:prstGeom>
        </p:spPr>
      </p:pic>
    </p:spTree>
    <p:extLst>
      <p:ext uri="{BB962C8B-B14F-4D97-AF65-F5344CB8AC3E}">
        <p14:creationId xmlns:p14="http://schemas.microsoft.com/office/powerpoint/2010/main" xmlns="" val="40252336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Approved question tall">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7944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159175" y="80577"/>
            <a:ext cx="11889390" cy="376624"/>
          </a:xfrm>
          <a:prstGeom prst="rect">
            <a:avLst/>
          </a:prstGeom>
        </p:spPr>
        <p:txBody>
          <a:bodyPr anchor="ctr"/>
          <a:lstStyle>
            <a:lvl1pPr>
              <a:lnSpc>
                <a:spcPct val="100000"/>
              </a:lnSpc>
              <a:defRPr sz="2800"/>
            </a:lvl1pPr>
          </a:lstStyle>
          <a:p>
            <a:r>
              <a:rPr lang="en-US" dirty="0"/>
              <a:t>Click to edit Master title style</a:t>
            </a:r>
            <a:endParaRPr lang="en-GB" dirty="0"/>
          </a:p>
        </p:txBody>
      </p:sp>
      <p:sp>
        <p:nvSpPr>
          <p:cNvPr id="3" name="Content Placeholder 2"/>
          <p:cNvSpPr>
            <a:spLocks noGrp="1"/>
          </p:cNvSpPr>
          <p:nvPr>
            <p:ph idx="1"/>
          </p:nvPr>
        </p:nvSpPr>
        <p:spPr>
          <a:xfrm>
            <a:off x="159175" y="968400"/>
            <a:ext cx="11880000" cy="531137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159175" y="801954"/>
            <a:ext cx="118800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sp>
        <p:nvSpPr>
          <p:cNvPr id="9" name="Footer Placeholder 8"/>
          <p:cNvSpPr>
            <a:spLocks noGrp="1"/>
          </p:cNvSpPr>
          <p:nvPr>
            <p:ph type="ftr" sz="quarter" idx="11"/>
          </p:nvPr>
        </p:nvSpPr>
        <p:spPr>
          <a:xfrm>
            <a:off x="3452998" y="6519672"/>
            <a:ext cx="4581585" cy="201168"/>
          </a:xfrm>
          <a:prstGeom prst="rect">
            <a:avLst/>
          </a:prstGeom>
        </p:spPr>
        <p:txBody>
          <a:bodyPr anchor="ctr"/>
          <a:lstStyle>
            <a:lvl1pPr algn="ctr">
              <a:defRPr sz="1050">
                <a:solidFill>
                  <a:schemeClr val="bg1"/>
                </a:solidFill>
                <a:latin typeface="EYInterstate Light" panose="02000506000000020004" pitchFamily="2" charset="0"/>
              </a:defRPr>
            </a:lvl1pPr>
          </a:lstStyle>
          <a:p>
            <a:r>
              <a:rPr lang="en-GB" dirty="0">
                <a:solidFill>
                  <a:srgbClr val="646464"/>
                </a:solidFill>
              </a:rPr>
              <a:t>DCDT COVID-19 Response Programme </a:t>
            </a:r>
          </a:p>
        </p:txBody>
      </p:sp>
      <p:sp>
        <p:nvSpPr>
          <p:cNvPr id="6" name="Text Placeholder 5"/>
          <p:cNvSpPr>
            <a:spLocks noGrp="1"/>
          </p:cNvSpPr>
          <p:nvPr>
            <p:ph type="body" sz="quarter" idx="12" hasCustomPrompt="1"/>
          </p:nvPr>
        </p:nvSpPr>
        <p:spPr>
          <a:xfrm>
            <a:off x="159175" y="493325"/>
            <a:ext cx="11889950" cy="268288"/>
          </a:xfrm>
          <a:prstGeom prst="rect">
            <a:avLst/>
          </a:prstGeom>
        </p:spPr>
        <p:txBody>
          <a:bodyPr anchor="ctr"/>
          <a:lstStyle>
            <a:lvl1pPr marL="0" marR="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a:lvl1pPr>
          </a:lstStyle>
          <a:p>
            <a:pPr marL="0" marR="0" lvl="0" indent="0" algn="l" defTabSz="914400" rtl="0" eaLnBrk="1" fontAlgn="auto" latinLnBrk="0" hangingPunct="1">
              <a:lnSpc>
                <a:spcPct val="85000"/>
              </a:lnSpc>
              <a:spcBef>
                <a:spcPts val="0"/>
              </a:spcBef>
              <a:spcAft>
                <a:spcPts val="600"/>
              </a:spcAft>
              <a:buClr>
                <a:srgbClr val="FFE600"/>
              </a:buClr>
              <a:buSzPct val="70000"/>
              <a:buFont typeface="Arial" pitchFamily="34" charset="0"/>
              <a:buNone/>
              <a:tabLst/>
              <a:defRPr/>
            </a:pPr>
            <a:r>
              <a:rPr kumimoji="0" lang="en-US" sz="1400" b="1" i="0" u="none" strike="noStrike" kern="1200" cap="none" spc="0" normalizeH="0" baseline="0" noProof="0" dirty="0">
                <a:ln>
                  <a:noFill/>
                </a:ln>
                <a:solidFill>
                  <a:srgbClr val="646464">
                    <a:lumMod val="60000"/>
                    <a:lumOff val="40000"/>
                  </a:srgbClr>
                </a:solidFill>
                <a:effectLst/>
                <a:uLnTx/>
                <a:uFillTx/>
                <a:latin typeface="EYInterstate" panose="02000503020000020004" pitchFamily="2" charset="0"/>
                <a:ea typeface="+mn-ea"/>
                <a:cs typeface="+mn-cs"/>
              </a:rPr>
              <a:t>Subheading</a:t>
            </a:r>
            <a:endParaRPr kumimoji="0" lang="en-IN" sz="1400" b="1" i="0" u="none" strike="noStrike" kern="1200" cap="none" spc="0" normalizeH="0" baseline="0" noProof="0" dirty="0" err="1">
              <a:ln>
                <a:noFill/>
              </a:ln>
              <a:solidFill>
                <a:srgbClr val="646464">
                  <a:lumMod val="60000"/>
                  <a:lumOff val="40000"/>
                </a:srgbClr>
              </a:solidFill>
              <a:effectLst/>
              <a:uLnTx/>
              <a:uFillTx/>
              <a:latin typeface="EYInterstate" panose="02000503020000020004" pitchFamily="2" charset="0"/>
              <a:ea typeface="+mn-ea"/>
              <a:cs typeface="+mn-cs"/>
            </a:endParaRPr>
          </a:p>
        </p:txBody>
      </p:sp>
      <p:sp>
        <p:nvSpPr>
          <p:cNvPr id="11" name="Line 11"/>
          <p:cNvSpPr>
            <a:spLocks noChangeShapeType="1"/>
          </p:cNvSpPr>
          <p:nvPr userDrawn="1"/>
        </p:nvSpPr>
        <p:spPr bwMode="auto">
          <a:xfrm>
            <a:off x="159175" y="6406716"/>
            <a:ext cx="118800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endParaRPr>
          </a:p>
        </p:txBody>
      </p:sp>
      <p:pic>
        <p:nvPicPr>
          <p:cNvPr id="8" name="Picture 7" descr="A screenshot of a cell phone&#10;&#10;Description automatically generated">
            <a:extLst>
              <a:ext uri="{FF2B5EF4-FFF2-40B4-BE49-F238E27FC236}">
                <a16:creationId xmlns:a16="http://schemas.microsoft.com/office/drawing/2014/main" xmlns="" id="{C4C3C7ED-AF25-491A-8154-910081A5FD4A}"/>
              </a:ext>
            </a:extLst>
          </p:cNvPr>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839493" y="6446222"/>
            <a:ext cx="1654417" cy="390006"/>
          </a:xfrm>
          <a:prstGeom prst="rect">
            <a:avLst/>
          </a:prstGeom>
        </p:spPr>
      </p:pic>
    </p:spTree>
    <p:extLst>
      <p:ext uri="{BB962C8B-B14F-4D97-AF65-F5344CB8AC3E}">
        <p14:creationId xmlns:p14="http://schemas.microsoft.com/office/powerpoint/2010/main" xmlns="" val="31274880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Approved question tall">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65709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636" y="6356351"/>
            <a:ext cx="2744629" cy="365125"/>
          </a:xfrm>
          <a:prstGeom prst="rect">
            <a:avLst/>
          </a:prstGeom>
        </p:spPr>
        <p:txBody>
          <a:bodyPr/>
          <a:lstStyle>
            <a:lvl1pPr>
              <a:defRPr/>
            </a:lvl1pPr>
          </a:lstStyle>
          <a:p>
            <a:pPr>
              <a:defRPr/>
            </a:pPr>
            <a:endParaRPr lang="en-ZA" altLang="en-US" dirty="0"/>
          </a:p>
        </p:txBody>
      </p:sp>
      <p:sp>
        <p:nvSpPr>
          <p:cNvPr id="3" name="Footer Placeholder 4"/>
          <p:cNvSpPr>
            <a:spLocks noGrp="1"/>
          </p:cNvSpPr>
          <p:nvPr>
            <p:ph type="ftr" sz="quarter" idx="11"/>
          </p:nvPr>
        </p:nvSpPr>
        <p:spPr>
          <a:xfrm>
            <a:off x="4040704" y="6356351"/>
            <a:ext cx="4116943" cy="365125"/>
          </a:xfrm>
          <a:prstGeom prst="rect">
            <a:avLst/>
          </a:prstGeom>
        </p:spPr>
        <p:txBody>
          <a:bodyPr/>
          <a:lstStyle>
            <a:lvl1pPr>
              <a:defRPr/>
            </a:lvl1pPr>
          </a:lstStyle>
          <a:p>
            <a:pPr>
              <a:defRPr/>
            </a:pPr>
            <a:r>
              <a:rPr lang="en-ZA" dirty="0"/>
              <a:t>SECRET</a:t>
            </a:r>
          </a:p>
        </p:txBody>
      </p:sp>
      <p:sp>
        <p:nvSpPr>
          <p:cNvPr id="4" name="Slide Number Placeholder 5"/>
          <p:cNvSpPr>
            <a:spLocks noGrp="1"/>
          </p:cNvSpPr>
          <p:nvPr>
            <p:ph type="sldNum" sz="quarter" idx="12"/>
          </p:nvPr>
        </p:nvSpPr>
        <p:spPr>
          <a:xfrm>
            <a:off x="9406368" y="6520260"/>
            <a:ext cx="2744629" cy="365125"/>
          </a:xfrm>
          <a:prstGeom prst="rect">
            <a:avLst/>
          </a:prstGeom>
        </p:spPr>
        <p:txBody>
          <a:bodyPr/>
          <a:lstStyle>
            <a:lvl1pPr>
              <a:defRPr/>
            </a:lvl1pPr>
          </a:lstStyle>
          <a:p>
            <a:pPr>
              <a:defRPr/>
            </a:pPr>
            <a:fld id="{C47F3444-A069-4FBE-9E0D-5D341386CFB4}" type="slidenum">
              <a:rPr lang="en-ZA" altLang="en-US"/>
              <a:pPr>
                <a:defRPr/>
              </a:pPr>
              <a:t>‹#›</a:t>
            </a:fld>
            <a:endParaRPr lang="en-ZA" altLang="en-US" dirty="0"/>
          </a:p>
        </p:txBody>
      </p:sp>
    </p:spTree>
    <p:extLst>
      <p:ext uri="{BB962C8B-B14F-4D97-AF65-F5344CB8AC3E}">
        <p14:creationId xmlns:p14="http://schemas.microsoft.com/office/powerpoint/2010/main" xmlns="" val="24066819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ABB1E9-015A-49C9-A7AB-3E7DAA09AC80}"/>
              </a:ext>
            </a:extLst>
          </p:cNvPr>
          <p:cNvSpPr>
            <a:spLocks noGrp="1"/>
          </p:cNvSpPr>
          <p:nvPr>
            <p:ph type="title"/>
          </p:nvPr>
        </p:nvSpPr>
        <p:spPr>
          <a:xfrm>
            <a:off x="838637" y="365126"/>
            <a:ext cx="10521077" cy="1325563"/>
          </a:xfrm>
          <a:prstGeom prst="rect">
            <a:avLst/>
          </a:prstGeom>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E7287B90-BEA8-4BAE-9837-5C77E630D683}"/>
              </a:ext>
            </a:extLst>
          </p:cNvPr>
          <p:cNvSpPr>
            <a:spLocks noGrp="1"/>
          </p:cNvSpPr>
          <p:nvPr>
            <p:ph idx="1"/>
          </p:nvPr>
        </p:nvSpPr>
        <p:spPr>
          <a:xfrm>
            <a:off x="838637" y="1825625"/>
            <a:ext cx="10521077"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51B33D35-0CA3-4EC0-9568-03A37757B97B}"/>
              </a:ext>
            </a:extLst>
          </p:cNvPr>
          <p:cNvSpPr>
            <a:spLocks noGrp="1"/>
          </p:cNvSpPr>
          <p:nvPr>
            <p:ph type="dt" sz="half" idx="10"/>
          </p:nvPr>
        </p:nvSpPr>
        <p:spPr>
          <a:xfrm>
            <a:off x="838636" y="6356351"/>
            <a:ext cx="2744629" cy="365125"/>
          </a:xfrm>
          <a:prstGeom prst="rect">
            <a:avLst/>
          </a:prstGeom>
        </p:spPr>
        <p:txBody>
          <a:bodyPr/>
          <a:lstStyle/>
          <a:p>
            <a:fld id="{47BE87CB-1032-48F1-A042-B6D2B72B26F2}" type="datetimeFigureOut">
              <a:rPr lang="en-ZA" smtClean="0"/>
              <a:pPr/>
              <a:t>2020/05/13</a:t>
            </a:fld>
            <a:endParaRPr lang="en-ZA" dirty="0"/>
          </a:p>
        </p:txBody>
      </p:sp>
      <p:sp>
        <p:nvSpPr>
          <p:cNvPr id="5" name="Footer Placeholder 4">
            <a:extLst>
              <a:ext uri="{FF2B5EF4-FFF2-40B4-BE49-F238E27FC236}">
                <a16:creationId xmlns:a16="http://schemas.microsoft.com/office/drawing/2014/main" xmlns="" id="{0D0E8271-B65E-45A0-BA37-47D4C9A50DD0}"/>
              </a:ext>
            </a:extLst>
          </p:cNvPr>
          <p:cNvSpPr>
            <a:spLocks noGrp="1"/>
          </p:cNvSpPr>
          <p:nvPr>
            <p:ph type="ftr" sz="quarter" idx="11"/>
          </p:nvPr>
        </p:nvSpPr>
        <p:spPr>
          <a:xfrm>
            <a:off x="4040704" y="6356351"/>
            <a:ext cx="4116943"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xmlns="" id="{7DB03176-5107-4767-A240-F89547A25422}"/>
              </a:ext>
            </a:extLst>
          </p:cNvPr>
          <p:cNvSpPr>
            <a:spLocks noGrp="1"/>
          </p:cNvSpPr>
          <p:nvPr>
            <p:ph type="sldNum" sz="quarter" idx="12"/>
          </p:nvPr>
        </p:nvSpPr>
        <p:spPr>
          <a:xfrm>
            <a:off x="8615085" y="6356351"/>
            <a:ext cx="2744629" cy="365125"/>
          </a:xfrm>
          <a:prstGeom prst="rect">
            <a:avLst/>
          </a:prstGeom>
        </p:spPr>
        <p:txBody>
          <a:bodyPr/>
          <a:lstStyle/>
          <a:p>
            <a:fld id="{741773A3-A7B5-467E-BD33-DBB390381E95}" type="slidenum">
              <a:rPr lang="en-ZA" smtClean="0"/>
              <a:pPr/>
              <a:t>‹#›</a:t>
            </a:fld>
            <a:endParaRPr lang="en-ZA" dirty="0"/>
          </a:p>
        </p:txBody>
      </p:sp>
    </p:spTree>
    <p:extLst>
      <p:ext uri="{BB962C8B-B14F-4D97-AF65-F5344CB8AC3E}">
        <p14:creationId xmlns:p14="http://schemas.microsoft.com/office/powerpoint/2010/main" xmlns="" val="368748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159179" y="80581"/>
            <a:ext cx="11889390" cy="376624"/>
          </a:xfrm>
          <a:prstGeom prst="rect">
            <a:avLst/>
          </a:prstGeom>
        </p:spPr>
        <p:txBody>
          <a:bodyPr anchor="ctr"/>
          <a:lstStyle>
            <a:lvl1pPr>
              <a:lnSpc>
                <a:spcPct val="100000"/>
              </a:lnSpc>
              <a:defRPr sz="2799"/>
            </a:lvl1pPr>
          </a:lstStyle>
          <a:p>
            <a:r>
              <a:rPr lang="en-US" dirty="0"/>
              <a:t>Click to edit Master title style</a:t>
            </a:r>
            <a:endParaRPr lang="en-GB" dirty="0"/>
          </a:p>
        </p:txBody>
      </p:sp>
      <p:sp>
        <p:nvSpPr>
          <p:cNvPr id="3" name="Content Placeholder 2"/>
          <p:cNvSpPr>
            <a:spLocks noGrp="1"/>
          </p:cNvSpPr>
          <p:nvPr>
            <p:ph idx="1"/>
          </p:nvPr>
        </p:nvSpPr>
        <p:spPr>
          <a:xfrm>
            <a:off x="159175" y="968402"/>
            <a:ext cx="11880000" cy="531137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159175" y="801954"/>
            <a:ext cx="118800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9" name="Footer Placeholder 8"/>
          <p:cNvSpPr>
            <a:spLocks noGrp="1"/>
          </p:cNvSpPr>
          <p:nvPr>
            <p:ph type="ftr" sz="quarter" idx="11"/>
          </p:nvPr>
        </p:nvSpPr>
        <p:spPr>
          <a:xfrm>
            <a:off x="3452999" y="6519672"/>
            <a:ext cx="4581585" cy="201168"/>
          </a:xfrm>
          <a:prstGeom prst="rect">
            <a:avLst/>
          </a:prstGeom>
        </p:spPr>
        <p:txBody>
          <a:bodyPr anchor="ctr"/>
          <a:lstStyle>
            <a:lvl1pPr algn="ctr">
              <a:defRPr sz="1049">
                <a:solidFill>
                  <a:schemeClr val="bg1"/>
                </a:solidFill>
                <a:latin typeface="EYInterstate Light" panose="02000506000000020004" pitchFamily="2" charset="0"/>
              </a:defRPr>
            </a:lvl1pPr>
          </a:lstStyle>
          <a:p>
            <a:r>
              <a:rPr lang="en-GB" dirty="0">
                <a:solidFill>
                  <a:srgbClr val="646464"/>
                </a:solidFill>
              </a:rPr>
              <a:t>DCDT COVID-19 Response Programme </a:t>
            </a:r>
          </a:p>
        </p:txBody>
      </p:sp>
      <p:sp>
        <p:nvSpPr>
          <p:cNvPr id="6" name="Text Placeholder 5"/>
          <p:cNvSpPr>
            <a:spLocks noGrp="1"/>
          </p:cNvSpPr>
          <p:nvPr>
            <p:ph type="body" sz="quarter" idx="12" hasCustomPrompt="1"/>
          </p:nvPr>
        </p:nvSpPr>
        <p:spPr>
          <a:xfrm>
            <a:off x="159176" y="493325"/>
            <a:ext cx="11889950" cy="268288"/>
          </a:xfrm>
          <a:prstGeom prst="rect">
            <a:avLst/>
          </a:prstGeom>
        </p:spPr>
        <p:txBody>
          <a:bodyPr anchor="ctr"/>
          <a:lstStyle>
            <a:lvl1pPr marL="0" marR="0" indent="0" algn="l" defTabSz="913943" rtl="0" eaLnBrk="1" fontAlgn="auto" latinLnBrk="0" hangingPunct="1">
              <a:lnSpc>
                <a:spcPct val="100000"/>
              </a:lnSpc>
              <a:spcBef>
                <a:spcPts val="0"/>
              </a:spcBef>
              <a:spcAft>
                <a:spcPts val="600"/>
              </a:spcAft>
              <a:buClr>
                <a:srgbClr val="FFE600"/>
              </a:buClr>
              <a:buSzPct val="70000"/>
              <a:buFont typeface="Arial" pitchFamily="34" charset="0"/>
              <a:buNone/>
              <a:tabLst/>
              <a:defRPr/>
            </a:lvl1pPr>
          </a:lstStyle>
          <a:p>
            <a:pPr marL="0" marR="0" lvl="0" indent="0" algn="l" defTabSz="913943" rtl="0" eaLnBrk="1" fontAlgn="auto" latinLnBrk="0" hangingPunct="1">
              <a:lnSpc>
                <a:spcPct val="85000"/>
              </a:lnSpc>
              <a:spcBef>
                <a:spcPts val="0"/>
              </a:spcBef>
              <a:spcAft>
                <a:spcPts val="600"/>
              </a:spcAft>
              <a:buClr>
                <a:srgbClr val="FFE600"/>
              </a:buClr>
              <a:buSzPct val="70000"/>
              <a:buFont typeface="Arial" pitchFamily="34" charset="0"/>
              <a:buNone/>
              <a:tabLst/>
              <a:defRPr/>
            </a:pPr>
            <a:r>
              <a:rPr kumimoji="0" lang="en-US" sz="1399" b="1" i="0" u="none" strike="noStrike" kern="1200" cap="none" spc="0" normalizeH="0" baseline="0" noProof="0" dirty="0">
                <a:ln>
                  <a:noFill/>
                </a:ln>
                <a:solidFill>
                  <a:srgbClr val="646464">
                    <a:lumMod val="60000"/>
                    <a:lumOff val="40000"/>
                  </a:srgbClr>
                </a:solidFill>
                <a:effectLst/>
                <a:uLnTx/>
                <a:uFillTx/>
                <a:latin typeface="EYInterstate" panose="02000503020000020004" pitchFamily="2" charset="0"/>
                <a:ea typeface="+mn-ea"/>
                <a:cs typeface="+mn-cs"/>
              </a:rPr>
              <a:t>Subheading</a:t>
            </a:r>
            <a:endParaRPr kumimoji="0" lang="en-IN" sz="1399" b="1" i="0" u="none" strike="noStrike" kern="1200" cap="none" spc="0" normalizeH="0" baseline="0" noProof="0" dirty="0" err="1">
              <a:ln>
                <a:noFill/>
              </a:ln>
              <a:solidFill>
                <a:srgbClr val="646464">
                  <a:lumMod val="60000"/>
                  <a:lumOff val="40000"/>
                </a:srgbClr>
              </a:solidFill>
              <a:effectLst/>
              <a:uLnTx/>
              <a:uFillTx/>
              <a:latin typeface="EYInterstate" panose="02000503020000020004" pitchFamily="2" charset="0"/>
              <a:ea typeface="+mn-ea"/>
              <a:cs typeface="+mn-cs"/>
            </a:endParaRPr>
          </a:p>
        </p:txBody>
      </p:sp>
      <p:sp>
        <p:nvSpPr>
          <p:cNvPr id="11" name="Line 11"/>
          <p:cNvSpPr>
            <a:spLocks noChangeShapeType="1"/>
          </p:cNvSpPr>
          <p:nvPr userDrawn="1"/>
        </p:nvSpPr>
        <p:spPr bwMode="auto">
          <a:xfrm>
            <a:off x="159175" y="6406716"/>
            <a:ext cx="118800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xmlns="" val="254544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Approved question tall">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25193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79" y="2130439"/>
            <a:ext cx="10369592" cy="1470703"/>
          </a:xfrm>
        </p:spPr>
        <p:txBody>
          <a:bodyPr/>
          <a:lstStyle/>
          <a:p>
            <a:r>
              <a:rPr lang="en-US"/>
              <a:t>Click to edit Master title style</a:t>
            </a:r>
            <a:endParaRPr lang="en-GB"/>
          </a:p>
        </p:txBody>
      </p:sp>
      <p:sp>
        <p:nvSpPr>
          <p:cNvPr id="3" name="Subtitle 2"/>
          <p:cNvSpPr>
            <a:spLocks noGrp="1"/>
          </p:cNvSpPr>
          <p:nvPr>
            <p:ph type="subTitle" idx="1"/>
          </p:nvPr>
        </p:nvSpPr>
        <p:spPr>
          <a:xfrm>
            <a:off x="1830568" y="3886344"/>
            <a:ext cx="8537214" cy="175303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xmlns="" val="314117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68171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let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102" y="2375311"/>
            <a:ext cx="5314257" cy="3798476"/>
          </a:xfrm>
        </p:spPr>
        <p:txBody>
          <a:bodyPr/>
          <a:lstStyle>
            <a:lvl1pPr>
              <a:defRPr sz="1200"/>
            </a:lvl1pPr>
            <a:lvl2pPr>
              <a:defRPr sz="1400"/>
            </a:lvl2pPr>
            <a:lvl3pPr>
              <a:defRPr sz="1200"/>
            </a:lvl3pPr>
            <a:lvl4pPr>
              <a:defRPr sz="1200"/>
            </a:lvl4pPr>
            <a:lvl5pPr>
              <a:defRPr sz="1200"/>
            </a:lvl5pPr>
          </a:lstStyle>
          <a:p>
            <a:pPr lvl="1"/>
            <a:r>
              <a:rPr lang="en-US" dirty="0"/>
              <a:t>Click to edit Master text styles</a:t>
            </a:r>
          </a:p>
          <a:p>
            <a:pPr lvl="0"/>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97102" y="1165328"/>
            <a:ext cx="5314257" cy="1209981"/>
          </a:xfrm>
        </p:spPr>
        <p:txBody>
          <a:bodyPr/>
          <a:lstStyle>
            <a:lvl1pPr>
              <a:defRPr sz="900"/>
            </a:lvl1pPr>
            <a:lvl3pPr>
              <a:defRPr sz="1100">
                <a:solidFill>
                  <a:srgbClr val="808080"/>
                </a:solidFill>
              </a:defRPr>
            </a:lvl3pPr>
          </a:lstStyle>
          <a:p>
            <a:pPr lvl="2"/>
            <a:r>
              <a:rPr lang="en-US" dirty="0"/>
              <a:t>Private and confidential</a:t>
            </a:r>
          </a:p>
          <a:p>
            <a:pPr lvl="0"/>
            <a:r>
              <a:rPr lang="en-US" dirty="0"/>
              <a:t>XXXXXXXXXXXXX</a:t>
            </a:r>
            <a:br>
              <a:rPr lang="en-US" dirty="0"/>
            </a:br>
            <a:r>
              <a:rPr lang="en-US" dirty="0"/>
              <a:t>XXXXXXXXXXX,</a:t>
            </a:r>
            <a:br>
              <a:rPr lang="en-US" dirty="0"/>
            </a:br>
            <a:r>
              <a:rPr lang="en-US" dirty="0"/>
              <a:t>XXXXXXX</a:t>
            </a:r>
            <a:br>
              <a:rPr lang="en-US" dirty="0"/>
            </a:br>
            <a:r>
              <a:rPr lang="en-US" dirty="0"/>
              <a:t>XXXXXXXX </a:t>
            </a:r>
            <a:br>
              <a:rPr lang="en-US" dirty="0"/>
            </a:br>
            <a:r>
              <a:rPr lang="en-US" dirty="0"/>
              <a:t>XXXXXXX</a:t>
            </a:r>
            <a:br>
              <a:rPr lang="en-US" dirty="0"/>
            </a:br>
            <a:r>
              <a:rPr lang="en-US" dirty="0"/>
              <a:t>XXXXX</a:t>
            </a:r>
          </a:p>
        </p:txBody>
      </p:sp>
      <p:sp>
        <p:nvSpPr>
          <p:cNvPr id="10" name="Content Placeholder 2"/>
          <p:cNvSpPr>
            <a:spLocks noGrp="1"/>
          </p:cNvSpPr>
          <p:nvPr>
            <p:ph idx="13" hasCustomPrompt="1"/>
          </p:nvPr>
        </p:nvSpPr>
        <p:spPr>
          <a:xfrm>
            <a:off x="6187363" y="234026"/>
            <a:ext cx="4046105" cy="723329"/>
          </a:xfrm>
        </p:spPr>
        <p:txBody>
          <a:bodyPr/>
          <a:lstStyle>
            <a:lvl1pPr>
              <a:defRPr sz="600"/>
            </a:lvl1pPr>
            <a:lvl2pPr>
              <a:defRPr sz="600">
                <a:solidFill>
                  <a:srgbClr val="808080"/>
                </a:solidFill>
              </a:defRPr>
            </a:lvl2pPr>
            <a:lvl3pPr>
              <a:spcBef>
                <a:spcPts val="0"/>
              </a:spcBef>
              <a:spcAft>
                <a:spcPts val="0"/>
              </a:spcAft>
              <a:tabLst>
                <a:tab pos="228600" algn="l"/>
                <a:tab pos="4665663" algn="r"/>
              </a:tabLst>
              <a:defRPr sz="600">
                <a:solidFill>
                  <a:srgbClr val="808080"/>
                </a:solidFill>
                <a:latin typeface="EYInterstate Light" pitchFamily="2" charset="0"/>
              </a:defRPr>
            </a:lvl3pPr>
          </a:lstStyle>
          <a:p>
            <a:pPr lvl="1"/>
            <a:r>
              <a:rPr lang="en-US" dirty="0"/>
              <a:t>Ernst &amp; Young LLP</a:t>
            </a:r>
          </a:p>
          <a:p>
            <a:pPr lvl="2"/>
            <a:r>
              <a:rPr lang="en-US" dirty="0"/>
              <a:t>1 More London Place</a:t>
            </a:r>
          </a:p>
          <a:p>
            <a:pPr lvl="2"/>
            <a:r>
              <a:rPr lang="en-US" dirty="0"/>
              <a:t>London SE1 2AF</a:t>
            </a:r>
          </a:p>
          <a:p>
            <a:pPr lvl="2"/>
            <a:endParaRPr lang="en-US" dirty="0"/>
          </a:p>
          <a:p>
            <a:pPr lvl="2"/>
            <a:r>
              <a:rPr lang="en-US" dirty="0"/>
              <a:t>Tel:	</a:t>
            </a:r>
            <a:r>
              <a:rPr lang="en-US" dirty="0" err="1"/>
              <a:t>xxxx</a:t>
            </a:r>
            <a:r>
              <a:rPr lang="en-US" dirty="0"/>
              <a:t> </a:t>
            </a:r>
            <a:r>
              <a:rPr lang="en-US" dirty="0" err="1"/>
              <a:t>xxxx</a:t>
            </a:r>
            <a:r>
              <a:rPr lang="en-US" dirty="0"/>
              <a:t> </a:t>
            </a:r>
            <a:r>
              <a:rPr lang="en-US" dirty="0" err="1"/>
              <a:t>xxxx</a:t>
            </a:r>
            <a:endParaRPr lang="en-US" dirty="0"/>
          </a:p>
          <a:p>
            <a:pPr lvl="2"/>
            <a:r>
              <a:rPr lang="en-US" dirty="0"/>
              <a:t>Fax: 	</a:t>
            </a:r>
            <a:r>
              <a:rPr lang="en-US" dirty="0" err="1"/>
              <a:t>xxxx</a:t>
            </a:r>
            <a:r>
              <a:rPr lang="en-US" dirty="0"/>
              <a:t> </a:t>
            </a:r>
            <a:r>
              <a:rPr lang="en-US" dirty="0" err="1"/>
              <a:t>xxxx</a:t>
            </a:r>
            <a:r>
              <a:rPr lang="en-US" dirty="0"/>
              <a:t> </a:t>
            </a:r>
            <a:r>
              <a:rPr lang="en-US" dirty="0" err="1"/>
              <a:t>xxxx</a:t>
            </a:r>
            <a:endParaRPr lang="en-US" dirty="0"/>
          </a:p>
          <a:p>
            <a:pPr lvl="2"/>
            <a:r>
              <a:rPr lang="en-US" dirty="0"/>
              <a:t>www.ey.com/uk</a:t>
            </a:r>
          </a:p>
        </p:txBody>
      </p:sp>
      <p:sp>
        <p:nvSpPr>
          <p:cNvPr id="11" name="Content Placeholder 2"/>
          <p:cNvSpPr>
            <a:spLocks noGrp="1"/>
          </p:cNvSpPr>
          <p:nvPr>
            <p:ph idx="14" hasCustomPrompt="1"/>
          </p:nvPr>
        </p:nvSpPr>
        <p:spPr>
          <a:xfrm>
            <a:off x="9012693" y="2117870"/>
            <a:ext cx="2497611" cy="204257"/>
          </a:xfrm>
        </p:spPr>
        <p:txBody>
          <a:bodyPr rIns="0"/>
          <a:lstStyle>
            <a:lvl1pPr algn="r">
              <a:defRPr sz="1200" b="1"/>
            </a:lvl1pPr>
            <a:lvl2pPr algn="r">
              <a:defRPr sz="600">
                <a:solidFill>
                  <a:srgbClr val="808080"/>
                </a:solidFill>
              </a:defRPr>
            </a:lvl2pPr>
            <a:lvl3pPr algn="r">
              <a:spcBef>
                <a:spcPts val="0"/>
              </a:spcBef>
              <a:spcAft>
                <a:spcPts val="0"/>
              </a:spcAft>
              <a:tabLst>
                <a:tab pos="228600" algn="l"/>
                <a:tab pos="4665663" algn="r"/>
              </a:tabLst>
              <a:defRPr sz="600">
                <a:solidFill>
                  <a:srgbClr val="808080"/>
                </a:solidFill>
                <a:latin typeface="EYInterstate Light" pitchFamily="2" charset="0"/>
              </a:defRPr>
            </a:lvl3pPr>
          </a:lstStyle>
          <a:p>
            <a:pPr lvl="0"/>
            <a:r>
              <a:rPr lang="en-US" dirty="0"/>
              <a:t>Date</a:t>
            </a:r>
          </a:p>
        </p:txBody>
      </p:sp>
      <p:sp>
        <p:nvSpPr>
          <p:cNvPr id="12" name="Content Placeholder 2"/>
          <p:cNvSpPr>
            <a:spLocks noGrp="1"/>
          </p:cNvSpPr>
          <p:nvPr>
            <p:ph idx="15"/>
          </p:nvPr>
        </p:nvSpPr>
        <p:spPr>
          <a:xfrm>
            <a:off x="6196047" y="2375311"/>
            <a:ext cx="5314257" cy="3798476"/>
          </a:xfrm>
        </p:spPr>
        <p:txBody>
          <a:bodyPr/>
          <a:lstStyle>
            <a:lvl1pPr>
              <a:defRPr sz="1200"/>
            </a:lvl1pPr>
            <a:lvl2pPr>
              <a:defRPr sz="1400"/>
            </a:lvl2pPr>
            <a:lvl3pPr>
              <a:defRPr sz="1200"/>
            </a:lvl3pPr>
            <a:lvl4pPr>
              <a:defRPr sz="1200"/>
            </a:lvl4pPr>
            <a:lvl5pPr>
              <a:defRPr sz="1200"/>
            </a:lvl5pPr>
          </a:lstStyle>
          <a:p>
            <a:pPr lvl="1"/>
            <a:r>
              <a:rPr lang="en-US" dirty="0"/>
              <a:t>Click to edit Master text styles</a:t>
            </a:r>
          </a:p>
          <a:p>
            <a:pPr lvl="0"/>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429432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5.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6.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7.xml"/><Relationship Id="rId4"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theme" Target="../theme/theme8.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a:off x="273743" y="6519672"/>
            <a:ext cx="885600" cy="201168"/>
          </a:xfrm>
          <a:prstGeom prst="rect">
            <a:avLst/>
          </a:prstGeom>
          <a:noFill/>
        </p:spPr>
        <p:txBody>
          <a:bodyPr wrap="square" lIns="0" tIns="0" rIns="0" bIns="0" rtlCol="0" anchor="ctr" anchorCtr="0">
            <a:noAutofit/>
          </a:bodyPr>
          <a:lstStyle/>
          <a:p>
            <a:r>
              <a:rPr lang="en-GB" sz="1050" dirty="0">
                <a:solidFill>
                  <a:schemeClr val="bg1"/>
                </a:solidFill>
                <a:latin typeface="EYInterstate Light" panose="02000506000000020004" pitchFamily="2" charset="0"/>
              </a:rPr>
              <a:t>Page </a:t>
            </a:r>
            <a:fld id="{9AE4D82F-B047-469B-AC52-A46321747EAF}" type="slidenum">
              <a:rPr lang="en-GB" sz="1050" smtClean="0">
                <a:solidFill>
                  <a:schemeClr val="bg1"/>
                </a:solidFill>
                <a:latin typeface="EYInterstate Light" panose="02000506000000020004" pitchFamily="2" charset="0"/>
              </a:rPr>
              <a:pPr/>
              <a:t>‹#›</a:t>
            </a:fld>
            <a:endParaRPr lang="en-GB" sz="1050" dirty="0">
              <a:solidFill>
                <a:schemeClr val="bg1"/>
              </a:solidFill>
              <a:latin typeface="EYInterstate Light" panose="02000506000000020004" pitchFamily="2" charset="0"/>
            </a:endParaRPr>
          </a:p>
        </p:txBody>
      </p:sp>
    </p:spTree>
  </p:cSld>
  <p:clrMap bg1="lt1" tx1="dk1" bg2="lt2" tx2="dk2" accent1="accent1" accent2="accent2" accent3="accent3" accent4="accent4" accent5="accent5" accent6="accent6" hlink="hlink" folHlink="folHlink"/>
  <p:sldLayoutIdLst>
    <p:sldLayoutId id="2147483668" r:id="rId1"/>
    <p:sldLayoutId id="2147483748" r:id="rId2"/>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EYInterstate" panose="02000503020000020004" pitchFamily="2" charset="0"/>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1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05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05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a:off x="273743" y="6519672"/>
            <a:ext cx="885600" cy="201168"/>
          </a:xfrm>
          <a:prstGeom prst="rect">
            <a:avLst/>
          </a:prstGeom>
          <a:noFill/>
        </p:spPr>
        <p:txBody>
          <a:bodyPr wrap="square" lIns="0" tIns="0" rIns="0" bIns="0" rtlCol="0" anchor="ctr" anchorCtr="0">
            <a:noAutofit/>
          </a:bodyPr>
          <a:lstStyle/>
          <a:p>
            <a:r>
              <a:rPr lang="en-GB" sz="1049" dirty="0">
                <a:solidFill>
                  <a:srgbClr val="646464"/>
                </a:solidFill>
                <a:latin typeface="EYInterstate Light" panose="02000506000000020004" pitchFamily="2" charset="0"/>
              </a:rPr>
              <a:t>Page </a:t>
            </a:r>
            <a:fld id="{9AE4D82F-B047-469B-AC52-A46321747EAF}" type="slidenum">
              <a:rPr lang="en-GB" sz="1049">
                <a:solidFill>
                  <a:srgbClr val="646464"/>
                </a:solidFill>
                <a:latin typeface="EYInterstate Light" panose="02000506000000020004" pitchFamily="2" charset="0"/>
              </a:rPr>
              <a:pPr/>
              <a:t>‹#›</a:t>
            </a:fld>
            <a:endParaRPr lang="en-GB" sz="1049" dirty="0">
              <a:solidFill>
                <a:srgbClr val="646464"/>
              </a:solidFill>
              <a:latin typeface="EYInterstate Light" panose="02000506000000020004" pitchFamily="2" charset="0"/>
            </a:endParaRPr>
          </a:p>
        </p:txBody>
      </p:sp>
    </p:spTree>
    <p:extLst>
      <p:ext uri="{BB962C8B-B14F-4D97-AF65-F5344CB8AC3E}">
        <p14:creationId xmlns:p14="http://schemas.microsoft.com/office/powerpoint/2010/main" xmlns="" val="55991675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hf sldNum="0" hdr="0" dt="0"/>
  <p:txStyles>
    <p:titleStyle>
      <a:lvl1pPr algn="l" defTabSz="913943" rtl="0" eaLnBrk="1" latinLnBrk="0" hangingPunct="1">
        <a:lnSpc>
          <a:spcPct val="85000"/>
        </a:lnSpc>
        <a:spcBef>
          <a:spcPct val="0"/>
        </a:spcBef>
        <a:buNone/>
        <a:defRPr sz="2999" b="1" kern="1200">
          <a:solidFill>
            <a:schemeClr val="bg1"/>
          </a:solidFill>
          <a:latin typeface="EYInterstate" panose="02000503020000020004" pitchFamily="2" charset="0"/>
          <a:ea typeface="+mj-ea"/>
          <a:cs typeface="Arial" pitchFamily="34" charset="0"/>
        </a:defRPr>
      </a:lvl1pPr>
    </p:titleStyle>
    <p:bodyStyle>
      <a:lvl1pPr marL="356438" indent="-356438" algn="l" defTabSz="913943" rtl="0" eaLnBrk="1" latinLnBrk="0" hangingPunct="1">
        <a:spcBef>
          <a:spcPct val="20000"/>
        </a:spcBef>
        <a:buClr>
          <a:schemeClr val="accent2"/>
        </a:buClr>
        <a:buSzPct val="70000"/>
        <a:buFont typeface="Arial" pitchFamily="34" charset="0"/>
        <a:buChar char="►"/>
        <a:defRPr sz="13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1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0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04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04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bwMode="gray">
          <a:xfrm>
            <a:off x="698911" y="338508"/>
            <a:ext cx="10793286" cy="80809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dirty="0"/>
              <a:t>Headline 1 (Interstate 24pt)</a:t>
            </a:r>
          </a:p>
        </p:txBody>
      </p:sp>
      <p:sp>
        <p:nvSpPr>
          <p:cNvPr id="452611" name="Rectangle 3"/>
          <p:cNvSpPr>
            <a:spLocks noGrp="1" noChangeArrowheads="1"/>
          </p:cNvSpPr>
          <p:nvPr>
            <p:ph type="body" idx="1"/>
          </p:nvPr>
        </p:nvSpPr>
        <p:spPr bwMode="gray">
          <a:xfrm>
            <a:off x="697101" y="1274802"/>
            <a:ext cx="10795096" cy="489898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GB" dirty="0"/>
              <a:t>Body text (Interstate 10pt)</a:t>
            </a:r>
          </a:p>
          <a:p>
            <a:pPr lvl="1"/>
            <a:r>
              <a:rPr lang="en-GB" dirty="0"/>
              <a:t>Headline 2 (Interstate bold 14pt)</a:t>
            </a:r>
          </a:p>
          <a:p>
            <a:pPr lvl="3"/>
            <a:r>
              <a:rPr lang="en-GB" dirty="0"/>
              <a:t>Bullet 1 (Interstate 10pt)</a:t>
            </a:r>
          </a:p>
          <a:p>
            <a:pPr lvl="4"/>
            <a:r>
              <a:rPr lang="en-GB" dirty="0"/>
              <a:t>Bullet 2 (Interstate 10pt)</a:t>
            </a:r>
          </a:p>
          <a:p>
            <a:pPr lvl="2"/>
            <a:r>
              <a:rPr lang="en-GB" dirty="0"/>
              <a:t>Headline 3 (Interstate bold 12pt)</a:t>
            </a:r>
          </a:p>
        </p:txBody>
      </p:sp>
      <p:sp>
        <p:nvSpPr>
          <p:cNvPr id="452749" name="Text Box 141"/>
          <p:cNvSpPr txBox="1">
            <a:spLocks noChangeArrowheads="1"/>
          </p:cNvSpPr>
          <p:nvPr/>
        </p:nvSpPr>
        <p:spPr bwMode="auto">
          <a:xfrm>
            <a:off x="677192" y="318341"/>
            <a:ext cx="10796907" cy="116676"/>
          </a:xfrm>
          <a:prstGeom prst="rect">
            <a:avLst/>
          </a:prstGeom>
          <a:noFill/>
          <a:ln w="12700">
            <a:noFill/>
            <a:miter lim="800000"/>
            <a:headEnd type="none" w="sm" len="sm"/>
            <a:tailEnd type="none" w="sm" len="sm"/>
          </a:ln>
          <a:effectLst/>
        </p:spPr>
        <p:txBody>
          <a:bodyPr lIns="0" tIns="0" rIns="0" bIns="0"/>
          <a:lstStyle/>
          <a:p>
            <a:pPr defTabSz="995363" fontAlgn="base">
              <a:spcBef>
                <a:spcPct val="0"/>
              </a:spcBef>
              <a:spcAft>
                <a:spcPct val="0"/>
              </a:spcAft>
              <a:buClr>
                <a:srgbClr val="7F7E82"/>
              </a:buClr>
              <a:buFont typeface="EYInterstate" pitchFamily="2" charset="0"/>
              <a:buNone/>
            </a:pPr>
            <a:endParaRPr lang="en-US" sz="800" b="1" dirty="0">
              <a:solidFill>
                <a:srgbClr val="7F7E82"/>
              </a:solidFill>
              <a:sym typeface="Arial Unicode MS" pitchFamily="34" charset="-128"/>
            </a:endParaRPr>
          </a:p>
        </p:txBody>
      </p:sp>
      <p:sp>
        <p:nvSpPr>
          <p:cNvPr id="8" name="Text Box 13"/>
          <p:cNvSpPr txBox="1">
            <a:spLocks noChangeArrowheads="1"/>
          </p:cNvSpPr>
          <p:nvPr userDrawn="1"/>
        </p:nvSpPr>
        <p:spPr bwMode="auto">
          <a:xfrm>
            <a:off x="11287592" y="6433273"/>
            <a:ext cx="226332" cy="97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fld id="{F1D8A122-693B-4700-A7C3-BC99B2F8B8C8}" type="slidenum">
              <a:rPr lang="en-GB" sz="700">
                <a:solidFill>
                  <a:srgbClr val="58595B"/>
                </a:solidFill>
                <a:latin typeface="EYInterstate Regular" pitchFamily="2" charset="0"/>
              </a:rPr>
              <a:pPr algn="r" fontAlgn="base">
                <a:spcBef>
                  <a:spcPct val="50000"/>
                </a:spcBef>
                <a:spcAft>
                  <a:spcPct val="0"/>
                </a:spcAft>
              </a:pPr>
              <a:t>‹#›</a:t>
            </a:fld>
            <a:endParaRPr lang="en-GB" sz="700" dirty="0">
              <a:solidFill>
                <a:srgbClr val="58595B"/>
              </a:solidFill>
              <a:latin typeface="EYInterstate Regular" pitchFamily="2" charset="0"/>
            </a:endParaRPr>
          </a:p>
        </p:txBody>
      </p:sp>
    </p:spTree>
    <p:extLst>
      <p:ext uri="{BB962C8B-B14F-4D97-AF65-F5344CB8AC3E}">
        <p14:creationId xmlns:p14="http://schemas.microsoft.com/office/powerpoint/2010/main" xmlns="" val="178014453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ftr="0" dt="0"/>
  <p:txStyles>
    <p:titleStyle>
      <a:lvl1pPr algn="l" defTabSz="995363" rtl="0" fontAlgn="base">
        <a:lnSpc>
          <a:spcPct val="85000"/>
        </a:lnSpc>
        <a:spcBef>
          <a:spcPct val="0"/>
        </a:spcBef>
        <a:spcAft>
          <a:spcPct val="0"/>
        </a:spcAft>
        <a:defRPr sz="2400" baseline="0">
          <a:solidFill>
            <a:schemeClr val="accent1"/>
          </a:solidFill>
          <a:latin typeface="EYInterstate" pitchFamily="2" charset="0"/>
          <a:ea typeface="+mj-ea"/>
          <a:cs typeface="+mj-cs"/>
        </a:defRPr>
      </a:lvl1pPr>
      <a:lvl2pPr algn="l" defTabSz="995363" rtl="0" fontAlgn="base">
        <a:lnSpc>
          <a:spcPct val="85000"/>
        </a:lnSpc>
        <a:spcBef>
          <a:spcPct val="0"/>
        </a:spcBef>
        <a:spcAft>
          <a:spcPct val="0"/>
        </a:spcAft>
        <a:defRPr sz="2400">
          <a:solidFill>
            <a:schemeClr val="accent1"/>
          </a:solidFill>
          <a:latin typeface="EYInterstate" pitchFamily="2" charset="0"/>
          <a:cs typeface="Arial" charset="0"/>
        </a:defRPr>
      </a:lvl2pPr>
      <a:lvl3pPr algn="l" defTabSz="995363" rtl="0" fontAlgn="base">
        <a:lnSpc>
          <a:spcPct val="85000"/>
        </a:lnSpc>
        <a:spcBef>
          <a:spcPct val="0"/>
        </a:spcBef>
        <a:spcAft>
          <a:spcPct val="0"/>
        </a:spcAft>
        <a:defRPr sz="2400">
          <a:solidFill>
            <a:schemeClr val="accent1"/>
          </a:solidFill>
          <a:latin typeface="EYInterstate" pitchFamily="2" charset="0"/>
          <a:cs typeface="Arial" charset="0"/>
        </a:defRPr>
      </a:lvl3pPr>
      <a:lvl4pPr algn="l" defTabSz="995363" rtl="0" fontAlgn="base">
        <a:lnSpc>
          <a:spcPct val="85000"/>
        </a:lnSpc>
        <a:spcBef>
          <a:spcPct val="0"/>
        </a:spcBef>
        <a:spcAft>
          <a:spcPct val="0"/>
        </a:spcAft>
        <a:defRPr sz="2400">
          <a:solidFill>
            <a:schemeClr val="accent1"/>
          </a:solidFill>
          <a:latin typeface="EYInterstate" pitchFamily="2" charset="0"/>
          <a:cs typeface="Arial" charset="0"/>
        </a:defRPr>
      </a:lvl4pPr>
      <a:lvl5pPr algn="l" defTabSz="995363" rtl="0" fontAlgn="base">
        <a:lnSpc>
          <a:spcPct val="85000"/>
        </a:lnSpc>
        <a:spcBef>
          <a:spcPct val="0"/>
        </a:spcBef>
        <a:spcAft>
          <a:spcPct val="0"/>
        </a:spcAft>
        <a:defRPr sz="2400">
          <a:solidFill>
            <a:schemeClr val="accent1"/>
          </a:solidFill>
          <a:latin typeface="EYInterstate" pitchFamily="2" charset="0"/>
          <a:cs typeface="Arial" charset="0"/>
        </a:defRPr>
      </a:lvl5pPr>
      <a:lvl6pPr marL="457200" algn="l" defTabSz="995363" rtl="0" fontAlgn="base">
        <a:lnSpc>
          <a:spcPct val="85000"/>
        </a:lnSpc>
        <a:spcBef>
          <a:spcPct val="0"/>
        </a:spcBef>
        <a:spcAft>
          <a:spcPct val="0"/>
        </a:spcAft>
        <a:defRPr sz="2400">
          <a:solidFill>
            <a:schemeClr val="accent1"/>
          </a:solidFill>
          <a:latin typeface="EYInterstate" pitchFamily="2" charset="0"/>
          <a:cs typeface="Arial" charset="0"/>
        </a:defRPr>
      </a:lvl6pPr>
      <a:lvl7pPr marL="914400" algn="l" defTabSz="995363" rtl="0" fontAlgn="base">
        <a:lnSpc>
          <a:spcPct val="85000"/>
        </a:lnSpc>
        <a:spcBef>
          <a:spcPct val="0"/>
        </a:spcBef>
        <a:spcAft>
          <a:spcPct val="0"/>
        </a:spcAft>
        <a:defRPr sz="2400">
          <a:solidFill>
            <a:schemeClr val="accent1"/>
          </a:solidFill>
          <a:latin typeface="EYInterstate" pitchFamily="2" charset="0"/>
          <a:cs typeface="Arial" charset="0"/>
        </a:defRPr>
      </a:lvl7pPr>
      <a:lvl8pPr marL="1371600" algn="l" defTabSz="995363" rtl="0" fontAlgn="base">
        <a:lnSpc>
          <a:spcPct val="85000"/>
        </a:lnSpc>
        <a:spcBef>
          <a:spcPct val="0"/>
        </a:spcBef>
        <a:spcAft>
          <a:spcPct val="0"/>
        </a:spcAft>
        <a:defRPr sz="2400">
          <a:solidFill>
            <a:schemeClr val="accent1"/>
          </a:solidFill>
          <a:latin typeface="EYInterstate" pitchFamily="2" charset="0"/>
          <a:cs typeface="Arial" charset="0"/>
        </a:defRPr>
      </a:lvl8pPr>
      <a:lvl9pPr marL="1828800" algn="l" defTabSz="995363" rtl="0" fontAlgn="base">
        <a:lnSpc>
          <a:spcPct val="85000"/>
        </a:lnSpc>
        <a:spcBef>
          <a:spcPct val="0"/>
        </a:spcBef>
        <a:spcAft>
          <a:spcPct val="0"/>
        </a:spcAft>
        <a:defRPr sz="2400">
          <a:solidFill>
            <a:schemeClr val="accent1"/>
          </a:solidFill>
          <a:latin typeface="EYInterstate" pitchFamily="2" charset="0"/>
          <a:cs typeface="Arial" charset="0"/>
        </a:defRPr>
      </a:lvl9pPr>
    </p:titleStyle>
    <p:bodyStyle>
      <a:lvl1pPr algn="l" defTabSz="995363" rtl="0" fontAlgn="base">
        <a:spcBef>
          <a:spcPct val="0"/>
        </a:spcBef>
        <a:spcAft>
          <a:spcPct val="40000"/>
        </a:spcAft>
        <a:buClr>
          <a:srgbClr val="FFD200"/>
        </a:buClr>
        <a:buSzPct val="75000"/>
        <a:buFont typeface="Arial Unicode MS" pitchFamily="34" charset="-128"/>
        <a:tabLst>
          <a:tab pos="1614488" algn="l"/>
          <a:tab pos="3228975" algn="l"/>
          <a:tab pos="4665663" algn="r"/>
        </a:tabLst>
        <a:defRPr sz="1200" baseline="0">
          <a:solidFill>
            <a:schemeClr val="tx1"/>
          </a:solidFill>
          <a:latin typeface="EYInterstate" pitchFamily="2" charset="0"/>
          <a:ea typeface="+mn-ea"/>
          <a:cs typeface="+mn-cs"/>
        </a:defRPr>
      </a:lvl1pPr>
      <a:lvl2pPr marL="1588" algn="l" defTabSz="995363" rtl="0" fontAlgn="base">
        <a:spcBef>
          <a:spcPct val="20000"/>
        </a:spcBef>
        <a:spcAft>
          <a:spcPct val="40000"/>
        </a:spcAft>
        <a:buClr>
          <a:srgbClr val="FFD200"/>
        </a:buClr>
        <a:buSzPct val="75000"/>
        <a:buFont typeface="Arial Unicode MS" pitchFamily="34" charset="-128"/>
        <a:tabLst>
          <a:tab pos="1614488" algn="l"/>
          <a:tab pos="3228975" algn="l"/>
          <a:tab pos="4665663" algn="r"/>
        </a:tabLst>
        <a:defRPr sz="1400" b="1" baseline="0">
          <a:solidFill>
            <a:schemeClr val="tx2"/>
          </a:solidFill>
          <a:latin typeface="EYInterstate" pitchFamily="2" charset="0"/>
          <a:cs typeface="+mn-cs"/>
        </a:defRPr>
      </a:lvl2pPr>
      <a:lvl3pPr marL="3175" algn="l" defTabSz="995363" rtl="0" fontAlgn="base">
        <a:spcBef>
          <a:spcPct val="20000"/>
        </a:spcBef>
        <a:spcAft>
          <a:spcPct val="40000"/>
        </a:spcAft>
        <a:buClr>
          <a:schemeClr val="tx2"/>
        </a:buClr>
        <a:buSzPct val="75000"/>
        <a:buFont typeface="Arial Unicode MS" pitchFamily="34" charset="-128"/>
        <a:tabLst>
          <a:tab pos="1614488" algn="l"/>
          <a:tab pos="3228975" algn="l"/>
          <a:tab pos="4665663" algn="r"/>
        </a:tabLst>
        <a:defRPr sz="1200" b="1" baseline="0">
          <a:solidFill>
            <a:schemeClr val="accent1"/>
          </a:solidFill>
          <a:latin typeface="EYInterstate" pitchFamily="2" charset="0"/>
          <a:cs typeface="+mn-cs"/>
        </a:defRPr>
      </a:lvl3pPr>
      <a:lvl4pPr marL="190500" indent="-185738" algn="l" defTabSz="995363" rtl="0" fontAlgn="base">
        <a:spcBef>
          <a:spcPct val="0"/>
        </a:spcBef>
        <a:spcAft>
          <a:spcPct val="40000"/>
        </a:spcAft>
        <a:buClr>
          <a:schemeClr val="tx1"/>
        </a:buClr>
        <a:buSzPct val="70000"/>
        <a:buFont typeface="EYInterstate" pitchFamily="2" charset="0"/>
        <a:buChar char="►"/>
        <a:tabLst>
          <a:tab pos="1614488" algn="l"/>
          <a:tab pos="3228975" algn="l"/>
          <a:tab pos="4665663" algn="r"/>
        </a:tabLst>
        <a:defRPr sz="1200" baseline="0">
          <a:solidFill>
            <a:schemeClr val="tx1"/>
          </a:solidFill>
          <a:latin typeface="EYInterstate" pitchFamily="2" charset="0"/>
          <a:cs typeface="+mn-cs"/>
        </a:defRPr>
      </a:lvl4pPr>
      <a:lvl5pPr marL="352425" indent="-160338" algn="l" defTabSz="995363" rtl="0" fontAlgn="base">
        <a:spcBef>
          <a:spcPct val="0"/>
        </a:spcBef>
        <a:spcAft>
          <a:spcPct val="40000"/>
        </a:spcAft>
        <a:buClr>
          <a:schemeClr val="tx1"/>
        </a:buClr>
        <a:buSzPct val="70000"/>
        <a:buFont typeface="EYInterstate" pitchFamily="2" charset="0"/>
        <a:buChar char="►"/>
        <a:tabLst>
          <a:tab pos="1614488" algn="l"/>
          <a:tab pos="3228975" algn="l"/>
          <a:tab pos="4665663" algn="r"/>
        </a:tabLst>
        <a:defRPr sz="1200" baseline="0">
          <a:solidFill>
            <a:schemeClr val="tx1"/>
          </a:solidFill>
          <a:latin typeface="EYInterstate" pitchFamily="2" charset="0"/>
          <a:cs typeface="+mn-cs"/>
        </a:defRPr>
      </a:lvl5pPr>
      <a:lvl6pPr marL="809625" indent="-160338" algn="l" defTabSz="995363" rtl="0" fontAlgn="base">
        <a:spcBef>
          <a:spcPct val="0"/>
        </a:spcBef>
        <a:spcAft>
          <a:spcPct val="40000"/>
        </a:spcAft>
        <a:buClr>
          <a:schemeClr val="tx1"/>
        </a:buClr>
        <a:buSzPct val="75000"/>
        <a:buFont typeface="EYInterstate" pitchFamily="2" charset="0"/>
        <a:buChar char="►"/>
        <a:tabLst>
          <a:tab pos="1614488" algn="l"/>
          <a:tab pos="3228975" algn="l"/>
          <a:tab pos="4665663" algn="r"/>
        </a:tabLst>
        <a:defRPr sz="1100">
          <a:solidFill>
            <a:schemeClr val="tx1"/>
          </a:solidFill>
          <a:latin typeface="+mn-lt"/>
          <a:cs typeface="+mn-cs"/>
        </a:defRPr>
      </a:lvl6pPr>
      <a:lvl7pPr marL="1266825" indent="-160338" algn="l" defTabSz="995363" rtl="0" fontAlgn="base">
        <a:spcBef>
          <a:spcPct val="0"/>
        </a:spcBef>
        <a:spcAft>
          <a:spcPct val="40000"/>
        </a:spcAft>
        <a:buClr>
          <a:schemeClr val="tx1"/>
        </a:buClr>
        <a:buSzPct val="75000"/>
        <a:buFont typeface="EYInterstate" pitchFamily="2" charset="0"/>
        <a:buChar char="►"/>
        <a:tabLst>
          <a:tab pos="1614488" algn="l"/>
          <a:tab pos="3228975" algn="l"/>
          <a:tab pos="4665663" algn="r"/>
        </a:tabLst>
        <a:defRPr sz="1100">
          <a:solidFill>
            <a:schemeClr val="tx1"/>
          </a:solidFill>
          <a:latin typeface="+mn-lt"/>
          <a:cs typeface="+mn-cs"/>
        </a:defRPr>
      </a:lvl7pPr>
      <a:lvl8pPr marL="1724025" indent="-160338" algn="l" defTabSz="995363" rtl="0" fontAlgn="base">
        <a:spcBef>
          <a:spcPct val="0"/>
        </a:spcBef>
        <a:spcAft>
          <a:spcPct val="40000"/>
        </a:spcAft>
        <a:buClr>
          <a:schemeClr val="tx1"/>
        </a:buClr>
        <a:buSzPct val="75000"/>
        <a:buFont typeface="EYInterstate" pitchFamily="2" charset="0"/>
        <a:buChar char="►"/>
        <a:tabLst>
          <a:tab pos="1614488" algn="l"/>
          <a:tab pos="3228975" algn="l"/>
          <a:tab pos="4665663" algn="r"/>
        </a:tabLst>
        <a:defRPr sz="1100">
          <a:solidFill>
            <a:schemeClr val="tx1"/>
          </a:solidFill>
          <a:latin typeface="+mn-lt"/>
          <a:cs typeface="+mn-cs"/>
        </a:defRPr>
      </a:lvl8pPr>
      <a:lvl9pPr marL="2181225" indent="-160338" algn="l" defTabSz="995363" rtl="0" fontAlgn="base">
        <a:spcBef>
          <a:spcPct val="0"/>
        </a:spcBef>
        <a:spcAft>
          <a:spcPct val="40000"/>
        </a:spcAft>
        <a:buClr>
          <a:schemeClr val="tx1"/>
        </a:buClr>
        <a:buSzPct val="75000"/>
        <a:buFont typeface="EYInterstate" pitchFamily="2" charset="0"/>
        <a:buChar char="►"/>
        <a:tabLst>
          <a:tab pos="1614488" algn="l"/>
          <a:tab pos="3228975" algn="l"/>
          <a:tab pos="4665663" algn="r"/>
        </a:tabLst>
        <a:defRPr sz="1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a:off x="273743" y="6519672"/>
            <a:ext cx="885600" cy="201168"/>
          </a:xfrm>
          <a:prstGeom prst="rect">
            <a:avLst/>
          </a:prstGeom>
          <a:noFill/>
        </p:spPr>
        <p:txBody>
          <a:bodyPr wrap="square" lIns="0" tIns="0" rIns="0" bIns="0" rtlCol="0" anchor="ctr" anchorCtr="0">
            <a:noAutofit/>
          </a:bodyPr>
          <a:lstStyle/>
          <a:p>
            <a:r>
              <a:rPr lang="en-GB" sz="1050" dirty="0">
                <a:solidFill>
                  <a:srgbClr val="646464"/>
                </a:solidFill>
                <a:latin typeface="EYInterstate Light" panose="02000506000000020004" pitchFamily="2" charset="0"/>
              </a:rPr>
              <a:t>Page </a:t>
            </a:r>
            <a:fld id="{9AE4D82F-B047-469B-AC52-A46321747EAF}" type="slidenum">
              <a:rPr lang="en-GB" sz="1050" smtClean="0">
                <a:solidFill>
                  <a:srgbClr val="646464"/>
                </a:solidFill>
                <a:latin typeface="EYInterstate Light" panose="02000506000000020004" pitchFamily="2" charset="0"/>
              </a:rPr>
              <a:pPr/>
              <a:t>‹#›</a:t>
            </a:fld>
            <a:endParaRPr lang="en-GB" sz="1050" dirty="0">
              <a:solidFill>
                <a:srgbClr val="646464"/>
              </a:solidFill>
              <a:latin typeface="EYInterstate Light" panose="02000506000000020004" pitchFamily="2" charset="0"/>
            </a:endParaRPr>
          </a:p>
        </p:txBody>
      </p:sp>
    </p:spTree>
    <p:extLst>
      <p:ext uri="{BB962C8B-B14F-4D97-AF65-F5344CB8AC3E}">
        <p14:creationId xmlns:p14="http://schemas.microsoft.com/office/powerpoint/2010/main" xmlns="" val="372467847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EYInterstate" panose="02000503020000020004" pitchFamily="2" charset="0"/>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1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05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05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bwMode="gray">
          <a:xfrm>
            <a:off x="698911" y="338508"/>
            <a:ext cx="10793286" cy="80809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dirty="0"/>
              <a:t>Headline 1 (Interstate 24pt)</a:t>
            </a:r>
          </a:p>
        </p:txBody>
      </p:sp>
      <p:sp>
        <p:nvSpPr>
          <p:cNvPr id="452611" name="Rectangle 3"/>
          <p:cNvSpPr>
            <a:spLocks noGrp="1" noChangeArrowheads="1"/>
          </p:cNvSpPr>
          <p:nvPr>
            <p:ph type="body" idx="1"/>
          </p:nvPr>
        </p:nvSpPr>
        <p:spPr bwMode="gray">
          <a:xfrm>
            <a:off x="697101" y="1274802"/>
            <a:ext cx="10795096" cy="489898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GB" dirty="0"/>
              <a:t>Body text (Interstate 10pt)</a:t>
            </a:r>
          </a:p>
          <a:p>
            <a:pPr lvl="1"/>
            <a:r>
              <a:rPr lang="en-GB" dirty="0"/>
              <a:t>Headline 2 (Interstate bold 14pt)</a:t>
            </a:r>
          </a:p>
          <a:p>
            <a:pPr lvl="3"/>
            <a:r>
              <a:rPr lang="en-GB" dirty="0"/>
              <a:t>Bullet 1 (Interstate 10pt)</a:t>
            </a:r>
          </a:p>
          <a:p>
            <a:pPr lvl="4"/>
            <a:r>
              <a:rPr lang="en-GB" dirty="0"/>
              <a:t>Bullet 2 (Interstate 10pt)</a:t>
            </a:r>
          </a:p>
          <a:p>
            <a:pPr lvl="2"/>
            <a:r>
              <a:rPr lang="en-GB" dirty="0"/>
              <a:t>Headline 3 (Interstate bold 12pt)</a:t>
            </a:r>
          </a:p>
        </p:txBody>
      </p:sp>
      <p:sp>
        <p:nvSpPr>
          <p:cNvPr id="452749" name="Text Box 141"/>
          <p:cNvSpPr txBox="1">
            <a:spLocks noChangeArrowheads="1"/>
          </p:cNvSpPr>
          <p:nvPr/>
        </p:nvSpPr>
        <p:spPr bwMode="auto">
          <a:xfrm>
            <a:off x="677188" y="318341"/>
            <a:ext cx="10796907" cy="116676"/>
          </a:xfrm>
          <a:prstGeom prst="rect">
            <a:avLst/>
          </a:prstGeom>
          <a:noFill/>
          <a:ln w="12700">
            <a:noFill/>
            <a:miter lim="800000"/>
            <a:headEnd type="none" w="sm" len="sm"/>
            <a:tailEnd type="none" w="sm" len="sm"/>
          </a:ln>
          <a:effectLst/>
        </p:spPr>
        <p:txBody>
          <a:bodyPr lIns="0" tIns="0" rIns="0" bIns="0"/>
          <a:lstStyle/>
          <a:p>
            <a:pPr defTabSz="995363" fontAlgn="base">
              <a:spcBef>
                <a:spcPct val="0"/>
              </a:spcBef>
              <a:spcAft>
                <a:spcPct val="0"/>
              </a:spcAft>
              <a:buClr>
                <a:srgbClr val="7F7E82"/>
              </a:buClr>
              <a:buFont typeface="EYInterstate" pitchFamily="2" charset="0"/>
              <a:buNone/>
            </a:pPr>
            <a:endParaRPr lang="en-US" sz="800" b="1" dirty="0">
              <a:solidFill>
                <a:srgbClr val="7F7E82"/>
              </a:solidFill>
              <a:sym typeface="Arial Unicode MS" pitchFamily="34" charset="-128"/>
            </a:endParaRPr>
          </a:p>
        </p:txBody>
      </p:sp>
      <p:sp>
        <p:nvSpPr>
          <p:cNvPr id="8" name="Text Box 13"/>
          <p:cNvSpPr txBox="1">
            <a:spLocks noChangeArrowheads="1"/>
          </p:cNvSpPr>
          <p:nvPr userDrawn="1"/>
        </p:nvSpPr>
        <p:spPr bwMode="auto">
          <a:xfrm>
            <a:off x="11287592" y="6433273"/>
            <a:ext cx="226332" cy="97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fld id="{F1D8A122-693B-4700-A7C3-BC99B2F8B8C8}" type="slidenum">
              <a:rPr lang="en-GB" sz="700">
                <a:solidFill>
                  <a:srgbClr val="58595B"/>
                </a:solidFill>
                <a:latin typeface="EYInterstate Regular" pitchFamily="2" charset="0"/>
              </a:rPr>
              <a:pPr algn="r" fontAlgn="base">
                <a:spcBef>
                  <a:spcPct val="50000"/>
                </a:spcBef>
                <a:spcAft>
                  <a:spcPct val="0"/>
                </a:spcAft>
              </a:pPr>
              <a:t>‹#›</a:t>
            </a:fld>
            <a:endParaRPr lang="en-GB" sz="700" dirty="0">
              <a:solidFill>
                <a:srgbClr val="58595B"/>
              </a:solidFill>
              <a:latin typeface="EYInterstate Regular" pitchFamily="2" charset="0"/>
            </a:endParaRPr>
          </a:p>
        </p:txBody>
      </p:sp>
    </p:spTree>
    <p:extLst>
      <p:ext uri="{BB962C8B-B14F-4D97-AF65-F5344CB8AC3E}">
        <p14:creationId xmlns:p14="http://schemas.microsoft.com/office/powerpoint/2010/main" xmlns="" val="391616193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Lst>
  <p:hf hdr="0" ftr="0" dt="0"/>
  <p:txStyles>
    <p:titleStyle>
      <a:lvl1pPr algn="l" defTabSz="995363" rtl="0" fontAlgn="base">
        <a:lnSpc>
          <a:spcPct val="85000"/>
        </a:lnSpc>
        <a:spcBef>
          <a:spcPct val="0"/>
        </a:spcBef>
        <a:spcAft>
          <a:spcPct val="0"/>
        </a:spcAft>
        <a:defRPr sz="2400" baseline="0">
          <a:solidFill>
            <a:schemeClr val="accent1"/>
          </a:solidFill>
          <a:latin typeface="EYInterstate" pitchFamily="2" charset="0"/>
          <a:ea typeface="+mj-ea"/>
          <a:cs typeface="+mj-cs"/>
        </a:defRPr>
      </a:lvl1pPr>
      <a:lvl2pPr algn="l" defTabSz="995363" rtl="0" fontAlgn="base">
        <a:lnSpc>
          <a:spcPct val="85000"/>
        </a:lnSpc>
        <a:spcBef>
          <a:spcPct val="0"/>
        </a:spcBef>
        <a:spcAft>
          <a:spcPct val="0"/>
        </a:spcAft>
        <a:defRPr sz="2400">
          <a:solidFill>
            <a:schemeClr val="accent1"/>
          </a:solidFill>
          <a:latin typeface="EYInterstate" pitchFamily="2" charset="0"/>
          <a:cs typeface="Arial" charset="0"/>
        </a:defRPr>
      </a:lvl2pPr>
      <a:lvl3pPr algn="l" defTabSz="995363" rtl="0" fontAlgn="base">
        <a:lnSpc>
          <a:spcPct val="85000"/>
        </a:lnSpc>
        <a:spcBef>
          <a:spcPct val="0"/>
        </a:spcBef>
        <a:spcAft>
          <a:spcPct val="0"/>
        </a:spcAft>
        <a:defRPr sz="2400">
          <a:solidFill>
            <a:schemeClr val="accent1"/>
          </a:solidFill>
          <a:latin typeface="EYInterstate" pitchFamily="2" charset="0"/>
          <a:cs typeface="Arial" charset="0"/>
        </a:defRPr>
      </a:lvl3pPr>
      <a:lvl4pPr algn="l" defTabSz="995363" rtl="0" fontAlgn="base">
        <a:lnSpc>
          <a:spcPct val="85000"/>
        </a:lnSpc>
        <a:spcBef>
          <a:spcPct val="0"/>
        </a:spcBef>
        <a:spcAft>
          <a:spcPct val="0"/>
        </a:spcAft>
        <a:defRPr sz="2400">
          <a:solidFill>
            <a:schemeClr val="accent1"/>
          </a:solidFill>
          <a:latin typeface="EYInterstate" pitchFamily="2" charset="0"/>
          <a:cs typeface="Arial" charset="0"/>
        </a:defRPr>
      </a:lvl4pPr>
      <a:lvl5pPr algn="l" defTabSz="995363" rtl="0" fontAlgn="base">
        <a:lnSpc>
          <a:spcPct val="85000"/>
        </a:lnSpc>
        <a:spcBef>
          <a:spcPct val="0"/>
        </a:spcBef>
        <a:spcAft>
          <a:spcPct val="0"/>
        </a:spcAft>
        <a:defRPr sz="2400">
          <a:solidFill>
            <a:schemeClr val="accent1"/>
          </a:solidFill>
          <a:latin typeface="EYInterstate" pitchFamily="2" charset="0"/>
          <a:cs typeface="Arial" charset="0"/>
        </a:defRPr>
      </a:lvl5pPr>
      <a:lvl6pPr marL="457200" algn="l" defTabSz="995363" rtl="0" fontAlgn="base">
        <a:lnSpc>
          <a:spcPct val="85000"/>
        </a:lnSpc>
        <a:spcBef>
          <a:spcPct val="0"/>
        </a:spcBef>
        <a:spcAft>
          <a:spcPct val="0"/>
        </a:spcAft>
        <a:defRPr sz="2400">
          <a:solidFill>
            <a:schemeClr val="accent1"/>
          </a:solidFill>
          <a:latin typeface="EYInterstate" pitchFamily="2" charset="0"/>
          <a:cs typeface="Arial" charset="0"/>
        </a:defRPr>
      </a:lvl6pPr>
      <a:lvl7pPr marL="914400" algn="l" defTabSz="995363" rtl="0" fontAlgn="base">
        <a:lnSpc>
          <a:spcPct val="85000"/>
        </a:lnSpc>
        <a:spcBef>
          <a:spcPct val="0"/>
        </a:spcBef>
        <a:spcAft>
          <a:spcPct val="0"/>
        </a:spcAft>
        <a:defRPr sz="2400">
          <a:solidFill>
            <a:schemeClr val="accent1"/>
          </a:solidFill>
          <a:latin typeface="EYInterstate" pitchFamily="2" charset="0"/>
          <a:cs typeface="Arial" charset="0"/>
        </a:defRPr>
      </a:lvl7pPr>
      <a:lvl8pPr marL="1371600" algn="l" defTabSz="995363" rtl="0" fontAlgn="base">
        <a:lnSpc>
          <a:spcPct val="85000"/>
        </a:lnSpc>
        <a:spcBef>
          <a:spcPct val="0"/>
        </a:spcBef>
        <a:spcAft>
          <a:spcPct val="0"/>
        </a:spcAft>
        <a:defRPr sz="2400">
          <a:solidFill>
            <a:schemeClr val="accent1"/>
          </a:solidFill>
          <a:latin typeface="EYInterstate" pitchFamily="2" charset="0"/>
          <a:cs typeface="Arial" charset="0"/>
        </a:defRPr>
      </a:lvl8pPr>
      <a:lvl9pPr marL="1828800" algn="l" defTabSz="995363" rtl="0" fontAlgn="base">
        <a:lnSpc>
          <a:spcPct val="85000"/>
        </a:lnSpc>
        <a:spcBef>
          <a:spcPct val="0"/>
        </a:spcBef>
        <a:spcAft>
          <a:spcPct val="0"/>
        </a:spcAft>
        <a:defRPr sz="2400">
          <a:solidFill>
            <a:schemeClr val="accent1"/>
          </a:solidFill>
          <a:latin typeface="EYInterstate" pitchFamily="2" charset="0"/>
          <a:cs typeface="Arial" charset="0"/>
        </a:defRPr>
      </a:lvl9pPr>
    </p:titleStyle>
    <p:bodyStyle>
      <a:lvl1pPr algn="l" defTabSz="995363" rtl="0" fontAlgn="base">
        <a:spcBef>
          <a:spcPct val="0"/>
        </a:spcBef>
        <a:spcAft>
          <a:spcPct val="40000"/>
        </a:spcAft>
        <a:buClr>
          <a:srgbClr val="FFD200"/>
        </a:buClr>
        <a:buSzPct val="75000"/>
        <a:buFont typeface="Arial Unicode MS" pitchFamily="34" charset="-128"/>
        <a:tabLst>
          <a:tab pos="1614488" algn="l"/>
          <a:tab pos="3228975" algn="l"/>
          <a:tab pos="4665663" algn="r"/>
        </a:tabLst>
        <a:defRPr sz="1200" baseline="0">
          <a:solidFill>
            <a:schemeClr val="tx1"/>
          </a:solidFill>
          <a:latin typeface="EYInterstate" pitchFamily="2" charset="0"/>
          <a:ea typeface="+mn-ea"/>
          <a:cs typeface="+mn-cs"/>
        </a:defRPr>
      </a:lvl1pPr>
      <a:lvl2pPr marL="1588" algn="l" defTabSz="995363" rtl="0" fontAlgn="base">
        <a:spcBef>
          <a:spcPct val="20000"/>
        </a:spcBef>
        <a:spcAft>
          <a:spcPct val="40000"/>
        </a:spcAft>
        <a:buClr>
          <a:srgbClr val="FFD200"/>
        </a:buClr>
        <a:buSzPct val="75000"/>
        <a:buFont typeface="Arial Unicode MS" pitchFamily="34" charset="-128"/>
        <a:tabLst>
          <a:tab pos="1614488" algn="l"/>
          <a:tab pos="3228975" algn="l"/>
          <a:tab pos="4665663" algn="r"/>
        </a:tabLst>
        <a:defRPr sz="1400" b="1" baseline="0">
          <a:solidFill>
            <a:schemeClr val="tx2"/>
          </a:solidFill>
          <a:latin typeface="EYInterstate" pitchFamily="2" charset="0"/>
          <a:cs typeface="+mn-cs"/>
        </a:defRPr>
      </a:lvl2pPr>
      <a:lvl3pPr marL="3175" algn="l" defTabSz="995363" rtl="0" fontAlgn="base">
        <a:spcBef>
          <a:spcPct val="20000"/>
        </a:spcBef>
        <a:spcAft>
          <a:spcPct val="40000"/>
        </a:spcAft>
        <a:buClr>
          <a:schemeClr val="tx2"/>
        </a:buClr>
        <a:buSzPct val="75000"/>
        <a:buFont typeface="Arial Unicode MS" pitchFamily="34" charset="-128"/>
        <a:tabLst>
          <a:tab pos="1614488" algn="l"/>
          <a:tab pos="3228975" algn="l"/>
          <a:tab pos="4665663" algn="r"/>
        </a:tabLst>
        <a:defRPr sz="1200" b="1" baseline="0">
          <a:solidFill>
            <a:schemeClr val="accent1"/>
          </a:solidFill>
          <a:latin typeface="EYInterstate" pitchFamily="2" charset="0"/>
          <a:cs typeface="+mn-cs"/>
        </a:defRPr>
      </a:lvl3pPr>
      <a:lvl4pPr marL="190500" indent="-185738" algn="l" defTabSz="995363" rtl="0" fontAlgn="base">
        <a:spcBef>
          <a:spcPct val="0"/>
        </a:spcBef>
        <a:spcAft>
          <a:spcPct val="40000"/>
        </a:spcAft>
        <a:buClr>
          <a:schemeClr val="tx1"/>
        </a:buClr>
        <a:buSzPct val="70000"/>
        <a:buFont typeface="EYInterstate" pitchFamily="2" charset="0"/>
        <a:buChar char="►"/>
        <a:tabLst>
          <a:tab pos="1614488" algn="l"/>
          <a:tab pos="3228975" algn="l"/>
          <a:tab pos="4665663" algn="r"/>
        </a:tabLst>
        <a:defRPr sz="1200" baseline="0">
          <a:solidFill>
            <a:schemeClr val="tx1"/>
          </a:solidFill>
          <a:latin typeface="EYInterstate" pitchFamily="2" charset="0"/>
          <a:cs typeface="+mn-cs"/>
        </a:defRPr>
      </a:lvl4pPr>
      <a:lvl5pPr marL="352425" indent="-160338" algn="l" defTabSz="995363" rtl="0" fontAlgn="base">
        <a:spcBef>
          <a:spcPct val="0"/>
        </a:spcBef>
        <a:spcAft>
          <a:spcPct val="40000"/>
        </a:spcAft>
        <a:buClr>
          <a:schemeClr val="tx1"/>
        </a:buClr>
        <a:buSzPct val="70000"/>
        <a:buFont typeface="EYInterstate" pitchFamily="2" charset="0"/>
        <a:buChar char="►"/>
        <a:tabLst>
          <a:tab pos="1614488" algn="l"/>
          <a:tab pos="3228975" algn="l"/>
          <a:tab pos="4665663" algn="r"/>
        </a:tabLst>
        <a:defRPr sz="1200" baseline="0">
          <a:solidFill>
            <a:schemeClr val="tx1"/>
          </a:solidFill>
          <a:latin typeface="EYInterstate" pitchFamily="2" charset="0"/>
          <a:cs typeface="+mn-cs"/>
        </a:defRPr>
      </a:lvl5pPr>
      <a:lvl6pPr marL="809625" indent="-160338" algn="l" defTabSz="995363" rtl="0" fontAlgn="base">
        <a:spcBef>
          <a:spcPct val="0"/>
        </a:spcBef>
        <a:spcAft>
          <a:spcPct val="40000"/>
        </a:spcAft>
        <a:buClr>
          <a:schemeClr val="tx1"/>
        </a:buClr>
        <a:buSzPct val="75000"/>
        <a:buFont typeface="EYInterstate" pitchFamily="2" charset="0"/>
        <a:buChar char="►"/>
        <a:tabLst>
          <a:tab pos="1614488" algn="l"/>
          <a:tab pos="3228975" algn="l"/>
          <a:tab pos="4665663" algn="r"/>
        </a:tabLst>
        <a:defRPr sz="1100">
          <a:solidFill>
            <a:schemeClr val="tx1"/>
          </a:solidFill>
          <a:latin typeface="+mn-lt"/>
          <a:cs typeface="+mn-cs"/>
        </a:defRPr>
      </a:lvl6pPr>
      <a:lvl7pPr marL="1266825" indent="-160338" algn="l" defTabSz="995363" rtl="0" fontAlgn="base">
        <a:spcBef>
          <a:spcPct val="0"/>
        </a:spcBef>
        <a:spcAft>
          <a:spcPct val="40000"/>
        </a:spcAft>
        <a:buClr>
          <a:schemeClr val="tx1"/>
        </a:buClr>
        <a:buSzPct val="75000"/>
        <a:buFont typeface="EYInterstate" pitchFamily="2" charset="0"/>
        <a:buChar char="►"/>
        <a:tabLst>
          <a:tab pos="1614488" algn="l"/>
          <a:tab pos="3228975" algn="l"/>
          <a:tab pos="4665663" algn="r"/>
        </a:tabLst>
        <a:defRPr sz="1100">
          <a:solidFill>
            <a:schemeClr val="tx1"/>
          </a:solidFill>
          <a:latin typeface="+mn-lt"/>
          <a:cs typeface="+mn-cs"/>
        </a:defRPr>
      </a:lvl7pPr>
      <a:lvl8pPr marL="1724025" indent="-160338" algn="l" defTabSz="995363" rtl="0" fontAlgn="base">
        <a:spcBef>
          <a:spcPct val="0"/>
        </a:spcBef>
        <a:spcAft>
          <a:spcPct val="40000"/>
        </a:spcAft>
        <a:buClr>
          <a:schemeClr val="tx1"/>
        </a:buClr>
        <a:buSzPct val="75000"/>
        <a:buFont typeface="EYInterstate" pitchFamily="2" charset="0"/>
        <a:buChar char="►"/>
        <a:tabLst>
          <a:tab pos="1614488" algn="l"/>
          <a:tab pos="3228975" algn="l"/>
          <a:tab pos="4665663" algn="r"/>
        </a:tabLst>
        <a:defRPr sz="1100">
          <a:solidFill>
            <a:schemeClr val="tx1"/>
          </a:solidFill>
          <a:latin typeface="+mn-lt"/>
          <a:cs typeface="+mn-cs"/>
        </a:defRPr>
      </a:lvl8pPr>
      <a:lvl9pPr marL="2181225" indent="-160338" algn="l" defTabSz="995363" rtl="0" fontAlgn="base">
        <a:spcBef>
          <a:spcPct val="0"/>
        </a:spcBef>
        <a:spcAft>
          <a:spcPct val="40000"/>
        </a:spcAft>
        <a:buClr>
          <a:schemeClr val="tx1"/>
        </a:buClr>
        <a:buSzPct val="75000"/>
        <a:buFont typeface="EYInterstate" pitchFamily="2" charset="0"/>
        <a:buChar char="►"/>
        <a:tabLst>
          <a:tab pos="1614488" algn="l"/>
          <a:tab pos="3228975" algn="l"/>
          <a:tab pos="4665663" algn="r"/>
        </a:tabLst>
        <a:defRPr sz="1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bwMode="gray">
          <a:xfrm>
            <a:off x="698911" y="338508"/>
            <a:ext cx="10793286" cy="80809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dirty="0"/>
              <a:t>Headline 1 (Interstate 24pt)</a:t>
            </a:r>
          </a:p>
        </p:txBody>
      </p:sp>
      <p:sp>
        <p:nvSpPr>
          <p:cNvPr id="452611" name="Rectangle 3"/>
          <p:cNvSpPr>
            <a:spLocks noGrp="1" noChangeArrowheads="1"/>
          </p:cNvSpPr>
          <p:nvPr>
            <p:ph type="body" idx="1"/>
          </p:nvPr>
        </p:nvSpPr>
        <p:spPr bwMode="gray">
          <a:xfrm>
            <a:off x="697101" y="1274802"/>
            <a:ext cx="10795096" cy="489898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GB" dirty="0"/>
              <a:t>Body text (Interstate 10pt)</a:t>
            </a:r>
          </a:p>
          <a:p>
            <a:pPr lvl="1"/>
            <a:r>
              <a:rPr lang="en-GB" dirty="0"/>
              <a:t>Headline 2 (Interstate bold 14pt)</a:t>
            </a:r>
          </a:p>
          <a:p>
            <a:pPr lvl="3"/>
            <a:r>
              <a:rPr lang="en-GB" dirty="0"/>
              <a:t>Bullet 1 (Interstate 10pt)</a:t>
            </a:r>
          </a:p>
          <a:p>
            <a:pPr lvl="4"/>
            <a:r>
              <a:rPr lang="en-GB" dirty="0"/>
              <a:t>Bullet 2 (Interstate 10pt)</a:t>
            </a:r>
          </a:p>
          <a:p>
            <a:pPr lvl="2"/>
            <a:r>
              <a:rPr lang="en-GB" dirty="0"/>
              <a:t>Headline 3 (Interstate bold 12pt)</a:t>
            </a:r>
          </a:p>
        </p:txBody>
      </p:sp>
      <p:sp>
        <p:nvSpPr>
          <p:cNvPr id="452749" name="Text Box 141"/>
          <p:cNvSpPr txBox="1">
            <a:spLocks noChangeArrowheads="1"/>
          </p:cNvSpPr>
          <p:nvPr/>
        </p:nvSpPr>
        <p:spPr bwMode="auto">
          <a:xfrm>
            <a:off x="677185" y="318341"/>
            <a:ext cx="10796907" cy="116676"/>
          </a:xfrm>
          <a:prstGeom prst="rect">
            <a:avLst/>
          </a:prstGeom>
          <a:noFill/>
          <a:ln w="12700">
            <a:noFill/>
            <a:miter lim="800000"/>
            <a:headEnd type="none" w="sm" len="sm"/>
            <a:tailEnd type="none" w="sm" len="sm"/>
          </a:ln>
          <a:effectLst/>
        </p:spPr>
        <p:txBody>
          <a:bodyPr lIns="0" tIns="0" rIns="0" bIns="0"/>
          <a:lstStyle/>
          <a:p>
            <a:pPr defTabSz="995363" fontAlgn="base">
              <a:spcBef>
                <a:spcPct val="0"/>
              </a:spcBef>
              <a:spcAft>
                <a:spcPct val="0"/>
              </a:spcAft>
              <a:buClr>
                <a:srgbClr val="7F7E82"/>
              </a:buClr>
              <a:buFont typeface="EYInterstate" pitchFamily="2" charset="0"/>
              <a:buNone/>
            </a:pPr>
            <a:endParaRPr lang="en-US" sz="800" b="1" dirty="0">
              <a:solidFill>
                <a:srgbClr val="7F7E82"/>
              </a:solidFill>
              <a:sym typeface="Arial Unicode MS" pitchFamily="34" charset="-128"/>
            </a:endParaRPr>
          </a:p>
        </p:txBody>
      </p:sp>
      <p:sp>
        <p:nvSpPr>
          <p:cNvPr id="8" name="Text Box 13"/>
          <p:cNvSpPr txBox="1">
            <a:spLocks noChangeArrowheads="1"/>
          </p:cNvSpPr>
          <p:nvPr userDrawn="1"/>
        </p:nvSpPr>
        <p:spPr bwMode="auto">
          <a:xfrm>
            <a:off x="11287592" y="6433273"/>
            <a:ext cx="226332" cy="97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fld id="{F1D8A122-693B-4700-A7C3-BC99B2F8B8C8}" type="slidenum">
              <a:rPr lang="en-GB" sz="700">
                <a:solidFill>
                  <a:srgbClr val="58595B"/>
                </a:solidFill>
                <a:latin typeface="EYInterstate Regular" pitchFamily="2" charset="0"/>
              </a:rPr>
              <a:pPr algn="r" fontAlgn="base">
                <a:spcBef>
                  <a:spcPct val="50000"/>
                </a:spcBef>
                <a:spcAft>
                  <a:spcPct val="0"/>
                </a:spcAft>
              </a:pPr>
              <a:t>‹#›</a:t>
            </a:fld>
            <a:endParaRPr lang="en-GB" sz="700" dirty="0">
              <a:solidFill>
                <a:srgbClr val="58595B"/>
              </a:solidFill>
              <a:latin typeface="EYInterstate Regular" pitchFamily="2" charset="0"/>
            </a:endParaRPr>
          </a:p>
        </p:txBody>
      </p:sp>
    </p:spTree>
    <p:extLst>
      <p:ext uri="{BB962C8B-B14F-4D97-AF65-F5344CB8AC3E}">
        <p14:creationId xmlns:p14="http://schemas.microsoft.com/office/powerpoint/2010/main" xmlns="" val="420935342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Lst>
  <p:hf hdr="0" ftr="0" dt="0"/>
  <p:txStyles>
    <p:titleStyle>
      <a:lvl1pPr algn="l" defTabSz="995363" rtl="0" fontAlgn="base">
        <a:lnSpc>
          <a:spcPct val="85000"/>
        </a:lnSpc>
        <a:spcBef>
          <a:spcPct val="0"/>
        </a:spcBef>
        <a:spcAft>
          <a:spcPct val="0"/>
        </a:spcAft>
        <a:defRPr sz="2400" baseline="0">
          <a:solidFill>
            <a:schemeClr val="accent1"/>
          </a:solidFill>
          <a:latin typeface="EYInterstate" pitchFamily="2" charset="0"/>
          <a:ea typeface="+mj-ea"/>
          <a:cs typeface="+mj-cs"/>
        </a:defRPr>
      </a:lvl1pPr>
      <a:lvl2pPr algn="l" defTabSz="995363" rtl="0" fontAlgn="base">
        <a:lnSpc>
          <a:spcPct val="85000"/>
        </a:lnSpc>
        <a:spcBef>
          <a:spcPct val="0"/>
        </a:spcBef>
        <a:spcAft>
          <a:spcPct val="0"/>
        </a:spcAft>
        <a:defRPr sz="2400">
          <a:solidFill>
            <a:schemeClr val="accent1"/>
          </a:solidFill>
          <a:latin typeface="EYInterstate" pitchFamily="2" charset="0"/>
          <a:cs typeface="Arial" charset="0"/>
        </a:defRPr>
      </a:lvl2pPr>
      <a:lvl3pPr algn="l" defTabSz="995363" rtl="0" fontAlgn="base">
        <a:lnSpc>
          <a:spcPct val="85000"/>
        </a:lnSpc>
        <a:spcBef>
          <a:spcPct val="0"/>
        </a:spcBef>
        <a:spcAft>
          <a:spcPct val="0"/>
        </a:spcAft>
        <a:defRPr sz="2400">
          <a:solidFill>
            <a:schemeClr val="accent1"/>
          </a:solidFill>
          <a:latin typeface="EYInterstate" pitchFamily="2" charset="0"/>
          <a:cs typeface="Arial" charset="0"/>
        </a:defRPr>
      </a:lvl3pPr>
      <a:lvl4pPr algn="l" defTabSz="995363" rtl="0" fontAlgn="base">
        <a:lnSpc>
          <a:spcPct val="85000"/>
        </a:lnSpc>
        <a:spcBef>
          <a:spcPct val="0"/>
        </a:spcBef>
        <a:spcAft>
          <a:spcPct val="0"/>
        </a:spcAft>
        <a:defRPr sz="2400">
          <a:solidFill>
            <a:schemeClr val="accent1"/>
          </a:solidFill>
          <a:latin typeface="EYInterstate" pitchFamily="2" charset="0"/>
          <a:cs typeface="Arial" charset="0"/>
        </a:defRPr>
      </a:lvl4pPr>
      <a:lvl5pPr algn="l" defTabSz="995363" rtl="0" fontAlgn="base">
        <a:lnSpc>
          <a:spcPct val="85000"/>
        </a:lnSpc>
        <a:spcBef>
          <a:spcPct val="0"/>
        </a:spcBef>
        <a:spcAft>
          <a:spcPct val="0"/>
        </a:spcAft>
        <a:defRPr sz="2400">
          <a:solidFill>
            <a:schemeClr val="accent1"/>
          </a:solidFill>
          <a:latin typeface="EYInterstate" pitchFamily="2" charset="0"/>
          <a:cs typeface="Arial" charset="0"/>
        </a:defRPr>
      </a:lvl5pPr>
      <a:lvl6pPr marL="457200" algn="l" defTabSz="995363" rtl="0" fontAlgn="base">
        <a:lnSpc>
          <a:spcPct val="85000"/>
        </a:lnSpc>
        <a:spcBef>
          <a:spcPct val="0"/>
        </a:spcBef>
        <a:spcAft>
          <a:spcPct val="0"/>
        </a:spcAft>
        <a:defRPr sz="2400">
          <a:solidFill>
            <a:schemeClr val="accent1"/>
          </a:solidFill>
          <a:latin typeface="EYInterstate" pitchFamily="2" charset="0"/>
          <a:cs typeface="Arial" charset="0"/>
        </a:defRPr>
      </a:lvl6pPr>
      <a:lvl7pPr marL="914400" algn="l" defTabSz="995363" rtl="0" fontAlgn="base">
        <a:lnSpc>
          <a:spcPct val="85000"/>
        </a:lnSpc>
        <a:spcBef>
          <a:spcPct val="0"/>
        </a:spcBef>
        <a:spcAft>
          <a:spcPct val="0"/>
        </a:spcAft>
        <a:defRPr sz="2400">
          <a:solidFill>
            <a:schemeClr val="accent1"/>
          </a:solidFill>
          <a:latin typeface="EYInterstate" pitchFamily="2" charset="0"/>
          <a:cs typeface="Arial" charset="0"/>
        </a:defRPr>
      </a:lvl7pPr>
      <a:lvl8pPr marL="1371600" algn="l" defTabSz="995363" rtl="0" fontAlgn="base">
        <a:lnSpc>
          <a:spcPct val="85000"/>
        </a:lnSpc>
        <a:spcBef>
          <a:spcPct val="0"/>
        </a:spcBef>
        <a:spcAft>
          <a:spcPct val="0"/>
        </a:spcAft>
        <a:defRPr sz="2400">
          <a:solidFill>
            <a:schemeClr val="accent1"/>
          </a:solidFill>
          <a:latin typeface="EYInterstate" pitchFamily="2" charset="0"/>
          <a:cs typeface="Arial" charset="0"/>
        </a:defRPr>
      </a:lvl8pPr>
      <a:lvl9pPr marL="1828800" algn="l" defTabSz="995363" rtl="0" fontAlgn="base">
        <a:lnSpc>
          <a:spcPct val="85000"/>
        </a:lnSpc>
        <a:spcBef>
          <a:spcPct val="0"/>
        </a:spcBef>
        <a:spcAft>
          <a:spcPct val="0"/>
        </a:spcAft>
        <a:defRPr sz="2400">
          <a:solidFill>
            <a:schemeClr val="accent1"/>
          </a:solidFill>
          <a:latin typeface="EYInterstate" pitchFamily="2" charset="0"/>
          <a:cs typeface="Arial" charset="0"/>
        </a:defRPr>
      </a:lvl9pPr>
    </p:titleStyle>
    <p:bodyStyle>
      <a:lvl1pPr algn="l" defTabSz="995363" rtl="0" fontAlgn="base">
        <a:spcBef>
          <a:spcPct val="0"/>
        </a:spcBef>
        <a:spcAft>
          <a:spcPct val="40000"/>
        </a:spcAft>
        <a:buClr>
          <a:srgbClr val="FFD200"/>
        </a:buClr>
        <a:buSzPct val="75000"/>
        <a:buFont typeface="Arial Unicode MS" pitchFamily="34" charset="-128"/>
        <a:tabLst>
          <a:tab pos="1614488" algn="l"/>
          <a:tab pos="3228975" algn="l"/>
          <a:tab pos="4665663" algn="r"/>
        </a:tabLst>
        <a:defRPr sz="1200" baseline="0">
          <a:solidFill>
            <a:schemeClr val="tx1"/>
          </a:solidFill>
          <a:latin typeface="EYInterstate" pitchFamily="2" charset="0"/>
          <a:ea typeface="+mn-ea"/>
          <a:cs typeface="+mn-cs"/>
        </a:defRPr>
      </a:lvl1pPr>
      <a:lvl2pPr marL="1588" algn="l" defTabSz="995363" rtl="0" fontAlgn="base">
        <a:spcBef>
          <a:spcPct val="20000"/>
        </a:spcBef>
        <a:spcAft>
          <a:spcPct val="40000"/>
        </a:spcAft>
        <a:buClr>
          <a:srgbClr val="FFD200"/>
        </a:buClr>
        <a:buSzPct val="75000"/>
        <a:buFont typeface="Arial Unicode MS" pitchFamily="34" charset="-128"/>
        <a:tabLst>
          <a:tab pos="1614488" algn="l"/>
          <a:tab pos="3228975" algn="l"/>
          <a:tab pos="4665663" algn="r"/>
        </a:tabLst>
        <a:defRPr sz="1400" b="1" baseline="0">
          <a:solidFill>
            <a:schemeClr val="tx2"/>
          </a:solidFill>
          <a:latin typeface="EYInterstate" pitchFamily="2" charset="0"/>
          <a:cs typeface="+mn-cs"/>
        </a:defRPr>
      </a:lvl2pPr>
      <a:lvl3pPr marL="3175" algn="l" defTabSz="995363" rtl="0" fontAlgn="base">
        <a:spcBef>
          <a:spcPct val="20000"/>
        </a:spcBef>
        <a:spcAft>
          <a:spcPct val="40000"/>
        </a:spcAft>
        <a:buClr>
          <a:schemeClr val="tx2"/>
        </a:buClr>
        <a:buSzPct val="75000"/>
        <a:buFont typeface="Arial Unicode MS" pitchFamily="34" charset="-128"/>
        <a:tabLst>
          <a:tab pos="1614488" algn="l"/>
          <a:tab pos="3228975" algn="l"/>
          <a:tab pos="4665663" algn="r"/>
        </a:tabLst>
        <a:defRPr sz="1200" b="1" baseline="0">
          <a:solidFill>
            <a:schemeClr val="accent1"/>
          </a:solidFill>
          <a:latin typeface="EYInterstate" pitchFamily="2" charset="0"/>
          <a:cs typeface="+mn-cs"/>
        </a:defRPr>
      </a:lvl3pPr>
      <a:lvl4pPr marL="190500" indent="-185738" algn="l" defTabSz="995363" rtl="0" fontAlgn="base">
        <a:spcBef>
          <a:spcPct val="0"/>
        </a:spcBef>
        <a:spcAft>
          <a:spcPct val="40000"/>
        </a:spcAft>
        <a:buClr>
          <a:schemeClr val="tx1"/>
        </a:buClr>
        <a:buSzPct val="70000"/>
        <a:buFont typeface="EYInterstate" pitchFamily="2" charset="0"/>
        <a:buChar char="►"/>
        <a:tabLst>
          <a:tab pos="1614488" algn="l"/>
          <a:tab pos="3228975" algn="l"/>
          <a:tab pos="4665663" algn="r"/>
        </a:tabLst>
        <a:defRPr sz="1200" baseline="0">
          <a:solidFill>
            <a:schemeClr val="tx1"/>
          </a:solidFill>
          <a:latin typeface="EYInterstate" pitchFamily="2" charset="0"/>
          <a:cs typeface="+mn-cs"/>
        </a:defRPr>
      </a:lvl4pPr>
      <a:lvl5pPr marL="352425" indent="-160338" algn="l" defTabSz="995363" rtl="0" fontAlgn="base">
        <a:spcBef>
          <a:spcPct val="0"/>
        </a:spcBef>
        <a:spcAft>
          <a:spcPct val="40000"/>
        </a:spcAft>
        <a:buClr>
          <a:schemeClr val="tx1"/>
        </a:buClr>
        <a:buSzPct val="70000"/>
        <a:buFont typeface="EYInterstate" pitchFamily="2" charset="0"/>
        <a:buChar char="►"/>
        <a:tabLst>
          <a:tab pos="1614488" algn="l"/>
          <a:tab pos="3228975" algn="l"/>
          <a:tab pos="4665663" algn="r"/>
        </a:tabLst>
        <a:defRPr sz="1200" baseline="0">
          <a:solidFill>
            <a:schemeClr val="tx1"/>
          </a:solidFill>
          <a:latin typeface="EYInterstate" pitchFamily="2" charset="0"/>
          <a:cs typeface="+mn-cs"/>
        </a:defRPr>
      </a:lvl5pPr>
      <a:lvl6pPr marL="809625" indent="-160338" algn="l" defTabSz="995363" rtl="0" fontAlgn="base">
        <a:spcBef>
          <a:spcPct val="0"/>
        </a:spcBef>
        <a:spcAft>
          <a:spcPct val="40000"/>
        </a:spcAft>
        <a:buClr>
          <a:schemeClr val="tx1"/>
        </a:buClr>
        <a:buSzPct val="75000"/>
        <a:buFont typeface="EYInterstate" pitchFamily="2" charset="0"/>
        <a:buChar char="►"/>
        <a:tabLst>
          <a:tab pos="1614488" algn="l"/>
          <a:tab pos="3228975" algn="l"/>
          <a:tab pos="4665663" algn="r"/>
        </a:tabLst>
        <a:defRPr sz="1100">
          <a:solidFill>
            <a:schemeClr val="tx1"/>
          </a:solidFill>
          <a:latin typeface="+mn-lt"/>
          <a:cs typeface="+mn-cs"/>
        </a:defRPr>
      </a:lvl6pPr>
      <a:lvl7pPr marL="1266825" indent="-160338" algn="l" defTabSz="995363" rtl="0" fontAlgn="base">
        <a:spcBef>
          <a:spcPct val="0"/>
        </a:spcBef>
        <a:spcAft>
          <a:spcPct val="40000"/>
        </a:spcAft>
        <a:buClr>
          <a:schemeClr val="tx1"/>
        </a:buClr>
        <a:buSzPct val="75000"/>
        <a:buFont typeface="EYInterstate" pitchFamily="2" charset="0"/>
        <a:buChar char="►"/>
        <a:tabLst>
          <a:tab pos="1614488" algn="l"/>
          <a:tab pos="3228975" algn="l"/>
          <a:tab pos="4665663" algn="r"/>
        </a:tabLst>
        <a:defRPr sz="1100">
          <a:solidFill>
            <a:schemeClr val="tx1"/>
          </a:solidFill>
          <a:latin typeface="+mn-lt"/>
          <a:cs typeface="+mn-cs"/>
        </a:defRPr>
      </a:lvl7pPr>
      <a:lvl8pPr marL="1724025" indent="-160338" algn="l" defTabSz="995363" rtl="0" fontAlgn="base">
        <a:spcBef>
          <a:spcPct val="0"/>
        </a:spcBef>
        <a:spcAft>
          <a:spcPct val="40000"/>
        </a:spcAft>
        <a:buClr>
          <a:schemeClr val="tx1"/>
        </a:buClr>
        <a:buSzPct val="75000"/>
        <a:buFont typeface="EYInterstate" pitchFamily="2" charset="0"/>
        <a:buChar char="►"/>
        <a:tabLst>
          <a:tab pos="1614488" algn="l"/>
          <a:tab pos="3228975" algn="l"/>
          <a:tab pos="4665663" algn="r"/>
        </a:tabLst>
        <a:defRPr sz="1100">
          <a:solidFill>
            <a:schemeClr val="tx1"/>
          </a:solidFill>
          <a:latin typeface="+mn-lt"/>
          <a:cs typeface="+mn-cs"/>
        </a:defRPr>
      </a:lvl8pPr>
      <a:lvl9pPr marL="2181225" indent="-160338" algn="l" defTabSz="995363" rtl="0" fontAlgn="base">
        <a:spcBef>
          <a:spcPct val="0"/>
        </a:spcBef>
        <a:spcAft>
          <a:spcPct val="40000"/>
        </a:spcAft>
        <a:buClr>
          <a:schemeClr val="tx1"/>
        </a:buClr>
        <a:buSzPct val="75000"/>
        <a:buFont typeface="EYInterstate" pitchFamily="2" charset="0"/>
        <a:buChar char="►"/>
        <a:tabLst>
          <a:tab pos="1614488" algn="l"/>
          <a:tab pos="3228975" algn="l"/>
          <a:tab pos="4665663" algn="r"/>
        </a:tabLst>
        <a:defRPr sz="1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a:off x="273743" y="6519672"/>
            <a:ext cx="885600" cy="201168"/>
          </a:xfrm>
          <a:prstGeom prst="rect">
            <a:avLst/>
          </a:prstGeom>
          <a:noFill/>
        </p:spPr>
        <p:txBody>
          <a:bodyPr wrap="square" lIns="0" tIns="0" rIns="0" bIns="0" rtlCol="0" anchor="ctr" anchorCtr="0">
            <a:noAutofit/>
          </a:bodyPr>
          <a:lstStyle/>
          <a:p>
            <a:r>
              <a:rPr lang="en-GB" sz="1050" dirty="0">
                <a:solidFill>
                  <a:srgbClr val="646464"/>
                </a:solidFill>
                <a:latin typeface="EYInterstate Light" panose="02000506000000020004" pitchFamily="2" charset="0"/>
              </a:rPr>
              <a:t>Page </a:t>
            </a:r>
            <a:fld id="{9AE4D82F-B047-469B-AC52-A46321747EAF}" type="slidenum">
              <a:rPr lang="en-GB" sz="1050" smtClean="0">
                <a:solidFill>
                  <a:srgbClr val="646464"/>
                </a:solidFill>
                <a:latin typeface="EYInterstate Light" panose="02000506000000020004" pitchFamily="2" charset="0"/>
              </a:rPr>
              <a:pPr/>
              <a:t>‹#›</a:t>
            </a:fld>
            <a:endParaRPr lang="en-GB" sz="1050" dirty="0">
              <a:solidFill>
                <a:srgbClr val="646464"/>
              </a:solidFill>
              <a:latin typeface="EYInterstate Light" panose="02000506000000020004" pitchFamily="2" charset="0"/>
            </a:endParaRPr>
          </a:p>
        </p:txBody>
      </p:sp>
    </p:spTree>
    <p:extLst>
      <p:ext uri="{BB962C8B-B14F-4D97-AF65-F5344CB8AC3E}">
        <p14:creationId xmlns:p14="http://schemas.microsoft.com/office/powerpoint/2010/main" xmlns="" val="282165217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EYInterstate" panose="02000503020000020004" pitchFamily="2" charset="0"/>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1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05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05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a:off x="273743" y="6519672"/>
            <a:ext cx="885600" cy="201168"/>
          </a:xfrm>
          <a:prstGeom prst="rect">
            <a:avLst/>
          </a:prstGeom>
          <a:noFill/>
        </p:spPr>
        <p:txBody>
          <a:bodyPr wrap="square" lIns="0" tIns="0" rIns="0" bIns="0" rtlCol="0" anchor="ctr" anchorCtr="0">
            <a:noAutofit/>
          </a:bodyPr>
          <a:lstStyle/>
          <a:p>
            <a:r>
              <a:rPr lang="en-GB" sz="1050" dirty="0">
                <a:solidFill>
                  <a:srgbClr val="646464"/>
                </a:solidFill>
                <a:latin typeface="EYInterstate Light" panose="02000506000000020004" pitchFamily="2" charset="0"/>
              </a:rPr>
              <a:t>Page </a:t>
            </a:r>
            <a:fld id="{9AE4D82F-B047-469B-AC52-A46321747EAF}" type="slidenum">
              <a:rPr lang="en-GB" sz="1050" smtClean="0">
                <a:solidFill>
                  <a:srgbClr val="646464"/>
                </a:solidFill>
                <a:latin typeface="EYInterstate Light" panose="02000506000000020004" pitchFamily="2" charset="0"/>
              </a:rPr>
              <a:pPr/>
              <a:t>‹#›</a:t>
            </a:fld>
            <a:endParaRPr lang="en-GB" sz="1050" dirty="0">
              <a:solidFill>
                <a:srgbClr val="646464"/>
              </a:solidFill>
              <a:latin typeface="EYInterstate Light" panose="02000506000000020004" pitchFamily="2" charset="0"/>
            </a:endParaRPr>
          </a:p>
        </p:txBody>
      </p:sp>
    </p:spTree>
    <p:extLst>
      <p:ext uri="{BB962C8B-B14F-4D97-AF65-F5344CB8AC3E}">
        <p14:creationId xmlns:p14="http://schemas.microsoft.com/office/powerpoint/2010/main" xmlns="" val="349496400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EYInterstate" panose="02000503020000020004" pitchFamily="2" charset="0"/>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1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05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05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4.xml"/><Relationship Id="rId1" Type="http://schemas.openxmlformats.org/officeDocument/2006/relationships/vmlDrawing" Target="../drawings/vmlDrawing1.vml"/><Relationship Id="rId6" Type="http://schemas.openxmlformats.org/officeDocument/2006/relationships/package" Target="../embeddings/Microsoft_Office_Word_Document1.docx"/><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39715"/>
            <a:ext cx="12200265" cy="6865609"/>
          </a:xfrm>
          <a:prstGeom prst="rect">
            <a:avLst/>
          </a:prstGeom>
        </p:spPr>
      </p:pic>
      <p:sp>
        <p:nvSpPr>
          <p:cNvPr id="4" name="Slide Number Placeholder 3"/>
          <p:cNvSpPr>
            <a:spLocks noGrp="1"/>
          </p:cNvSpPr>
          <p:nvPr>
            <p:ph type="sldNum" sz="quarter" idx="12"/>
          </p:nvPr>
        </p:nvSpPr>
        <p:spPr/>
        <p:txBody>
          <a:bodyPr/>
          <a:lstStyle/>
          <a:p>
            <a:pPr>
              <a:defRPr/>
            </a:pPr>
            <a:fld id="{36C58D81-CF89-46A0-8F6C-8A87D95B1D34}" type="slidenum">
              <a:rPr lang="en-US" altLang="en-US" smtClean="0"/>
              <a:pPr>
                <a:defRPr/>
              </a:pPr>
              <a:t>1</a:t>
            </a:fld>
            <a:endParaRPr lang="en-US" altLang="en-US" dirty="0"/>
          </a:p>
        </p:txBody>
      </p:sp>
      <p:sp>
        <p:nvSpPr>
          <p:cNvPr id="6" name="Subtitle 5"/>
          <p:cNvSpPr txBox="1">
            <a:spLocks/>
          </p:cNvSpPr>
          <p:nvPr/>
        </p:nvSpPr>
        <p:spPr>
          <a:xfrm>
            <a:off x="1650743" y="332656"/>
            <a:ext cx="9036496" cy="2592288"/>
          </a:xfrm>
          <a:prstGeom prst="rect">
            <a:avLst/>
          </a:prstGeom>
          <a:noFill/>
        </p:spPr>
        <p:txBody>
          <a:bodyPr>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None/>
              <a:defRPr/>
            </a:pPr>
            <a:endParaRPr lang="en-US" sz="1100" dirty="0">
              <a:solidFill>
                <a:srgbClr val="C00000"/>
              </a:solidFill>
              <a:latin typeface="Arial Black" panose="020B0A04020102020204" pitchFamily="34" charset="0"/>
              <a:ea typeface="ＭＳ Ｐゴシック" charset="0"/>
              <a:cs typeface="Arial" panose="020B0604020202020204" pitchFamily="34" charset="0"/>
            </a:endParaRPr>
          </a:p>
          <a:p>
            <a:pPr marL="0" indent="0" algn="ctr" eaLnBrk="1" hangingPunct="1">
              <a:spcBef>
                <a:spcPts val="1200"/>
              </a:spcBef>
              <a:buNone/>
              <a:defRPr/>
            </a:pPr>
            <a:endParaRPr lang="en-US" b="1" dirty="0">
              <a:solidFill>
                <a:schemeClr val="tx1">
                  <a:lumMod val="75000"/>
                  <a:lumOff val="25000"/>
                </a:schemeClr>
              </a:solidFill>
              <a:latin typeface="Calibri" panose="020F0502020204030204" pitchFamily="34" charset="0"/>
              <a:ea typeface="ＭＳ Ｐゴシック" charset="0"/>
              <a:cs typeface="Calibri" panose="020F0502020204030204" pitchFamily="34" charset="0"/>
            </a:endParaRPr>
          </a:p>
        </p:txBody>
      </p:sp>
      <p:pic>
        <p:nvPicPr>
          <p:cNvPr id="8" name="Picture 7">
            <a:extLst>
              <a:ext uri="{FF2B5EF4-FFF2-40B4-BE49-F238E27FC236}">
                <a16:creationId xmlns:a16="http://schemas.microsoft.com/office/drawing/2014/main" xmlns="" id="{74997532-37D9-4356-A217-1D2DA5BC4CFA}"/>
              </a:ext>
            </a:extLst>
          </p:cNvPr>
          <p:cNvPicPr/>
          <p:nvPr/>
        </p:nvPicPr>
        <p:blipFill rotWithShape="1">
          <a:blip r:embed="rId5" cstate="print"/>
          <a:srcRect t="11749" r="67517" b="36991"/>
          <a:stretch/>
        </p:blipFill>
        <p:spPr bwMode="auto">
          <a:xfrm>
            <a:off x="10981946" y="5845492"/>
            <a:ext cx="1224136" cy="1008112"/>
          </a:xfrm>
          <a:prstGeom prst="rect">
            <a:avLst/>
          </a:prstGeom>
          <a:ln>
            <a:noFill/>
          </a:ln>
          <a:extLst>
            <a:ext uri="{53640926-AAD7-44D8-BBD7-CCE9431645EC}">
              <a14:shadowObscured xmlns:a14="http://schemas.microsoft.com/office/drawing/2010/main" xmlns=""/>
            </a:ext>
          </a:extLst>
        </p:spPr>
      </p:pic>
      <p:graphicFrame>
        <p:nvGraphicFramePr>
          <p:cNvPr id="3" name="Object 2"/>
          <p:cNvGraphicFramePr>
            <a:graphicFrameLocks noChangeAspect="1"/>
          </p:cNvGraphicFramePr>
          <p:nvPr>
            <p:extLst>
              <p:ext uri="{D42A27DB-BD31-4B8C-83A1-F6EECF244321}">
                <p14:modId xmlns:p14="http://schemas.microsoft.com/office/powerpoint/2010/main" xmlns="" val="4016162927"/>
              </p:ext>
            </p:extLst>
          </p:nvPr>
        </p:nvGraphicFramePr>
        <p:xfrm>
          <a:off x="0" y="5846502"/>
          <a:ext cx="5544616" cy="1149350"/>
        </p:xfrm>
        <a:graphic>
          <a:graphicData uri="http://schemas.openxmlformats.org/presentationml/2006/ole">
            <p:oleObj spid="_x0000_s1070" name="Document" r:id="rId6" imgW="5746008" imgH="1148789" progId="Word.Document.12">
              <p:embed/>
            </p:oleObj>
          </a:graphicData>
        </a:graphic>
      </p:graphicFrame>
      <p:sp>
        <p:nvSpPr>
          <p:cNvPr id="2" name="TextBox 1"/>
          <p:cNvSpPr txBox="1"/>
          <p:nvPr/>
        </p:nvSpPr>
        <p:spPr>
          <a:xfrm>
            <a:off x="-5817" y="4852643"/>
            <a:ext cx="7483366" cy="1015663"/>
          </a:xfrm>
          <a:prstGeom prst="rect">
            <a:avLst/>
          </a:prstGeom>
          <a:noFill/>
        </p:spPr>
        <p:txBody>
          <a:bodyPr wrap="square" rtlCol="0">
            <a:spAutoFit/>
          </a:bodyPr>
          <a:lstStyle/>
          <a:p>
            <a:r>
              <a:rPr lang="en-US" sz="2000" b="1" dirty="0">
                <a:solidFill>
                  <a:srgbClr val="F7F7F7"/>
                </a:solidFill>
              </a:rPr>
              <a:t>Briefing the Portfolio Committee on Communications on the COVID 19 Activities and Amalgamation of the departments: May 2020 </a:t>
            </a:r>
            <a:endParaRPr lang="en-ZA" sz="2000" b="1" dirty="0">
              <a:solidFill>
                <a:srgbClr val="F7F7F7"/>
              </a:solidFill>
            </a:endParaRPr>
          </a:p>
        </p:txBody>
      </p:sp>
    </p:spTree>
    <p:extLst>
      <p:ext uri="{BB962C8B-B14F-4D97-AF65-F5344CB8AC3E}">
        <p14:creationId xmlns:p14="http://schemas.microsoft.com/office/powerpoint/2010/main" xmlns="" val="944626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935F6BF4-E191-436F-A865-F4858138F5AF}"/>
              </a:ext>
            </a:extLst>
          </p:cNvPr>
          <p:cNvGraphicFramePr>
            <a:graphicFrameLocks noGrp="1"/>
          </p:cNvGraphicFramePr>
          <p:nvPr>
            <p:ph idx="1"/>
            <p:extLst>
              <p:ext uri="{D42A27DB-BD31-4B8C-83A1-F6EECF244321}">
                <p14:modId xmlns:p14="http://schemas.microsoft.com/office/powerpoint/2010/main" xmlns="" val="10544811"/>
              </p:ext>
            </p:extLst>
          </p:nvPr>
        </p:nvGraphicFramePr>
        <p:xfrm>
          <a:off x="159179" y="821231"/>
          <a:ext cx="11889390" cy="5147800"/>
        </p:xfrm>
        <a:graphic>
          <a:graphicData uri="http://schemas.openxmlformats.org/drawingml/2006/table">
            <a:tbl>
              <a:tblPr firstRow="1" bandRow="1">
                <a:tableStyleId>{5940675A-B579-460E-94D1-54222C63F5DA}</a:tableStyleId>
              </a:tblPr>
              <a:tblGrid>
                <a:gridCol w="721853">
                  <a:extLst>
                    <a:ext uri="{9D8B030D-6E8A-4147-A177-3AD203B41FA5}">
                      <a16:colId xmlns:a16="http://schemas.microsoft.com/office/drawing/2014/main" xmlns="" val="3847462630"/>
                    </a:ext>
                  </a:extLst>
                </a:gridCol>
                <a:gridCol w="3868953">
                  <a:extLst>
                    <a:ext uri="{9D8B030D-6E8A-4147-A177-3AD203B41FA5}">
                      <a16:colId xmlns:a16="http://schemas.microsoft.com/office/drawing/2014/main" xmlns="" val="2586206519"/>
                    </a:ext>
                  </a:extLst>
                </a:gridCol>
                <a:gridCol w="4078705">
                  <a:extLst>
                    <a:ext uri="{9D8B030D-6E8A-4147-A177-3AD203B41FA5}">
                      <a16:colId xmlns:a16="http://schemas.microsoft.com/office/drawing/2014/main" xmlns="" val="1944818590"/>
                    </a:ext>
                  </a:extLst>
                </a:gridCol>
                <a:gridCol w="3219879">
                  <a:extLst>
                    <a:ext uri="{9D8B030D-6E8A-4147-A177-3AD203B41FA5}">
                      <a16:colId xmlns:a16="http://schemas.microsoft.com/office/drawing/2014/main" xmlns="" val="4004421026"/>
                    </a:ext>
                  </a:extLst>
                </a:gridCol>
              </a:tblGrid>
              <a:tr h="370840">
                <a:tc>
                  <a:txBody>
                    <a:bodyPr/>
                    <a:lstStyle/>
                    <a:p>
                      <a:r>
                        <a:rPr lang="en-ZA" b="1" dirty="0">
                          <a:latin typeface="Calibri" panose="020F0502020204030204" pitchFamily="34" charset="0"/>
                          <a:cs typeface="Calibri" panose="020F0502020204030204" pitchFamily="34" charset="0"/>
                        </a:rPr>
                        <a:t>No</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Calibri" panose="020F0502020204030204" pitchFamily="34" charset="0"/>
                          <a:cs typeface="Calibri" panose="020F0502020204030204" pitchFamily="34" charset="0"/>
                        </a:rPr>
                        <a:t>Clause</a:t>
                      </a:r>
                    </a:p>
                  </a:txBody>
                  <a:tcPr>
                    <a:solidFill>
                      <a:srgbClr val="FFC000"/>
                    </a:solidFill>
                  </a:tcPr>
                </a:tc>
                <a:tc>
                  <a:txBody>
                    <a:bodyPr/>
                    <a:lstStyle/>
                    <a:p>
                      <a:r>
                        <a:rPr lang="en-US" b="1" dirty="0">
                          <a:latin typeface="Calibri" panose="020F0502020204030204" pitchFamily="34" charset="0"/>
                          <a:cs typeface="Calibri" panose="020F0502020204030204" pitchFamily="34" charset="0"/>
                        </a:rPr>
                        <a:t>Work</a:t>
                      </a:r>
                      <a:r>
                        <a:rPr lang="en-US" b="1" baseline="0" dirty="0">
                          <a:latin typeface="Calibri" panose="020F0502020204030204" pitchFamily="34" charset="0"/>
                          <a:cs typeface="Calibri" panose="020F0502020204030204" pitchFamily="34" charset="0"/>
                        </a:rPr>
                        <a:t> in progress </a:t>
                      </a:r>
                      <a:endParaRPr lang="en-ZA" b="1" dirty="0">
                        <a:latin typeface="Calibri" panose="020F0502020204030204" pitchFamily="34" charset="0"/>
                        <a:cs typeface="Calibri" panose="020F0502020204030204" pitchFamily="34" charset="0"/>
                      </a:endParaRPr>
                    </a:p>
                  </a:txBody>
                  <a:tcPr>
                    <a:solidFill>
                      <a:srgbClr val="FFC000"/>
                    </a:solidFill>
                  </a:tcPr>
                </a:tc>
                <a:tc>
                  <a:txBody>
                    <a:bodyPr/>
                    <a:lstStyle/>
                    <a:p>
                      <a:r>
                        <a:rPr lang="en-ZA" b="1" dirty="0">
                          <a:latin typeface="Calibri" panose="020F0502020204030204" pitchFamily="34" charset="0"/>
                          <a:cs typeface="Calibri" panose="020F0502020204030204" pitchFamily="34" charset="0"/>
                        </a:rPr>
                        <a:t>Final Success</a:t>
                      </a:r>
                    </a:p>
                  </a:txBody>
                  <a:tcPr>
                    <a:solidFill>
                      <a:srgbClr val="FFC000"/>
                    </a:solidFill>
                  </a:tcPr>
                </a:tc>
                <a:extLst>
                  <a:ext uri="{0D108BD9-81ED-4DB2-BD59-A6C34878D82A}">
                    <a16:rowId xmlns:a16="http://schemas.microsoft.com/office/drawing/2014/main" xmlns="" val="2465261494"/>
                  </a:ext>
                </a:extLst>
              </a:tr>
              <a:tr h="370840">
                <a:tc>
                  <a:txBody>
                    <a:bodyPr/>
                    <a:lstStyle/>
                    <a:p>
                      <a:pPr algn="l" fontAlgn="ctr"/>
                      <a:r>
                        <a:rPr lang="en-ZA" sz="1600" b="0" i="0" u="none" strike="noStrike" dirty="0">
                          <a:solidFill>
                            <a:srgbClr val="000000"/>
                          </a:solidFill>
                          <a:effectLst/>
                          <a:latin typeface="Calibri" panose="020F0502020204030204" pitchFamily="34" charset="0"/>
                        </a:rPr>
                        <a:t>6.5                 </a:t>
                      </a:r>
                    </a:p>
                  </a:txBody>
                  <a:tcPr marL="36000" marR="36000" marT="36000" marB="36000" anchor="ctr"/>
                </a:tc>
                <a:tc>
                  <a:txBody>
                    <a:bodyPr/>
                    <a:lstStyle/>
                    <a:p>
                      <a:pPr algn="l" fontAlgn="ctr"/>
                      <a:r>
                        <a:rPr lang="en-ZA" sz="1600" b="0" i="0" u="none" strike="noStrike" dirty="0">
                          <a:solidFill>
                            <a:srgbClr val="000000"/>
                          </a:solidFill>
                          <a:effectLst/>
                          <a:latin typeface="Calibri" panose="020F0502020204030204" pitchFamily="34" charset="0"/>
                        </a:rPr>
                        <a:t>No access fee may be charged by property owners to electronic communications network service licensees for deploying electronic communications networks or facilities in cases where the electronic communications networks or facilities are not intrusive, such as buried or overhead cabling, that does not constitute a cost to the property owner, or deprive the property owner of its own use of the land</a:t>
                      </a:r>
                    </a:p>
                  </a:txBody>
                  <a:tcPr marL="36000" marR="36000" marT="36000" marB="36000" anchor="ctr"/>
                </a:tc>
                <a:tc rowSpan="2">
                  <a:txBody>
                    <a:bodyPr/>
                    <a:lstStyle/>
                    <a:p>
                      <a:pPr marL="180975" marR="0" lvl="0" indent="-180975" algn="just" defTabSz="914400" rtl="0" eaLnBrk="1" fontAlgn="auto" latinLnBrk="0" hangingPunct="1">
                        <a:lnSpc>
                          <a:spcPct val="100000"/>
                        </a:lnSpc>
                        <a:spcBef>
                          <a:spcPts val="300"/>
                        </a:spcBef>
                        <a:spcAft>
                          <a:spcPts val="300"/>
                        </a:spcAft>
                        <a:buClr>
                          <a:srgbClr val="000000"/>
                        </a:buClr>
                        <a:buSzPct val="120000"/>
                        <a:buFont typeface="EYInterstate Light" panose="02000506000000020004" pitchFamily="2" charset="0"/>
                        <a:buChar char="•"/>
                        <a:tabLst/>
                        <a:defRPr/>
                      </a:pPr>
                      <a:r>
                        <a:rPr kumimoji="0" lang="en-ZA"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Initial engagement with public and private property owners’ associations</a:t>
                      </a:r>
                      <a:endParaRPr kumimoji="0" lang="en-ZA"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180975" marR="0" lvl="0" indent="-180975" algn="just" defTabSz="914400" rtl="0" eaLnBrk="1" fontAlgn="auto" latinLnBrk="0" hangingPunct="1">
                        <a:lnSpc>
                          <a:spcPct val="100000"/>
                        </a:lnSpc>
                        <a:spcBef>
                          <a:spcPts val="300"/>
                        </a:spcBef>
                        <a:spcAft>
                          <a:spcPts val="300"/>
                        </a:spcAft>
                        <a:buClr>
                          <a:srgbClr val="000000"/>
                        </a:buClr>
                        <a:buSzPct val="120000"/>
                        <a:buFont typeface="EYInterstate Light" panose="02000506000000020004" pitchFamily="2" charset="0"/>
                        <a:buChar char="•"/>
                        <a:tabLst/>
                        <a:defRPr/>
                      </a:pPr>
                      <a:r>
                        <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Property access challenges being addressed</a:t>
                      </a:r>
                    </a:p>
                    <a:p>
                      <a:pPr marL="180975" marR="0" lvl="0" indent="-180975" algn="just" defTabSz="914400" rtl="0" eaLnBrk="1" fontAlgn="auto" latinLnBrk="0" hangingPunct="1">
                        <a:lnSpc>
                          <a:spcPct val="100000"/>
                        </a:lnSpc>
                        <a:spcBef>
                          <a:spcPts val="300"/>
                        </a:spcBef>
                        <a:spcAft>
                          <a:spcPts val="300"/>
                        </a:spcAft>
                        <a:buClr>
                          <a:srgbClr val="000000"/>
                        </a:buClr>
                        <a:buSzPct val="120000"/>
                        <a:buFont typeface="EYInterstate Light" panose="02000506000000020004" pitchFamily="2" charset="0"/>
                        <a:buChar char="•"/>
                        <a:tabLst/>
                        <a:defRPr/>
                      </a:pPr>
                      <a:r>
                        <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Public and Private landowners were engaged and in principle they support the regulations</a:t>
                      </a:r>
                    </a:p>
                    <a:p>
                      <a:pPr marL="180975" marR="0" lvl="0" indent="-180975" algn="just" defTabSz="914400" rtl="0" eaLnBrk="1" fontAlgn="auto" latinLnBrk="0" hangingPunct="1">
                        <a:lnSpc>
                          <a:spcPct val="100000"/>
                        </a:lnSpc>
                        <a:spcBef>
                          <a:spcPts val="300"/>
                        </a:spcBef>
                        <a:spcAft>
                          <a:spcPts val="300"/>
                        </a:spcAft>
                        <a:buClr>
                          <a:srgbClr val="000000"/>
                        </a:buClr>
                        <a:buSzPct val="120000"/>
                        <a:buFont typeface="EYInterstate Light" panose="02000506000000020004" pitchFamily="2" charset="0"/>
                        <a:buChar char="•"/>
                        <a:tabLst/>
                        <a:defRPr/>
                      </a:pPr>
                      <a:r>
                        <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Any other matters relating to property access will be dealt with on an individual case basis as and when reported</a:t>
                      </a:r>
                    </a:p>
                  </a:txBody>
                  <a:tcPr marL="36000" marR="36000" marT="36000" marB="36000" anchor="ctr"/>
                </a:tc>
                <a:tc rowSpan="2">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Rapid communications networks deployment in prioritised sites</a:t>
                      </a:r>
                    </a:p>
                  </a:txBody>
                  <a:tcPr marL="36000" marR="36000" marT="36000" marB="36000" anchor="ctr"/>
                </a:tc>
                <a:extLst>
                  <a:ext uri="{0D108BD9-81ED-4DB2-BD59-A6C34878D82A}">
                    <a16:rowId xmlns:a16="http://schemas.microsoft.com/office/drawing/2014/main" xmlns="" val="3468613041"/>
                  </a:ext>
                </a:extLst>
              </a:tr>
              <a:tr h="370840">
                <a:tc>
                  <a:txBody>
                    <a:bodyPr/>
                    <a:lstStyle/>
                    <a:p>
                      <a:pPr algn="l" fontAlgn="ctr"/>
                      <a:r>
                        <a:rPr lang="en-ZA" sz="1600" b="0" i="0" u="none" strike="noStrike" dirty="0">
                          <a:solidFill>
                            <a:srgbClr val="000000"/>
                          </a:solidFill>
                          <a:effectLst/>
                          <a:latin typeface="Calibri" panose="020F0502020204030204" pitchFamily="34" charset="0"/>
                        </a:rPr>
                        <a:t>6.6                 </a:t>
                      </a:r>
                    </a:p>
                  </a:txBody>
                  <a:tcPr marL="36000" marR="36000" marT="36000" marB="36000" anchor="ctr"/>
                </a:tc>
                <a:tc>
                  <a:txBody>
                    <a:bodyPr/>
                    <a:lstStyle/>
                    <a:p>
                      <a:pPr algn="just" fontAlgn="ctr"/>
                      <a:r>
                        <a:rPr lang="en-ZA" sz="1600" b="0" i="0" u="none" strike="noStrike" dirty="0">
                          <a:solidFill>
                            <a:srgbClr val="000000"/>
                          </a:solidFill>
                          <a:effectLst/>
                          <a:latin typeface="Calibri" panose="020F0502020204030204" pitchFamily="34" charset="0"/>
                        </a:rPr>
                        <a:t>Reasonable access fees may be charged in cases where more intrusive electronic communications networks or facilities, such as masts are erected on property. In such cases any access fee must be reasonable in proportion to the disadvantage suffered and must not enrich the property owner or exploit the electronic communications network service licensee</a:t>
                      </a:r>
                    </a:p>
                  </a:txBody>
                  <a:tcPr marL="36000" marR="36000" marT="36000" marB="36000" anchor="ctr"/>
                </a:tc>
                <a:tc vMerge="1">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36000" marR="36000" marT="36000" marB="36000" anchor="ctr"/>
                </a:tc>
                <a:tc vMerge="1">
                  <a:txBody>
                    <a:bodyPr/>
                    <a:lstStyle/>
                    <a:p>
                      <a:pPr marL="171450" marR="0" lvl="0" indent="-171450" algn="l" defTabSz="914400" rtl="0" eaLnBrk="1" fontAlgn="auto" latinLnBrk="0" hangingPunct="1">
                        <a:lnSpc>
                          <a:spcPct val="100000"/>
                        </a:lnSpc>
                        <a:spcBef>
                          <a:spcPts val="300"/>
                        </a:spcBef>
                        <a:spcAft>
                          <a:spcPts val="300"/>
                        </a:spcAft>
                        <a:buClrTx/>
                        <a:buSzPct val="120000"/>
                        <a:buFont typeface="Arial" panose="020B0604020202020204" pitchFamily="34" charset="0"/>
                        <a:buChar char="•"/>
                        <a:tabLst/>
                        <a:defRPr/>
                      </a:pP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36000" marR="36000" marT="36000" marB="36000" anchor="ctr"/>
                </a:tc>
                <a:extLst>
                  <a:ext uri="{0D108BD9-81ED-4DB2-BD59-A6C34878D82A}">
                    <a16:rowId xmlns:a16="http://schemas.microsoft.com/office/drawing/2014/main" xmlns="" val="10002"/>
                  </a:ext>
                </a:extLst>
              </a:tr>
            </a:tbl>
          </a:graphicData>
        </a:graphic>
      </p:graphicFrame>
      <p:sp>
        <p:nvSpPr>
          <p:cNvPr id="6" name="Title 9">
            <a:extLst>
              <a:ext uri="{FF2B5EF4-FFF2-40B4-BE49-F238E27FC236}">
                <a16:creationId xmlns:a16="http://schemas.microsoft.com/office/drawing/2014/main" xmlns="" id="{7338D15D-8A07-41E5-84D7-5FCD03CC8EA1}"/>
              </a:ext>
            </a:extLst>
          </p:cNvPr>
          <p:cNvSpPr>
            <a:spLocks noGrp="1"/>
          </p:cNvSpPr>
          <p:nvPr>
            <p:ph type="title"/>
          </p:nvPr>
        </p:nvSpPr>
        <p:spPr>
          <a:xfrm>
            <a:off x="159179" y="239605"/>
            <a:ext cx="11889390" cy="376624"/>
          </a:xfrm>
        </p:spPr>
        <p:txBody>
          <a:bodyPr/>
          <a:lstStyle/>
          <a:p>
            <a:r>
              <a:rPr lang="en-ZA" sz="2600" dirty="0">
                <a:solidFill>
                  <a:schemeClr val="tx1"/>
                </a:solidFill>
                <a:latin typeface="Calibri" panose="020F0502020204030204" pitchFamily="34" charset="0"/>
                <a:cs typeface="Calibri" panose="020F0502020204030204" pitchFamily="34" charset="0"/>
              </a:rPr>
              <a:t>Programme Progress By Clause: Section 6: Communications and Digital Services [2]</a:t>
            </a:r>
          </a:p>
        </p:txBody>
      </p:sp>
    </p:spTree>
    <p:extLst>
      <p:ext uri="{BB962C8B-B14F-4D97-AF65-F5344CB8AC3E}">
        <p14:creationId xmlns:p14="http://schemas.microsoft.com/office/powerpoint/2010/main" xmlns="" val="3464840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935F6BF4-E191-436F-A865-F4858138F5AF}"/>
              </a:ext>
            </a:extLst>
          </p:cNvPr>
          <p:cNvGraphicFramePr>
            <a:graphicFrameLocks noGrp="1"/>
          </p:cNvGraphicFramePr>
          <p:nvPr>
            <p:ph idx="1"/>
            <p:extLst>
              <p:ext uri="{D42A27DB-BD31-4B8C-83A1-F6EECF244321}">
                <p14:modId xmlns:p14="http://schemas.microsoft.com/office/powerpoint/2010/main" xmlns="" val="2018629713"/>
              </p:ext>
            </p:extLst>
          </p:nvPr>
        </p:nvGraphicFramePr>
        <p:xfrm>
          <a:off x="159179" y="616229"/>
          <a:ext cx="12039170" cy="2709400"/>
        </p:xfrm>
        <a:graphic>
          <a:graphicData uri="http://schemas.openxmlformats.org/drawingml/2006/table">
            <a:tbl>
              <a:tblPr firstRow="1" bandRow="1">
                <a:tableStyleId>{5940675A-B579-460E-94D1-54222C63F5DA}</a:tableStyleId>
              </a:tblPr>
              <a:tblGrid>
                <a:gridCol w="477798">
                  <a:extLst>
                    <a:ext uri="{9D8B030D-6E8A-4147-A177-3AD203B41FA5}">
                      <a16:colId xmlns:a16="http://schemas.microsoft.com/office/drawing/2014/main" xmlns="" val="3847462630"/>
                    </a:ext>
                  </a:extLst>
                </a:gridCol>
                <a:gridCol w="4723306">
                  <a:extLst>
                    <a:ext uri="{9D8B030D-6E8A-4147-A177-3AD203B41FA5}">
                      <a16:colId xmlns:a16="http://schemas.microsoft.com/office/drawing/2014/main" xmlns="" val="2586206519"/>
                    </a:ext>
                  </a:extLst>
                </a:gridCol>
                <a:gridCol w="3599026">
                  <a:extLst>
                    <a:ext uri="{9D8B030D-6E8A-4147-A177-3AD203B41FA5}">
                      <a16:colId xmlns:a16="http://schemas.microsoft.com/office/drawing/2014/main" xmlns="" val="1944818590"/>
                    </a:ext>
                  </a:extLst>
                </a:gridCol>
                <a:gridCol w="3239040">
                  <a:extLst>
                    <a:ext uri="{9D8B030D-6E8A-4147-A177-3AD203B41FA5}">
                      <a16:colId xmlns:a16="http://schemas.microsoft.com/office/drawing/2014/main" xmlns="" val="4004421026"/>
                    </a:ext>
                  </a:extLst>
                </a:gridCol>
              </a:tblGrid>
              <a:tr h="370840">
                <a:tc>
                  <a:txBody>
                    <a:bodyPr/>
                    <a:lstStyle/>
                    <a:p>
                      <a:r>
                        <a:rPr lang="en-ZA" sz="1800" b="1" dirty="0">
                          <a:latin typeface="Calibri" panose="020F0502020204030204" pitchFamily="34" charset="0"/>
                          <a:cs typeface="Calibri" panose="020F0502020204030204" pitchFamily="34" charset="0"/>
                        </a:rPr>
                        <a:t>No</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cs typeface="Calibri" panose="020F0502020204030204" pitchFamily="34" charset="0"/>
                        </a:rPr>
                        <a:t>Clause</a:t>
                      </a:r>
                    </a:p>
                  </a:txBody>
                  <a:tcPr>
                    <a:solidFill>
                      <a:srgbClr val="FFC000"/>
                    </a:solidFill>
                  </a:tcPr>
                </a:tc>
                <a:tc>
                  <a:txBody>
                    <a:bodyPr/>
                    <a:lstStyle/>
                    <a:p>
                      <a:r>
                        <a:rPr lang="en-US" sz="1800" b="1" dirty="0">
                          <a:latin typeface="Calibri" panose="020F0502020204030204" pitchFamily="34" charset="0"/>
                          <a:cs typeface="Calibri" panose="020F0502020204030204" pitchFamily="34" charset="0"/>
                        </a:rPr>
                        <a:t>Work</a:t>
                      </a:r>
                      <a:r>
                        <a:rPr lang="en-US" sz="1800" b="1" baseline="0" dirty="0">
                          <a:latin typeface="Calibri" panose="020F0502020204030204" pitchFamily="34" charset="0"/>
                          <a:cs typeface="Calibri" panose="020F0502020204030204" pitchFamily="34" charset="0"/>
                        </a:rPr>
                        <a:t> in progress </a:t>
                      </a:r>
                      <a:endParaRPr lang="en-ZA" sz="1800" b="1" dirty="0">
                        <a:latin typeface="Calibri" panose="020F0502020204030204" pitchFamily="34" charset="0"/>
                        <a:cs typeface="Calibri" panose="020F0502020204030204" pitchFamily="34" charset="0"/>
                      </a:endParaRPr>
                    </a:p>
                  </a:txBody>
                  <a:tcPr>
                    <a:solidFill>
                      <a:srgbClr val="FFC000"/>
                    </a:solidFill>
                  </a:tcPr>
                </a:tc>
                <a:tc>
                  <a:txBody>
                    <a:bodyPr/>
                    <a:lstStyle/>
                    <a:p>
                      <a:r>
                        <a:rPr lang="en-ZA" sz="1800" b="1" dirty="0">
                          <a:latin typeface="Calibri" panose="020F0502020204030204" pitchFamily="34" charset="0"/>
                          <a:cs typeface="Calibri" panose="020F0502020204030204" pitchFamily="34" charset="0"/>
                        </a:rPr>
                        <a:t>Final Success</a:t>
                      </a:r>
                    </a:p>
                  </a:txBody>
                  <a:tcPr>
                    <a:solidFill>
                      <a:srgbClr val="FFC000"/>
                    </a:solidFill>
                  </a:tcPr>
                </a:tc>
                <a:extLst>
                  <a:ext uri="{0D108BD9-81ED-4DB2-BD59-A6C34878D82A}">
                    <a16:rowId xmlns:a16="http://schemas.microsoft.com/office/drawing/2014/main" xmlns="" val="2465261494"/>
                  </a:ext>
                </a:extLst>
              </a:tr>
              <a:tr h="370840">
                <a:tc>
                  <a:txBody>
                    <a:bodyPr/>
                    <a:lstStyle/>
                    <a:p>
                      <a:pPr algn="l" fontAlgn="ctr"/>
                      <a:r>
                        <a:rPr lang="en-ZA" sz="1800" b="0" i="0" u="none" strike="noStrike" dirty="0">
                          <a:solidFill>
                            <a:srgbClr val="000000"/>
                          </a:solidFill>
                          <a:effectLst/>
                          <a:latin typeface="Calibri" panose="020F0502020204030204" pitchFamily="34" charset="0"/>
                        </a:rPr>
                        <a:t>6.7                 </a:t>
                      </a:r>
                    </a:p>
                  </a:txBody>
                  <a:tcPr marL="36000" marR="36000" marT="36000" marB="36000" anchor="ctr"/>
                </a:tc>
                <a:tc>
                  <a:txBody>
                    <a:bodyPr/>
                    <a:lstStyle/>
                    <a:p>
                      <a:pPr algn="just" fontAlgn="ctr"/>
                      <a:r>
                        <a:rPr lang="en-ZA" sz="1800" b="0" i="0" u="none" strike="noStrike" dirty="0">
                          <a:solidFill>
                            <a:srgbClr val="000000"/>
                          </a:solidFill>
                          <a:effectLst/>
                          <a:latin typeface="Calibri" panose="020F0502020204030204" pitchFamily="34" charset="0"/>
                        </a:rPr>
                        <a:t>All licensees will be required to submit reports during the period of the disaster of new infrastructure and network facilities to be installed in response to Covid-19 disaster to the Authority</a:t>
                      </a:r>
                    </a:p>
                  </a:txBody>
                  <a:tcPr marL="36000" marR="36000" marT="36000" marB="36000" anchor="ctr"/>
                </a:tc>
                <a:tc rowSpan="2">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Unified digital platform ready to support rapid infrastructure deployment</a:t>
                      </a:r>
                    </a:p>
                  </a:txBody>
                  <a:tcPr marL="36000" marR="36000" marT="36000" marB="36000" anchor="ctr"/>
                </a:tc>
                <a:tc rowSpan="2">
                  <a:txBody>
                    <a:bodyPr/>
                    <a:lstStyle/>
                    <a:p>
                      <a:pPr marL="171450" marR="0" lvl="0" indent="-171450" algn="l" defTabSz="914400" rtl="0" eaLnBrk="1" fontAlgn="auto" latinLnBrk="0" hangingPunct="1">
                        <a:lnSpc>
                          <a:spcPct val="100000"/>
                        </a:lnSpc>
                        <a:spcBef>
                          <a:spcPts val="300"/>
                        </a:spcBef>
                        <a:spcAft>
                          <a:spcPts val="300"/>
                        </a:spcAft>
                        <a:buClrTx/>
                        <a:buSzPct val="120000"/>
                        <a:buFont typeface="Arial" panose="020B0604020202020204" pitchFamily="34" charset="0"/>
                        <a:buChar char="•"/>
                        <a:tabLst/>
                        <a:defRPr/>
                      </a:pPr>
                      <a:r>
                        <a:rPr kumimoji="0" lang="en-ZA" sz="18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Submission of reports in line with agreed template and frequency</a:t>
                      </a:r>
                    </a:p>
                  </a:txBody>
                  <a:tcPr marL="36000" marR="36000" marT="36000" marB="36000" anchor="ctr"/>
                </a:tc>
                <a:extLst>
                  <a:ext uri="{0D108BD9-81ED-4DB2-BD59-A6C34878D82A}">
                    <a16:rowId xmlns:a16="http://schemas.microsoft.com/office/drawing/2014/main" xmlns="" val="2114768187"/>
                  </a:ext>
                </a:extLst>
              </a:tr>
              <a:tr h="370840">
                <a:tc>
                  <a:txBody>
                    <a:bodyPr/>
                    <a:lstStyle/>
                    <a:p>
                      <a:pPr algn="l" fontAlgn="ctr"/>
                      <a:r>
                        <a:rPr lang="en-ZA" sz="1800" b="0" i="0" u="none" strike="noStrike" dirty="0">
                          <a:solidFill>
                            <a:srgbClr val="000000"/>
                          </a:solidFill>
                          <a:effectLst/>
                          <a:latin typeface="Calibri" panose="020F0502020204030204" pitchFamily="34" charset="0"/>
                        </a:rPr>
                        <a:t>6.8                 </a:t>
                      </a:r>
                    </a:p>
                  </a:txBody>
                  <a:tcPr marL="36000" marR="36000" marT="36000" marB="36000" anchor="ctr"/>
                </a:tc>
                <a:tc>
                  <a:txBody>
                    <a:bodyPr/>
                    <a:lstStyle/>
                    <a:p>
                      <a:pPr algn="just" fontAlgn="ctr"/>
                      <a:r>
                        <a:rPr lang="en-ZA" sz="1800" b="0" i="0" u="none" strike="noStrike" dirty="0">
                          <a:solidFill>
                            <a:srgbClr val="000000"/>
                          </a:solidFill>
                          <a:effectLst/>
                          <a:latin typeface="Calibri" panose="020F0502020204030204" pitchFamily="34" charset="0"/>
                        </a:rPr>
                        <a:t>The Authority must keep a register of  infrastructure and network facilities contemplated in paragraph 6.7 above</a:t>
                      </a:r>
                    </a:p>
                  </a:txBody>
                  <a:tcPr marL="36000" marR="36000" marT="36000" marB="36000" anchor="ctr"/>
                </a:tc>
                <a:tc vMerge="1">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36000" marR="36000" marT="36000" marB="36000" anchor="ctr"/>
                </a:tc>
                <a:tc vMerge="1">
                  <a:txBody>
                    <a:bodyPr/>
                    <a:lstStyle/>
                    <a:p>
                      <a:pPr marL="0" marR="0" lvl="0" indent="0" algn="l" defTabSz="914400" rtl="0" eaLnBrk="1" fontAlgn="auto" latinLnBrk="0" hangingPunct="1">
                        <a:lnSpc>
                          <a:spcPct val="100000"/>
                        </a:lnSpc>
                        <a:spcBef>
                          <a:spcPts val="300"/>
                        </a:spcBef>
                        <a:spcAft>
                          <a:spcPts val="300"/>
                        </a:spcAft>
                        <a:buClrTx/>
                        <a:buSzPct val="120000"/>
                        <a:buFont typeface="Arial" panose="020B0604020202020204" pitchFamily="34" charset="0"/>
                        <a:buNone/>
                        <a:tabLst/>
                        <a:defRPr/>
                      </a:pPr>
                      <a:endParaRPr kumimoji="0" lang="en-ZA" sz="18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36000" marR="36000" marT="36000" marB="36000" anchor="ctr"/>
                </a:tc>
                <a:extLst>
                  <a:ext uri="{0D108BD9-81ED-4DB2-BD59-A6C34878D82A}">
                    <a16:rowId xmlns:a16="http://schemas.microsoft.com/office/drawing/2014/main" xmlns="" val="3503076164"/>
                  </a:ext>
                </a:extLst>
              </a:tr>
            </a:tbl>
          </a:graphicData>
        </a:graphic>
      </p:graphicFrame>
      <p:sp>
        <p:nvSpPr>
          <p:cNvPr id="6" name="Title 9">
            <a:extLst>
              <a:ext uri="{FF2B5EF4-FFF2-40B4-BE49-F238E27FC236}">
                <a16:creationId xmlns:a16="http://schemas.microsoft.com/office/drawing/2014/main" xmlns="" id="{7338D15D-8A07-41E5-84D7-5FCD03CC8EA1}"/>
              </a:ext>
            </a:extLst>
          </p:cNvPr>
          <p:cNvSpPr>
            <a:spLocks noGrp="1"/>
          </p:cNvSpPr>
          <p:nvPr>
            <p:ph type="title"/>
          </p:nvPr>
        </p:nvSpPr>
        <p:spPr>
          <a:xfrm>
            <a:off x="159179" y="239605"/>
            <a:ext cx="11889390" cy="376624"/>
          </a:xfrm>
        </p:spPr>
        <p:txBody>
          <a:bodyPr/>
          <a:lstStyle/>
          <a:p>
            <a:r>
              <a:rPr lang="en-ZA" sz="2600" dirty="0">
                <a:solidFill>
                  <a:schemeClr val="tx1"/>
                </a:solidFill>
                <a:latin typeface="Calibri" panose="020F0502020204030204" pitchFamily="34" charset="0"/>
                <a:cs typeface="Calibri" panose="020F0502020204030204" pitchFamily="34" charset="0"/>
              </a:rPr>
              <a:t>Programme Progress By Clause: Section 6: Communications and Digital Services [3]</a:t>
            </a:r>
          </a:p>
        </p:txBody>
      </p:sp>
    </p:spTree>
    <p:extLst>
      <p:ext uri="{BB962C8B-B14F-4D97-AF65-F5344CB8AC3E}">
        <p14:creationId xmlns:p14="http://schemas.microsoft.com/office/powerpoint/2010/main" xmlns="" val="194812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935F6BF4-E191-436F-A865-F4858138F5AF}"/>
              </a:ext>
            </a:extLst>
          </p:cNvPr>
          <p:cNvGraphicFramePr>
            <a:graphicFrameLocks noGrp="1"/>
          </p:cNvGraphicFramePr>
          <p:nvPr>
            <p:ph idx="1"/>
            <p:extLst>
              <p:ext uri="{D42A27DB-BD31-4B8C-83A1-F6EECF244321}">
                <p14:modId xmlns:p14="http://schemas.microsoft.com/office/powerpoint/2010/main" xmlns="" val="853035204"/>
              </p:ext>
            </p:extLst>
          </p:nvPr>
        </p:nvGraphicFramePr>
        <p:xfrm>
          <a:off x="181724" y="668490"/>
          <a:ext cx="11889390" cy="5380600"/>
        </p:xfrm>
        <a:graphic>
          <a:graphicData uri="http://schemas.openxmlformats.org/drawingml/2006/table">
            <a:tbl>
              <a:tblPr firstRow="1" bandRow="1">
                <a:tableStyleId>{5940675A-B579-460E-94D1-54222C63F5DA}</a:tableStyleId>
              </a:tblPr>
              <a:tblGrid>
                <a:gridCol w="711655">
                  <a:extLst>
                    <a:ext uri="{9D8B030D-6E8A-4147-A177-3AD203B41FA5}">
                      <a16:colId xmlns:a16="http://schemas.microsoft.com/office/drawing/2014/main" xmlns="" val="3847462630"/>
                    </a:ext>
                  </a:extLst>
                </a:gridCol>
                <a:gridCol w="4666593">
                  <a:extLst>
                    <a:ext uri="{9D8B030D-6E8A-4147-A177-3AD203B41FA5}">
                      <a16:colId xmlns:a16="http://schemas.microsoft.com/office/drawing/2014/main" xmlns="" val="2586206519"/>
                    </a:ext>
                  </a:extLst>
                </a:gridCol>
                <a:gridCol w="3520966">
                  <a:extLst>
                    <a:ext uri="{9D8B030D-6E8A-4147-A177-3AD203B41FA5}">
                      <a16:colId xmlns:a16="http://schemas.microsoft.com/office/drawing/2014/main" xmlns="" val="1944818590"/>
                    </a:ext>
                  </a:extLst>
                </a:gridCol>
                <a:gridCol w="2990176">
                  <a:extLst>
                    <a:ext uri="{9D8B030D-6E8A-4147-A177-3AD203B41FA5}">
                      <a16:colId xmlns:a16="http://schemas.microsoft.com/office/drawing/2014/main" xmlns="" val="4004421026"/>
                    </a:ext>
                  </a:extLst>
                </a:gridCol>
              </a:tblGrid>
              <a:tr h="370840">
                <a:tc>
                  <a:txBody>
                    <a:bodyPr/>
                    <a:lstStyle/>
                    <a:p>
                      <a:r>
                        <a:rPr lang="en-ZA" sz="1800" b="1" dirty="0">
                          <a:latin typeface="Calibri" panose="020F0502020204030204" pitchFamily="34" charset="0"/>
                          <a:cs typeface="Calibri" panose="020F0502020204030204" pitchFamily="34" charset="0"/>
                        </a:rPr>
                        <a:t>No</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cs typeface="Calibri" panose="020F0502020204030204" pitchFamily="34" charset="0"/>
                        </a:rPr>
                        <a:t>Clause</a:t>
                      </a:r>
                    </a:p>
                  </a:txBody>
                  <a:tcPr>
                    <a:solidFill>
                      <a:srgbClr val="FFC000"/>
                    </a:solidFill>
                  </a:tcPr>
                </a:tc>
                <a:tc>
                  <a:txBody>
                    <a:bodyPr/>
                    <a:lstStyle/>
                    <a:p>
                      <a:r>
                        <a:rPr lang="en-US" sz="1800" b="1" dirty="0">
                          <a:latin typeface="Calibri" panose="020F0502020204030204" pitchFamily="34" charset="0"/>
                          <a:cs typeface="Calibri" panose="020F0502020204030204" pitchFamily="34" charset="0"/>
                        </a:rPr>
                        <a:t>Work</a:t>
                      </a:r>
                      <a:r>
                        <a:rPr lang="en-US" sz="1800" b="1" baseline="0" dirty="0">
                          <a:latin typeface="Calibri" panose="020F0502020204030204" pitchFamily="34" charset="0"/>
                          <a:cs typeface="Calibri" panose="020F0502020204030204" pitchFamily="34" charset="0"/>
                        </a:rPr>
                        <a:t> in progress </a:t>
                      </a:r>
                      <a:endParaRPr lang="en-ZA" sz="1800" b="1" dirty="0">
                        <a:latin typeface="Calibri" panose="020F0502020204030204" pitchFamily="34" charset="0"/>
                        <a:cs typeface="Calibri" panose="020F0502020204030204" pitchFamily="34" charset="0"/>
                      </a:endParaRPr>
                    </a:p>
                  </a:txBody>
                  <a:tcPr>
                    <a:solidFill>
                      <a:srgbClr val="FFC000"/>
                    </a:solidFill>
                  </a:tcPr>
                </a:tc>
                <a:tc>
                  <a:txBody>
                    <a:bodyPr/>
                    <a:lstStyle/>
                    <a:p>
                      <a:r>
                        <a:rPr lang="en-ZA" sz="1800" b="1" dirty="0">
                          <a:latin typeface="Calibri" panose="020F0502020204030204" pitchFamily="34" charset="0"/>
                          <a:cs typeface="Calibri" panose="020F0502020204030204" pitchFamily="34" charset="0"/>
                        </a:rPr>
                        <a:t>Final Success</a:t>
                      </a:r>
                    </a:p>
                  </a:txBody>
                  <a:tcPr>
                    <a:solidFill>
                      <a:srgbClr val="FFC000"/>
                    </a:solidFill>
                  </a:tcPr>
                </a:tc>
                <a:extLst>
                  <a:ext uri="{0D108BD9-81ED-4DB2-BD59-A6C34878D82A}">
                    <a16:rowId xmlns:a16="http://schemas.microsoft.com/office/drawing/2014/main" xmlns="" val="2465261494"/>
                  </a:ext>
                </a:extLst>
              </a:tr>
              <a:tr h="370840">
                <a:tc>
                  <a:txBody>
                    <a:bodyPr/>
                    <a:lstStyle/>
                    <a:p>
                      <a:pPr algn="l" fontAlgn="ctr"/>
                      <a:r>
                        <a:rPr lang="en-ZA" sz="1600" b="0" i="0" u="none" strike="noStrike" dirty="0">
                          <a:solidFill>
                            <a:srgbClr val="000000"/>
                          </a:solidFill>
                          <a:effectLst/>
                          <a:latin typeface="Calibri" panose="020F0502020204030204" pitchFamily="34" charset="0"/>
                        </a:rPr>
                        <a:t>6.9</a:t>
                      </a:r>
                    </a:p>
                  </a:txBody>
                  <a:tcPr marL="36000" marR="36000" marT="36000" marB="36000" anchor="ctr"/>
                </a:tc>
                <a:tc>
                  <a:txBody>
                    <a:bodyPr/>
                    <a:lstStyle/>
                    <a:p>
                      <a:pPr algn="just" fontAlgn="ctr"/>
                      <a:r>
                        <a:rPr lang="en-ZA" sz="1600" b="0" i="0" u="none" strike="noStrike" dirty="0">
                          <a:solidFill>
                            <a:srgbClr val="000000"/>
                          </a:solidFill>
                          <a:effectLst/>
                          <a:latin typeface="Calibri" panose="020F0502020204030204" pitchFamily="34" charset="0"/>
                        </a:rPr>
                        <a:t>For the duration of the Covid-19 national disaster, the Authority must prioritise the regulatory framework applicable to the management and licencing of radio frequency spectrum that would enable implementation of this direction on an urgent basis </a:t>
                      </a:r>
                    </a:p>
                  </a:txBody>
                  <a:tcPr marL="36000" marR="36000" marT="36000" marB="36000" anchor="ctr"/>
                </a:tc>
                <a:tc rowSpan="3">
                  <a:txBody>
                    <a:bodyPr/>
                    <a:lstStyle/>
                    <a:p>
                      <a:pPr marL="180975" marR="0" lvl="0" indent="-180975" algn="just"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lang="en-ZA" sz="1600" dirty="0">
                          <a:latin typeface="Calibri" panose="020F0502020204030204" pitchFamily="34" charset="0"/>
                          <a:cs typeface="Calibri" panose="020F0502020204030204" pitchFamily="34" charset="0"/>
                        </a:rPr>
                        <a:t>ICASA has assigned and issued temporary radio frequency spectrum to MNOs</a:t>
                      </a:r>
                    </a:p>
                    <a:p>
                      <a:pPr marL="180975" marR="0" lvl="0" indent="-180975" algn="just"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lang="en-ZA" sz="1600" dirty="0">
                          <a:latin typeface="Calibri" panose="020F0502020204030204" pitchFamily="34" charset="0"/>
                          <a:cs typeface="Calibri" panose="020F0502020204030204" pitchFamily="34" charset="0"/>
                        </a:rPr>
                        <a:t>Liquid, MTN, Rain, Telkom and Vodacom have been assigned the temporary high demand spectrum (NB: Cell C did not apply)</a:t>
                      </a:r>
                    </a:p>
                    <a:p>
                      <a:pPr marL="180975" marR="0" lvl="0" indent="-180975" algn="just"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lang="en-ZA" sz="1600" dirty="0">
                          <a:latin typeface="Calibri" panose="020F0502020204030204" pitchFamily="34" charset="0"/>
                          <a:cs typeface="Calibri" panose="020F0502020204030204" pitchFamily="34" charset="0"/>
                        </a:rPr>
                        <a:t>Mthinte Communications, Levin Global and Morai Solutions have been assigned temporary spectrum licensing in the TV white space channels.</a:t>
                      </a:r>
                    </a:p>
                    <a:p>
                      <a:pPr marL="180975" marR="0" lvl="0" indent="-180975" algn="just"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kumimoji="0" lang="en-ZA"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Plans by MNOs to upgrade networks to improve capacity constraints </a:t>
                      </a:r>
                      <a:r>
                        <a:rPr kumimoji="0" lang="en-ZA"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Monitor Network capacity upgrades by the different MNOs &amp; challenges</a:t>
                      </a:r>
                    </a:p>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kumimoji="0" lang="en-ZA"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Development of coordination framework (e.g. to mitigate potential interference between MNOs upgrades </a:t>
                      </a:r>
                      <a:r>
                        <a:rPr lang="en-ZA" sz="1600" dirty="0">
                          <a:latin typeface="Calibri" panose="020F0502020204030204" pitchFamily="34" charset="0"/>
                          <a:cs typeface="Calibri" panose="020F0502020204030204" pitchFamily="34" charset="0"/>
                        </a:rPr>
                        <a:t>and broadcasting) </a:t>
                      </a:r>
                    </a:p>
                  </a:txBody>
                  <a:tcPr marL="36000" marR="36000" marT="36000" marB="36000" anchor="ctr"/>
                </a:tc>
                <a:tc rowSpan="3">
                  <a:txBody>
                    <a:bodyPr/>
                    <a:lstStyle/>
                    <a:p>
                      <a:pPr marL="171450" marR="0" lvl="0" indent="-171450" algn="l" defTabSz="914400" rtl="0" eaLnBrk="1" fontAlgn="auto" latinLnBrk="0" hangingPunct="1">
                        <a:lnSpc>
                          <a:spcPct val="100000"/>
                        </a:lnSpc>
                        <a:spcBef>
                          <a:spcPts val="300"/>
                        </a:spcBef>
                        <a:spcAft>
                          <a:spcPts val="300"/>
                        </a:spcAft>
                        <a:buClrTx/>
                        <a:buSzPct val="120000"/>
                        <a:buFont typeface="Arial" panose="020B0604020202020204" pitchFamily="34" charset="0"/>
                        <a:buChar char="•"/>
                        <a:tabLst/>
                        <a:defRPr/>
                      </a:pPr>
                      <a:r>
                        <a:rPr lang="en-ZA" sz="1600" dirty="0">
                          <a:latin typeface="Calibri" panose="020F0502020204030204" pitchFamily="34" charset="0"/>
                          <a:cs typeface="Calibri" panose="020F0502020204030204" pitchFamily="34" charset="0"/>
                        </a:rPr>
                        <a:t>Temporary spectrum licences issued to MNOs (Achieved)</a:t>
                      </a:r>
                    </a:p>
                    <a:p>
                      <a:pPr marL="171450" marR="0" lvl="0" indent="-171450" algn="l" defTabSz="914400" rtl="0" eaLnBrk="1" fontAlgn="auto" latinLnBrk="0" hangingPunct="1">
                        <a:lnSpc>
                          <a:spcPct val="100000"/>
                        </a:lnSpc>
                        <a:spcBef>
                          <a:spcPts val="300"/>
                        </a:spcBef>
                        <a:spcAft>
                          <a:spcPts val="300"/>
                        </a:spcAft>
                        <a:buClrTx/>
                        <a:buSzPct val="120000"/>
                        <a:buFont typeface="Arial" panose="020B0604020202020204" pitchFamily="34" charset="0"/>
                        <a:buChar char="•"/>
                        <a:tabLst/>
                        <a:defRPr/>
                      </a:pPr>
                      <a:r>
                        <a:rPr lang="en-ZA" sz="1600" dirty="0">
                          <a:latin typeface="Calibri" panose="020F0502020204030204" pitchFamily="34" charset="0"/>
                          <a:cs typeface="Calibri" panose="020F0502020204030204" pitchFamily="34" charset="0"/>
                        </a:rPr>
                        <a:t>Network capacity upgrades performed by MNO (In progress)</a:t>
                      </a:r>
                    </a:p>
                    <a:p>
                      <a:pPr marL="171450" marR="0" lvl="0" indent="-171450" algn="l" defTabSz="914400" rtl="0" eaLnBrk="1" fontAlgn="auto" latinLnBrk="0" hangingPunct="1">
                        <a:lnSpc>
                          <a:spcPct val="100000"/>
                        </a:lnSpc>
                        <a:spcBef>
                          <a:spcPts val="300"/>
                        </a:spcBef>
                        <a:spcAft>
                          <a:spcPts val="300"/>
                        </a:spcAft>
                        <a:buClrTx/>
                        <a:buSzPct val="120000"/>
                        <a:buFont typeface="Arial" panose="020B0604020202020204" pitchFamily="34" charset="0"/>
                        <a:buChar char="•"/>
                        <a:tabLst/>
                        <a:defRPr/>
                      </a:pPr>
                      <a:r>
                        <a:rPr lang="en-ZA" sz="1600" dirty="0">
                          <a:latin typeface="Calibri" panose="020F0502020204030204" pitchFamily="34" charset="0"/>
                          <a:cs typeface="Calibri" panose="020F0502020204030204" pitchFamily="34" charset="0"/>
                        </a:rPr>
                        <a:t>ICASA regulation shared and any clarifications dealt with </a:t>
                      </a:r>
                    </a:p>
                    <a:p>
                      <a:pPr marL="171450" marR="0" lvl="0" indent="-171450" algn="l" defTabSz="914400" rtl="0" eaLnBrk="1" fontAlgn="auto" latinLnBrk="0" hangingPunct="1">
                        <a:lnSpc>
                          <a:spcPct val="100000"/>
                        </a:lnSpc>
                        <a:spcBef>
                          <a:spcPts val="300"/>
                        </a:spcBef>
                        <a:spcAft>
                          <a:spcPts val="300"/>
                        </a:spcAft>
                        <a:buClrTx/>
                        <a:buSzPct val="120000"/>
                        <a:buFont typeface="Arial" panose="020B0604020202020204" pitchFamily="34" charset="0"/>
                        <a:buChar char="•"/>
                        <a:tabLst/>
                        <a:defRPr/>
                      </a:pPr>
                      <a:r>
                        <a:rPr lang="en-ZA" sz="1600" dirty="0">
                          <a:latin typeface="Calibri" panose="020F0502020204030204" pitchFamily="34" charset="0"/>
                          <a:cs typeface="Calibri" panose="020F0502020204030204" pitchFamily="34" charset="0"/>
                        </a:rPr>
                        <a:t>Rapid temporary licensing of spectrum and its immediate utilisation by Operator</a:t>
                      </a:r>
                    </a:p>
                  </a:txBody>
                  <a:tcPr marL="36000" marR="36000" marT="36000" marB="36000" anchor="ctr"/>
                </a:tc>
                <a:extLst>
                  <a:ext uri="{0D108BD9-81ED-4DB2-BD59-A6C34878D82A}">
                    <a16:rowId xmlns:a16="http://schemas.microsoft.com/office/drawing/2014/main" xmlns="" val="2991619738"/>
                  </a:ext>
                </a:extLst>
              </a:tr>
              <a:tr h="370840">
                <a:tc>
                  <a:txBody>
                    <a:bodyPr/>
                    <a:lstStyle/>
                    <a:p>
                      <a:pPr algn="l" fontAlgn="ctr"/>
                      <a:r>
                        <a:rPr lang="en-ZA" sz="1600" b="0" i="0" u="none" strike="noStrike" dirty="0">
                          <a:solidFill>
                            <a:srgbClr val="000000"/>
                          </a:solidFill>
                          <a:effectLst/>
                          <a:latin typeface="Calibri" panose="020F0502020204030204" pitchFamily="34" charset="0"/>
                        </a:rPr>
                        <a:t>6.10           </a:t>
                      </a:r>
                    </a:p>
                  </a:txBody>
                  <a:tcPr marL="36000" marR="36000" marT="36000" marB="36000" anchor="ctr"/>
                </a:tc>
                <a:tc>
                  <a:txBody>
                    <a:bodyPr/>
                    <a:lstStyle/>
                    <a:p>
                      <a:pPr algn="just" fontAlgn="ctr"/>
                      <a:r>
                        <a:rPr lang="en-ZA" sz="1600" b="0" i="0" u="none" strike="noStrike" dirty="0">
                          <a:solidFill>
                            <a:srgbClr val="000000"/>
                          </a:solidFill>
                          <a:effectLst/>
                          <a:latin typeface="Calibri" panose="020F0502020204030204" pitchFamily="34" charset="0"/>
                        </a:rPr>
                        <a:t>To the extent possible, the Authority must relax spectrum regulations to enable the temporary licensing of all available spectrum bands including the unassigned high demand spectrum for the duration of the Covid-19 national disaster</a:t>
                      </a:r>
                    </a:p>
                  </a:txBody>
                  <a:tcPr marL="36000" marR="36000" marT="36000" marB="36000" anchor="ctr"/>
                </a:tc>
                <a:tc vMerge="1">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36000" marR="36000" marT="36000" marB="36000" anchor="ctr"/>
                </a:tc>
                <a:tc vMerge="1">
                  <a:txBody>
                    <a:bodyPr/>
                    <a:lstStyle/>
                    <a:p>
                      <a:pPr marL="171450" marR="0" lvl="0" indent="-171450" algn="l" defTabSz="914400" rtl="0" eaLnBrk="1" fontAlgn="auto" latinLnBrk="0" hangingPunct="1">
                        <a:lnSpc>
                          <a:spcPct val="100000"/>
                        </a:lnSpc>
                        <a:spcBef>
                          <a:spcPts val="300"/>
                        </a:spcBef>
                        <a:spcAft>
                          <a:spcPts val="300"/>
                        </a:spcAft>
                        <a:buClrTx/>
                        <a:buSzPct val="120000"/>
                        <a:buFont typeface="Arial" panose="020B0604020202020204" pitchFamily="34" charset="0"/>
                        <a:buChar char="•"/>
                        <a:tabLst/>
                        <a:defRPr/>
                      </a:pP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36000" marR="36000" marT="36000" marB="36000" anchor="ctr"/>
                </a:tc>
                <a:extLst>
                  <a:ext uri="{0D108BD9-81ED-4DB2-BD59-A6C34878D82A}">
                    <a16:rowId xmlns:a16="http://schemas.microsoft.com/office/drawing/2014/main" xmlns="" val="163245207"/>
                  </a:ext>
                </a:extLst>
              </a:tr>
              <a:tr h="370840">
                <a:tc>
                  <a:txBody>
                    <a:bodyPr/>
                    <a:lstStyle/>
                    <a:p>
                      <a:pPr algn="l" fontAlgn="ctr"/>
                      <a:r>
                        <a:rPr lang="en-ZA" sz="1600" b="0" i="0" u="none" strike="noStrike" dirty="0">
                          <a:solidFill>
                            <a:srgbClr val="000000"/>
                          </a:solidFill>
                          <a:effectLst/>
                          <a:latin typeface="Calibri" panose="020F0502020204030204" pitchFamily="34" charset="0"/>
                        </a:rPr>
                        <a:t>6.11             </a:t>
                      </a:r>
                    </a:p>
                  </a:txBody>
                  <a:tcPr marL="36000" marR="36000" marT="36000" marB="36000" anchor="ctr"/>
                </a:tc>
                <a:tc>
                  <a:txBody>
                    <a:bodyPr/>
                    <a:lstStyle/>
                    <a:p>
                      <a:pPr algn="just" fontAlgn="ctr"/>
                      <a:r>
                        <a:rPr lang="en-ZA" sz="1600" b="0" i="0" u="none" strike="noStrike" dirty="0">
                          <a:solidFill>
                            <a:srgbClr val="000000"/>
                          </a:solidFill>
                          <a:effectLst/>
                          <a:latin typeface="Calibri" panose="020F0502020204030204" pitchFamily="34" charset="0"/>
                        </a:rPr>
                        <a:t>The temporary assignment of the unassigned high demand frequency spectrum must be focused on those licensees that would be able to implement and use the temporary assigned frequency spectrum for the duration of the Covid-19 national disaster on an expeditious basis. Frequency coordination and planning will be necessary to effect this assignment</a:t>
                      </a:r>
                    </a:p>
                  </a:txBody>
                  <a:tcPr marL="36000" marR="36000" marT="36000" marB="36000" anchor="ctr"/>
                </a:tc>
                <a:tc vMerge="1">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36000" marR="36000" marT="36000" marB="36000" anchor="ctr"/>
                </a:tc>
                <a:tc vMerge="1">
                  <a:txBody>
                    <a:bodyPr/>
                    <a:lstStyle/>
                    <a:p>
                      <a:pPr marL="171450" marR="0" lvl="0" indent="-171450" algn="l" defTabSz="914400" rtl="0" eaLnBrk="1" fontAlgn="auto" latinLnBrk="0" hangingPunct="1">
                        <a:lnSpc>
                          <a:spcPct val="100000"/>
                        </a:lnSpc>
                        <a:spcBef>
                          <a:spcPts val="300"/>
                        </a:spcBef>
                        <a:spcAft>
                          <a:spcPts val="300"/>
                        </a:spcAft>
                        <a:buClrTx/>
                        <a:buSzPct val="120000"/>
                        <a:buFont typeface="Arial" panose="020B0604020202020204" pitchFamily="34" charset="0"/>
                        <a:buChar char="•"/>
                        <a:tabLst/>
                        <a:defRPr/>
                      </a:pP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36000" marR="36000" marT="36000" marB="36000" anchor="ctr"/>
                </a:tc>
                <a:extLst>
                  <a:ext uri="{0D108BD9-81ED-4DB2-BD59-A6C34878D82A}">
                    <a16:rowId xmlns:a16="http://schemas.microsoft.com/office/drawing/2014/main" xmlns="" val="127457916"/>
                  </a:ext>
                </a:extLst>
              </a:tr>
            </a:tbl>
          </a:graphicData>
        </a:graphic>
      </p:graphicFrame>
      <p:sp>
        <p:nvSpPr>
          <p:cNvPr id="6" name="Title 9">
            <a:extLst>
              <a:ext uri="{FF2B5EF4-FFF2-40B4-BE49-F238E27FC236}">
                <a16:creationId xmlns:a16="http://schemas.microsoft.com/office/drawing/2014/main" xmlns="" id="{7338D15D-8A07-41E5-84D7-5FCD03CC8EA1}"/>
              </a:ext>
            </a:extLst>
          </p:cNvPr>
          <p:cNvSpPr>
            <a:spLocks noGrp="1"/>
          </p:cNvSpPr>
          <p:nvPr>
            <p:ph type="title"/>
          </p:nvPr>
        </p:nvSpPr>
        <p:spPr>
          <a:xfrm>
            <a:off x="159179" y="239605"/>
            <a:ext cx="11889390" cy="376624"/>
          </a:xfrm>
        </p:spPr>
        <p:txBody>
          <a:bodyPr/>
          <a:lstStyle/>
          <a:p>
            <a:r>
              <a:rPr lang="en-ZA" sz="2600" dirty="0">
                <a:solidFill>
                  <a:schemeClr val="tx1"/>
                </a:solidFill>
                <a:latin typeface="Calibri" panose="020F0502020204030204" pitchFamily="34" charset="0"/>
                <a:cs typeface="Calibri" panose="020F0502020204030204" pitchFamily="34" charset="0"/>
              </a:rPr>
              <a:t>Programme Progress By Clause: Section 6: Communications and Digital Services [4]</a:t>
            </a:r>
          </a:p>
        </p:txBody>
      </p:sp>
    </p:spTree>
    <p:extLst>
      <p:ext uri="{BB962C8B-B14F-4D97-AF65-F5344CB8AC3E}">
        <p14:creationId xmlns:p14="http://schemas.microsoft.com/office/powerpoint/2010/main" xmlns="" val="3042725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935F6BF4-E191-436F-A865-F4858138F5AF}"/>
              </a:ext>
            </a:extLst>
          </p:cNvPr>
          <p:cNvGraphicFramePr>
            <a:graphicFrameLocks noGrp="1"/>
          </p:cNvGraphicFramePr>
          <p:nvPr>
            <p:ph idx="1"/>
            <p:extLst>
              <p:ext uri="{D42A27DB-BD31-4B8C-83A1-F6EECF244321}">
                <p14:modId xmlns:p14="http://schemas.microsoft.com/office/powerpoint/2010/main" xmlns="" val="1026895093"/>
              </p:ext>
            </p:extLst>
          </p:nvPr>
        </p:nvGraphicFramePr>
        <p:xfrm>
          <a:off x="159179" y="775510"/>
          <a:ext cx="11686409" cy="3700880"/>
        </p:xfrm>
        <a:graphic>
          <a:graphicData uri="http://schemas.openxmlformats.org/drawingml/2006/table">
            <a:tbl>
              <a:tblPr firstRow="1" bandRow="1">
                <a:tableStyleId>{5940675A-B579-460E-94D1-54222C63F5DA}</a:tableStyleId>
              </a:tblPr>
              <a:tblGrid>
                <a:gridCol w="709530">
                  <a:extLst>
                    <a:ext uri="{9D8B030D-6E8A-4147-A177-3AD203B41FA5}">
                      <a16:colId xmlns:a16="http://schemas.microsoft.com/office/drawing/2014/main" xmlns="" val="3847462630"/>
                    </a:ext>
                  </a:extLst>
                </a:gridCol>
                <a:gridCol w="3802900">
                  <a:extLst>
                    <a:ext uri="{9D8B030D-6E8A-4147-A177-3AD203B41FA5}">
                      <a16:colId xmlns:a16="http://schemas.microsoft.com/office/drawing/2014/main" xmlns="" val="2586206519"/>
                    </a:ext>
                  </a:extLst>
                </a:gridCol>
                <a:gridCol w="3759520">
                  <a:extLst>
                    <a:ext uri="{9D8B030D-6E8A-4147-A177-3AD203B41FA5}">
                      <a16:colId xmlns:a16="http://schemas.microsoft.com/office/drawing/2014/main" xmlns="" val="1944818590"/>
                    </a:ext>
                  </a:extLst>
                </a:gridCol>
                <a:gridCol w="3414459">
                  <a:extLst>
                    <a:ext uri="{9D8B030D-6E8A-4147-A177-3AD203B41FA5}">
                      <a16:colId xmlns:a16="http://schemas.microsoft.com/office/drawing/2014/main" xmlns="" val="4004421026"/>
                    </a:ext>
                  </a:extLst>
                </a:gridCol>
              </a:tblGrid>
              <a:tr h="370840">
                <a:tc>
                  <a:txBody>
                    <a:bodyPr/>
                    <a:lstStyle/>
                    <a:p>
                      <a:r>
                        <a:rPr lang="en-ZA" sz="1800" b="1" dirty="0">
                          <a:latin typeface="Calibri" panose="020F0502020204030204" pitchFamily="34" charset="0"/>
                          <a:cs typeface="Calibri" panose="020F0502020204030204" pitchFamily="34" charset="0"/>
                        </a:rPr>
                        <a:t>No</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dirty="0">
                          <a:latin typeface="Calibri" panose="020F0502020204030204" pitchFamily="34" charset="0"/>
                          <a:cs typeface="Calibri" panose="020F0502020204030204" pitchFamily="34" charset="0"/>
                        </a:rPr>
                        <a:t>Clause</a:t>
                      </a:r>
                    </a:p>
                  </a:txBody>
                  <a:tcPr>
                    <a:solidFill>
                      <a:srgbClr val="FFC000"/>
                    </a:solidFill>
                  </a:tcPr>
                </a:tc>
                <a:tc>
                  <a:txBody>
                    <a:bodyPr/>
                    <a:lstStyle/>
                    <a:p>
                      <a:r>
                        <a:rPr lang="en-ZA" sz="1800" b="1" dirty="0">
                          <a:latin typeface="Calibri" panose="020F0502020204030204" pitchFamily="34" charset="0"/>
                          <a:cs typeface="Calibri" panose="020F0502020204030204" pitchFamily="34" charset="0"/>
                        </a:rPr>
                        <a:t>Work in progress </a:t>
                      </a:r>
                    </a:p>
                  </a:txBody>
                  <a:tcPr>
                    <a:solidFill>
                      <a:srgbClr val="FFC000"/>
                    </a:solidFill>
                  </a:tcPr>
                </a:tc>
                <a:tc>
                  <a:txBody>
                    <a:bodyPr/>
                    <a:lstStyle/>
                    <a:p>
                      <a:r>
                        <a:rPr lang="en-ZA" sz="1800" b="1" dirty="0">
                          <a:latin typeface="Calibri" panose="020F0502020204030204" pitchFamily="34" charset="0"/>
                          <a:cs typeface="Calibri" panose="020F0502020204030204" pitchFamily="34" charset="0"/>
                        </a:rPr>
                        <a:t>Final Success</a:t>
                      </a:r>
                    </a:p>
                  </a:txBody>
                  <a:tcPr>
                    <a:solidFill>
                      <a:srgbClr val="FFC000"/>
                    </a:solidFill>
                  </a:tcPr>
                </a:tc>
                <a:extLst>
                  <a:ext uri="{0D108BD9-81ED-4DB2-BD59-A6C34878D82A}">
                    <a16:rowId xmlns:a16="http://schemas.microsoft.com/office/drawing/2014/main" xmlns="" val="2465261494"/>
                  </a:ext>
                </a:extLst>
              </a:tr>
              <a:tr h="370840">
                <a:tc>
                  <a:txBody>
                    <a:bodyPr/>
                    <a:lstStyle/>
                    <a:p>
                      <a:pPr algn="l" fontAlgn="ctr"/>
                      <a:r>
                        <a:rPr lang="en-ZA" sz="1800" b="0" i="0" u="none" strike="noStrike" dirty="0">
                          <a:solidFill>
                            <a:srgbClr val="000000"/>
                          </a:solidFill>
                          <a:effectLst/>
                          <a:latin typeface="Calibri" panose="020F0502020204030204" pitchFamily="34" charset="0"/>
                        </a:rPr>
                        <a:t>7.1</a:t>
                      </a:r>
                    </a:p>
                  </a:txBody>
                  <a:tcPr marL="36000" marR="36000" marT="36000" marB="36000" anchor="ctr"/>
                </a:tc>
                <a:tc>
                  <a:txBody>
                    <a:bodyPr/>
                    <a:lstStyle/>
                    <a:p>
                      <a:pPr algn="l" fontAlgn="ctr"/>
                      <a:r>
                        <a:rPr lang="en-ZA" sz="1800" b="0" i="0" u="none" strike="noStrike" dirty="0">
                          <a:solidFill>
                            <a:srgbClr val="000000"/>
                          </a:solidFill>
                          <a:effectLst/>
                          <a:latin typeface="Calibri" panose="020F0502020204030204" pitchFamily="34" charset="0"/>
                        </a:rPr>
                        <a:t>The automatic type approval of network equipment and handset devices based on the applicants meeting predetermined criteria including:</a:t>
                      </a:r>
                    </a:p>
                  </a:txBody>
                  <a:tcPr marL="36000" marR="36000" marT="36000" marB="36000" anchor="ctr"/>
                </a:tc>
                <a:tc rowSpan="4">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lang="en-ZA" sz="1800" noProof="0" dirty="0">
                          <a:latin typeface="Calibri" panose="020F0502020204030204" pitchFamily="34" charset="0"/>
                          <a:cs typeface="Calibri" panose="020F0502020204030204" pitchFamily="34" charset="0"/>
                        </a:rPr>
                        <a:t>Type approval regulation issues by the ICASA </a:t>
                      </a:r>
                    </a:p>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lang="en-ZA" sz="1800" noProof="0" dirty="0">
                          <a:latin typeface="Calibri" panose="020F0502020204030204" pitchFamily="34" charset="0"/>
                          <a:cs typeface="Calibri" panose="020F0502020204030204" pitchFamily="34" charset="0"/>
                        </a:rPr>
                        <a:t> ICASA regulations issued 6 Apr 2020</a:t>
                      </a:r>
                    </a:p>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lang="en-ZA" sz="1800" noProof="0" dirty="0">
                          <a:latin typeface="Calibri" panose="020F0502020204030204" pitchFamily="34" charset="0"/>
                          <a:cs typeface="Calibri" panose="020F0502020204030204" pitchFamily="34" charset="0"/>
                        </a:rPr>
                        <a:t>Equipment utilized to improve network capacity approved (In progress)</a:t>
                      </a:r>
                    </a:p>
                    <a:p>
                      <a:pPr marL="0" marR="0" lvl="0" indent="0"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None/>
                        <a:tabLst/>
                        <a:defRPr/>
                      </a:pPr>
                      <a:endParaRPr kumimoji="0" lang="en-ZA" sz="1800" b="0" i="0" u="sng" strike="sng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36000" marR="36000" marT="36000" marB="36000" anchor="ctr"/>
                </a:tc>
                <a:tc rowSpan="4">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lang="en-ZA" sz="1800" noProof="0" dirty="0">
                          <a:latin typeface="Calibri" panose="020F0502020204030204" pitchFamily="34" charset="0"/>
                          <a:cs typeface="Calibri" panose="020F0502020204030204" pitchFamily="34" charset="0"/>
                        </a:rPr>
                        <a:t>Type approval regulation issues by the ICASA </a:t>
                      </a:r>
                      <a:r>
                        <a:rPr lang="en-ZA" sz="1800" b="1" noProof="0" dirty="0">
                          <a:latin typeface="Calibri" panose="020F0502020204030204" pitchFamily="34" charset="0"/>
                          <a:cs typeface="Calibri" panose="020F0502020204030204" pitchFamily="34" charset="0"/>
                        </a:rPr>
                        <a:t>Achieved</a:t>
                      </a:r>
                    </a:p>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lang="en-ZA" sz="1800" noProof="0" dirty="0">
                          <a:latin typeface="Calibri" panose="020F0502020204030204" pitchFamily="34" charset="0"/>
                          <a:cs typeface="Calibri" panose="020F0502020204030204" pitchFamily="34" charset="0"/>
                        </a:rPr>
                        <a:t> ICASA regulations issued Equipment utilized to improve network capacity approved</a:t>
                      </a:r>
                    </a:p>
                  </a:txBody>
                  <a:tcPr marL="36000" marR="36000" marT="36000" marB="36000" anchor="ctr"/>
                </a:tc>
                <a:extLst>
                  <a:ext uri="{0D108BD9-81ED-4DB2-BD59-A6C34878D82A}">
                    <a16:rowId xmlns:a16="http://schemas.microsoft.com/office/drawing/2014/main" xmlns="" val="3064721518"/>
                  </a:ext>
                </a:extLst>
              </a:tr>
              <a:tr h="370840">
                <a:tc>
                  <a:txBody>
                    <a:bodyPr/>
                    <a:lstStyle/>
                    <a:p>
                      <a:pPr algn="l" fontAlgn="ctr"/>
                      <a:r>
                        <a:rPr lang="en-ZA" sz="1800" b="0" i="0" u="none" strike="noStrike" dirty="0">
                          <a:solidFill>
                            <a:srgbClr val="000000"/>
                          </a:solidFill>
                          <a:effectLst/>
                          <a:latin typeface="Calibri" panose="020F0502020204030204" pitchFamily="34" charset="0"/>
                        </a:rPr>
                        <a:t>7.1.1</a:t>
                      </a:r>
                    </a:p>
                  </a:txBody>
                  <a:tcPr marL="36000" marR="36000" marT="36000" marB="36000" anchor="ctr"/>
                </a:tc>
                <a:tc>
                  <a:txBody>
                    <a:bodyPr/>
                    <a:lstStyle/>
                    <a:p>
                      <a:pPr algn="l" fontAlgn="ctr"/>
                      <a:r>
                        <a:rPr lang="en-ZA" sz="1800" b="0" i="0" u="none" strike="noStrike" dirty="0">
                          <a:solidFill>
                            <a:srgbClr val="000000"/>
                          </a:solidFill>
                          <a:effectLst/>
                          <a:latin typeface="Calibri" panose="020F0502020204030204" pitchFamily="34" charset="0"/>
                        </a:rPr>
                        <a:t>Prior approvals in South Africa and other recognised jurisdictions</a:t>
                      </a:r>
                    </a:p>
                  </a:txBody>
                  <a:tcPr marL="36000" marR="36000" marT="36000" marB="36000" anchor="ctr"/>
                </a:tc>
                <a:tc vMerge="1">
                  <a:txBody>
                    <a:bodyPr/>
                    <a:lstStyle/>
                    <a:p>
                      <a:pPr marL="0" marR="0" lvl="0" indent="0"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36000" marR="36000" marT="36000" marB="36000" anchor="ctr"/>
                </a:tc>
                <a:tc vMerge="1">
                  <a:txBody>
                    <a:bodyPr/>
                    <a:lstStyle/>
                    <a:p>
                      <a:pPr marL="0" marR="0" lvl="0" indent="0"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36000" marR="36000" marT="36000" marB="36000" anchor="ctr"/>
                </a:tc>
                <a:extLst>
                  <a:ext uri="{0D108BD9-81ED-4DB2-BD59-A6C34878D82A}">
                    <a16:rowId xmlns:a16="http://schemas.microsoft.com/office/drawing/2014/main" xmlns="" val="1949659404"/>
                  </a:ext>
                </a:extLst>
              </a:tr>
              <a:tr h="370840">
                <a:tc>
                  <a:txBody>
                    <a:bodyPr/>
                    <a:lstStyle/>
                    <a:p>
                      <a:pPr algn="l" fontAlgn="ctr"/>
                      <a:r>
                        <a:rPr lang="en-ZA" sz="1800" b="0" i="0" u="none" strike="noStrike" dirty="0">
                          <a:solidFill>
                            <a:srgbClr val="000000"/>
                          </a:solidFill>
                          <a:effectLst/>
                          <a:latin typeface="Calibri" panose="020F0502020204030204" pitchFamily="34" charset="0"/>
                        </a:rPr>
                        <a:t>7.1.2</a:t>
                      </a:r>
                    </a:p>
                  </a:txBody>
                  <a:tcPr marL="36000" marR="36000" marT="36000" marB="36000" anchor="ctr"/>
                </a:tc>
                <a:tc>
                  <a:txBody>
                    <a:bodyPr/>
                    <a:lstStyle/>
                    <a:p>
                      <a:pPr algn="l" fontAlgn="ctr"/>
                      <a:r>
                        <a:rPr lang="en-ZA" sz="1800" b="0" i="0" u="none" strike="noStrike" dirty="0">
                          <a:solidFill>
                            <a:srgbClr val="000000"/>
                          </a:solidFill>
                          <a:effectLst/>
                          <a:latin typeface="Calibri" panose="020F0502020204030204" pitchFamily="34" charset="0"/>
                        </a:rPr>
                        <a:t>Submission of a safety certification</a:t>
                      </a:r>
                    </a:p>
                  </a:txBody>
                  <a:tcPr marL="36000" marR="36000" marT="36000" marB="36000" anchor="ctr"/>
                </a:tc>
                <a:tc vMerge="1">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36000" marR="36000" marT="36000" marB="36000" anchor="ctr"/>
                </a:tc>
                <a:tc vMerge="1">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36000" marR="36000" marT="36000" marB="36000" anchor="ctr"/>
                </a:tc>
                <a:extLst>
                  <a:ext uri="{0D108BD9-81ED-4DB2-BD59-A6C34878D82A}">
                    <a16:rowId xmlns:a16="http://schemas.microsoft.com/office/drawing/2014/main" xmlns="" val="3389325579"/>
                  </a:ext>
                </a:extLst>
              </a:tr>
              <a:tr h="370840">
                <a:tc>
                  <a:txBody>
                    <a:bodyPr/>
                    <a:lstStyle/>
                    <a:p>
                      <a:pPr algn="l" fontAlgn="ctr"/>
                      <a:r>
                        <a:rPr lang="en-ZA" sz="1800" b="0" i="0" u="none" strike="noStrike" dirty="0">
                          <a:solidFill>
                            <a:srgbClr val="000000"/>
                          </a:solidFill>
                          <a:effectLst/>
                          <a:latin typeface="Calibri" panose="020F0502020204030204" pitchFamily="34" charset="0"/>
                        </a:rPr>
                        <a:t>7.1.3</a:t>
                      </a:r>
                    </a:p>
                  </a:txBody>
                  <a:tcPr marL="36000" marR="36000" marT="36000" marB="36000" anchor="ctr"/>
                </a:tc>
                <a:tc>
                  <a:txBody>
                    <a:bodyPr/>
                    <a:lstStyle/>
                    <a:p>
                      <a:pPr algn="l" fontAlgn="ctr"/>
                      <a:r>
                        <a:rPr lang="en-ZA" sz="1800" b="0" i="0" u="none" strike="noStrike" dirty="0">
                          <a:solidFill>
                            <a:srgbClr val="000000"/>
                          </a:solidFill>
                          <a:effectLst/>
                          <a:latin typeface="Calibri" panose="020F0502020204030204" pitchFamily="34" charset="0"/>
                        </a:rPr>
                        <a:t>Online real time approvals for equipment already approved in the other jurisdictions in Region 1</a:t>
                      </a:r>
                    </a:p>
                  </a:txBody>
                  <a:tcPr marL="36000" marR="36000" marT="36000" marB="36000" anchor="ctr"/>
                </a:tc>
                <a:tc vMerge="1">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36000" marR="36000" marT="36000" marB="36000" anchor="ctr"/>
                </a:tc>
                <a:tc vMerge="1">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36000" marR="36000" marT="36000" marB="36000" anchor="ctr"/>
                </a:tc>
                <a:extLst>
                  <a:ext uri="{0D108BD9-81ED-4DB2-BD59-A6C34878D82A}">
                    <a16:rowId xmlns:a16="http://schemas.microsoft.com/office/drawing/2014/main" xmlns="" val="29015974"/>
                  </a:ext>
                </a:extLst>
              </a:tr>
            </a:tbl>
          </a:graphicData>
        </a:graphic>
      </p:graphicFrame>
      <p:sp>
        <p:nvSpPr>
          <p:cNvPr id="6" name="Title 9">
            <a:extLst>
              <a:ext uri="{FF2B5EF4-FFF2-40B4-BE49-F238E27FC236}">
                <a16:creationId xmlns:a16="http://schemas.microsoft.com/office/drawing/2014/main" xmlns="" id="{7338D15D-8A07-41E5-84D7-5FCD03CC8EA1}"/>
              </a:ext>
            </a:extLst>
          </p:cNvPr>
          <p:cNvSpPr>
            <a:spLocks noGrp="1"/>
          </p:cNvSpPr>
          <p:nvPr>
            <p:ph type="title"/>
          </p:nvPr>
        </p:nvSpPr>
        <p:spPr>
          <a:xfrm>
            <a:off x="159179" y="239605"/>
            <a:ext cx="11889390" cy="376624"/>
          </a:xfrm>
        </p:spPr>
        <p:txBody>
          <a:bodyPr/>
          <a:lstStyle/>
          <a:p>
            <a:r>
              <a:rPr lang="en-ZA" dirty="0">
                <a:solidFill>
                  <a:schemeClr val="tx1"/>
                </a:solidFill>
                <a:latin typeface="Calibri" panose="020F0502020204030204" pitchFamily="34" charset="0"/>
                <a:cs typeface="Calibri" panose="020F0502020204030204" pitchFamily="34" charset="0"/>
              </a:rPr>
              <a:t>Programme Progress By Clause – Section 7: Type Approval</a:t>
            </a:r>
          </a:p>
        </p:txBody>
      </p:sp>
    </p:spTree>
    <p:extLst>
      <p:ext uri="{BB962C8B-B14F-4D97-AF65-F5344CB8AC3E}">
        <p14:creationId xmlns:p14="http://schemas.microsoft.com/office/powerpoint/2010/main" xmlns="" val="2560993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935F6BF4-E191-436F-A865-F4858138F5AF}"/>
              </a:ext>
            </a:extLst>
          </p:cNvPr>
          <p:cNvGraphicFramePr>
            <a:graphicFrameLocks noGrp="1"/>
          </p:cNvGraphicFramePr>
          <p:nvPr>
            <p:ph idx="1"/>
            <p:extLst>
              <p:ext uri="{D42A27DB-BD31-4B8C-83A1-F6EECF244321}">
                <p14:modId xmlns:p14="http://schemas.microsoft.com/office/powerpoint/2010/main" xmlns="" val="1373950242"/>
              </p:ext>
            </p:extLst>
          </p:nvPr>
        </p:nvGraphicFramePr>
        <p:xfrm>
          <a:off x="160274" y="511126"/>
          <a:ext cx="11518243" cy="5544040"/>
        </p:xfrm>
        <a:graphic>
          <a:graphicData uri="http://schemas.openxmlformats.org/drawingml/2006/table">
            <a:tbl>
              <a:tblPr firstRow="1" bandRow="1">
                <a:tableStyleId>{5940675A-B579-460E-94D1-54222C63F5DA}</a:tableStyleId>
              </a:tblPr>
              <a:tblGrid>
                <a:gridCol w="699320">
                  <a:extLst>
                    <a:ext uri="{9D8B030D-6E8A-4147-A177-3AD203B41FA5}">
                      <a16:colId xmlns:a16="http://schemas.microsoft.com/office/drawing/2014/main" xmlns="" val="3847462630"/>
                    </a:ext>
                  </a:extLst>
                </a:gridCol>
                <a:gridCol w="3617813">
                  <a:extLst>
                    <a:ext uri="{9D8B030D-6E8A-4147-A177-3AD203B41FA5}">
                      <a16:colId xmlns:a16="http://schemas.microsoft.com/office/drawing/2014/main" xmlns="" val="2586206519"/>
                    </a:ext>
                  </a:extLst>
                </a:gridCol>
                <a:gridCol w="4120055">
                  <a:extLst>
                    <a:ext uri="{9D8B030D-6E8A-4147-A177-3AD203B41FA5}">
                      <a16:colId xmlns:a16="http://schemas.microsoft.com/office/drawing/2014/main" xmlns="" val="1944818590"/>
                    </a:ext>
                  </a:extLst>
                </a:gridCol>
                <a:gridCol w="3081055">
                  <a:extLst>
                    <a:ext uri="{9D8B030D-6E8A-4147-A177-3AD203B41FA5}">
                      <a16:colId xmlns:a16="http://schemas.microsoft.com/office/drawing/2014/main" xmlns="" val="4004421026"/>
                    </a:ext>
                  </a:extLst>
                </a:gridCol>
              </a:tblGrid>
              <a:tr h="370840">
                <a:tc>
                  <a:txBody>
                    <a:bodyPr/>
                    <a:lstStyle/>
                    <a:p>
                      <a:r>
                        <a:rPr lang="en-ZA" sz="1400" b="1" dirty="0">
                          <a:latin typeface="Calibri" panose="020F0502020204030204" pitchFamily="34" charset="0"/>
                          <a:cs typeface="Calibri" panose="020F0502020204030204" pitchFamily="34" charset="0"/>
                        </a:rPr>
                        <a:t>No</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a:latin typeface="Calibri" panose="020F0502020204030204" pitchFamily="34" charset="0"/>
                          <a:cs typeface="Calibri" panose="020F0502020204030204" pitchFamily="34" charset="0"/>
                        </a:rPr>
                        <a:t>Clause</a:t>
                      </a:r>
                    </a:p>
                  </a:txBody>
                  <a:tcPr>
                    <a:solidFill>
                      <a:srgbClr val="FFC000"/>
                    </a:solidFill>
                  </a:tcPr>
                </a:tc>
                <a:tc>
                  <a:txBody>
                    <a:bodyPr/>
                    <a:lstStyle/>
                    <a:p>
                      <a:r>
                        <a:rPr lang="en-US" sz="1400" b="1" dirty="0">
                          <a:latin typeface="Calibri" panose="020F0502020204030204" pitchFamily="34" charset="0"/>
                          <a:cs typeface="Calibri" panose="020F0502020204030204" pitchFamily="34" charset="0"/>
                        </a:rPr>
                        <a:t>Work</a:t>
                      </a:r>
                      <a:r>
                        <a:rPr lang="en-US" sz="1400" b="1" baseline="0" dirty="0">
                          <a:latin typeface="Calibri" panose="020F0502020204030204" pitchFamily="34" charset="0"/>
                          <a:cs typeface="Calibri" panose="020F0502020204030204" pitchFamily="34" charset="0"/>
                        </a:rPr>
                        <a:t> in progress </a:t>
                      </a:r>
                      <a:endParaRPr lang="en-ZA" sz="1400" b="1" dirty="0">
                        <a:latin typeface="Calibri" panose="020F0502020204030204" pitchFamily="34" charset="0"/>
                        <a:cs typeface="Calibri" panose="020F0502020204030204" pitchFamily="34" charset="0"/>
                      </a:endParaRPr>
                    </a:p>
                  </a:txBody>
                  <a:tcPr>
                    <a:solidFill>
                      <a:srgbClr val="FFC000"/>
                    </a:solidFill>
                  </a:tcPr>
                </a:tc>
                <a:tc>
                  <a:txBody>
                    <a:bodyPr/>
                    <a:lstStyle/>
                    <a:p>
                      <a:r>
                        <a:rPr lang="en-ZA" sz="1400" b="1" dirty="0">
                          <a:latin typeface="Calibri" panose="020F0502020204030204" pitchFamily="34" charset="0"/>
                          <a:cs typeface="Calibri" panose="020F0502020204030204" pitchFamily="34" charset="0"/>
                        </a:rPr>
                        <a:t>Final Success</a:t>
                      </a:r>
                    </a:p>
                  </a:txBody>
                  <a:tcPr>
                    <a:solidFill>
                      <a:srgbClr val="FFC000"/>
                    </a:solidFill>
                  </a:tcPr>
                </a:tc>
                <a:extLst>
                  <a:ext uri="{0D108BD9-81ED-4DB2-BD59-A6C34878D82A}">
                    <a16:rowId xmlns:a16="http://schemas.microsoft.com/office/drawing/2014/main" xmlns="" val="2465261494"/>
                  </a:ext>
                </a:extLst>
              </a:tr>
              <a:tr h="370840">
                <a:tc>
                  <a:txBody>
                    <a:bodyPr/>
                    <a:lstStyle/>
                    <a:p>
                      <a:pPr algn="l" fontAlgn="ctr"/>
                      <a:r>
                        <a:rPr lang="en-ZA" sz="1600" b="0" i="0" u="none" strike="noStrike" dirty="0">
                          <a:solidFill>
                            <a:srgbClr val="000000"/>
                          </a:solidFill>
                          <a:effectLst/>
                          <a:latin typeface="Calibri" panose="020F0502020204030204" pitchFamily="34" charset="0"/>
                        </a:rPr>
                        <a:t>8.1</a:t>
                      </a:r>
                    </a:p>
                  </a:txBody>
                  <a:tcPr marL="36000" marR="36000" marT="36000" marB="36000" anchor="ctr"/>
                </a:tc>
                <a:tc>
                  <a:txBody>
                    <a:bodyPr/>
                    <a:lstStyle/>
                    <a:p>
                      <a:pPr algn="l" fontAlgn="ctr"/>
                      <a:r>
                        <a:rPr lang="en-ZA" sz="1600" b="0" i="0" u="none" strike="noStrike" dirty="0">
                          <a:solidFill>
                            <a:srgbClr val="000000"/>
                          </a:solidFill>
                          <a:effectLst/>
                          <a:latin typeface="Calibri" panose="020F0502020204030204" pitchFamily="34" charset="0"/>
                        </a:rPr>
                        <a:t>The Electronic Communications Network Service (ECNS)  and Electronic Communications Service (ECS) Licensees, internet and digital sector in general, must provide location-based services in collaboration with the relevant authorities identified to support designated departments to assist and combat the spread of COVID-19</a:t>
                      </a:r>
                    </a:p>
                  </a:txBody>
                  <a:tcPr marL="36000" marR="36000" marT="36000" marB="36000" anchor="ctr"/>
                </a:tc>
                <a:tc>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lang="en-ZA" sz="1600" noProof="0" dirty="0">
                          <a:latin typeface="Calibri" panose="020F0502020204030204" pitchFamily="34" charset="0"/>
                          <a:cs typeface="Calibri" panose="020F0502020204030204" pitchFamily="34" charset="0"/>
                        </a:rPr>
                        <a:t>CSIR continues to update the contact tracing database on receipt of information from NICD and MNOs</a:t>
                      </a:r>
                    </a:p>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lang="en-ZA" sz="1600" noProof="0" dirty="0">
                          <a:latin typeface="Calibri" panose="020F0502020204030204" pitchFamily="34" charset="0"/>
                          <a:cs typeface="Calibri" panose="020F0502020204030204" pitchFamily="34" charset="0"/>
                        </a:rPr>
                        <a:t>MNO continue to processing daily Affidavits -</a:t>
                      </a:r>
                    </a:p>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lang="en-ZA" sz="1600" noProof="0" dirty="0">
                          <a:latin typeface="Calibri" panose="020F0502020204030204" pitchFamily="34" charset="0"/>
                          <a:cs typeface="Calibri" panose="020F0502020204030204" pitchFamily="34" charset="0"/>
                        </a:rPr>
                        <a:t>Alignment with CSIR team responsible for maintenance and management COVID-19 Tracing Database </a:t>
                      </a:r>
                    </a:p>
                  </a:txBody>
                  <a:tcPr marL="36000" marR="36000" marT="36000" marB="36000" anchor="ctr"/>
                </a:tc>
                <a:tc>
                  <a:txBody>
                    <a:bodyPr/>
                    <a:lstStyle/>
                    <a:p>
                      <a:pPr marL="285750" marR="0" lvl="0" indent="-285750" algn="just" defTabSz="914400" rtl="0" eaLnBrk="1" fontAlgn="auto" latinLnBrk="0" hangingPunct="1">
                        <a:lnSpc>
                          <a:spcPct val="100000"/>
                        </a:lnSpc>
                        <a:spcBef>
                          <a:spcPts val="300"/>
                        </a:spcBef>
                        <a:spcAft>
                          <a:spcPts val="300"/>
                        </a:spcAft>
                        <a:buClrTx/>
                        <a:buSzPct val="120000"/>
                        <a:buFont typeface="Arial" panose="020B0604020202020204" pitchFamily="34" charset="0"/>
                        <a:buChar char="•"/>
                        <a:tabLst/>
                        <a:defRPr/>
                      </a:pPr>
                      <a:r>
                        <a:rPr lang="en-ZA" sz="1600" noProof="0" dirty="0">
                          <a:latin typeface="Calibri" panose="020F0502020204030204" pitchFamily="34" charset="0"/>
                          <a:cs typeface="Calibri" panose="020F0502020204030204" pitchFamily="34" charset="0"/>
                        </a:rPr>
                        <a:t>MNO providing daily data request to support implementation and enhance the contact tracing database (Achieved, on-going)</a:t>
                      </a:r>
                    </a:p>
                    <a:p>
                      <a:pPr marL="285750" marR="0" lvl="0" indent="-285750" algn="just" defTabSz="914400" rtl="0" eaLnBrk="1" fontAlgn="auto" latinLnBrk="0" hangingPunct="1">
                        <a:lnSpc>
                          <a:spcPct val="100000"/>
                        </a:lnSpc>
                        <a:spcBef>
                          <a:spcPts val="300"/>
                        </a:spcBef>
                        <a:spcAft>
                          <a:spcPts val="300"/>
                        </a:spcAft>
                        <a:buClrTx/>
                        <a:buSzPct val="120000"/>
                        <a:buFont typeface="Arial" panose="020B0604020202020204" pitchFamily="34" charset="0"/>
                        <a:buChar char="•"/>
                        <a:tabLst/>
                        <a:defRPr/>
                      </a:pPr>
                      <a:r>
                        <a:rPr lang="en-ZA" sz="1600" noProof="0" dirty="0">
                          <a:latin typeface="Calibri" panose="020F0502020204030204" pitchFamily="34" charset="0"/>
                          <a:cs typeface="Calibri" panose="020F0502020204030204" pitchFamily="34" charset="0"/>
                        </a:rPr>
                        <a:t>Fully functional Contact tracing database developed (Partial achieved)</a:t>
                      </a:r>
                    </a:p>
                    <a:p>
                      <a:pPr marL="285750" marR="0" lvl="0" indent="-285750" algn="just" defTabSz="914400" rtl="0" eaLnBrk="1" fontAlgn="auto" latinLnBrk="0" hangingPunct="1">
                        <a:lnSpc>
                          <a:spcPct val="100000"/>
                        </a:lnSpc>
                        <a:spcBef>
                          <a:spcPts val="300"/>
                        </a:spcBef>
                        <a:spcAft>
                          <a:spcPts val="300"/>
                        </a:spcAft>
                        <a:buClrTx/>
                        <a:buSzPct val="120000"/>
                        <a:buFont typeface="Arial" panose="020B0604020202020204" pitchFamily="34" charset="0"/>
                        <a:buChar char="•"/>
                        <a:tabLst/>
                        <a:defRPr/>
                      </a:pPr>
                      <a:r>
                        <a:rPr lang="en-ZA" sz="1600" noProof="0" dirty="0">
                          <a:latin typeface="Calibri" panose="020F0502020204030204" pitchFamily="34" charset="0"/>
                          <a:cs typeface="Calibri" panose="020F0502020204030204" pitchFamily="34" charset="0"/>
                        </a:rPr>
                        <a:t>Fully functional contact tracing system (Work in progress)</a:t>
                      </a:r>
                    </a:p>
                  </a:txBody>
                  <a:tcPr marL="36000" marR="36000" marT="36000" marB="36000" anchor="ctr"/>
                </a:tc>
                <a:extLst>
                  <a:ext uri="{0D108BD9-81ED-4DB2-BD59-A6C34878D82A}">
                    <a16:rowId xmlns:a16="http://schemas.microsoft.com/office/drawing/2014/main" xmlns="" val="3064721518"/>
                  </a:ext>
                </a:extLst>
              </a:tr>
              <a:tr h="370840">
                <a:tc>
                  <a:txBody>
                    <a:bodyPr/>
                    <a:lstStyle/>
                    <a:p>
                      <a:pPr algn="l" fontAlgn="ctr"/>
                      <a:r>
                        <a:rPr lang="en-ZA" sz="1600" b="0" i="0" u="none" strike="noStrike" dirty="0">
                          <a:solidFill>
                            <a:srgbClr val="000000"/>
                          </a:solidFill>
                          <a:effectLst/>
                          <a:latin typeface="Calibri" panose="020F0502020204030204" pitchFamily="34" charset="0"/>
                        </a:rPr>
                        <a:t>8.2</a:t>
                      </a:r>
                    </a:p>
                  </a:txBody>
                  <a:tcPr marL="36000" marR="36000" marT="36000" marB="36000" anchor="ctr"/>
                </a:tc>
                <a:tc>
                  <a:txBody>
                    <a:bodyPr/>
                    <a:lstStyle/>
                    <a:p>
                      <a:pPr algn="l" fontAlgn="ctr"/>
                      <a:r>
                        <a:rPr lang="en-ZA" sz="1600" b="0" i="0" u="none" strike="noStrike" dirty="0">
                          <a:solidFill>
                            <a:srgbClr val="000000"/>
                          </a:solidFill>
                          <a:effectLst/>
                          <a:latin typeface="Calibri" panose="020F0502020204030204" pitchFamily="34" charset="0"/>
                        </a:rPr>
                        <a:t>The South African Post Office must make available its national address system and any applicable database to assist the relevant authorities identified to track and trace individuals that have been infected and such other individuals that may have been in direct contact with such infected individuals. A database may be correlated with other sources from government and private sector. </a:t>
                      </a:r>
                    </a:p>
                  </a:txBody>
                  <a:tcPr marL="36000" marR="36000" marT="36000" marB="36000" anchor="ctr"/>
                </a:tc>
                <a:tc>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lang="en-ZA" sz="1600" noProof="0" dirty="0">
                          <a:latin typeface="Calibri" panose="020F0502020204030204" pitchFamily="34" charset="0"/>
                          <a:cs typeface="Calibri" panose="020F0502020204030204" pitchFamily="34" charset="0"/>
                        </a:rPr>
                        <a:t>SAPO to start providing data to CSIR to support and improve the contact tracing database</a:t>
                      </a:r>
                    </a:p>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lang="en-ZA" sz="1600" noProof="0" dirty="0">
                          <a:latin typeface="Calibri" panose="020F0502020204030204" pitchFamily="34" charset="0"/>
                          <a:cs typeface="Calibri" panose="020F0502020204030204" pitchFamily="34" charset="0"/>
                        </a:rPr>
                        <a:t>Fully functional contact tracing system developed (Work in progress)</a:t>
                      </a:r>
                    </a:p>
                    <a:p>
                      <a:pPr marL="0" marR="0" lvl="0" indent="0"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None/>
                        <a:tabLst/>
                        <a:defRPr/>
                      </a:pPr>
                      <a:endParaRPr lang="en-ZA" sz="1600" noProof="0" dirty="0">
                        <a:latin typeface="Calibri" panose="020F0502020204030204" pitchFamily="34" charset="0"/>
                        <a:cs typeface="Calibri" panose="020F0502020204030204" pitchFamily="34" charset="0"/>
                      </a:endParaRPr>
                    </a:p>
                  </a:txBody>
                  <a:tcPr marL="36000" marR="36000" marT="36000" marB="36000" anchor="ctr"/>
                </a:tc>
                <a:tc>
                  <a:txBody>
                    <a:bodyPr/>
                    <a:lstStyle/>
                    <a:p>
                      <a:pPr marL="285750" marR="0" lvl="0" indent="-285750" algn="l" defTabSz="914400" rtl="0" eaLnBrk="1" fontAlgn="auto" latinLnBrk="0" hangingPunct="1">
                        <a:lnSpc>
                          <a:spcPct val="100000"/>
                        </a:lnSpc>
                        <a:spcBef>
                          <a:spcPts val="300"/>
                        </a:spcBef>
                        <a:spcAft>
                          <a:spcPts val="300"/>
                        </a:spcAft>
                        <a:buClrTx/>
                        <a:buSzPct val="120000"/>
                        <a:buFont typeface="Arial" panose="020B0604020202020204" pitchFamily="34" charset="0"/>
                        <a:buChar char="•"/>
                        <a:tabLst/>
                        <a:defRPr/>
                      </a:pPr>
                      <a:r>
                        <a:rPr lang="en-ZA" sz="1600" noProof="0" dirty="0">
                          <a:latin typeface="Calibri" panose="020F0502020204030204" pitchFamily="34" charset="0"/>
                          <a:cs typeface="Calibri" panose="020F0502020204030204" pitchFamily="34" charset="0"/>
                        </a:rPr>
                        <a:t>SAPO fully supporting the contact tracing database developed by CSIR</a:t>
                      </a:r>
                    </a:p>
                  </a:txBody>
                  <a:tcPr marL="36000" marR="36000" marT="36000" marB="36000" anchor="ctr"/>
                </a:tc>
                <a:extLst>
                  <a:ext uri="{0D108BD9-81ED-4DB2-BD59-A6C34878D82A}">
                    <a16:rowId xmlns:a16="http://schemas.microsoft.com/office/drawing/2014/main" xmlns="" val="1949659404"/>
                  </a:ext>
                </a:extLst>
              </a:tr>
            </a:tbl>
          </a:graphicData>
        </a:graphic>
      </p:graphicFrame>
      <p:sp>
        <p:nvSpPr>
          <p:cNvPr id="6" name="Title 9">
            <a:extLst>
              <a:ext uri="{FF2B5EF4-FFF2-40B4-BE49-F238E27FC236}">
                <a16:creationId xmlns:a16="http://schemas.microsoft.com/office/drawing/2014/main" xmlns="" id="{7338D15D-8A07-41E5-84D7-5FCD03CC8EA1}"/>
              </a:ext>
            </a:extLst>
          </p:cNvPr>
          <p:cNvSpPr>
            <a:spLocks noGrp="1"/>
          </p:cNvSpPr>
          <p:nvPr>
            <p:ph type="title"/>
          </p:nvPr>
        </p:nvSpPr>
        <p:spPr>
          <a:xfrm>
            <a:off x="159179" y="134502"/>
            <a:ext cx="11889390" cy="376624"/>
          </a:xfrm>
        </p:spPr>
        <p:txBody>
          <a:bodyPr/>
          <a:lstStyle/>
          <a:p>
            <a:r>
              <a:rPr lang="en-ZA" dirty="0">
                <a:solidFill>
                  <a:schemeClr val="tx1"/>
                </a:solidFill>
                <a:latin typeface="Calibri" panose="020F0502020204030204" pitchFamily="34" charset="0"/>
                <a:cs typeface="Calibri" panose="020F0502020204030204" pitchFamily="34" charset="0"/>
              </a:rPr>
              <a:t>Programme Progress By Clause – Section 8: Individual Track and Trace</a:t>
            </a:r>
          </a:p>
        </p:txBody>
      </p:sp>
    </p:spTree>
    <p:extLst>
      <p:ext uri="{BB962C8B-B14F-4D97-AF65-F5344CB8AC3E}">
        <p14:creationId xmlns:p14="http://schemas.microsoft.com/office/powerpoint/2010/main" xmlns="" val="4227401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935F6BF4-E191-436F-A865-F4858138F5AF}"/>
              </a:ext>
            </a:extLst>
          </p:cNvPr>
          <p:cNvGraphicFramePr>
            <a:graphicFrameLocks noGrp="1"/>
          </p:cNvGraphicFramePr>
          <p:nvPr>
            <p:ph idx="1"/>
            <p:extLst>
              <p:ext uri="{D42A27DB-BD31-4B8C-83A1-F6EECF244321}">
                <p14:modId xmlns:p14="http://schemas.microsoft.com/office/powerpoint/2010/main" xmlns="" val="1428457537"/>
              </p:ext>
            </p:extLst>
          </p:nvPr>
        </p:nvGraphicFramePr>
        <p:xfrm>
          <a:off x="158748" y="705123"/>
          <a:ext cx="11581306" cy="5707480"/>
        </p:xfrm>
        <a:graphic>
          <a:graphicData uri="http://schemas.openxmlformats.org/drawingml/2006/table">
            <a:tbl>
              <a:tblPr firstRow="1" bandRow="1">
                <a:tableStyleId>{5940675A-B579-460E-94D1-54222C63F5DA}</a:tableStyleId>
              </a:tblPr>
              <a:tblGrid>
                <a:gridCol w="440342">
                  <a:extLst>
                    <a:ext uri="{9D8B030D-6E8A-4147-A177-3AD203B41FA5}">
                      <a16:colId xmlns:a16="http://schemas.microsoft.com/office/drawing/2014/main" xmlns="" val="3847462630"/>
                    </a:ext>
                  </a:extLst>
                </a:gridCol>
                <a:gridCol w="2354317">
                  <a:extLst>
                    <a:ext uri="{9D8B030D-6E8A-4147-A177-3AD203B41FA5}">
                      <a16:colId xmlns:a16="http://schemas.microsoft.com/office/drawing/2014/main" xmlns="" val="2586206519"/>
                    </a:ext>
                  </a:extLst>
                </a:gridCol>
                <a:gridCol w="6526924">
                  <a:extLst>
                    <a:ext uri="{9D8B030D-6E8A-4147-A177-3AD203B41FA5}">
                      <a16:colId xmlns:a16="http://schemas.microsoft.com/office/drawing/2014/main" xmlns="" val="1944818590"/>
                    </a:ext>
                  </a:extLst>
                </a:gridCol>
                <a:gridCol w="2259723">
                  <a:extLst>
                    <a:ext uri="{9D8B030D-6E8A-4147-A177-3AD203B41FA5}">
                      <a16:colId xmlns:a16="http://schemas.microsoft.com/office/drawing/2014/main" xmlns="" val="4004421026"/>
                    </a:ext>
                  </a:extLst>
                </a:gridCol>
              </a:tblGrid>
              <a:tr h="370840">
                <a:tc>
                  <a:txBody>
                    <a:bodyPr/>
                    <a:lstStyle/>
                    <a:p>
                      <a:r>
                        <a:rPr lang="en-ZA" sz="1200" b="1" dirty="0">
                          <a:latin typeface="Calibri" panose="020F0502020204030204" pitchFamily="34" charset="0"/>
                          <a:cs typeface="Calibri" panose="020F0502020204030204" pitchFamily="34" charset="0"/>
                        </a:rPr>
                        <a:t>No</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Calibri" panose="020F0502020204030204" pitchFamily="34" charset="0"/>
                          <a:cs typeface="Calibri" panose="020F0502020204030204" pitchFamily="34" charset="0"/>
                        </a:rPr>
                        <a:t>Clause</a:t>
                      </a:r>
                    </a:p>
                  </a:txBody>
                  <a:tcPr>
                    <a:solidFill>
                      <a:srgbClr val="FFC000"/>
                    </a:solidFill>
                  </a:tcPr>
                </a:tc>
                <a:tc>
                  <a:txBody>
                    <a:bodyPr/>
                    <a:lstStyle/>
                    <a:p>
                      <a:r>
                        <a:rPr lang="en-ZA" b="1" dirty="0">
                          <a:latin typeface="Calibri" panose="020F0502020204030204" pitchFamily="34" charset="0"/>
                          <a:cs typeface="Calibri" panose="020F0502020204030204" pitchFamily="34" charset="0"/>
                        </a:rPr>
                        <a:t>Work in progress </a:t>
                      </a:r>
                    </a:p>
                  </a:txBody>
                  <a:tcPr>
                    <a:solidFill>
                      <a:srgbClr val="FFC000"/>
                    </a:solidFill>
                  </a:tcPr>
                </a:tc>
                <a:tc>
                  <a:txBody>
                    <a:bodyPr/>
                    <a:lstStyle/>
                    <a:p>
                      <a:r>
                        <a:rPr lang="en-ZA" b="1" dirty="0">
                          <a:latin typeface="Calibri" panose="020F0502020204030204" pitchFamily="34" charset="0"/>
                          <a:cs typeface="Calibri" panose="020F0502020204030204" pitchFamily="34" charset="0"/>
                        </a:rPr>
                        <a:t>Final Success</a:t>
                      </a:r>
                    </a:p>
                  </a:txBody>
                  <a:tcPr>
                    <a:solidFill>
                      <a:srgbClr val="FFC000"/>
                    </a:solidFill>
                  </a:tcPr>
                </a:tc>
                <a:extLst>
                  <a:ext uri="{0D108BD9-81ED-4DB2-BD59-A6C34878D82A}">
                    <a16:rowId xmlns:a16="http://schemas.microsoft.com/office/drawing/2014/main" xmlns="" val="2465261494"/>
                  </a:ext>
                </a:extLst>
              </a:tr>
              <a:tr h="370840">
                <a:tc>
                  <a:txBody>
                    <a:bodyPr/>
                    <a:lstStyle/>
                    <a:p>
                      <a:pPr algn="l" fontAlgn="ctr"/>
                      <a:r>
                        <a:rPr lang="en-ZA" sz="1200" b="0" i="0" u="none" strike="noStrike" dirty="0">
                          <a:solidFill>
                            <a:srgbClr val="000000"/>
                          </a:solidFill>
                          <a:effectLst/>
                          <a:latin typeface="Calibri" panose="020F0502020204030204" pitchFamily="34" charset="0"/>
                        </a:rPr>
                        <a:t>9.1</a:t>
                      </a:r>
                    </a:p>
                  </a:txBody>
                  <a:tcPr marL="36000" marR="36000" marT="36000" marB="36000" anchor="ctr"/>
                </a:tc>
                <a:tc>
                  <a:txBody>
                    <a:bodyPr/>
                    <a:lstStyle/>
                    <a:p>
                      <a:pPr algn="l" fontAlgn="ctr">
                        <a:spcBef>
                          <a:spcPts val="0"/>
                        </a:spcBef>
                        <a:spcAft>
                          <a:spcPts val="0"/>
                        </a:spcAft>
                      </a:pPr>
                      <a:r>
                        <a:rPr lang="en-ZA" sz="1200" b="0" i="0" u="none" strike="noStrike" dirty="0">
                          <a:solidFill>
                            <a:srgbClr val="000000"/>
                          </a:solidFill>
                          <a:effectLst/>
                          <a:latin typeface="Calibri" panose="020F0502020204030204" pitchFamily="34" charset="0"/>
                        </a:rPr>
                        <a:t>Electronic Communications Services Licensees must provide zero-rated access to local educational content websites</a:t>
                      </a:r>
                    </a:p>
                  </a:txBody>
                  <a:tcPr marL="36000" marR="36000" marT="36000" marB="36000" anchor="ctr"/>
                </a:tc>
                <a:tc>
                  <a:txBody>
                    <a:bodyPr/>
                    <a:lstStyle/>
                    <a:p>
                      <a:pPr marL="358775" marR="0" lvl="0" indent="-184150" algn="just"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Framework to facilitate zero rating of sites approved    </a:t>
                      </a:r>
                    </a:p>
                    <a:p>
                      <a:pPr marL="358775" marR="0" lvl="0" indent="-184150" algn="just"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Facilitation of the implementation of the framework:</a:t>
                      </a:r>
                    </a:p>
                    <a:p>
                      <a:pPr marL="358775" marR="0" lvl="0" indent="-184150" algn="just"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52 sites  approved by DBE to be zero rated: CellC-11, MTN - 45, MWEB- 31 ,Rain -31 , Telkom-31, Vodacom -21 , Vox- 35 </a:t>
                      </a:r>
                    </a:p>
                    <a:p>
                      <a:pPr marL="358775" marR="0" lvl="0" indent="-184150" algn="just"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80 sites approved by DHE : CellC -0, MTN-6 , MWEB-2, Rain 2 , Telkom-2 Vodacom-3, Vox -32      </a:t>
                      </a:r>
                    </a:p>
                    <a:p>
                      <a:pPr marL="358775" marR="0" lvl="0" indent="-184150" algn="just"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Ongoing exceptions being addressed</a:t>
                      </a:r>
                    </a:p>
                  </a:txBody>
                  <a:tcPr marL="36000" marR="36000" marT="36000" marB="36000" anchor="ctr"/>
                </a:tc>
                <a:tc>
                  <a:txBody>
                    <a:bodyPr/>
                    <a:lstStyle/>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Majority of sites  requested by DBE , DHET and DOH zero rated . </a:t>
                      </a:r>
                    </a:p>
                  </a:txBody>
                  <a:tcPr marL="36000" marR="36000" marT="36000" marB="36000" anchor="ctr"/>
                </a:tc>
                <a:extLst>
                  <a:ext uri="{0D108BD9-81ED-4DB2-BD59-A6C34878D82A}">
                    <a16:rowId xmlns:a16="http://schemas.microsoft.com/office/drawing/2014/main" xmlns="" val="3064721518"/>
                  </a:ext>
                </a:extLst>
              </a:tr>
              <a:tr h="370840">
                <a:tc>
                  <a:txBody>
                    <a:bodyPr/>
                    <a:lstStyle/>
                    <a:p>
                      <a:pPr algn="l" fontAlgn="ctr"/>
                      <a:r>
                        <a:rPr lang="en-ZA" sz="1200" b="0" i="0" u="none" strike="noStrike" dirty="0">
                          <a:solidFill>
                            <a:srgbClr val="000000"/>
                          </a:solidFill>
                          <a:effectLst/>
                          <a:latin typeface="Calibri" panose="020F0502020204030204" pitchFamily="34" charset="0"/>
                        </a:rPr>
                        <a:t>9.2</a:t>
                      </a:r>
                    </a:p>
                  </a:txBody>
                  <a:tcPr marL="36000" marR="36000" marT="36000" marB="36000" anchor="ctr"/>
                </a:tc>
                <a:tc>
                  <a:txBody>
                    <a:bodyPr/>
                    <a:lstStyle/>
                    <a:p>
                      <a:pPr algn="l" fontAlgn="ctr">
                        <a:spcBef>
                          <a:spcPts val="0"/>
                        </a:spcBef>
                        <a:spcAft>
                          <a:spcPts val="0"/>
                        </a:spcAft>
                      </a:pPr>
                      <a:r>
                        <a:rPr lang="en-ZA" sz="1200" b="0" i="0" u="none" strike="noStrike" dirty="0">
                          <a:solidFill>
                            <a:srgbClr val="000000"/>
                          </a:solidFill>
                          <a:effectLst/>
                          <a:latin typeface="Calibri" panose="020F0502020204030204" pitchFamily="34" charset="0"/>
                        </a:rPr>
                        <a:t>Audio visual services especially the broadcasting service licensees must increase their educational programmes to support awareness of COVID-19</a:t>
                      </a:r>
                    </a:p>
                  </a:txBody>
                  <a:tcPr marL="36000" marR="36000" marT="36000" marB="36000" anchor="ctr"/>
                </a:tc>
                <a:tc>
                  <a:txBody>
                    <a:bodyPr/>
                    <a:lstStyle/>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Engaged community broadcasters to assist with implementing educational and health programming and PSAs</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Provision of educational content in the audio-visual platforms through broadcasting sites being implemented  </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Working with DBE to avail a virtual learning platform in collaboration with SABC in the already connected NHI sites in line with 152 sites to be zero rated (websites etc.)</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Pilot for 8 NHI Connected sites for Virtual Learning Platform with DBE currently in testing phase of the provided learning platform</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Ministerial Task Team (DHE and Science and Innovation &amp; DCDT) has been set-up supported by a Technical Team made up of Universities, TVET etc</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Working with DHE, Science and Innovation  on provision for zero rated websites for Universities and TVET colleges </a:t>
                      </a:r>
                    </a:p>
                  </a:txBody>
                  <a:tcPr marL="36000" marR="36000" marT="36000" marB="36000" anchor="ctr"/>
                </a:tc>
                <a:tc>
                  <a:txBody>
                    <a:bodyPr/>
                    <a:lstStyle/>
                    <a:p>
                      <a:pPr marL="171450" marR="0" lvl="0" indent="-17145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lang="en-ZA" sz="1200" kern="1200" dirty="0">
                          <a:solidFill>
                            <a:schemeClr val="dk1"/>
                          </a:solidFill>
                          <a:effectLst/>
                          <a:latin typeface="Calibri" panose="020F0502020204030204" pitchFamily="34" charset="0"/>
                          <a:ea typeface="+mn-ea"/>
                          <a:cs typeface="Calibri" panose="020F0502020204030204" pitchFamily="34" charset="0"/>
                        </a:rPr>
                        <a:t>All available education programming broadcasted by licensees</a:t>
                      </a:r>
                    </a:p>
                  </a:txBody>
                  <a:tcPr marL="36000" marR="36000" marT="36000" marB="36000" anchor="ctr"/>
                </a:tc>
                <a:extLst>
                  <a:ext uri="{0D108BD9-81ED-4DB2-BD59-A6C34878D82A}">
                    <a16:rowId xmlns:a16="http://schemas.microsoft.com/office/drawing/2014/main" xmlns="" val="1949659404"/>
                  </a:ext>
                </a:extLst>
              </a:tr>
              <a:tr h="370840">
                <a:tc>
                  <a:txBody>
                    <a:bodyPr/>
                    <a:lstStyle/>
                    <a:p>
                      <a:pPr algn="l" fontAlgn="ctr"/>
                      <a:r>
                        <a:rPr lang="en-ZA" sz="1200" b="0" i="0" u="none" strike="noStrike" dirty="0">
                          <a:solidFill>
                            <a:srgbClr val="000000"/>
                          </a:solidFill>
                          <a:effectLst/>
                          <a:latin typeface="Calibri" panose="020F0502020204030204" pitchFamily="34" charset="0"/>
                        </a:rPr>
                        <a:t>9.3</a:t>
                      </a:r>
                    </a:p>
                  </a:txBody>
                  <a:tcPr marL="36000" marR="36000" marT="36000" marB="36000" anchor="ctr"/>
                </a:tc>
                <a:tc>
                  <a:txBody>
                    <a:bodyPr/>
                    <a:lstStyle/>
                    <a:p>
                      <a:pPr algn="l" fontAlgn="ctr">
                        <a:spcBef>
                          <a:spcPts val="0"/>
                        </a:spcBef>
                        <a:spcAft>
                          <a:spcPts val="0"/>
                        </a:spcAft>
                      </a:pPr>
                      <a:r>
                        <a:rPr lang="en-ZA" sz="1200" b="0" i="0" u="none" strike="noStrike" dirty="0">
                          <a:solidFill>
                            <a:srgbClr val="000000"/>
                          </a:solidFill>
                          <a:effectLst/>
                          <a:latin typeface="Calibri" panose="020F0502020204030204" pitchFamily="34" charset="0"/>
                        </a:rPr>
                        <a:t>The Electronic Communications Service Licensees and Electronic Communications Network Service Licensees with access to high demand spectrum must make available connectivity to 152 district virtual classroom platforms with minimum speeds of 10Mbs to support virtual teaching during the Covid-19 national disaster</a:t>
                      </a:r>
                    </a:p>
                  </a:txBody>
                  <a:tcPr marL="36000" marR="36000" marT="36000" marB="36000" anchor="ctr"/>
                </a:tc>
                <a:tc>
                  <a:txBody>
                    <a:bodyPr/>
                    <a:lstStyle/>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Proposed criteria for choosing sites shared with DBE; matter escalated for resolution</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DCDT engaging with DBE to arrive at a suitable model implementing schools connectivity based on the DBE requirements</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Regulation amendments  increased from 104 to 152 sites</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Pilot for 8 NHI Connected sites for Virtual Learning Platform with DBE currently in testing phase of the provided learning platform</a:t>
                      </a:r>
                    </a:p>
                  </a:txBody>
                  <a:tcPr marL="36000" marR="36000" marT="36000" marB="36000" anchor="ctr"/>
                </a:tc>
                <a:tc>
                  <a:txBody>
                    <a:bodyPr/>
                    <a:lstStyle/>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152 connected district virtual classrooms</a:t>
                      </a:r>
                    </a:p>
                  </a:txBody>
                  <a:tcPr marL="36000" marR="36000" marT="36000" marB="36000" anchor="ctr"/>
                </a:tc>
                <a:extLst>
                  <a:ext uri="{0D108BD9-81ED-4DB2-BD59-A6C34878D82A}">
                    <a16:rowId xmlns:a16="http://schemas.microsoft.com/office/drawing/2014/main" xmlns="" val="3389325579"/>
                  </a:ext>
                </a:extLst>
              </a:tr>
            </a:tbl>
          </a:graphicData>
        </a:graphic>
      </p:graphicFrame>
      <p:sp>
        <p:nvSpPr>
          <p:cNvPr id="6" name="Title 9">
            <a:extLst>
              <a:ext uri="{FF2B5EF4-FFF2-40B4-BE49-F238E27FC236}">
                <a16:creationId xmlns:a16="http://schemas.microsoft.com/office/drawing/2014/main" xmlns="" id="{7338D15D-8A07-41E5-84D7-5FCD03CC8EA1}"/>
              </a:ext>
            </a:extLst>
          </p:cNvPr>
          <p:cNvSpPr>
            <a:spLocks noGrp="1"/>
          </p:cNvSpPr>
          <p:nvPr>
            <p:ph type="title"/>
          </p:nvPr>
        </p:nvSpPr>
        <p:spPr>
          <a:xfrm>
            <a:off x="159179" y="239605"/>
            <a:ext cx="11889390" cy="376624"/>
          </a:xfrm>
        </p:spPr>
        <p:txBody>
          <a:bodyPr/>
          <a:lstStyle/>
          <a:p>
            <a:r>
              <a:rPr lang="en-ZA" dirty="0">
                <a:solidFill>
                  <a:schemeClr val="tx1"/>
                </a:solidFill>
                <a:latin typeface="Calibri" panose="020F0502020204030204" pitchFamily="34" charset="0"/>
                <a:cs typeface="Calibri" panose="020F0502020204030204" pitchFamily="34" charset="0"/>
              </a:rPr>
              <a:t>Programme Progress By Clause – Section 9: Support to Education</a:t>
            </a:r>
          </a:p>
        </p:txBody>
      </p:sp>
    </p:spTree>
    <p:extLst>
      <p:ext uri="{BB962C8B-B14F-4D97-AF65-F5344CB8AC3E}">
        <p14:creationId xmlns:p14="http://schemas.microsoft.com/office/powerpoint/2010/main" xmlns="" val="210293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935F6BF4-E191-436F-A865-F4858138F5AF}"/>
              </a:ext>
            </a:extLst>
          </p:cNvPr>
          <p:cNvGraphicFramePr>
            <a:graphicFrameLocks noGrp="1"/>
          </p:cNvGraphicFramePr>
          <p:nvPr>
            <p:ph idx="1"/>
            <p:extLst>
              <p:ext uri="{D42A27DB-BD31-4B8C-83A1-F6EECF244321}">
                <p14:modId xmlns:p14="http://schemas.microsoft.com/office/powerpoint/2010/main" xmlns="" val="600474717"/>
              </p:ext>
            </p:extLst>
          </p:nvPr>
        </p:nvGraphicFramePr>
        <p:xfrm>
          <a:off x="158750" y="968375"/>
          <a:ext cx="11707429" cy="4568680"/>
        </p:xfrm>
        <a:graphic>
          <a:graphicData uri="http://schemas.openxmlformats.org/drawingml/2006/table">
            <a:tbl>
              <a:tblPr firstRow="1" bandRow="1">
                <a:tableStyleId>{5940675A-B579-460E-94D1-54222C63F5DA}</a:tableStyleId>
              </a:tblPr>
              <a:tblGrid>
                <a:gridCol w="710806">
                  <a:extLst>
                    <a:ext uri="{9D8B030D-6E8A-4147-A177-3AD203B41FA5}">
                      <a16:colId xmlns:a16="http://schemas.microsoft.com/office/drawing/2014/main" xmlns="" val="3847462630"/>
                    </a:ext>
                  </a:extLst>
                </a:gridCol>
                <a:gridCol w="3809740">
                  <a:extLst>
                    <a:ext uri="{9D8B030D-6E8A-4147-A177-3AD203B41FA5}">
                      <a16:colId xmlns:a16="http://schemas.microsoft.com/office/drawing/2014/main" xmlns="" val="2586206519"/>
                    </a:ext>
                  </a:extLst>
                </a:gridCol>
                <a:gridCol w="3766283">
                  <a:extLst>
                    <a:ext uri="{9D8B030D-6E8A-4147-A177-3AD203B41FA5}">
                      <a16:colId xmlns:a16="http://schemas.microsoft.com/office/drawing/2014/main" xmlns="" val="1944818590"/>
                    </a:ext>
                  </a:extLst>
                </a:gridCol>
                <a:gridCol w="3420600">
                  <a:extLst>
                    <a:ext uri="{9D8B030D-6E8A-4147-A177-3AD203B41FA5}">
                      <a16:colId xmlns:a16="http://schemas.microsoft.com/office/drawing/2014/main" xmlns="" val="4004421026"/>
                    </a:ext>
                  </a:extLst>
                </a:gridCol>
              </a:tblGrid>
              <a:tr h="370840">
                <a:tc>
                  <a:txBody>
                    <a:bodyPr/>
                    <a:lstStyle/>
                    <a:p>
                      <a:r>
                        <a:rPr lang="en-ZA" b="1" dirty="0">
                          <a:latin typeface="Calibri" panose="020F0502020204030204" pitchFamily="34" charset="0"/>
                          <a:cs typeface="Calibri" panose="020F0502020204030204" pitchFamily="34" charset="0"/>
                        </a:rPr>
                        <a:t>No</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Calibri" panose="020F0502020204030204" pitchFamily="34" charset="0"/>
                          <a:cs typeface="Calibri" panose="020F0502020204030204" pitchFamily="34" charset="0"/>
                        </a:rPr>
                        <a:t>Clause</a:t>
                      </a:r>
                    </a:p>
                  </a:txBody>
                  <a:tcPr>
                    <a:solidFill>
                      <a:srgbClr val="FFC000"/>
                    </a:solidFill>
                  </a:tcPr>
                </a:tc>
                <a:tc>
                  <a:txBody>
                    <a:bodyPr/>
                    <a:lstStyle/>
                    <a:p>
                      <a:r>
                        <a:rPr lang="en-ZA" b="1" dirty="0">
                          <a:latin typeface="Calibri" panose="020F0502020204030204" pitchFamily="34" charset="0"/>
                          <a:cs typeface="Calibri" panose="020F0502020204030204" pitchFamily="34" charset="0"/>
                        </a:rPr>
                        <a:t>Work in progress</a:t>
                      </a:r>
                    </a:p>
                  </a:txBody>
                  <a:tcPr>
                    <a:solidFill>
                      <a:srgbClr val="FFC000"/>
                    </a:solidFill>
                  </a:tcPr>
                </a:tc>
                <a:tc>
                  <a:txBody>
                    <a:bodyPr/>
                    <a:lstStyle/>
                    <a:p>
                      <a:r>
                        <a:rPr lang="en-ZA" b="1" dirty="0">
                          <a:latin typeface="Calibri" panose="020F0502020204030204" pitchFamily="34" charset="0"/>
                          <a:cs typeface="Calibri" panose="020F0502020204030204" pitchFamily="34" charset="0"/>
                        </a:rPr>
                        <a:t>Final Success</a:t>
                      </a:r>
                    </a:p>
                  </a:txBody>
                  <a:tcPr>
                    <a:solidFill>
                      <a:srgbClr val="FFC000"/>
                    </a:solidFill>
                  </a:tcPr>
                </a:tc>
                <a:extLst>
                  <a:ext uri="{0D108BD9-81ED-4DB2-BD59-A6C34878D82A}">
                    <a16:rowId xmlns:a16="http://schemas.microsoft.com/office/drawing/2014/main" xmlns="" val="2465261494"/>
                  </a:ext>
                </a:extLst>
              </a:tr>
              <a:tr h="370840">
                <a:tc>
                  <a:txBody>
                    <a:bodyPr/>
                    <a:lstStyle/>
                    <a:p>
                      <a:pPr algn="l" fontAlgn="ctr"/>
                      <a:r>
                        <a:rPr lang="en-ZA" sz="1600" b="0" i="0" u="none" strike="noStrike" dirty="0">
                          <a:solidFill>
                            <a:srgbClr val="000000"/>
                          </a:solidFill>
                          <a:effectLst/>
                          <a:latin typeface="Calibri" panose="020F0502020204030204" pitchFamily="34" charset="0"/>
                        </a:rPr>
                        <a:t>10.1</a:t>
                      </a:r>
                    </a:p>
                  </a:txBody>
                  <a:tcPr marL="36000" marR="36000" marT="36000" marB="36000" anchor="ctr"/>
                </a:tc>
                <a:tc>
                  <a:txBody>
                    <a:bodyPr/>
                    <a:lstStyle/>
                    <a:p>
                      <a:pPr algn="l" fontAlgn="ctr"/>
                      <a:r>
                        <a:rPr lang="en-ZA" sz="1600" b="0" i="0" u="none" strike="noStrike" dirty="0">
                          <a:solidFill>
                            <a:srgbClr val="000000"/>
                          </a:solidFill>
                          <a:effectLst/>
                          <a:latin typeface="Calibri" panose="020F0502020204030204" pitchFamily="34" charset="0"/>
                        </a:rPr>
                        <a:t>All audio-visual services particularly broadcasting service licensees must support the health sector with programming and public announcements related to COVID-19 disaster</a:t>
                      </a:r>
                    </a:p>
                  </a:txBody>
                  <a:tcPr marL="36000" marR="36000" marT="36000" marB="36000" anchor="ctr"/>
                </a:tc>
                <a:tc>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kumimoji="0" lang="en-ZA"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Engaged community broadcasters to assist with implementing educational and health programming and PSAs</a:t>
                      </a:r>
                    </a:p>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kumimoji="0" lang="en-ZA"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DoH in partnership with the SABC to deliver 8-10 minutes prime time slots per day per radio station  in official languages.</a:t>
                      </a:r>
                    </a:p>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kumimoji="0" lang="en-ZA"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Ongoing provision of health related content in the audio-visual platforms through broadcasting sites being implemented</a:t>
                      </a:r>
                    </a:p>
                  </a:txBody>
                  <a:tcPr marL="36000" marR="36000" marT="36000" marB="36000" anchor="ctr"/>
                </a:tc>
                <a:tc>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kumimoji="0" lang="en-ZA"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Available health-related programmes broadcasted by Licensees</a:t>
                      </a:r>
                    </a:p>
                  </a:txBody>
                  <a:tcPr marL="36000" marR="36000" marT="36000" marB="36000" anchor="ctr"/>
                </a:tc>
                <a:extLst>
                  <a:ext uri="{0D108BD9-81ED-4DB2-BD59-A6C34878D82A}">
                    <a16:rowId xmlns:a16="http://schemas.microsoft.com/office/drawing/2014/main" xmlns="" val="3064721518"/>
                  </a:ext>
                </a:extLst>
              </a:tr>
              <a:tr h="370840">
                <a:tc>
                  <a:txBody>
                    <a:bodyPr/>
                    <a:lstStyle/>
                    <a:p>
                      <a:pPr algn="l" fontAlgn="ctr"/>
                      <a:r>
                        <a:rPr lang="en-ZA" sz="1600" b="0" i="0" u="none" strike="noStrike" dirty="0">
                          <a:solidFill>
                            <a:srgbClr val="000000"/>
                          </a:solidFill>
                          <a:effectLst/>
                          <a:latin typeface="Calibri" panose="020F0502020204030204" pitchFamily="34" charset="0"/>
                        </a:rPr>
                        <a:t>10.2</a:t>
                      </a:r>
                    </a:p>
                  </a:txBody>
                  <a:tcPr marL="36000" marR="36000" marT="36000" marB="36000" anchor="ctr"/>
                </a:tc>
                <a:tc>
                  <a:txBody>
                    <a:bodyPr/>
                    <a:lstStyle/>
                    <a:p>
                      <a:pPr algn="l" fontAlgn="ctr"/>
                      <a:r>
                        <a:rPr lang="en-ZA" sz="1600" b="0" i="0" u="none" strike="noStrike" dirty="0">
                          <a:solidFill>
                            <a:srgbClr val="000000"/>
                          </a:solidFill>
                          <a:effectLst/>
                          <a:latin typeface="Calibri" panose="020F0502020204030204" pitchFamily="34" charset="0"/>
                        </a:rPr>
                        <a:t>Electronic Communications Service Licensees and Electronic Communications Network Service Licensees with access to the radio frequency spectrum must zero-rate all COVID-19 sites as identified by the Department of Health</a:t>
                      </a:r>
                    </a:p>
                  </a:txBody>
                  <a:tcPr marL="36000" marR="36000" marT="36000" marB="36000" anchor="ctr"/>
                </a:tc>
                <a:tc>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kumimoji="0" lang="en-ZA"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Framework to facilitate zero rating of sites approved.</a:t>
                      </a:r>
                    </a:p>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kumimoji="0" lang="en-ZA"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2 sites submitted by DoH zero rated by all operators  </a:t>
                      </a:r>
                    </a:p>
                  </a:txBody>
                  <a:tcPr marL="36000" marR="36000" marT="36000" marB="36000" anchor="ctr"/>
                </a:tc>
                <a:tc>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kumimoji="0" lang="en-ZA"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All Department of Health sites as shared are zero-rated</a:t>
                      </a:r>
                    </a:p>
                  </a:txBody>
                  <a:tcPr marL="36000" marR="36000" marT="36000" marB="36000" anchor="ctr"/>
                </a:tc>
                <a:extLst>
                  <a:ext uri="{0D108BD9-81ED-4DB2-BD59-A6C34878D82A}">
                    <a16:rowId xmlns:a16="http://schemas.microsoft.com/office/drawing/2014/main" xmlns="" val="1949659404"/>
                  </a:ext>
                </a:extLst>
              </a:tr>
            </a:tbl>
          </a:graphicData>
        </a:graphic>
      </p:graphicFrame>
      <p:sp>
        <p:nvSpPr>
          <p:cNvPr id="6" name="Title 9">
            <a:extLst>
              <a:ext uri="{FF2B5EF4-FFF2-40B4-BE49-F238E27FC236}">
                <a16:creationId xmlns:a16="http://schemas.microsoft.com/office/drawing/2014/main" xmlns="" id="{7338D15D-8A07-41E5-84D7-5FCD03CC8EA1}"/>
              </a:ext>
            </a:extLst>
          </p:cNvPr>
          <p:cNvSpPr>
            <a:spLocks noGrp="1"/>
          </p:cNvSpPr>
          <p:nvPr>
            <p:ph type="title"/>
          </p:nvPr>
        </p:nvSpPr>
        <p:spPr>
          <a:xfrm>
            <a:off x="159179" y="239605"/>
            <a:ext cx="11889390" cy="376624"/>
          </a:xfrm>
        </p:spPr>
        <p:txBody>
          <a:bodyPr/>
          <a:lstStyle/>
          <a:p>
            <a:r>
              <a:rPr lang="en-ZA" dirty="0">
                <a:solidFill>
                  <a:schemeClr val="tx1"/>
                </a:solidFill>
                <a:latin typeface="Calibri" panose="020F0502020204030204" pitchFamily="34" charset="0"/>
                <a:cs typeface="Calibri" panose="020F0502020204030204" pitchFamily="34" charset="0"/>
              </a:rPr>
              <a:t>Programme Progress By Clause – Section 10: Support to Health</a:t>
            </a:r>
          </a:p>
        </p:txBody>
      </p:sp>
    </p:spTree>
    <p:extLst>
      <p:ext uri="{BB962C8B-B14F-4D97-AF65-F5344CB8AC3E}">
        <p14:creationId xmlns:p14="http://schemas.microsoft.com/office/powerpoint/2010/main" xmlns="" val="1382707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935F6BF4-E191-436F-A865-F4858138F5AF}"/>
              </a:ext>
            </a:extLst>
          </p:cNvPr>
          <p:cNvGraphicFramePr>
            <a:graphicFrameLocks noGrp="1"/>
          </p:cNvGraphicFramePr>
          <p:nvPr>
            <p:ph idx="1"/>
            <p:extLst>
              <p:ext uri="{D42A27DB-BD31-4B8C-83A1-F6EECF244321}">
                <p14:modId xmlns:p14="http://schemas.microsoft.com/office/powerpoint/2010/main" xmlns="" val="4238722562"/>
              </p:ext>
            </p:extLst>
          </p:nvPr>
        </p:nvGraphicFramePr>
        <p:xfrm>
          <a:off x="158750" y="810720"/>
          <a:ext cx="11549774" cy="4903960"/>
        </p:xfrm>
        <a:graphic>
          <a:graphicData uri="http://schemas.openxmlformats.org/drawingml/2006/table">
            <a:tbl>
              <a:tblPr firstRow="1" bandRow="1">
                <a:tableStyleId>{5940675A-B579-460E-94D1-54222C63F5DA}</a:tableStyleId>
              </a:tblPr>
              <a:tblGrid>
                <a:gridCol w="701234">
                  <a:extLst>
                    <a:ext uri="{9D8B030D-6E8A-4147-A177-3AD203B41FA5}">
                      <a16:colId xmlns:a16="http://schemas.microsoft.com/office/drawing/2014/main" xmlns="" val="3847462630"/>
                    </a:ext>
                  </a:extLst>
                </a:gridCol>
                <a:gridCol w="3758437">
                  <a:extLst>
                    <a:ext uri="{9D8B030D-6E8A-4147-A177-3AD203B41FA5}">
                      <a16:colId xmlns:a16="http://schemas.microsoft.com/office/drawing/2014/main" xmlns="" val="2586206519"/>
                    </a:ext>
                  </a:extLst>
                </a:gridCol>
                <a:gridCol w="4058540">
                  <a:extLst>
                    <a:ext uri="{9D8B030D-6E8A-4147-A177-3AD203B41FA5}">
                      <a16:colId xmlns:a16="http://schemas.microsoft.com/office/drawing/2014/main" xmlns="" val="1944818590"/>
                    </a:ext>
                  </a:extLst>
                </a:gridCol>
                <a:gridCol w="3031563">
                  <a:extLst>
                    <a:ext uri="{9D8B030D-6E8A-4147-A177-3AD203B41FA5}">
                      <a16:colId xmlns:a16="http://schemas.microsoft.com/office/drawing/2014/main" xmlns="" val="4004421026"/>
                    </a:ext>
                  </a:extLst>
                </a:gridCol>
              </a:tblGrid>
              <a:tr h="370840">
                <a:tc>
                  <a:txBody>
                    <a:bodyPr/>
                    <a:lstStyle/>
                    <a:p>
                      <a:r>
                        <a:rPr lang="en-ZA" sz="1600" b="1" dirty="0">
                          <a:latin typeface="Calibri" panose="020F0502020204030204" pitchFamily="34" charset="0"/>
                          <a:cs typeface="Calibri" panose="020F0502020204030204" pitchFamily="34" charset="0"/>
                        </a:rPr>
                        <a:t>No</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a:latin typeface="Calibri" panose="020F0502020204030204" pitchFamily="34" charset="0"/>
                          <a:cs typeface="Calibri" panose="020F0502020204030204" pitchFamily="34" charset="0"/>
                        </a:rPr>
                        <a:t>Clause</a:t>
                      </a:r>
                    </a:p>
                  </a:txBody>
                  <a:tcPr>
                    <a:solidFill>
                      <a:srgbClr val="FFC000"/>
                    </a:solidFill>
                  </a:tcPr>
                </a:tc>
                <a:tc>
                  <a:txBody>
                    <a:bodyPr/>
                    <a:lstStyle/>
                    <a:p>
                      <a:r>
                        <a:rPr lang="en-US" sz="1600" b="1" dirty="0">
                          <a:latin typeface="Calibri" panose="020F0502020204030204" pitchFamily="34" charset="0"/>
                          <a:cs typeface="Calibri" panose="020F0502020204030204" pitchFamily="34" charset="0"/>
                        </a:rPr>
                        <a:t>Work</a:t>
                      </a:r>
                      <a:r>
                        <a:rPr lang="en-US" sz="1600" b="1" baseline="0" dirty="0">
                          <a:latin typeface="Calibri" panose="020F0502020204030204" pitchFamily="34" charset="0"/>
                          <a:cs typeface="Calibri" panose="020F0502020204030204" pitchFamily="34" charset="0"/>
                        </a:rPr>
                        <a:t> in progress </a:t>
                      </a:r>
                      <a:endParaRPr lang="en-ZA" sz="1600" b="1" dirty="0">
                        <a:latin typeface="Calibri" panose="020F0502020204030204" pitchFamily="34" charset="0"/>
                        <a:cs typeface="Calibri" panose="020F0502020204030204" pitchFamily="34" charset="0"/>
                      </a:endParaRPr>
                    </a:p>
                  </a:txBody>
                  <a:tcPr>
                    <a:solidFill>
                      <a:srgbClr val="FFC000"/>
                    </a:solidFill>
                  </a:tcPr>
                </a:tc>
                <a:tc>
                  <a:txBody>
                    <a:bodyPr/>
                    <a:lstStyle/>
                    <a:p>
                      <a:r>
                        <a:rPr lang="en-ZA" sz="1600" b="1" dirty="0">
                          <a:latin typeface="Calibri" panose="020F0502020204030204" pitchFamily="34" charset="0"/>
                          <a:cs typeface="Calibri" panose="020F0502020204030204" pitchFamily="34" charset="0"/>
                        </a:rPr>
                        <a:t>Final Success</a:t>
                      </a:r>
                    </a:p>
                  </a:txBody>
                  <a:tcPr>
                    <a:solidFill>
                      <a:srgbClr val="FFC000"/>
                    </a:solidFill>
                  </a:tcPr>
                </a:tc>
                <a:extLst>
                  <a:ext uri="{0D108BD9-81ED-4DB2-BD59-A6C34878D82A}">
                    <a16:rowId xmlns:a16="http://schemas.microsoft.com/office/drawing/2014/main" xmlns="" val="2465261494"/>
                  </a:ext>
                </a:extLst>
              </a:tr>
              <a:tr h="370840">
                <a:tc>
                  <a:txBody>
                    <a:bodyPr/>
                    <a:lstStyle/>
                    <a:p>
                      <a:pPr algn="l" fontAlgn="ctr">
                        <a:spcBef>
                          <a:spcPts val="0"/>
                        </a:spcBef>
                        <a:spcAft>
                          <a:spcPts val="0"/>
                        </a:spcAft>
                      </a:pPr>
                      <a:r>
                        <a:rPr lang="en-ZA" sz="1600" b="0" i="0" u="none" strike="noStrike" dirty="0">
                          <a:solidFill>
                            <a:srgbClr val="000000"/>
                          </a:solidFill>
                          <a:effectLst/>
                          <a:latin typeface="Calibri" panose="020F0502020204030204" pitchFamily="34" charset="0"/>
                        </a:rPr>
                        <a:t>11.1</a:t>
                      </a:r>
                    </a:p>
                  </a:txBody>
                  <a:tcPr marL="36000" marR="36000" marT="36000" marB="36000" anchor="ctr"/>
                </a:tc>
                <a:tc>
                  <a:txBody>
                    <a:bodyPr/>
                    <a:lstStyle/>
                    <a:p>
                      <a:pPr algn="l" fontAlgn="ctr">
                        <a:spcBef>
                          <a:spcPts val="0"/>
                        </a:spcBef>
                        <a:spcAft>
                          <a:spcPts val="0"/>
                        </a:spcAft>
                      </a:pPr>
                      <a:r>
                        <a:rPr lang="en-ZA" sz="1600" b="0" i="0" u="none" strike="noStrike" dirty="0">
                          <a:solidFill>
                            <a:srgbClr val="000000"/>
                          </a:solidFill>
                          <a:effectLst/>
                          <a:latin typeface="Calibri" panose="020F0502020204030204" pitchFamily="34" charset="0"/>
                        </a:rPr>
                        <a:t>Broadband Infraco, Sentech, Transnet, Eskom, Prasa and Sanral</a:t>
                      </a:r>
                      <a:br>
                        <a:rPr lang="en-ZA" sz="1600" b="0" i="0" u="none" strike="noStrike" dirty="0">
                          <a:solidFill>
                            <a:srgbClr val="000000"/>
                          </a:solidFill>
                          <a:effectLst/>
                          <a:latin typeface="Calibri" panose="020F0502020204030204" pitchFamily="34" charset="0"/>
                        </a:rPr>
                      </a:br>
                      <a:r>
                        <a:rPr lang="en-ZA" sz="1600" b="0" i="0" u="none" strike="noStrike" dirty="0">
                          <a:solidFill>
                            <a:srgbClr val="000000"/>
                          </a:solidFill>
                          <a:effectLst/>
                          <a:latin typeface="Calibri" panose="020F0502020204030204" pitchFamily="34" charset="0"/>
                        </a:rPr>
                        <a:t>All fibre-owning  state owned companies must make their excess capacities available for the connection of key government installations including essential services in local government and SMMEs to ensure business continuity during COVID-19 pandemic</a:t>
                      </a:r>
                    </a:p>
                  </a:txBody>
                  <a:tcPr marL="36000" marR="36000" marT="36000" marB="36000" anchor="ctr"/>
                </a:tc>
                <a:tc>
                  <a:txBody>
                    <a:bodyPr/>
                    <a:lstStyle/>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All SoCs  are on board. Ready and waiting to be told where access capacity is needed on the network</a:t>
                      </a:r>
                    </a:p>
                  </a:txBody>
                  <a:tcPr marL="68544" marR="68544" marT="34272" marB="34272" anchor="ctr"/>
                </a:tc>
                <a:tc>
                  <a:txBody>
                    <a:bodyPr/>
                    <a:lstStyle/>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All SOEs on board and sharing their available infrastructure capacity</a:t>
                      </a:r>
                    </a:p>
                  </a:txBody>
                  <a:tcPr marL="36000" marR="36000" marT="36000" marB="36000" anchor="ctr"/>
                </a:tc>
                <a:extLst>
                  <a:ext uri="{0D108BD9-81ED-4DB2-BD59-A6C34878D82A}">
                    <a16:rowId xmlns:a16="http://schemas.microsoft.com/office/drawing/2014/main" xmlns="" val="3064721518"/>
                  </a:ext>
                </a:extLst>
              </a:tr>
              <a:tr h="370840">
                <a:tc>
                  <a:txBody>
                    <a:bodyPr/>
                    <a:lstStyle/>
                    <a:p>
                      <a:pPr algn="l" fontAlgn="ctr">
                        <a:spcBef>
                          <a:spcPts val="0"/>
                        </a:spcBef>
                        <a:spcAft>
                          <a:spcPts val="0"/>
                        </a:spcAft>
                      </a:pPr>
                      <a:r>
                        <a:rPr lang="en-ZA" sz="1600" b="0" i="0" u="none" strike="noStrike" dirty="0">
                          <a:solidFill>
                            <a:srgbClr val="000000"/>
                          </a:solidFill>
                          <a:effectLst/>
                          <a:latin typeface="Calibri" panose="020F0502020204030204" pitchFamily="34" charset="0"/>
                        </a:rPr>
                        <a:t>11.2</a:t>
                      </a:r>
                    </a:p>
                  </a:txBody>
                  <a:tcPr marL="36000" marR="36000" marT="36000" marB="36000" anchor="ctr"/>
                </a:tc>
                <a:tc>
                  <a:txBody>
                    <a:bodyPr/>
                    <a:lstStyle/>
                    <a:p>
                      <a:pPr algn="l" fontAlgn="ctr">
                        <a:spcBef>
                          <a:spcPts val="0"/>
                        </a:spcBef>
                        <a:spcAft>
                          <a:spcPts val="0"/>
                        </a:spcAft>
                      </a:pPr>
                      <a:r>
                        <a:rPr lang="en-ZA" sz="1600" b="0" i="0" u="none" strike="noStrike" dirty="0">
                          <a:solidFill>
                            <a:srgbClr val="000000"/>
                          </a:solidFill>
                          <a:effectLst/>
                          <a:latin typeface="Calibri" panose="020F0502020204030204" pitchFamily="34" charset="0"/>
                        </a:rPr>
                        <a:t>Universal Service and Access Agency and the Universal Service Fund</a:t>
                      </a:r>
                      <a:br>
                        <a:rPr lang="en-ZA" sz="1600" b="0" i="0" u="none" strike="noStrike" dirty="0">
                          <a:solidFill>
                            <a:srgbClr val="000000"/>
                          </a:solidFill>
                          <a:effectLst/>
                          <a:latin typeface="Calibri" panose="020F0502020204030204" pitchFamily="34" charset="0"/>
                        </a:rPr>
                      </a:br>
                      <a:r>
                        <a:rPr lang="en-ZA" sz="1600" b="0" i="0" u="none" strike="noStrike" dirty="0">
                          <a:solidFill>
                            <a:srgbClr val="000000"/>
                          </a:solidFill>
                          <a:effectLst/>
                          <a:latin typeface="Calibri" panose="020F0502020204030204" pitchFamily="34" charset="0"/>
                        </a:rPr>
                        <a:t>All funds earmarked for the provision of broadband must support the district and local municipalities to improve their broadband and digital government capabilities to mitigate the negative impact of COVID-19 on the provision of services to the citizens</a:t>
                      </a:r>
                    </a:p>
                  </a:txBody>
                  <a:tcPr marL="36000" marR="36000" marT="36000" marB="36000" anchor="ctr"/>
                </a:tc>
                <a:tc>
                  <a:txBody>
                    <a:bodyPr/>
                    <a:lstStyle/>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USAASA and DCDT engaging on the process to unlock the funds</a:t>
                      </a:r>
                      <a:endParaRPr kumimoji="0" lang="en-ZA"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68544" marR="68544" marT="34272" marB="34272" anchor="ctr"/>
                </a:tc>
                <a:tc>
                  <a:txBody>
                    <a:bodyPr/>
                    <a:lstStyle/>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Funding secured to connect district virtual services</a:t>
                      </a:r>
                    </a:p>
                  </a:txBody>
                  <a:tcPr marL="36000" marR="36000" marT="36000" marB="36000" anchor="ctr"/>
                </a:tc>
                <a:extLst>
                  <a:ext uri="{0D108BD9-81ED-4DB2-BD59-A6C34878D82A}">
                    <a16:rowId xmlns:a16="http://schemas.microsoft.com/office/drawing/2014/main" xmlns="" val="1949659404"/>
                  </a:ext>
                </a:extLst>
              </a:tr>
            </a:tbl>
          </a:graphicData>
        </a:graphic>
      </p:graphicFrame>
      <p:sp>
        <p:nvSpPr>
          <p:cNvPr id="6" name="Title 9">
            <a:extLst>
              <a:ext uri="{FF2B5EF4-FFF2-40B4-BE49-F238E27FC236}">
                <a16:creationId xmlns:a16="http://schemas.microsoft.com/office/drawing/2014/main" xmlns="" id="{7338D15D-8A07-41E5-84D7-5FCD03CC8EA1}"/>
              </a:ext>
            </a:extLst>
          </p:cNvPr>
          <p:cNvSpPr>
            <a:spLocks noGrp="1"/>
          </p:cNvSpPr>
          <p:nvPr>
            <p:ph type="title"/>
          </p:nvPr>
        </p:nvSpPr>
        <p:spPr>
          <a:xfrm>
            <a:off x="159179" y="239605"/>
            <a:ext cx="11889390" cy="376624"/>
          </a:xfrm>
        </p:spPr>
        <p:txBody>
          <a:bodyPr/>
          <a:lstStyle/>
          <a:p>
            <a:r>
              <a:rPr lang="en-ZA" dirty="0">
                <a:solidFill>
                  <a:schemeClr val="tx1"/>
                </a:solidFill>
                <a:latin typeface="Calibri" panose="020F0502020204030204" pitchFamily="34" charset="0"/>
                <a:cs typeface="Calibri" panose="020F0502020204030204" pitchFamily="34" charset="0"/>
              </a:rPr>
              <a:t>Programme Progress By Clause – Section 11: Support to Health</a:t>
            </a:r>
          </a:p>
        </p:txBody>
      </p:sp>
    </p:spTree>
    <p:extLst>
      <p:ext uri="{BB962C8B-B14F-4D97-AF65-F5344CB8AC3E}">
        <p14:creationId xmlns:p14="http://schemas.microsoft.com/office/powerpoint/2010/main" xmlns="" val="1348995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935F6BF4-E191-436F-A865-F4858138F5AF}"/>
              </a:ext>
            </a:extLst>
          </p:cNvPr>
          <p:cNvGraphicFramePr>
            <a:graphicFrameLocks noGrp="1"/>
          </p:cNvGraphicFramePr>
          <p:nvPr>
            <p:ph idx="1"/>
            <p:extLst>
              <p:ext uri="{D42A27DB-BD31-4B8C-83A1-F6EECF244321}">
                <p14:modId xmlns:p14="http://schemas.microsoft.com/office/powerpoint/2010/main" xmlns="" val="1580846099"/>
              </p:ext>
            </p:extLst>
          </p:nvPr>
        </p:nvGraphicFramePr>
        <p:xfrm>
          <a:off x="139253" y="616229"/>
          <a:ext cx="11549774" cy="5632024"/>
        </p:xfrm>
        <a:graphic>
          <a:graphicData uri="http://schemas.openxmlformats.org/drawingml/2006/table">
            <a:tbl>
              <a:tblPr firstRow="1" bandRow="1">
                <a:tableStyleId>{5940675A-B579-460E-94D1-54222C63F5DA}</a:tableStyleId>
              </a:tblPr>
              <a:tblGrid>
                <a:gridCol w="701234">
                  <a:extLst>
                    <a:ext uri="{9D8B030D-6E8A-4147-A177-3AD203B41FA5}">
                      <a16:colId xmlns:a16="http://schemas.microsoft.com/office/drawing/2014/main" xmlns="" val="3847462630"/>
                    </a:ext>
                  </a:extLst>
                </a:gridCol>
                <a:gridCol w="2796092">
                  <a:extLst>
                    <a:ext uri="{9D8B030D-6E8A-4147-A177-3AD203B41FA5}">
                      <a16:colId xmlns:a16="http://schemas.microsoft.com/office/drawing/2014/main" xmlns="" val="2586206519"/>
                    </a:ext>
                  </a:extLst>
                </a:gridCol>
                <a:gridCol w="5845276">
                  <a:extLst>
                    <a:ext uri="{9D8B030D-6E8A-4147-A177-3AD203B41FA5}">
                      <a16:colId xmlns:a16="http://schemas.microsoft.com/office/drawing/2014/main" xmlns="" val="1944818590"/>
                    </a:ext>
                  </a:extLst>
                </a:gridCol>
                <a:gridCol w="2207172">
                  <a:extLst>
                    <a:ext uri="{9D8B030D-6E8A-4147-A177-3AD203B41FA5}">
                      <a16:colId xmlns:a16="http://schemas.microsoft.com/office/drawing/2014/main" xmlns="" val="4004421026"/>
                    </a:ext>
                  </a:extLst>
                </a:gridCol>
              </a:tblGrid>
              <a:tr h="370840">
                <a:tc>
                  <a:txBody>
                    <a:bodyPr/>
                    <a:lstStyle/>
                    <a:p>
                      <a:r>
                        <a:rPr lang="en-ZA" b="1" dirty="0">
                          <a:latin typeface="Calibri" panose="020F0502020204030204" pitchFamily="34" charset="0"/>
                          <a:cs typeface="Calibri" panose="020F0502020204030204" pitchFamily="34" charset="0"/>
                        </a:rPr>
                        <a:t>No</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Calibri" panose="020F0502020204030204" pitchFamily="34" charset="0"/>
                          <a:cs typeface="Calibri" panose="020F0502020204030204" pitchFamily="34" charset="0"/>
                        </a:rPr>
                        <a:t>Clause</a:t>
                      </a:r>
                    </a:p>
                  </a:txBody>
                  <a:tcPr>
                    <a:solidFill>
                      <a:srgbClr val="FFC000"/>
                    </a:solidFill>
                  </a:tcPr>
                </a:tc>
                <a:tc>
                  <a:txBody>
                    <a:bodyPr/>
                    <a:lstStyle/>
                    <a:p>
                      <a:r>
                        <a:rPr lang="en-US" b="1" dirty="0">
                          <a:latin typeface="Calibri" panose="020F0502020204030204" pitchFamily="34" charset="0"/>
                          <a:cs typeface="Calibri" panose="020F0502020204030204" pitchFamily="34" charset="0"/>
                        </a:rPr>
                        <a:t>Work</a:t>
                      </a:r>
                      <a:r>
                        <a:rPr lang="en-US" b="1" baseline="0" dirty="0">
                          <a:latin typeface="Calibri" panose="020F0502020204030204" pitchFamily="34" charset="0"/>
                          <a:cs typeface="Calibri" panose="020F0502020204030204" pitchFamily="34" charset="0"/>
                        </a:rPr>
                        <a:t> in progress </a:t>
                      </a:r>
                      <a:endParaRPr lang="en-ZA" b="1" dirty="0">
                        <a:latin typeface="Calibri" panose="020F0502020204030204" pitchFamily="34" charset="0"/>
                        <a:cs typeface="Calibri" panose="020F0502020204030204" pitchFamily="34" charset="0"/>
                      </a:endParaRPr>
                    </a:p>
                  </a:txBody>
                  <a:tcPr>
                    <a:solidFill>
                      <a:srgbClr val="FFC000"/>
                    </a:solidFill>
                  </a:tcPr>
                </a:tc>
                <a:tc>
                  <a:txBody>
                    <a:bodyPr/>
                    <a:lstStyle/>
                    <a:p>
                      <a:r>
                        <a:rPr lang="en-ZA" b="1" dirty="0">
                          <a:latin typeface="Calibri" panose="020F0502020204030204" pitchFamily="34" charset="0"/>
                          <a:cs typeface="Calibri" panose="020F0502020204030204" pitchFamily="34" charset="0"/>
                        </a:rPr>
                        <a:t>Final Success</a:t>
                      </a:r>
                    </a:p>
                  </a:txBody>
                  <a:tcPr>
                    <a:solidFill>
                      <a:srgbClr val="FFC000"/>
                    </a:solidFill>
                  </a:tcPr>
                </a:tc>
                <a:extLst>
                  <a:ext uri="{0D108BD9-81ED-4DB2-BD59-A6C34878D82A}">
                    <a16:rowId xmlns:a16="http://schemas.microsoft.com/office/drawing/2014/main" xmlns="" val="2465261494"/>
                  </a:ext>
                </a:extLst>
              </a:tr>
              <a:tr h="370840">
                <a:tc>
                  <a:txBody>
                    <a:bodyPr/>
                    <a:lstStyle/>
                    <a:p>
                      <a:pPr algn="l" fontAlgn="ctr">
                        <a:spcBef>
                          <a:spcPts val="0"/>
                        </a:spcBef>
                        <a:spcAft>
                          <a:spcPts val="0"/>
                        </a:spcAft>
                      </a:pPr>
                      <a:r>
                        <a:rPr lang="en-ZA" sz="1200" b="0" i="0" u="none" strike="noStrike" dirty="0">
                          <a:solidFill>
                            <a:srgbClr val="000000"/>
                          </a:solidFill>
                          <a:effectLst/>
                          <a:latin typeface="Calibri" panose="020F0502020204030204" pitchFamily="34" charset="0"/>
                        </a:rPr>
                        <a:t>11.3</a:t>
                      </a:r>
                    </a:p>
                  </a:txBody>
                  <a:tcPr marL="36000" marR="36000" marT="36000" marB="36000" anchor="ctr"/>
                </a:tc>
                <a:tc>
                  <a:txBody>
                    <a:bodyPr/>
                    <a:lstStyle/>
                    <a:p>
                      <a:pPr algn="l" fontAlgn="ctr">
                        <a:spcBef>
                          <a:spcPts val="0"/>
                        </a:spcBef>
                        <a:spcAft>
                          <a:spcPts val="0"/>
                        </a:spcAft>
                      </a:pPr>
                      <a:r>
                        <a:rPr lang="en-ZA" sz="1200" b="0" i="0" u="none" strike="noStrike" dirty="0">
                          <a:solidFill>
                            <a:srgbClr val="000000"/>
                          </a:solidFill>
                          <a:effectLst/>
                          <a:latin typeface="Calibri" panose="020F0502020204030204" pitchFamily="34" charset="0"/>
                        </a:rPr>
                        <a:t>State Information Technology Agency (SITA)</a:t>
                      </a:r>
                      <a:br>
                        <a:rPr lang="en-ZA" sz="1200" b="0" i="0" u="none" strike="noStrike" dirty="0">
                          <a:solidFill>
                            <a:srgbClr val="000000"/>
                          </a:solidFill>
                          <a:effectLst/>
                          <a:latin typeface="Calibri" panose="020F0502020204030204" pitchFamily="34" charset="0"/>
                        </a:rPr>
                      </a:br>
                      <a:r>
                        <a:rPr lang="en-ZA" sz="1200" b="0" i="0" u="none" strike="noStrike" dirty="0">
                          <a:solidFill>
                            <a:srgbClr val="000000"/>
                          </a:solidFill>
                          <a:effectLst/>
                          <a:latin typeface="Calibri" panose="020F0502020204030204" pitchFamily="34" charset="0"/>
                        </a:rPr>
                        <a:t>SITA must ensure that government departments are able to function remotely</a:t>
                      </a:r>
                    </a:p>
                  </a:txBody>
                  <a:tcPr marL="36000" marR="36000" marT="36000" marB="36000" anchor="ctr"/>
                </a:tc>
                <a:tc>
                  <a:txBody>
                    <a:bodyPr/>
                    <a:lstStyle/>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Government employees enabled for Remote Access increased from 4826 to 5371 (VPNra &amp; VPNC)</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A Government Private Cloud Video Conferencing Solution (TE Desktop), has been development and implemented by SITA and Partners in Industry, to enable government collaboration remotely. This included LTE / 5G  connectivity and access to the solution through Video Conferencing Units, Laptops and other mobile devices from Government Officials homes / offices. The solution has enabled Cabinet, NCC, Cluster, NATJoint and other Ministerial engagements. The solution has realized a virtual government that has connected meetings  in access of 50 government official with durations of up to 9 hours. </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The following solutions are available to government to enable remote working and encourage a digital government:</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e-Gov Portal:  This serves as an online central point of entry for accessing and consuming government electronic services</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Enterprise Content Management: A digital service for securely managing, publishing, and accessing government content that provides a document workflow, and secure electronic or digital signature</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Electronic Document Distribution:  A digital service to securely send and distribute documents,  minimising effort relating to printing, posting, and couriering</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e-Recruitment Service:  A digitalized recruitment service for advertising and applying for government jobs, digitalizing the current Z83 form/process</a:t>
                      </a:r>
                    </a:p>
                  </a:txBody>
                  <a:tcPr marL="68544" marR="68544" marT="34272" marB="34272" anchor="ctr"/>
                </a:tc>
                <a:tc>
                  <a:txBody>
                    <a:bodyPr/>
                    <a:lstStyle/>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All government departments functioning remotely contributing towards realizing a virtual government </a:t>
                      </a:r>
                    </a:p>
                    <a:p>
                      <a:pPr marL="180975" marR="0" lvl="0" indent="-180975" algn="l" defTabSz="914400" rtl="0" eaLnBrk="1" fontAlgn="auto" latinLnBrk="0" hangingPunct="1">
                        <a:lnSpc>
                          <a:spcPct val="100000"/>
                        </a:lnSpc>
                        <a:spcBef>
                          <a:spcPts val="0"/>
                        </a:spcBef>
                        <a:spcAft>
                          <a:spcPts val="0"/>
                        </a:spcAft>
                        <a:buClr>
                          <a:srgbClr val="FFC000"/>
                        </a:buClr>
                        <a:buSzPct val="120000"/>
                        <a:buFont typeface="EYInterstate Light" panose="02000506000000020004" pitchFamily="2" charset="0"/>
                        <a:buChar char="•"/>
                        <a:tabLst/>
                        <a:defRPr/>
                      </a:pPr>
                      <a:endParaRPr kumimoji="0" lang="en-ZA"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36000" marR="36000" marT="36000" marB="36000" anchor="ctr"/>
                </a:tc>
                <a:extLst>
                  <a:ext uri="{0D108BD9-81ED-4DB2-BD59-A6C34878D82A}">
                    <a16:rowId xmlns:a16="http://schemas.microsoft.com/office/drawing/2014/main" xmlns="" val="2396319811"/>
                  </a:ext>
                </a:extLst>
              </a:tr>
              <a:tr h="370840">
                <a:tc>
                  <a:txBody>
                    <a:bodyPr/>
                    <a:lstStyle/>
                    <a:p>
                      <a:pPr algn="l" fontAlgn="ctr">
                        <a:spcBef>
                          <a:spcPts val="0"/>
                        </a:spcBef>
                        <a:spcAft>
                          <a:spcPts val="0"/>
                        </a:spcAft>
                      </a:pPr>
                      <a:r>
                        <a:rPr lang="en-ZA" sz="1200" b="0" i="0" u="none" strike="noStrike" dirty="0">
                          <a:solidFill>
                            <a:srgbClr val="000000"/>
                          </a:solidFill>
                          <a:effectLst/>
                          <a:latin typeface="Calibri" panose="020F0502020204030204" pitchFamily="34" charset="0"/>
                        </a:rPr>
                        <a:t>11.4</a:t>
                      </a:r>
                    </a:p>
                  </a:txBody>
                  <a:tcPr marL="36000" marR="36000" marT="36000" marB="36000" anchor="ctr"/>
                </a:tc>
                <a:tc>
                  <a:txBody>
                    <a:bodyPr/>
                    <a:lstStyle/>
                    <a:p>
                      <a:pPr algn="l" fontAlgn="ctr">
                        <a:spcBef>
                          <a:spcPts val="0"/>
                        </a:spcBef>
                        <a:spcAft>
                          <a:spcPts val="0"/>
                        </a:spcAft>
                      </a:pPr>
                      <a:r>
                        <a:rPr lang="en-ZA" sz="1200" b="0" i="0" u="none" strike="noStrike" dirty="0">
                          <a:solidFill>
                            <a:srgbClr val="000000"/>
                          </a:solidFill>
                          <a:effectLst/>
                          <a:latin typeface="Calibri" panose="020F0502020204030204" pitchFamily="34" charset="0"/>
                        </a:rPr>
                        <a:t>South African Post Office and South African Postbank</a:t>
                      </a:r>
                      <a:br>
                        <a:rPr lang="en-ZA" sz="1200" b="0" i="0" u="none" strike="noStrike" dirty="0">
                          <a:solidFill>
                            <a:srgbClr val="000000"/>
                          </a:solidFill>
                          <a:effectLst/>
                          <a:latin typeface="Calibri" panose="020F0502020204030204" pitchFamily="34" charset="0"/>
                        </a:rPr>
                      </a:br>
                      <a:r>
                        <a:rPr lang="en-ZA" sz="1200" b="0" i="0" u="none" strike="noStrike" dirty="0">
                          <a:solidFill>
                            <a:srgbClr val="000000"/>
                          </a:solidFill>
                          <a:effectLst/>
                          <a:latin typeface="Calibri" panose="020F0502020204030204" pitchFamily="34" charset="0"/>
                        </a:rPr>
                        <a:t>The South African Post Office and South African Postbank must support the efforts of the Minister of Social Development and SASSA in the implementation measures to combat the spread of COVID-19, in so far as payment of social grants is concerned</a:t>
                      </a:r>
                    </a:p>
                  </a:txBody>
                  <a:tcPr marL="36000" marR="36000" marT="36000" marB="36000" anchor="ctr"/>
                </a:tc>
                <a:tc>
                  <a:txBody>
                    <a:bodyPr/>
                    <a:lstStyle/>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Postbank will not be an active participant given their active involvement in BASA, SASSA and Consumer Goods Council platforms of engagement.</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 Will receive in terms of implementing the directive on SASSA grants and movement of cash across the country</a:t>
                      </a:r>
                    </a:p>
                  </a:txBody>
                  <a:tcPr marL="36000" marR="36000" marT="36000" marB="36000" anchor="ctr"/>
                </a:tc>
                <a:tc>
                  <a:txBody>
                    <a:bodyPr/>
                    <a:lstStyle/>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2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SAPO and Postbank effectively supporting payment of social grants</a:t>
                      </a:r>
                    </a:p>
                  </a:txBody>
                  <a:tcPr marL="36000" marR="36000" marT="36000" marB="36000" anchor="ctr"/>
                </a:tc>
                <a:extLst>
                  <a:ext uri="{0D108BD9-81ED-4DB2-BD59-A6C34878D82A}">
                    <a16:rowId xmlns:a16="http://schemas.microsoft.com/office/drawing/2014/main" xmlns="" val="2569731355"/>
                  </a:ext>
                </a:extLst>
              </a:tr>
            </a:tbl>
          </a:graphicData>
        </a:graphic>
      </p:graphicFrame>
      <p:sp>
        <p:nvSpPr>
          <p:cNvPr id="6" name="Title 9">
            <a:extLst>
              <a:ext uri="{FF2B5EF4-FFF2-40B4-BE49-F238E27FC236}">
                <a16:creationId xmlns:a16="http://schemas.microsoft.com/office/drawing/2014/main" xmlns="" id="{7338D15D-8A07-41E5-84D7-5FCD03CC8EA1}"/>
              </a:ext>
            </a:extLst>
          </p:cNvPr>
          <p:cNvSpPr>
            <a:spLocks noGrp="1"/>
          </p:cNvSpPr>
          <p:nvPr>
            <p:ph type="title"/>
          </p:nvPr>
        </p:nvSpPr>
        <p:spPr>
          <a:xfrm>
            <a:off x="159179" y="239605"/>
            <a:ext cx="11889390" cy="376624"/>
          </a:xfrm>
        </p:spPr>
        <p:txBody>
          <a:bodyPr/>
          <a:lstStyle/>
          <a:p>
            <a:r>
              <a:rPr lang="en-ZA" dirty="0">
                <a:solidFill>
                  <a:schemeClr val="tx1"/>
                </a:solidFill>
                <a:latin typeface="Calibri" panose="020F0502020204030204" pitchFamily="34" charset="0"/>
                <a:cs typeface="Calibri" panose="020F0502020204030204" pitchFamily="34" charset="0"/>
              </a:rPr>
              <a:t>Programme Progress By Clause – Section 11: Support to Health</a:t>
            </a:r>
          </a:p>
        </p:txBody>
      </p:sp>
    </p:spTree>
    <p:extLst>
      <p:ext uri="{BB962C8B-B14F-4D97-AF65-F5344CB8AC3E}">
        <p14:creationId xmlns:p14="http://schemas.microsoft.com/office/powerpoint/2010/main" xmlns="" val="2808473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37" y="365127"/>
            <a:ext cx="10521077" cy="451300"/>
          </a:xfrm>
        </p:spPr>
        <p:txBody>
          <a:bodyPr/>
          <a:lstStyle/>
          <a:p>
            <a:r>
              <a:rPr lang="en-US" dirty="0">
                <a:solidFill>
                  <a:schemeClr val="tx1"/>
                </a:solidFill>
                <a:latin typeface="Calibri" panose="020F0502020204030204" pitchFamily="34" charset="0"/>
                <a:cs typeface="Calibri" panose="020F0502020204030204" pitchFamily="34" charset="0"/>
              </a:rPr>
              <a:t>Regulatory</a:t>
            </a:r>
            <a:r>
              <a:rPr lang="en-US" dirty="0"/>
              <a:t> </a:t>
            </a:r>
            <a:endParaRPr lang="en-ZA" dirty="0"/>
          </a:p>
        </p:txBody>
      </p:sp>
      <p:graphicFrame>
        <p:nvGraphicFramePr>
          <p:cNvPr id="6" name="Table 5">
            <a:extLst>
              <a:ext uri="{FF2B5EF4-FFF2-40B4-BE49-F238E27FC236}">
                <a16:creationId xmlns:a16="http://schemas.microsoft.com/office/drawing/2014/main" xmlns="" id="{1E7EFFB0-7146-4346-BEE4-8B3B0796F7D0}"/>
              </a:ext>
            </a:extLst>
          </p:cNvPr>
          <p:cNvGraphicFramePr>
            <a:graphicFrameLocks noGrp="1"/>
          </p:cNvGraphicFramePr>
          <p:nvPr>
            <p:extLst>
              <p:ext uri="{D42A27DB-BD31-4B8C-83A1-F6EECF244321}">
                <p14:modId xmlns:p14="http://schemas.microsoft.com/office/powerpoint/2010/main" xmlns="" val="396105223"/>
              </p:ext>
            </p:extLst>
          </p:nvPr>
        </p:nvGraphicFramePr>
        <p:xfrm>
          <a:off x="73572" y="1058165"/>
          <a:ext cx="11698014" cy="5447739"/>
        </p:xfrm>
        <a:graphic>
          <a:graphicData uri="http://schemas.openxmlformats.org/drawingml/2006/table">
            <a:tbl>
              <a:tblPr firstRow="1" bandRow="1">
                <a:tableStyleId>{5C22544A-7EE6-4342-B048-85BDC9FD1C3A}</a:tableStyleId>
              </a:tblPr>
              <a:tblGrid>
                <a:gridCol w="222536">
                  <a:extLst>
                    <a:ext uri="{9D8B030D-6E8A-4147-A177-3AD203B41FA5}">
                      <a16:colId xmlns:a16="http://schemas.microsoft.com/office/drawing/2014/main" xmlns="" val="988696171"/>
                    </a:ext>
                  </a:extLst>
                </a:gridCol>
                <a:gridCol w="4843913">
                  <a:extLst>
                    <a:ext uri="{9D8B030D-6E8A-4147-A177-3AD203B41FA5}">
                      <a16:colId xmlns:a16="http://schemas.microsoft.com/office/drawing/2014/main" xmlns="" val="566481075"/>
                    </a:ext>
                  </a:extLst>
                </a:gridCol>
                <a:gridCol w="500191">
                  <a:extLst>
                    <a:ext uri="{9D8B030D-6E8A-4147-A177-3AD203B41FA5}">
                      <a16:colId xmlns:a16="http://schemas.microsoft.com/office/drawing/2014/main" xmlns="" val="2430836914"/>
                    </a:ext>
                  </a:extLst>
                </a:gridCol>
                <a:gridCol w="6131374">
                  <a:extLst>
                    <a:ext uri="{9D8B030D-6E8A-4147-A177-3AD203B41FA5}">
                      <a16:colId xmlns:a16="http://schemas.microsoft.com/office/drawing/2014/main" xmlns="" val="3096569446"/>
                    </a:ext>
                  </a:extLst>
                </a:gridCol>
              </a:tblGrid>
              <a:tr h="615473">
                <a:tc>
                  <a:txBody>
                    <a:bodyPr/>
                    <a:lstStyle/>
                    <a:p>
                      <a:pPr>
                        <a:spcBef>
                          <a:spcPts val="0"/>
                        </a:spcBef>
                        <a:spcAft>
                          <a:spcPts val="0"/>
                        </a:spcAft>
                      </a:pPr>
                      <a:endParaRPr lang="en-ZA" sz="1400"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spcBef>
                          <a:spcPts val="0"/>
                        </a:spcBef>
                        <a:spcAft>
                          <a:spcPts val="0"/>
                        </a:spcAft>
                      </a:pPr>
                      <a:r>
                        <a:rPr lang="en-ZA" sz="1400" dirty="0">
                          <a:latin typeface="Calibri" panose="020F0502020204030204" pitchFamily="34" charset="0"/>
                          <a:cs typeface="Calibri" panose="020F0502020204030204" pitchFamily="34" charset="0"/>
                        </a:rPr>
                        <a:t> Work in progress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spcBef>
                          <a:spcPts val="0"/>
                        </a:spcBef>
                        <a:spcAft>
                          <a:spcPts val="0"/>
                        </a:spcAft>
                      </a:pPr>
                      <a:endParaRPr lang="en-ZA" sz="1400"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spcBef>
                          <a:spcPts val="0"/>
                        </a:spcBef>
                        <a:spcAft>
                          <a:spcPts val="0"/>
                        </a:spcAft>
                      </a:pPr>
                      <a:r>
                        <a:rPr lang="en-ZA" sz="1400" dirty="0">
                          <a:latin typeface="Calibri" panose="020F0502020204030204" pitchFamily="34" charset="0"/>
                          <a:cs typeface="Calibri" panose="020F0502020204030204" pitchFamily="34" charset="0"/>
                        </a:rPr>
                        <a:t>Completed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2840909603"/>
                  </a:ext>
                </a:extLst>
              </a:tr>
              <a:tr h="4832266">
                <a:tc>
                  <a:txBody>
                    <a:bodyPr/>
                    <a:lstStyle/>
                    <a:p>
                      <a:pPr algn="just">
                        <a:spcBef>
                          <a:spcPts val="0"/>
                        </a:spcBef>
                        <a:spcAft>
                          <a:spcPts val="0"/>
                        </a:spcAft>
                      </a:pPr>
                      <a:endParaRPr lang="en-ZA" sz="1800"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66688" marR="0" lvl="0" indent="-166688" algn="just" defTabSz="914400" rtl="0" eaLnBrk="1" fontAlgn="auto" latinLnBrk="0" hangingPunct="1">
                        <a:lnSpc>
                          <a:spcPct val="100000"/>
                        </a:lnSpc>
                        <a:spcBef>
                          <a:spcPts val="0"/>
                        </a:spcBef>
                        <a:spcAft>
                          <a:spcPts val="0"/>
                        </a:spcAft>
                        <a:buClr>
                          <a:srgbClr val="FFC000"/>
                        </a:buClr>
                        <a:buSzPct val="120000"/>
                        <a:buFont typeface="EYInterstate Light" panose="02000506000000020004" pitchFamily="2" charset="0"/>
                        <a:buChar char="•"/>
                        <a:tabLst/>
                        <a:defRPr/>
                      </a:pPr>
                      <a:r>
                        <a:rPr kumimoji="0" lang="en-US" sz="16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Industry submissions received on the Risk-adjusted strategy, more specifically on opening up sectors for level 4, including mitigation measures. </a:t>
                      </a:r>
                    </a:p>
                    <a:p>
                      <a:pPr marL="166688" marR="0" lvl="0" indent="-166688" algn="just" defTabSz="914400" rtl="0" eaLnBrk="1" fontAlgn="auto" latinLnBrk="0" hangingPunct="1">
                        <a:lnSpc>
                          <a:spcPct val="100000"/>
                        </a:lnSpc>
                        <a:spcBef>
                          <a:spcPts val="0"/>
                        </a:spcBef>
                        <a:spcAft>
                          <a:spcPts val="0"/>
                        </a:spcAft>
                        <a:buClr>
                          <a:srgbClr val="FFC000"/>
                        </a:buClr>
                        <a:buSzPct val="120000"/>
                        <a:buFont typeface="EYInterstate Light" panose="02000506000000020004" pitchFamily="2" charset="0"/>
                        <a:buChar char="•"/>
                        <a:tabLst/>
                        <a:defRPr/>
                      </a:pPr>
                      <a:r>
                        <a:rPr kumimoji="0" lang="en-US" sz="16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The information was used to comment on the DTIC Schedule of Services.</a:t>
                      </a:r>
                    </a:p>
                    <a:p>
                      <a:pPr marL="166688" marR="0" lvl="0" indent="-166688" algn="just" defTabSz="914400" rtl="0" eaLnBrk="1" fontAlgn="auto" latinLnBrk="0" hangingPunct="1">
                        <a:lnSpc>
                          <a:spcPct val="100000"/>
                        </a:lnSpc>
                        <a:spcBef>
                          <a:spcPts val="0"/>
                        </a:spcBef>
                        <a:spcAft>
                          <a:spcPts val="0"/>
                        </a:spcAft>
                        <a:buClr>
                          <a:srgbClr val="FFC000"/>
                        </a:buClr>
                        <a:buSzPct val="120000"/>
                        <a:buFont typeface="EYInterstate Light" panose="02000506000000020004" pitchFamily="2" charset="0"/>
                        <a:buChar char="•"/>
                        <a:tabLst/>
                        <a:defRPr/>
                      </a:pPr>
                      <a:r>
                        <a:rPr kumimoji="0" lang="en-US" sz="16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The Minister of COGTA issued new Regulations that include the level  4 industries and activities on 29 April 2020.</a:t>
                      </a:r>
                    </a:p>
                    <a:p>
                      <a:pPr marL="166688" marR="0" lvl="0" indent="-166688" algn="just" defTabSz="914400" rtl="0" eaLnBrk="1" fontAlgn="auto" latinLnBrk="0" hangingPunct="1">
                        <a:lnSpc>
                          <a:spcPct val="100000"/>
                        </a:lnSpc>
                        <a:spcBef>
                          <a:spcPts val="0"/>
                        </a:spcBef>
                        <a:spcAft>
                          <a:spcPts val="0"/>
                        </a:spcAft>
                        <a:buClr>
                          <a:srgbClr val="FFC000"/>
                        </a:buClr>
                        <a:buSzPct val="120000"/>
                        <a:buFont typeface="EYInterstate Light" panose="02000506000000020004" pitchFamily="2" charset="0"/>
                        <a:buChar char="•"/>
                        <a:tabLst/>
                        <a:defRPr/>
                      </a:pPr>
                      <a:r>
                        <a:rPr kumimoji="0" lang="en-US" sz="16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Regulation 4 gives authority to Ministers to issue Directions</a:t>
                      </a:r>
                    </a:p>
                    <a:p>
                      <a:pPr marL="166688" marR="0" lvl="0" indent="-166688" algn="just" defTabSz="914400" rtl="0" eaLnBrk="1" fontAlgn="auto" latinLnBrk="0" hangingPunct="1">
                        <a:lnSpc>
                          <a:spcPct val="100000"/>
                        </a:lnSpc>
                        <a:spcBef>
                          <a:spcPts val="0"/>
                        </a:spcBef>
                        <a:spcAft>
                          <a:spcPts val="0"/>
                        </a:spcAft>
                        <a:buClr>
                          <a:srgbClr val="FFC000"/>
                        </a:buClr>
                        <a:buSzPct val="120000"/>
                        <a:buFont typeface="EYInterstate Light" panose="02000506000000020004" pitchFamily="2" charset="0"/>
                        <a:buChar char="•"/>
                        <a:tabLst/>
                        <a:defRPr/>
                      </a:pPr>
                      <a:r>
                        <a:rPr kumimoji="0" lang="en-US" sz="1600" b="0" i="0" u="none" strike="noStrike" kern="1200" cap="none" spc="0" normalizeH="0" baseline="0">
                          <a:ln>
                            <a:noFill/>
                          </a:ln>
                          <a:solidFill>
                            <a:srgbClr val="000000"/>
                          </a:solidFill>
                          <a:effectLst/>
                          <a:uLnTx/>
                          <a:uFillTx/>
                          <a:latin typeface="Calibri" panose="020F0502020204030204" pitchFamily="34" charset="0"/>
                          <a:ea typeface="+mn-ea"/>
                          <a:cs typeface="Calibri" panose="020F0502020204030204" pitchFamily="34" charset="0"/>
                        </a:rPr>
                        <a:t>Directions on the Risk-Adjusted Strategy for the Communications and Digital Technologies Sector issued on 3 May 2020 (Gazette 43263, Government Notice 484). </a:t>
                      </a:r>
                    </a:p>
                    <a:p>
                      <a:pPr marL="0" marR="0" lvl="0" indent="0" algn="just" defTabSz="914400" rtl="0" eaLnBrk="1" fontAlgn="auto" latinLnBrk="0" hangingPunct="1">
                        <a:lnSpc>
                          <a:spcPct val="100000"/>
                        </a:lnSpc>
                        <a:spcBef>
                          <a:spcPts val="0"/>
                        </a:spcBef>
                        <a:spcAft>
                          <a:spcPts val="0"/>
                        </a:spcAft>
                        <a:buClr>
                          <a:srgbClr val="FFC000"/>
                        </a:buClr>
                        <a:buSzPct val="120000"/>
                        <a:buFont typeface="EYInterstate Light" panose="02000506000000020004" pitchFamily="2" charset="0"/>
                        <a:buNone/>
                        <a:tabLst/>
                        <a:defRPr/>
                      </a:pPr>
                      <a:endParaRPr kumimoji="0" lang="en-US" sz="16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0"/>
                        </a:spcAft>
                      </a:pPr>
                      <a:endParaRPr lang="en-ZA" sz="1250" dirty="0">
                        <a:solidFill>
                          <a:srgbClr val="000000"/>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Pct val="120000"/>
                        <a:buFont typeface="EYInterstate Light" panose="02000506000000020004" pitchFamily="2" charset="0"/>
                        <a:buNone/>
                        <a:tabLst/>
                        <a:defRPr/>
                      </a:pPr>
                      <a:r>
                        <a:rPr kumimoji="0" lang="en-US" sz="14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Clarifications to date:</a:t>
                      </a:r>
                    </a:p>
                    <a:p>
                      <a:pPr marL="363538" marR="0" lvl="1" indent="-187325" algn="just"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4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C</a:t>
                      </a:r>
                      <a:r>
                        <a:rPr kumimoji="0" lang="en-ZA" sz="14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all centres critical for the support of newspaper, broadcasting and telecommunication infrastructure and services included in categorisation of essential services</a:t>
                      </a:r>
                    </a:p>
                    <a:p>
                      <a:pPr marL="363538" marR="0" lvl="1" indent="-187325" algn="just"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4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Airtime classified as an essential good </a:t>
                      </a:r>
                    </a:p>
                    <a:p>
                      <a:pPr marL="363538" marR="0" lvl="1" indent="-187325" algn="just"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4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Cell-phone shops may not be open</a:t>
                      </a:r>
                    </a:p>
                    <a:p>
                      <a:pPr marL="363538" marR="0" lvl="1" indent="-187325" algn="just"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4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Delivery of items (subscriber equipment) is not permitted</a:t>
                      </a:r>
                    </a:p>
                    <a:p>
                      <a:pPr marL="0" marR="0" lvl="0" indent="0" algn="just" defTabSz="914400" rtl="0" eaLnBrk="1" fontAlgn="auto" latinLnBrk="0" hangingPunct="1">
                        <a:lnSpc>
                          <a:spcPct val="100000"/>
                        </a:lnSpc>
                        <a:spcBef>
                          <a:spcPts val="0"/>
                        </a:spcBef>
                        <a:spcAft>
                          <a:spcPts val="0"/>
                        </a:spcAft>
                        <a:buClrTx/>
                        <a:buSzPct val="120000"/>
                        <a:buFont typeface="EYInterstate Light" panose="02000506000000020004" pitchFamily="2" charset="0"/>
                        <a:buNone/>
                        <a:tabLst/>
                        <a:defRPr/>
                      </a:pPr>
                      <a:r>
                        <a:rPr kumimoji="0" lang="en-ZA" sz="14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The following essential service was inserted as par 36, Annexure B, Part B of the Regulations issued under the Disaster Management Act on 16 April 2020:</a:t>
                      </a:r>
                    </a:p>
                    <a:p>
                      <a:pPr marL="363538" marR="0" lvl="1" indent="-187325" algn="just"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4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“Information and Communication Technology services rendered to entities and institutions engaged in delivering essential services in terms of these Regulations”</a:t>
                      </a:r>
                    </a:p>
                    <a:p>
                      <a:pPr marL="363538" marR="0" lvl="1" indent="-187325" algn="just"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4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Response to letters shared – MTN, Multichoice, AWS, M-Planet and Vodacom</a:t>
                      </a:r>
                    </a:p>
                    <a:p>
                      <a:pPr marL="363538" marR="0" lvl="1" indent="-187325" algn="just"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4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“ICT devices (such as desktops, laptops, modems and other devices) for education purposes are designated as essentials goods and services for the functionality of higher education institutions. The transport of such goods between suppliers and higher education institutions and between higher education institutions and identified individuals and institutions is declared an essential service” (Government Notice No. R 468, Gazette 43237, 17 April 2020</a:t>
                      </a:r>
                      <a:r>
                        <a:rPr kumimoji="0" lang="en-ZA" sz="16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25593658"/>
                  </a:ext>
                </a:extLst>
              </a:tr>
            </a:tbl>
          </a:graphicData>
        </a:graphic>
      </p:graphicFrame>
    </p:spTree>
    <p:extLst>
      <p:ext uri="{BB962C8B-B14F-4D97-AF65-F5344CB8AC3E}">
        <p14:creationId xmlns:p14="http://schemas.microsoft.com/office/powerpoint/2010/main" xmlns="" val="160258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EF085B8-A2C0-4A6F-B663-CCC56F3CD3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3324"/>
            <a:ext cx="12192000" cy="6861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1">
            <a:extLst>
              <a:ext uri="{FF2B5EF4-FFF2-40B4-BE49-F238E27FC236}">
                <a16:creationId xmlns:a16="http://schemas.microsoft.com/office/drawing/2014/main" xmlns="" id="{3CF62545-93A0-4FD5-9B48-48DCA794CB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A62B3367-11B8-4BC0-96C9-727C031D9406}"/>
              </a:ext>
            </a:extLst>
          </p:cNvPr>
          <p:cNvSpPr>
            <a:spLocks noGrp="1"/>
          </p:cNvSpPr>
          <p:nvPr>
            <p:ph type="title"/>
          </p:nvPr>
        </p:nvSpPr>
        <p:spPr>
          <a:xfrm>
            <a:off x="841375" y="365126"/>
            <a:ext cx="10515600" cy="1325563"/>
          </a:xfrm>
        </p:spPr>
        <p:txBody>
          <a:bodyPr vert="horz" lIns="91440" tIns="45720" rIns="91440" bIns="45720" rtlCol="0" anchor="ctr">
            <a:normAutofit/>
          </a:bodyPr>
          <a:lstStyle/>
          <a:p>
            <a:r>
              <a:rPr lang="en-US" sz="3600" dirty="0">
                <a:solidFill>
                  <a:schemeClr val="tx1"/>
                </a:solidFill>
                <a:latin typeface="+mj-lt"/>
                <a:cs typeface="+mj-cs"/>
              </a:rPr>
              <a:t>Contents</a:t>
            </a:r>
            <a:r>
              <a:rPr lang="en-US" dirty="0">
                <a:solidFill>
                  <a:schemeClr val="tx1"/>
                </a:solidFill>
                <a:latin typeface="+mj-lt"/>
                <a:cs typeface="+mj-cs"/>
              </a:rPr>
              <a:t> </a:t>
            </a:r>
            <a:endParaRPr lang="en-US" kern="1200" dirty="0">
              <a:solidFill>
                <a:schemeClr val="tx1"/>
              </a:solidFill>
              <a:latin typeface="+mj-lt"/>
              <a:ea typeface="+mj-ea"/>
              <a:cs typeface="+mj-cs"/>
            </a:endParaRPr>
          </a:p>
        </p:txBody>
      </p:sp>
      <p:sp>
        <p:nvSpPr>
          <p:cNvPr id="4" name="Content Placeholder 2">
            <a:extLst>
              <a:ext uri="{FF2B5EF4-FFF2-40B4-BE49-F238E27FC236}">
                <a16:creationId xmlns:a16="http://schemas.microsoft.com/office/drawing/2014/main" xmlns="" id="{77E06A9F-DDF0-4E6D-8EE2-4289E772D806}"/>
              </a:ext>
            </a:extLst>
          </p:cNvPr>
          <p:cNvSpPr txBox="1">
            <a:spLocks/>
          </p:cNvSpPr>
          <p:nvPr/>
        </p:nvSpPr>
        <p:spPr>
          <a:xfrm>
            <a:off x="6260042" y="2010833"/>
            <a:ext cx="5096933" cy="4166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a:p>
            <a:endParaRPr lang="en-US" sz="2000" dirty="0"/>
          </a:p>
        </p:txBody>
      </p:sp>
      <p:sp>
        <p:nvSpPr>
          <p:cNvPr id="16" name="Content Placeholder 2">
            <a:extLst>
              <a:ext uri="{FF2B5EF4-FFF2-40B4-BE49-F238E27FC236}">
                <a16:creationId xmlns:a16="http://schemas.microsoft.com/office/drawing/2014/main" xmlns="" id="{B360D247-177F-41BA-99C3-504C05B13C47}"/>
              </a:ext>
            </a:extLst>
          </p:cNvPr>
          <p:cNvSpPr txBox="1">
            <a:spLocks/>
          </p:cNvSpPr>
          <p:nvPr/>
        </p:nvSpPr>
        <p:spPr>
          <a:xfrm>
            <a:off x="5717628" y="1825625"/>
            <a:ext cx="5642086" cy="4351338"/>
          </a:xfrm>
          <a:prstGeom prst="rect">
            <a:avLst/>
          </a:prstGeom>
        </p:spPr>
        <p:txBody>
          <a:bodyPr vert="horz" lIns="91440" tIns="45720" rIns="91440" bIns="45720" rtlCol="0">
            <a:normAutofit/>
          </a:bodyPr>
          <a:lstStyle>
            <a:lvl1pPr marL="356616"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1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05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05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solidFill>
                <a:srgbClr val="F7F7F7"/>
              </a:solidFill>
              <a:latin typeface="Calibri" panose="020F0502020204030204" pitchFamily="34" charset="0"/>
              <a:cs typeface="Calibri" panose="020F0502020204030204" pitchFamily="34" charset="0"/>
            </a:endParaRPr>
          </a:p>
        </p:txBody>
      </p:sp>
      <p:sp>
        <p:nvSpPr>
          <p:cNvPr id="20" name="Content Placeholder 2">
            <a:extLst>
              <a:ext uri="{FF2B5EF4-FFF2-40B4-BE49-F238E27FC236}">
                <a16:creationId xmlns:a16="http://schemas.microsoft.com/office/drawing/2014/main" xmlns="" id="{B360D247-177F-41BA-99C3-504C05B13C47}"/>
              </a:ext>
            </a:extLst>
          </p:cNvPr>
          <p:cNvSpPr>
            <a:spLocks noGrp="1"/>
          </p:cNvSpPr>
          <p:nvPr>
            <p:ph idx="1"/>
          </p:nvPr>
        </p:nvSpPr>
        <p:spPr>
          <a:xfrm>
            <a:off x="3507937" y="1440692"/>
            <a:ext cx="8626913" cy="4166130"/>
          </a:xfrm>
        </p:spPr>
        <p:txBody>
          <a:bodyPr vert="horz" lIns="91440" tIns="45720" rIns="91440" bIns="45720" rtlCol="0">
            <a:normAutofit fontScale="92500"/>
          </a:bodyPr>
          <a:lstStyle/>
          <a:p>
            <a:pPr marL="0" indent="0">
              <a:buNone/>
            </a:pPr>
            <a:r>
              <a:rPr lang="en-US" sz="3200" dirty="0">
                <a:solidFill>
                  <a:schemeClr val="tx1"/>
                </a:solidFill>
                <a:latin typeface="Calibri" panose="020F0502020204030204" pitchFamily="34" charset="0"/>
                <a:cs typeface="Calibri" panose="020F0502020204030204" pitchFamily="34" charset="0"/>
              </a:rPr>
              <a:t>Background to the Departments Covid-19 response  </a:t>
            </a:r>
          </a:p>
          <a:p>
            <a:pPr marL="0" indent="0">
              <a:buNone/>
            </a:pPr>
            <a:endParaRPr lang="en-US" sz="3200" dirty="0">
              <a:solidFill>
                <a:schemeClr val="tx1"/>
              </a:solidFill>
              <a:latin typeface="Calibri" panose="020F0502020204030204" pitchFamily="34" charset="0"/>
              <a:cs typeface="Calibri" panose="020F0502020204030204" pitchFamily="34" charset="0"/>
            </a:endParaRPr>
          </a:p>
          <a:p>
            <a:pPr marL="0" indent="0">
              <a:buNone/>
            </a:pPr>
            <a:r>
              <a:rPr lang="en-US" sz="3200" dirty="0">
                <a:solidFill>
                  <a:schemeClr val="tx1"/>
                </a:solidFill>
                <a:latin typeface="Calibri" panose="020F0502020204030204" pitchFamily="34" charset="0"/>
                <a:cs typeface="Calibri" panose="020F0502020204030204" pitchFamily="34" charset="0"/>
              </a:rPr>
              <a:t>Programme Structure and Industry Participation </a:t>
            </a:r>
          </a:p>
          <a:p>
            <a:pPr marL="0" indent="0">
              <a:buNone/>
            </a:pPr>
            <a:endParaRPr lang="en-US" sz="3200" dirty="0">
              <a:solidFill>
                <a:schemeClr val="tx1"/>
              </a:solidFill>
              <a:latin typeface="Calibri" panose="020F0502020204030204" pitchFamily="34" charset="0"/>
              <a:cs typeface="Calibri" panose="020F0502020204030204" pitchFamily="34" charset="0"/>
            </a:endParaRPr>
          </a:p>
          <a:p>
            <a:pPr marL="0" indent="0">
              <a:buNone/>
            </a:pPr>
            <a:r>
              <a:rPr lang="en-US" sz="3200" dirty="0">
                <a:solidFill>
                  <a:schemeClr val="tx1"/>
                </a:solidFill>
                <a:latin typeface="Calibri" panose="020F0502020204030204" pitchFamily="34" charset="0"/>
                <a:cs typeface="Calibri" panose="020F0502020204030204" pitchFamily="34" charset="0"/>
              </a:rPr>
              <a:t>Key Achievements and Dependencies</a:t>
            </a:r>
          </a:p>
          <a:p>
            <a:pPr marL="0" indent="0">
              <a:buNone/>
            </a:pPr>
            <a:endParaRPr lang="en-US" sz="3200" dirty="0">
              <a:solidFill>
                <a:schemeClr val="tx1"/>
              </a:solidFill>
              <a:latin typeface="Calibri" panose="020F0502020204030204" pitchFamily="34" charset="0"/>
              <a:cs typeface="Calibri" panose="020F0502020204030204" pitchFamily="34" charset="0"/>
            </a:endParaRPr>
          </a:p>
          <a:p>
            <a:pPr marL="0" indent="0">
              <a:buNone/>
            </a:pPr>
            <a:r>
              <a:rPr lang="en-US" sz="3200" dirty="0">
                <a:solidFill>
                  <a:schemeClr val="tx1"/>
                </a:solidFill>
                <a:latin typeface="Calibri" panose="020F0502020204030204" pitchFamily="34" charset="0"/>
                <a:cs typeface="Calibri" panose="020F0502020204030204" pitchFamily="34" charset="0"/>
              </a:rPr>
              <a:t>Programme Progress Per Clause </a:t>
            </a:r>
          </a:p>
          <a:p>
            <a:pPr marL="0" indent="0">
              <a:buNone/>
            </a:pPr>
            <a:endParaRPr lang="en-US" sz="3200" dirty="0">
              <a:solidFill>
                <a:schemeClr val="tx1"/>
              </a:solidFill>
              <a:latin typeface="Calibri" panose="020F0502020204030204" pitchFamily="34" charset="0"/>
              <a:cs typeface="Calibri" panose="020F0502020204030204" pitchFamily="34" charset="0"/>
            </a:endParaRPr>
          </a:p>
        </p:txBody>
      </p:sp>
      <p:sp>
        <p:nvSpPr>
          <p:cNvPr id="21" name="AutoShape 2" descr="Image result for icon for background"/>
          <p:cNvSpPr>
            <a:spLocks noChangeAspect="1" noChangeArrowheads="1"/>
          </p:cNvSpPr>
          <p:nvPr/>
        </p:nvSpPr>
        <p:spPr bwMode="auto">
          <a:xfrm>
            <a:off x="63500" y="-136525"/>
            <a:ext cx="1028700" cy="12668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22" name="Picture 21"/>
          <p:cNvPicPr>
            <a:picLocks noChangeAspect="1"/>
          </p:cNvPicPr>
          <p:nvPr/>
        </p:nvPicPr>
        <p:blipFill>
          <a:blip r:embed="rId2" cstate="print"/>
          <a:stretch>
            <a:fillRect/>
          </a:stretch>
        </p:blipFill>
        <p:spPr>
          <a:xfrm>
            <a:off x="2356511" y="1475789"/>
            <a:ext cx="622513" cy="766613"/>
          </a:xfrm>
          <a:prstGeom prst="rect">
            <a:avLst/>
          </a:prstGeom>
        </p:spPr>
      </p:pic>
      <p:pic>
        <p:nvPicPr>
          <p:cNvPr id="23" name="Picture 22"/>
          <p:cNvPicPr>
            <a:picLocks noChangeAspect="1"/>
          </p:cNvPicPr>
          <p:nvPr/>
        </p:nvPicPr>
        <p:blipFill>
          <a:blip r:embed="rId3" cstate="print"/>
          <a:stretch>
            <a:fillRect/>
          </a:stretch>
        </p:blipFill>
        <p:spPr>
          <a:xfrm>
            <a:off x="2356511" y="2503332"/>
            <a:ext cx="754551" cy="641132"/>
          </a:xfrm>
          <a:prstGeom prst="rect">
            <a:avLst/>
          </a:prstGeom>
        </p:spPr>
      </p:pic>
      <p:pic>
        <p:nvPicPr>
          <p:cNvPr id="24" name="Picture 23"/>
          <p:cNvPicPr>
            <a:picLocks noChangeAspect="1"/>
          </p:cNvPicPr>
          <p:nvPr/>
        </p:nvPicPr>
        <p:blipFill>
          <a:blip r:embed="rId4" cstate="print"/>
          <a:stretch>
            <a:fillRect/>
          </a:stretch>
        </p:blipFill>
        <p:spPr>
          <a:xfrm>
            <a:off x="2371072" y="3523757"/>
            <a:ext cx="938427" cy="896007"/>
          </a:xfrm>
          <a:prstGeom prst="rect">
            <a:avLst/>
          </a:prstGeom>
        </p:spPr>
      </p:pic>
      <p:pic>
        <p:nvPicPr>
          <p:cNvPr id="26" name="Picture 25"/>
          <p:cNvPicPr>
            <a:picLocks noChangeAspect="1"/>
          </p:cNvPicPr>
          <p:nvPr/>
        </p:nvPicPr>
        <p:blipFill>
          <a:blip r:embed="rId5" cstate="print"/>
          <a:stretch>
            <a:fillRect/>
          </a:stretch>
        </p:blipFill>
        <p:spPr>
          <a:xfrm>
            <a:off x="2640832" y="4665778"/>
            <a:ext cx="889748" cy="753794"/>
          </a:xfrm>
          <a:prstGeom prst="rect">
            <a:avLst/>
          </a:prstGeom>
        </p:spPr>
      </p:pic>
    </p:spTree>
    <p:extLst>
      <p:ext uri="{BB962C8B-B14F-4D97-AF65-F5344CB8AC3E}">
        <p14:creationId xmlns:p14="http://schemas.microsoft.com/office/powerpoint/2010/main" xmlns="" val="44625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35" y="365127"/>
            <a:ext cx="11223080" cy="451300"/>
          </a:xfrm>
        </p:spPr>
        <p:txBody>
          <a:bodyPr/>
          <a:lstStyle/>
          <a:p>
            <a:r>
              <a:rPr lang="en-US" dirty="0">
                <a:solidFill>
                  <a:schemeClr val="tx1"/>
                </a:solidFill>
                <a:latin typeface="Calibri" panose="020F0502020204030204" pitchFamily="34" charset="0"/>
                <a:cs typeface="Calibri" panose="020F0502020204030204" pitchFamily="34" charset="0"/>
              </a:rPr>
              <a:t>Conclusion </a:t>
            </a:r>
            <a:endParaRPr lang="en-ZA" dirty="0"/>
          </a:p>
        </p:txBody>
      </p:sp>
      <p:sp>
        <p:nvSpPr>
          <p:cNvPr id="3" name="TextBox 2"/>
          <p:cNvSpPr txBox="1"/>
          <p:nvPr/>
        </p:nvSpPr>
        <p:spPr>
          <a:xfrm>
            <a:off x="136634" y="816427"/>
            <a:ext cx="11624442" cy="5330690"/>
          </a:xfrm>
          <a:prstGeom prst="rect">
            <a:avLst/>
          </a:prstGeom>
          <a:solidFill>
            <a:schemeClr val="tx2"/>
          </a:solidFill>
        </p:spPr>
        <p:txBody>
          <a:bodyPr wrap="square" lIns="0" tIns="36576" rIns="0" bIns="0" rtlCol="0">
            <a:spAutoFit/>
          </a:bodyPr>
          <a:lstStyle/>
          <a:p>
            <a:pPr marL="342900" indent="-342900">
              <a:spcBef>
                <a:spcPts val="1200"/>
              </a:spcBef>
              <a:buSzPct val="700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As we move to the next alert level, the PMO workgroups have been reconfigured as follows:</a:t>
            </a:r>
          </a:p>
          <a:p>
            <a:pPr marL="800100" lvl="1" indent="-342900">
              <a:spcBef>
                <a:spcPts val="1200"/>
              </a:spcBef>
              <a:buSzPct val="70000"/>
              <a:buFont typeface="Arial" panose="020B0604020202020204" pitchFamily="34" charset="0"/>
              <a:buChar char="•"/>
            </a:pPr>
            <a:r>
              <a:rPr lang="en-US" sz="2400" dirty="0">
                <a:latin typeface="Calibri" panose="020F0502020204030204" pitchFamily="34" charset="0"/>
                <a:cs typeface="Calibri" panose="020F0502020204030204" pitchFamily="34" charset="0"/>
              </a:rPr>
              <a:t>Electronic Communication Network Services [ECNS] and Electronic Communications Services [ECS]</a:t>
            </a:r>
          </a:p>
          <a:p>
            <a:pPr marL="800100" lvl="1" indent="-342900">
              <a:spcBef>
                <a:spcPts val="1200"/>
              </a:spcBef>
              <a:buSzPct val="70000"/>
              <a:buFont typeface="Arial" panose="020B0604020202020204" pitchFamily="34" charset="0"/>
              <a:buChar char="•"/>
            </a:pPr>
            <a:r>
              <a:rPr lang="en-US" sz="2400" dirty="0">
                <a:latin typeface="Calibri" panose="020F0502020204030204" pitchFamily="34" charset="0"/>
                <a:cs typeface="Calibri" panose="020F0502020204030204" pitchFamily="34" charset="0"/>
              </a:rPr>
              <a:t>Postal Services</a:t>
            </a:r>
          </a:p>
          <a:p>
            <a:pPr marL="800100" lvl="1" indent="-342900">
              <a:spcBef>
                <a:spcPts val="1200"/>
              </a:spcBef>
              <a:buSzPct val="70000"/>
              <a:buFont typeface="Arial" panose="020B0604020202020204" pitchFamily="34" charset="0"/>
              <a:buChar char="•"/>
            </a:pPr>
            <a:r>
              <a:rPr lang="en-US" sz="2400" dirty="0">
                <a:latin typeface="Calibri" panose="020F0502020204030204" pitchFamily="34" charset="0"/>
                <a:cs typeface="Calibri" panose="020F0502020204030204" pitchFamily="34" charset="0"/>
              </a:rPr>
              <a:t>Broadcasting</a:t>
            </a:r>
          </a:p>
          <a:p>
            <a:pPr marL="800100" lvl="1" indent="-342900">
              <a:spcBef>
                <a:spcPts val="1200"/>
              </a:spcBef>
              <a:buSzPct val="70000"/>
              <a:buFont typeface="Arial" panose="020B0604020202020204" pitchFamily="34" charset="0"/>
              <a:buChar char="•"/>
            </a:pPr>
            <a:r>
              <a:rPr lang="en-US" sz="2400" dirty="0">
                <a:latin typeface="Calibri" panose="020F0502020204030204" pitchFamily="34" charset="0"/>
                <a:cs typeface="Calibri" panose="020F0502020204030204" pitchFamily="34" charset="0"/>
              </a:rPr>
              <a:t>e-Commerce and OTT</a:t>
            </a:r>
          </a:p>
          <a:p>
            <a:pPr marL="800100" lvl="1" indent="-342900">
              <a:spcBef>
                <a:spcPts val="1200"/>
              </a:spcBef>
              <a:buSzPct val="70000"/>
              <a:buFont typeface="Arial" panose="020B0604020202020204" pitchFamily="34" charset="0"/>
              <a:buChar char="•"/>
            </a:pPr>
            <a:r>
              <a:rPr lang="en-US" sz="2400" dirty="0">
                <a:latin typeface="Calibri" panose="020F0502020204030204" pitchFamily="34" charset="0"/>
                <a:cs typeface="Calibri" panose="020F0502020204030204" pitchFamily="34" charset="0"/>
              </a:rPr>
              <a:t>Regulatory </a:t>
            </a:r>
          </a:p>
          <a:p>
            <a:pPr marL="800100" lvl="1" indent="-342900">
              <a:spcBef>
                <a:spcPts val="1200"/>
              </a:spcBef>
              <a:buSzPct val="70000"/>
              <a:buFont typeface="Arial" panose="020B0604020202020204" pitchFamily="34" charset="0"/>
              <a:buChar char="•"/>
            </a:pPr>
            <a:r>
              <a:rPr lang="en-US" sz="2400" dirty="0">
                <a:latin typeface="Calibri" panose="020F0502020204030204" pitchFamily="34" charset="0"/>
                <a:cs typeface="Calibri" panose="020F0502020204030204" pitchFamily="34" charset="0"/>
              </a:rPr>
              <a:t>Monitoring and Evaluation </a:t>
            </a:r>
          </a:p>
          <a:p>
            <a:pPr marL="342900" indent="-342900">
              <a:spcBef>
                <a:spcPts val="1200"/>
              </a:spcBef>
              <a:buSzPct val="700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Post COVID-19 framework is being developed</a:t>
            </a:r>
          </a:p>
          <a:p>
            <a:pPr marL="342900" indent="-342900">
              <a:spcBef>
                <a:spcPts val="1200"/>
              </a:spcBef>
              <a:buSzPct val="700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Department reprioritization of activities and catch up plan </a:t>
            </a:r>
          </a:p>
        </p:txBody>
      </p:sp>
    </p:spTree>
    <p:extLst>
      <p:ext uri="{BB962C8B-B14F-4D97-AF65-F5344CB8AC3E}">
        <p14:creationId xmlns:p14="http://schemas.microsoft.com/office/powerpoint/2010/main" xmlns="" val="3008462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3CA86EF-AAA4-451E-B963-230E64402A76}" type="slidenum">
              <a:rPr lang="en-US" smtClean="0"/>
              <a:pPr>
                <a:defRPr/>
              </a:pPr>
              <a:t>21</a:t>
            </a:fld>
            <a:endParaRPr lang="en-US" dirty="0"/>
          </a:p>
        </p:txBody>
      </p:sp>
      <p:sp>
        <p:nvSpPr>
          <p:cNvPr id="7" name="Content Placeholder 6"/>
          <p:cNvSpPr>
            <a:spLocks noGrp="1"/>
          </p:cNvSpPr>
          <p:nvPr>
            <p:ph idx="1"/>
          </p:nvPr>
        </p:nvSpPr>
        <p:spPr>
          <a:xfrm>
            <a:off x="1679575" y="2407550"/>
            <a:ext cx="8229600" cy="1156366"/>
          </a:xfrm>
          <a:prstGeom prst="roundRect">
            <a:avLst>
              <a:gd name="adj" fmla="val 0"/>
            </a:avLst>
          </a:prstGeom>
          <a:solidFill>
            <a:schemeClr val="accent2"/>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1"/>
          </a:lnRef>
          <a:fillRef idx="2">
            <a:schemeClr val="accent1"/>
          </a:fillRef>
          <a:effectRef idx="1">
            <a:schemeClr val="accent1"/>
          </a:effectRef>
          <a:fontRef idx="minor">
            <a:schemeClr val="dk1"/>
          </a:fontRef>
        </p:style>
        <p:txBody>
          <a:bodyPr rtlCol="0" anchor="ctr">
            <a:normAutofit fontScale="92500"/>
          </a:bodyPr>
          <a:lstStyle/>
          <a:p>
            <a:pPr marL="0" indent="0">
              <a:buNone/>
            </a:pPr>
            <a:r>
              <a:rPr lang="en-ZA" sz="4400" dirty="0"/>
              <a:t> Amalgamation of the department </a:t>
            </a:r>
          </a:p>
        </p:txBody>
      </p:sp>
      <p:sp>
        <p:nvSpPr>
          <p:cNvPr id="8" name="AutoShape 2" descr="data:image/jpeg;base64,/9j/4AAQSkZJRgABAQAAAQABAAD/2wCEAAkGBxIHERUQDxAWEBUQFxUVEA4XExgRIRQZFxUXGRYXFBQZHCogGB0qHBQULTEiJSkrLjouFx8zOD84NyotMCsBCgoKDg0OGhAQGy0kICQsLC8sLS80LCwsLCwsLCwsLCwtLywsLCwvLCwsLCwsNCwsLCwsLCwsLCwsLSwsLCwsLP/AABEIALYBFAMBEQACEQEDEQH/xAAcAAEAAgIDAQAAAAAAAAAAAAAABQYEBwEDCAL/xABFEAABAwIDAgkHCgQGAwAAAAABAAIDBBEFEiEGMRMiMkFRVGFxkwcUFRZCgdIjNVNydJGhsbPRUmJjsiQzQ4KS8HOD4f/EABsBAQACAwEBAAAAAAAAAAAAAAABAwIEBQYH/8QANREBAAEDAgQDBQcDBQAAAAAAAAECAxEEIQUSMVEiQZETYYGhsQYUU3HB0eEyQvAjNFJykv/aAAwDAQACEQMRAD8A3i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JZGwtLnuDWtBLnE2AA1JJO4II71kouu0/jx/EmEZPWSi67T+PH8SYTk9ZKLrtP48fxJgyeslF12n8eP4kwZPWSi67T+PH8SYMnrJRddp/Hj+JMGT1kouu0/jx/EmDJ6yUXXafx4/iTBk9ZKLrtP48fxJgyeslF12n8eP4kwZdtPjdLVOyx1UMjt+VszHH7gVjXXTRHNVOI95EZ2hk+dR/SN/5BUffNP+JT6x+7P2dfaWP6YpusxeKz91sRVE+bXm9bjaao9YPTFN1mLxWfumYPb2v+UesMuKVswDmuDgdQ4EEHuIUrImJjMOioxKGlOWSaON2/K6RrTbpsSsZqpjrK6ixdrjNFMzHuiZdXpql61D4rP3Tnp7s/umo/Dq9JPTVL1qHxWfunPT3Pumo/Dq9JfUeL08pDW1ETi4gBolYSSdwAB1Tnp7oq0t+mMzRVj8pZqyUCAgICAgICAgICAgICAghdtfm6s+zVH6TlMdUT0eRw0dCtUGUdCGTKOhDJlHQhkyjoQyZR0IZMo6EMmUdCGTKOhDJlHQhl9ROMJDmktc03a4HKQeYgjUFJiJjE9ExMx0bE2W8pj6e0VeDI3cKlo4zfrsGjx2jXvXmeIfZ2i5mvT7T28p/Z0bGumPDcXiowym2hYJ4HtOfkzx2Id9cc5+4rh2dbqdBX7O5G3af0YazhWm1kc9G094/VVMSwuTDXWkboeS8ah3v5u4r02m1lrURmifh5vHavQXtLVi5G3fyZmz+0c+Au+SdmYeVA7Vp7h7J7R77rdiuYY6bWXLE7dOzYdPX0O3MfBSsGcC/BO0ew87o3847veFbMU3I3eq4bxeaauazVirzjv8PNRtp9hpsFvJGOHhGucDjMH87B+Y/BaV3T1U9N3u9BxqzqPBX4au3lP5T5KqAFRnDtY8kpsuP8bTaf68X94WdqfHH5tTiH+1u/8AWr6N/rqvm4gICAgICAgICAgICAgIIXbX5urPs1R+k5THVE9HkcK1Qs+xmw9VtfnMGSOOLR9RIS1ua18jbAkm2p6Bv5gYmcMopyr1VD5u9zM7ZMji3hGHM11jbMxxAu08xspRO0upECAgzIMJnqIJKpkLnQwENlnA4rC4gAE854zd3SEynE4yw0QAX0Gt9w337AEFo2m2CrNmKeKqqhGGzOazI17nOjc5pcGyAtABsDuJ1CiJyymnEMHZrZeo2kL+ADGMhGaeplfwUcQ5s77HoOgBSZwRTlF1kHmsjoxIyXISOFjJc19udhIBI7bKY7omMSy8FxuowJ/CU0pYTymcpr+x7DofzWtqdJZ1NPLcpz9Y/JZavVUTmmW1tm9vabHgIakNgkdpkcQWSfUcdx/ldr0EryGt4Jf0s+1085iPWHTo1FrUU8l2OvoycX2VIu+m98JP9jj+R/8Ais0XG/7L/r+7ha/7P/36f/z+yskOpne1G5p7WlpH4gr0VFcVRmmXmaort1YmJiY+S87NeUF0Noq2727hUAXcPrtHK7xr3q6m5tu6ul4rMRy3fVJY9sVT4+3zihe2N79bt1jk+sByT2j3gqu5p6a96dpe44bx2u1TFNfjo+cfH9FHwvDZcJxGmiqIzG7h4rX3OGcatducO5a1NFVNyInu9Pf1NrUaK7XanMcs/Dbzb0XTfPhAQEBAQEBAQEBAQEBAQQu2vzdWfZqj9JymOqJ6PLWzWDv2gqoaSM5XTvDc+/K0Aue63PZrXH3K2ZwqpjMtpeVbaOHZWmZgeHERcQecEHVjHa5Cf433u477H+ZVx13WT7mm93/ehWKurspYH1jssTHSuOoYxpkOm85WglMwYl1XHShhsDZHYlmJ4VVV8waHE8HRvkm83jjtYPnkfexAcSLG+rCOdYTUsppZflFb6rYdRYOxwL3g1Va5pNnuJ4u8AlubNa4H+W1I3nKKtoa1WatffJNgbKiaTEqsWpsMaZXE65pAMzBbnygZu/J0rGqWdMea0zCr8oGBSPZE6WeSuMjI9G8W9gGudZuUMda9/ZWPSWcxmHzjeysOC4VSUVdiEeHgufUVjAOGfPIbZWsY08cNBtfUXa1M5kxiGrcUZRuqRHSSyCC7GuqJw24u7jyFjALNAOjd+nbpnnZhjd8Y5T09LOY6OoNVGA0NnMZizutxsjDra+5InZExvswmxOkuA0utygGk277btxU5Rha9ltvajA7RyXqYR/puPGYP6bz/AGnTuXH4hwWxqs1R4au8dPjH6tuxq67e07w2bSVdFtjHmieC5o1HJfH9ZvR946F5eqNZwyvxR4flLYv6XTa+nfr384V/FsClw3jWzs+lHN9Yez+S72j4lZ1G3Srs8jruEX9Lv1p7x+r5wTHZ8DfmgfYE8eM6td3t6e0arpRVMbtPT6q5Ynwzt2bMwLaWk2lyMlY1kzHNeyJ9jx26h0Tuc6d+/mV8TFXWN3o9HxKm5tTPLM7THeFtWbbEBAQEBAQEBAQEBAQEBBC7a/N1Z9mqP0nKY6ono8oYXXy4VKyenkMUkRvHILGxsQdCCDoSLEc6tmMqYnDbvkw2mxHaWrfJWTMdSQRudVF0MLG3y8QFwaDfed+5vaFhVEQsicpnYeWmy19XhMEetSyNspAbZjnsMjwDbg4WskuG6X4Nx5w1uMpd8z2SU9XW0cgjGKTFj6/c2npadnBySgjsjlLOl0zESreMihrsBhfStp6JgqTx3hj3sZE+RuaRpu6WRzGMJbrcvtydVMIlkbdO9M4nheDNJdFEIZZb2Gc2JOYN0uI4nbtPlSkdCeyUxfZ7DtrMUrKaaV8tYYAYyHFrKYNAa1rQDx3guDnZrjj26UiSYac2So6Wrqmw4i6aNjjkAhaHOMhcAGHQmxOmgOtllPRhEbtxbY7QUvkwghw+jpGTGXNKY5HlwbxhaSS4JeS4abv8vsCxiMs5mIhXaLbir2rwzFGyyiOWCOKaAwgw5WB/ygaQc1rNF7k6OskxgicrLU0EOMYpR8OxskFFhnnDswDm8c5WGx0Ng0n/AGgqBFbCYiMWjrMSbFDFHQ3jw6kIbFHT5m3dPM62psRmdqbcJbfZTJGHZitK/AKCF+F3lqsVvLU4y8ZCyMs4SWV0h0gbZ2nQL+0gnqWgOyMDoIJG2bSTzvkJHCV1U5pcX2JzEMDSf/Y0eyVCfJ5ybuHcrcKZS+zOG1eITDzEPEjD/nNOQR9rn7gOzW/QVqa3Uae1bn28xifKfP8AJdZorqnwN70Jko4G+eTMke0fKShvBtPuJ/a/Qvnd2KLt+futMxHlHV2aq4tW83qo98qRjU0E0l6dhYPaO4OPS1nsr2Ggt36LeL85n6PA8Su6a5dzp6ZiPP3/AAdmy7DJW0wALrTRk2F7APBJPYF0KY8UNfSUzN+nHePq3utl64QEBAQEBAQEBAQEBAQEELtr83Vn2ao/ScpjqiejyPzadCtULVju1DXUrMNoA6Kkj1leeK+rk0zSTWJytvuZc6AX3ADGI7s5q7KuHEAi5sd4vv7+lZMMyznYzUOpm0Znf5u1xeKe9m5ic1yN511sdL6qMQy5pR5aDzb1OEZTEe01VHUtrGzETxxiNs2VpIaIuCGhBF8nP0m6jGyeac5YNLiE1JLw8U0kct3Hh2vc113XzEvBub3N+9ThGZZmzONHAKuOr4JtQ6IlzWPJAzEEZiRrcXJ79VExlMThztTtBLtPUvqqiwc+waxt7Ma3ktbf369JJSIwTOWHh2ISYa5zonW4SOSGRpFw+ORuV7XDot+IB5lOEROGTNtBVSho84kaGQMpgGOMd4WXyRvy2zAZjvuoxBzSj2zOY0sD3Br7F7A4gOLeSXN3G1za6kyznY7VPpxSGplMA3U+c5d97W6L+zu7ExCeacMFodO5oGZ7zZrALuJ6GtA19wWNU007yiImWwtlvJm+otLiBMTd4pmnjH/yPGjO4a9oXm+IfaGi34NP4p7+X8ujY0Eziq4u1TilNs+wQU8beJyYWaNb2uPT95XGs6DU66r2t6qcd56/BVrOLWNHHJbjNSq4hiMmIOzSuvbc0aBvcP8ApXptNpLWnpxbjHzl4/Va69qqua5Ofd5Ql9m9kJ8cs+3AxfTOHKH9Nvtd+5bdNEz1Z6bQXL05naF/pTQbHuipmkCaocxjRy5HlzgA59uS257B0Lat2KpiZpjaHdtWrOnxTHWfVali2xAQEBAQEBAQEBAQEBAQQu2vzdWfZqj9JymOqJ6PI4VqhygICAgICAgICAgILFsxsdU7REOY3gouepeNP9jd7z3adq5uu4tY0kTzTmrtHX+GzZ0tdz3Q2rhGA0Wx0eccs6Onfxnv6Q2w0HYPevI3tZrOJ1ctP9PaOnx7t+urT6Kjnrn/AD3IvF9pJK27Y7xM7+M7vPN3BdjRcHtWcVV7z8nldfxy7f8ADa8NPzlFUNFJiDxHCwyOO5jR+JO4DtK7EU52hxrdqu5ViiMy2LgOxEOEt84r3seWcYtJtHHbncTyvfp+auotb+93dNw2i1HPc3n5Qg9rvKla8OGiwGhq3N/RYfzd93OuvY0E/wBVz0X3dXERihRdl53VOJUr5HF731MJc9xLiTwjd5K37tMRaqxttP0aduqarlMz3j6vSi867YgICAgICAgICAgICAgIIfbJpfh9YGgkmmnAaBckmJ1gAN5Ux1RPR5RGE1HVZ/Ak+FWc0KeWXPoqo6tP4EnwpzQnlk9FVHVp/Ak+FOaDlk9FVHVp/Ak+FOaDlk9FVHVp/Ak+FOaDlk9FVHVp/Ak+FOaDlk9FVHVp/Ak+FOaDlk9FVHVp/Ak+FOaDlk9FVHVp/Ak+FOaDlk9FVHVp/Ak+FOaDll30Wz1XXPEcdJMXO3AxPaO8ucAAO0lYV3qbcc1XQiiqZbM2W8mLKG0tcOHkGohAORnf9Ie/TsXlOIca1F3/AE9PTMR3xOf4dSzpLceKuYWDFcZdT/J00D3kaZ+Ddlbb+EW1/Jamk4Ndu1e0v5x85aGu4z7KJo09OZ742hU6mGoq3Z5I5Xk85Y77hpoOxeltWKLUctFOHk706i9Vz15mU7s3sTPi1ny3gi6SOM76jTu7z+K2KaM9WxpeHV3fFXtC5YhiFJsPDwcED5HuFxFGwvc8/wAUkltB3+4Lbs2OacRtDt0029PTiiGp9p8axDaV154pWsBuynbG8Nb0Ei3GPafdZdqzas2o2mM92ndru3PKUF6Nn+gl8J/7K/2lPeFHs6+yV2Sw+ZlfSkwyACeEkmNwAAkbqTbRVXrlPs6t/KfostW6orp284ej1592RAQEBAQEBAQEBAQEBAQEHBQY+HV8eJxNmgeJI5BdkjdQ4XIuPuKDJQcIMbDq9mJRtmiJLH3yktdGdHFp4rgCNQd4QKCuZXhzoySGPdG67XM4zDZws4C+vONEGUgICAg4IQLIYLKNwspCyBZAsgWQEHKAgICAgICAgICAgICAgICCP2hq/R9JUTfRQyv/AOLHHT7kGtaWCSGKKnM80EdFgzJp2RSGPNK+5aMw1BBjdqLHm3EghkYfib4qmibU1L53NpIuGgZUPY6nlZAZpJqiFpAljeC0ZnXsbDeUEfs1i0sjKaqjrZ6p0NLVT4peVz44m8E50MRbyeFDy0j2rNNzayCZ2cjnr5aaOeqqA2lw6lnqQJXAyzSPL/lHXubCI36QbHTRBh4HPPi3mLJauoY19HW1lUWyOaXNlmZwTS+9xlDiGkagA2sgjvT8sdHTx1tTUAMw01YEb5GSVUpLsodMyzssbGgu1HKBOgQWzGJp6LAohwzxUyRUkfD5iXcLK6JrnZt5N3FBB4viFVgj8RbFUyvYyTD4XVE0rrQmUE1EofkcIRlfGLtaWtve2lkHD6yowZlNNT1MlV53LUwwRcJPNGHyxNEAEkvGlY2SMnhCLWc62lkEz5P5qiukLZJZXswwVFG+R7j/AIiYVDhnfflZYo4tddZnDmQQmLY5U0U1U3hZeCwyujqZ33cS6CZ1OGU7f4m2lqjl/pMHOg6sUxSogD4qyWpY80stbFTRPka6SaaSRzYs8eoZCxsYIBDdSTogyKnEamDzaCmqZJ34tQRRQS53PDZmFomqQb8W0crnE6XLBzlBMbK1XC4pURecPqxGzNFM2eRzIWtyRGnqIL5Gy5mucHaucC48yC/ICAgICAgICAgICAgICAgICAgICAgIMXFKIYjDJA5zmCZj43PbYFoe0tJbcEX15wg+qCkbQRMhZyYmNY2/Q1oaL9tggyEBBBY3s2MbcRLVTiF4aJaJrmNZIAb2c7JwgB0uA4A270E4Bbdp2IBF0CyDlAQcWQRkWCsbVurHPfJIWCKNriMsLL3cIgBoXGxcTcnKOYWQSdkHK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P//Z"/>
          <p:cNvSpPr>
            <a:spLocks noChangeAspect="1" noChangeArrowheads="1"/>
          </p:cNvSpPr>
          <p:nvPr/>
        </p:nvSpPr>
        <p:spPr bwMode="auto">
          <a:xfrm>
            <a:off x="15271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9" name="AutoShape 6" descr="data:image/jpeg;base64,/9j/4AAQSkZJRgABAQAAAQABAAD/2wCEAAkGBxQSEhQUEhQVFBQWFx4XFhgYFR4YFhYfFRUXFhgeHBwcHCggGiQlHBwXITEiJywrLy4uFyAzODMsNygtLiwBCgoKDg0OGhAQFzcmHCUsLzcvLTA3LzA0NTcrLCwsLywsMzcxNysrNyw0NzUsMi42LzYrKzcwNyw0Ky0rMjc3LP/AABEIAEQBGAMBIgACEQEDEQH/xAAcAAACAgMBAQAAAAAAAAAAAAAABwUGAwQIAQL/xABKEAACAQMBBAUEDggGAAcAAAABAgMABBESBQYhMQcTIkFRCGFxgRQyMzVCUnJ0kaGys8HRFSM0c4KSk7EXJVNUYsIkQ2Oio8PS/8QAGwEBAQADAQEBAAAAAAAAAAAAAAEEBQYDAgf/xAAtEQABAwEFBgUFAAAAAAAAAAAAAQIDEQQFITFBEjIzcYHwEyJhkdEUUbHB4f/aAAwDAQACEQMRAD8AeNFQG0t9bC3kaKe6ijkX2ys2CMjNfOzt97C4kWKG6ikkfgqqck4Gf7UBYaKqW8/SLYWLFJpdUg5xxjW49OOC+uoPZvTXs6VtLieEfGkQafWUZseugGTRWG2uVkVXRg6MMqynIIPeCKpG8XS3s+0cx6nndThhCoYKR3FiQv0GgL7RS62P0y7OnYK5ltye+VAF9bKSB66YUUoYBlIIIyCDkEHkQaA+6KK0tq7WhtkMlxIkSD4TnA9XjQG7RS7uumbZiHAeV/OsRx9JxmrDuzvxZX5020wL89DAo/8AKefqoDlrbMjeyZ+03u0nwj/qNTE8ntyb+bJJ/Ud5J+GvjS421+03H76T7xqYvk8++E3zf/utQHQ1FeVEbwbz2tkuq5mSPPIE9tvQo4mqCYqu9IfvZefuH/tVb/xp2Zqxqmx8bqTj8/qrf3j3jtr3ZN69tKsgEDZAPaXh8JTxFAcwiZvjN/Mfzp/eTq5Njc5JP/iTzOf/ACo65+Wn/wCTn+w3Pzk/dR1EKNmivM1T94+kvZ9mxSSbrJBzSIayPMccB6zVIXGilK/TvaZ4WtyR5+rB+jXUlsvpp2dKcP10B/8AUTs/ShIHroBkUVq7P2hFOgkhkWRDyZWBH1VtUB4aqO82121Mikqq8GwcM5IzjPcAOfpq3Gl1t/3WT9632UrV3tM6OHyrmZtgjR8mOhodcPiL9f5171w+Iv1/nWGpHZmxpJgWGEjHN25cOePGuWi8WV2yxKryQ3b1YxKuWiGn1w+Iv1/nR1w+Iv1/nU/sb9Ha0RbmK4lf2ihwc9/BRW8+6vWMXklOSc4VQAPADPhWzW6rUjUXCv2w/Jhpboa+nUqXXD4i/X+dHWj4i/X+dWW63NIGY5M+Zhj6x+VVq5t2jYq6lWHcawrRZ7RBxG0ToZEU0Uu4v5JjYe2WjYc+ryAyls6cnGpSeIweYoqHg5P8n8RRWTDecsLETM85LCyV1chYdMfvvdfwfdiqvsnaUltKJYW0yKCFbvXUCpI8+CatHTF773X8H3YqltyPorrFOfPNY8frr0Guud0YopbK1k6tO1ChPYHxAD3UmPKDZRewIqqumDJwAM6nPh6KtClV2HvvPaWVzZoxCzY0HOOqyT1un5S/QaqwYeIpqeT5oN7cI6q2qDIyAfayDx9NOTfCGKOxun6uPswuR2B8Q47qEOSaeXk9bwO6T2bnIiAkiyeIViQ6+gHBHyjSMTkPRTS8nk/5hN83P21qIUem8G2I7S3luJT2I1LHHM+AHnJ4VyjvTvHNtCcz3DcfgIPaRr3Kv4nvpzeUVfFbO3hHASzEt5xEucfSyn1UgqqkM0No7q7IjMsYy5UZ0DxOOOPPXxbzsjq8bFXUgqynBUg5BB9NOjov6Mry2nhvJZVhwOMOCzsrrgqxyAvccceVZ+mPo6j6p760QI6dqaNR2XXvYDuI4k+I9FKASEshZmZjlmJYnxLHJP05pneTz74TfN/+60rqaHk8++E3zf8A7rUQDa6S97hsy0MigNM50QqeRYjiT5lHH6K5cv7ySeRpZXMkjnLMTxP5eimT5Ql+Xv4ou6KHI9MrEk/+1fopcbN2fJcSpDCheRzhVHf+Q8T3VVB8tZyCMSlG6onSHxlcjuJ7j5jivm1unjLGNipZSjY+ErcwfEV0L0ZdHM2zzMbiWKRJ4wskIQsuVOVJJODgFhy76X3TDuAtg63FsMW0raSn+i+MgA/FPHHhjHeKUAtqf3k5/sVz85P3UdIGn95Of7Fc/OT91HRAbHTpvY9rbpbQkrJchtTA4KIuA2POxOM+Y1z9ZWjyukUSlnchUUcyTyFdZ7x7qWV2RLeRI5RcBnJAVc5PfgUu5dvbu7PmWSCMSTRklTApfBIIOGJC+I50BX7XoMvGUF57dGPNcM2PWBiqVvjuhcbMlWO40nWCUdDlWAOD5wRkcPOKad309RDPVWUjeGuVU/sGpbb/AG+8u1ZI3kRYkiBCIpLY1Y1EsQM5wO7uoDa6JN4JLTaMKqf1dw4ikTubUcKfSCfrNdRiuQty/fCy+cxfbFdfUQHhpdbwe6v+9b7KUxTS62/7rJ+9b7KVp774KczY3bxF5Hm7uzevmwfaqNTefwHrq073bCN3aSWyN1YkAXUDgKPQPbD/AI5GfGorcSQB5V7yqkeonP8AcV87t9IUV3eSWnVmJ1B0anBZyjMsgIXIXGARx457q+7mia2zo5M1rXofF4PcsuyuSFL3C3Wg2Xfz+y5F6yGIvD2MLIgzrkU5OSAMFOYyeYIq/WW9AuruFLV1MHU9fM2OJ63swIM8icOx7+yKXm/Ztrq6vrZH/WGMzpkFWiuLZMSAE8SJItHL/TFUrdreNLCzglC9ZI980rpq05W2gCoCcHHalzy7q2pgnUJPDNQW8tvHNGQGXrVUyIMjUR38M8jULFtufasJFpCIrZwNU9wD+s5FljjGCwPFSzEDwBrT2Hup+joriaaR5JJHZ0UyB1DOmjIOhSTgkeGAOFeNpRjonI/KinpCrkkTZzqR8HJ/k/iKKLfk/wAn8RRXDO3W96nUszUWHTF773X8H3YqmVc+mL33uv4PuxVMrvlOTOqOie417Jsz4R6f5SRSW6c59W1pB8SKNfqJ/Gr/ANFeyNpfo6IpdxW8LZaJDbdc2GYnJPWLjJzwpU9JlpcRbRmF2yPK2ltaDSrKVwpC/B5cqqkJnoKuNO1UB+HFIv1KfwpzdLVxo2TeeePT/MQKQPRjaXMu0YRaMiSqGbW41Kq6cMSue1zHCmn0rbI2l+jpTJdwzwrpaVRbdSwCsDkHrGzg4yKAQdNDyej/AJhN83P21pX0zfJ9b/MpP3DfaWoUtflG2pNtaSDkkzKfN1icPs/XSl3CmiTaVm02OrEyk55A8dJPobSfVXT2+W7639nNbMQNY7LfFZeKn6a5M2lYSW8rwzKUkjOl1Pj+R7j56qkOza0duXMcdvM8pHVrGxfPLGk5Hr5euubdgdKe0bSNY1kWVFGFEq6ioHIBsg49Oa0d7d/rzaChJ3VYgc9Wi6VJHItxJOO6lQVVOQppeT174TfNz9taWBWmf5PXvhN83P21qIDH5QFoU2kkh9rJAuP4GZT/AHrH0ByxrtJg/tmhYR+nKlvqpn9Me6LX9oGhXVPbkvGO9wQA6D0gAjzqK5rhlZGDKSjqcgglWUr3jvBFUHaeaovTXcomyZw5GXKqg7y2oEY+jPqpSWHTHtKNArNFLgcGePtesggH6Kq+8289ztCQPdSayOCKBhFzz0qOX96VBDU/vJz/AGK5+cn7qOkDT+8nP9iufnP/ANUdEBWenveaR7kWSkrDGodwD7ozcRq8ygcB4nPhVB3N3fbaF3FbK2jXks2M6VUZJA7z3eurP06bPaLajOQdM0ash7jpGlh6jj6ap27+2JLO4juISNcZyAeTA8CD5iKhToJehnZnV6NEurHunWtrz4/F9WMUi9+N2js68e2L9YAAyNjBKtyyO48CKaC9Pa9Xxsn63wEw6v8Am059WKU+8u2Zr6eS6nHF2C5AOhcDsoD5hx8aqg+9y/fGy+cxfbFdfVx9ujIFv7MnkLmL7xa7AzRCAaXO8Husn71vspTGNLnb/usn71vspWnvvgpzNjdvEXkRyvjPeGUqw8QwKsPWDWWy3J2fO+YU6l8DJ6xhJkh8kHILcdGfEZrCikkAcSTgeupxdkxxFUkDTTNxEUfAL8o1qrstE8dUbi3Wv61r6Ihm2yKN9Nre9CjdKfRlHbW7XttJJlMdajsXyD2dSsx1DGeRJ4Gqv0R7nptG7Yze4wBXdf8AULEhV9HAk+imF0grLFa3KNlFaIkRiQsAPCqF0UXBVrlVJGpYycHGcFxx+mt79enhPkVm6tKe3yaz6XztYjs9Toe/2pDbrhiBgYCLz4cgAOVUfbO1muGBYaVHtVzyz/c1ISbNSNFW4iZO7rkbUuf+QxwqN2rs1oGAJDKwyrDkw/DurUXlPaJGYpRuFUTPrkv6M+yRQsdhi7RfjuprQcn+T+Ioog5P8n8RRWmdut71NmzNTZ3s6I4r+6kuWuZIzJjKhFIGlQOZNRH+AsP+9l/pL+dSe9G2NppNeJAJSpZTAwiyIxCqNKB2e11nWAD5DY5VIW+07v2Rehnm7BnECaDpOlMx4HU4PHkdfHwr9AOSN/dbdGewh6iK+LxjOgSQK2jPcCHHDzGq3tvocF3M889/M8j8z1SgDHAADPADwras9r3xUdW1zImqz1NJBpcNJMBcoo0LlQmCTjs+PhL7u7Yu5L6Xro5VtpdQt9UYCp1D6ckjtfrFOrtAe1AGeNUFf2J0OexJkngv5UkTkeqUgg8wRniD4VY96d0Z7+HqJb4pGcahHAq68fGJc8PMK1IdpXfs9kDTsPZWjqzDiAQdSpLh9A46+XaOTkYrQ3d2hfyWsjtJMblI1kCMhUMUfU6aTAoXUBpwGfnQEP8A4Cw/72X+kv51YtxejCPZlwZ0uHlJQppZAo4kHOQfNWHau0r4JaPqmQTmeRwEIMSkobeNiIZCpCkjivE59FTmzttOLiaJ+tbKxG31RPoYmIlsuEAGWAznGM91AWrNVrfDci02koFwhDqMLKh0yL68cR5jkVVV2xfCCRo3uJJfYUkkyvBjqJwV6tYhoGrJMg05bginPHju3lxtO3gjdi0jeyQ5RQJXMKRFpEZljUZZgcHSMZA494FZk6A11dm/YL4G3BP09YB9VWvdjonsLNg5VriQcQ0uCoPiEA0/Tmoo7W2j1UBkaZGea416YyMKAjQqSsMhGMkDs8cc6377au0FuP1Ykkt2mtY89X2kDFWkf2o1Kw1K3AaTg8OOICO270LxXNxNObqRDK5cqI1IXV3Ak1L7h9GUey52mS4eUsmjDIFHEg54HzVL7uR3Hsm762aZ443CxB1UKQ0auSCEBbDEjOajNi7dum2nNFKkvsdtQiymFi6s4yzafhYyoychu7GDQXmqNvj0X2d+xkOqCY85I8do/wDJTwb08DXxtfaV2t9IkTTkCS3EMYizA6uT7ILPo4YXjnVw4cDnBxXl9tHRH1ZfM0k9tkx+4EznqZiCPaiNWHHgez40BWIegNA3bvnK+C24U/SXP9qu2wujaxs43WFCZHRkMznXIA6lSRyC+oCsFvtC59n3CO83Vq5WIaSFYdQrA8ISG7erjrHEYxUNsfaO0+oYztKjNaRyqxTWQ5kAfgsSmI6fg4cjOe7FQEcOgSH/AHsv9Jfzq9bgbmpsqGSJJWlEknWEsoUjsquOHoqL2Jf3czWyMZkRzcLI+A3tViMTCQxLkAlwCyjODwOK8huL+PZ5uBJLLcLIx6uRB21DNEFwqBgOKvkD4PgaoLPvLu5b38RhuU1rnKnkyHxU9xpU3vQKdR6m97PcJIcsP4lcA/QKYW88t1DaRQW7SS3UhCdcsakrpUs8hUkIOWACfhd9Qe194bt0STTcQZtdaRxxnU84bEkbkxvp0gDSMdrJ48KAg9jdBEauGurppVHwI4+rz6WLE49GKuu8XR7aXVpHaAG3iifWnVYBB0lTzBzkHjmtK22pctfKHaZIiISF0sFy8eXBxAwPa4HLrioi121tYRgMkjP7FnlVuq4MxdBGrDhh0Afs8NQYVAYB0EWf+6uv/j//ABTP2XaGKJIzI8pVcF3wXfHe2BjNVI3062lxLbzXFwYCsiCWDS0ulcvEOyCwblkL2Se/GKtWxIpEhjE0nWy6QXfTpBJ4nA7gOQHmqg3TS62/7rJ+9b7KUxTVY3j2KzsZIxqz7ZeRyvJl8+O6tZesDpYaN0M2wytZJ5tSnwSlGVhzUgj1HNWKO/D9cYmCSS4PaOGUrwKg94Pce6or9FP8WX+kfzo/RT/Fl/on8656Dx4aps4fxUw9zbSJG/GuPakHvVsmeS3liVSruMZbIGM8eNVrcXdi4tpneQLpZNOFOo88jkKYabOkHACYDwETAf3oXZ8g5CYeiJh+NerHzMiWJrfKuf376Hw5sbno9VxQ29ka4VfrCERlI0OeZPAHHMYrR2leh1ijTOiIYBPAsTjJx3cuVe/op/iy/wBE/nQdlv8AFl/on8683rMsfhtbh761PpEjR22q49oasHJ/k/iKKsOxNgsWBdSiAgnV7Z8HIGPggHj56K94bpklYirgeUlvZG6iYl0ooorrDRBRRRQBRRRQBRRRQBRRRQBRRRQBRRRQBRRRQBRRRQBRRRQBRRRQBRRRQBRRRQBRRRQBRRRQBRRRQBRRRQBRRRQH/9k="/>
          <p:cNvSpPr>
            <a:spLocks noChangeAspect="1" noChangeArrowheads="1"/>
          </p:cNvSpPr>
          <p:nvPr/>
        </p:nvSpPr>
        <p:spPr bwMode="auto">
          <a:xfrm>
            <a:off x="1679575" y="79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0" name="AutoShape 8" descr="data:image/jpeg;base64,/9j/4AAQSkZJRgABAQAAAQABAAD/2wCEAAkGBxQSEhQUEhQVFBQWFx4XFhgYFR4YFhYfFRUXFhgeHBwcHCggGiQlHBwXITEiJywrLy4uFyAzODMsNygtLiwBCgoKDg0OGhAQFzcmHCUsLzcvLTA3LzA0NTcrLCwsLywsMzcxNysrNyw0NzUsMi42LzYrKzcwNyw0Ky0rMjc3LP/AABEIAEQBGAMBIgACEQEDEQH/xAAcAAACAgMBAQAAAAAAAAAAAAAABwUGAwQIAQL/xABKEAACAQMBBAUEDggGAAcAAAABAgMABBESBQYhMQcTIkFRCGFxgRQyMzVCUnJ0kaGys8HRFSM0c4KSk7EXJVNUYsIkQ2Oio8PS/8QAGwEBAQADAQEBAAAAAAAAAAAAAAEEBQYDAgf/xAAtEQABAwEFBgUFAAAAAAAAAAAAAQIDEQQFITFBEjIzcYHwEyJhkdEUUbHB4f/aAAwDAQACEQMRAD8AeNFQG0t9bC3kaKe6ijkX2ys2CMjNfOzt97C4kWKG6ikkfgqqck4Gf7UBYaKqW8/SLYWLFJpdUg5xxjW49OOC+uoPZvTXs6VtLieEfGkQafWUZseugGTRWG2uVkVXRg6MMqynIIPeCKpG8XS3s+0cx6nndThhCoYKR3FiQv0GgL7RS62P0y7OnYK5ltye+VAF9bKSB66YUUoYBlIIIyCDkEHkQaA+6KK0tq7WhtkMlxIkSD4TnA9XjQG7RS7uumbZiHAeV/OsRx9JxmrDuzvxZX5020wL89DAo/8AKefqoDlrbMjeyZ+03u0nwj/qNTE8ntyb+bJJ/Ud5J+GvjS421+03H76T7xqYvk8++E3zf/utQHQ1FeVEbwbz2tkuq5mSPPIE9tvQo4mqCYqu9IfvZefuH/tVb/xp2Zqxqmx8bqTj8/qrf3j3jtr3ZN69tKsgEDZAPaXh8JTxFAcwiZvjN/Mfzp/eTq5Njc5JP/iTzOf/ACo65+Wn/wCTn+w3Pzk/dR1EKNmivM1T94+kvZ9mxSSbrJBzSIayPMccB6zVIXGilK/TvaZ4WtyR5+rB+jXUlsvpp2dKcP10B/8AUTs/ShIHroBkUVq7P2hFOgkhkWRDyZWBH1VtUB4aqO82121Mikqq8GwcM5IzjPcAOfpq3Gl1t/3WT9632UrV3tM6OHyrmZtgjR8mOhodcPiL9f5171w+Iv1/nWGpHZmxpJgWGEjHN25cOePGuWi8WV2yxKryQ3b1YxKuWiGn1w+Iv1/nR1w+Iv1/nU/sb9Ha0RbmK4lf2ihwc9/BRW8+6vWMXklOSc4VQAPADPhWzW6rUjUXCv2w/Jhpboa+nUqXXD4i/X+dHWj4i/X+dWW63NIGY5M+Zhj6x+VVq5t2jYq6lWHcawrRZ7RBxG0ToZEU0Uu4v5JjYe2WjYc+ryAyls6cnGpSeIweYoqHg5P8n8RRWTDecsLETM85LCyV1chYdMfvvdfwfdiqvsnaUltKJYW0yKCFbvXUCpI8+CatHTF773X8H3YqltyPorrFOfPNY8frr0Guud0YopbK1k6tO1ChPYHxAD3UmPKDZRewIqqumDJwAM6nPh6KtClV2HvvPaWVzZoxCzY0HOOqyT1un5S/QaqwYeIpqeT5oN7cI6q2qDIyAfayDx9NOTfCGKOxun6uPswuR2B8Q47qEOSaeXk9bwO6T2bnIiAkiyeIViQ6+gHBHyjSMTkPRTS8nk/5hN83P21qIUem8G2I7S3luJT2I1LHHM+AHnJ4VyjvTvHNtCcz3DcfgIPaRr3Kv4nvpzeUVfFbO3hHASzEt5xEucfSyn1UgqqkM0No7q7IjMsYy5UZ0DxOOOPPXxbzsjq8bFXUgqynBUg5BB9NOjov6Mry2nhvJZVhwOMOCzsrrgqxyAvccceVZ+mPo6j6p760QI6dqaNR2XXvYDuI4k+I9FKASEshZmZjlmJYnxLHJP05pneTz74TfN/+60rqaHk8++E3zf8A7rUQDa6S97hsy0MigNM50QqeRYjiT5lHH6K5cv7ySeRpZXMkjnLMTxP5eimT5Ql+Xv4ou6KHI9MrEk/+1fopcbN2fJcSpDCheRzhVHf+Q8T3VVB8tZyCMSlG6onSHxlcjuJ7j5jivm1unjLGNipZSjY+ErcwfEV0L0ZdHM2zzMbiWKRJ4wskIQsuVOVJJODgFhy76X3TDuAtg63FsMW0raSn+i+MgA/FPHHhjHeKUAtqf3k5/sVz85P3UdIGn95Of7Fc/OT91HRAbHTpvY9rbpbQkrJchtTA4KIuA2POxOM+Y1z9ZWjyukUSlnchUUcyTyFdZ7x7qWV2RLeRI5RcBnJAVc5PfgUu5dvbu7PmWSCMSTRklTApfBIIOGJC+I50BX7XoMvGUF57dGPNcM2PWBiqVvjuhcbMlWO40nWCUdDlWAOD5wRkcPOKad309RDPVWUjeGuVU/sGpbb/AG+8u1ZI3kRYkiBCIpLY1Y1EsQM5wO7uoDa6JN4JLTaMKqf1dw4ikTubUcKfSCfrNdRiuQty/fCy+cxfbFdfUQHhpdbwe6v+9b7KUxTS62/7rJ+9b7KVp774KczY3bxF5Hm7uzevmwfaqNTefwHrq073bCN3aSWyN1YkAXUDgKPQPbD/AI5GfGorcSQB5V7yqkeonP8AcV87t9IUV3eSWnVmJ1B0anBZyjMsgIXIXGARx457q+7mia2zo5M1rXofF4PcsuyuSFL3C3Wg2Xfz+y5F6yGIvD2MLIgzrkU5OSAMFOYyeYIq/WW9AuruFLV1MHU9fM2OJ63swIM8icOx7+yKXm/Ztrq6vrZH/WGMzpkFWiuLZMSAE8SJItHL/TFUrdreNLCzglC9ZI980rpq05W2gCoCcHHalzy7q2pgnUJPDNQW8tvHNGQGXrVUyIMjUR38M8jULFtufasJFpCIrZwNU9wD+s5FljjGCwPFSzEDwBrT2Hup+joriaaR5JJHZ0UyB1DOmjIOhSTgkeGAOFeNpRjonI/KinpCrkkTZzqR8HJ/k/iKKLfk/wAn8RRXDO3W96nUszUWHTF773X8H3YqmVc+mL33uv4PuxVMrvlOTOqOie417Jsz4R6f5SRSW6c59W1pB8SKNfqJ/Gr/ANFeyNpfo6IpdxW8LZaJDbdc2GYnJPWLjJzwpU9JlpcRbRmF2yPK2ltaDSrKVwpC/B5cqqkJnoKuNO1UB+HFIv1KfwpzdLVxo2TeeePT/MQKQPRjaXMu0YRaMiSqGbW41Kq6cMSue1zHCmn0rbI2l+jpTJdwzwrpaVRbdSwCsDkHrGzg4yKAQdNDyej/AJhN83P21pX0zfJ9b/MpP3DfaWoUtflG2pNtaSDkkzKfN1icPs/XSl3CmiTaVm02OrEyk55A8dJPobSfVXT2+W7639nNbMQNY7LfFZeKn6a5M2lYSW8rwzKUkjOl1Pj+R7j56qkOza0duXMcdvM8pHVrGxfPLGk5Hr5euubdgdKe0bSNY1kWVFGFEq6ioHIBsg49Oa0d7d/rzaChJ3VYgc9Wi6VJHItxJOO6lQVVOQppeT174TfNz9taWBWmf5PXvhN83P21qIDH5QFoU2kkh9rJAuP4GZT/AHrH0ByxrtJg/tmhYR+nKlvqpn9Me6LX9oGhXVPbkvGO9wQA6D0gAjzqK5rhlZGDKSjqcgglWUr3jvBFUHaeaovTXcomyZw5GXKqg7y2oEY+jPqpSWHTHtKNArNFLgcGePtesggH6Kq+8289ztCQPdSayOCKBhFzz0qOX96VBDU/vJz/AGK5+cn7qOkDT+8nP9iufnP/ANUdEBWenveaR7kWSkrDGodwD7ozcRq8ygcB4nPhVB3N3fbaF3FbK2jXks2M6VUZJA7z3eurP06bPaLajOQdM0ash7jpGlh6jj6ap27+2JLO4juISNcZyAeTA8CD5iKhToJehnZnV6NEurHunWtrz4/F9WMUi9+N2js68e2L9YAAyNjBKtyyO48CKaC9Pa9Xxsn63wEw6v8Am059WKU+8u2Zr6eS6nHF2C5AOhcDsoD5hx8aqg+9y/fGy+cxfbFdfVx9ujIFv7MnkLmL7xa7AzRCAaXO8Husn71vspTGNLnb/usn71vspWnvvgpzNjdvEXkRyvjPeGUqw8QwKsPWDWWy3J2fO+YU6l8DJ6xhJkh8kHILcdGfEZrCikkAcSTgeupxdkxxFUkDTTNxEUfAL8o1qrstE8dUbi3Wv61r6Ihm2yKN9Nre9CjdKfRlHbW7XttJJlMdajsXyD2dSsx1DGeRJ4Gqv0R7nptG7Yze4wBXdf8AULEhV9HAk+imF0grLFa3KNlFaIkRiQsAPCqF0UXBVrlVJGpYycHGcFxx+mt79enhPkVm6tKe3yaz6XztYjs9Toe/2pDbrhiBgYCLz4cgAOVUfbO1muGBYaVHtVzyz/c1ISbNSNFW4iZO7rkbUuf+QxwqN2rs1oGAJDKwyrDkw/DurUXlPaJGYpRuFUTPrkv6M+yRQsdhi7RfjuprQcn+T+Ioog5P8n8RRWmdut71NmzNTZ3s6I4r+6kuWuZIzJjKhFIGlQOZNRH+AsP+9l/pL+dSe9G2NppNeJAJSpZTAwiyIxCqNKB2e11nWAD5DY5VIW+07v2Rehnm7BnECaDpOlMx4HU4PHkdfHwr9AOSN/dbdGewh6iK+LxjOgSQK2jPcCHHDzGq3tvocF3M889/M8j8z1SgDHAADPADwras9r3xUdW1zImqz1NJBpcNJMBcoo0LlQmCTjs+PhL7u7Yu5L6Xro5VtpdQt9UYCp1D6ckjtfrFOrtAe1AGeNUFf2J0OexJkngv5UkTkeqUgg8wRniD4VY96d0Z7+HqJb4pGcahHAq68fGJc8PMK1IdpXfs9kDTsPZWjqzDiAQdSpLh9A46+XaOTkYrQ3d2hfyWsjtJMblI1kCMhUMUfU6aTAoXUBpwGfnQEP8A4Cw/72X+kv51YtxejCPZlwZ0uHlJQppZAo4kHOQfNWHau0r4JaPqmQTmeRwEIMSkobeNiIZCpCkjivE59FTmzttOLiaJ+tbKxG31RPoYmIlsuEAGWAznGM91AWrNVrfDci02koFwhDqMLKh0yL68cR5jkVVV2xfCCRo3uJJfYUkkyvBjqJwV6tYhoGrJMg05bginPHju3lxtO3gjdi0jeyQ5RQJXMKRFpEZljUZZgcHSMZA494FZk6A11dm/YL4G3BP09YB9VWvdjonsLNg5VriQcQ0uCoPiEA0/Tmoo7W2j1UBkaZGea416YyMKAjQqSsMhGMkDs8cc6377au0FuP1Ykkt2mtY89X2kDFWkf2o1Kw1K3AaTg8OOICO270LxXNxNObqRDK5cqI1IXV3Ak1L7h9GUey52mS4eUsmjDIFHEg54HzVL7uR3Hsm762aZ443CxB1UKQ0auSCEBbDEjOajNi7dum2nNFKkvsdtQiymFi6s4yzafhYyoychu7GDQXmqNvj0X2d+xkOqCY85I8do/wDJTwb08DXxtfaV2t9IkTTkCS3EMYizA6uT7ILPo4YXjnVw4cDnBxXl9tHRH1ZfM0k9tkx+4EznqZiCPaiNWHHgez40BWIegNA3bvnK+C24U/SXP9qu2wujaxs43WFCZHRkMznXIA6lSRyC+oCsFvtC59n3CO83Vq5WIaSFYdQrA8ISG7erjrHEYxUNsfaO0+oYztKjNaRyqxTWQ5kAfgsSmI6fg4cjOe7FQEcOgSH/AHsv9Jfzq9bgbmpsqGSJJWlEknWEsoUjsquOHoqL2Jf3czWyMZkRzcLI+A3tViMTCQxLkAlwCyjODwOK8huL+PZ5uBJLLcLIx6uRB21DNEFwqBgOKvkD4PgaoLPvLu5b38RhuU1rnKnkyHxU9xpU3vQKdR6m97PcJIcsP4lcA/QKYW88t1DaRQW7SS3UhCdcsakrpUs8hUkIOWACfhd9Qe194bt0STTcQZtdaRxxnU84bEkbkxvp0gDSMdrJ48KAg9jdBEauGurppVHwI4+rz6WLE49GKuu8XR7aXVpHaAG3iifWnVYBB0lTzBzkHjmtK22pctfKHaZIiISF0sFy8eXBxAwPa4HLrioi121tYRgMkjP7FnlVuq4MxdBGrDhh0Afs8NQYVAYB0EWf+6uv/j//ABTP2XaGKJIzI8pVcF3wXfHe2BjNVI3062lxLbzXFwYCsiCWDS0ulcvEOyCwblkL2Se/GKtWxIpEhjE0nWy6QXfTpBJ4nA7gOQHmqg3TS62/7rJ+9b7KUxTVY3j2KzsZIxqz7ZeRyvJl8+O6tZesDpYaN0M2wytZJ5tSnwSlGVhzUgj1HNWKO/D9cYmCSS4PaOGUrwKg94Pce6or9FP8WX+kfzo/RT/Fl/on8656Dx4aps4fxUw9zbSJG/GuPakHvVsmeS3liVSruMZbIGM8eNVrcXdi4tpneQLpZNOFOo88jkKYabOkHACYDwETAf3oXZ8g5CYeiJh+NerHzMiWJrfKuf376Hw5sbno9VxQ29ka4VfrCERlI0OeZPAHHMYrR2leh1ijTOiIYBPAsTjJx3cuVe/op/iy/wBE/nQdlv8AFl/on8683rMsfhtbh761PpEjR22q49oasHJ/k/iKKsOxNgsWBdSiAgnV7Z8HIGPggHj56K94bpklYirgeUlvZG6iYl0ooorrDRBRRRQBRRRQBRRRQBRRRQBRRRQBRRRQBRRRQBRRRQBRRRQBRRRQBRRRQBRRRQBRRRQBRRRQBRRRQBRRRQBRRRQH/9k="/>
          <p:cNvSpPr>
            <a:spLocks noChangeAspect="1" noChangeArrowheads="1"/>
          </p:cNvSpPr>
          <p:nvPr/>
        </p:nvSpPr>
        <p:spPr bwMode="auto">
          <a:xfrm>
            <a:off x="1831975" y="1603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Tree>
    <p:extLst>
      <p:ext uri="{BB962C8B-B14F-4D97-AF65-F5344CB8AC3E}">
        <p14:creationId xmlns:p14="http://schemas.microsoft.com/office/powerpoint/2010/main" xmlns="" val="4087178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564" y="-257577"/>
            <a:ext cx="11610970" cy="985270"/>
          </a:xfrm>
          <a:prstGeom prst="rect">
            <a:avLst/>
          </a:prstGeom>
        </p:spPr>
        <p:txBody>
          <a:bodyPr wrap="square">
            <a:spAutoFit/>
          </a:bodyPr>
          <a:lstStyle/>
          <a:p>
            <a:pPr algn="ctr">
              <a:lnSpc>
                <a:spcPct val="107000"/>
              </a:lnSpc>
              <a:spcAft>
                <a:spcPts val="800"/>
              </a:spcAft>
            </a:pPr>
            <a:endParaRPr lang="en-ZA" sz="2800" b="1" u="sng" dirty="0">
              <a:latin typeface="Arial" panose="020B0604020202020204" pitchFamily="34" charset="0"/>
              <a:cs typeface="Arial" panose="020B0604020202020204" pitchFamily="34" charset="0"/>
            </a:endParaRPr>
          </a:p>
          <a:p>
            <a:pPr>
              <a:lnSpc>
                <a:spcPct val="107000"/>
              </a:lnSpc>
              <a:spcAft>
                <a:spcPts val="800"/>
              </a:spcAft>
            </a:pPr>
            <a:r>
              <a:rPr lang="en-ZA" sz="2000" b="1" dirty="0">
                <a:latin typeface="Calibri" panose="020F0502020204030204" pitchFamily="34" charset="0"/>
                <a:cs typeface="Calibri" panose="020F0502020204030204" pitchFamily="34" charset="0"/>
              </a:rPr>
              <a:t>PLACEMENT OF EMPLOYEES ON THE START-UP STRUCTURE</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p:cNvSpPr/>
          <p:nvPr/>
        </p:nvSpPr>
        <p:spPr>
          <a:xfrm>
            <a:off x="608483" y="703776"/>
            <a:ext cx="10831132" cy="5847755"/>
          </a:xfrm>
          <a:prstGeom prst="rect">
            <a:avLst/>
          </a:prstGeom>
          <a:solidFill>
            <a:schemeClr val="tx2"/>
          </a:solidFill>
          <a:ln>
            <a:solidFill>
              <a:schemeClr val="accent2">
                <a:lumMod val="60000"/>
                <a:lumOff val="40000"/>
              </a:schemeClr>
            </a:solidFill>
          </a:ln>
        </p:spPr>
        <p:style>
          <a:lnRef idx="3">
            <a:schemeClr val="lt1"/>
          </a:lnRef>
          <a:fillRef idx="1">
            <a:schemeClr val="accent4"/>
          </a:fillRef>
          <a:effectRef idx="1">
            <a:schemeClr val="accent4"/>
          </a:effectRef>
          <a:fontRef idx="minor">
            <a:schemeClr val="lt1"/>
          </a:fontRef>
        </p:style>
        <p:txBody>
          <a:bodyPr wrap="square">
            <a:spAutoFit/>
          </a:bodyPr>
          <a:lstStyle/>
          <a:p>
            <a:pPr marL="342900" indent="-342900" algn="just">
              <a:spcAft>
                <a:spcPts val="1200"/>
              </a:spcAft>
              <a:buFont typeface="Arial" panose="020B0604020202020204" pitchFamily="34" charset="0"/>
              <a:buChar char="•"/>
            </a:pPr>
            <a:r>
              <a:rPr lang="en-ZA" sz="2000" dirty="0">
                <a:latin typeface="Calibri" panose="020F0502020204030204" pitchFamily="34" charset="0"/>
                <a:cs typeface="Calibri" panose="020F0502020204030204" pitchFamily="34" charset="0"/>
              </a:rPr>
              <a:t>The transfer and placement of employees on the start-up structure of DCDT was completed in accordance with PSCBC Resolution 1 of 2019 and placement template agreed on with  labour in the  Departmental Task Team (DTT).</a:t>
            </a:r>
          </a:p>
          <a:p>
            <a:pPr marL="342900" indent="-342900" algn="just">
              <a:spcAft>
                <a:spcPts val="1200"/>
              </a:spcAft>
              <a:buFont typeface="Arial" panose="020B0604020202020204" pitchFamily="34" charset="0"/>
              <a:buChar char="•"/>
            </a:pPr>
            <a:r>
              <a:rPr lang="en-ZA" sz="2000" dirty="0">
                <a:latin typeface="Calibri" panose="020F0502020204030204" pitchFamily="34" charset="0"/>
                <a:cs typeface="Calibri" panose="020F0502020204030204" pitchFamily="34" charset="0"/>
              </a:rPr>
              <a:t>To this end, transfer letters were furnished to all employees followed by placement letters against posts on the DCDT start –up structure on 1 April 2020. </a:t>
            </a:r>
          </a:p>
          <a:p>
            <a:pPr marL="342900" indent="-342900" algn="just">
              <a:spcAft>
                <a:spcPts val="1200"/>
              </a:spcAft>
              <a:buFont typeface="Arial" panose="020B0604020202020204" pitchFamily="34" charset="0"/>
              <a:buChar char="•"/>
            </a:pPr>
            <a:r>
              <a:rPr lang="en-ZA" sz="2000" dirty="0">
                <a:latin typeface="Calibri" panose="020F0502020204030204" pitchFamily="34" charset="0"/>
                <a:cs typeface="Calibri" panose="020F0502020204030204" pitchFamily="34" charset="0"/>
              </a:rPr>
              <a:t>Eight employees could not be matched and placed as a result of duplicates and were given a list of vacant posts in department to identify suitable posts to be placed against. </a:t>
            </a:r>
          </a:p>
          <a:p>
            <a:pPr marL="742950" lvl="1" indent="-285750" fontAlgn="t">
              <a:buFont typeface="Wingdings" panose="05000000000000000000" pitchFamily="2" charset="2"/>
              <a:buChar char="Ø"/>
            </a:pPr>
            <a:r>
              <a:rPr lang="en-ZA" dirty="0">
                <a:latin typeface="Calibri" panose="020F0502020204030204" pitchFamily="34" charset="0"/>
                <a:cs typeface="Calibri" panose="020F0502020204030204" pitchFamily="34" charset="0"/>
              </a:rPr>
              <a:t>Chief Director: ODG – Level 14</a:t>
            </a:r>
          </a:p>
          <a:p>
            <a:pPr marL="742950" lvl="1" indent="-285750" fontAlgn="t">
              <a:buFont typeface="Wingdings" panose="05000000000000000000" pitchFamily="2" charset="2"/>
              <a:buChar char="Ø"/>
            </a:pPr>
            <a:r>
              <a:rPr lang="en-ZA" dirty="0">
                <a:latin typeface="Calibri" panose="020F0502020204030204" pitchFamily="34" charset="0"/>
                <a:cs typeface="Calibri" panose="020F0502020204030204" pitchFamily="34" charset="0"/>
              </a:rPr>
              <a:t>Director: ODG – Level 13</a:t>
            </a:r>
          </a:p>
          <a:p>
            <a:pPr marL="742950" lvl="1" indent="-285750" fontAlgn="t">
              <a:buFont typeface="Wingdings" panose="05000000000000000000" pitchFamily="2" charset="2"/>
              <a:buChar char="Ø"/>
            </a:pPr>
            <a:r>
              <a:rPr lang="en-ZA" dirty="0">
                <a:latin typeface="Calibri" panose="020F0502020204030204" pitchFamily="34" charset="0"/>
                <a:cs typeface="Calibri" panose="020F0502020204030204" pitchFamily="34" charset="0"/>
              </a:rPr>
              <a:t>Director  Finance – Level 13</a:t>
            </a:r>
          </a:p>
          <a:p>
            <a:pPr marL="742950" lvl="1" indent="-285750" fontAlgn="t">
              <a:buFont typeface="Wingdings" panose="05000000000000000000" pitchFamily="2" charset="2"/>
              <a:buChar char="Ø"/>
            </a:pPr>
            <a:r>
              <a:rPr lang="en-ZA" dirty="0">
                <a:latin typeface="Calibri" panose="020F0502020204030204" pitchFamily="34" charset="0"/>
                <a:cs typeface="Calibri" panose="020F0502020204030204" pitchFamily="34" charset="0"/>
              </a:rPr>
              <a:t>Director: SCM – Level 13</a:t>
            </a:r>
          </a:p>
          <a:p>
            <a:pPr marL="742950" lvl="1" indent="-285750" fontAlgn="t">
              <a:buFont typeface="Wingdings" panose="05000000000000000000" pitchFamily="2" charset="2"/>
              <a:buChar char="Ø"/>
            </a:pPr>
            <a:r>
              <a:rPr lang="en-ZA" dirty="0">
                <a:latin typeface="Calibri" panose="020F0502020204030204" pitchFamily="34" charset="0"/>
                <a:cs typeface="Calibri" panose="020F0502020204030204" pitchFamily="34" charset="0"/>
              </a:rPr>
              <a:t>Director: SPM – Level  13</a:t>
            </a:r>
          </a:p>
          <a:p>
            <a:pPr marL="742950" lvl="1" indent="-285750" fontAlgn="t">
              <a:buFont typeface="Wingdings" panose="05000000000000000000" pitchFamily="2" charset="2"/>
              <a:buChar char="Ø"/>
            </a:pPr>
            <a:r>
              <a:rPr lang="en-ZA" dirty="0">
                <a:latin typeface="Calibri" panose="020F0502020204030204" pitchFamily="34" charset="0"/>
                <a:cs typeface="Calibri" panose="020F0502020204030204" pitchFamily="34" charset="0"/>
              </a:rPr>
              <a:t>Assistant Director: ODG – Level 9</a:t>
            </a:r>
          </a:p>
          <a:p>
            <a:pPr marL="742950" lvl="1" indent="-285750" fontAlgn="t">
              <a:buFont typeface="Wingdings" panose="05000000000000000000" pitchFamily="2" charset="2"/>
              <a:buChar char="Ø"/>
            </a:pPr>
            <a:r>
              <a:rPr lang="en-ZA" dirty="0">
                <a:latin typeface="Calibri" panose="020F0502020204030204" pitchFamily="34" charset="0"/>
                <a:cs typeface="Calibri" panose="020F0502020204030204" pitchFamily="34" charset="0"/>
              </a:rPr>
              <a:t>Senior Admin Officer: ODG- Level 8</a:t>
            </a:r>
          </a:p>
          <a:p>
            <a:pPr marL="742950" lvl="1" indent="-285750" fontAlgn="t">
              <a:buFont typeface="Wingdings" panose="05000000000000000000" pitchFamily="2" charset="2"/>
              <a:buChar char="Ø"/>
            </a:pPr>
            <a:r>
              <a:rPr lang="en-ZA" dirty="0">
                <a:latin typeface="Calibri" panose="020F0502020204030204" pitchFamily="34" charset="0"/>
                <a:cs typeface="Calibri" panose="020F0502020204030204" pitchFamily="34" charset="0"/>
              </a:rPr>
              <a:t>Admin Clerk: ODG- Level 5</a:t>
            </a:r>
          </a:p>
          <a:p>
            <a:pPr marL="342900" indent="-342900" algn="just">
              <a:spcAft>
                <a:spcPts val="1200"/>
              </a:spcAft>
              <a:buFont typeface="Arial" panose="020B0604020202020204" pitchFamily="34" charset="0"/>
              <a:buChar char="•"/>
            </a:pPr>
            <a:r>
              <a:rPr lang="en-ZA" sz="2000" dirty="0">
                <a:latin typeface="Calibri" panose="020F0502020204030204" pitchFamily="34" charset="0"/>
                <a:cs typeface="Calibri" panose="020F0502020204030204" pitchFamily="34" charset="0"/>
              </a:rPr>
              <a:t>Employees identified posts which they wish to be placed against, these choices must still be subjected to the DTT process, before placement can be effected. Training (re-skilling) and the necessary support will be provided where required</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90358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1375" y="365126"/>
            <a:ext cx="10515600" cy="858368"/>
          </a:xfrm>
        </p:spPr>
        <p:txBody>
          <a:bodyPr>
            <a:normAutofit/>
          </a:bodyPr>
          <a:lstStyle/>
          <a:p>
            <a:r>
              <a:rPr lang="en-ZA" sz="2800" dirty="0">
                <a:latin typeface="Arial" panose="020B0604020202020204" pitchFamily="34" charset="0"/>
                <a:ea typeface="Calibri" panose="020F0502020204030204" pitchFamily="34" charset="0"/>
              </a:rPr>
              <a:t>DCDT Total Establishment [1]</a:t>
            </a:r>
            <a:r>
              <a:rPr lang="en-ZA" b="1" u="sng" dirty="0">
                <a:latin typeface="Arial" panose="020B0604020202020204" pitchFamily="34" charset="0"/>
                <a:ea typeface="Calibri" panose="020F0502020204030204" pitchFamily="34" charset="0"/>
                <a:cs typeface="Arial" panose="020B0604020202020204" pitchFamily="34" charset="0"/>
              </a:rPr>
              <a:t/>
            </a:r>
            <a:br>
              <a:rPr lang="en-ZA" b="1" u="sng" dirty="0">
                <a:latin typeface="Arial" panose="020B0604020202020204" pitchFamily="34" charset="0"/>
                <a:ea typeface="Calibri" panose="020F0502020204030204" pitchFamily="34" charset="0"/>
                <a:cs typeface="Arial" panose="020B0604020202020204" pitchFamily="34" charset="0"/>
              </a:rPr>
            </a:br>
            <a:endParaRPr lang="en-ZA" dirty="0"/>
          </a:p>
        </p:txBody>
      </p:sp>
      <p:sp>
        <p:nvSpPr>
          <p:cNvPr id="7" name="Content Placeholder 6"/>
          <p:cNvSpPr>
            <a:spLocks noGrp="1"/>
          </p:cNvSpPr>
          <p:nvPr>
            <p:ph idx="1"/>
          </p:nvPr>
        </p:nvSpPr>
        <p:spPr>
          <a:xfrm>
            <a:off x="841375" y="798491"/>
            <a:ext cx="10515600" cy="5378473"/>
          </a:xfrm>
        </p:spPr>
        <p:txBody>
          <a:bodyPr/>
          <a:lstStyle/>
          <a:p>
            <a:r>
              <a:rPr lang="en-ZA" sz="2000" dirty="0">
                <a:solidFill>
                  <a:schemeClr val="dk1"/>
                </a:solidFill>
                <a:latin typeface="Arial" panose="020B0604020202020204" pitchFamily="34" charset="0"/>
                <a:cs typeface="Arial" panose="020B0604020202020204" pitchFamily="34" charset="0"/>
              </a:rPr>
              <a:t>Total Funded Posts: </a:t>
            </a:r>
            <a:r>
              <a:rPr lang="en-ZA" sz="2000" b="1" dirty="0">
                <a:solidFill>
                  <a:schemeClr val="dk1"/>
                </a:solidFill>
                <a:latin typeface="Arial" panose="020B0604020202020204" pitchFamily="34" charset="0"/>
                <a:cs typeface="Arial" panose="020B0604020202020204" pitchFamily="34" charset="0"/>
              </a:rPr>
              <a:t>334</a:t>
            </a:r>
            <a:r>
              <a:rPr lang="en-ZA" sz="2000" dirty="0">
                <a:solidFill>
                  <a:schemeClr val="dk1"/>
                </a:solidFill>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Filled posts: </a:t>
            </a:r>
            <a:r>
              <a:rPr lang="en-ZA" sz="2000" b="1" dirty="0">
                <a:latin typeface="Arial" panose="020B0604020202020204" pitchFamily="34" charset="0"/>
                <a:cs typeface="Arial" panose="020B0604020202020204" pitchFamily="34" charset="0"/>
              </a:rPr>
              <a:t>304</a:t>
            </a:r>
            <a:r>
              <a:rPr lang="en-ZA" sz="2000" dirty="0">
                <a:latin typeface="Arial" panose="020B0604020202020204" pitchFamily="34" charset="0"/>
                <a:cs typeface="Arial" panose="020B0604020202020204" pitchFamily="34" charset="0"/>
              </a:rPr>
              <a:t>; Vacant posts: </a:t>
            </a:r>
            <a:r>
              <a:rPr lang="en-ZA" sz="2000" b="1" dirty="0">
                <a:latin typeface="Arial" panose="020B0604020202020204" pitchFamily="34" charset="0"/>
                <a:cs typeface="Arial" panose="020B0604020202020204" pitchFamily="34" charset="0"/>
              </a:rPr>
              <a:t>30</a:t>
            </a:r>
          </a:p>
          <a:p>
            <a:endParaRPr lang="en-ZA" dirty="0"/>
          </a:p>
        </p:txBody>
      </p:sp>
      <p:graphicFrame>
        <p:nvGraphicFramePr>
          <p:cNvPr id="8" name="Table 7"/>
          <p:cNvGraphicFramePr>
            <a:graphicFrameLocks noGrp="1"/>
          </p:cNvGraphicFramePr>
          <p:nvPr/>
        </p:nvGraphicFramePr>
        <p:xfrm>
          <a:off x="841375" y="1375952"/>
          <a:ext cx="10250510" cy="5238078"/>
        </p:xfrm>
        <a:graphic>
          <a:graphicData uri="http://schemas.openxmlformats.org/drawingml/2006/table">
            <a:tbl>
              <a:tblPr firstRow="1" bandRow="1">
                <a:tableStyleId>{5C22544A-7EE6-4342-B048-85BDC9FD1C3A}</a:tableStyleId>
              </a:tblPr>
              <a:tblGrid>
                <a:gridCol w="4532290">
                  <a:extLst>
                    <a:ext uri="{9D8B030D-6E8A-4147-A177-3AD203B41FA5}">
                      <a16:colId xmlns:a16="http://schemas.microsoft.com/office/drawing/2014/main" xmlns="" val="20000"/>
                    </a:ext>
                  </a:extLst>
                </a:gridCol>
                <a:gridCol w="2009104">
                  <a:extLst>
                    <a:ext uri="{9D8B030D-6E8A-4147-A177-3AD203B41FA5}">
                      <a16:colId xmlns:a16="http://schemas.microsoft.com/office/drawing/2014/main" xmlns="" val="20001"/>
                    </a:ext>
                  </a:extLst>
                </a:gridCol>
                <a:gridCol w="2215167">
                  <a:extLst>
                    <a:ext uri="{9D8B030D-6E8A-4147-A177-3AD203B41FA5}">
                      <a16:colId xmlns:a16="http://schemas.microsoft.com/office/drawing/2014/main" xmlns="" val="20002"/>
                    </a:ext>
                  </a:extLst>
                </a:gridCol>
                <a:gridCol w="1493949">
                  <a:extLst>
                    <a:ext uri="{9D8B030D-6E8A-4147-A177-3AD203B41FA5}">
                      <a16:colId xmlns:a16="http://schemas.microsoft.com/office/drawing/2014/main" xmlns="" val="20003"/>
                    </a:ext>
                  </a:extLst>
                </a:gridCol>
              </a:tblGrid>
              <a:tr h="766357">
                <a:tc gridSpan="4">
                  <a:txBody>
                    <a:bodyPr/>
                    <a:lstStyle/>
                    <a:p>
                      <a:pPr algn="ctr">
                        <a:lnSpc>
                          <a:spcPts val="2800"/>
                        </a:lnSpc>
                      </a:pPr>
                      <a:r>
                        <a:rPr lang="en-ZA" dirty="0">
                          <a:solidFill>
                            <a:schemeClr val="tx1"/>
                          </a:solidFill>
                          <a:latin typeface="Arial" panose="020B0604020202020204" pitchFamily="34" charset="0"/>
                          <a:cs typeface="Arial" panose="020B0604020202020204" pitchFamily="34" charset="0"/>
                        </a:rPr>
                        <a:t>FILLED POSTS</a:t>
                      </a:r>
                    </a:p>
                    <a:p>
                      <a:pPr algn="ctr">
                        <a:lnSpc>
                          <a:spcPts val="2800"/>
                        </a:lnSpc>
                      </a:pPr>
                      <a:endParaRPr lang="en-ZA"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519918">
                <a:tc>
                  <a:txBody>
                    <a:bodyPr/>
                    <a:lstStyle/>
                    <a:p>
                      <a:pPr>
                        <a:lnSpc>
                          <a:spcPts val="2800"/>
                        </a:lnSpc>
                      </a:pPr>
                      <a:r>
                        <a:rPr lang="en-ZA" b="1" dirty="0">
                          <a:solidFill>
                            <a:schemeClr val="tx1"/>
                          </a:solidFill>
                          <a:latin typeface="Arial" panose="020B0604020202020204" pitchFamily="34" charset="0"/>
                          <a:cs typeface="Arial" panose="020B0604020202020204" pitchFamily="34" charset="0"/>
                        </a:rPr>
                        <a:t>BRANCH</a:t>
                      </a:r>
                    </a:p>
                  </a:txBody>
                  <a:tcPr/>
                </a:tc>
                <a:tc>
                  <a:txBody>
                    <a:bodyPr/>
                    <a:lstStyle/>
                    <a:p>
                      <a:pPr>
                        <a:lnSpc>
                          <a:spcPts val="2800"/>
                        </a:lnSpc>
                      </a:pPr>
                      <a:r>
                        <a:rPr lang="en-ZA" b="1" dirty="0">
                          <a:solidFill>
                            <a:schemeClr val="tx1"/>
                          </a:solidFill>
                          <a:latin typeface="Arial" panose="020B0604020202020204" pitchFamily="34" charset="0"/>
                          <a:cs typeface="Arial" panose="020B0604020202020204" pitchFamily="34" charset="0"/>
                        </a:rPr>
                        <a:t>SMS POSTS</a:t>
                      </a:r>
                    </a:p>
                  </a:txBody>
                  <a:tcPr/>
                </a:tc>
                <a:tc>
                  <a:txBody>
                    <a:bodyPr/>
                    <a:lstStyle/>
                    <a:p>
                      <a:pPr>
                        <a:lnSpc>
                          <a:spcPts val="2800"/>
                        </a:lnSpc>
                      </a:pPr>
                      <a:r>
                        <a:rPr lang="en-ZA" b="1" dirty="0">
                          <a:solidFill>
                            <a:schemeClr val="tx1"/>
                          </a:solidFill>
                          <a:latin typeface="Arial" panose="020B0604020202020204" pitchFamily="34" charset="0"/>
                          <a:cs typeface="Arial" panose="020B0604020202020204" pitchFamily="34" charset="0"/>
                        </a:rPr>
                        <a:t>NON SMS POSTS</a:t>
                      </a:r>
                    </a:p>
                  </a:txBody>
                  <a:tcPr/>
                </a:tc>
                <a:tc>
                  <a:txBody>
                    <a:bodyPr/>
                    <a:lstStyle/>
                    <a:p>
                      <a:pPr>
                        <a:lnSpc>
                          <a:spcPts val="2800"/>
                        </a:lnSpc>
                      </a:pPr>
                      <a:r>
                        <a:rPr lang="en-ZA" b="1" dirty="0">
                          <a:solidFill>
                            <a:schemeClr val="tx1"/>
                          </a:solidFill>
                          <a:latin typeface="Arial" panose="020B0604020202020204" pitchFamily="34" charset="0"/>
                          <a:cs typeface="Arial" panose="020B0604020202020204" pitchFamily="34" charset="0"/>
                        </a:rPr>
                        <a:t>TOTAL</a:t>
                      </a:r>
                    </a:p>
                  </a:txBody>
                  <a:tcPr/>
                </a:tc>
                <a:extLst>
                  <a:ext uri="{0D108BD9-81ED-4DB2-BD59-A6C34878D82A}">
                    <a16:rowId xmlns:a16="http://schemas.microsoft.com/office/drawing/2014/main" xmlns="" val="10001"/>
                  </a:ext>
                </a:extLst>
              </a:tr>
              <a:tr h="506937">
                <a:tc>
                  <a:txBody>
                    <a:bodyPr/>
                    <a:lstStyle/>
                    <a:p>
                      <a:pPr algn="just">
                        <a:lnSpc>
                          <a:spcPts val="2800"/>
                        </a:lnSpc>
                      </a:pPr>
                      <a:r>
                        <a:rPr lang="en-ZA" sz="1600" b="1" dirty="0">
                          <a:latin typeface="Arial" panose="020B0604020202020204" pitchFamily="34" charset="0"/>
                          <a:cs typeface="Arial" panose="020B0604020202020204" pitchFamily="34" charset="0"/>
                        </a:rPr>
                        <a:t>ADMINISTRATION</a:t>
                      </a: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32</a:t>
                      </a: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130</a:t>
                      </a: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162</a:t>
                      </a:r>
                    </a:p>
                  </a:txBody>
                  <a:tcPr/>
                </a:tc>
                <a:extLst>
                  <a:ext uri="{0D108BD9-81ED-4DB2-BD59-A6C34878D82A}">
                    <a16:rowId xmlns:a16="http://schemas.microsoft.com/office/drawing/2014/main" xmlns="" val="10002"/>
                  </a:ext>
                </a:extLst>
              </a:tr>
              <a:tr h="506937">
                <a:tc>
                  <a:txBody>
                    <a:bodyPr/>
                    <a:lstStyle/>
                    <a:p>
                      <a:pPr algn="just">
                        <a:lnSpc>
                          <a:spcPts val="2800"/>
                        </a:lnSpc>
                      </a:pPr>
                      <a:r>
                        <a:rPr lang="en-ZA" sz="1600" b="1" dirty="0">
                          <a:latin typeface="Arial" panose="020B0604020202020204" pitchFamily="34" charset="0"/>
                          <a:cs typeface="Arial" panose="020B0604020202020204" pitchFamily="34" charset="0"/>
                        </a:rPr>
                        <a:t>ICT POLICY DEVELOPMENT</a:t>
                      </a: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12</a:t>
                      </a: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14</a:t>
                      </a: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26</a:t>
                      </a:r>
                    </a:p>
                  </a:txBody>
                  <a:tcPr/>
                </a:tc>
                <a:extLst>
                  <a:ext uri="{0D108BD9-81ED-4DB2-BD59-A6C34878D82A}">
                    <a16:rowId xmlns:a16="http://schemas.microsoft.com/office/drawing/2014/main" xmlns="" val="10003"/>
                  </a:ext>
                </a:extLst>
              </a:tr>
              <a:tr h="910181">
                <a:tc>
                  <a:txBody>
                    <a:bodyPr/>
                    <a:lstStyle/>
                    <a:p>
                      <a:pPr marL="0" marR="0" lvl="0" indent="0" algn="just" defTabSz="914400" rtl="0" eaLnBrk="1" fontAlgn="auto" latinLnBrk="0" hangingPunct="1">
                        <a:lnSpc>
                          <a:spcPts val="2800"/>
                        </a:lnSpc>
                        <a:spcBef>
                          <a:spcPts val="0"/>
                        </a:spcBef>
                        <a:spcAft>
                          <a:spcPts val="0"/>
                        </a:spcAft>
                        <a:buClrTx/>
                        <a:buSzTx/>
                        <a:buFontTx/>
                        <a:buNone/>
                        <a:tabLst/>
                        <a:defRPr/>
                      </a:pPr>
                      <a:r>
                        <a:rPr kumimoji="0" lang="en-ZA"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ICT INFORMATION SOCIETY DEVELOPMENT AND RESEARCH</a:t>
                      </a:r>
                      <a:endParaRPr lang="en-ZA" sz="1600" b="1" dirty="0">
                        <a:latin typeface="Arial" panose="020B0604020202020204" pitchFamily="34" charset="0"/>
                        <a:cs typeface="Arial" panose="020B0604020202020204" pitchFamily="34" charset="0"/>
                      </a:endParaRP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16</a:t>
                      </a: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33</a:t>
                      </a: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49</a:t>
                      </a:r>
                    </a:p>
                  </a:txBody>
                  <a:tcPr/>
                </a:tc>
                <a:extLst>
                  <a:ext uri="{0D108BD9-81ED-4DB2-BD59-A6C34878D82A}">
                    <a16:rowId xmlns:a16="http://schemas.microsoft.com/office/drawing/2014/main" xmlns="" val="10004"/>
                  </a:ext>
                </a:extLst>
              </a:tr>
              <a:tr h="506937">
                <a:tc>
                  <a:txBody>
                    <a:bodyPr/>
                    <a:lstStyle/>
                    <a:p>
                      <a:pPr marL="0" marR="0" lvl="0" indent="0" algn="just" defTabSz="914400" rtl="0" eaLnBrk="1" fontAlgn="auto" latinLnBrk="0" hangingPunct="1">
                        <a:lnSpc>
                          <a:spcPts val="2800"/>
                        </a:lnSpc>
                        <a:spcBef>
                          <a:spcPts val="0"/>
                        </a:spcBef>
                        <a:spcAft>
                          <a:spcPts val="0"/>
                        </a:spcAft>
                        <a:buClrTx/>
                        <a:buSzTx/>
                        <a:buFontTx/>
                        <a:buNone/>
                        <a:tabLst/>
                        <a:defRPr/>
                      </a:pPr>
                      <a:r>
                        <a:rPr kumimoji="0" lang="en-ZA"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ICT INFRASTRUCTURE DEVELOPMENT </a:t>
                      </a:r>
                      <a:endParaRPr lang="en-ZA" sz="1600" b="1" dirty="0">
                        <a:latin typeface="Arial" panose="020B0604020202020204" pitchFamily="34" charset="0"/>
                        <a:cs typeface="Arial" panose="020B0604020202020204" pitchFamily="34" charset="0"/>
                      </a:endParaRP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14</a:t>
                      </a: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19</a:t>
                      </a: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33</a:t>
                      </a:r>
                    </a:p>
                  </a:txBody>
                  <a:tcPr/>
                </a:tc>
                <a:extLst>
                  <a:ext uri="{0D108BD9-81ED-4DB2-BD59-A6C34878D82A}">
                    <a16:rowId xmlns:a16="http://schemas.microsoft.com/office/drawing/2014/main" xmlns="" val="10005"/>
                  </a:ext>
                </a:extLst>
              </a:tr>
              <a:tr h="506937">
                <a:tc>
                  <a:txBody>
                    <a:bodyPr/>
                    <a:lstStyle/>
                    <a:p>
                      <a:pPr algn="just">
                        <a:lnSpc>
                          <a:spcPts val="2800"/>
                        </a:lnSpc>
                      </a:pPr>
                      <a:r>
                        <a:rPr kumimoji="0" lang="en-ZA"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INTERNATIONAL RELATIONS AFFAIRS</a:t>
                      </a:r>
                      <a:endParaRPr lang="en-ZA" sz="1600" b="1" dirty="0">
                        <a:latin typeface="Arial" panose="020B0604020202020204" pitchFamily="34" charset="0"/>
                        <a:cs typeface="Arial" panose="020B0604020202020204" pitchFamily="34" charset="0"/>
                      </a:endParaRP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09</a:t>
                      </a: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06</a:t>
                      </a: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15</a:t>
                      </a:r>
                    </a:p>
                  </a:txBody>
                  <a:tcPr/>
                </a:tc>
                <a:extLst>
                  <a:ext uri="{0D108BD9-81ED-4DB2-BD59-A6C34878D82A}">
                    <a16:rowId xmlns:a16="http://schemas.microsoft.com/office/drawing/2014/main" xmlns="" val="10006"/>
                  </a:ext>
                </a:extLst>
              </a:tr>
              <a:tr h="506937">
                <a:tc>
                  <a:txBody>
                    <a:bodyPr/>
                    <a:lstStyle/>
                    <a:p>
                      <a:pPr algn="just">
                        <a:lnSpc>
                          <a:spcPts val="2800"/>
                        </a:lnSpc>
                      </a:pPr>
                      <a:r>
                        <a:rPr kumimoji="0" lang="en-ZA"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ICT ENTERPRISE AND SOE OVERSIGHT </a:t>
                      </a:r>
                      <a:endParaRPr lang="en-ZA" sz="1600" b="1" dirty="0">
                        <a:latin typeface="Arial" panose="020B0604020202020204" pitchFamily="34" charset="0"/>
                        <a:cs typeface="Arial" panose="020B0604020202020204" pitchFamily="34" charset="0"/>
                      </a:endParaRP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09</a:t>
                      </a: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10</a:t>
                      </a: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19</a:t>
                      </a:r>
                    </a:p>
                  </a:txBody>
                  <a:tcPr/>
                </a:tc>
                <a:extLst>
                  <a:ext uri="{0D108BD9-81ED-4DB2-BD59-A6C34878D82A}">
                    <a16:rowId xmlns:a16="http://schemas.microsoft.com/office/drawing/2014/main" xmlns="" val="10007"/>
                  </a:ext>
                </a:extLst>
              </a:tr>
              <a:tr h="506937">
                <a:tc>
                  <a:txBody>
                    <a:bodyPr/>
                    <a:lstStyle/>
                    <a:p>
                      <a:pPr algn="just">
                        <a:lnSpc>
                          <a:spcPts val="2800"/>
                        </a:lnSpc>
                      </a:pPr>
                      <a:r>
                        <a:rPr lang="en-ZA" sz="1600" b="1" dirty="0">
                          <a:latin typeface="Arial" panose="020B0604020202020204" pitchFamily="34" charset="0"/>
                          <a:cs typeface="Arial" panose="020B0604020202020204" pitchFamily="34" charset="0"/>
                        </a:rPr>
                        <a:t>GRAND TOTAL</a:t>
                      </a: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92</a:t>
                      </a: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212</a:t>
                      </a:r>
                    </a:p>
                  </a:txBody>
                  <a:tcPr/>
                </a:tc>
                <a:tc>
                  <a:txBody>
                    <a:bodyPr/>
                    <a:lstStyle/>
                    <a:p>
                      <a:pPr algn="just">
                        <a:lnSpc>
                          <a:spcPts val="2800"/>
                        </a:lnSpc>
                      </a:pPr>
                      <a:r>
                        <a:rPr lang="en-ZA" sz="1600" b="1" dirty="0">
                          <a:latin typeface="Arial" panose="020B0604020202020204" pitchFamily="34" charset="0"/>
                          <a:cs typeface="Arial" panose="020B0604020202020204" pitchFamily="34" charset="0"/>
                        </a:rPr>
                        <a:t>304</a:t>
                      </a: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2387847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1375" y="365126"/>
            <a:ext cx="10515600" cy="858368"/>
          </a:xfrm>
        </p:spPr>
        <p:txBody>
          <a:bodyPr>
            <a:normAutofit/>
          </a:bodyPr>
          <a:lstStyle/>
          <a:p>
            <a:r>
              <a:rPr lang="en-ZA" sz="2400" dirty="0">
                <a:latin typeface="Arial" panose="020B0604020202020204" pitchFamily="34" charset="0"/>
                <a:ea typeface="Calibri" panose="020F0502020204030204" pitchFamily="34" charset="0"/>
              </a:rPr>
              <a:t>DCDT Total Establishment [2]</a:t>
            </a:r>
            <a:r>
              <a:rPr lang="en-ZA" sz="2400" u="sng" dirty="0">
                <a:latin typeface="Arial" panose="020B0604020202020204" pitchFamily="34" charset="0"/>
                <a:ea typeface="Calibri" panose="020F0502020204030204" pitchFamily="34" charset="0"/>
              </a:rPr>
              <a:t/>
            </a:r>
            <a:br>
              <a:rPr lang="en-ZA" sz="2400" u="sng" dirty="0">
                <a:latin typeface="Arial" panose="020B0604020202020204" pitchFamily="34" charset="0"/>
                <a:ea typeface="Calibri" panose="020F0502020204030204" pitchFamily="34" charset="0"/>
              </a:rPr>
            </a:br>
            <a:endParaRPr lang="en-ZA" sz="2400" dirty="0"/>
          </a:p>
        </p:txBody>
      </p:sp>
      <p:sp>
        <p:nvSpPr>
          <p:cNvPr id="7" name="Content Placeholder 6"/>
          <p:cNvSpPr>
            <a:spLocks noGrp="1"/>
          </p:cNvSpPr>
          <p:nvPr>
            <p:ph idx="1"/>
          </p:nvPr>
        </p:nvSpPr>
        <p:spPr>
          <a:xfrm>
            <a:off x="841375" y="798491"/>
            <a:ext cx="10515600" cy="5378473"/>
          </a:xfrm>
        </p:spPr>
        <p:txBody>
          <a:bodyPr/>
          <a:lstStyle/>
          <a:p>
            <a:r>
              <a:rPr lang="en-ZA" sz="2000" dirty="0">
                <a:latin typeface="Arial" panose="020B0604020202020204" pitchFamily="34" charset="0"/>
                <a:cs typeface="Arial" panose="020B0604020202020204" pitchFamily="34" charset="0"/>
              </a:rPr>
              <a:t>Vacant posts      30</a:t>
            </a:r>
          </a:p>
          <a:p>
            <a:endParaRPr lang="en-ZA" dirty="0"/>
          </a:p>
          <a:p>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1272024046"/>
              </p:ext>
            </p:extLst>
          </p:nvPr>
        </p:nvGraphicFramePr>
        <p:xfrm>
          <a:off x="841375" y="1123404"/>
          <a:ext cx="10515600" cy="5365417"/>
        </p:xfrm>
        <a:graphic>
          <a:graphicData uri="http://schemas.openxmlformats.org/drawingml/2006/table">
            <a:tbl>
              <a:tblPr firstRow="1" bandRow="1">
                <a:tableStyleId>{5C22544A-7EE6-4342-B048-85BDC9FD1C3A}</a:tableStyleId>
              </a:tblPr>
              <a:tblGrid>
                <a:gridCol w="4313349">
                  <a:extLst>
                    <a:ext uri="{9D8B030D-6E8A-4147-A177-3AD203B41FA5}">
                      <a16:colId xmlns:a16="http://schemas.microsoft.com/office/drawing/2014/main" xmlns="" val="20000"/>
                    </a:ext>
                  </a:extLst>
                </a:gridCol>
                <a:gridCol w="2176530">
                  <a:extLst>
                    <a:ext uri="{9D8B030D-6E8A-4147-A177-3AD203B41FA5}">
                      <a16:colId xmlns:a16="http://schemas.microsoft.com/office/drawing/2014/main" xmlns="" val="20001"/>
                    </a:ext>
                  </a:extLst>
                </a:gridCol>
                <a:gridCol w="2446986">
                  <a:extLst>
                    <a:ext uri="{9D8B030D-6E8A-4147-A177-3AD203B41FA5}">
                      <a16:colId xmlns:a16="http://schemas.microsoft.com/office/drawing/2014/main" xmlns="" val="20002"/>
                    </a:ext>
                  </a:extLst>
                </a:gridCol>
                <a:gridCol w="1578735">
                  <a:extLst>
                    <a:ext uri="{9D8B030D-6E8A-4147-A177-3AD203B41FA5}">
                      <a16:colId xmlns:a16="http://schemas.microsoft.com/office/drawing/2014/main" xmlns="" val="20003"/>
                    </a:ext>
                  </a:extLst>
                </a:gridCol>
              </a:tblGrid>
              <a:tr h="435542">
                <a:tc gridSpan="4">
                  <a:txBody>
                    <a:bodyPr/>
                    <a:lstStyle/>
                    <a:p>
                      <a:pPr algn="ctr">
                        <a:lnSpc>
                          <a:spcPts val="3200"/>
                        </a:lnSpc>
                      </a:pPr>
                      <a:r>
                        <a:rPr lang="en-ZA" dirty="0">
                          <a:solidFill>
                            <a:schemeClr val="tx1"/>
                          </a:solidFill>
                          <a:latin typeface="Arial" panose="020B0604020202020204" pitchFamily="34" charset="0"/>
                          <a:cs typeface="Arial" panose="020B0604020202020204" pitchFamily="34" charset="0"/>
                        </a:rPr>
                        <a:t>VACANT POSTS</a:t>
                      </a:r>
                    </a:p>
                  </a:txBody>
                  <a:tcPr/>
                </a:tc>
                <a:tc hMerge="1">
                  <a:txBody>
                    <a:bodyPr/>
                    <a:lstStyle/>
                    <a:p>
                      <a:endParaRPr lang="en-ZA"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dirty="0">
                        <a:solidFill>
                          <a:schemeClr val="tx1"/>
                        </a:solidFill>
                        <a:latin typeface="Arial" panose="020B0604020202020204" pitchFamily="34" charset="0"/>
                        <a:cs typeface="Arial" panose="020B0604020202020204" pitchFamily="34" charset="0"/>
                      </a:endParaRPr>
                    </a:p>
                  </a:txBody>
                  <a:tcPr/>
                </a:tc>
                <a:tc hMerge="1">
                  <a:txBody>
                    <a:bodyPr/>
                    <a:lstStyle/>
                    <a:p>
                      <a:pPr algn="ctr">
                        <a:lnSpc>
                          <a:spcPts val="3200"/>
                        </a:lnSpc>
                      </a:pPr>
                      <a:endParaRPr lang="en-ZA"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507607">
                <a:tc>
                  <a:txBody>
                    <a:bodyPr/>
                    <a:lstStyle/>
                    <a:p>
                      <a:pPr>
                        <a:lnSpc>
                          <a:spcPts val="3200"/>
                        </a:lnSpc>
                      </a:pPr>
                      <a:r>
                        <a:rPr lang="en-ZA" b="1" dirty="0">
                          <a:solidFill>
                            <a:schemeClr val="tx1"/>
                          </a:solidFill>
                          <a:latin typeface="Arial" panose="020B0604020202020204" pitchFamily="34" charset="0"/>
                          <a:cs typeface="Arial" panose="020B0604020202020204" pitchFamily="34" charset="0"/>
                        </a:rPr>
                        <a:t>BRANCH</a:t>
                      </a:r>
                    </a:p>
                  </a:txBody>
                  <a:tcPr/>
                </a:tc>
                <a:tc>
                  <a:txBody>
                    <a:bodyPr/>
                    <a:lstStyle/>
                    <a:p>
                      <a:pPr>
                        <a:lnSpc>
                          <a:spcPts val="2800"/>
                        </a:lnSpc>
                      </a:pPr>
                      <a:r>
                        <a:rPr lang="en-ZA" b="1" dirty="0">
                          <a:solidFill>
                            <a:schemeClr val="tx1"/>
                          </a:solidFill>
                          <a:latin typeface="Arial" panose="020B0604020202020204" pitchFamily="34" charset="0"/>
                          <a:cs typeface="Arial" panose="020B0604020202020204" pitchFamily="34" charset="0"/>
                        </a:rPr>
                        <a:t>SMS POSTS</a:t>
                      </a:r>
                    </a:p>
                  </a:txBody>
                  <a:tcPr/>
                </a:tc>
                <a:tc>
                  <a:txBody>
                    <a:bodyPr/>
                    <a:lstStyle/>
                    <a:p>
                      <a:pPr>
                        <a:lnSpc>
                          <a:spcPts val="2800"/>
                        </a:lnSpc>
                      </a:pPr>
                      <a:r>
                        <a:rPr lang="en-ZA" b="1" dirty="0">
                          <a:solidFill>
                            <a:schemeClr val="tx1"/>
                          </a:solidFill>
                          <a:latin typeface="Arial" panose="020B0604020202020204" pitchFamily="34" charset="0"/>
                          <a:cs typeface="Arial" panose="020B0604020202020204" pitchFamily="34" charset="0"/>
                        </a:rPr>
                        <a:t>NON SMS POSTS</a:t>
                      </a:r>
                    </a:p>
                  </a:txBody>
                  <a:tcPr/>
                </a:tc>
                <a:tc>
                  <a:txBody>
                    <a:bodyPr/>
                    <a:lstStyle/>
                    <a:p>
                      <a:pPr>
                        <a:lnSpc>
                          <a:spcPts val="2800"/>
                        </a:lnSpc>
                      </a:pPr>
                      <a:r>
                        <a:rPr lang="en-ZA" b="1" dirty="0">
                          <a:solidFill>
                            <a:schemeClr val="tx1"/>
                          </a:solidFill>
                          <a:latin typeface="Arial" panose="020B0604020202020204" pitchFamily="34" charset="0"/>
                          <a:cs typeface="Arial" panose="020B0604020202020204" pitchFamily="34" charset="0"/>
                        </a:rPr>
                        <a:t>TOTAL</a:t>
                      </a:r>
                    </a:p>
                  </a:txBody>
                  <a:tcPr/>
                </a:tc>
                <a:extLst>
                  <a:ext uri="{0D108BD9-81ED-4DB2-BD59-A6C34878D82A}">
                    <a16:rowId xmlns:a16="http://schemas.microsoft.com/office/drawing/2014/main" xmlns="" val="10001"/>
                  </a:ext>
                </a:extLst>
              </a:tr>
              <a:tr h="759673">
                <a:tc>
                  <a:txBody>
                    <a:bodyPr/>
                    <a:lstStyle/>
                    <a:p>
                      <a:pPr algn="just">
                        <a:lnSpc>
                          <a:spcPts val="1900"/>
                        </a:lnSpc>
                      </a:pPr>
                      <a:r>
                        <a:rPr lang="en-ZA" sz="1600" b="1" dirty="0">
                          <a:latin typeface="Calibri" panose="020F0502020204030204" pitchFamily="34" charset="0"/>
                          <a:cs typeface="Calibri" panose="020F0502020204030204" pitchFamily="34" charset="0"/>
                        </a:rPr>
                        <a:t>ADMINISTRATION</a:t>
                      </a:r>
                    </a:p>
                    <a:p>
                      <a:pPr algn="just">
                        <a:lnSpc>
                          <a:spcPts val="1900"/>
                        </a:lnSpc>
                      </a:pPr>
                      <a:r>
                        <a:rPr lang="en-ZA" sz="1600" b="0" i="1" dirty="0">
                          <a:latin typeface="Calibri" panose="020F0502020204030204" pitchFamily="34" charset="0"/>
                          <a:cs typeface="Calibri" panose="020F0502020204030204" pitchFamily="34" charset="0"/>
                        </a:rPr>
                        <a:t>Including Ministry posts</a:t>
                      </a: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06</a:t>
                      </a: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14</a:t>
                      </a: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20</a:t>
                      </a:r>
                    </a:p>
                  </a:txBody>
                  <a:tcPr/>
                </a:tc>
                <a:extLst>
                  <a:ext uri="{0D108BD9-81ED-4DB2-BD59-A6C34878D82A}">
                    <a16:rowId xmlns:a16="http://schemas.microsoft.com/office/drawing/2014/main" xmlns="" val="10002"/>
                  </a:ext>
                </a:extLst>
              </a:tr>
              <a:tr h="551176">
                <a:tc>
                  <a:txBody>
                    <a:bodyPr/>
                    <a:lstStyle/>
                    <a:p>
                      <a:pPr algn="just">
                        <a:lnSpc>
                          <a:spcPts val="1900"/>
                        </a:lnSpc>
                      </a:pPr>
                      <a:r>
                        <a:rPr lang="en-ZA" sz="1600" b="1" dirty="0">
                          <a:latin typeface="Calibri" panose="020F0502020204030204" pitchFamily="34" charset="0"/>
                          <a:cs typeface="Calibri" panose="020F0502020204030204" pitchFamily="34" charset="0"/>
                        </a:rPr>
                        <a:t>ICT POLICY DEVELOPMENT</a:t>
                      </a: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02</a:t>
                      </a: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01</a:t>
                      </a: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03</a:t>
                      </a:r>
                    </a:p>
                  </a:txBody>
                  <a:tcPr/>
                </a:tc>
                <a:extLst>
                  <a:ext uri="{0D108BD9-81ED-4DB2-BD59-A6C34878D82A}">
                    <a16:rowId xmlns:a16="http://schemas.microsoft.com/office/drawing/2014/main" xmlns="" val="10003"/>
                  </a:ext>
                </a:extLst>
              </a:tr>
              <a:tr h="893947">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kumimoji="0" lang="en-ZA"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ICT INFORMATION SOCIETY DEVELOPMENT AND RESEARCH</a:t>
                      </a:r>
                      <a:endParaRPr lang="en-ZA" sz="1600" b="1" dirty="0">
                        <a:latin typeface="Calibri" panose="020F0502020204030204" pitchFamily="34" charset="0"/>
                        <a:cs typeface="Calibri" panose="020F0502020204030204" pitchFamily="34" charset="0"/>
                      </a:endParaRP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02</a:t>
                      </a: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01</a:t>
                      </a: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03</a:t>
                      </a:r>
                    </a:p>
                  </a:txBody>
                  <a:tcPr/>
                </a:tc>
                <a:extLst>
                  <a:ext uri="{0D108BD9-81ED-4DB2-BD59-A6C34878D82A}">
                    <a16:rowId xmlns:a16="http://schemas.microsoft.com/office/drawing/2014/main" xmlns="" val="10004"/>
                  </a:ext>
                </a:extLst>
              </a:tr>
              <a:tr h="551176">
                <a:tc>
                  <a:txBody>
                    <a:bodyPr/>
                    <a:lstStyle/>
                    <a:p>
                      <a:pPr marL="0" marR="0" lvl="0" indent="0" algn="just" defTabSz="914400" rtl="0" eaLnBrk="1" fontAlgn="auto" latinLnBrk="0" hangingPunct="1">
                        <a:lnSpc>
                          <a:spcPts val="1900"/>
                        </a:lnSpc>
                        <a:spcBef>
                          <a:spcPts val="0"/>
                        </a:spcBef>
                        <a:spcAft>
                          <a:spcPts val="0"/>
                        </a:spcAft>
                        <a:buClrTx/>
                        <a:buSzTx/>
                        <a:buFontTx/>
                        <a:buNone/>
                        <a:tabLst/>
                        <a:defRPr/>
                      </a:pPr>
                      <a:r>
                        <a:rPr kumimoji="0" lang="en-ZA" altLang="en-US" sz="16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ICT INFRASTRUCTURE DEVELOPMENT </a:t>
                      </a:r>
                      <a:endParaRPr lang="en-ZA" sz="1600" b="1" dirty="0">
                        <a:latin typeface="Calibri" panose="020F0502020204030204" pitchFamily="34" charset="0"/>
                        <a:cs typeface="Calibri" panose="020F0502020204030204" pitchFamily="34" charset="0"/>
                      </a:endParaRP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01</a:t>
                      </a: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01</a:t>
                      </a: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02</a:t>
                      </a:r>
                    </a:p>
                  </a:txBody>
                  <a:tcPr/>
                </a:tc>
                <a:extLst>
                  <a:ext uri="{0D108BD9-81ED-4DB2-BD59-A6C34878D82A}">
                    <a16:rowId xmlns:a16="http://schemas.microsoft.com/office/drawing/2014/main" xmlns="" val="10005"/>
                  </a:ext>
                </a:extLst>
              </a:tr>
              <a:tr h="551176">
                <a:tc>
                  <a:txBody>
                    <a:bodyPr/>
                    <a:lstStyle/>
                    <a:p>
                      <a:pPr algn="just">
                        <a:lnSpc>
                          <a:spcPts val="1900"/>
                        </a:lnSpc>
                      </a:pPr>
                      <a:r>
                        <a:rPr kumimoji="0" lang="en-ZA" altLang="en-US" sz="16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INTERNATIONAL RELATIONS AFFAIRS</a:t>
                      </a:r>
                      <a:endParaRPr lang="en-ZA" sz="1600" b="1" dirty="0">
                        <a:latin typeface="Calibri" panose="020F0502020204030204" pitchFamily="34" charset="0"/>
                        <a:cs typeface="Calibri" panose="020F0502020204030204" pitchFamily="34" charset="0"/>
                      </a:endParaRP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0</a:t>
                      </a: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0</a:t>
                      </a: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0</a:t>
                      </a:r>
                    </a:p>
                  </a:txBody>
                  <a:tcPr/>
                </a:tc>
                <a:extLst>
                  <a:ext uri="{0D108BD9-81ED-4DB2-BD59-A6C34878D82A}">
                    <a16:rowId xmlns:a16="http://schemas.microsoft.com/office/drawing/2014/main" xmlns="" val="10006"/>
                  </a:ext>
                </a:extLst>
              </a:tr>
              <a:tr h="551176">
                <a:tc>
                  <a:txBody>
                    <a:bodyPr/>
                    <a:lstStyle/>
                    <a:p>
                      <a:pPr algn="just">
                        <a:lnSpc>
                          <a:spcPts val="1900"/>
                        </a:lnSpc>
                      </a:pPr>
                      <a:r>
                        <a:rPr kumimoji="0" lang="en-ZA"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ICT ENTERPRISE AND SOE OVERSIGHT </a:t>
                      </a:r>
                      <a:endParaRPr lang="en-ZA" sz="1600" b="1" dirty="0">
                        <a:latin typeface="Calibri" panose="020F0502020204030204" pitchFamily="34" charset="0"/>
                        <a:cs typeface="Calibri" panose="020F0502020204030204" pitchFamily="34" charset="0"/>
                      </a:endParaRP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01</a:t>
                      </a: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01</a:t>
                      </a: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02</a:t>
                      </a:r>
                    </a:p>
                  </a:txBody>
                  <a:tcPr/>
                </a:tc>
                <a:extLst>
                  <a:ext uri="{0D108BD9-81ED-4DB2-BD59-A6C34878D82A}">
                    <a16:rowId xmlns:a16="http://schemas.microsoft.com/office/drawing/2014/main" xmlns="" val="10007"/>
                  </a:ext>
                </a:extLst>
              </a:tr>
              <a:tr h="551176">
                <a:tc>
                  <a:txBody>
                    <a:bodyPr/>
                    <a:lstStyle/>
                    <a:p>
                      <a:pPr algn="just">
                        <a:lnSpc>
                          <a:spcPts val="1900"/>
                        </a:lnSpc>
                      </a:pPr>
                      <a:r>
                        <a:rPr lang="en-ZA" sz="1600" b="1" dirty="0">
                          <a:latin typeface="Calibri" panose="020F0502020204030204" pitchFamily="34" charset="0"/>
                          <a:cs typeface="Calibri" panose="020F0502020204030204" pitchFamily="34" charset="0"/>
                        </a:rPr>
                        <a:t>GRAND TOTAL</a:t>
                      </a: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12</a:t>
                      </a: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18</a:t>
                      </a:r>
                    </a:p>
                  </a:txBody>
                  <a:tcPr/>
                </a:tc>
                <a:tc>
                  <a:txBody>
                    <a:bodyPr/>
                    <a:lstStyle/>
                    <a:p>
                      <a:pPr algn="just">
                        <a:lnSpc>
                          <a:spcPts val="1900"/>
                        </a:lnSpc>
                      </a:pPr>
                      <a:r>
                        <a:rPr lang="en-ZA" sz="1600" b="1" dirty="0">
                          <a:latin typeface="Calibri" panose="020F0502020204030204" pitchFamily="34" charset="0"/>
                          <a:cs typeface="Calibri" panose="020F0502020204030204" pitchFamily="34" charset="0"/>
                        </a:rPr>
                        <a:t>30</a:t>
                      </a:r>
                    </a:p>
                  </a:txBody>
                  <a:tcPr/>
                </a:tc>
                <a:extLst>
                  <a:ext uri="{0D108BD9-81ED-4DB2-BD59-A6C34878D82A}">
                    <a16:rowId xmlns:a16="http://schemas.microsoft.com/office/drawing/2014/main" xmlns="" val="10008"/>
                  </a:ext>
                </a:extLst>
              </a:tr>
            </a:tbl>
          </a:graphicData>
        </a:graphic>
      </p:graphicFrame>
      <p:pic>
        <p:nvPicPr>
          <p:cNvPr id="2" name="Picture 1"/>
          <p:cNvPicPr>
            <a:picLocks noChangeAspect="1"/>
          </p:cNvPicPr>
          <p:nvPr/>
        </p:nvPicPr>
        <p:blipFill>
          <a:blip r:embed="rId2" cstate="print"/>
          <a:stretch>
            <a:fillRect/>
          </a:stretch>
        </p:blipFill>
        <p:spPr>
          <a:xfrm>
            <a:off x="5693114" y="6302454"/>
            <a:ext cx="682811" cy="615749"/>
          </a:xfrm>
          <a:prstGeom prst="rect">
            <a:avLst/>
          </a:prstGeom>
        </p:spPr>
      </p:pic>
    </p:spTree>
    <p:extLst>
      <p:ext uri="{BB962C8B-B14F-4D97-AF65-F5344CB8AC3E}">
        <p14:creationId xmlns:p14="http://schemas.microsoft.com/office/powerpoint/2010/main" xmlns="" val="340148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9">
            <a:extLst>
              <a:ext uri="{FF2B5EF4-FFF2-40B4-BE49-F238E27FC236}">
                <a16:creationId xmlns:a16="http://schemas.microsoft.com/office/drawing/2014/main" xmlns="" id="{E24D698C-F540-4209-8387-100A0E2D6933}"/>
              </a:ext>
            </a:extLst>
          </p:cNvPr>
          <p:cNvSpPr>
            <a:spLocks noGrp="1"/>
          </p:cNvSpPr>
          <p:nvPr>
            <p:ph type="title"/>
          </p:nvPr>
        </p:nvSpPr>
        <p:spPr>
          <a:xfrm>
            <a:off x="159179" y="239605"/>
            <a:ext cx="11889390" cy="376624"/>
          </a:xfrm>
        </p:spPr>
        <p:txBody>
          <a:bodyPr/>
          <a:lstStyle/>
          <a:p>
            <a:r>
              <a:rPr lang="en-ZA" dirty="0">
                <a:solidFill>
                  <a:schemeClr val="tx1"/>
                </a:solidFill>
                <a:latin typeface="Calibri" panose="020F0502020204030204" pitchFamily="34" charset="0"/>
                <a:cs typeface="Calibri" panose="020F0502020204030204" pitchFamily="34" charset="0"/>
              </a:rPr>
              <a:t>Background to Department’s COVID-19 Response</a:t>
            </a:r>
          </a:p>
        </p:txBody>
      </p:sp>
      <p:sp>
        <p:nvSpPr>
          <p:cNvPr id="42" name="Rectangle 41">
            <a:extLst>
              <a:ext uri="{FF2B5EF4-FFF2-40B4-BE49-F238E27FC236}">
                <a16:creationId xmlns:a16="http://schemas.microsoft.com/office/drawing/2014/main" xmlns="" id="{60981730-8B52-4CE9-896D-FD6D6FE3D091}"/>
              </a:ext>
            </a:extLst>
          </p:cNvPr>
          <p:cNvSpPr/>
          <p:nvPr/>
        </p:nvSpPr>
        <p:spPr>
          <a:xfrm>
            <a:off x="250902" y="5052175"/>
            <a:ext cx="11603640" cy="12960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solidFill>
                  <a:srgbClr val="000000"/>
                </a:solidFill>
                <a:latin typeface="Calibri" panose="020F0502020204030204" pitchFamily="34" charset="0"/>
                <a:cs typeface="Calibri" panose="020F0502020204030204" pitchFamily="34" charset="0"/>
              </a:rPr>
              <a:t>Outcomes</a:t>
            </a:r>
          </a:p>
        </p:txBody>
      </p:sp>
      <p:sp>
        <p:nvSpPr>
          <p:cNvPr id="43" name="Rectangle 42">
            <a:extLst>
              <a:ext uri="{FF2B5EF4-FFF2-40B4-BE49-F238E27FC236}">
                <a16:creationId xmlns:a16="http://schemas.microsoft.com/office/drawing/2014/main" xmlns="" id="{A62C5B66-5BCC-48EB-B7CB-B5268E9B68AA}"/>
              </a:ext>
            </a:extLst>
          </p:cNvPr>
          <p:cNvSpPr/>
          <p:nvPr/>
        </p:nvSpPr>
        <p:spPr>
          <a:xfrm>
            <a:off x="250902" y="2394023"/>
            <a:ext cx="11603640" cy="2600615"/>
          </a:xfrm>
          <a:prstGeom prst="rect">
            <a:avLst/>
          </a:prstGeom>
          <a:solidFill>
            <a:schemeClr val="bg2">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solidFill>
                  <a:schemeClr val="tx1">
                    <a:lumMod val="75000"/>
                    <a:lumOff val="25000"/>
                  </a:schemeClr>
                </a:solidFill>
                <a:latin typeface="Calibri" panose="020F0502020204030204" pitchFamily="34" charset="0"/>
                <a:cs typeface="Calibri" panose="020F0502020204030204" pitchFamily="34" charset="0"/>
              </a:rPr>
              <a:t>Regulation</a:t>
            </a:r>
            <a:endParaRPr lang="en-GB" sz="1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xmlns="" id="{FF6116E6-5301-440B-985C-3EA1E130962A}"/>
              </a:ext>
            </a:extLst>
          </p:cNvPr>
          <p:cNvSpPr/>
          <p:nvPr/>
        </p:nvSpPr>
        <p:spPr>
          <a:xfrm>
            <a:off x="333037" y="5390640"/>
            <a:ext cx="5712974" cy="900000"/>
          </a:xfrm>
          <a:prstGeom prst="rect">
            <a:avLst/>
          </a:prstGeom>
          <a:solidFill>
            <a:schemeClr val="tx2"/>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indent="-228600">
              <a:spcBef>
                <a:spcPts val="300"/>
              </a:spcBef>
              <a:buSzPct val="100000"/>
              <a:buFont typeface="+mj-lt"/>
              <a:buAutoNum type="arabicPeriod"/>
            </a:pPr>
            <a:r>
              <a:rPr lang="en-ZA" sz="1200" dirty="0">
                <a:solidFill>
                  <a:prstClr val="black"/>
                </a:solidFill>
                <a:latin typeface="Calibri" panose="020F0502020204030204" pitchFamily="34" charset="0"/>
                <a:cs typeface="Calibri" panose="020F0502020204030204" pitchFamily="34" charset="0"/>
              </a:rPr>
              <a:t>Rapid deployment of networks</a:t>
            </a:r>
          </a:p>
          <a:p>
            <a:pPr marL="228600" indent="-228600">
              <a:spcBef>
                <a:spcPts val="300"/>
              </a:spcBef>
              <a:buSzPct val="100000"/>
              <a:buFont typeface="+mj-lt"/>
              <a:buAutoNum type="arabicPeriod"/>
            </a:pPr>
            <a:r>
              <a:rPr lang="en-ZA" sz="1200" dirty="0">
                <a:solidFill>
                  <a:prstClr val="black"/>
                </a:solidFill>
                <a:latin typeface="Calibri" panose="020F0502020204030204" pitchFamily="34" charset="0"/>
                <a:cs typeface="Calibri" panose="020F0502020204030204" pitchFamily="34" charset="0"/>
              </a:rPr>
              <a:t>Availability of service</a:t>
            </a:r>
          </a:p>
          <a:p>
            <a:pPr marL="228600" indent="-228600">
              <a:spcBef>
                <a:spcPts val="300"/>
              </a:spcBef>
              <a:buSzPct val="100000"/>
              <a:buFont typeface="+mj-lt"/>
              <a:buAutoNum type="arabicPeriod"/>
            </a:pPr>
            <a:r>
              <a:rPr lang="en-ZA" sz="1200" dirty="0">
                <a:solidFill>
                  <a:prstClr val="black"/>
                </a:solidFill>
                <a:latin typeface="Calibri" panose="020F0502020204030204" pitchFamily="34" charset="0"/>
                <a:cs typeface="Calibri" panose="020F0502020204030204" pitchFamily="34" charset="0"/>
              </a:rPr>
              <a:t>Public communication</a:t>
            </a:r>
          </a:p>
          <a:p>
            <a:pPr marL="228600" indent="-228600">
              <a:spcBef>
                <a:spcPts val="300"/>
              </a:spcBef>
              <a:buSzPct val="100000"/>
              <a:buFont typeface="+mj-lt"/>
              <a:buAutoNum type="arabicPeriod"/>
            </a:pPr>
            <a:r>
              <a:rPr lang="en-ZA" sz="1200" dirty="0">
                <a:solidFill>
                  <a:prstClr val="black"/>
                </a:solidFill>
                <a:latin typeface="Calibri" panose="020F0502020204030204" pitchFamily="34" charset="0"/>
                <a:cs typeface="Calibri" panose="020F0502020204030204" pitchFamily="34" charset="0"/>
              </a:rPr>
              <a:t>Remote working</a:t>
            </a:r>
          </a:p>
        </p:txBody>
      </p:sp>
      <p:sp>
        <p:nvSpPr>
          <p:cNvPr id="50" name="Rectangle 49">
            <a:extLst>
              <a:ext uri="{FF2B5EF4-FFF2-40B4-BE49-F238E27FC236}">
                <a16:creationId xmlns:a16="http://schemas.microsoft.com/office/drawing/2014/main" xmlns="" id="{E924D8D8-4F54-4921-AB82-B7C1882E01BF}"/>
              </a:ext>
            </a:extLst>
          </p:cNvPr>
          <p:cNvSpPr/>
          <p:nvPr/>
        </p:nvSpPr>
        <p:spPr>
          <a:xfrm>
            <a:off x="328991" y="2668693"/>
            <a:ext cx="4732107" cy="2268000"/>
          </a:xfrm>
          <a:prstGeom prst="rect">
            <a:avLst/>
          </a:prstGeom>
          <a:solidFill>
            <a:schemeClr val="tx2"/>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ZA" sz="1400" b="1" dirty="0">
                <a:solidFill>
                  <a:schemeClr val="tx1">
                    <a:lumMod val="75000"/>
                    <a:lumOff val="25000"/>
                  </a:schemeClr>
                </a:solidFill>
                <a:latin typeface="Calibri" panose="020F0502020204030204" pitchFamily="34" charset="0"/>
                <a:cs typeface="Calibri" panose="020F0502020204030204" pitchFamily="34" charset="0"/>
              </a:rPr>
              <a:t>Purpose</a:t>
            </a:r>
            <a:endParaRPr lang="en-ZA" sz="1400" dirty="0">
              <a:solidFill>
                <a:prstClr val="black"/>
              </a:solidFill>
              <a:latin typeface="Calibri" panose="020F0502020204030204" pitchFamily="34" charset="0"/>
              <a:cs typeface="Calibri" panose="020F0502020204030204" pitchFamily="34" charset="0"/>
            </a:endParaRPr>
          </a:p>
          <a:p>
            <a:pPr marL="180975" indent="-180975">
              <a:spcBef>
                <a:spcPts val="300"/>
              </a:spcBef>
              <a:buClr>
                <a:srgbClr val="FFC000"/>
              </a:buClr>
              <a:buSzPct val="120000"/>
              <a:buFont typeface="EYInterstate Light" panose="02000506000000020004" pitchFamily="2" charset="0"/>
              <a:buChar char="•"/>
            </a:pPr>
            <a:r>
              <a:rPr lang="en-ZA" sz="1200" dirty="0">
                <a:solidFill>
                  <a:prstClr val="black"/>
                </a:solidFill>
                <a:latin typeface="Calibri" panose="020F0502020204030204" pitchFamily="34" charset="0"/>
                <a:cs typeface="Calibri" panose="020F0502020204030204" pitchFamily="34" charset="0"/>
              </a:rPr>
              <a:t>Ensure smooth operations of the communications industry as essential services during disaster period </a:t>
            </a:r>
          </a:p>
          <a:p>
            <a:pPr marL="180975" indent="-180975">
              <a:spcBef>
                <a:spcPts val="300"/>
              </a:spcBef>
              <a:buClr>
                <a:srgbClr val="FFC000"/>
              </a:buClr>
              <a:buSzPct val="120000"/>
              <a:buFont typeface="EYInterstate Light" panose="02000506000000020004" pitchFamily="2" charset="0"/>
              <a:buChar char="•"/>
            </a:pPr>
            <a:r>
              <a:rPr lang="en-ZA" sz="1200" dirty="0">
                <a:solidFill>
                  <a:schemeClr val="tx1"/>
                </a:solidFill>
                <a:latin typeface="Calibri" panose="020F0502020204030204" pitchFamily="34" charset="0"/>
                <a:cs typeface="Calibri" panose="020F0502020204030204" pitchFamily="34" charset="0"/>
              </a:rPr>
              <a:t>Impose social compact obligations on licensees to broadcast public service announcements related to COVID-19 and its impact</a:t>
            </a:r>
          </a:p>
          <a:p>
            <a:pPr marL="180975" indent="-180975">
              <a:spcBef>
                <a:spcPts val="300"/>
              </a:spcBef>
              <a:buClr>
                <a:srgbClr val="FFC000"/>
              </a:buClr>
              <a:buSzPct val="120000"/>
              <a:buFont typeface="EYInterstate Light" panose="02000506000000020004" pitchFamily="2" charset="0"/>
              <a:buChar char="•"/>
            </a:pPr>
            <a:r>
              <a:rPr lang="en-ZA" sz="1200" dirty="0">
                <a:solidFill>
                  <a:schemeClr val="tx1"/>
                </a:solidFill>
                <a:latin typeface="Calibri" panose="020F0502020204030204" pitchFamily="34" charset="0"/>
                <a:cs typeface="Calibri" panose="020F0502020204030204" pitchFamily="34" charset="0"/>
              </a:rPr>
              <a:t>Enable Licensees and other service providers to rapidly deploy networks and facilities </a:t>
            </a:r>
          </a:p>
          <a:p>
            <a:pPr marL="180975" indent="-180975">
              <a:spcBef>
                <a:spcPts val="300"/>
              </a:spcBef>
              <a:buClr>
                <a:srgbClr val="FFC000"/>
              </a:buClr>
              <a:buSzPct val="120000"/>
              <a:buFont typeface="EYInterstate Light" panose="02000506000000020004" pitchFamily="2" charset="0"/>
              <a:buChar char="•"/>
            </a:pPr>
            <a:r>
              <a:rPr lang="en-ZA" sz="1200" dirty="0">
                <a:solidFill>
                  <a:schemeClr val="tx1"/>
                </a:solidFill>
                <a:latin typeface="Calibri" panose="020F0502020204030204" pitchFamily="34" charset="0"/>
                <a:cs typeface="Calibri" panose="020F0502020204030204" pitchFamily="34" charset="0"/>
              </a:rPr>
              <a:t>Remove obstacles associated with the rapid deployment</a:t>
            </a:r>
          </a:p>
          <a:p>
            <a:pPr marL="180975" indent="-180975">
              <a:spcBef>
                <a:spcPts val="300"/>
              </a:spcBef>
              <a:buClr>
                <a:srgbClr val="FFC000"/>
              </a:buClr>
              <a:buSzPct val="120000"/>
              <a:buFont typeface="EYInterstate Light" panose="02000506000000020004" pitchFamily="2" charset="0"/>
              <a:buChar char="•"/>
            </a:pPr>
            <a:r>
              <a:rPr lang="en-ZA" sz="1200" dirty="0">
                <a:solidFill>
                  <a:schemeClr val="tx1"/>
                </a:solidFill>
                <a:latin typeface="Calibri" panose="020F0502020204030204" pitchFamily="34" charset="0"/>
                <a:cs typeface="Calibri" panose="020F0502020204030204" pitchFamily="34" charset="0"/>
              </a:rPr>
              <a:t>Establish a coordinating mechanism, through which industry service providers can facilitate the provisioning of the services outlined</a:t>
            </a:r>
          </a:p>
          <a:p>
            <a:pPr marL="180975" indent="-180975">
              <a:spcBef>
                <a:spcPts val="300"/>
              </a:spcBef>
              <a:buClr>
                <a:srgbClr val="FFC000"/>
              </a:buClr>
              <a:buSzPct val="120000"/>
              <a:buFont typeface="EYInterstate Light" panose="02000506000000020004" pitchFamily="2" charset="0"/>
              <a:buChar char="•"/>
            </a:pPr>
            <a:endParaRPr lang="en-ZA" sz="1200" dirty="0">
              <a:solidFill>
                <a:schemeClr val="tx1"/>
              </a:solidFill>
              <a:latin typeface="Calibri" panose="020F0502020204030204" pitchFamily="34" charset="0"/>
              <a:cs typeface="Calibri" panose="020F0502020204030204" pitchFamily="34" charset="0"/>
            </a:endParaRPr>
          </a:p>
          <a:p>
            <a:pPr marL="180975" indent="-180975">
              <a:spcBef>
                <a:spcPts val="300"/>
              </a:spcBef>
              <a:buClr>
                <a:srgbClr val="FFC000"/>
              </a:buClr>
              <a:buSzPct val="120000"/>
              <a:buFont typeface="EYInterstate Light" panose="02000506000000020004" pitchFamily="2" charset="0"/>
              <a:buChar char="•"/>
            </a:pPr>
            <a:endParaRPr lang="en-GB" sz="1200" dirty="0">
              <a:solidFill>
                <a:schemeClr val="tx1"/>
              </a:solidFill>
              <a:latin typeface="Calibri" panose="020F0502020204030204" pitchFamily="34" charset="0"/>
              <a:cs typeface="Calibri" panose="020F0502020204030204" pitchFamily="34" charset="0"/>
            </a:endParaRPr>
          </a:p>
        </p:txBody>
      </p:sp>
      <p:sp>
        <p:nvSpPr>
          <p:cNvPr id="51" name="Rectangle 50">
            <a:extLst>
              <a:ext uri="{FF2B5EF4-FFF2-40B4-BE49-F238E27FC236}">
                <a16:creationId xmlns:a16="http://schemas.microsoft.com/office/drawing/2014/main" xmlns="" id="{112C79B1-C169-4EEC-9B56-ABD19FBCC303}"/>
              </a:ext>
            </a:extLst>
          </p:cNvPr>
          <p:cNvSpPr/>
          <p:nvPr/>
        </p:nvSpPr>
        <p:spPr>
          <a:xfrm>
            <a:off x="5327584" y="2668693"/>
            <a:ext cx="3096000" cy="2268000"/>
          </a:xfrm>
          <a:prstGeom prst="rect">
            <a:avLst/>
          </a:prstGeom>
          <a:solidFill>
            <a:schemeClr val="tx2"/>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ZA" sz="1400" b="1" dirty="0">
                <a:solidFill>
                  <a:schemeClr val="tx1">
                    <a:lumMod val="75000"/>
                    <a:lumOff val="25000"/>
                  </a:schemeClr>
                </a:solidFill>
                <a:latin typeface="Calibri" panose="020F0502020204030204" pitchFamily="34" charset="0"/>
                <a:cs typeface="Calibri" panose="020F0502020204030204" pitchFamily="34" charset="0"/>
              </a:rPr>
              <a:t>Scope</a:t>
            </a:r>
          </a:p>
          <a:p>
            <a:pPr marL="180975" indent="-180975">
              <a:spcBef>
                <a:spcPts val="300"/>
              </a:spcBef>
              <a:buClr>
                <a:srgbClr val="FFC000"/>
              </a:buClr>
              <a:buSzPct val="120000"/>
              <a:buFont typeface="EYInterstate Light" panose="02000506000000020004" pitchFamily="2" charset="0"/>
              <a:buChar char="•"/>
            </a:pPr>
            <a:r>
              <a:rPr lang="en-ZA" sz="1200" dirty="0">
                <a:solidFill>
                  <a:prstClr val="black"/>
                </a:solidFill>
                <a:latin typeface="Calibri" panose="020F0502020204030204" pitchFamily="34" charset="0"/>
                <a:cs typeface="Calibri" panose="020F0502020204030204" pitchFamily="34" charset="0"/>
              </a:rPr>
              <a:t>Dissemination of real-time public information</a:t>
            </a:r>
          </a:p>
          <a:p>
            <a:pPr marL="180975" indent="-180975">
              <a:spcBef>
                <a:spcPts val="300"/>
              </a:spcBef>
              <a:buClr>
                <a:srgbClr val="FFC000"/>
              </a:buClr>
              <a:buSzPct val="120000"/>
              <a:buFont typeface="EYInterstate Light" panose="02000506000000020004" pitchFamily="2" charset="0"/>
              <a:buChar char="•"/>
            </a:pPr>
            <a:r>
              <a:rPr lang="en-ZA" sz="1200" dirty="0">
                <a:solidFill>
                  <a:prstClr val="black"/>
                </a:solidFill>
                <a:latin typeface="Calibri" panose="020F0502020204030204" pitchFamily="34" charset="0"/>
                <a:cs typeface="Calibri" panose="020F0502020204030204" pitchFamily="34" charset="0"/>
              </a:rPr>
              <a:t>Access to communications infrastructure and digital services</a:t>
            </a:r>
          </a:p>
          <a:p>
            <a:pPr marL="180975" indent="-180975">
              <a:spcBef>
                <a:spcPts val="300"/>
              </a:spcBef>
              <a:buClr>
                <a:srgbClr val="FFC000"/>
              </a:buClr>
              <a:buSzPct val="120000"/>
              <a:buFont typeface="EYInterstate Light" panose="02000506000000020004" pitchFamily="2" charset="0"/>
              <a:buChar char="•"/>
            </a:pPr>
            <a:r>
              <a:rPr lang="en-ZA" sz="1200" dirty="0">
                <a:solidFill>
                  <a:prstClr val="black"/>
                </a:solidFill>
                <a:latin typeface="Calibri" panose="020F0502020204030204" pitchFamily="34" charset="0"/>
                <a:cs typeface="Calibri" panose="020F0502020204030204" pitchFamily="34" charset="0"/>
              </a:rPr>
              <a:t>Provision of essential postal services</a:t>
            </a:r>
          </a:p>
          <a:p>
            <a:pPr marL="180975" indent="-180975">
              <a:spcBef>
                <a:spcPts val="300"/>
              </a:spcBef>
              <a:buClr>
                <a:srgbClr val="FFC000"/>
              </a:buClr>
              <a:buSzPct val="120000"/>
              <a:buFont typeface="EYInterstate Light" panose="02000506000000020004" pitchFamily="2" charset="0"/>
              <a:buChar char="•"/>
            </a:pPr>
            <a:r>
              <a:rPr lang="en-ZA" sz="1200" dirty="0">
                <a:solidFill>
                  <a:prstClr val="black"/>
                </a:solidFill>
                <a:latin typeface="Calibri" panose="020F0502020204030204" pitchFamily="34" charset="0"/>
                <a:cs typeface="Calibri" panose="020F0502020204030204" pitchFamily="34" charset="0"/>
              </a:rPr>
              <a:t>Tracking and tracing of persons</a:t>
            </a:r>
          </a:p>
          <a:p>
            <a:pPr marL="180975" indent="-180975">
              <a:spcBef>
                <a:spcPts val="300"/>
              </a:spcBef>
              <a:buClr>
                <a:srgbClr val="FFC000"/>
              </a:buClr>
              <a:buSzPct val="120000"/>
              <a:buFont typeface="EYInterstate Light" panose="02000506000000020004" pitchFamily="2" charset="0"/>
              <a:buChar char="•"/>
            </a:pPr>
            <a:r>
              <a:rPr lang="en-ZA" sz="1200" dirty="0">
                <a:solidFill>
                  <a:prstClr val="black"/>
                </a:solidFill>
                <a:latin typeface="Calibri" panose="020F0502020204030204" pitchFamily="34" charset="0"/>
                <a:cs typeface="Calibri" panose="020F0502020204030204" pitchFamily="34" charset="0"/>
              </a:rPr>
              <a:t>Support to the following key sectors: Education; Health; Local Government </a:t>
            </a:r>
          </a:p>
        </p:txBody>
      </p:sp>
      <p:sp>
        <p:nvSpPr>
          <p:cNvPr id="52" name="Rectangle 51">
            <a:extLst>
              <a:ext uri="{FF2B5EF4-FFF2-40B4-BE49-F238E27FC236}">
                <a16:creationId xmlns:a16="http://schemas.microsoft.com/office/drawing/2014/main" xmlns="" id="{2BD3A0A6-EB9A-42B3-849F-9258413D03EE}"/>
              </a:ext>
            </a:extLst>
          </p:cNvPr>
          <p:cNvSpPr/>
          <p:nvPr/>
        </p:nvSpPr>
        <p:spPr>
          <a:xfrm>
            <a:off x="8690071" y="2668693"/>
            <a:ext cx="3096000" cy="2268000"/>
          </a:xfrm>
          <a:prstGeom prst="rect">
            <a:avLst/>
          </a:prstGeom>
          <a:solidFill>
            <a:schemeClr val="tx2"/>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ZA" sz="1400" b="1" dirty="0">
                <a:solidFill>
                  <a:schemeClr val="tx1">
                    <a:lumMod val="75000"/>
                    <a:lumOff val="25000"/>
                  </a:schemeClr>
                </a:solidFill>
                <a:latin typeface="Calibri" panose="020F0502020204030204" pitchFamily="34" charset="0"/>
                <a:cs typeface="Calibri" panose="020F0502020204030204" pitchFamily="34" charset="0"/>
              </a:rPr>
              <a:t>Clauses</a:t>
            </a:r>
            <a:endParaRPr lang="en-ZA" sz="1400" dirty="0">
              <a:solidFill>
                <a:schemeClr val="tx1">
                  <a:lumMod val="75000"/>
                  <a:lumOff val="25000"/>
                </a:schemeClr>
              </a:solidFill>
              <a:latin typeface="Calibri" panose="020F0502020204030204" pitchFamily="34" charset="0"/>
              <a:cs typeface="Calibri" panose="020F0502020204030204" pitchFamily="34" charset="0"/>
            </a:endParaRPr>
          </a:p>
          <a:p>
            <a:pPr marL="180975" indent="-180975">
              <a:spcBef>
                <a:spcPts val="300"/>
              </a:spcBef>
              <a:buClr>
                <a:srgbClr val="FFC000"/>
              </a:buClr>
              <a:buSzPct val="120000"/>
              <a:buFont typeface="EYInterstate Light" panose="02000506000000020004" pitchFamily="2" charset="0"/>
              <a:buChar char="•"/>
            </a:pPr>
            <a:r>
              <a:rPr lang="en-ZA" sz="1200" dirty="0">
                <a:solidFill>
                  <a:prstClr val="black"/>
                </a:solidFill>
                <a:latin typeface="Calibri" panose="020F0502020204030204" pitchFamily="34" charset="0"/>
                <a:cs typeface="Calibri" panose="020F0502020204030204" pitchFamily="34" charset="0"/>
              </a:rPr>
              <a:t>Clause 5: Dissemination of information</a:t>
            </a:r>
          </a:p>
          <a:p>
            <a:pPr marL="180975" indent="-180975">
              <a:spcBef>
                <a:spcPts val="300"/>
              </a:spcBef>
              <a:buClr>
                <a:srgbClr val="FFC000"/>
              </a:buClr>
              <a:buSzPct val="120000"/>
              <a:buFont typeface="EYInterstate Light" panose="02000506000000020004" pitchFamily="2" charset="0"/>
              <a:buChar char="•"/>
            </a:pPr>
            <a:r>
              <a:rPr lang="en-ZA" sz="1200" dirty="0">
                <a:solidFill>
                  <a:prstClr val="black"/>
                </a:solidFill>
                <a:latin typeface="Calibri" panose="020F0502020204030204" pitchFamily="34" charset="0"/>
                <a:cs typeface="Calibri" panose="020F0502020204030204" pitchFamily="34" charset="0"/>
              </a:rPr>
              <a:t>Clause 6: Availability of communications and digital services</a:t>
            </a:r>
          </a:p>
          <a:p>
            <a:pPr marL="180975" indent="-180975">
              <a:spcBef>
                <a:spcPts val="300"/>
              </a:spcBef>
              <a:buClr>
                <a:srgbClr val="FFC000"/>
              </a:buClr>
              <a:buSzPct val="120000"/>
              <a:buFont typeface="EYInterstate Light" panose="02000506000000020004" pitchFamily="2" charset="0"/>
              <a:buChar char="•"/>
            </a:pPr>
            <a:r>
              <a:rPr lang="en-ZA" sz="1200" dirty="0">
                <a:solidFill>
                  <a:prstClr val="black"/>
                </a:solidFill>
                <a:latin typeface="Calibri" panose="020F0502020204030204" pitchFamily="34" charset="0"/>
                <a:cs typeface="Calibri" panose="020F0502020204030204" pitchFamily="34" charset="0"/>
              </a:rPr>
              <a:t>Clause 7: Type approval</a:t>
            </a:r>
          </a:p>
          <a:p>
            <a:pPr marL="180975" indent="-180975">
              <a:spcBef>
                <a:spcPts val="300"/>
              </a:spcBef>
              <a:buClr>
                <a:srgbClr val="FFC000"/>
              </a:buClr>
              <a:buSzPct val="120000"/>
              <a:buFont typeface="EYInterstate Light" panose="02000506000000020004" pitchFamily="2" charset="0"/>
              <a:buChar char="•"/>
            </a:pPr>
            <a:r>
              <a:rPr lang="en-ZA" sz="1200" dirty="0">
                <a:solidFill>
                  <a:prstClr val="black"/>
                </a:solidFill>
                <a:latin typeface="Calibri" panose="020F0502020204030204" pitchFamily="34" charset="0"/>
                <a:cs typeface="Calibri" panose="020F0502020204030204" pitchFamily="34" charset="0"/>
              </a:rPr>
              <a:t>Clause 8: Individual track and trace</a:t>
            </a:r>
          </a:p>
          <a:p>
            <a:pPr marL="180975" indent="-180975">
              <a:spcBef>
                <a:spcPts val="300"/>
              </a:spcBef>
              <a:buClr>
                <a:srgbClr val="FFC000"/>
              </a:buClr>
              <a:buSzPct val="120000"/>
              <a:buFont typeface="EYInterstate Light" panose="02000506000000020004" pitchFamily="2" charset="0"/>
              <a:buChar char="•"/>
            </a:pPr>
            <a:r>
              <a:rPr lang="en-ZA" sz="1200" dirty="0">
                <a:solidFill>
                  <a:prstClr val="black"/>
                </a:solidFill>
                <a:latin typeface="Calibri" panose="020F0502020204030204" pitchFamily="34" charset="0"/>
                <a:cs typeface="Calibri" panose="020F0502020204030204" pitchFamily="34" charset="0"/>
              </a:rPr>
              <a:t>Clause 9: Support to Education Sector</a:t>
            </a:r>
          </a:p>
          <a:p>
            <a:pPr marL="180975" indent="-180975">
              <a:spcBef>
                <a:spcPts val="300"/>
              </a:spcBef>
              <a:buClr>
                <a:srgbClr val="FFC000"/>
              </a:buClr>
              <a:buSzPct val="120000"/>
              <a:buFont typeface="EYInterstate Light" panose="02000506000000020004" pitchFamily="2" charset="0"/>
              <a:buChar char="•"/>
            </a:pPr>
            <a:r>
              <a:rPr lang="en-ZA" sz="1200" dirty="0">
                <a:solidFill>
                  <a:prstClr val="black"/>
                </a:solidFill>
                <a:latin typeface="Calibri" panose="020F0502020204030204" pitchFamily="34" charset="0"/>
                <a:cs typeface="Calibri" panose="020F0502020204030204" pitchFamily="34" charset="0"/>
              </a:rPr>
              <a:t>Clause 10: Support to Health Sector</a:t>
            </a:r>
          </a:p>
          <a:p>
            <a:pPr marL="180975" indent="-180975">
              <a:spcBef>
                <a:spcPts val="300"/>
              </a:spcBef>
              <a:buClr>
                <a:srgbClr val="FFC000"/>
              </a:buClr>
              <a:buSzPct val="120000"/>
              <a:buFont typeface="EYInterstate Light" panose="02000506000000020004" pitchFamily="2" charset="0"/>
              <a:buChar char="•"/>
            </a:pPr>
            <a:r>
              <a:rPr lang="en-ZA" sz="1200" dirty="0">
                <a:solidFill>
                  <a:prstClr val="black"/>
                </a:solidFill>
                <a:latin typeface="Calibri" panose="020F0502020204030204" pitchFamily="34" charset="0"/>
                <a:cs typeface="Calibri" panose="020F0502020204030204" pitchFamily="34" charset="0"/>
              </a:rPr>
              <a:t>Clause 11:  Roles of State-Owned Enterprises</a:t>
            </a:r>
          </a:p>
          <a:p>
            <a:endParaRPr lang="en-ZA" sz="1200"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GB" sz="1200" dirty="0">
              <a:solidFill>
                <a:schemeClr val="tx1"/>
              </a:solidFill>
              <a:latin typeface="Calibri" panose="020F0502020204030204" pitchFamily="34" charset="0"/>
              <a:cs typeface="Calibri" panose="020F0502020204030204" pitchFamily="34" charset="0"/>
            </a:endParaRPr>
          </a:p>
        </p:txBody>
      </p:sp>
      <p:graphicFrame>
        <p:nvGraphicFramePr>
          <p:cNvPr id="53" name="Table 52">
            <a:extLst>
              <a:ext uri="{FF2B5EF4-FFF2-40B4-BE49-F238E27FC236}">
                <a16:creationId xmlns:a16="http://schemas.microsoft.com/office/drawing/2014/main" xmlns="" id="{2FA499EF-9996-4007-8828-93A9A50829BA}"/>
              </a:ext>
            </a:extLst>
          </p:cNvPr>
          <p:cNvGraphicFramePr>
            <a:graphicFrameLocks noGrp="1"/>
          </p:cNvGraphicFramePr>
          <p:nvPr/>
        </p:nvGraphicFramePr>
        <p:xfrm>
          <a:off x="250902" y="927207"/>
          <a:ext cx="11603639" cy="1417429"/>
        </p:xfrm>
        <a:graphic>
          <a:graphicData uri="http://schemas.openxmlformats.org/drawingml/2006/table">
            <a:tbl>
              <a:tblPr firstRow="1"/>
              <a:tblGrid>
                <a:gridCol w="11603639">
                  <a:extLst>
                    <a:ext uri="{9D8B030D-6E8A-4147-A177-3AD203B41FA5}">
                      <a16:colId xmlns:a16="http://schemas.microsoft.com/office/drawing/2014/main" xmlns="" val="3643595710"/>
                    </a:ext>
                  </a:extLst>
                </a:gridCol>
              </a:tblGrid>
              <a:tr h="26609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n-US" sz="1400" b="1" kern="1200" dirty="0">
                          <a:solidFill>
                            <a:schemeClr val="tx1">
                              <a:lumMod val="75000"/>
                              <a:lumOff val="25000"/>
                            </a:schemeClr>
                          </a:solidFill>
                          <a:latin typeface="Calibri" panose="020F0502020204030204" pitchFamily="34" charset="0"/>
                          <a:ea typeface="+mn-ea"/>
                          <a:cs typeface="Calibri" panose="020F0502020204030204" pitchFamily="34" charset="0"/>
                        </a:rPr>
                        <a:t>Department of Communications and Digital Technologies Issues Regulations under Government Gazette No. 43164</a:t>
                      </a:r>
                      <a:endParaRPr lang="en-IN" sz="1400" b="1" kern="1200" dirty="0">
                        <a:solidFill>
                          <a:schemeClr val="tx1">
                            <a:lumMod val="75000"/>
                            <a:lumOff val="25000"/>
                          </a:schemeClr>
                        </a:solidFill>
                        <a:latin typeface="Calibri" panose="020F0502020204030204" pitchFamily="34" charset="0"/>
                        <a:ea typeface="+mn-ea"/>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3290026415"/>
                  </a:ext>
                </a:extLst>
              </a:tr>
              <a:tr h="111262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spcBef>
                          <a:spcPts val="300"/>
                        </a:spcBef>
                        <a:buFont typeface="Wingdings 3" panose="05040102010807070707" pitchFamily="18" charset="2"/>
                        <a:buChar char=""/>
                      </a:pPr>
                      <a:r>
                        <a:rPr lang="en-IN" sz="1200" dirty="0">
                          <a:solidFill>
                            <a:schemeClr val="tx1"/>
                          </a:solidFill>
                          <a:latin typeface="EYInterstate Light" panose="02000506000000020004" pitchFamily="2" charset="0"/>
                        </a:rPr>
                        <a:t>On March 27 Government Gazette No. 43164 was issued by the Minister of Communications and Digital Technologies under </a:t>
                      </a:r>
                      <a:r>
                        <a:rPr lang="en-ZA" sz="1200" dirty="0">
                          <a:solidFill>
                            <a:schemeClr val="tx1"/>
                          </a:solidFill>
                          <a:latin typeface="EYInterstate Light" panose="02000506000000020004" pitchFamily="2" charset="0"/>
                        </a:rPr>
                        <a:t>Regulation 10(8) of the regulations made under the Disaster Management Act, 2002 (Act 57 of 2002) (Government Notice No. 318 published in Government Gazette No. 43107 of 18 March 2020)</a:t>
                      </a:r>
                    </a:p>
                    <a:p>
                      <a:pPr marL="171450" indent="-171450">
                        <a:spcBef>
                          <a:spcPts val="300"/>
                        </a:spcBef>
                        <a:buFont typeface="Wingdings 3" panose="05040102010807070707" pitchFamily="18" charset="2"/>
                        <a:buChar char=""/>
                      </a:pPr>
                      <a:r>
                        <a:rPr lang="en-ZA" sz="1200" dirty="0">
                          <a:solidFill>
                            <a:schemeClr val="tx1"/>
                          </a:solidFill>
                          <a:latin typeface="EYInterstate Light" panose="02000506000000020004" pitchFamily="2" charset="0"/>
                        </a:rPr>
                        <a:t>The Government Gazette No. 43164 issued regulations in line with the Department’s response to the COVID-19 disaster</a:t>
                      </a:r>
                    </a:p>
                    <a:p>
                      <a:pPr marL="171450" indent="-171450">
                        <a:spcBef>
                          <a:spcPts val="300"/>
                        </a:spcBef>
                        <a:buFont typeface="Wingdings 3" panose="05040102010807070707" pitchFamily="18" charset="2"/>
                        <a:buChar char=""/>
                      </a:pPr>
                      <a:r>
                        <a:rPr lang="en-ZA" sz="1200" dirty="0">
                          <a:solidFill>
                            <a:schemeClr val="tx1"/>
                          </a:solidFill>
                          <a:latin typeface="EYInterstate Light" panose="02000506000000020004" pitchFamily="2" charset="0"/>
                        </a:rPr>
                        <a:t>This presentation</a:t>
                      </a:r>
                      <a:r>
                        <a:rPr lang="en-IN" sz="1200" dirty="0">
                          <a:solidFill>
                            <a:schemeClr val="tx1"/>
                          </a:solidFill>
                          <a:latin typeface="EYInterstate Light" panose="02000506000000020004" pitchFamily="2" charset="0"/>
                        </a:rPr>
                        <a:t> discusses the Programme Structure and Immediate Action Plan put in place for all stakeholders to collaboratively realise the desired outcomes from the Regulation</a:t>
                      </a:r>
                    </a:p>
                  </a:txBody>
                  <a:tcPr>
                    <a:lnL w="12700" cmpd="sng">
                      <a:solidFill>
                        <a:sysClr val="window" lastClr="FFFFFF"/>
                      </a:solidFill>
                    </a:lnL>
                    <a:lnR w="12700" cmpd="sng">
                      <a:solidFill>
                        <a:sysClr val="window" lastClr="FFFFFF"/>
                      </a:solidFill>
                    </a:lnR>
                    <a:lnT w="12700" cap="flat" cmpd="sng" algn="ctr">
                      <a:solidFill>
                        <a:sysClr val="window" lastClr="FFFFFF">
                          <a:lumMod val="6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297594913"/>
                  </a:ext>
                </a:extLst>
              </a:tr>
            </a:tbl>
          </a:graphicData>
        </a:graphic>
      </p:graphicFrame>
      <p:sp>
        <p:nvSpPr>
          <p:cNvPr id="54" name="Rectangle 53">
            <a:extLst>
              <a:ext uri="{FF2B5EF4-FFF2-40B4-BE49-F238E27FC236}">
                <a16:creationId xmlns:a16="http://schemas.microsoft.com/office/drawing/2014/main" xmlns="" id="{899027EB-873F-4A71-8CC4-62519208EC01}"/>
              </a:ext>
            </a:extLst>
          </p:cNvPr>
          <p:cNvSpPr/>
          <p:nvPr/>
        </p:nvSpPr>
        <p:spPr>
          <a:xfrm>
            <a:off x="6046011" y="5390639"/>
            <a:ext cx="5712974" cy="900000"/>
          </a:xfrm>
          <a:prstGeom prst="rect">
            <a:avLst/>
          </a:prstGeom>
          <a:solidFill>
            <a:schemeClr val="tx2"/>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indent="-228600">
              <a:spcBef>
                <a:spcPts val="300"/>
              </a:spcBef>
              <a:buSzPct val="100000"/>
              <a:buFont typeface="+mj-lt"/>
              <a:buAutoNum type="arabicPeriod" startAt="5"/>
            </a:pPr>
            <a:r>
              <a:rPr lang="en-ZA" sz="1200" dirty="0">
                <a:solidFill>
                  <a:prstClr val="black"/>
                </a:solidFill>
                <a:latin typeface="Calibri" panose="020F0502020204030204" pitchFamily="34" charset="0"/>
                <a:cs typeface="Calibri" panose="020F0502020204030204" pitchFamily="34" charset="0"/>
              </a:rPr>
              <a:t>Government offices and services connectivity</a:t>
            </a:r>
          </a:p>
          <a:p>
            <a:pPr marL="228600" indent="-228600">
              <a:spcBef>
                <a:spcPts val="300"/>
              </a:spcBef>
              <a:buSzPct val="100000"/>
              <a:buFont typeface="+mj-lt"/>
              <a:buAutoNum type="arabicPeriod" startAt="5"/>
            </a:pPr>
            <a:r>
              <a:rPr lang="en-ZA" sz="1200" dirty="0">
                <a:solidFill>
                  <a:prstClr val="black"/>
                </a:solidFill>
                <a:latin typeface="Calibri" panose="020F0502020204030204" pitchFamily="34" charset="0"/>
                <a:cs typeface="Calibri" panose="020F0502020204030204" pitchFamily="34" charset="0"/>
              </a:rPr>
              <a:t>Grant disbursement</a:t>
            </a:r>
          </a:p>
          <a:p>
            <a:pPr marL="228600" indent="-228600">
              <a:spcBef>
                <a:spcPts val="300"/>
              </a:spcBef>
              <a:buSzPct val="100000"/>
              <a:buFont typeface="+mj-lt"/>
              <a:buAutoNum type="arabicPeriod" startAt="5"/>
            </a:pPr>
            <a:r>
              <a:rPr lang="en-ZA" sz="1200" dirty="0">
                <a:solidFill>
                  <a:prstClr val="black"/>
                </a:solidFill>
                <a:latin typeface="Calibri" panose="020F0502020204030204" pitchFamily="34" charset="0"/>
                <a:cs typeface="Calibri" panose="020F0502020204030204" pitchFamily="34" charset="0"/>
              </a:rPr>
              <a:t>Remote education</a:t>
            </a:r>
          </a:p>
          <a:p>
            <a:pPr marL="228600" indent="-228600">
              <a:spcBef>
                <a:spcPts val="300"/>
              </a:spcBef>
              <a:buSzPct val="100000"/>
              <a:buFont typeface="+mj-lt"/>
              <a:buAutoNum type="arabicPeriod" startAt="5"/>
            </a:pPr>
            <a:r>
              <a:rPr lang="en-ZA" sz="1200" dirty="0">
                <a:solidFill>
                  <a:prstClr val="black"/>
                </a:solidFill>
                <a:latin typeface="Calibri" panose="020F0502020204030204" pitchFamily="34" charset="0"/>
                <a:cs typeface="Calibri" panose="020F0502020204030204" pitchFamily="34" charset="0"/>
              </a:rPr>
              <a:t>Tracking and tracing</a:t>
            </a:r>
          </a:p>
        </p:txBody>
      </p:sp>
      <p:sp>
        <p:nvSpPr>
          <p:cNvPr id="55" name="Chevron 126">
            <a:extLst>
              <a:ext uri="{FF2B5EF4-FFF2-40B4-BE49-F238E27FC236}">
                <a16:creationId xmlns:a16="http://schemas.microsoft.com/office/drawing/2014/main" xmlns="" id="{61EF284A-9BD4-4946-879D-F03A340640A1}"/>
              </a:ext>
            </a:extLst>
          </p:cNvPr>
          <p:cNvSpPr/>
          <p:nvPr/>
        </p:nvSpPr>
        <p:spPr>
          <a:xfrm rot="5400000">
            <a:off x="9916662" y="4704190"/>
            <a:ext cx="288000" cy="540000"/>
          </a:xfrm>
          <a:prstGeom prst="chevron">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6" name="Chevron 126">
            <a:extLst>
              <a:ext uri="{FF2B5EF4-FFF2-40B4-BE49-F238E27FC236}">
                <a16:creationId xmlns:a16="http://schemas.microsoft.com/office/drawing/2014/main" xmlns="" id="{BA265E29-9CA1-4286-B9F6-ADC8C5C2A94C}"/>
              </a:ext>
            </a:extLst>
          </p:cNvPr>
          <p:cNvSpPr/>
          <p:nvPr/>
        </p:nvSpPr>
        <p:spPr>
          <a:xfrm rot="5400000">
            <a:off x="6820662" y="4704190"/>
            <a:ext cx="288000" cy="540000"/>
          </a:xfrm>
          <a:prstGeom prst="chevron">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7" name="Chevron 126">
            <a:extLst>
              <a:ext uri="{FF2B5EF4-FFF2-40B4-BE49-F238E27FC236}">
                <a16:creationId xmlns:a16="http://schemas.microsoft.com/office/drawing/2014/main" xmlns="" id="{C68EA265-E413-40D6-AD8E-6810E0669266}"/>
              </a:ext>
            </a:extLst>
          </p:cNvPr>
          <p:cNvSpPr/>
          <p:nvPr/>
        </p:nvSpPr>
        <p:spPr>
          <a:xfrm rot="5400000">
            <a:off x="2551044" y="4704190"/>
            <a:ext cx="288000" cy="540000"/>
          </a:xfrm>
          <a:prstGeom prst="chevron">
            <a:avLst/>
          </a:prstGeom>
          <a:solidFill>
            <a:schemeClr val="tx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58" name="Picture 57">
            <a:extLst>
              <a:ext uri="{FF2B5EF4-FFF2-40B4-BE49-F238E27FC236}">
                <a16:creationId xmlns:a16="http://schemas.microsoft.com/office/drawing/2014/main" xmlns="" id="{77662222-D799-4A14-A5B6-969619FBC906}"/>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6550662" y="5077407"/>
            <a:ext cx="324000" cy="324000"/>
          </a:xfrm>
          <a:prstGeom prst="rect">
            <a:avLst/>
          </a:prstGeom>
        </p:spPr>
      </p:pic>
      <p:pic>
        <p:nvPicPr>
          <p:cNvPr id="59" name="Picture 58">
            <a:extLst>
              <a:ext uri="{FF2B5EF4-FFF2-40B4-BE49-F238E27FC236}">
                <a16:creationId xmlns:a16="http://schemas.microsoft.com/office/drawing/2014/main" xmlns="" id="{67D7BDD9-ED54-4862-8FDA-CE17CE7DFEB1}"/>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6551584" y="2367780"/>
            <a:ext cx="324000" cy="324000"/>
          </a:xfrm>
          <a:prstGeom prst="rect">
            <a:avLst/>
          </a:prstGeom>
        </p:spPr>
      </p:pic>
      <p:pic>
        <p:nvPicPr>
          <p:cNvPr id="60" name="Graphic 59" descr="Megaphone">
            <a:extLst>
              <a:ext uri="{FF2B5EF4-FFF2-40B4-BE49-F238E27FC236}">
                <a16:creationId xmlns:a16="http://schemas.microsoft.com/office/drawing/2014/main" xmlns="" id="{7A4AE920-17F6-4E47-9EF8-113B41EB1494}"/>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10320029" y="685793"/>
            <a:ext cx="540000" cy="540000"/>
          </a:xfrm>
          <a:prstGeom prst="rect">
            <a:avLst/>
          </a:prstGeom>
        </p:spPr>
      </p:pic>
    </p:spTree>
    <p:extLst>
      <p:ext uri="{BB962C8B-B14F-4D97-AF65-F5344CB8AC3E}">
        <p14:creationId xmlns:p14="http://schemas.microsoft.com/office/powerpoint/2010/main" xmlns="" val="3068868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p:cNvSpPr/>
          <p:nvPr/>
        </p:nvSpPr>
        <p:spPr>
          <a:xfrm>
            <a:off x="184977" y="829883"/>
            <a:ext cx="11447899" cy="5495757"/>
          </a:xfrm>
          <a:prstGeom prst="rect">
            <a:avLst/>
          </a:prstGeom>
          <a:solidFill>
            <a:schemeClr val="accent1">
              <a:lumMod val="20000"/>
              <a:lumOff val="80000"/>
            </a:schemeClr>
          </a:solidFill>
          <a:ln w="12700" cap="flat" cmpd="sng" algn="ctr">
            <a:noFill/>
            <a:prstDash val="solid"/>
            <a:miter lim="800000"/>
          </a:ln>
          <a:effectLst/>
        </p:spPr>
        <p:txBody>
          <a:bodyPr lIns="36000" tIns="36000" rIns="36000" bIns="36000" rtlCol="0" anchor="t"/>
          <a:lstStyle/>
          <a:p>
            <a:pPr algn="ctr"/>
            <a:endParaRPr lang="en-IN" sz="1400" b="1" dirty="0">
              <a:solidFill>
                <a:schemeClr val="lt1"/>
              </a:solidFill>
              <a:latin typeface="Calibri" panose="020F0502020204030204" pitchFamily="34" charset="0"/>
              <a:cs typeface="Calibri" panose="020F0502020204030204" pitchFamily="34" charset="0"/>
            </a:endParaRPr>
          </a:p>
        </p:txBody>
      </p:sp>
      <p:sp>
        <p:nvSpPr>
          <p:cNvPr id="99" name="Rectangle 98"/>
          <p:cNvSpPr/>
          <p:nvPr/>
        </p:nvSpPr>
        <p:spPr>
          <a:xfrm>
            <a:off x="9556209" y="1591652"/>
            <a:ext cx="1980000" cy="468000"/>
          </a:xfrm>
          <a:prstGeom prst="rect">
            <a:avLst/>
          </a:prstGeom>
          <a:solidFill>
            <a:srgbClr val="2C973E"/>
          </a:solidFill>
          <a:ln w="12700" cap="flat" cmpd="sng" algn="ctr">
            <a:noFill/>
            <a:prstDash val="solid"/>
            <a:miter lim="800000"/>
          </a:ln>
          <a:effectLst>
            <a:outerShdw blurRad="50800" dist="38100" dir="2700000" algn="tl" rotWithShape="0">
              <a:prstClr val="black">
                <a:alpha val="40000"/>
              </a:prstClr>
            </a:outerShdw>
          </a:effectLst>
        </p:spPr>
        <p:txBody>
          <a:bodyPr lIns="36000" tIns="36000" rIns="36000" bIns="36000" rtlCol="0" anchor="ctr"/>
          <a:lstStyle/>
          <a:p>
            <a:pPr algn="ctr" fontAlgn="base">
              <a:spcBef>
                <a:spcPct val="0"/>
              </a:spcBef>
              <a:spcAft>
                <a:spcPct val="0"/>
              </a:spcAft>
            </a:pPr>
            <a:r>
              <a:rPr lang="en-US" altLang="en-US" sz="1200" b="1" kern="0" dirty="0">
                <a:solidFill>
                  <a:schemeClr val="tx2"/>
                </a:solidFill>
                <a:latin typeface="Calibri" panose="020F0502020204030204" pitchFamily="34" charset="0"/>
                <a:cs typeface="Calibri" panose="020F0502020204030204" pitchFamily="34" charset="0"/>
              </a:rPr>
              <a:t>OTT; za.DNA and Other Matters</a:t>
            </a:r>
          </a:p>
        </p:txBody>
      </p:sp>
      <p:sp>
        <p:nvSpPr>
          <p:cNvPr id="100" name="Rectangle 99"/>
          <p:cNvSpPr/>
          <p:nvPr/>
        </p:nvSpPr>
        <p:spPr>
          <a:xfrm>
            <a:off x="7237334" y="1591652"/>
            <a:ext cx="1980000" cy="468000"/>
          </a:xfrm>
          <a:prstGeom prst="rect">
            <a:avLst/>
          </a:prstGeom>
          <a:solidFill>
            <a:srgbClr val="2C973E"/>
          </a:solidFill>
          <a:ln w="12700" cap="flat" cmpd="sng" algn="ctr">
            <a:noFill/>
            <a:prstDash val="solid"/>
            <a:miter lim="800000"/>
          </a:ln>
          <a:effectLst>
            <a:outerShdw blurRad="50800" dist="38100" dir="2700000" algn="tl" rotWithShape="0">
              <a:prstClr val="black">
                <a:alpha val="40000"/>
              </a:prstClr>
            </a:outerShdw>
          </a:effectLst>
        </p:spPr>
        <p:txBody>
          <a:bodyPr lIns="36000" tIns="36000" rIns="36000" bIns="36000" rtlCol="0" anchor="ctr"/>
          <a:lstStyle/>
          <a:p>
            <a:pPr algn="ctr" fontAlgn="base">
              <a:spcBef>
                <a:spcPct val="0"/>
              </a:spcBef>
              <a:spcAft>
                <a:spcPct val="0"/>
              </a:spcAft>
            </a:pPr>
            <a:r>
              <a:rPr lang="en-US" sz="1200" b="1" kern="0" dirty="0">
                <a:solidFill>
                  <a:schemeClr val="tx2"/>
                </a:solidFill>
                <a:latin typeface="Calibri" panose="020F0502020204030204" pitchFamily="34" charset="0"/>
                <a:cs typeface="Calibri" panose="020F0502020204030204" pitchFamily="34" charset="0"/>
              </a:rPr>
              <a:t>Property Related Matters</a:t>
            </a:r>
            <a:endParaRPr lang="en-IN" sz="1200" b="1" kern="0" dirty="0">
              <a:solidFill>
                <a:schemeClr val="tx2"/>
              </a:solidFill>
              <a:latin typeface="Calibri" panose="020F0502020204030204" pitchFamily="34" charset="0"/>
              <a:cs typeface="Calibri" panose="020F0502020204030204" pitchFamily="34" charset="0"/>
            </a:endParaRPr>
          </a:p>
        </p:txBody>
      </p:sp>
      <p:sp>
        <p:nvSpPr>
          <p:cNvPr id="145" name="Rectangle 144"/>
          <p:cNvSpPr/>
          <p:nvPr/>
        </p:nvSpPr>
        <p:spPr>
          <a:xfrm>
            <a:off x="351360" y="928156"/>
            <a:ext cx="11281516" cy="541375"/>
          </a:xfrm>
          <a:prstGeom prst="rect">
            <a:avLst/>
          </a:prstGeom>
          <a:solidFill>
            <a:srgbClr val="2C973E"/>
          </a:solidFill>
          <a:ln w="12700" cap="flat" cmpd="sng" algn="ctr">
            <a:noFill/>
            <a:prstDash val="solid"/>
            <a:miter lim="800000"/>
          </a:ln>
          <a:effectLst>
            <a:outerShdw blurRad="50800" dist="38100" dir="2700000" algn="tl" rotWithShape="0">
              <a:prstClr val="black">
                <a:alpha val="40000"/>
              </a:prstClr>
            </a:outerShdw>
          </a:effectLst>
        </p:spPr>
        <p:txBody>
          <a:bodyPr lIns="36000" tIns="36000" rIns="36000" bIns="36000" rtlCol="0" anchor="ctr"/>
          <a:lstStyle/>
          <a:p>
            <a:pPr algn="ctr"/>
            <a:r>
              <a:rPr lang="en-US" sz="1200" b="1" kern="0" dirty="0">
                <a:solidFill>
                  <a:schemeClr val="tx2"/>
                </a:solidFill>
                <a:latin typeface="Calibri" panose="020F0502020204030204" pitchFamily="34" charset="0"/>
                <a:cs typeface="Calibri" panose="020F0502020204030204" pitchFamily="34" charset="0"/>
              </a:rPr>
              <a:t>Programme Management Office </a:t>
            </a:r>
            <a:endParaRPr lang="en-IN" sz="1200" b="1" kern="0" dirty="0">
              <a:solidFill>
                <a:schemeClr val="tx2"/>
              </a:solidFill>
              <a:latin typeface="Calibri" panose="020F0502020204030204" pitchFamily="34" charset="0"/>
              <a:cs typeface="Calibri" panose="020F0502020204030204" pitchFamily="34" charset="0"/>
            </a:endParaRPr>
          </a:p>
        </p:txBody>
      </p:sp>
      <p:sp>
        <p:nvSpPr>
          <p:cNvPr id="69" name="Title 9">
            <a:extLst>
              <a:ext uri="{FF2B5EF4-FFF2-40B4-BE49-F238E27FC236}">
                <a16:creationId xmlns:a16="http://schemas.microsoft.com/office/drawing/2014/main" xmlns="" id="{E24D698C-F540-4209-8387-100A0E2D6933}"/>
              </a:ext>
            </a:extLst>
          </p:cNvPr>
          <p:cNvSpPr>
            <a:spLocks noGrp="1"/>
          </p:cNvSpPr>
          <p:nvPr>
            <p:ph type="title"/>
          </p:nvPr>
        </p:nvSpPr>
        <p:spPr>
          <a:xfrm>
            <a:off x="159179" y="239605"/>
            <a:ext cx="11889390" cy="376624"/>
          </a:xfrm>
        </p:spPr>
        <p:txBody>
          <a:bodyPr/>
          <a:lstStyle/>
          <a:p>
            <a:r>
              <a:rPr lang="en-ZA" dirty="0">
                <a:solidFill>
                  <a:schemeClr val="tx1"/>
                </a:solidFill>
                <a:latin typeface="Calibri" panose="020F0502020204030204" pitchFamily="34" charset="0"/>
                <a:cs typeface="Calibri" panose="020F0502020204030204" pitchFamily="34" charset="0"/>
              </a:rPr>
              <a:t>Programme Structure</a:t>
            </a:r>
          </a:p>
        </p:txBody>
      </p:sp>
      <p:sp>
        <p:nvSpPr>
          <p:cNvPr id="79" name="Rectangle 78">
            <a:extLst>
              <a:ext uri="{FF2B5EF4-FFF2-40B4-BE49-F238E27FC236}">
                <a16:creationId xmlns:a16="http://schemas.microsoft.com/office/drawing/2014/main" xmlns="" id="{2CF4C988-C34D-4FDC-9CF0-D3637DC6AA52}"/>
              </a:ext>
            </a:extLst>
          </p:cNvPr>
          <p:cNvSpPr/>
          <p:nvPr/>
        </p:nvSpPr>
        <p:spPr>
          <a:xfrm>
            <a:off x="4935255" y="1591652"/>
            <a:ext cx="1980000" cy="468000"/>
          </a:xfrm>
          <a:prstGeom prst="rect">
            <a:avLst/>
          </a:prstGeom>
          <a:solidFill>
            <a:srgbClr val="2C973E"/>
          </a:solidFill>
          <a:ln w="12700" cap="flat" cmpd="sng" algn="ctr">
            <a:noFill/>
            <a:prstDash val="solid"/>
            <a:miter lim="800000"/>
          </a:ln>
          <a:effectLst>
            <a:outerShdw blurRad="50800" dist="38100" dir="2700000" algn="tl" rotWithShape="0">
              <a:prstClr val="black">
                <a:alpha val="40000"/>
              </a:prstClr>
            </a:outerShdw>
          </a:effectLst>
        </p:spPr>
        <p:txBody>
          <a:bodyPr lIns="36000" tIns="36000" rIns="36000" bIns="36000" rtlCol="0" anchor="ctr"/>
          <a:lstStyle/>
          <a:p>
            <a:pPr algn="ctr"/>
            <a:r>
              <a:rPr lang="en-US" sz="1200" b="1" kern="0" dirty="0">
                <a:solidFill>
                  <a:schemeClr val="tx2"/>
                </a:solidFill>
                <a:latin typeface="Calibri" panose="020F0502020204030204" pitchFamily="34" charset="0"/>
                <a:cs typeface="Calibri" panose="020F0502020204030204" pitchFamily="34" charset="0"/>
              </a:rPr>
              <a:t>Audiovisual Services</a:t>
            </a:r>
            <a:endParaRPr lang="en-IN" sz="1200" b="1" kern="0" dirty="0">
              <a:solidFill>
                <a:schemeClr val="tx2"/>
              </a:solidFill>
              <a:latin typeface="Calibri" panose="020F0502020204030204" pitchFamily="34" charset="0"/>
              <a:cs typeface="Calibri" panose="020F0502020204030204" pitchFamily="34" charset="0"/>
            </a:endParaRPr>
          </a:p>
        </p:txBody>
      </p:sp>
      <p:sp>
        <p:nvSpPr>
          <p:cNvPr id="80" name="Rectangle 79">
            <a:extLst>
              <a:ext uri="{FF2B5EF4-FFF2-40B4-BE49-F238E27FC236}">
                <a16:creationId xmlns:a16="http://schemas.microsoft.com/office/drawing/2014/main" xmlns="" id="{1C6BF95E-F5BE-4EE8-A2B8-2D7CEB589A5D}"/>
              </a:ext>
            </a:extLst>
          </p:cNvPr>
          <p:cNvSpPr/>
          <p:nvPr/>
        </p:nvSpPr>
        <p:spPr>
          <a:xfrm>
            <a:off x="327255" y="1591652"/>
            <a:ext cx="1980000" cy="468000"/>
          </a:xfrm>
          <a:prstGeom prst="rect">
            <a:avLst/>
          </a:prstGeom>
          <a:solidFill>
            <a:srgbClr val="2C973E"/>
          </a:solidFill>
          <a:ln w="12700" cap="flat" cmpd="sng" algn="ctr">
            <a:noFill/>
            <a:prstDash val="solid"/>
            <a:miter lim="800000"/>
          </a:ln>
          <a:effectLst>
            <a:outerShdw blurRad="50800" dist="38100" dir="2700000" algn="tl" rotWithShape="0">
              <a:prstClr val="black">
                <a:alpha val="40000"/>
              </a:prstClr>
            </a:outerShdw>
          </a:effectLst>
        </p:spPr>
        <p:txBody>
          <a:bodyPr lIns="36000" tIns="36000" rIns="36000" bIns="36000" rtlCol="0" anchor="ctr"/>
          <a:lstStyle/>
          <a:p>
            <a:pPr algn="ctr" fontAlgn="base">
              <a:spcBef>
                <a:spcPct val="0"/>
              </a:spcBef>
              <a:spcAft>
                <a:spcPct val="0"/>
              </a:spcAft>
            </a:pPr>
            <a:r>
              <a:rPr lang="en-US" altLang="en-US" sz="1200" b="1" kern="0" dirty="0">
                <a:solidFill>
                  <a:schemeClr val="tx2"/>
                </a:solidFill>
                <a:latin typeface="Calibri" panose="020F0502020204030204" pitchFamily="34" charset="0"/>
                <a:cs typeface="Calibri" panose="020F0502020204030204" pitchFamily="34" charset="0"/>
              </a:rPr>
              <a:t>Communication and Postal Services Providers</a:t>
            </a:r>
          </a:p>
        </p:txBody>
      </p:sp>
      <p:sp>
        <p:nvSpPr>
          <p:cNvPr id="81" name="Rectangle 80">
            <a:extLst>
              <a:ext uri="{FF2B5EF4-FFF2-40B4-BE49-F238E27FC236}">
                <a16:creationId xmlns:a16="http://schemas.microsoft.com/office/drawing/2014/main" xmlns="" id="{EE232AE3-DB7D-4189-B5FB-07819AA1A7D6}"/>
              </a:ext>
            </a:extLst>
          </p:cNvPr>
          <p:cNvSpPr/>
          <p:nvPr/>
        </p:nvSpPr>
        <p:spPr>
          <a:xfrm>
            <a:off x="2631255" y="1591652"/>
            <a:ext cx="1980000" cy="468000"/>
          </a:xfrm>
          <a:prstGeom prst="rect">
            <a:avLst/>
          </a:prstGeom>
          <a:solidFill>
            <a:srgbClr val="2C973E"/>
          </a:solidFill>
          <a:ln w="12700" cap="flat" cmpd="sng" algn="ctr">
            <a:noFill/>
            <a:prstDash val="solid"/>
            <a:miter lim="800000"/>
          </a:ln>
          <a:effectLst>
            <a:outerShdw blurRad="50800" dist="38100" dir="2700000" algn="tl" rotWithShape="0">
              <a:prstClr val="black">
                <a:alpha val="40000"/>
              </a:prstClr>
            </a:outerShdw>
          </a:effectLst>
        </p:spPr>
        <p:txBody>
          <a:bodyPr lIns="36000" tIns="36000" rIns="36000" bIns="36000" rtlCol="0" anchor="ctr"/>
          <a:lstStyle/>
          <a:p>
            <a:pPr algn="ctr"/>
            <a:r>
              <a:rPr lang="en-US" sz="1200" b="1" kern="0" dirty="0">
                <a:solidFill>
                  <a:schemeClr val="tx2"/>
                </a:solidFill>
                <a:latin typeface="Calibri" panose="020F0502020204030204" pitchFamily="34" charset="0"/>
                <a:cs typeface="Calibri" panose="020F0502020204030204" pitchFamily="34" charset="0"/>
              </a:rPr>
              <a:t>Infrastructure Providers</a:t>
            </a:r>
            <a:endParaRPr lang="en-IN" sz="1200" b="1" kern="0" dirty="0">
              <a:solidFill>
                <a:schemeClr val="tx2"/>
              </a:solidFill>
              <a:latin typeface="Calibri" panose="020F0502020204030204" pitchFamily="34" charset="0"/>
              <a:cs typeface="Calibri" panose="020F0502020204030204" pitchFamily="34" charset="0"/>
            </a:endParaRPr>
          </a:p>
        </p:txBody>
      </p:sp>
      <p:sp>
        <p:nvSpPr>
          <p:cNvPr id="91" name="Rectangle 90">
            <a:extLst>
              <a:ext uri="{FF2B5EF4-FFF2-40B4-BE49-F238E27FC236}">
                <a16:creationId xmlns:a16="http://schemas.microsoft.com/office/drawing/2014/main" xmlns="" id="{A633F30C-6C46-46CE-8FEF-A566B522172E}"/>
              </a:ext>
            </a:extLst>
          </p:cNvPr>
          <p:cNvSpPr/>
          <p:nvPr/>
        </p:nvSpPr>
        <p:spPr>
          <a:xfrm>
            <a:off x="327256" y="5372658"/>
            <a:ext cx="8891999" cy="468000"/>
          </a:xfrm>
          <a:prstGeom prst="rect">
            <a:avLst/>
          </a:prstGeom>
          <a:solidFill>
            <a:srgbClr val="2C973E"/>
          </a:solidFill>
          <a:ln w="12700" cap="flat" cmpd="sng" algn="ctr">
            <a:noFill/>
            <a:prstDash val="solid"/>
            <a:miter lim="800000"/>
          </a:ln>
          <a:effectLst>
            <a:outerShdw blurRad="50800" dist="38100" dir="2700000" algn="tl" rotWithShape="0">
              <a:prstClr val="black">
                <a:alpha val="40000"/>
              </a:prstClr>
            </a:outerShdw>
          </a:effectLst>
        </p:spPr>
        <p:txBody>
          <a:bodyPr lIns="36000" tIns="36000" rIns="36000" bIns="36000" rtlCol="0" anchor="ctr"/>
          <a:lstStyle/>
          <a:p>
            <a:pPr algn="ctr"/>
            <a:r>
              <a:rPr lang="en-US" sz="1200" b="1" kern="0" dirty="0">
                <a:solidFill>
                  <a:schemeClr val="tx2"/>
                </a:solidFill>
                <a:latin typeface="Calibri" panose="020F0502020204030204" pitchFamily="34" charset="0"/>
                <a:cs typeface="Calibri" panose="020F0502020204030204" pitchFamily="34" charset="0"/>
              </a:rPr>
              <a:t>Regulatory </a:t>
            </a:r>
            <a:endParaRPr lang="en-IN" sz="1200" b="1" kern="0" dirty="0">
              <a:solidFill>
                <a:schemeClr val="tx2"/>
              </a:solidFill>
              <a:latin typeface="Calibri" panose="020F0502020204030204" pitchFamily="34" charset="0"/>
              <a:cs typeface="Calibri" panose="020F0502020204030204" pitchFamily="34" charset="0"/>
            </a:endParaRPr>
          </a:p>
        </p:txBody>
      </p:sp>
      <p:sp>
        <p:nvSpPr>
          <p:cNvPr id="138" name="Rectangle 137"/>
          <p:cNvSpPr/>
          <p:nvPr/>
        </p:nvSpPr>
        <p:spPr>
          <a:xfrm>
            <a:off x="9556209" y="2113289"/>
            <a:ext cx="1980000" cy="180000"/>
          </a:xfrm>
          <a:prstGeom prst="rect">
            <a:avLst/>
          </a:prstGeom>
          <a:solidFill>
            <a:srgbClr val="FFC000"/>
          </a:solidFill>
          <a:ln w="12700" cap="flat" cmpd="sng" algn="ctr">
            <a:noFill/>
            <a:prstDash val="solid"/>
            <a:miter lim="800000"/>
          </a:ln>
          <a:effectLst/>
        </p:spPr>
        <p:txBody>
          <a:bodyPr lIns="0" tIns="0" rIns="0" bIns="0" rtlCol="0" anchor="ctr"/>
          <a:lstStyle/>
          <a:p>
            <a:pPr algn="ctr"/>
            <a:r>
              <a:rPr lang="en-US" sz="1100" b="1" kern="0" dirty="0">
                <a:solidFill>
                  <a:prstClr val="black">
                    <a:lumMod val="50000"/>
                    <a:lumOff val="50000"/>
                  </a:prstClr>
                </a:solidFill>
                <a:latin typeface="Calibri" panose="020F0502020204030204" pitchFamily="34" charset="0"/>
                <a:cs typeface="Calibri" panose="020F0502020204030204" pitchFamily="34" charset="0"/>
              </a:rPr>
              <a:t>5.1.3; 5.1.4; 9.1; 10.2 </a:t>
            </a:r>
            <a:endParaRPr lang="en-IN" sz="1100" b="1" kern="0" dirty="0">
              <a:solidFill>
                <a:prstClr val="black">
                  <a:lumMod val="50000"/>
                  <a:lumOff val="50000"/>
                </a:prstClr>
              </a:solidFill>
              <a:latin typeface="Calibri" panose="020F0502020204030204" pitchFamily="34" charset="0"/>
              <a:cs typeface="Calibri" panose="020F0502020204030204" pitchFamily="34" charset="0"/>
            </a:endParaRPr>
          </a:p>
        </p:txBody>
      </p:sp>
      <p:sp>
        <p:nvSpPr>
          <p:cNvPr id="140" name="Rectangle 139"/>
          <p:cNvSpPr/>
          <p:nvPr/>
        </p:nvSpPr>
        <p:spPr>
          <a:xfrm>
            <a:off x="7237334" y="2113289"/>
            <a:ext cx="1980000" cy="180000"/>
          </a:xfrm>
          <a:prstGeom prst="rect">
            <a:avLst/>
          </a:prstGeom>
          <a:solidFill>
            <a:srgbClr val="FFC000"/>
          </a:solidFill>
          <a:ln w="12700" cap="flat" cmpd="sng" algn="ctr">
            <a:noFill/>
            <a:prstDash val="solid"/>
            <a:miter lim="800000"/>
          </a:ln>
          <a:effectLst/>
        </p:spPr>
        <p:txBody>
          <a:bodyPr lIns="0" tIns="0" rIns="0" bIns="0" rtlCol="0" anchor="ctr"/>
          <a:lstStyle/>
          <a:p>
            <a:pPr algn="ctr"/>
            <a:r>
              <a:rPr lang="en-US" sz="1100" b="1" kern="0" dirty="0">
                <a:solidFill>
                  <a:prstClr val="black">
                    <a:lumMod val="50000"/>
                    <a:lumOff val="50000"/>
                  </a:prstClr>
                </a:solidFill>
                <a:latin typeface="Calibri" panose="020F0502020204030204" pitchFamily="34" charset="0"/>
                <a:cs typeface="Calibri" panose="020F0502020204030204" pitchFamily="34" charset="0"/>
              </a:rPr>
              <a:t>6.5; 6.6</a:t>
            </a:r>
            <a:endParaRPr lang="en-IN" sz="1100" b="1" kern="0" dirty="0">
              <a:solidFill>
                <a:prstClr val="black">
                  <a:lumMod val="50000"/>
                  <a:lumOff val="50000"/>
                </a:prstClr>
              </a:solidFill>
              <a:latin typeface="Calibri" panose="020F0502020204030204" pitchFamily="34" charset="0"/>
              <a:cs typeface="Calibri" panose="020F0502020204030204" pitchFamily="34" charset="0"/>
            </a:endParaRPr>
          </a:p>
        </p:txBody>
      </p:sp>
      <p:sp>
        <p:nvSpPr>
          <p:cNvPr id="84" name="Rectangle 83">
            <a:extLst>
              <a:ext uri="{FF2B5EF4-FFF2-40B4-BE49-F238E27FC236}">
                <a16:creationId xmlns:a16="http://schemas.microsoft.com/office/drawing/2014/main" xmlns="" id="{B8DFDF65-49F5-4FF7-AC0D-2662022E3ECD}"/>
              </a:ext>
            </a:extLst>
          </p:cNvPr>
          <p:cNvSpPr/>
          <p:nvPr/>
        </p:nvSpPr>
        <p:spPr>
          <a:xfrm>
            <a:off x="4943457" y="2113289"/>
            <a:ext cx="1980000" cy="180000"/>
          </a:xfrm>
          <a:prstGeom prst="rect">
            <a:avLst/>
          </a:prstGeom>
          <a:solidFill>
            <a:srgbClr val="FFC000"/>
          </a:solidFill>
          <a:ln w="12700" cap="flat" cmpd="sng" algn="ctr">
            <a:noFill/>
            <a:prstDash val="solid"/>
            <a:miter lim="800000"/>
          </a:ln>
          <a:effectLst/>
        </p:spPr>
        <p:txBody>
          <a:bodyPr lIns="0" tIns="0" rIns="0" bIns="0" rtlCol="0" anchor="ctr"/>
          <a:lstStyle/>
          <a:p>
            <a:pPr algn="ctr"/>
            <a:r>
              <a:rPr lang="en-US" sz="1100" b="1" kern="0" dirty="0">
                <a:solidFill>
                  <a:prstClr val="black">
                    <a:lumMod val="50000"/>
                    <a:lumOff val="50000"/>
                  </a:prstClr>
                </a:solidFill>
                <a:latin typeface="Calibri" panose="020F0502020204030204" pitchFamily="34" charset="0"/>
                <a:cs typeface="Calibri" panose="020F0502020204030204" pitchFamily="34" charset="0"/>
              </a:rPr>
              <a:t>5.1.1; 9.2; 10.1</a:t>
            </a:r>
            <a:endParaRPr lang="en-IN" sz="1100" b="1" kern="0" dirty="0">
              <a:solidFill>
                <a:prstClr val="black">
                  <a:lumMod val="50000"/>
                  <a:lumOff val="50000"/>
                </a:prstClr>
              </a:solidFill>
              <a:latin typeface="Calibri" panose="020F0502020204030204" pitchFamily="34" charset="0"/>
              <a:cs typeface="Calibri" panose="020F0502020204030204" pitchFamily="34" charset="0"/>
            </a:endParaRPr>
          </a:p>
        </p:txBody>
      </p:sp>
      <p:sp>
        <p:nvSpPr>
          <p:cNvPr id="87" name="Rectangle 86">
            <a:extLst>
              <a:ext uri="{FF2B5EF4-FFF2-40B4-BE49-F238E27FC236}">
                <a16:creationId xmlns:a16="http://schemas.microsoft.com/office/drawing/2014/main" xmlns="" id="{9270DD83-B7F1-4B7B-81CE-3F5C43617EEF}"/>
              </a:ext>
            </a:extLst>
          </p:cNvPr>
          <p:cNvSpPr/>
          <p:nvPr/>
        </p:nvSpPr>
        <p:spPr>
          <a:xfrm>
            <a:off x="327255" y="2113289"/>
            <a:ext cx="1980000" cy="180000"/>
          </a:xfrm>
          <a:prstGeom prst="rect">
            <a:avLst/>
          </a:prstGeom>
          <a:solidFill>
            <a:srgbClr val="FFC000"/>
          </a:solidFill>
          <a:ln w="12700" cap="flat" cmpd="sng" algn="ctr">
            <a:noFill/>
            <a:prstDash val="solid"/>
            <a:miter lim="800000"/>
          </a:ln>
          <a:effectLst/>
        </p:spPr>
        <p:txBody>
          <a:bodyPr lIns="0" tIns="0" rIns="0" bIns="0" rtlCol="0" anchor="ctr"/>
          <a:lstStyle/>
          <a:p>
            <a:pPr algn="ctr"/>
            <a:r>
              <a:rPr lang="en-US" sz="1100" b="1" kern="0" dirty="0">
                <a:solidFill>
                  <a:prstClr val="black">
                    <a:lumMod val="50000"/>
                    <a:lumOff val="50000"/>
                  </a:prstClr>
                </a:solidFill>
                <a:latin typeface="Calibri" panose="020F0502020204030204" pitchFamily="34" charset="0"/>
                <a:cs typeface="Calibri" panose="020F0502020204030204" pitchFamily="34" charset="0"/>
              </a:rPr>
              <a:t>5.1.2; 6.9; 6.10; 6.11; 7; 8; 11.4</a:t>
            </a:r>
          </a:p>
        </p:txBody>
      </p:sp>
      <p:sp>
        <p:nvSpPr>
          <p:cNvPr id="83" name="Rectangle 82">
            <a:extLst>
              <a:ext uri="{FF2B5EF4-FFF2-40B4-BE49-F238E27FC236}">
                <a16:creationId xmlns:a16="http://schemas.microsoft.com/office/drawing/2014/main" xmlns="" id="{20756F06-FEA0-4CC1-A806-4AFC4725A986}"/>
              </a:ext>
            </a:extLst>
          </p:cNvPr>
          <p:cNvSpPr/>
          <p:nvPr/>
        </p:nvSpPr>
        <p:spPr>
          <a:xfrm>
            <a:off x="2632925" y="2113289"/>
            <a:ext cx="1980000" cy="180000"/>
          </a:xfrm>
          <a:prstGeom prst="rect">
            <a:avLst/>
          </a:prstGeom>
          <a:solidFill>
            <a:srgbClr val="FFC000"/>
          </a:solidFill>
          <a:ln w="12700" cap="flat" cmpd="sng" algn="ctr">
            <a:noFill/>
            <a:prstDash val="solid"/>
            <a:miter lim="800000"/>
          </a:ln>
          <a:effectLst/>
        </p:spPr>
        <p:txBody>
          <a:bodyPr lIns="0" tIns="0" rIns="0" bIns="0" rtlCol="0" anchor="ctr"/>
          <a:lstStyle/>
          <a:p>
            <a:pPr algn="ctr"/>
            <a:r>
              <a:rPr lang="en-US" sz="1100" b="1" kern="0" dirty="0">
                <a:solidFill>
                  <a:prstClr val="black">
                    <a:lumMod val="50000"/>
                    <a:lumOff val="50000"/>
                  </a:prstClr>
                </a:solidFill>
                <a:latin typeface="Calibri" panose="020F0502020204030204" pitchFamily="34" charset="0"/>
                <a:cs typeface="Calibri" panose="020F0502020204030204" pitchFamily="34" charset="0"/>
              </a:rPr>
              <a:t>6.1-6.4; 6.7; 6.8; 9.3; 11.1-11.3</a:t>
            </a:r>
            <a:endParaRPr lang="en-IN" sz="1100" b="1" kern="0" dirty="0">
              <a:solidFill>
                <a:prstClr val="black">
                  <a:lumMod val="50000"/>
                  <a:lumOff val="50000"/>
                </a:prstClr>
              </a:solidFill>
              <a:latin typeface="Calibri" panose="020F0502020204030204" pitchFamily="34" charset="0"/>
              <a:cs typeface="Calibri" panose="020F0502020204030204" pitchFamily="34" charset="0"/>
            </a:endParaRPr>
          </a:p>
        </p:txBody>
      </p:sp>
      <p:sp>
        <p:nvSpPr>
          <p:cNvPr id="44" name="Rectangle 43">
            <a:extLst>
              <a:ext uri="{FF2B5EF4-FFF2-40B4-BE49-F238E27FC236}">
                <a16:creationId xmlns:a16="http://schemas.microsoft.com/office/drawing/2014/main" xmlns="" id="{3C072950-CEB9-4F02-9A39-E9BE63804304}"/>
              </a:ext>
            </a:extLst>
          </p:cNvPr>
          <p:cNvSpPr/>
          <p:nvPr/>
        </p:nvSpPr>
        <p:spPr>
          <a:xfrm>
            <a:off x="327255" y="2553444"/>
            <a:ext cx="1980000" cy="2772000"/>
          </a:xfrm>
          <a:prstGeom prst="rect">
            <a:avLst/>
          </a:prstGeom>
          <a:solidFill>
            <a:sysClr val="window" lastClr="FFFFFF"/>
          </a:solidFill>
          <a:ln w="12700" cap="flat" cmpd="sng" algn="ctr">
            <a:noFill/>
            <a:prstDash val="solid"/>
            <a:miter lim="800000"/>
          </a:ln>
          <a:effectLst/>
        </p:spPr>
        <p:txBody>
          <a:bodyPr lIns="0" tIns="0" rIns="0" bIns="0" rtlCol="0" anchor="t"/>
          <a:lstStyle/>
          <a:p>
            <a:endParaRPr lang="en-US" sz="1200" kern="0" dirty="0">
              <a:solidFill>
                <a:prstClr val="black">
                  <a:lumMod val="50000"/>
                  <a:lumOff val="50000"/>
                </a:prstClr>
              </a:solidFill>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xmlns="" id="{CEC9616A-E3A5-4D48-8BA8-990121224518}"/>
              </a:ext>
            </a:extLst>
          </p:cNvPr>
          <p:cNvSpPr/>
          <p:nvPr/>
        </p:nvSpPr>
        <p:spPr>
          <a:xfrm>
            <a:off x="2631255" y="2553444"/>
            <a:ext cx="1980000" cy="2772000"/>
          </a:xfrm>
          <a:prstGeom prst="rect">
            <a:avLst/>
          </a:prstGeom>
          <a:solidFill>
            <a:sysClr val="window" lastClr="FFFFFF"/>
          </a:solidFill>
          <a:ln w="12700" cap="flat" cmpd="sng" algn="ctr">
            <a:noFill/>
            <a:prstDash val="solid"/>
            <a:miter lim="800000"/>
          </a:ln>
          <a:effectLst/>
        </p:spPr>
        <p:txBody>
          <a:bodyPr lIns="0" tIns="0" rIns="0" bIns="0" rtlCol="0" anchor="t"/>
          <a:lstStyle/>
          <a:p>
            <a:pPr marL="171450" indent="-171450">
              <a:buFont typeface="Arial" panose="020B0604020202020204" pitchFamily="34" charset="0"/>
              <a:buChar char="•"/>
            </a:pPr>
            <a:endParaRPr lang="en-US" sz="1200" kern="0" dirty="0">
              <a:solidFill>
                <a:prstClr val="black">
                  <a:lumMod val="50000"/>
                  <a:lumOff val="50000"/>
                </a:prstClr>
              </a:solidFill>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xmlns="" id="{F5BAD2CD-B037-4984-A594-B0FC2B308B72}"/>
              </a:ext>
            </a:extLst>
          </p:cNvPr>
          <p:cNvSpPr/>
          <p:nvPr/>
        </p:nvSpPr>
        <p:spPr>
          <a:xfrm>
            <a:off x="4932573" y="2553444"/>
            <a:ext cx="1980000" cy="2772000"/>
          </a:xfrm>
          <a:prstGeom prst="rect">
            <a:avLst/>
          </a:prstGeom>
          <a:solidFill>
            <a:sysClr val="window" lastClr="FFFFFF"/>
          </a:solidFill>
          <a:ln w="12700" cap="flat" cmpd="sng" algn="ctr">
            <a:noFill/>
            <a:prstDash val="solid"/>
            <a:miter lim="800000"/>
          </a:ln>
          <a:effectLst/>
        </p:spPr>
        <p:txBody>
          <a:bodyPr lIns="0" tIns="0" rIns="0" bIns="0" rtlCol="0" anchor="t"/>
          <a:lstStyle/>
          <a:p>
            <a:pPr marL="171450" indent="-171450">
              <a:buFont typeface="Arial" panose="020B0604020202020204" pitchFamily="34" charset="0"/>
              <a:buChar char="•"/>
            </a:pPr>
            <a:endParaRPr lang="en-US" sz="1200" kern="0" dirty="0">
              <a:solidFill>
                <a:prstClr val="black">
                  <a:lumMod val="50000"/>
                  <a:lumOff val="50000"/>
                </a:prstClr>
              </a:solidFill>
              <a:latin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xmlns="" id="{62C85073-632B-4409-9CA3-B5216B6A4700}"/>
              </a:ext>
            </a:extLst>
          </p:cNvPr>
          <p:cNvSpPr/>
          <p:nvPr/>
        </p:nvSpPr>
        <p:spPr>
          <a:xfrm>
            <a:off x="9556209" y="2553444"/>
            <a:ext cx="1980000" cy="3744000"/>
          </a:xfrm>
          <a:prstGeom prst="rect">
            <a:avLst/>
          </a:prstGeom>
          <a:solidFill>
            <a:sysClr val="window" lastClr="FFFFFF"/>
          </a:solidFill>
          <a:ln w="12700" cap="flat" cmpd="sng" algn="ctr">
            <a:noFill/>
            <a:prstDash val="solid"/>
            <a:miter lim="800000"/>
          </a:ln>
          <a:effectLst/>
        </p:spPr>
        <p:txBody>
          <a:bodyPr lIns="0" tIns="0" rIns="0" bIns="0" rtlCol="0" anchor="t"/>
          <a:lstStyle/>
          <a:p>
            <a:pPr marL="171450" indent="-171450">
              <a:buFont typeface="Arial" panose="020B0604020202020204" pitchFamily="34" charset="0"/>
              <a:buChar char="•"/>
            </a:pPr>
            <a:endParaRPr lang="en-US" sz="1200" kern="0" dirty="0">
              <a:solidFill>
                <a:prstClr val="black">
                  <a:lumMod val="50000"/>
                  <a:lumOff val="50000"/>
                </a:prstClr>
              </a:solidFill>
              <a:latin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xmlns="" id="{97A0985E-F508-4040-8511-DDED2B75FBEE}"/>
              </a:ext>
            </a:extLst>
          </p:cNvPr>
          <p:cNvSpPr/>
          <p:nvPr/>
        </p:nvSpPr>
        <p:spPr>
          <a:xfrm>
            <a:off x="7237334" y="2553444"/>
            <a:ext cx="1980000" cy="2772000"/>
          </a:xfrm>
          <a:prstGeom prst="rect">
            <a:avLst/>
          </a:prstGeom>
          <a:solidFill>
            <a:sysClr val="window" lastClr="FFFFFF"/>
          </a:solidFill>
          <a:ln w="12700" cap="flat" cmpd="sng" algn="ctr">
            <a:noFill/>
            <a:prstDash val="solid"/>
            <a:miter lim="800000"/>
          </a:ln>
          <a:effectLst/>
        </p:spPr>
        <p:txBody>
          <a:bodyPr lIns="0" tIns="0" rIns="0" bIns="0" rtlCol="0" anchor="t"/>
          <a:lstStyle/>
          <a:p>
            <a:r>
              <a:rPr lang="en-US" sz="1200" kern="0" dirty="0">
                <a:solidFill>
                  <a:prstClr val="black">
                    <a:lumMod val="50000"/>
                    <a:lumOff val="50000"/>
                  </a:prstClr>
                </a:solidFill>
                <a:latin typeface="Calibri" panose="020F0502020204030204" pitchFamily="34" charset="0"/>
                <a:cs typeface="Calibri" panose="020F0502020204030204" pitchFamily="34" charset="0"/>
              </a:rPr>
              <a:t> </a:t>
            </a:r>
          </a:p>
        </p:txBody>
      </p:sp>
      <p:graphicFrame>
        <p:nvGraphicFramePr>
          <p:cNvPr id="16" name="Table 15">
            <a:extLst>
              <a:ext uri="{FF2B5EF4-FFF2-40B4-BE49-F238E27FC236}">
                <a16:creationId xmlns:a16="http://schemas.microsoft.com/office/drawing/2014/main" xmlns="" id="{DF1F36C2-886A-498A-B523-926B605FECBB}"/>
              </a:ext>
            </a:extLst>
          </p:cNvPr>
          <p:cNvGraphicFramePr>
            <a:graphicFrameLocks noGrp="1"/>
          </p:cNvGraphicFramePr>
          <p:nvPr/>
        </p:nvGraphicFramePr>
        <p:xfrm>
          <a:off x="2069889" y="5900118"/>
          <a:ext cx="1948543" cy="389364"/>
        </p:xfrm>
        <a:graphic>
          <a:graphicData uri="http://schemas.openxmlformats.org/drawingml/2006/table">
            <a:tbl>
              <a:tblPr>
                <a:tableStyleId>{5C22544A-7EE6-4342-B048-85BDC9FD1C3A}</a:tableStyleId>
              </a:tblPr>
              <a:tblGrid>
                <a:gridCol w="1458686">
                  <a:extLst>
                    <a:ext uri="{9D8B030D-6E8A-4147-A177-3AD203B41FA5}">
                      <a16:colId xmlns:a16="http://schemas.microsoft.com/office/drawing/2014/main" xmlns="" val="2053741892"/>
                    </a:ext>
                  </a:extLst>
                </a:gridCol>
                <a:gridCol w="489857">
                  <a:extLst>
                    <a:ext uri="{9D8B030D-6E8A-4147-A177-3AD203B41FA5}">
                      <a16:colId xmlns:a16="http://schemas.microsoft.com/office/drawing/2014/main" xmlns="" val="1264033725"/>
                    </a:ext>
                  </a:extLst>
                </a:gridCol>
              </a:tblGrid>
              <a:tr h="12978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800" b="0" i="0" u="none" strike="noStrike" dirty="0">
                          <a:solidFill>
                            <a:srgbClr val="000000"/>
                          </a:solidFill>
                          <a:effectLst/>
                          <a:latin typeface="Calibri" panose="020F0502020204030204" pitchFamily="34" charset="0"/>
                          <a:cs typeface="Calibri" panose="020F0502020204030204" pitchFamily="34" charset="0"/>
                        </a:rPr>
                        <a:t>Robert Nkuna</a:t>
                      </a:r>
                    </a:p>
                  </a:txBody>
                  <a:tcPr marL="36000" marR="36000" marT="0" marB="0" anchor="ctr">
                    <a:noFill/>
                  </a:tcPr>
                </a:tc>
                <a:tc>
                  <a:txBody>
                    <a:bodyPr/>
                    <a:lstStyle/>
                    <a:p>
                      <a:pPr algn="l" fontAlgn="ctr"/>
                      <a:r>
                        <a:rPr lang="en-ZA" sz="800" b="0" i="0" u="none" strike="noStrike" dirty="0">
                          <a:solidFill>
                            <a:srgbClr val="000000"/>
                          </a:solidFill>
                          <a:effectLst/>
                          <a:latin typeface="Calibri" panose="020F0502020204030204" pitchFamily="34" charset="0"/>
                          <a:cs typeface="Calibri" panose="020F0502020204030204" pitchFamily="34" charset="0"/>
                        </a:rPr>
                        <a:t>DCDT</a:t>
                      </a:r>
                    </a:p>
                  </a:txBody>
                  <a:tcPr marL="36000" marR="36000" marT="0" marB="0" anchor="ctr">
                    <a:noFill/>
                  </a:tcPr>
                </a:tc>
                <a:extLst>
                  <a:ext uri="{0D108BD9-81ED-4DB2-BD59-A6C34878D82A}">
                    <a16:rowId xmlns:a16="http://schemas.microsoft.com/office/drawing/2014/main" xmlns="" val="1058619446"/>
                  </a:ext>
                </a:extLst>
              </a:tr>
              <a:tr h="12978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800" u="none" strike="noStrike" dirty="0">
                          <a:effectLst/>
                          <a:latin typeface="Calibri" panose="020F0502020204030204" pitchFamily="34" charset="0"/>
                          <a:cs typeface="Calibri" panose="020F0502020204030204" pitchFamily="34" charset="0"/>
                        </a:rPr>
                        <a:t>Nomvuyiso Batyi  </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DCDT</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583245194"/>
                  </a:ext>
                </a:extLst>
              </a:tr>
              <a:tr h="129788">
                <a:tc>
                  <a:txBody>
                    <a:bodyPr/>
                    <a:lstStyle/>
                    <a:p>
                      <a:pPr algn="l" fontAlgn="b"/>
                      <a:r>
                        <a:rPr lang="en-ZA" sz="800" u="none" strike="noStrike" dirty="0">
                          <a:effectLst/>
                          <a:latin typeface="Calibri" panose="020F0502020204030204" pitchFamily="34" charset="0"/>
                          <a:cs typeface="Calibri" panose="020F0502020204030204" pitchFamily="34" charset="0"/>
                        </a:rPr>
                        <a:t>Sybil Lions Grootboom</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DCDT</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030438516"/>
                  </a:ext>
                </a:extLst>
              </a:tr>
            </a:tbl>
          </a:graphicData>
        </a:graphic>
      </p:graphicFrame>
      <p:graphicFrame>
        <p:nvGraphicFramePr>
          <p:cNvPr id="17" name="Table 16">
            <a:extLst>
              <a:ext uri="{FF2B5EF4-FFF2-40B4-BE49-F238E27FC236}">
                <a16:creationId xmlns:a16="http://schemas.microsoft.com/office/drawing/2014/main" xmlns="" id="{FD10DD28-9F2F-47B0-BEC2-DB216B5694EC}"/>
              </a:ext>
            </a:extLst>
          </p:cNvPr>
          <p:cNvGraphicFramePr>
            <a:graphicFrameLocks noGrp="1"/>
          </p:cNvGraphicFramePr>
          <p:nvPr/>
        </p:nvGraphicFramePr>
        <p:xfrm>
          <a:off x="4099388" y="5916020"/>
          <a:ext cx="1948543" cy="368300"/>
        </p:xfrm>
        <a:graphic>
          <a:graphicData uri="http://schemas.openxmlformats.org/drawingml/2006/table">
            <a:tbl>
              <a:tblPr>
                <a:tableStyleId>{5C22544A-7EE6-4342-B048-85BDC9FD1C3A}</a:tableStyleId>
              </a:tblPr>
              <a:tblGrid>
                <a:gridCol w="1458686">
                  <a:extLst>
                    <a:ext uri="{9D8B030D-6E8A-4147-A177-3AD203B41FA5}">
                      <a16:colId xmlns:a16="http://schemas.microsoft.com/office/drawing/2014/main" xmlns="" val="1075481907"/>
                    </a:ext>
                  </a:extLst>
                </a:gridCol>
                <a:gridCol w="489857">
                  <a:extLst>
                    <a:ext uri="{9D8B030D-6E8A-4147-A177-3AD203B41FA5}">
                      <a16:colId xmlns:a16="http://schemas.microsoft.com/office/drawing/2014/main" xmlns="" val="2641058075"/>
                    </a:ext>
                  </a:extLst>
                </a:gridCol>
              </a:tblGrid>
              <a:tr h="184150">
                <a:tc>
                  <a:txBody>
                    <a:bodyPr/>
                    <a:lstStyle/>
                    <a:p>
                      <a:pPr algn="l" fontAlgn="b"/>
                      <a:r>
                        <a:rPr lang="en-ZA" sz="800" u="none" strike="noStrike" dirty="0">
                          <a:effectLst/>
                          <a:latin typeface="Calibri" panose="020F0502020204030204" pitchFamily="34" charset="0"/>
                          <a:cs typeface="Calibri" panose="020F0502020204030204" pitchFamily="34" charset="0"/>
                        </a:rPr>
                        <a:t>Tshegofatso Kgarabjang</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b="0" i="0" u="none" strike="noStrike" dirty="0">
                          <a:solidFill>
                            <a:srgbClr val="000000"/>
                          </a:solidFill>
                          <a:effectLst/>
                          <a:latin typeface="Calibri" panose="020F0502020204030204" pitchFamily="34" charset="0"/>
                          <a:cs typeface="Calibri" panose="020F0502020204030204" pitchFamily="34" charset="0"/>
                        </a:rPr>
                        <a:t>DCDT</a:t>
                      </a:r>
                    </a:p>
                  </a:txBody>
                  <a:tcPr marL="36000" marR="36000" marT="0" marB="0" anchor="ctr">
                    <a:noFill/>
                  </a:tcPr>
                </a:tc>
                <a:extLst>
                  <a:ext uri="{0D108BD9-81ED-4DB2-BD59-A6C34878D82A}">
                    <a16:rowId xmlns:a16="http://schemas.microsoft.com/office/drawing/2014/main" xmlns="" val="375530856"/>
                  </a:ext>
                </a:extLst>
              </a:tr>
              <a:tr h="184150">
                <a:tc>
                  <a:txBody>
                    <a:bodyPr/>
                    <a:lstStyle/>
                    <a:p>
                      <a:pPr algn="l" fontAlgn="b"/>
                      <a:r>
                        <a:rPr lang="en-ZA" sz="800" u="none" strike="noStrike" dirty="0">
                          <a:effectLst/>
                          <a:latin typeface="Calibri" panose="020F0502020204030204" pitchFamily="34" charset="0"/>
                          <a:cs typeface="Calibri" panose="020F0502020204030204" pitchFamily="34" charset="0"/>
                        </a:rPr>
                        <a:t>Bathandwa Mlambo </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DCDT</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344698095"/>
                  </a:ext>
                </a:extLst>
              </a:tr>
            </a:tbl>
          </a:graphicData>
        </a:graphic>
      </p:graphicFrame>
      <p:graphicFrame>
        <p:nvGraphicFramePr>
          <p:cNvPr id="18" name="Table 17">
            <a:extLst>
              <a:ext uri="{FF2B5EF4-FFF2-40B4-BE49-F238E27FC236}">
                <a16:creationId xmlns:a16="http://schemas.microsoft.com/office/drawing/2014/main" xmlns="" id="{6317C82F-1FB6-4318-9910-CDA292539DD6}"/>
              </a:ext>
            </a:extLst>
          </p:cNvPr>
          <p:cNvGraphicFramePr>
            <a:graphicFrameLocks noGrp="1"/>
          </p:cNvGraphicFramePr>
          <p:nvPr/>
        </p:nvGraphicFramePr>
        <p:xfrm>
          <a:off x="6138027" y="5916020"/>
          <a:ext cx="1948543" cy="368300"/>
        </p:xfrm>
        <a:graphic>
          <a:graphicData uri="http://schemas.openxmlformats.org/drawingml/2006/table">
            <a:tbl>
              <a:tblPr>
                <a:tableStyleId>{5C22544A-7EE6-4342-B048-85BDC9FD1C3A}</a:tableStyleId>
              </a:tblPr>
              <a:tblGrid>
                <a:gridCol w="1458686">
                  <a:extLst>
                    <a:ext uri="{9D8B030D-6E8A-4147-A177-3AD203B41FA5}">
                      <a16:colId xmlns:a16="http://schemas.microsoft.com/office/drawing/2014/main" xmlns="" val="1075481907"/>
                    </a:ext>
                  </a:extLst>
                </a:gridCol>
                <a:gridCol w="489857">
                  <a:extLst>
                    <a:ext uri="{9D8B030D-6E8A-4147-A177-3AD203B41FA5}">
                      <a16:colId xmlns:a16="http://schemas.microsoft.com/office/drawing/2014/main" xmlns="" val="2641058075"/>
                    </a:ext>
                  </a:extLst>
                </a:gridCol>
              </a:tblGrid>
              <a:tr h="184150">
                <a:tc>
                  <a:txBody>
                    <a:bodyPr/>
                    <a:lstStyle/>
                    <a:p>
                      <a:pPr algn="l" fontAlgn="b"/>
                      <a:r>
                        <a:rPr lang="en-US" sz="800" u="none" strike="noStrike" dirty="0">
                          <a:effectLst/>
                          <a:latin typeface="Calibri" panose="020F0502020204030204" pitchFamily="34" charset="0"/>
                          <a:cs typeface="Calibri" panose="020F0502020204030204" pitchFamily="34" charset="0"/>
                        </a:rPr>
                        <a:t>Nkhetheleni Gidi </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ICASA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4197568712"/>
                  </a:ext>
                </a:extLst>
              </a:tr>
              <a:tr h="184150">
                <a:tc>
                  <a:txBody>
                    <a:bodyPr/>
                    <a:lstStyle/>
                    <a:p>
                      <a:pPr algn="l" fontAlgn="b"/>
                      <a:r>
                        <a:rPr lang="en-ZA" sz="800" b="0" i="0" u="none" strike="noStrike" dirty="0">
                          <a:solidFill>
                            <a:srgbClr val="000000"/>
                          </a:solidFill>
                          <a:effectLst/>
                          <a:latin typeface="Calibri" panose="020F0502020204030204" pitchFamily="34" charset="0"/>
                          <a:cs typeface="Calibri" panose="020F0502020204030204" pitchFamily="34" charset="0"/>
                        </a:rPr>
                        <a:t>Willington Ngwepe</a:t>
                      </a:r>
                    </a:p>
                  </a:txBody>
                  <a:tcPr marL="36000" marR="36000" marT="0" marB="0" anchor="ctr">
                    <a:noFill/>
                  </a:tcPr>
                </a:tc>
                <a:tc>
                  <a:txBody>
                    <a:bodyPr/>
                    <a:lstStyle/>
                    <a:p>
                      <a:pPr algn="l" fontAlgn="ctr"/>
                      <a:r>
                        <a:rPr lang="en-ZA" sz="800" b="0" i="0" u="none" strike="noStrike" dirty="0">
                          <a:solidFill>
                            <a:srgbClr val="000000"/>
                          </a:solidFill>
                          <a:effectLst/>
                          <a:latin typeface="Calibri" panose="020F0502020204030204" pitchFamily="34" charset="0"/>
                          <a:cs typeface="Calibri" panose="020F0502020204030204" pitchFamily="34" charset="0"/>
                        </a:rPr>
                        <a:t>ICASA</a:t>
                      </a:r>
                    </a:p>
                  </a:txBody>
                  <a:tcPr marL="36000" marR="36000" marT="0" marB="0" anchor="ctr">
                    <a:noFill/>
                  </a:tcPr>
                </a:tc>
                <a:extLst>
                  <a:ext uri="{0D108BD9-81ED-4DB2-BD59-A6C34878D82A}">
                    <a16:rowId xmlns:a16="http://schemas.microsoft.com/office/drawing/2014/main" xmlns="" val="174177045"/>
                  </a:ext>
                </a:extLst>
              </a:tr>
            </a:tbl>
          </a:graphicData>
        </a:graphic>
      </p:graphicFrame>
      <p:sp>
        <p:nvSpPr>
          <p:cNvPr id="31" name="Rectangle 30">
            <a:extLst>
              <a:ext uri="{FF2B5EF4-FFF2-40B4-BE49-F238E27FC236}">
                <a16:creationId xmlns:a16="http://schemas.microsoft.com/office/drawing/2014/main" xmlns="" id="{DFF6B106-9BCA-4F58-B75A-1289191F85A6}"/>
              </a:ext>
            </a:extLst>
          </p:cNvPr>
          <p:cNvSpPr/>
          <p:nvPr/>
        </p:nvSpPr>
        <p:spPr>
          <a:xfrm>
            <a:off x="9545325" y="2341891"/>
            <a:ext cx="1980000" cy="180000"/>
          </a:xfrm>
          <a:prstGeom prst="rect">
            <a:avLst/>
          </a:prstGeom>
          <a:solidFill>
            <a:sysClr val="window" lastClr="FFFFFF"/>
          </a:solidFill>
          <a:ln w="12700" cap="flat" cmpd="sng" algn="ctr">
            <a:noFill/>
            <a:prstDash val="solid"/>
            <a:miter lim="800000"/>
          </a:ln>
          <a:effectLst/>
        </p:spPr>
        <p:txBody>
          <a:bodyPr lIns="0" tIns="0" rIns="0" bIns="0" rtlCol="0" anchor="ctr"/>
          <a:lstStyle/>
          <a:p>
            <a:pPr algn="ctr"/>
            <a:r>
              <a:rPr lang="en-US" sz="1200" b="1" kern="0" dirty="0">
                <a:solidFill>
                  <a:prstClr val="black">
                    <a:lumMod val="50000"/>
                    <a:lumOff val="50000"/>
                  </a:prstClr>
                </a:solidFill>
                <a:latin typeface="Calibri" panose="020F0502020204030204" pitchFamily="34" charset="0"/>
                <a:cs typeface="Calibri" panose="020F0502020204030204" pitchFamily="34" charset="0"/>
              </a:rPr>
              <a:t>Cynthia Lesufi</a:t>
            </a:r>
            <a:endParaRPr lang="en-IN" sz="1200" b="1" kern="0" dirty="0">
              <a:solidFill>
                <a:prstClr val="black">
                  <a:lumMod val="50000"/>
                  <a:lumOff val="50000"/>
                </a:prstClr>
              </a:solidFill>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xmlns="" id="{D582D237-8768-4160-BFF2-4BAEEAA22962}"/>
              </a:ext>
            </a:extLst>
          </p:cNvPr>
          <p:cNvSpPr/>
          <p:nvPr/>
        </p:nvSpPr>
        <p:spPr>
          <a:xfrm>
            <a:off x="7237334" y="2341891"/>
            <a:ext cx="1980000" cy="180000"/>
          </a:xfrm>
          <a:prstGeom prst="rect">
            <a:avLst/>
          </a:prstGeom>
          <a:solidFill>
            <a:sysClr val="window" lastClr="FFFFFF"/>
          </a:solidFill>
          <a:ln w="12700" cap="flat" cmpd="sng" algn="ctr">
            <a:noFill/>
            <a:prstDash val="solid"/>
            <a:miter lim="800000"/>
          </a:ln>
          <a:effectLst/>
        </p:spPr>
        <p:txBody>
          <a:bodyPr lIns="0" tIns="0" rIns="0" bIns="0" rtlCol="0" anchor="ctr"/>
          <a:lstStyle/>
          <a:p>
            <a:pPr algn="ctr"/>
            <a:r>
              <a:rPr lang="en-US" sz="1200" b="1" kern="0" dirty="0">
                <a:solidFill>
                  <a:prstClr val="black">
                    <a:lumMod val="50000"/>
                    <a:lumOff val="50000"/>
                  </a:prstClr>
                </a:solidFill>
                <a:latin typeface="Calibri" panose="020F0502020204030204" pitchFamily="34" charset="0"/>
                <a:cs typeface="Calibri" panose="020F0502020204030204" pitchFamily="34" charset="0"/>
              </a:rPr>
              <a:t>Peter Mello</a:t>
            </a:r>
            <a:endParaRPr lang="en-IN" sz="1200" b="1" kern="0" dirty="0">
              <a:solidFill>
                <a:prstClr val="black">
                  <a:lumMod val="50000"/>
                  <a:lumOff val="50000"/>
                </a:prstClr>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xmlns="" id="{038A66DF-F1F5-405E-BD61-C5D07607A584}"/>
              </a:ext>
            </a:extLst>
          </p:cNvPr>
          <p:cNvSpPr/>
          <p:nvPr/>
        </p:nvSpPr>
        <p:spPr>
          <a:xfrm>
            <a:off x="4932573" y="2341891"/>
            <a:ext cx="1980000" cy="180000"/>
          </a:xfrm>
          <a:prstGeom prst="rect">
            <a:avLst/>
          </a:prstGeom>
          <a:solidFill>
            <a:sysClr val="window" lastClr="FFFFFF"/>
          </a:solidFill>
          <a:ln w="12700" cap="flat" cmpd="sng" algn="ctr">
            <a:noFill/>
            <a:prstDash val="solid"/>
            <a:miter lim="800000"/>
          </a:ln>
          <a:effectLst/>
        </p:spPr>
        <p:txBody>
          <a:bodyPr lIns="0" tIns="0" rIns="0" bIns="0" rtlCol="0" anchor="ctr"/>
          <a:lstStyle/>
          <a:p>
            <a:pPr algn="ctr"/>
            <a:r>
              <a:rPr lang="en-US" sz="1200" b="1" kern="0" dirty="0">
                <a:solidFill>
                  <a:prstClr val="black">
                    <a:lumMod val="50000"/>
                    <a:lumOff val="50000"/>
                  </a:prstClr>
                </a:solidFill>
                <a:latin typeface="Calibri" panose="020F0502020204030204" pitchFamily="34" charset="0"/>
                <a:cs typeface="Calibri" panose="020F0502020204030204" pitchFamily="34" charset="0"/>
              </a:rPr>
              <a:t>Collin Mashile</a:t>
            </a:r>
            <a:endParaRPr lang="en-IN" sz="1200" b="1" kern="0" dirty="0">
              <a:solidFill>
                <a:prstClr val="black">
                  <a:lumMod val="50000"/>
                  <a:lumOff val="50000"/>
                </a:prstClr>
              </a:solidFill>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xmlns="" id="{E2FE4BB3-A01E-4549-9E58-118222ABB4FF}"/>
              </a:ext>
            </a:extLst>
          </p:cNvPr>
          <p:cNvSpPr/>
          <p:nvPr/>
        </p:nvSpPr>
        <p:spPr>
          <a:xfrm>
            <a:off x="316371" y="2341891"/>
            <a:ext cx="1980000" cy="180000"/>
          </a:xfrm>
          <a:prstGeom prst="rect">
            <a:avLst/>
          </a:prstGeom>
          <a:solidFill>
            <a:sysClr val="window" lastClr="FFFFFF"/>
          </a:solidFill>
          <a:ln w="12700" cap="flat" cmpd="sng" algn="ctr">
            <a:noFill/>
            <a:prstDash val="solid"/>
            <a:miter lim="800000"/>
          </a:ln>
          <a:effectLst/>
        </p:spPr>
        <p:txBody>
          <a:bodyPr lIns="0" tIns="0" rIns="0" bIns="0" rtlCol="0" anchor="ctr"/>
          <a:lstStyle/>
          <a:p>
            <a:pPr algn="ctr"/>
            <a:r>
              <a:rPr lang="en-US" sz="1200" b="1" kern="0" dirty="0">
                <a:solidFill>
                  <a:prstClr val="black">
                    <a:lumMod val="50000"/>
                    <a:lumOff val="50000"/>
                  </a:prstClr>
                </a:solidFill>
                <a:latin typeface="Calibri" panose="020F0502020204030204" pitchFamily="34" charset="0"/>
                <a:cs typeface="Calibri" panose="020F0502020204030204" pitchFamily="34" charset="0"/>
              </a:rPr>
              <a:t>Dick Sono </a:t>
            </a:r>
          </a:p>
        </p:txBody>
      </p:sp>
      <p:sp>
        <p:nvSpPr>
          <p:cNvPr id="35" name="Rectangle 34">
            <a:extLst>
              <a:ext uri="{FF2B5EF4-FFF2-40B4-BE49-F238E27FC236}">
                <a16:creationId xmlns:a16="http://schemas.microsoft.com/office/drawing/2014/main" xmlns="" id="{D511A7ED-C13A-41A1-8B34-45CC667D0726}"/>
              </a:ext>
            </a:extLst>
          </p:cNvPr>
          <p:cNvSpPr/>
          <p:nvPr/>
        </p:nvSpPr>
        <p:spPr>
          <a:xfrm>
            <a:off x="2622041" y="2341891"/>
            <a:ext cx="1980000" cy="180000"/>
          </a:xfrm>
          <a:prstGeom prst="rect">
            <a:avLst/>
          </a:prstGeom>
          <a:solidFill>
            <a:sysClr val="window" lastClr="FFFFFF"/>
          </a:solidFill>
          <a:ln w="12700" cap="flat" cmpd="sng" algn="ctr">
            <a:noFill/>
            <a:prstDash val="solid"/>
            <a:miter lim="800000"/>
          </a:ln>
          <a:effectLst/>
        </p:spPr>
        <p:txBody>
          <a:bodyPr lIns="0" tIns="0" rIns="0" bIns="0" rtlCol="0" anchor="ctr"/>
          <a:lstStyle/>
          <a:p>
            <a:pPr algn="ctr"/>
            <a:r>
              <a:rPr lang="en-US" sz="1200" b="1" kern="0" dirty="0">
                <a:solidFill>
                  <a:prstClr val="black">
                    <a:lumMod val="50000"/>
                    <a:lumOff val="50000"/>
                  </a:prstClr>
                </a:solidFill>
                <a:latin typeface="Calibri" panose="020F0502020204030204" pitchFamily="34" charset="0"/>
                <a:cs typeface="Calibri" panose="020F0502020204030204" pitchFamily="34" charset="0"/>
              </a:rPr>
              <a:t>Peter Mello</a:t>
            </a:r>
            <a:endParaRPr lang="en-IN" sz="1200" b="1" kern="0" dirty="0">
              <a:solidFill>
                <a:prstClr val="black">
                  <a:lumMod val="50000"/>
                  <a:lumOff val="50000"/>
                </a:prstClr>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xmlns="" id="{81F979E5-BC09-4C57-961E-F4D157224862}"/>
              </a:ext>
            </a:extLst>
          </p:cNvPr>
          <p:cNvGraphicFramePr>
            <a:graphicFrameLocks noGrp="1"/>
          </p:cNvGraphicFramePr>
          <p:nvPr/>
        </p:nvGraphicFramePr>
        <p:xfrm>
          <a:off x="4986642" y="2569461"/>
          <a:ext cx="1874142" cy="2364030"/>
        </p:xfrm>
        <a:graphic>
          <a:graphicData uri="http://schemas.openxmlformats.org/drawingml/2006/table">
            <a:tbl>
              <a:tblPr>
                <a:tableStyleId>{5C22544A-7EE6-4342-B048-85BDC9FD1C3A}</a:tableStyleId>
              </a:tblPr>
              <a:tblGrid>
                <a:gridCol w="1237888">
                  <a:extLst>
                    <a:ext uri="{9D8B030D-6E8A-4147-A177-3AD203B41FA5}">
                      <a16:colId xmlns:a16="http://schemas.microsoft.com/office/drawing/2014/main" xmlns="" val="1053815785"/>
                    </a:ext>
                  </a:extLst>
                </a:gridCol>
                <a:gridCol w="636254">
                  <a:extLst>
                    <a:ext uri="{9D8B030D-6E8A-4147-A177-3AD203B41FA5}">
                      <a16:colId xmlns:a16="http://schemas.microsoft.com/office/drawing/2014/main" xmlns="" val="1094440268"/>
                    </a:ext>
                  </a:extLst>
                </a:gridCol>
              </a:tblGrid>
              <a:tr h="157602">
                <a:tc>
                  <a:txBody>
                    <a:bodyPr/>
                    <a:lstStyle/>
                    <a:p>
                      <a:pPr algn="l" fontAlgn="ctr"/>
                      <a:r>
                        <a:rPr lang="en-ZA" sz="800" b="0" i="0" u="none" strike="noStrike" dirty="0">
                          <a:solidFill>
                            <a:srgbClr val="000000"/>
                          </a:solidFill>
                          <a:effectLst/>
                          <a:latin typeface="Calibri" panose="020F0502020204030204" pitchFamily="34" charset="0"/>
                          <a:cs typeface="Calibri" panose="020F0502020204030204" pitchFamily="34" charset="0"/>
                        </a:rPr>
                        <a:t>Nomvuyiso Batyi</a:t>
                      </a: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DCDT</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636888042"/>
                  </a:ext>
                </a:extLst>
              </a:tr>
              <a:tr h="157602">
                <a:tc>
                  <a:txBody>
                    <a:bodyPr/>
                    <a:lstStyle/>
                    <a:p>
                      <a:pPr algn="l" fontAlgn="ctr"/>
                      <a:r>
                        <a:rPr lang="en-ZA" sz="800" u="none" strike="noStrike" dirty="0">
                          <a:effectLst/>
                          <a:latin typeface="Calibri" panose="020F0502020204030204" pitchFamily="34" charset="0"/>
                          <a:cs typeface="Calibri" panose="020F0502020204030204" pitchFamily="34" charset="0"/>
                        </a:rPr>
                        <a:t>Pari Pillay </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DCDT</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4228645989"/>
                  </a:ext>
                </a:extLst>
              </a:tr>
              <a:tr h="157602">
                <a:tc>
                  <a:txBody>
                    <a:bodyPr/>
                    <a:lstStyle/>
                    <a:p>
                      <a:pPr algn="l" fontAlgn="ctr"/>
                      <a:r>
                        <a:rPr lang="en-ZA" sz="800" u="none" strike="noStrike" dirty="0">
                          <a:effectLst/>
                          <a:latin typeface="Calibri" panose="020F0502020204030204" pitchFamily="34" charset="0"/>
                          <a:cs typeface="Calibri" panose="020F0502020204030204" pitchFamily="34" charset="0"/>
                        </a:rPr>
                        <a:t>Mish Molakeng</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DCDT</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427156644"/>
                  </a:ext>
                </a:extLst>
              </a:tr>
              <a:tr h="157602">
                <a:tc>
                  <a:txBody>
                    <a:bodyPr/>
                    <a:lstStyle/>
                    <a:p>
                      <a:pPr algn="l" fontAlgn="ctr"/>
                      <a:r>
                        <a:rPr lang="en-ZA" sz="800" u="none" strike="noStrike" dirty="0">
                          <a:effectLst/>
                          <a:latin typeface="Calibri" panose="020F0502020204030204" pitchFamily="34" charset="0"/>
                          <a:cs typeface="Calibri" panose="020F0502020204030204" pitchFamily="34" charset="0"/>
                        </a:rPr>
                        <a:t>Fikile Hlongwane</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ICASA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452083694"/>
                  </a:ext>
                </a:extLst>
              </a:tr>
              <a:tr h="157602">
                <a:tc>
                  <a:txBody>
                    <a:bodyPr/>
                    <a:lstStyle/>
                    <a:p>
                      <a:pPr algn="l" fontAlgn="ctr"/>
                      <a:r>
                        <a:rPr lang="en-ZA" sz="800" u="none" strike="noStrike" dirty="0">
                          <a:effectLst/>
                          <a:latin typeface="Calibri" panose="020F0502020204030204" pitchFamily="34" charset="0"/>
                          <a:cs typeface="Calibri" panose="020F0502020204030204" pitchFamily="34" charset="0"/>
                        </a:rPr>
                        <a:t>Cheryl Lanbridge </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MDDA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835928692"/>
                  </a:ext>
                </a:extLst>
              </a:tr>
              <a:tr h="157602">
                <a:tc>
                  <a:txBody>
                    <a:bodyPr/>
                    <a:lstStyle/>
                    <a:p>
                      <a:pPr algn="l" fontAlgn="ctr"/>
                      <a:r>
                        <a:rPr lang="en-ZA" sz="800" u="none" strike="noStrike" dirty="0">
                          <a:effectLst/>
                          <a:latin typeface="Calibri" panose="020F0502020204030204" pitchFamily="34" charset="0"/>
                          <a:cs typeface="Calibri" panose="020F0502020204030204" pitchFamily="34" charset="0"/>
                        </a:rPr>
                        <a:t>Xola Nozewu</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NCRF</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299984597"/>
                  </a:ext>
                </a:extLst>
              </a:tr>
              <a:tr h="157602">
                <a:tc>
                  <a:txBody>
                    <a:bodyPr/>
                    <a:lstStyle/>
                    <a:p>
                      <a:pPr algn="l" fontAlgn="ctr"/>
                      <a:r>
                        <a:rPr lang="en-ZA" sz="800" u="none" strike="noStrike" dirty="0">
                          <a:effectLst/>
                          <a:latin typeface="Calibri" panose="020F0502020204030204" pitchFamily="34" charset="0"/>
                          <a:cs typeface="Calibri" panose="020F0502020204030204" pitchFamily="34" charset="0"/>
                        </a:rPr>
                        <a:t>Thabang Pusoyabone</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NCRF</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810653634"/>
                  </a:ext>
                </a:extLst>
              </a:tr>
              <a:tr h="157602">
                <a:tc>
                  <a:txBody>
                    <a:bodyPr/>
                    <a:lstStyle/>
                    <a:p>
                      <a:pPr algn="l" fontAlgn="ctr"/>
                      <a:r>
                        <a:rPr lang="en-ZA" sz="800" u="none" strike="noStrike" dirty="0">
                          <a:effectLst/>
                          <a:latin typeface="Calibri" panose="020F0502020204030204" pitchFamily="34" charset="0"/>
                          <a:cs typeface="Calibri" panose="020F0502020204030204" pitchFamily="34" charset="0"/>
                        </a:rPr>
                        <a:t>Tholoana Ncheke</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NABSA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4022511773"/>
                  </a:ext>
                </a:extLst>
              </a:tr>
              <a:tr h="157602">
                <a:tc>
                  <a:txBody>
                    <a:bodyPr/>
                    <a:lstStyle/>
                    <a:p>
                      <a:pPr algn="l" fontAlgn="ctr"/>
                      <a:r>
                        <a:rPr lang="en-ZA" sz="800" u="none" strike="noStrike" dirty="0">
                          <a:effectLst/>
                          <a:latin typeface="Calibri" panose="020F0502020204030204" pitchFamily="34" charset="0"/>
                          <a:cs typeface="Calibri" panose="020F0502020204030204" pitchFamily="34" charset="0"/>
                        </a:rPr>
                        <a:t>Nadia Bulbulia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NABSA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846303438"/>
                  </a:ext>
                </a:extLst>
              </a:tr>
              <a:tr h="157602">
                <a:tc>
                  <a:txBody>
                    <a:bodyPr/>
                    <a:lstStyle/>
                    <a:p>
                      <a:pPr algn="l" fontAlgn="ctr"/>
                      <a:r>
                        <a:rPr lang="en-ZA" sz="800" u="none" strike="noStrike" dirty="0">
                          <a:effectLst/>
                          <a:latin typeface="Calibri" panose="020F0502020204030204" pitchFamily="34" charset="0"/>
                          <a:cs typeface="Calibri" panose="020F0502020204030204" pitchFamily="34" charset="0"/>
                        </a:rPr>
                        <a:t>Ian Plaatjes</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SABC</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47849476"/>
                  </a:ext>
                </a:extLst>
              </a:tr>
              <a:tr h="157602">
                <a:tc>
                  <a:txBody>
                    <a:bodyPr/>
                    <a:lstStyle/>
                    <a:p>
                      <a:pPr algn="l" fontAlgn="ctr"/>
                      <a:r>
                        <a:rPr lang="en-ZA" sz="800" u="none" strike="noStrike" dirty="0">
                          <a:effectLst/>
                          <a:latin typeface="Calibri" panose="020F0502020204030204" pitchFamily="34" charset="0"/>
                          <a:cs typeface="Calibri" panose="020F0502020204030204" pitchFamily="34" charset="0"/>
                        </a:rPr>
                        <a:t>Neli Shuping</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GCIS</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620802586"/>
                  </a:ext>
                </a:extLst>
              </a:tr>
              <a:tr h="157602">
                <a:tc>
                  <a:txBody>
                    <a:bodyPr/>
                    <a:lstStyle/>
                    <a:p>
                      <a:pPr algn="l" fontAlgn="ctr"/>
                      <a:r>
                        <a:rPr lang="en-ZA" sz="800" u="none" strike="noStrike" dirty="0">
                          <a:effectLst/>
                          <a:latin typeface="Calibri" panose="020F0502020204030204" pitchFamily="34" charset="0"/>
                          <a:cs typeface="Calibri" panose="020F0502020204030204" pitchFamily="34" charset="0"/>
                        </a:rPr>
                        <a:t>Thabo Makenete</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Multichoice</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553494799"/>
                  </a:ext>
                </a:extLst>
              </a:tr>
              <a:tr h="157602">
                <a:tc>
                  <a:txBody>
                    <a:bodyPr/>
                    <a:lstStyle/>
                    <a:p>
                      <a:pPr algn="l" fontAlgn="ctr"/>
                      <a:r>
                        <a:rPr lang="en-ZA" sz="800" u="none" strike="noStrike" dirty="0">
                          <a:effectLst/>
                          <a:latin typeface="Calibri" panose="020F0502020204030204" pitchFamily="34" charset="0"/>
                          <a:cs typeface="Calibri" panose="020F0502020204030204" pitchFamily="34" charset="0"/>
                        </a:rPr>
                        <a:t>Lynn Mansfield</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eTV</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54916693"/>
                  </a:ext>
                </a:extLst>
              </a:tr>
              <a:tr h="157602">
                <a:tc>
                  <a:txBody>
                    <a:bodyPr/>
                    <a:lstStyle/>
                    <a:p>
                      <a:pPr algn="l" fontAlgn="ctr"/>
                      <a:r>
                        <a:rPr lang="en-ZA" sz="800" u="none" strike="noStrike" dirty="0">
                          <a:effectLst/>
                          <a:latin typeface="Calibri" panose="020F0502020204030204" pitchFamily="34" charset="0"/>
                          <a:cs typeface="Calibri" panose="020F0502020204030204" pitchFamily="34" charset="0"/>
                        </a:rPr>
                        <a:t>Kopano Thage </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Sentech</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4031198100"/>
                  </a:ext>
                </a:extLst>
              </a:tr>
              <a:tr h="157602">
                <a:tc>
                  <a:txBody>
                    <a:bodyPr/>
                    <a:lstStyle/>
                    <a:p>
                      <a:pPr algn="l" fontAlgn="ctr"/>
                      <a:r>
                        <a:rPr lang="en-ZA" sz="800" u="none" strike="noStrike" dirty="0">
                          <a:effectLst/>
                          <a:latin typeface="Calibri" panose="020F0502020204030204" pitchFamily="34" charset="0"/>
                          <a:cs typeface="Calibri" panose="020F0502020204030204" pitchFamily="34" charset="0"/>
                        </a:rPr>
                        <a:t>Marlon Finnis</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Sentech</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86161697"/>
                  </a:ext>
                </a:extLst>
              </a:tr>
            </a:tbl>
          </a:graphicData>
        </a:graphic>
      </p:graphicFrame>
      <p:graphicFrame>
        <p:nvGraphicFramePr>
          <p:cNvPr id="7" name="Table 6">
            <a:extLst>
              <a:ext uri="{FF2B5EF4-FFF2-40B4-BE49-F238E27FC236}">
                <a16:creationId xmlns:a16="http://schemas.microsoft.com/office/drawing/2014/main" xmlns="" id="{0FBF62C3-0A47-43DB-8BB2-D12AB5135BDD}"/>
              </a:ext>
            </a:extLst>
          </p:cNvPr>
          <p:cNvGraphicFramePr>
            <a:graphicFrameLocks noGrp="1"/>
          </p:cNvGraphicFramePr>
          <p:nvPr/>
        </p:nvGraphicFramePr>
        <p:xfrm>
          <a:off x="390459" y="2569461"/>
          <a:ext cx="1870021" cy="2650725"/>
        </p:xfrm>
        <a:graphic>
          <a:graphicData uri="http://schemas.openxmlformats.org/drawingml/2006/table">
            <a:tbl>
              <a:tblPr>
                <a:tableStyleId>{5C22544A-7EE6-4342-B048-85BDC9FD1C3A}</a:tableStyleId>
              </a:tblPr>
              <a:tblGrid>
                <a:gridCol w="1033947">
                  <a:extLst>
                    <a:ext uri="{9D8B030D-6E8A-4147-A177-3AD203B41FA5}">
                      <a16:colId xmlns:a16="http://schemas.microsoft.com/office/drawing/2014/main" xmlns="" val="1062416878"/>
                    </a:ext>
                  </a:extLst>
                </a:gridCol>
                <a:gridCol w="836074">
                  <a:extLst>
                    <a:ext uri="{9D8B030D-6E8A-4147-A177-3AD203B41FA5}">
                      <a16:colId xmlns:a16="http://schemas.microsoft.com/office/drawing/2014/main" xmlns="" val="400539908"/>
                    </a:ext>
                  </a:extLst>
                </a:gridCol>
              </a:tblGrid>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Dick Sono</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DCDT</a:t>
                      </a:r>
                    </a:p>
                  </a:txBody>
                  <a:tcPr marL="36000" marR="36000" marT="0" marB="0" anchor="ctr">
                    <a:noFill/>
                  </a:tcPr>
                </a:tc>
                <a:extLst>
                  <a:ext uri="{0D108BD9-81ED-4DB2-BD59-A6C34878D82A}">
                    <a16:rowId xmlns:a16="http://schemas.microsoft.com/office/drawing/2014/main" xmlns="" val="959858684"/>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Dimakatso Mojela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DCDT</a:t>
                      </a:r>
                    </a:p>
                  </a:txBody>
                  <a:tcPr marL="36000" marR="36000" marT="0" marB="0" anchor="ctr">
                    <a:noFill/>
                  </a:tcPr>
                </a:tc>
                <a:extLst>
                  <a:ext uri="{0D108BD9-81ED-4DB2-BD59-A6C34878D82A}">
                    <a16:rowId xmlns:a16="http://schemas.microsoft.com/office/drawing/2014/main" xmlns="" val="161418754"/>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Leah Maina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ICASA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748510106"/>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Jacques Loubser</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SITA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526083267"/>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Ramsey Mosethedi</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MTN</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785542002"/>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Andrew Barendse</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Vodacom</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651652984"/>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Johan Smit</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Telkom</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199561725"/>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Joshua Moela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Cell C</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769614817"/>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Lourens Swanepoel</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Cell C</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300823821"/>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Andre Ittman</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Cell C</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334402667"/>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Michael Manyama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SAPO</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67620764"/>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Milisa Kentane</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Sentech</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422461681"/>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Ricky Croock</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Vumacam</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567563305"/>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Setumo Mohapi</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IS</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116915883"/>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Patrick Shields</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Big Data and AI </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265623476"/>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Mitesh Chotu </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Microsoft</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829474530"/>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Valencia Risaba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Liquid</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490361287"/>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Mike Sieber</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Liquid</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999953161"/>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Katharina Pillay</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SACF</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845309860"/>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Phumla Moholi</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Rain</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598859397"/>
                  </a:ext>
                </a:extLst>
              </a:tr>
              <a:tr h="126225">
                <a:tc>
                  <a:txBody>
                    <a:bodyPr/>
                    <a:lstStyle/>
                    <a:p>
                      <a:pPr algn="l" fontAlgn="ctr"/>
                      <a:r>
                        <a:rPr lang="en-ZA" sz="800" u="none" strike="noStrike" dirty="0">
                          <a:effectLst/>
                          <a:latin typeface="Calibri" panose="020F0502020204030204" pitchFamily="34" charset="0"/>
                          <a:cs typeface="Calibri" panose="020F0502020204030204" pitchFamily="34" charset="0"/>
                        </a:rPr>
                        <a:t>Joe Kgamedi</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Rain</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467415970"/>
                  </a:ext>
                </a:extLst>
              </a:tr>
            </a:tbl>
          </a:graphicData>
        </a:graphic>
      </p:graphicFrame>
      <p:graphicFrame>
        <p:nvGraphicFramePr>
          <p:cNvPr id="8" name="Table 7">
            <a:extLst>
              <a:ext uri="{FF2B5EF4-FFF2-40B4-BE49-F238E27FC236}">
                <a16:creationId xmlns:a16="http://schemas.microsoft.com/office/drawing/2014/main" xmlns="" id="{900850CC-7C19-4E76-A308-3C5D13BD1ECC}"/>
              </a:ext>
            </a:extLst>
          </p:cNvPr>
          <p:cNvGraphicFramePr>
            <a:graphicFrameLocks noGrp="1"/>
          </p:cNvGraphicFramePr>
          <p:nvPr/>
        </p:nvGraphicFramePr>
        <p:xfrm>
          <a:off x="9586131" y="2602284"/>
          <a:ext cx="1917159" cy="3686790"/>
        </p:xfrm>
        <a:graphic>
          <a:graphicData uri="http://schemas.openxmlformats.org/drawingml/2006/table">
            <a:tbl>
              <a:tblPr>
                <a:tableStyleId>{5C22544A-7EE6-4342-B048-85BDC9FD1C3A}</a:tableStyleId>
              </a:tblPr>
              <a:tblGrid>
                <a:gridCol w="1067180">
                  <a:extLst>
                    <a:ext uri="{9D8B030D-6E8A-4147-A177-3AD203B41FA5}">
                      <a16:colId xmlns:a16="http://schemas.microsoft.com/office/drawing/2014/main" xmlns="" val="843925358"/>
                    </a:ext>
                  </a:extLst>
                </a:gridCol>
                <a:gridCol w="849979">
                  <a:extLst>
                    <a:ext uri="{9D8B030D-6E8A-4147-A177-3AD203B41FA5}">
                      <a16:colId xmlns:a16="http://schemas.microsoft.com/office/drawing/2014/main" xmlns="" val="354912399"/>
                    </a:ext>
                  </a:extLst>
                </a:gridCol>
              </a:tblGrid>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Peter Madavhu </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.zaDNA</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4244248312"/>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Jabu Radebe</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DCDT</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4289889687"/>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Collin Mashile</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DCDT</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737188731"/>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Lesetja Motlatla</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DCDT</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154495741"/>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Mariam Paul  </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DCDT</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624037727"/>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Junior Khumalo</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ICASA</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368730836"/>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Mish Molakeng</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DCDT</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943871741"/>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Dr Kiru Pillay</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DCDT</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85184325"/>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Nomvuyiso Batyi</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DCDT</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698750556"/>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Abongile Mashele</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FPB</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432799359"/>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Tsgegofatso Kgarabjang</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DCDT</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274604430"/>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Fortune Sibanda</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Google/ Youtube</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352307879"/>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Josh Korn </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Netflix</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840760653"/>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Farai Morobane</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Facebook</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745450225"/>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Ant Brooks </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ISPA </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4063668929"/>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Hopewell Radebe</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GCIS</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873194716"/>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Ayanda Hollow</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SANEF</a:t>
                      </a:r>
                      <a:endParaRPr lang="en-ZA" sz="700" b="0" i="0" u="none" strike="noStrike" dirty="0">
                        <a:solidFill>
                          <a:srgbClr val="1F497D"/>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684308098"/>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Songezo Ralarala</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MultiChoice</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072786929"/>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Dumisa Ngwenya</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Sentech</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638886727"/>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Rashika Ramlal</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Sentech</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238425555"/>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Lesley Colmer </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WAPA</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283030227"/>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Suveer Ramdhani</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Big Data and AI </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967601337"/>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Mitesh Chotu</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Microsoft</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793599121"/>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Patrick Shields</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Big Data and AI</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885806789"/>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Hennie Jacobs</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Vodacom</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756696175"/>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William Bird </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MMA</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517025025"/>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Kate Skinner</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SANEF</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915680307"/>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Col Paul Govindasami</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SAPS</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84199883"/>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Col Bruce Davenport</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SAPS</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232348147"/>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Doreen</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.zaDNA</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337465227"/>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Chris Vick</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Comms</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401524092"/>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Ishfaq Asvat</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700" u="none" strike="noStrike" dirty="0">
                          <a:effectLst/>
                          <a:latin typeface="Calibri" panose="020F0502020204030204" pitchFamily="34" charset="0"/>
                          <a:cs typeface="Calibri" panose="020F0502020204030204" pitchFamily="34" charset="0"/>
                        </a:rPr>
                        <a:t>Cell C</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4283396390"/>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Moses Mashisane</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700" u="none" strike="noStrike" dirty="0">
                          <a:effectLst/>
                          <a:latin typeface="Calibri" panose="020F0502020204030204" pitchFamily="34" charset="0"/>
                          <a:cs typeface="Calibri" panose="020F0502020204030204" pitchFamily="34" charset="0"/>
                        </a:rPr>
                        <a:t>MTN</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973207162"/>
                  </a:ext>
                </a:extLst>
              </a:tr>
              <a:tr h="108435">
                <a:tc>
                  <a:txBody>
                    <a:bodyPr/>
                    <a:lstStyle/>
                    <a:p>
                      <a:pPr algn="l" fontAlgn="ctr"/>
                      <a:r>
                        <a:rPr lang="en-ZA" sz="700" u="none" strike="noStrike" dirty="0">
                          <a:effectLst/>
                          <a:latin typeface="Calibri" panose="020F0502020204030204" pitchFamily="34" charset="0"/>
                          <a:cs typeface="Calibri" panose="020F0502020204030204" pitchFamily="34" charset="0"/>
                        </a:rPr>
                        <a:t>Andrew Dawson</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700" u="none" strike="noStrike" dirty="0">
                          <a:effectLst/>
                          <a:latin typeface="Calibri" panose="020F0502020204030204" pitchFamily="34" charset="0"/>
                          <a:cs typeface="Calibri" panose="020F0502020204030204" pitchFamily="34" charset="0"/>
                        </a:rPr>
                        <a:t>Telkom</a:t>
                      </a:r>
                      <a:endParaRPr lang="en-ZA" sz="7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426035145"/>
                  </a:ext>
                </a:extLst>
              </a:tr>
            </a:tbl>
          </a:graphicData>
        </a:graphic>
      </p:graphicFrame>
      <p:graphicFrame>
        <p:nvGraphicFramePr>
          <p:cNvPr id="5" name="Table 4">
            <a:extLst>
              <a:ext uri="{FF2B5EF4-FFF2-40B4-BE49-F238E27FC236}">
                <a16:creationId xmlns:a16="http://schemas.microsoft.com/office/drawing/2014/main" xmlns="" id="{51D14320-B5DB-4064-AF5C-CAB35076323F}"/>
              </a:ext>
            </a:extLst>
          </p:cNvPr>
          <p:cNvGraphicFramePr>
            <a:graphicFrameLocks noGrp="1"/>
          </p:cNvGraphicFramePr>
          <p:nvPr/>
        </p:nvGraphicFramePr>
        <p:xfrm>
          <a:off x="2669456" y="2569461"/>
          <a:ext cx="1902469" cy="2652551"/>
        </p:xfrm>
        <a:graphic>
          <a:graphicData uri="http://schemas.openxmlformats.org/drawingml/2006/table">
            <a:tbl>
              <a:tblPr>
                <a:tableStyleId>{5C22544A-7EE6-4342-B048-85BDC9FD1C3A}</a:tableStyleId>
              </a:tblPr>
              <a:tblGrid>
                <a:gridCol w="1025249">
                  <a:extLst>
                    <a:ext uri="{9D8B030D-6E8A-4147-A177-3AD203B41FA5}">
                      <a16:colId xmlns:a16="http://schemas.microsoft.com/office/drawing/2014/main" xmlns="" val="1696084306"/>
                    </a:ext>
                  </a:extLst>
                </a:gridCol>
                <a:gridCol w="877220">
                  <a:extLst>
                    <a:ext uri="{9D8B030D-6E8A-4147-A177-3AD203B41FA5}">
                      <a16:colId xmlns:a16="http://schemas.microsoft.com/office/drawing/2014/main" xmlns="" val="1983536392"/>
                    </a:ext>
                  </a:extLst>
                </a:gridCol>
              </a:tblGrid>
              <a:tr h="132651">
                <a:tc>
                  <a:txBody>
                    <a:bodyPr/>
                    <a:lstStyle/>
                    <a:p>
                      <a:pPr algn="l" fontAlgn="ctr"/>
                      <a:r>
                        <a:rPr lang="en-ZA" sz="800" u="none" strike="noStrike" dirty="0">
                          <a:effectLst/>
                          <a:latin typeface="Calibri" panose="020F0502020204030204" pitchFamily="34" charset="0"/>
                          <a:cs typeface="Calibri" panose="020F0502020204030204" pitchFamily="34" charset="0"/>
                        </a:rPr>
                        <a:t>Tinyiko Ngobeni</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DCDT</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596147163"/>
                  </a:ext>
                </a:extLst>
              </a:tr>
              <a:tr h="132651">
                <a:tc>
                  <a:txBody>
                    <a:bodyPr/>
                    <a:lstStyle/>
                    <a:p>
                      <a:pPr algn="l" fontAlgn="ctr"/>
                      <a:r>
                        <a:rPr lang="en-ZA" sz="800" u="none" strike="noStrike" dirty="0">
                          <a:effectLst/>
                          <a:latin typeface="Calibri" panose="020F0502020204030204" pitchFamily="34" charset="0"/>
                          <a:cs typeface="Calibri" panose="020F0502020204030204" pitchFamily="34" charset="0"/>
                        </a:rPr>
                        <a:t>Dick Sono </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DCDT</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829193057"/>
                  </a:ext>
                </a:extLst>
              </a:tr>
              <a:tr h="132651">
                <a:tc>
                  <a:txBody>
                    <a:bodyPr/>
                    <a:lstStyle/>
                    <a:p>
                      <a:pPr algn="l" fontAlgn="ctr"/>
                      <a:r>
                        <a:rPr lang="en-ZA" sz="800" u="none" strike="noStrike" dirty="0">
                          <a:effectLst/>
                          <a:latin typeface="Calibri" panose="020F0502020204030204" pitchFamily="34" charset="0"/>
                          <a:cs typeface="Calibri" panose="020F0502020204030204" pitchFamily="34" charset="0"/>
                        </a:rPr>
                        <a:t>Mariam Paul</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DCDT</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891189316"/>
                  </a:ext>
                </a:extLst>
              </a:tr>
              <a:tr h="132651">
                <a:tc>
                  <a:txBody>
                    <a:bodyPr/>
                    <a:lstStyle/>
                    <a:p>
                      <a:pPr algn="l" fontAlgn="ctr"/>
                      <a:r>
                        <a:rPr lang="en-ZA" sz="800" u="none" strike="noStrike" dirty="0">
                          <a:effectLst/>
                          <a:latin typeface="Calibri" panose="020F0502020204030204" pitchFamily="34" charset="0"/>
                          <a:cs typeface="Calibri" panose="020F0502020204030204" pitchFamily="34" charset="0"/>
                        </a:rPr>
                        <a:t>Juanita Clark</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FTTX Council</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787038821"/>
                  </a:ext>
                </a:extLst>
              </a:tr>
              <a:tr h="132651">
                <a:tc>
                  <a:txBody>
                    <a:bodyPr/>
                    <a:lstStyle/>
                    <a:p>
                      <a:pPr algn="l" fontAlgn="ctr"/>
                      <a:r>
                        <a:rPr lang="en-ZA" sz="800" u="none" strike="noStrike" dirty="0">
                          <a:effectLst/>
                          <a:latin typeface="Calibri" panose="020F0502020204030204" pitchFamily="34" charset="0"/>
                          <a:cs typeface="Calibri" panose="020F0502020204030204" pitchFamily="34" charset="0"/>
                        </a:rPr>
                        <a:t>Katharina Pillay</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SACF</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697270615"/>
                  </a:ext>
                </a:extLst>
              </a:tr>
              <a:tr h="132651">
                <a:tc>
                  <a:txBody>
                    <a:bodyPr/>
                    <a:lstStyle/>
                    <a:p>
                      <a:pPr algn="l" fontAlgn="ctr"/>
                      <a:r>
                        <a:rPr lang="en-ZA" sz="800" u="none" strike="noStrike" dirty="0">
                          <a:effectLst/>
                          <a:latin typeface="Calibri" panose="020F0502020204030204" pitchFamily="34" charset="0"/>
                          <a:cs typeface="Calibri" panose="020F0502020204030204" pitchFamily="34" charset="0"/>
                        </a:rPr>
                        <a:t>Dr Praneel Ruplal</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ICASA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773339176"/>
                  </a:ext>
                </a:extLst>
              </a:tr>
              <a:tr h="132651">
                <a:tc>
                  <a:txBody>
                    <a:bodyPr/>
                    <a:lstStyle/>
                    <a:p>
                      <a:pPr algn="l" fontAlgn="ctr"/>
                      <a:r>
                        <a:rPr lang="en-ZA" sz="800" u="none" strike="noStrike" dirty="0">
                          <a:effectLst/>
                          <a:latin typeface="Calibri" panose="020F0502020204030204" pitchFamily="34" charset="0"/>
                          <a:cs typeface="Calibri" panose="020F0502020204030204" pitchFamily="34" charset="0"/>
                        </a:rPr>
                        <a:t>Gopal Raddy</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SITA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580838497"/>
                  </a:ext>
                </a:extLst>
              </a:tr>
              <a:tr h="132651">
                <a:tc>
                  <a:txBody>
                    <a:bodyPr/>
                    <a:lstStyle/>
                    <a:p>
                      <a:pPr algn="l" fontAlgn="ctr"/>
                      <a:r>
                        <a:rPr lang="en-ZA" sz="800" u="none" strike="noStrike" dirty="0">
                          <a:effectLst/>
                          <a:latin typeface="Calibri" panose="020F0502020204030204" pitchFamily="34" charset="0"/>
                          <a:cs typeface="Calibri" panose="020F0502020204030204" pitchFamily="34" charset="0"/>
                        </a:rPr>
                        <a:t>Mlindi Mashologu</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Transnet</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185281141"/>
                  </a:ext>
                </a:extLst>
              </a:tr>
              <a:tr h="132651">
                <a:tc>
                  <a:txBody>
                    <a:bodyPr/>
                    <a:lstStyle/>
                    <a:p>
                      <a:pPr algn="l" fontAlgn="ctr"/>
                      <a:r>
                        <a:rPr lang="en-ZA" sz="800" u="none" strike="noStrike" dirty="0">
                          <a:effectLst/>
                          <a:latin typeface="Calibri" panose="020F0502020204030204" pitchFamily="34" charset="0"/>
                          <a:cs typeface="Calibri" panose="020F0502020204030204" pitchFamily="34" charset="0"/>
                        </a:rPr>
                        <a:t>Rudzani Muleya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Broadband Infraco  </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329865705"/>
                  </a:ext>
                </a:extLst>
              </a:tr>
              <a:tr h="132651">
                <a:tc>
                  <a:txBody>
                    <a:bodyPr/>
                    <a:lstStyle/>
                    <a:p>
                      <a:pPr algn="l" fontAlgn="ctr"/>
                      <a:r>
                        <a:rPr lang="en-ZA" sz="800" u="none" strike="noStrike" dirty="0">
                          <a:effectLst/>
                          <a:latin typeface="Calibri" panose="020F0502020204030204" pitchFamily="34" charset="0"/>
                          <a:cs typeface="Calibri" panose="020F0502020204030204" pitchFamily="34" charset="0"/>
                        </a:rPr>
                        <a:t>Tim Genders  </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WAPA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993652622"/>
                  </a:ext>
                </a:extLst>
              </a:tr>
              <a:tr h="198742">
                <a:tc>
                  <a:txBody>
                    <a:bodyPr/>
                    <a:lstStyle/>
                    <a:p>
                      <a:pPr algn="l" fontAlgn="ctr"/>
                      <a:r>
                        <a:rPr lang="en-ZA" sz="800" u="none" strike="noStrike" dirty="0">
                          <a:effectLst/>
                          <a:latin typeface="Calibri" panose="020F0502020204030204" pitchFamily="34" charset="0"/>
                          <a:cs typeface="Calibri" panose="020F0502020204030204" pitchFamily="34" charset="0"/>
                        </a:rPr>
                        <a:t>Selloane Motloung </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USAASA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568960362"/>
                  </a:ext>
                </a:extLst>
              </a:tr>
              <a:tr h="132651">
                <a:tc>
                  <a:txBody>
                    <a:bodyPr/>
                    <a:lstStyle/>
                    <a:p>
                      <a:pPr algn="l" fontAlgn="ctr"/>
                      <a:r>
                        <a:rPr lang="en-ZA" sz="800" u="none" strike="noStrike" dirty="0">
                          <a:effectLst/>
                          <a:latin typeface="Calibri" panose="020F0502020204030204" pitchFamily="34" charset="0"/>
                          <a:cs typeface="Calibri" panose="020F0502020204030204" pitchFamily="34" charset="0"/>
                        </a:rPr>
                        <a:t>Tebogo Leshope</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Sentech</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515242656"/>
                  </a:ext>
                </a:extLst>
              </a:tr>
              <a:tr h="132651">
                <a:tc>
                  <a:txBody>
                    <a:bodyPr/>
                    <a:lstStyle/>
                    <a:p>
                      <a:pPr algn="l" fontAlgn="ctr"/>
                      <a:r>
                        <a:rPr lang="en-ZA" sz="800" u="none" strike="noStrike" dirty="0">
                          <a:effectLst/>
                          <a:latin typeface="Calibri" panose="020F0502020204030204" pitchFamily="34" charset="0"/>
                          <a:cs typeface="Calibri" panose="020F0502020204030204" pitchFamily="34" charset="0"/>
                        </a:rPr>
                        <a:t>Rashika Ramlal</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Sentech</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753597477"/>
                  </a:ext>
                </a:extLst>
              </a:tr>
              <a:tr h="132651">
                <a:tc>
                  <a:txBody>
                    <a:bodyPr/>
                    <a:lstStyle/>
                    <a:p>
                      <a:pPr algn="l" fontAlgn="ctr"/>
                      <a:r>
                        <a:rPr lang="en-ZA" sz="800" u="none" strike="noStrike" dirty="0">
                          <a:effectLst/>
                          <a:latin typeface="Calibri" panose="020F0502020204030204" pitchFamily="34" charset="0"/>
                          <a:cs typeface="Calibri" panose="020F0502020204030204" pitchFamily="34" charset="0"/>
                        </a:rPr>
                        <a:t>Bernard Magoro</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Eskom</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272390635"/>
                  </a:ext>
                </a:extLst>
              </a:tr>
              <a:tr h="132651">
                <a:tc>
                  <a:txBody>
                    <a:bodyPr/>
                    <a:lstStyle/>
                    <a:p>
                      <a:pPr algn="l" fontAlgn="ctr"/>
                      <a:r>
                        <a:rPr lang="en-ZA" sz="800" u="none" strike="noStrike" dirty="0">
                          <a:effectLst/>
                          <a:latin typeface="Calibri" panose="020F0502020204030204" pitchFamily="34" charset="0"/>
                          <a:cs typeface="Calibri" panose="020F0502020204030204" pitchFamily="34" charset="0"/>
                        </a:rPr>
                        <a:t>Isabel Fick</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Eskom</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445549353"/>
                  </a:ext>
                </a:extLst>
              </a:tr>
              <a:tr h="198742">
                <a:tc>
                  <a:txBody>
                    <a:bodyPr/>
                    <a:lstStyle/>
                    <a:p>
                      <a:pPr algn="l" fontAlgn="ctr"/>
                      <a:r>
                        <a:rPr lang="en-ZA" sz="800" u="none" strike="noStrike" dirty="0">
                          <a:effectLst/>
                          <a:latin typeface="Calibri" panose="020F0502020204030204" pitchFamily="34" charset="0"/>
                          <a:cs typeface="Calibri" panose="020F0502020204030204" pitchFamily="34" charset="0"/>
                        </a:rPr>
                        <a:t>Mthandeni Mtungwa </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PRASA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584672420"/>
                  </a:ext>
                </a:extLst>
              </a:tr>
              <a:tr h="132651">
                <a:tc>
                  <a:txBody>
                    <a:bodyPr/>
                    <a:lstStyle/>
                    <a:p>
                      <a:pPr algn="l" fontAlgn="ctr"/>
                      <a:r>
                        <a:rPr lang="en-ZA" sz="800" u="none" strike="noStrike" dirty="0">
                          <a:effectLst/>
                          <a:latin typeface="Calibri" panose="020F0502020204030204" pitchFamily="34" charset="0"/>
                          <a:cs typeface="Calibri" panose="020F0502020204030204" pitchFamily="34" charset="0"/>
                        </a:rPr>
                        <a:t>Soji John</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SANRAL</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3514606399"/>
                  </a:ext>
                </a:extLst>
              </a:tr>
              <a:tr h="132651">
                <a:tc>
                  <a:txBody>
                    <a:bodyPr/>
                    <a:lstStyle/>
                    <a:p>
                      <a:pPr algn="l" fontAlgn="ctr"/>
                      <a:r>
                        <a:rPr lang="en-ZA" sz="800" u="none" strike="noStrike" dirty="0">
                          <a:effectLst/>
                          <a:latin typeface="Calibri" panose="020F0502020204030204" pitchFamily="34" charset="0"/>
                          <a:cs typeface="Calibri" panose="020F0502020204030204" pitchFamily="34" charset="0"/>
                        </a:rPr>
                        <a:t>Dudley Petersen</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 CoGTA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007745664"/>
                  </a:ext>
                </a:extLst>
              </a:tr>
              <a:tr h="132651">
                <a:tc>
                  <a:txBody>
                    <a:bodyPr/>
                    <a:lstStyle/>
                    <a:p>
                      <a:pPr algn="l" fontAlgn="ctr"/>
                      <a:r>
                        <a:rPr lang="en-ZA" sz="800" u="none" strike="noStrike" dirty="0">
                          <a:effectLst/>
                          <a:latin typeface="Calibri" panose="020F0502020204030204" pitchFamily="34" charset="0"/>
                          <a:cs typeface="Calibri" panose="020F0502020204030204" pitchFamily="34" charset="0"/>
                        </a:rPr>
                        <a:t>Moses Mashisane</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MTN</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549447750"/>
                  </a:ext>
                </a:extLst>
              </a:tr>
            </a:tbl>
          </a:graphicData>
        </a:graphic>
      </p:graphicFrame>
      <p:graphicFrame>
        <p:nvGraphicFramePr>
          <p:cNvPr id="9" name="Table 8">
            <a:extLst>
              <a:ext uri="{FF2B5EF4-FFF2-40B4-BE49-F238E27FC236}">
                <a16:creationId xmlns:a16="http://schemas.microsoft.com/office/drawing/2014/main" xmlns="" id="{045B5F7D-D273-49A6-A3D7-4BAFA234EEA4}"/>
              </a:ext>
            </a:extLst>
          </p:cNvPr>
          <p:cNvGraphicFramePr>
            <a:graphicFrameLocks noGrp="1"/>
          </p:cNvGraphicFramePr>
          <p:nvPr/>
        </p:nvGraphicFramePr>
        <p:xfrm>
          <a:off x="7293071" y="2577731"/>
          <a:ext cx="1829159" cy="736600"/>
        </p:xfrm>
        <a:graphic>
          <a:graphicData uri="http://schemas.openxmlformats.org/drawingml/2006/table">
            <a:tbl>
              <a:tblPr>
                <a:tableStyleId>{5C22544A-7EE6-4342-B048-85BDC9FD1C3A}</a:tableStyleId>
              </a:tblPr>
              <a:tblGrid>
                <a:gridCol w="980073">
                  <a:extLst>
                    <a:ext uri="{9D8B030D-6E8A-4147-A177-3AD203B41FA5}">
                      <a16:colId xmlns:a16="http://schemas.microsoft.com/office/drawing/2014/main" xmlns="" val="3168308493"/>
                    </a:ext>
                  </a:extLst>
                </a:gridCol>
                <a:gridCol w="849086">
                  <a:extLst>
                    <a:ext uri="{9D8B030D-6E8A-4147-A177-3AD203B41FA5}">
                      <a16:colId xmlns:a16="http://schemas.microsoft.com/office/drawing/2014/main" xmlns="" val="2161242972"/>
                    </a:ext>
                  </a:extLst>
                </a:gridCol>
              </a:tblGrid>
              <a:tr h="184150">
                <a:tc>
                  <a:txBody>
                    <a:bodyPr/>
                    <a:lstStyle/>
                    <a:p>
                      <a:pPr algn="l" fontAlgn="ctr"/>
                      <a:r>
                        <a:rPr lang="en-ZA" sz="800" u="none" strike="noStrike" dirty="0">
                          <a:effectLst/>
                          <a:latin typeface="Calibri" panose="020F0502020204030204" pitchFamily="34" charset="0"/>
                          <a:cs typeface="Calibri" panose="020F0502020204030204" pitchFamily="34" charset="0"/>
                        </a:rPr>
                        <a:t>Tinyiko Ngobeni</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DCDT</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660721515"/>
                  </a:ext>
                </a:extLst>
              </a:tr>
              <a:tr h="184150">
                <a:tc>
                  <a:txBody>
                    <a:bodyPr/>
                    <a:lstStyle/>
                    <a:p>
                      <a:pPr algn="l" fontAlgn="ctr"/>
                      <a:r>
                        <a:rPr lang="en-ZA" sz="800" u="none" strike="noStrike" dirty="0">
                          <a:effectLst/>
                          <a:latin typeface="Calibri" panose="020F0502020204030204" pitchFamily="34" charset="0"/>
                          <a:cs typeface="Calibri" panose="020F0502020204030204" pitchFamily="34" charset="0"/>
                        </a:rPr>
                        <a:t>Juanita Clark</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FTTX Council</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1540738430"/>
                  </a:ext>
                </a:extLst>
              </a:tr>
              <a:tr h="184150">
                <a:tc>
                  <a:txBody>
                    <a:bodyPr/>
                    <a:lstStyle/>
                    <a:p>
                      <a:pPr algn="l" fontAlgn="ctr"/>
                      <a:r>
                        <a:rPr lang="en-ZA" sz="800" u="none" strike="noStrike" dirty="0">
                          <a:effectLst/>
                          <a:latin typeface="Calibri" panose="020F0502020204030204" pitchFamily="34" charset="0"/>
                          <a:cs typeface="Calibri" panose="020F0502020204030204" pitchFamily="34" charset="0"/>
                        </a:rPr>
                        <a:t>Katharina Pillay</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b"/>
                      <a:r>
                        <a:rPr lang="en-ZA" sz="800" u="none" strike="noStrike" dirty="0">
                          <a:effectLst/>
                          <a:latin typeface="Calibri" panose="020F0502020204030204" pitchFamily="34" charset="0"/>
                          <a:cs typeface="Calibri" panose="020F0502020204030204" pitchFamily="34" charset="0"/>
                        </a:rPr>
                        <a:t>SACF</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719573782"/>
                  </a:ext>
                </a:extLst>
              </a:tr>
              <a:tr h="184150">
                <a:tc>
                  <a:txBody>
                    <a:bodyPr/>
                    <a:lstStyle/>
                    <a:p>
                      <a:pPr algn="l" fontAlgn="ctr"/>
                      <a:r>
                        <a:rPr lang="en-ZA" sz="800" u="none" strike="noStrike" dirty="0">
                          <a:effectLst/>
                          <a:latin typeface="Calibri" panose="020F0502020204030204" pitchFamily="34" charset="0"/>
                          <a:cs typeface="Calibri" panose="020F0502020204030204" pitchFamily="34" charset="0"/>
                        </a:rPr>
                        <a:t>Pieter Van Den Berg</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tc>
                  <a:txBody>
                    <a:bodyPr/>
                    <a:lstStyle/>
                    <a:p>
                      <a:pPr algn="l" fontAlgn="ctr"/>
                      <a:r>
                        <a:rPr lang="en-ZA" sz="800" u="none" strike="noStrike" dirty="0">
                          <a:effectLst/>
                          <a:latin typeface="Calibri" panose="020F0502020204030204" pitchFamily="34" charset="0"/>
                          <a:cs typeface="Calibri" panose="020F0502020204030204" pitchFamily="34" charset="0"/>
                        </a:rPr>
                        <a:t>SALGA</a:t>
                      </a:r>
                      <a:endParaRPr lang="en-ZA" sz="800" b="0" i="0" u="none" strike="noStrike" dirty="0">
                        <a:solidFill>
                          <a:srgbClr val="000000"/>
                        </a:solidFill>
                        <a:effectLst/>
                        <a:latin typeface="Calibri" panose="020F0502020204030204" pitchFamily="34" charset="0"/>
                        <a:cs typeface="Calibri" panose="020F0502020204030204" pitchFamily="34" charset="0"/>
                      </a:endParaRPr>
                    </a:p>
                  </a:txBody>
                  <a:tcPr marL="36000" marR="36000" marT="0" marB="0" anchor="ctr">
                    <a:noFill/>
                  </a:tcPr>
                </a:tc>
                <a:extLst>
                  <a:ext uri="{0D108BD9-81ED-4DB2-BD59-A6C34878D82A}">
                    <a16:rowId xmlns:a16="http://schemas.microsoft.com/office/drawing/2014/main" xmlns="" val="2787904819"/>
                  </a:ext>
                </a:extLst>
              </a:tr>
            </a:tbl>
          </a:graphicData>
        </a:graphic>
      </p:graphicFrame>
    </p:spTree>
    <p:extLst>
      <p:ext uri="{BB962C8B-B14F-4D97-AF65-F5344CB8AC3E}">
        <p14:creationId xmlns:p14="http://schemas.microsoft.com/office/powerpoint/2010/main" xmlns="" val="218404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9">
            <a:extLst>
              <a:ext uri="{FF2B5EF4-FFF2-40B4-BE49-F238E27FC236}">
                <a16:creationId xmlns:a16="http://schemas.microsoft.com/office/drawing/2014/main" xmlns="" id="{E24D698C-F540-4209-8387-100A0E2D6933}"/>
              </a:ext>
            </a:extLst>
          </p:cNvPr>
          <p:cNvSpPr>
            <a:spLocks noGrp="1"/>
          </p:cNvSpPr>
          <p:nvPr>
            <p:ph type="title"/>
          </p:nvPr>
        </p:nvSpPr>
        <p:spPr>
          <a:xfrm>
            <a:off x="159179" y="239605"/>
            <a:ext cx="11889390" cy="376624"/>
          </a:xfrm>
        </p:spPr>
        <p:txBody>
          <a:bodyPr/>
          <a:lstStyle/>
          <a:p>
            <a:r>
              <a:rPr lang="en-ZA" dirty="0">
                <a:solidFill>
                  <a:schemeClr val="tx1"/>
                </a:solidFill>
                <a:latin typeface="Calibri" panose="020F0502020204030204" pitchFamily="34" charset="0"/>
                <a:cs typeface="Calibri" panose="020F0502020204030204" pitchFamily="34" charset="0"/>
              </a:rPr>
              <a:t>Key Achievements and Dependencies</a:t>
            </a:r>
          </a:p>
        </p:txBody>
      </p:sp>
      <p:sp>
        <p:nvSpPr>
          <p:cNvPr id="80" name="Content Placeholder 2">
            <a:extLst>
              <a:ext uri="{FF2B5EF4-FFF2-40B4-BE49-F238E27FC236}">
                <a16:creationId xmlns:a16="http://schemas.microsoft.com/office/drawing/2014/main" xmlns="" id="{AC8DDA11-A282-49C7-8D26-BD04CA70F48E}"/>
              </a:ext>
            </a:extLst>
          </p:cNvPr>
          <p:cNvSpPr txBox="1">
            <a:spLocks/>
          </p:cNvSpPr>
          <p:nvPr/>
        </p:nvSpPr>
        <p:spPr bwMode="auto">
          <a:xfrm>
            <a:off x="295591" y="864652"/>
            <a:ext cx="11474967" cy="4536504"/>
          </a:xfrm>
          <a:prstGeom prst="rect">
            <a:avLst/>
          </a:prstGeom>
          <a:noFill/>
          <a:ln>
            <a:solidFill>
              <a:srgbClr val="FFC000"/>
            </a:solidFill>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0" fontAlgn="base" latinLnBrk="0" hangingPunct="0">
              <a:lnSpc>
                <a:spcPct val="90000"/>
              </a:lnSpc>
              <a:spcBef>
                <a:spcPts val="750"/>
              </a:spcBef>
              <a:spcAft>
                <a:spcPct val="0"/>
              </a:spcAft>
              <a:buClrTx/>
              <a:buSzTx/>
              <a:buFont typeface="Arial" panose="020B0604020202020204" pitchFamily="34" charset="0"/>
              <a:buNone/>
              <a:tabLst/>
              <a:defRPr/>
            </a:pPr>
            <a:r>
              <a:rPr kumimoji="0" lang="en-ZA" sz="1400" b="1" i="0" u="none" strike="noStrike" kern="1200" cap="none" spc="0" normalizeH="0" baseline="0" noProof="0" dirty="0">
                <a:ln>
                  <a:noFill/>
                </a:ln>
                <a:solidFill>
                  <a:sysClr val="windowText" lastClr="000000"/>
                </a:solidFill>
                <a:effectLst/>
                <a:uLnTx/>
                <a:uFillTx/>
                <a:latin typeface="Calibri"/>
                <a:ea typeface="MS PGothic" panose="020B0600070205080204" pitchFamily="34" charset="-128"/>
                <a:cs typeface="+mn-cs"/>
              </a:rPr>
              <a:t>Key Achievements</a:t>
            </a:r>
          </a:p>
        </p:txBody>
      </p:sp>
      <p:sp>
        <p:nvSpPr>
          <p:cNvPr id="81" name="Abgerundetes Rechteck 35">
            <a:extLst>
              <a:ext uri="{FF2B5EF4-FFF2-40B4-BE49-F238E27FC236}">
                <a16:creationId xmlns:a16="http://schemas.microsoft.com/office/drawing/2014/main" xmlns="" id="{23AD4945-0E1D-47CC-A1BB-3364F58B850E}"/>
              </a:ext>
            </a:extLst>
          </p:cNvPr>
          <p:cNvSpPr/>
          <p:nvPr/>
        </p:nvSpPr>
        <p:spPr bwMode="gray">
          <a:xfrm>
            <a:off x="1235044" y="1212282"/>
            <a:ext cx="4636800" cy="1096073"/>
          </a:xfrm>
          <a:prstGeom prst="rect">
            <a:avLst/>
          </a:prstGeom>
          <a:solidFill>
            <a:srgbClr val="F0F0F0"/>
          </a:solidFill>
          <a:ln w="25400" cap="flat" cmpd="sng" algn="ctr">
            <a:noFill/>
            <a:prstDash val="solid"/>
            <a:headEnd/>
            <a:tailEnd/>
          </a:ln>
          <a:effectLst/>
        </p:spPr>
        <p:txBody>
          <a:bodyPr lIns="640080" tIns="72000" rIns="108000" bIns="72000" anchor="ctr"/>
          <a:lstStyle/>
          <a:p>
            <a:pPr indent="-190500" defTabSz="801688">
              <a:spcBef>
                <a:spcPts val="100"/>
              </a:spcBef>
              <a:spcAft>
                <a:spcPts val="100"/>
              </a:spcAft>
              <a:buClr>
                <a:srgbClr val="969696"/>
              </a:buClr>
              <a:defRPr/>
            </a:pPr>
            <a:r>
              <a:rPr lang="en-US" sz="1100" b="1" kern="0" dirty="0">
                <a:solidFill>
                  <a:srgbClr val="646464"/>
                </a:solidFill>
                <a:latin typeface="Calibri"/>
                <a:ea typeface="MS PGothic" panose="020B0600070205080204" pitchFamily="34" charset="-128"/>
                <a:cs typeface="Arial" charset="0"/>
              </a:rPr>
              <a:t>Audiovisual Services</a:t>
            </a:r>
          </a:p>
          <a:p>
            <a:pPr marL="87313" indent="-87313">
              <a:spcBef>
                <a:spcPts val="100"/>
              </a:spcBef>
              <a:spcAft>
                <a:spcPts val="100"/>
              </a:spcAft>
              <a:buClr>
                <a:srgbClr val="FFC000"/>
              </a:buClr>
              <a:buSzPct val="120000"/>
              <a:buFont typeface="EYInterstate Light" panose="02000506000000020004" pitchFamily="2" charset="0"/>
              <a:buChar char="•"/>
            </a:pPr>
            <a:r>
              <a:rPr lang="en-ZA" sz="900" kern="0" dirty="0">
                <a:solidFill>
                  <a:prstClr val="black"/>
                </a:solidFill>
                <a:latin typeface="Calibri"/>
                <a:ea typeface="MS PGothic" panose="020B0600070205080204" pitchFamily="34" charset="-128"/>
                <a:cs typeface="Calibri" panose="020F0502020204030204" pitchFamily="34" charset="0"/>
              </a:rPr>
              <a:t>Monitoring TV/Radio licensees broadcasting PSAs across different languages (including more sign-language) -  ICASA report</a:t>
            </a:r>
          </a:p>
          <a:p>
            <a:pPr marL="87313" indent="-87313">
              <a:spcBef>
                <a:spcPts val="100"/>
              </a:spcBef>
              <a:spcAft>
                <a:spcPts val="100"/>
              </a:spcAft>
              <a:buClr>
                <a:srgbClr val="FFC000"/>
              </a:buClr>
              <a:buSzPct val="120000"/>
              <a:buFont typeface="EYInterstate Light" panose="02000506000000020004" pitchFamily="2" charset="0"/>
              <a:buChar char="•"/>
            </a:pPr>
            <a:r>
              <a:rPr lang="en-ZA" sz="900" kern="0" dirty="0">
                <a:solidFill>
                  <a:prstClr val="black"/>
                </a:solidFill>
                <a:latin typeface="Calibri"/>
                <a:ea typeface="MS PGothic" panose="020B0600070205080204" pitchFamily="34" charset="-128"/>
                <a:cs typeface="Calibri" panose="020F0502020204030204" pitchFamily="34" charset="0"/>
              </a:rPr>
              <a:t>Pilot for 8 NHI Connected sites for Virtual Learning Platform with DBE currently in testing phase of the provided learning platform</a:t>
            </a:r>
          </a:p>
          <a:p>
            <a:pPr marL="87313" indent="-87313">
              <a:spcBef>
                <a:spcPts val="100"/>
              </a:spcBef>
              <a:spcAft>
                <a:spcPts val="100"/>
              </a:spcAft>
              <a:buClr>
                <a:srgbClr val="FFC000"/>
              </a:buClr>
              <a:buSzPct val="120000"/>
              <a:buFont typeface="EYInterstate Light" panose="02000506000000020004" pitchFamily="2" charset="0"/>
              <a:buChar char="•"/>
            </a:pPr>
            <a:r>
              <a:rPr lang="en-ZA" sz="900" kern="0" dirty="0">
                <a:solidFill>
                  <a:prstClr val="black"/>
                </a:solidFill>
                <a:latin typeface="Calibri"/>
                <a:ea typeface="MS PGothic" panose="020B0600070205080204" pitchFamily="34" charset="-128"/>
                <a:cs typeface="Calibri" panose="020F0502020204030204" pitchFamily="34" charset="0"/>
              </a:rPr>
              <a:t>Monitoring DoH and DBE collaboration for broadcasting health and education related tv and radio programmes</a:t>
            </a:r>
          </a:p>
        </p:txBody>
      </p:sp>
      <p:sp>
        <p:nvSpPr>
          <p:cNvPr id="83" name="Ellipse 33">
            <a:extLst>
              <a:ext uri="{FF2B5EF4-FFF2-40B4-BE49-F238E27FC236}">
                <a16:creationId xmlns:a16="http://schemas.microsoft.com/office/drawing/2014/main" xmlns="" id="{78379533-8373-4BEF-8A5A-8BC725065A7A}"/>
              </a:ext>
            </a:extLst>
          </p:cNvPr>
          <p:cNvSpPr/>
          <p:nvPr/>
        </p:nvSpPr>
        <p:spPr bwMode="gray">
          <a:xfrm>
            <a:off x="555815" y="1238608"/>
            <a:ext cx="1043420" cy="1043420"/>
          </a:xfrm>
          <a:prstGeom prst="ellipse">
            <a:avLst/>
          </a:prstGeom>
          <a:solidFill>
            <a:srgbClr val="808080"/>
          </a:solidFill>
          <a:ln w="25400" cap="flat" cmpd="sng" algn="ctr">
            <a:noFill/>
            <a:prstDash val="solid"/>
            <a:headEnd/>
            <a:tailEnd/>
          </a:ln>
          <a:effectLst/>
        </p:spPr>
        <p:txBody>
          <a:bodyPr rtlCol="0" anchor="ctr"/>
          <a:lstStyle/>
          <a:p>
            <a:pPr algn="ctr">
              <a:defRPr/>
            </a:pPr>
            <a:r>
              <a:rPr lang="en-US" sz="1400" b="1" kern="0" dirty="0">
                <a:solidFill>
                  <a:srgbClr val="FFFFFF"/>
                </a:solidFill>
                <a:latin typeface="Calibri"/>
                <a:ea typeface="MS PGothic" panose="020B0600070205080204" pitchFamily="34" charset="-128"/>
              </a:rPr>
              <a:t>Work Group 1</a:t>
            </a:r>
          </a:p>
        </p:txBody>
      </p:sp>
      <p:sp>
        <p:nvSpPr>
          <p:cNvPr id="84" name="Rad 1">
            <a:extLst>
              <a:ext uri="{FF2B5EF4-FFF2-40B4-BE49-F238E27FC236}">
                <a16:creationId xmlns:a16="http://schemas.microsoft.com/office/drawing/2014/main" xmlns="" id="{5C3DE47F-720B-4D41-B987-379427751AA1}"/>
              </a:ext>
            </a:extLst>
          </p:cNvPr>
          <p:cNvSpPr/>
          <p:nvPr/>
        </p:nvSpPr>
        <p:spPr bwMode="gray">
          <a:xfrm>
            <a:off x="427792" y="1110585"/>
            <a:ext cx="1299466" cy="1299466"/>
          </a:xfrm>
          <a:prstGeom prst="donut">
            <a:avLst>
              <a:gd name="adj" fmla="val 11326"/>
            </a:avLst>
          </a:prstGeom>
          <a:solidFill>
            <a:srgbClr val="FFC000"/>
          </a:solidFill>
          <a:ln w="25400" cap="flat" cmpd="sng" algn="ctr">
            <a:noFill/>
            <a:prstDash val="solid"/>
            <a:headEnd/>
            <a:tailEnd/>
          </a:ln>
          <a:effectLst/>
        </p:spPr>
        <p:txBody>
          <a:bodyPr rtlCol="0" anchor="ctr"/>
          <a:lstStyle/>
          <a:p>
            <a:pPr algn="ctr">
              <a:defRPr/>
            </a:pPr>
            <a:endParaRPr lang="en-US" kern="0" dirty="0">
              <a:solidFill>
                <a:srgbClr val="000000"/>
              </a:solidFill>
              <a:latin typeface="Calibri"/>
              <a:ea typeface="MS PGothic" panose="020B0600070205080204" pitchFamily="34" charset="-128"/>
            </a:endParaRPr>
          </a:p>
        </p:txBody>
      </p:sp>
      <p:sp>
        <p:nvSpPr>
          <p:cNvPr id="87" name="Abgerundetes Rechteck 35">
            <a:extLst>
              <a:ext uri="{FF2B5EF4-FFF2-40B4-BE49-F238E27FC236}">
                <a16:creationId xmlns:a16="http://schemas.microsoft.com/office/drawing/2014/main" xmlns="" id="{F4AD43BE-5F0C-4DA5-B537-B7C595B23F8F}"/>
              </a:ext>
            </a:extLst>
          </p:cNvPr>
          <p:cNvSpPr/>
          <p:nvPr/>
        </p:nvSpPr>
        <p:spPr bwMode="gray">
          <a:xfrm>
            <a:off x="1235044" y="2683100"/>
            <a:ext cx="4636800" cy="1096073"/>
          </a:xfrm>
          <a:prstGeom prst="rect">
            <a:avLst/>
          </a:prstGeom>
          <a:solidFill>
            <a:srgbClr val="F0F0F0"/>
          </a:solidFill>
          <a:ln w="25400" cap="flat" cmpd="sng" algn="ctr">
            <a:noFill/>
            <a:prstDash val="solid"/>
            <a:headEnd/>
            <a:tailEnd/>
          </a:ln>
          <a:effectLst/>
        </p:spPr>
        <p:txBody>
          <a:bodyPr lIns="640080" tIns="72000" rIns="108000" bIns="72000" anchor="ctr"/>
          <a:lstStyle/>
          <a:p>
            <a:pPr indent="-190500" defTabSz="801688">
              <a:spcBef>
                <a:spcPts val="300"/>
              </a:spcBef>
              <a:spcAft>
                <a:spcPts val="300"/>
              </a:spcAft>
              <a:buClr>
                <a:srgbClr val="969696"/>
              </a:buClr>
              <a:defRPr/>
            </a:pPr>
            <a:r>
              <a:rPr lang="en-US" sz="1200" b="1" kern="0" dirty="0">
                <a:solidFill>
                  <a:srgbClr val="646464"/>
                </a:solidFill>
                <a:latin typeface="Calibri"/>
                <a:ea typeface="MS PGothic" panose="020B0600070205080204" pitchFamily="34" charset="-128"/>
                <a:cs typeface="Arial" charset="0"/>
              </a:rPr>
              <a:t>Property Related</a:t>
            </a:r>
          </a:p>
          <a:p>
            <a:pPr marL="87313" indent="-87313">
              <a:spcBef>
                <a:spcPts val="100"/>
              </a:spcBef>
              <a:spcAft>
                <a:spcPts val="100"/>
              </a:spcAft>
              <a:buClr>
                <a:srgbClr val="FFC000"/>
              </a:buClr>
              <a:buSzPct val="120000"/>
              <a:buFont typeface="EYInterstate Light" panose="02000506000000020004" pitchFamily="2" charset="0"/>
              <a:buChar char="•"/>
              <a:defRPr/>
            </a:pPr>
            <a:r>
              <a:rPr lang="en-ZA" sz="1000" kern="0" dirty="0">
                <a:solidFill>
                  <a:prstClr val="black"/>
                </a:solidFill>
                <a:latin typeface="Calibri"/>
                <a:ea typeface="MS PGothic" panose="020B0600070205080204" pitchFamily="34" charset="-128"/>
                <a:cs typeface="Calibri" panose="020F0502020204030204" pitchFamily="34" charset="0"/>
              </a:rPr>
              <a:t>Property access challenges being addressed on an ongoing basis</a:t>
            </a:r>
          </a:p>
          <a:p>
            <a:pPr marL="87313" indent="-87313">
              <a:spcBef>
                <a:spcPts val="100"/>
              </a:spcBef>
              <a:spcAft>
                <a:spcPts val="100"/>
              </a:spcAft>
              <a:buClr>
                <a:srgbClr val="FFC000"/>
              </a:buClr>
              <a:buSzPct val="120000"/>
              <a:buFont typeface="EYInterstate Light" panose="02000506000000020004" pitchFamily="2" charset="0"/>
              <a:buChar char="•"/>
              <a:defRPr/>
            </a:pPr>
            <a:r>
              <a:rPr lang="en-ZA" sz="1000" kern="0" dirty="0">
                <a:solidFill>
                  <a:prstClr val="black"/>
                </a:solidFill>
                <a:latin typeface="Calibri"/>
                <a:ea typeface="MS PGothic" panose="020B0600070205080204" pitchFamily="34" charset="-128"/>
                <a:cs typeface="Calibri" panose="020F0502020204030204" pitchFamily="34" charset="0"/>
              </a:rPr>
              <a:t>Public and Private landowners were engaged and in principle they support the regulations</a:t>
            </a:r>
          </a:p>
          <a:p>
            <a:pPr marL="87313" indent="-87313">
              <a:spcBef>
                <a:spcPts val="100"/>
              </a:spcBef>
              <a:spcAft>
                <a:spcPts val="100"/>
              </a:spcAft>
              <a:buClr>
                <a:srgbClr val="FFC000"/>
              </a:buClr>
              <a:buSzPct val="120000"/>
              <a:buFont typeface="EYInterstate Light" panose="02000506000000020004" pitchFamily="2" charset="0"/>
              <a:buChar char="•"/>
              <a:defRPr/>
            </a:pPr>
            <a:r>
              <a:rPr lang="en-ZA" sz="1000" kern="0" dirty="0">
                <a:solidFill>
                  <a:prstClr val="black"/>
                </a:solidFill>
                <a:latin typeface="Calibri"/>
                <a:ea typeface="MS PGothic" panose="020B0600070205080204" pitchFamily="34" charset="-128"/>
                <a:cs typeface="Calibri" panose="020F0502020204030204" pitchFamily="34" charset="0"/>
              </a:rPr>
              <a:t>Any other matters relating to property access will be dealt with on an individual case basis as and when reported</a:t>
            </a:r>
          </a:p>
        </p:txBody>
      </p:sp>
      <p:sp>
        <p:nvSpPr>
          <p:cNvPr id="91" name="Ellipse 33">
            <a:extLst>
              <a:ext uri="{FF2B5EF4-FFF2-40B4-BE49-F238E27FC236}">
                <a16:creationId xmlns:a16="http://schemas.microsoft.com/office/drawing/2014/main" xmlns="" id="{A6C9A055-6935-40B4-A3CF-446632F38647}"/>
              </a:ext>
            </a:extLst>
          </p:cNvPr>
          <p:cNvSpPr/>
          <p:nvPr/>
        </p:nvSpPr>
        <p:spPr bwMode="gray">
          <a:xfrm>
            <a:off x="555815" y="2709426"/>
            <a:ext cx="1043420" cy="1043420"/>
          </a:xfrm>
          <a:prstGeom prst="ellipse">
            <a:avLst/>
          </a:prstGeom>
          <a:solidFill>
            <a:srgbClr val="808080"/>
          </a:solidFill>
          <a:ln w="25400" cap="flat" cmpd="sng" algn="ctr">
            <a:noFill/>
            <a:prstDash val="solid"/>
            <a:headEnd/>
            <a:tailEnd/>
          </a:ln>
          <a:effectLst/>
        </p:spPr>
        <p:txBody>
          <a:bodyPr rtlCol="0" anchor="ctr"/>
          <a:lstStyle/>
          <a:p>
            <a:pPr algn="ctr">
              <a:defRPr/>
            </a:pPr>
            <a:r>
              <a:rPr lang="en-US" sz="1400" b="1" kern="0" dirty="0">
                <a:solidFill>
                  <a:srgbClr val="FFFFFF"/>
                </a:solidFill>
                <a:latin typeface="Calibri"/>
                <a:ea typeface="MS PGothic" panose="020B0600070205080204" pitchFamily="34" charset="-128"/>
              </a:rPr>
              <a:t>Work Group 2</a:t>
            </a:r>
          </a:p>
        </p:txBody>
      </p:sp>
      <p:sp>
        <p:nvSpPr>
          <p:cNvPr id="93" name="Rad 1">
            <a:extLst>
              <a:ext uri="{FF2B5EF4-FFF2-40B4-BE49-F238E27FC236}">
                <a16:creationId xmlns:a16="http://schemas.microsoft.com/office/drawing/2014/main" xmlns="" id="{43B7B844-6649-46FB-96B0-B75FDA40085D}"/>
              </a:ext>
            </a:extLst>
          </p:cNvPr>
          <p:cNvSpPr/>
          <p:nvPr/>
        </p:nvSpPr>
        <p:spPr bwMode="gray">
          <a:xfrm>
            <a:off x="427792" y="2581403"/>
            <a:ext cx="1299466" cy="1299466"/>
          </a:xfrm>
          <a:prstGeom prst="donut">
            <a:avLst>
              <a:gd name="adj" fmla="val 11326"/>
            </a:avLst>
          </a:prstGeom>
          <a:solidFill>
            <a:srgbClr val="FFC000"/>
          </a:solidFill>
          <a:ln w="25400" cap="flat" cmpd="sng" algn="ctr">
            <a:noFill/>
            <a:prstDash val="solid"/>
            <a:headEnd/>
            <a:tailEnd/>
          </a:ln>
          <a:effectLst/>
        </p:spPr>
        <p:txBody>
          <a:bodyPr rtlCol="0" anchor="ctr"/>
          <a:lstStyle/>
          <a:p>
            <a:pPr algn="ctr">
              <a:defRPr/>
            </a:pPr>
            <a:endParaRPr lang="en-US" kern="0" dirty="0">
              <a:solidFill>
                <a:srgbClr val="000000"/>
              </a:solidFill>
              <a:latin typeface="Calibri"/>
              <a:ea typeface="MS PGothic" panose="020B0600070205080204" pitchFamily="34" charset="-128"/>
            </a:endParaRPr>
          </a:p>
        </p:txBody>
      </p:sp>
      <p:sp>
        <p:nvSpPr>
          <p:cNvPr id="97" name="Abgerundetes Rechteck 35">
            <a:extLst>
              <a:ext uri="{FF2B5EF4-FFF2-40B4-BE49-F238E27FC236}">
                <a16:creationId xmlns:a16="http://schemas.microsoft.com/office/drawing/2014/main" xmlns="" id="{28E145D1-4F25-4900-8110-66D9730C29C2}"/>
              </a:ext>
            </a:extLst>
          </p:cNvPr>
          <p:cNvSpPr/>
          <p:nvPr/>
        </p:nvSpPr>
        <p:spPr bwMode="gray">
          <a:xfrm>
            <a:off x="1235044" y="4175447"/>
            <a:ext cx="4636800" cy="1096073"/>
          </a:xfrm>
          <a:prstGeom prst="rect">
            <a:avLst/>
          </a:prstGeom>
          <a:solidFill>
            <a:srgbClr val="F0F0F0"/>
          </a:solidFill>
          <a:ln w="25400" cap="flat" cmpd="sng" algn="ctr">
            <a:noFill/>
            <a:prstDash val="solid"/>
            <a:headEnd/>
            <a:tailEnd/>
          </a:ln>
          <a:effectLst/>
        </p:spPr>
        <p:txBody>
          <a:bodyPr lIns="640080" tIns="72000" rIns="108000" bIns="72000" anchor="ctr"/>
          <a:lstStyle/>
          <a:p>
            <a:pPr indent="-190500" defTabSz="801688">
              <a:buClr>
                <a:srgbClr val="969696"/>
              </a:buClr>
              <a:defRPr/>
            </a:pPr>
            <a:r>
              <a:rPr lang="en-US" sz="1100" b="1" kern="0" dirty="0">
                <a:solidFill>
                  <a:srgbClr val="646464"/>
                </a:solidFill>
                <a:latin typeface="Calibri"/>
                <a:ea typeface="MS PGothic" panose="020B0600070205080204" pitchFamily="34" charset="-128"/>
                <a:cs typeface="Arial" charset="0"/>
              </a:rPr>
              <a:t>OTT, .zaDNA and Other Matters</a:t>
            </a:r>
          </a:p>
          <a:p>
            <a:pPr marL="87313" indent="-87313" defTabSz="801688">
              <a:buClr>
                <a:srgbClr val="FFC000"/>
              </a:buClr>
              <a:buSzPct val="120000"/>
              <a:buFont typeface="EYInterstate Light" panose="02000506000000020004" pitchFamily="2" charset="0"/>
              <a:buChar char="•"/>
              <a:defRPr/>
            </a:pPr>
            <a:r>
              <a:rPr lang="en-IN" sz="900" kern="0" dirty="0">
                <a:solidFill>
                  <a:prstClr val="black"/>
                </a:solidFill>
                <a:latin typeface="Calibri"/>
                <a:ea typeface="MS PGothic" panose="020B0600070205080204" pitchFamily="34" charset="-128"/>
                <a:cs typeface="Calibri" panose="020F0502020204030204" pitchFamily="34" charset="0"/>
              </a:rPr>
              <a:t>Monitoring fake news </a:t>
            </a:r>
            <a:r>
              <a:rPr lang="en-ZA" sz="900" kern="0" dirty="0">
                <a:solidFill>
                  <a:prstClr val="black"/>
                </a:solidFill>
                <a:latin typeface="Calibri"/>
                <a:ea typeface="MS PGothic" panose="020B0600070205080204" pitchFamily="34" charset="-128"/>
                <a:cs typeface="Calibri" panose="020F0502020204030204" pitchFamily="34" charset="0"/>
              </a:rPr>
              <a:t>removal reports on real411.org and DCDT email and WhatsApp number</a:t>
            </a:r>
            <a:endParaRPr lang="en-IN" sz="900" kern="0" dirty="0">
              <a:solidFill>
                <a:prstClr val="black"/>
              </a:solidFill>
              <a:latin typeface="Calibri"/>
              <a:ea typeface="MS PGothic" panose="020B0600070205080204" pitchFamily="34" charset="-128"/>
              <a:cs typeface="Calibri" panose="020F0502020204030204" pitchFamily="34" charset="0"/>
            </a:endParaRPr>
          </a:p>
          <a:p>
            <a:pPr marL="87313" indent="-87313" defTabSz="801688">
              <a:buClr>
                <a:srgbClr val="FFC000"/>
              </a:buClr>
              <a:buSzPct val="120000"/>
              <a:buFont typeface="EYInterstate Light" panose="02000506000000020004" pitchFamily="2" charset="0"/>
              <a:buChar char="•"/>
              <a:defRPr/>
            </a:pPr>
            <a:r>
              <a:rPr lang="en-IN" sz="900" kern="0" dirty="0">
                <a:solidFill>
                  <a:prstClr val="black"/>
                </a:solidFill>
                <a:latin typeface="Calibri"/>
                <a:ea typeface="MS PGothic" panose="020B0600070205080204" pitchFamily="34" charset="-128"/>
                <a:cs typeface="Calibri" panose="020F0502020204030204" pitchFamily="34" charset="0"/>
              </a:rPr>
              <a:t>Compliance with including sacoronavirus website link on landing pages: top 50 sites by traffic – 88%; top 100 sites by traffic – 79%; ISPA – 100%; WAPA – 100%</a:t>
            </a:r>
          </a:p>
          <a:p>
            <a:pPr marL="180975" lvl="0" indent="-180975">
              <a:buClr>
                <a:srgbClr val="FFC000"/>
              </a:buClr>
              <a:buSzPct val="120000"/>
              <a:buFont typeface="EYInterstate Light" panose="02000506000000020004" pitchFamily="2" charset="0"/>
              <a:buChar char="•"/>
              <a:defRPr/>
            </a:pPr>
            <a:r>
              <a:rPr lang="en-ZA" sz="900" dirty="0">
                <a:solidFill>
                  <a:prstClr val="black"/>
                </a:solidFill>
                <a:latin typeface="Calibri" panose="020F0502020204030204" pitchFamily="34" charset="0"/>
                <a:cs typeface="Calibri" panose="020F0502020204030204" pitchFamily="34" charset="0"/>
              </a:rPr>
              <a:t>Zero-rated sites: Request shared for zero-rating: DBE - 52; DHET - 80; DoH – 2; Sites confirmed zero-rated by service providers: All Operators - 3; Majority of Operators - 76; Pending - 55</a:t>
            </a:r>
          </a:p>
        </p:txBody>
      </p:sp>
      <p:sp>
        <p:nvSpPr>
          <p:cNvPr id="98" name="Ellipse 33">
            <a:extLst>
              <a:ext uri="{FF2B5EF4-FFF2-40B4-BE49-F238E27FC236}">
                <a16:creationId xmlns:a16="http://schemas.microsoft.com/office/drawing/2014/main" xmlns="" id="{D278D71C-EE90-4105-A11F-56E9B8E9EAF1}"/>
              </a:ext>
            </a:extLst>
          </p:cNvPr>
          <p:cNvSpPr/>
          <p:nvPr/>
        </p:nvSpPr>
        <p:spPr bwMode="gray">
          <a:xfrm>
            <a:off x="555815" y="4201773"/>
            <a:ext cx="1043420" cy="1043420"/>
          </a:xfrm>
          <a:prstGeom prst="ellipse">
            <a:avLst/>
          </a:prstGeom>
          <a:solidFill>
            <a:srgbClr val="808080"/>
          </a:solidFill>
          <a:ln w="25400" cap="flat" cmpd="sng" algn="ctr">
            <a:noFill/>
            <a:prstDash val="solid"/>
            <a:headEnd/>
            <a:tailEnd/>
          </a:ln>
          <a:effectLst/>
        </p:spPr>
        <p:txBody>
          <a:bodyPr rtlCol="0" anchor="ctr"/>
          <a:lstStyle/>
          <a:p>
            <a:pPr algn="ctr">
              <a:defRPr/>
            </a:pPr>
            <a:r>
              <a:rPr lang="en-US" sz="1400" b="1" kern="0" dirty="0">
                <a:solidFill>
                  <a:srgbClr val="FFFFFF"/>
                </a:solidFill>
                <a:latin typeface="Calibri"/>
                <a:ea typeface="MS PGothic" panose="020B0600070205080204" pitchFamily="34" charset="-128"/>
              </a:rPr>
              <a:t>Work Group 3</a:t>
            </a:r>
          </a:p>
        </p:txBody>
      </p:sp>
      <p:sp>
        <p:nvSpPr>
          <p:cNvPr id="99" name="Rad 1">
            <a:extLst>
              <a:ext uri="{FF2B5EF4-FFF2-40B4-BE49-F238E27FC236}">
                <a16:creationId xmlns:a16="http://schemas.microsoft.com/office/drawing/2014/main" xmlns="" id="{2E24A69E-F96F-43AD-A644-F4418F356544}"/>
              </a:ext>
            </a:extLst>
          </p:cNvPr>
          <p:cNvSpPr/>
          <p:nvPr/>
        </p:nvSpPr>
        <p:spPr bwMode="gray">
          <a:xfrm>
            <a:off x="427792" y="4073750"/>
            <a:ext cx="1299466" cy="1299466"/>
          </a:xfrm>
          <a:prstGeom prst="donut">
            <a:avLst>
              <a:gd name="adj" fmla="val 11326"/>
            </a:avLst>
          </a:prstGeom>
          <a:solidFill>
            <a:srgbClr val="FFC000"/>
          </a:solidFill>
          <a:ln w="25400" cap="flat" cmpd="sng" algn="ctr">
            <a:noFill/>
            <a:prstDash val="solid"/>
            <a:headEnd/>
            <a:tailEnd/>
          </a:ln>
          <a:effectLst/>
        </p:spPr>
        <p:txBody>
          <a:bodyPr rtlCol="0" anchor="ctr"/>
          <a:lstStyle/>
          <a:p>
            <a:pPr algn="ctr">
              <a:defRPr/>
            </a:pPr>
            <a:endParaRPr lang="en-US" kern="0" dirty="0">
              <a:solidFill>
                <a:srgbClr val="000000"/>
              </a:solidFill>
              <a:latin typeface="Calibri"/>
              <a:ea typeface="MS PGothic" panose="020B0600070205080204" pitchFamily="34" charset="-128"/>
            </a:endParaRPr>
          </a:p>
        </p:txBody>
      </p:sp>
      <p:sp>
        <p:nvSpPr>
          <p:cNvPr id="100" name="Abgerundetes Rechteck 35">
            <a:extLst>
              <a:ext uri="{FF2B5EF4-FFF2-40B4-BE49-F238E27FC236}">
                <a16:creationId xmlns:a16="http://schemas.microsoft.com/office/drawing/2014/main" xmlns="" id="{F0133A67-4C13-4359-85F0-45B65EB6B580}"/>
              </a:ext>
            </a:extLst>
          </p:cNvPr>
          <p:cNvSpPr/>
          <p:nvPr/>
        </p:nvSpPr>
        <p:spPr bwMode="gray">
          <a:xfrm>
            <a:off x="6953853" y="1212282"/>
            <a:ext cx="4635891" cy="1096073"/>
          </a:xfrm>
          <a:prstGeom prst="rect">
            <a:avLst/>
          </a:prstGeom>
          <a:solidFill>
            <a:srgbClr val="F0F0F0"/>
          </a:solidFill>
          <a:ln w="25400" cap="flat" cmpd="sng" algn="ctr">
            <a:noFill/>
            <a:prstDash val="solid"/>
            <a:headEnd/>
            <a:tailEnd/>
          </a:ln>
          <a:effectLst/>
        </p:spPr>
        <p:txBody>
          <a:bodyPr lIns="640080" tIns="72000" rIns="108000" bIns="72000" anchor="ctr"/>
          <a:lstStyle/>
          <a:p>
            <a:pPr indent="-190500" defTabSz="801688">
              <a:buClr>
                <a:srgbClr val="969696"/>
              </a:buClr>
              <a:defRPr/>
            </a:pPr>
            <a:r>
              <a:rPr lang="en-US" sz="1200" b="1" kern="0" dirty="0">
                <a:solidFill>
                  <a:srgbClr val="646464"/>
                </a:solidFill>
                <a:latin typeface="Calibri"/>
                <a:ea typeface="MS PGothic" panose="020B0600070205080204" pitchFamily="34" charset="-128"/>
                <a:cs typeface="Arial" charset="0"/>
              </a:rPr>
              <a:t>Communication and Postal Services</a:t>
            </a:r>
          </a:p>
          <a:p>
            <a:pPr marL="87313" indent="-87313" defTabSz="801688">
              <a:buClr>
                <a:srgbClr val="FFC000"/>
              </a:buClr>
              <a:buSzPct val="120000"/>
              <a:buFont typeface="EYInterstate Light" panose="02000506000000020004" pitchFamily="2" charset="0"/>
              <a:buChar char="•"/>
              <a:defRPr/>
            </a:pPr>
            <a:r>
              <a:rPr lang="en-ZA" sz="1000" kern="0" dirty="0">
                <a:solidFill>
                  <a:prstClr val="black"/>
                </a:solidFill>
                <a:latin typeface="Calibri"/>
                <a:ea typeface="MS PGothic" panose="020B0600070205080204" pitchFamily="34" charset="-128"/>
                <a:cs typeface="Calibri" panose="020F0502020204030204" pitchFamily="34" charset="0"/>
              </a:rPr>
              <a:t>ICASA issued temporary spectrum licenses; monitor MNO network capacity upgrades </a:t>
            </a:r>
            <a:endParaRPr lang="en-ZA" sz="1000" strike="sngStrike" kern="0" dirty="0">
              <a:solidFill>
                <a:prstClr val="black"/>
              </a:solidFill>
              <a:latin typeface="Calibri"/>
              <a:ea typeface="MS PGothic" panose="020B0600070205080204" pitchFamily="34" charset="-128"/>
              <a:cs typeface="Calibri" panose="020F0502020204030204" pitchFamily="34" charset="0"/>
            </a:endParaRPr>
          </a:p>
          <a:p>
            <a:pPr marL="87313" indent="-87313" defTabSz="801688">
              <a:buClr>
                <a:srgbClr val="FFC000"/>
              </a:buClr>
              <a:buSzPct val="120000"/>
              <a:buFont typeface="EYInterstate Light" panose="02000506000000020004" pitchFamily="2" charset="0"/>
              <a:buChar char="•"/>
              <a:defRPr/>
            </a:pPr>
            <a:r>
              <a:rPr lang="en-ZA" sz="1000" kern="0" dirty="0">
                <a:solidFill>
                  <a:prstClr val="black"/>
                </a:solidFill>
                <a:latin typeface="Calibri"/>
                <a:ea typeface="MS PGothic" panose="020B0600070205080204" pitchFamily="34" charset="-128"/>
                <a:cs typeface="Calibri" panose="020F0502020204030204" pitchFamily="34" charset="0"/>
              </a:rPr>
              <a:t>Operators receive daily affidavit requesting for test person data from </a:t>
            </a:r>
            <a:r>
              <a:rPr lang="en-ZA" sz="1000" kern="0" dirty="0" err="1">
                <a:solidFill>
                  <a:prstClr val="black"/>
                </a:solidFill>
                <a:latin typeface="Calibri"/>
                <a:ea typeface="MS PGothic" panose="020B0600070205080204" pitchFamily="34" charset="-128"/>
                <a:cs typeface="Calibri" panose="020F0502020204030204" pitchFamily="34" charset="0"/>
              </a:rPr>
              <a:t>DoH</a:t>
            </a:r>
            <a:r>
              <a:rPr lang="en-ZA" sz="1000" kern="0" dirty="0">
                <a:solidFill>
                  <a:prstClr val="black"/>
                </a:solidFill>
                <a:latin typeface="Calibri"/>
                <a:ea typeface="MS PGothic" panose="020B0600070205080204" pitchFamily="34" charset="-128"/>
                <a:cs typeface="Calibri" panose="020F0502020204030204" pitchFamily="34" charset="0"/>
              </a:rPr>
              <a:t>. MNOs  shared request data to support the contract tracing database. </a:t>
            </a:r>
          </a:p>
          <a:p>
            <a:pPr marL="87313" indent="-87313" defTabSz="801688">
              <a:buClr>
                <a:srgbClr val="FFC000"/>
              </a:buClr>
              <a:buSzPct val="120000"/>
              <a:buFont typeface="EYInterstate Light" panose="02000506000000020004" pitchFamily="2" charset="0"/>
              <a:buChar char="•"/>
              <a:defRPr/>
            </a:pPr>
            <a:r>
              <a:rPr lang="en-ZA" sz="1000" kern="0" dirty="0">
                <a:solidFill>
                  <a:prstClr val="black"/>
                </a:solidFill>
                <a:latin typeface="Calibri"/>
                <a:ea typeface="MS PGothic" panose="020B0600070205080204" pitchFamily="34" charset="-128"/>
                <a:cs typeface="Calibri" panose="020F0502020204030204" pitchFamily="34" charset="0"/>
              </a:rPr>
              <a:t>Contract tracing database continue to be updated</a:t>
            </a:r>
          </a:p>
          <a:p>
            <a:pPr marL="87313" indent="-87313" defTabSz="801688">
              <a:buClr>
                <a:srgbClr val="FFC000"/>
              </a:buClr>
              <a:buSzPct val="120000"/>
              <a:buFont typeface="EYInterstate Light" panose="02000506000000020004" pitchFamily="2" charset="0"/>
              <a:buChar char="•"/>
              <a:defRPr/>
            </a:pPr>
            <a:r>
              <a:rPr lang="en-ZA" sz="1000" kern="0" dirty="0">
                <a:solidFill>
                  <a:prstClr val="black"/>
                </a:solidFill>
                <a:latin typeface="Calibri"/>
                <a:ea typeface="MS PGothic" panose="020B0600070205080204" pitchFamily="34" charset="-128"/>
                <a:cs typeface="Calibri" panose="020F0502020204030204" pitchFamily="34" charset="0"/>
              </a:rPr>
              <a:t> Public Service Announcement SMSes are being sent daily </a:t>
            </a:r>
            <a:endParaRPr lang="en-IN" sz="1000" strike="sngStrike" kern="0" dirty="0">
              <a:solidFill>
                <a:prstClr val="black"/>
              </a:solidFill>
              <a:latin typeface="Calibri"/>
              <a:ea typeface="MS PGothic" panose="020B0600070205080204" pitchFamily="34" charset="-128"/>
              <a:cs typeface="Calibri" panose="020F0502020204030204" pitchFamily="34" charset="0"/>
            </a:endParaRPr>
          </a:p>
        </p:txBody>
      </p:sp>
      <p:sp>
        <p:nvSpPr>
          <p:cNvPr id="101" name="Ellipse 33">
            <a:extLst>
              <a:ext uri="{FF2B5EF4-FFF2-40B4-BE49-F238E27FC236}">
                <a16:creationId xmlns:a16="http://schemas.microsoft.com/office/drawing/2014/main" xmlns="" id="{A4B38E01-9F7D-47FD-8D46-EE6852612563}"/>
              </a:ext>
            </a:extLst>
          </p:cNvPr>
          <p:cNvSpPr/>
          <p:nvPr/>
        </p:nvSpPr>
        <p:spPr bwMode="gray">
          <a:xfrm>
            <a:off x="6274625" y="1238608"/>
            <a:ext cx="1043420" cy="1043420"/>
          </a:xfrm>
          <a:prstGeom prst="ellipse">
            <a:avLst/>
          </a:prstGeom>
          <a:solidFill>
            <a:srgbClr val="808080"/>
          </a:solidFill>
          <a:ln w="25400" cap="flat" cmpd="sng" algn="ctr">
            <a:noFill/>
            <a:prstDash val="solid"/>
            <a:headEnd/>
            <a:tailEnd/>
          </a:ln>
          <a:effectLst/>
        </p:spPr>
        <p:txBody>
          <a:bodyPr rtlCol="0" anchor="ctr"/>
          <a:lstStyle/>
          <a:p>
            <a:pPr algn="ctr">
              <a:defRPr/>
            </a:pPr>
            <a:r>
              <a:rPr lang="en-US" sz="1400" b="1" kern="0" dirty="0">
                <a:solidFill>
                  <a:srgbClr val="FFFFFF"/>
                </a:solidFill>
                <a:latin typeface="Calibri"/>
                <a:ea typeface="MS PGothic" panose="020B0600070205080204" pitchFamily="34" charset="-128"/>
              </a:rPr>
              <a:t>Work Group 4</a:t>
            </a:r>
          </a:p>
        </p:txBody>
      </p:sp>
      <p:sp>
        <p:nvSpPr>
          <p:cNvPr id="102" name="Rad 1">
            <a:extLst>
              <a:ext uri="{FF2B5EF4-FFF2-40B4-BE49-F238E27FC236}">
                <a16:creationId xmlns:a16="http://schemas.microsoft.com/office/drawing/2014/main" xmlns="" id="{8FC85C72-74E9-4D89-AF4C-4D93ED25D909}"/>
              </a:ext>
            </a:extLst>
          </p:cNvPr>
          <p:cNvSpPr/>
          <p:nvPr/>
        </p:nvSpPr>
        <p:spPr bwMode="gray">
          <a:xfrm>
            <a:off x="6146602" y="1110585"/>
            <a:ext cx="1299466" cy="1299466"/>
          </a:xfrm>
          <a:prstGeom prst="donut">
            <a:avLst>
              <a:gd name="adj" fmla="val 11326"/>
            </a:avLst>
          </a:prstGeom>
          <a:solidFill>
            <a:srgbClr val="FFC000"/>
          </a:solidFill>
          <a:ln w="25400" cap="flat" cmpd="sng" algn="ctr">
            <a:noFill/>
            <a:prstDash val="solid"/>
            <a:headEnd/>
            <a:tailEnd/>
          </a:ln>
          <a:effectLst/>
        </p:spPr>
        <p:txBody>
          <a:bodyPr rtlCol="0" anchor="ctr"/>
          <a:lstStyle/>
          <a:p>
            <a:pPr algn="ctr">
              <a:defRPr/>
            </a:pPr>
            <a:endParaRPr lang="en-US" kern="0" dirty="0">
              <a:solidFill>
                <a:srgbClr val="000000"/>
              </a:solidFill>
              <a:latin typeface="Calibri"/>
              <a:ea typeface="MS PGothic" panose="020B0600070205080204" pitchFamily="34" charset="-128"/>
            </a:endParaRPr>
          </a:p>
        </p:txBody>
      </p:sp>
      <p:sp>
        <p:nvSpPr>
          <p:cNvPr id="103" name="Abgerundetes Rechteck 35">
            <a:extLst>
              <a:ext uri="{FF2B5EF4-FFF2-40B4-BE49-F238E27FC236}">
                <a16:creationId xmlns:a16="http://schemas.microsoft.com/office/drawing/2014/main" xmlns="" id="{0AFA2300-9C6D-489A-BC25-80629E20D112}"/>
              </a:ext>
            </a:extLst>
          </p:cNvPr>
          <p:cNvSpPr/>
          <p:nvPr/>
        </p:nvSpPr>
        <p:spPr bwMode="gray">
          <a:xfrm>
            <a:off x="6953853" y="2683100"/>
            <a:ext cx="4635891" cy="1096073"/>
          </a:xfrm>
          <a:prstGeom prst="rect">
            <a:avLst/>
          </a:prstGeom>
          <a:solidFill>
            <a:srgbClr val="F0F0F0"/>
          </a:solidFill>
          <a:ln w="25400" cap="flat" cmpd="sng" algn="ctr">
            <a:noFill/>
            <a:prstDash val="solid"/>
            <a:headEnd/>
            <a:tailEnd/>
          </a:ln>
          <a:effectLst/>
        </p:spPr>
        <p:txBody>
          <a:bodyPr lIns="640080" tIns="72000" rIns="108000" bIns="72000" anchor="ctr"/>
          <a:lstStyle/>
          <a:p>
            <a:pPr indent="-190500" defTabSz="801688">
              <a:buClr>
                <a:srgbClr val="969696"/>
              </a:buClr>
              <a:defRPr/>
            </a:pPr>
            <a:r>
              <a:rPr lang="en-US" sz="1200" b="1" kern="0" dirty="0">
                <a:solidFill>
                  <a:srgbClr val="646464"/>
                </a:solidFill>
                <a:latin typeface="Calibri"/>
                <a:ea typeface="MS PGothic" panose="020B0600070205080204" pitchFamily="34" charset="-128"/>
                <a:cs typeface="Arial" charset="0"/>
              </a:rPr>
              <a:t>Infrastructure Providers</a:t>
            </a:r>
          </a:p>
          <a:p>
            <a:pPr marL="87313" indent="-87313" defTabSz="801688">
              <a:buClr>
                <a:srgbClr val="FFC000"/>
              </a:buClr>
              <a:buSzPct val="120000"/>
              <a:buFont typeface="EYInterstate Light" panose="02000506000000020004" pitchFamily="2" charset="0"/>
              <a:buChar char="•"/>
              <a:defRPr/>
            </a:pPr>
            <a:r>
              <a:rPr lang="en-ZA" sz="1000" kern="0" dirty="0">
                <a:solidFill>
                  <a:prstClr val="black"/>
                </a:solidFill>
                <a:latin typeface="Calibri"/>
                <a:ea typeface="MS PGothic" panose="020B0600070205080204" pitchFamily="34" charset="-128"/>
                <a:cs typeface="Calibri" panose="020F0502020204030204" pitchFamily="34" charset="0"/>
              </a:rPr>
              <a:t>Priority sites for rapid deployment under review; request DoH list</a:t>
            </a:r>
          </a:p>
          <a:p>
            <a:pPr marL="87313" indent="-87313" defTabSz="801688">
              <a:buClr>
                <a:srgbClr val="FFC000"/>
              </a:buClr>
              <a:buSzPct val="120000"/>
              <a:buFont typeface="EYInterstate Light" panose="02000506000000020004" pitchFamily="2" charset="0"/>
              <a:buChar char="•"/>
              <a:defRPr/>
            </a:pPr>
            <a:r>
              <a:rPr lang="en-ZA" sz="1000" kern="0" dirty="0">
                <a:solidFill>
                  <a:prstClr val="black"/>
                </a:solidFill>
                <a:latin typeface="Calibri"/>
                <a:ea typeface="MS PGothic" panose="020B0600070205080204" pitchFamily="34" charset="-128"/>
                <a:cs typeface="Calibri" panose="020F0502020204030204" pitchFamily="34" charset="0"/>
              </a:rPr>
              <a:t>DCDT engaging DBE to agree suitable model for 152 schools connectivity based on the DBE requirements; matter escalated for resolution</a:t>
            </a:r>
          </a:p>
          <a:p>
            <a:pPr marL="87313" indent="-87313" defTabSz="801688">
              <a:buClr>
                <a:srgbClr val="FFC000"/>
              </a:buClr>
              <a:buSzPct val="120000"/>
              <a:buFont typeface="EYInterstate Light" panose="02000506000000020004" pitchFamily="2" charset="0"/>
              <a:buChar char="•"/>
              <a:defRPr/>
            </a:pPr>
            <a:r>
              <a:rPr lang="en-ZA" sz="1000" kern="0" dirty="0">
                <a:solidFill>
                  <a:prstClr val="black"/>
                </a:solidFill>
                <a:latin typeface="Calibri"/>
                <a:ea typeface="MS PGothic" panose="020B0600070205080204" pitchFamily="34" charset="-128"/>
                <a:cs typeface="Calibri" panose="020F0502020204030204" pitchFamily="34" charset="0"/>
              </a:rPr>
              <a:t>Monitoring weekly reports submitted by operators around network availability; challenges raised being addressed</a:t>
            </a:r>
          </a:p>
        </p:txBody>
      </p:sp>
      <p:sp>
        <p:nvSpPr>
          <p:cNvPr id="104" name="Ellipse 33">
            <a:extLst>
              <a:ext uri="{FF2B5EF4-FFF2-40B4-BE49-F238E27FC236}">
                <a16:creationId xmlns:a16="http://schemas.microsoft.com/office/drawing/2014/main" xmlns="" id="{C2CD493B-41F3-4DC0-8FB7-EA29B8DA1847}"/>
              </a:ext>
            </a:extLst>
          </p:cNvPr>
          <p:cNvSpPr/>
          <p:nvPr/>
        </p:nvSpPr>
        <p:spPr bwMode="gray">
          <a:xfrm>
            <a:off x="6274625" y="2709426"/>
            <a:ext cx="1043420" cy="1043420"/>
          </a:xfrm>
          <a:prstGeom prst="ellipse">
            <a:avLst/>
          </a:prstGeom>
          <a:solidFill>
            <a:srgbClr val="808080"/>
          </a:solidFill>
          <a:ln w="25400" cap="flat" cmpd="sng" algn="ctr">
            <a:noFill/>
            <a:prstDash val="solid"/>
            <a:headEnd/>
            <a:tailEnd/>
          </a:ln>
          <a:effectLst/>
        </p:spPr>
        <p:txBody>
          <a:bodyPr rtlCol="0" anchor="ctr"/>
          <a:lstStyle/>
          <a:p>
            <a:pPr algn="ctr">
              <a:defRPr/>
            </a:pPr>
            <a:r>
              <a:rPr lang="en-US" sz="1400" b="1" kern="0" dirty="0">
                <a:solidFill>
                  <a:srgbClr val="FFFFFF"/>
                </a:solidFill>
                <a:latin typeface="Calibri"/>
                <a:ea typeface="MS PGothic" panose="020B0600070205080204" pitchFamily="34" charset="-128"/>
              </a:rPr>
              <a:t>Work Group 5</a:t>
            </a:r>
          </a:p>
        </p:txBody>
      </p:sp>
      <p:sp>
        <p:nvSpPr>
          <p:cNvPr id="105" name="Rad 1">
            <a:extLst>
              <a:ext uri="{FF2B5EF4-FFF2-40B4-BE49-F238E27FC236}">
                <a16:creationId xmlns:a16="http://schemas.microsoft.com/office/drawing/2014/main" xmlns="" id="{3E1E8EB6-E432-4F77-886C-6A989DEC5699}"/>
              </a:ext>
            </a:extLst>
          </p:cNvPr>
          <p:cNvSpPr/>
          <p:nvPr/>
        </p:nvSpPr>
        <p:spPr bwMode="gray">
          <a:xfrm>
            <a:off x="6146602" y="2581403"/>
            <a:ext cx="1299466" cy="1299466"/>
          </a:xfrm>
          <a:prstGeom prst="donut">
            <a:avLst>
              <a:gd name="adj" fmla="val 11326"/>
            </a:avLst>
          </a:prstGeom>
          <a:solidFill>
            <a:srgbClr val="FFC000"/>
          </a:solidFill>
          <a:ln w="25400" cap="flat" cmpd="sng" algn="ctr">
            <a:noFill/>
            <a:prstDash val="solid"/>
            <a:headEnd/>
            <a:tailEnd/>
          </a:ln>
          <a:effectLst/>
        </p:spPr>
        <p:txBody>
          <a:bodyPr rtlCol="0" anchor="ctr"/>
          <a:lstStyle/>
          <a:p>
            <a:pPr algn="ctr">
              <a:defRPr/>
            </a:pPr>
            <a:endParaRPr lang="en-US" kern="0" dirty="0">
              <a:solidFill>
                <a:srgbClr val="000000"/>
              </a:solidFill>
              <a:latin typeface="Calibri"/>
              <a:ea typeface="MS PGothic" panose="020B0600070205080204" pitchFamily="34" charset="-128"/>
            </a:endParaRPr>
          </a:p>
        </p:txBody>
      </p:sp>
      <p:sp>
        <p:nvSpPr>
          <p:cNvPr id="106" name="Abgerundetes Rechteck 35">
            <a:extLst>
              <a:ext uri="{FF2B5EF4-FFF2-40B4-BE49-F238E27FC236}">
                <a16:creationId xmlns:a16="http://schemas.microsoft.com/office/drawing/2014/main" xmlns="" id="{12F645B3-B490-426D-856A-E76900EB8299}"/>
              </a:ext>
            </a:extLst>
          </p:cNvPr>
          <p:cNvSpPr/>
          <p:nvPr/>
        </p:nvSpPr>
        <p:spPr bwMode="gray">
          <a:xfrm>
            <a:off x="6953853" y="4175447"/>
            <a:ext cx="4635891" cy="1096073"/>
          </a:xfrm>
          <a:prstGeom prst="rect">
            <a:avLst/>
          </a:prstGeom>
          <a:solidFill>
            <a:srgbClr val="F0F0F0"/>
          </a:solidFill>
          <a:ln w="25400" cap="flat" cmpd="sng" algn="ctr">
            <a:noFill/>
            <a:prstDash val="solid"/>
            <a:headEnd/>
            <a:tailEnd/>
          </a:ln>
          <a:effectLst/>
        </p:spPr>
        <p:txBody>
          <a:bodyPr lIns="640080" tIns="72000" rIns="108000" bIns="72000" anchor="ctr"/>
          <a:lstStyle/>
          <a:p>
            <a:pPr indent="-190500" defTabSz="801688">
              <a:buClr>
                <a:srgbClr val="969696"/>
              </a:buClr>
              <a:defRPr/>
            </a:pPr>
            <a:r>
              <a:rPr lang="en-US" sz="1100" b="1" kern="0" dirty="0">
                <a:solidFill>
                  <a:srgbClr val="646464"/>
                </a:solidFill>
                <a:latin typeface="Calibri"/>
                <a:ea typeface="MS PGothic" panose="020B0600070205080204" pitchFamily="34" charset="-128"/>
                <a:cs typeface="Arial" charset="0"/>
              </a:rPr>
              <a:t>Regulatory</a:t>
            </a:r>
          </a:p>
          <a:p>
            <a:pPr marL="87313" indent="-87313" defTabSz="801688">
              <a:buClr>
                <a:srgbClr val="FFC000"/>
              </a:buClr>
              <a:buSzPct val="120000"/>
              <a:buFont typeface="EYInterstate Light" panose="02000506000000020004" pitchFamily="2" charset="0"/>
              <a:buChar char="•"/>
              <a:defRPr/>
            </a:pPr>
            <a:r>
              <a:rPr lang="en-ZA" sz="900" kern="0" dirty="0">
                <a:solidFill>
                  <a:prstClr val="black"/>
                </a:solidFill>
                <a:latin typeface="Calibri"/>
                <a:ea typeface="MS PGothic" panose="020B0600070205080204" pitchFamily="34" charset="-128"/>
                <a:cs typeface="Calibri" panose="020F0502020204030204" pitchFamily="34" charset="0"/>
              </a:rPr>
              <a:t>Engagements continue in the Legal and Regulatory Matters and Economic Work Streams of Natjoints. A number of drafts proposing amendments to deal with concerns raised by industry</a:t>
            </a:r>
          </a:p>
          <a:p>
            <a:pPr marL="87313" indent="-87313" defTabSz="801688">
              <a:buClr>
                <a:srgbClr val="FFC000"/>
              </a:buClr>
              <a:buSzPct val="120000"/>
              <a:buFont typeface="EYInterstate Light" panose="02000506000000020004" pitchFamily="2" charset="0"/>
              <a:buChar char="•"/>
              <a:defRPr/>
            </a:pPr>
            <a:r>
              <a:rPr lang="en-ZA" sz="900" kern="0" dirty="0">
                <a:solidFill>
                  <a:prstClr val="black"/>
                </a:solidFill>
                <a:latin typeface="Calibri"/>
                <a:ea typeface="MS PGothic" panose="020B0600070205080204" pitchFamily="34" charset="-128"/>
                <a:cs typeface="Calibri" panose="020F0502020204030204" pitchFamily="34" charset="0"/>
              </a:rPr>
              <a:t>First Amendment Directions published on 6 April 2020 (Gazette 43209 Government Notice 451); second amendments in draft</a:t>
            </a:r>
          </a:p>
          <a:p>
            <a:pPr marL="87313" indent="-87313" defTabSz="801688">
              <a:buClr>
                <a:srgbClr val="FFC000"/>
              </a:buClr>
              <a:buSzPct val="120000"/>
              <a:buFont typeface="EYInterstate Light" panose="02000506000000020004" pitchFamily="2" charset="0"/>
              <a:buChar char="•"/>
              <a:defRPr/>
            </a:pPr>
            <a:r>
              <a:rPr lang="en-ZA" sz="900" kern="0" dirty="0">
                <a:solidFill>
                  <a:prstClr val="black"/>
                </a:solidFill>
                <a:latin typeface="Calibri"/>
                <a:ea typeface="MS PGothic" panose="020B0600070205080204" pitchFamily="34" charset="-128"/>
                <a:cs typeface="Calibri" panose="020F0502020204030204" pitchFamily="34" charset="0"/>
              </a:rPr>
              <a:t>Minister of Trade, Industry and Competition requested to consider Competition Act exemptions for industry</a:t>
            </a:r>
          </a:p>
        </p:txBody>
      </p:sp>
      <p:sp>
        <p:nvSpPr>
          <p:cNvPr id="107" name="Ellipse 33">
            <a:extLst>
              <a:ext uri="{FF2B5EF4-FFF2-40B4-BE49-F238E27FC236}">
                <a16:creationId xmlns:a16="http://schemas.microsoft.com/office/drawing/2014/main" xmlns="" id="{DAC4466E-E38C-4832-9FD8-0B6200360CCC}"/>
              </a:ext>
            </a:extLst>
          </p:cNvPr>
          <p:cNvSpPr/>
          <p:nvPr/>
        </p:nvSpPr>
        <p:spPr bwMode="gray">
          <a:xfrm>
            <a:off x="6274625" y="4201773"/>
            <a:ext cx="1043420" cy="1043420"/>
          </a:xfrm>
          <a:prstGeom prst="ellipse">
            <a:avLst/>
          </a:prstGeom>
          <a:solidFill>
            <a:srgbClr val="808080"/>
          </a:solidFill>
          <a:ln w="25400" cap="flat" cmpd="sng" algn="ctr">
            <a:noFill/>
            <a:prstDash val="solid"/>
            <a:headEnd/>
            <a:tailEnd/>
          </a:ln>
          <a:effectLst/>
        </p:spPr>
        <p:txBody>
          <a:bodyPr rtlCol="0" anchor="ctr"/>
          <a:lstStyle/>
          <a:p>
            <a:pPr algn="ctr">
              <a:defRPr/>
            </a:pPr>
            <a:r>
              <a:rPr lang="en-US" sz="1400" b="1" kern="0" dirty="0">
                <a:solidFill>
                  <a:srgbClr val="FFFFFF"/>
                </a:solidFill>
                <a:latin typeface="Calibri"/>
                <a:ea typeface="MS PGothic" panose="020B0600070205080204" pitchFamily="34" charset="-128"/>
              </a:rPr>
              <a:t>Work Group 6</a:t>
            </a:r>
          </a:p>
        </p:txBody>
      </p:sp>
      <p:sp>
        <p:nvSpPr>
          <p:cNvPr id="108" name="Rad 1">
            <a:extLst>
              <a:ext uri="{FF2B5EF4-FFF2-40B4-BE49-F238E27FC236}">
                <a16:creationId xmlns:a16="http://schemas.microsoft.com/office/drawing/2014/main" xmlns="" id="{28397008-7EF8-4828-B0A0-45304D3A8923}"/>
              </a:ext>
            </a:extLst>
          </p:cNvPr>
          <p:cNvSpPr/>
          <p:nvPr/>
        </p:nvSpPr>
        <p:spPr bwMode="gray">
          <a:xfrm>
            <a:off x="6146602" y="4073750"/>
            <a:ext cx="1299466" cy="1299466"/>
          </a:xfrm>
          <a:prstGeom prst="donut">
            <a:avLst>
              <a:gd name="adj" fmla="val 11326"/>
            </a:avLst>
          </a:prstGeom>
          <a:solidFill>
            <a:srgbClr val="FFC000"/>
          </a:solidFill>
          <a:ln w="25400" cap="flat" cmpd="sng" algn="ctr">
            <a:noFill/>
            <a:prstDash val="solid"/>
            <a:headEnd/>
            <a:tailEnd/>
          </a:ln>
          <a:effectLst/>
        </p:spPr>
        <p:txBody>
          <a:bodyPr rtlCol="0" anchor="ctr"/>
          <a:lstStyle/>
          <a:p>
            <a:pPr algn="ctr">
              <a:defRPr/>
            </a:pPr>
            <a:endParaRPr lang="en-US" kern="0" dirty="0">
              <a:solidFill>
                <a:srgbClr val="000000"/>
              </a:solidFill>
              <a:latin typeface="Calibri"/>
              <a:ea typeface="MS PGothic" panose="020B0600070205080204" pitchFamily="34" charset="-128"/>
            </a:endParaRPr>
          </a:p>
        </p:txBody>
      </p:sp>
      <p:sp>
        <p:nvSpPr>
          <p:cNvPr id="109" name="Content Placeholder 2">
            <a:extLst>
              <a:ext uri="{FF2B5EF4-FFF2-40B4-BE49-F238E27FC236}">
                <a16:creationId xmlns:a16="http://schemas.microsoft.com/office/drawing/2014/main" xmlns="" id="{4949B8DD-D445-43DA-9043-BBB863137450}"/>
              </a:ext>
            </a:extLst>
          </p:cNvPr>
          <p:cNvSpPr txBox="1">
            <a:spLocks/>
          </p:cNvSpPr>
          <p:nvPr/>
        </p:nvSpPr>
        <p:spPr bwMode="auto">
          <a:xfrm>
            <a:off x="295591" y="5501238"/>
            <a:ext cx="11474967" cy="864000"/>
          </a:xfrm>
          <a:prstGeom prst="rect">
            <a:avLst/>
          </a:prstGeom>
          <a:solidFill>
            <a:srgbClr val="FFC000">
              <a:lumMod val="20000"/>
              <a:lumOff val="80000"/>
            </a:srgbClr>
          </a:solidFill>
          <a:ln>
            <a:noFill/>
          </a:ln>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0" fontAlgn="base" latinLnBrk="0" hangingPunct="0">
              <a:lnSpc>
                <a:spcPct val="90000"/>
              </a:lnSpc>
              <a:spcBef>
                <a:spcPts val="750"/>
              </a:spcBef>
              <a:spcAft>
                <a:spcPct val="0"/>
              </a:spcAft>
              <a:buClrTx/>
              <a:buSzTx/>
              <a:buFont typeface="Arial" panose="020B0604020202020204" pitchFamily="34" charset="0"/>
              <a:buNone/>
              <a:tabLst/>
              <a:defRPr/>
            </a:pPr>
            <a:r>
              <a:rPr kumimoji="0" lang="en-ZA" sz="1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Key Dependencies</a:t>
            </a:r>
          </a:p>
          <a:p>
            <a:pPr marL="0" marR="0" lvl="0" indent="0" algn="ctr" defTabSz="685800" rtl="0" eaLnBrk="0" fontAlgn="base" latinLnBrk="0" hangingPunct="0">
              <a:lnSpc>
                <a:spcPct val="90000"/>
              </a:lnSpc>
              <a:spcBef>
                <a:spcPts val="750"/>
              </a:spcBef>
              <a:spcAft>
                <a:spcPct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endParaRPr>
          </a:p>
        </p:txBody>
      </p:sp>
      <p:graphicFrame>
        <p:nvGraphicFramePr>
          <p:cNvPr id="110" name="Table 44">
            <a:extLst>
              <a:ext uri="{FF2B5EF4-FFF2-40B4-BE49-F238E27FC236}">
                <a16:creationId xmlns:a16="http://schemas.microsoft.com/office/drawing/2014/main" xmlns="" id="{EC92899C-9941-4519-8274-6221D7C8F94A}"/>
              </a:ext>
            </a:extLst>
          </p:cNvPr>
          <p:cNvGraphicFramePr>
            <a:graphicFrameLocks noGrp="1"/>
          </p:cNvGraphicFramePr>
          <p:nvPr/>
        </p:nvGraphicFramePr>
        <p:xfrm>
          <a:off x="427791" y="5777025"/>
          <a:ext cx="11161954" cy="668727"/>
        </p:xfrm>
        <a:graphic>
          <a:graphicData uri="http://schemas.openxmlformats.org/drawingml/2006/table">
            <a:tbl>
              <a:tblPr firstRow="1" bandRow="1"/>
              <a:tblGrid>
                <a:gridCol w="5580977">
                  <a:extLst>
                    <a:ext uri="{9D8B030D-6E8A-4147-A177-3AD203B41FA5}">
                      <a16:colId xmlns:a16="http://schemas.microsoft.com/office/drawing/2014/main" xmlns="" val="2772155430"/>
                    </a:ext>
                  </a:extLst>
                </a:gridCol>
                <a:gridCol w="5580977">
                  <a:extLst>
                    <a:ext uri="{9D8B030D-6E8A-4147-A177-3AD203B41FA5}">
                      <a16:colId xmlns:a16="http://schemas.microsoft.com/office/drawing/2014/main" xmlns="" val="1313474995"/>
                    </a:ext>
                  </a:extLst>
                </a:gridCol>
              </a:tblGrid>
              <a:tr h="66872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87313" marR="0" lvl="0" indent="-87313" algn="l" defTabSz="801688" rtl="0" eaLnBrk="1" fontAlgn="auto" latinLnBrk="0" hangingPunct="1">
                        <a:lnSpc>
                          <a:spcPct val="95000"/>
                        </a:lnSpc>
                        <a:spcBef>
                          <a:spcPts val="100"/>
                        </a:spcBef>
                        <a:spcAft>
                          <a:spcPts val="100"/>
                        </a:spcAft>
                        <a:buClrTx/>
                        <a:buSzPct val="120000"/>
                        <a:buFont typeface="EYInterstate Light" panose="02000506000000020004" pitchFamily="2" charset="0"/>
                        <a:buChar char="•"/>
                        <a:tabLst/>
                        <a:defRPr/>
                      </a:pPr>
                      <a:r>
                        <a:rPr lang="en-IN" sz="1000" b="0" kern="0" dirty="0">
                          <a:solidFill>
                            <a:srgbClr val="F04C3E"/>
                          </a:solidFill>
                          <a:latin typeface="Calibri" panose="020F0502020204030204" pitchFamily="34" charset="0"/>
                          <a:ea typeface="+mn-ea"/>
                          <a:cs typeface="Calibri" panose="020F0502020204030204" pitchFamily="34" charset="0"/>
                        </a:rPr>
                        <a:t>List of ratified 152 virtual district sites from DBE</a:t>
                      </a:r>
                    </a:p>
                    <a:p>
                      <a:pPr marL="87313" marR="0" lvl="0" indent="-87313" algn="l" defTabSz="801688" rtl="0" eaLnBrk="1" fontAlgn="auto" latinLnBrk="0" hangingPunct="1">
                        <a:lnSpc>
                          <a:spcPct val="95000"/>
                        </a:lnSpc>
                        <a:spcBef>
                          <a:spcPts val="100"/>
                        </a:spcBef>
                        <a:spcAft>
                          <a:spcPts val="100"/>
                        </a:spcAft>
                        <a:buClrTx/>
                        <a:buSzPct val="120000"/>
                        <a:buFont typeface="EYInterstate Light" panose="02000506000000020004" pitchFamily="2" charset="0"/>
                        <a:buChar char="•"/>
                        <a:tabLst/>
                        <a:defRPr/>
                      </a:pPr>
                      <a:r>
                        <a:rPr lang="en-IN" sz="1000" b="0" kern="0" dirty="0">
                          <a:solidFill>
                            <a:srgbClr val="F04C3E"/>
                          </a:solidFill>
                          <a:latin typeface="Calibri" panose="020F0502020204030204" pitchFamily="34" charset="0"/>
                          <a:ea typeface="+mn-ea"/>
                          <a:cs typeface="Calibri" panose="020F0502020204030204" pitchFamily="34" charset="0"/>
                        </a:rPr>
                        <a:t>List of prioritised sites for connectivity from municipalities, DoH</a:t>
                      </a:r>
                    </a:p>
                    <a:p>
                      <a:pPr marL="87313" marR="0" lvl="0" indent="-87313" algn="l" defTabSz="801688" rtl="0" eaLnBrk="1" fontAlgn="auto" latinLnBrk="0" hangingPunct="1">
                        <a:lnSpc>
                          <a:spcPct val="95000"/>
                        </a:lnSpc>
                        <a:spcBef>
                          <a:spcPts val="100"/>
                        </a:spcBef>
                        <a:spcAft>
                          <a:spcPts val="100"/>
                        </a:spcAft>
                        <a:buClrTx/>
                        <a:buSzPct val="120000"/>
                        <a:buFont typeface="EYInterstate Light" panose="02000506000000020004" pitchFamily="2" charset="0"/>
                        <a:buChar char="•"/>
                        <a:tabLst/>
                        <a:defRPr/>
                      </a:pPr>
                      <a:r>
                        <a:rPr lang="en-ZA" sz="1000" b="0" kern="0" dirty="0">
                          <a:solidFill>
                            <a:prstClr val="black"/>
                          </a:solidFill>
                          <a:latin typeface="Calibri" panose="020F0502020204030204" pitchFamily="34" charset="0"/>
                          <a:ea typeface="+mn-ea"/>
                          <a:cs typeface="Calibri" panose="020F0502020204030204" pitchFamily="34" charset="0"/>
                        </a:rPr>
                        <a:t>DBE and DoH enhance programming content to be broadcasted - ongoing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87313" marR="0" lvl="0" indent="-87313" algn="l" defTabSz="801688" rtl="0" eaLnBrk="1" fontAlgn="auto" latinLnBrk="0" hangingPunct="1">
                        <a:lnSpc>
                          <a:spcPct val="95000"/>
                        </a:lnSpc>
                        <a:spcBef>
                          <a:spcPts val="100"/>
                        </a:spcBef>
                        <a:spcAft>
                          <a:spcPts val="100"/>
                        </a:spcAft>
                        <a:buClrTx/>
                        <a:buSzPct val="120000"/>
                        <a:buFont typeface="EYInterstate Light" panose="02000506000000020004" pitchFamily="2" charset="0"/>
                        <a:buChar char="•"/>
                        <a:tabLst/>
                        <a:defRPr/>
                      </a:pPr>
                      <a:r>
                        <a:rPr lang="en-ZA" sz="1000" b="0" kern="0" dirty="0">
                          <a:solidFill>
                            <a:prstClr val="black"/>
                          </a:solidFill>
                          <a:latin typeface="Calibri" panose="020F0502020204030204" pitchFamily="34" charset="0"/>
                          <a:ea typeface="+mn-ea"/>
                          <a:cs typeface="Calibri" panose="020F0502020204030204" pitchFamily="34" charset="0"/>
                        </a:rPr>
                        <a:t>Ongoing consultations with DoJ &amp; CS, COGTA, NatJoints Work Streams, OCSLA – industry related consultations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33285214"/>
                  </a:ext>
                </a:extLst>
              </a:tr>
            </a:tbl>
          </a:graphicData>
        </a:graphic>
      </p:graphicFrame>
    </p:spTree>
    <p:extLst>
      <p:ext uri="{BB962C8B-B14F-4D97-AF65-F5344CB8AC3E}">
        <p14:creationId xmlns:p14="http://schemas.microsoft.com/office/powerpoint/2010/main" xmlns="" val="1096047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935F6BF4-E191-436F-A865-F4858138F5AF}"/>
              </a:ext>
            </a:extLst>
          </p:cNvPr>
          <p:cNvGraphicFramePr>
            <a:graphicFrameLocks noGrp="1"/>
          </p:cNvGraphicFramePr>
          <p:nvPr>
            <p:ph idx="1"/>
            <p:extLst>
              <p:ext uri="{D42A27DB-BD31-4B8C-83A1-F6EECF244321}">
                <p14:modId xmlns:p14="http://schemas.microsoft.com/office/powerpoint/2010/main" xmlns="" val="705617293"/>
              </p:ext>
            </p:extLst>
          </p:nvPr>
        </p:nvGraphicFramePr>
        <p:xfrm>
          <a:off x="159179" y="616229"/>
          <a:ext cx="11889819" cy="5314560"/>
        </p:xfrm>
        <a:graphic>
          <a:graphicData uri="http://schemas.openxmlformats.org/drawingml/2006/table">
            <a:tbl>
              <a:tblPr firstRow="1" bandRow="1">
                <a:tableStyleId>{5940675A-B579-460E-94D1-54222C63F5DA}</a:tableStyleId>
              </a:tblPr>
              <a:tblGrid>
                <a:gridCol w="718325">
                  <a:extLst>
                    <a:ext uri="{9D8B030D-6E8A-4147-A177-3AD203B41FA5}">
                      <a16:colId xmlns:a16="http://schemas.microsoft.com/office/drawing/2014/main" xmlns="" val="3847462630"/>
                    </a:ext>
                  </a:extLst>
                </a:gridCol>
                <a:gridCol w="2475296">
                  <a:extLst>
                    <a:ext uri="{9D8B030D-6E8A-4147-A177-3AD203B41FA5}">
                      <a16:colId xmlns:a16="http://schemas.microsoft.com/office/drawing/2014/main" xmlns="" val="2586206519"/>
                    </a:ext>
                  </a:extLst>
                </a:gridCol>
                <a:gridCol w="6274676">
                  <a:extLst>
                    <a:ext uri="{9D8B030D-6E8A-4147-A177-3AD203B41FA5}">
                      <a16:colId xmlns:a16="http://schemas.microsoft.com/office/drawing/2014/main" xmlns="" val="1944818590"/>
                    </a:ext>
                  </a:extLst>
                </a:gridCol>
                <a:gridCol w="2421522">
                  <a:extLst>
                    <a:ext uri="{9D8B030D-6E8A-4147-A177-3AD203B41FA5}">
                      <a16:colId xmlns:a16="http://schemas.microsoft.com/office/drawing/2014/main" xmlns="" val="4004421026"/>
                    </a:ext>
                  </a:extLst>
                </a:gridCol>
              </a:tblGrid>
              <a:tr h="345498">
                <a:tc>
                  <a:txBody>
                    <a:bodyPr/>
                    <a:lstStyle/>
                    <a:p>
                      <a:r>
                        <a:rPr lang="en-ZA" b="1" dirty="0">
                          <a:latin typeface="Calibri" panose="020F0502020204030204" pitchFamily="34" charset="0"/>
                          <a:cs typeface="Calibri" panose="020F0502020204030204" pitchFamily="34" charset="0"/>
                        </a:rPr>
                        <a:t>No</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Calibri" panose="020F0502020204030204" pitchFamily="34" charset="0"/>
                          <a:cs typeface="Calibri" panose="020F0502020204030204" pitchFamily="34" charset="0"/>
                        </a:rPr>
                        <a:t>Clause</a:t>
                      </a:r>
                    </a:p>
                  </a:txBody>
                  <a:tcPr>
                    <a:solidFill>
                      <a:srgbClr val="FFC000"/>
                    </a:solidFill>
                  </a:tcPr>
                </a:tc>
                <a:tc>
                  <a:txBody>
                    <a:bodyPr/>
                    <a:lstStyle/>
                    <a:p>
                      <a:r>
                        <a:rPr lang="en-ZA" b="1" dirty="0">
                          <a:latin typeface="Calibri" panose="020F0502020204030204" pitchFamily="34" charset="0"/>
                          <a:cs typeface="Calibri" panose="020F0502020204030204" pitchFamily="34" charset="0"/>
                        </a:rPr>
                        <a:t>Work in Progress </a:t>
                      </a:r>
                    </a:p>
                  </a:txBody>
                  <a:tcPr>
                    <a:solidFill>
                      <a:srgbClr val="FFC000"/>
                    </a:solidFill>
                  </a:tcPr>
                </a:tc>
                <a:tc>
                  <a:txBody>
                    <a:bodyPr/>
                    <a:lstStyle/>
                    <a:p>
                      <a:r>
                        <a:rPr lang="en-ZA" b="1" dirty="0">
                          <a:latin typeface="Calibri" panose="020F0502020204030204" pitchFamily="34" charset="0"/>
                          <a:cs typeface="Calibri" panose="020F0502020204030204" pitchFamily="34" charset="0"/>
                        </a:rPr>
                        <a:t>Final Success</a:t>
                      </a:r>
                    </a:p>
                  </a:txBody>
                  <a:tcPr>
                    <a:solidFill>
                      <a:srgbClr val="FFC000"/>
                    </a:solidFill>
                  </a:tcPr>
                </a:tc>
                <a:extLst>
                  <a:ext uri="{0D108BD9-81ED-4DB2-BD59-A6C34878D82A}">
                    <a16:rowId xmlns:a16="http://schemas.microsoft.com/office/drawing/2014/main" xmlns="" val="2465261494"/>
                  </a:ext>
                </a:extLst>
              </a:tr>
              <a:tr h="1818968">
                <a:tc>
                  <a:txBody>
                    <a:bodyPr/>
                    <a:lstStyle/>
                    <a:p>
                      <a:pPr algn="l" fontAlgn="ctr"/>
                      <a:r>
                        <a:rPr lang="en-ZA" sz="1600" b="0" i="0" u="none" strike="noStrike" dirty="0">
                          <a:solidFill>
                            <a:srgbClr val="000000"/>
                          </a:solidFill>
                          <a:effectLst/>
                          <a:latin typeface="Calibri" panose="020F0502020204030204" pitchFamily="34" charset="0"/>
                        </a:rPr>
                        <a:t>5.1.1            </a:t>
                      </a:r>
                    </a:p>
                  </a:txBody>
                  <a:tcPr marL="36000" marR="36000" marT="36000" marB="36000" anchor="ctr"/>
                </a:tc>
                <a:tc>
                  <a:txBody>
                    <a:bodyPr/>
                    <a:lstStyle/>
                    <a:p>
                      <a:pPr algn="just" fontAlgn="ctr">
                        <a:spcBef>
                          <a:spcPts val="0"/>
                        </a:spcBef>
                        <a:spcAft>
                          <a:spcPts val="0"/>
                        </a:spcAft>
                      </a:pPr>
                      <a:r>
                        <a:rPr lang="en-ZA" sz="1600" b="0" i="0" u="none" strike="noStrike" dirty="0">
                          <a:solidFill>
                            <a:srgbClr val="000000"/>
                          </a:solidFill>
                          <a:effectLst/>
                          <a:latin typeface="Calibri" panose="020F0502020204030204" pitchFamily="34" charset="0"/>
                        </a:rPr>
                        <a:t> Class and Individual Broadcasting Service Licencees are required to receive and disseminate public information related to the national effort to combat the spread of COVID-19 in all local languages including sign language</a:t>
                      </a:r>
                    </a:p>
                  </a:txBody>
                  <a:tcPr marL="36000" marR="36000" marT="36000" marB="36000" anchor="ctr"/>
                </a:tc>
                <a:tc>
                  <a:txBody>
                    <a:bodyPr/>
                    <a:lstStyle/>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Radio stations are broadcasting Public Service Announcements</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The department is engaging GCIS  on TV/Radio public announcements (in all official languages) </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DCDT is engaging the Department of Health in assisting with the production of public announcements  for the Broadcasters</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Engagement with the  Department of Sports, Arts and Culture to request the PANSALB or any of its institutions to assist with translation services.</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Engage the SABC to also assist with translation services. </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DTT Educational channel authorized by ICASA</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ICASA provided a </a:t>
                      </a:r>
                      <a:r>
                        <a:rPr kumimoji="0" lang="en-US"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‘snapshot’ of the level of participation by Community broadcasting service licensees in their endeavors to combat the spread of COVID-19 in South Africa </a:t>
                      </a: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Based on data received from ninety nine (99) Licensees of content broadcast from 23 March to 17 April 2020, a minimum of 4 to maximum 7 Licensees were selected from across Provinces consisting of geographically founded and community of interest Licensees.</a:t>
                      </a:r>
                      <a:endParaRPr kumimoji="0" lang="en-ZA"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endParaRPr>
                    </a:p>
                    <a:p>
                      <a:pPr marL="180975" marR="0" lvl="0" indent="-180975" algn="just"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US"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Broadcast of PSAs collectively per Province</a:t>
                      </a:r>
                      <a:r>
                        <a:rPr kumimoji="0" lang="en-US" sz="1600" b="0" i="0" u="none" strike="noStrike" kern="1200" cap="none" spc="0" normalizeH="0" baseline="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1600" b="1"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WC</a:t>
                      </a:r>
                      <a:r>
                        <a:rPr kumimoji="0" lang="en-US"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 191, </a:t>
                      </a:r>
                      <a:r>
                        <a:rPr kumimoji="0" lang="en-US" sz="1600" b="1"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FS</a:t>
                      </a:r>
                      <a:r>
                        <a:rPr kumimoji="0" lang="en-US"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 383, </a:t>
                      </a:r>
                      <a:r>
                        <a:rPr kumimoji="0" lang="en-US" sz="1600" b="1"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GP</a:t>
                      </a:r>
                      <a:r>
                        <a:rPr kumimoji="0" lang="en-US"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 275, </a:t>
                      </a:r>
                      <a:r>
                        <a:rPr kumimoji="0" lang="en-US" sz="1600" b="1"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MP</a:t>
                      </a:r>
                      <a:r>
                        <a:rPr kumimoji="0" lang="en-US"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 262, </a:t>
                      </a:r>
                      <a:r>
                        <a:rPr kumimoji="0" lang="en-US" sz="1600" b="1"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NC</a:t>
                      </a:r>
                      <a:r>
                        <a:rPr kumimoji="0" lang="en-US"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:41 , </a:t>
                      </a:r>
                      <a:r>
                        <a:rPr kumimoji="0" lang="en-US" sz="1600" b="1"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NW</a:t>
                      </a:r>
                      <a:r>
                        <a:rPr kumimoji="0" lang="en-US"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 258, </a:t>
                      </a:r>
                      <a:r>
                        <a:rPr kumimoji="0" lang="en-US" sz="1600" b="1"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LP</a:t>
                      </a:r>
                      <a:r>
                        <a:rPr kumimoji="0" lang="en-US"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 118, </a:t>
                      </a:r>
                      <a:r>
                        <a:rPr kumimoji="0" lang="en-US" sz="1600" b="1"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KZN: </a:t>
                      </a:r>
                      <a:r>
                        <a:rPr kumimoji="0" lang="en-US"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396, </a:t>
                      </a:r>
                      <a:r>
                        <a:rPr kumimoji="0" lang="en-US" sz="1600" b="1"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EC: </a:t>
                      </a:r>
                      <a:r>
                        <a:rPr kumimoji="0" lang="en-US"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200</a:t>
                      </a:r>
                      <a:endParaRPr kumimoji="0" lang="en-ZA" sz="16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endParaRPr>
                    </a:p>
                    <a:p>
                      <a:pPr marL="180975" marR="0" lvl="0" indent="-180975" algn="l" defTabSz="914400" rtl="0" eaLnBrk="1" fontAlgn="auto" latinLnBrk="0" hangingPunct="1">
                        <a:lnSpc>
                          <a:spcPct val="100000"/>
                        </a:lnSpc>
                        <a:spcBef>
                          <a:spcPts val="0"/>
                        </a:spcBef>
                        <a:spcAft>
                          <a:spcPts val="0"/>
                        </a:spcAft>
                        <a:buClrTx/>
                        <a:buSzPct val="120000"/>
                        <a:buFont typeface="EYInterstate Light" panose="02000506000000020004" pitchFamily="2" charset="0"/>
                        <a:buChar char="•"/>
                        <a:tabLst/>
                        <a:defRPr/>
                      </a:pPr>
                      <a:r>
                        <a:rPr kumimoji="0" lang="en-ZA"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Sentech will continue to carry community broadcasters during the disaster period. </a:t>
                      </a:r>
                    </a:p>
                  </a:txBody>
                  <a:tcPr marL="36000" marR="36000" marT="36000" marB="36000" anchor="ctr"/>
                </a:tc>
                <a:tc>
                  <a:txBody>
                    <a:bodyPr/>
                    <a:lstStyle/>
                    <a:p>
                      <a:pPr marL="180975" marR="0" lvl="0" indent="-180975" algn="l" defTabSz="914400" rtl="0" eaLnBrk="1" fontAlgn="auto" latinLnBrk="0" hangingPunct="1">
                        <a:lnSpc>
                          <a:spcPct val="100000"/>
                        </a:lnSpc>
                        <a:spcBef>
                          <a:spcPts val="0"/>
                        </a:spcBef>
                        <a:spcAft>
                          <a:spcPts val="0"/>
                        </a:spcAft>
                        <a:buClr>
                          <a:srgbClr val="000000"/>
                        </a:buClr>
                        <a:buSzPct val="120000"/>
                        <a:buFont typeface="EYInterstate Light" panose="02000506000000020004" pitchFamily="2" charset="0"/>
                        <a:buChar char="•"/>
                        <a:tabLst/>
                        <a:defRPr/>
                      </a:pPr>
                      <a:r>
                        <a:rPr kumimoji="0" lang="en-ZA"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Ongoing tv and radio broadcasting across official languages including sign-language (tv only), disseminating COVID-19 related  public service announcements as confirmed by ICASA reports</a:t>
                      </a:r>
                    </a:p>
                  </a:txBody>
                  <a:tcPr marL="36000" marR="36000" marT="36000" marB="36000" anchor="ctr"/>
                </a:tc>
                <a:extLst>
                  <a:ext uri="{0D108BD9-81ED-4DB2-BD59-A6C34878D82A}">
                    <a16:rowId xmlns:a16="http://schemas.microsoft.com/office/drawing/2014/main" xmlns="" val="3064721518"/>
                  </a:ext>
                </a:extLst>
              </a:tr>
            </a:tbl>
          </a:graphicData>
        </a:graphic>
      </p:graphicFrame>
      <p:sp>
        <p:nvSpPr>
          <p:cNvPr id="6" name="Title 9">
            <a:extLst>
              <a:ext uri="{FF2B5EF4-FFF2-40B4-BE49-F238E27FC236}">
                <a16:creationId xmlns:a16="http://schemas.microsoft.com/office/drawing/2014/main" xmlns="" id="{7338D15D-8A07-41E5-84D7-5FCD03CC8EA1}"/>
              </a:ext>
            </a:extLst>
          </p:cNvPr>
          <p:cNvSpPr>
            <a:spLocks noGrp="1"/>
          </p:cNvSpPr>
          <p:nvPr>
            <p:ph type="title"/>
          </p:nvPr>
        </p:nvSpPr>
        <p:spPr>
          <a:xfrm>
            <a:off x="159179" y="239605"/>
            <a:ext cx="11889390" cy="376624"/>
          </a:xfrm>
        </p:spPr>
        <p:txBody>
          <a:bodyPr/>
          <a:lstStyle/>
          <a:p>
            <a:r>
              <a:rPr lang="en-ZA" dirty="0">
                <a:solidFill>
                  <a:schemeClr val="tx1"/>
                </a:solidFill>
                <a:latin typeface="Calibri" panose="020F0502020204030204" pitchFamily="34" charset="0"/>
                <a:cs typeface="Calibri" panose="020F0502020204030204" pitchFamily="34" charset="0"/>
              </a:rPr>
              <a:t>Programme Progress By Clause – Section 5: Information Dissemination [1]</a:t>
            </a:r>
          </a:p>
        </p:txBody>
      </p:sp>
    </p:spTree>
    <p:extLst>
      <p:ext uri="{BB962C8B-B14F-4D97-AF65-F5344CB8AC3E}">
        <p14:creationId xmlns:p14="http://schemas.microsoft.com/office/powerpoint/2010/main" xmlns="" val="339361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935F6BF4-E191-436F-A865-F4858138F5AF}"/>
              </a:ext>
            </a:extLst>
          </p:cNvPr>
          <p:cNvGraphicFramePr>
            <a:graphicFrameLocks noGrp="1"/>
          </p:cNvGraphicFramePr>
          <p:nvPr>
            <p:ph idx="1"/>
            <p:extLst>
              <p:ext uri="{D42A27DB-BD31-4B8C-83A1-F6EECF244321}">
                <p14:modId xmlns:p14="http://schemas.microsoft.com/office/powerpoint/2010/main" xmlns="" val="2846920598"/>
              </p:ext>
            </p:extLst>
          </p:nvPr>
        </p:nvGraphicFramePr>
        <p:xfrm>
          <a:off x="289034" y="1173277"/>
          <a:ext cx="11889819" cy="2906640"/>
        </p:xfrm>
        <a:graphic>
          <a:graphicData uri="http://schemas.openxmlformats.org/drawingml/2006/table">
            <a:tbl>
              <a:tblPr firstRow="1" bandRow="1">
                <a:tableStyleId>{5940675A-B579-460E-94D1-54222C63F5DA}</a:tableStyleId>
              </a:tblPr>
              <a:tblGrid>
                <a:gridCol w="718325">
                  <a:extLst>
                    <a:ext uri="{9D8B030D-6E8A-4147-A177-3AD203B41FA5}">
                      <a16:colId xmlns:a16="http://schemas.microsoft.com/office/drawing/2014/main" xmlns="" val="3847462630"/>
                    </a:ext>
                  </a:extLst>
                </a:gridCol>
                <a:gridCol w="3200510">
                  <a:extLst>
                    <a:ext uri="{9D8B030D-6E8A-4147-A177-3AD203B41FA5}">
                      <a16:colId xmlns:a16="http://schemas.microsoft.com/office/drawing/2014/main" xmlns="" val="2586206519"/>
                    </a:ext>
                  </a:extLst>
                </a:gridCol>
                <a:gridCol w="5423338">
                  <a:extLst>
                    <a:ext uri="{9D8B030D-6E8A-4147-A177-3AD203B41FA5}">
                      <a16:colId xmlns:a16="http://schemas.microsoft.com/office/drawing/2014/main" xmlns="" val="1944818590"/>
                    </a:ext>
                  </a:extLst>
                </a:gridCol>
                <a:gridCol w="2547646">
                  <a:extLst>
                    <a:ext uri="{9D8B030D-6E8A-4147-A177-3AD203B41FA5}">
                      <a16:colId xmlns:a16="http://schemas.microsoft.com/office/drawing/2014/main" xmlns="" val="4004421026"/>
                    </a:ext>
                  </a:extLst>
                </a:gridCol>
              </a:tblGrid>
              <a:tr h="345498">
                <a:tc>
                  <a:txBody>
                    <a:bodyPr/>
                    <a:lstStyle/>
                    <a:p>
                      <a:r>
                        <a:rPr lang="en-ZA" b="1" dirty="0">
                          <a:latin typeface="Calibri" panose="020F0502020204030204" pitchFamily="34" charset="0"/>
                          <a:cs typeface="Calibri" panose="020F0502020204030204" pitchFamily="34" charset="0"/>
                        </a:rPr>
                        <a:t>No</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Calibri" panose="020F0502020204030204" pitchFamily="34" charset="0"/>
                          <a:cs typeface="Calibri" panose="020F0502020204030204" pitchFamily="34" charset="0"/>
                        </a:rPr>
                        <a:t>Clause</a:t>
                      </a:r>
                    </a:p>
                  </a:txBody>
                  <a:tcPr>
                    <a:solidFill>
                      <a:srgbClr val="FFC000"/>
                    </a:solidFill>
                  </a:tcPr>
                </a:tc>
                <a:tc>
                  <a:txBody>
                    <a:bodyPr/>
                    <a:lstStyle/>
                    <a:p>
                      <a:r>
                        <a:rPr lang="en-ZA" b="1" dirty="0">
                          <a:latin typeface="Calibri" panose="020F0502020204030204" pitchFamily="34" charset="0"/>
                          <a:cs typeface="Calibri" panose="020F0502020204030204" pitchFamily="34" charset="0"/>
                        </a:rPr>
                        <a:t>Work in Progress </a:t>
                      </a:r>
                    </a:p>
                  </a:txBody>
                  <a:tcPr>
                    <a:solidFill>
                      <a:srgbClr val="FFC000"/>
                    </a:solidFill>
                  </a:tcPr>
                </a:tc>
                <a:tc>
                  <a:txBody>
                    <a:bodyPr/>
                    <a:lstStyle/>
                    <a:p>
                      <a:r>
                        <a:rPr lang="en-ZA" b="1" dirty="0">
                          <a:latin typeface="Calibri" panose="020F0502020204030204" pitchFamily="34" charset="0"/>
                          <a:cs typeface="Calibri" panose="020F0502020204030204" pitchFamily="34" charset="0"/>
                        </a:rPr>
                        <a:t>Final Success</a:t>
                      </a:r>
                    </a:p>
                  </a:txBody>
                  <a:tcPr>
                    <a:solidFill>
                      <a:srgbClr val="FFC000"/>
                    </a:solidFill>
                  </a:tcPr>
                </a:tc>
                <a:extLst>
                  <a:ext uri="{0D108BD9-81ED-4DB2-BD59-A6C34878D82A}">
                    <a16:rowId xmlns:a16="http://schemas.microsoft.com/office/drawing/2014/main" xmlns="" val="2465261494"/>
                  </a:ext>
                </a:extLst>
              </a:tr>
              <a:tr h="1060977">
                <a:tc>
                  <a:txBody>
                    <a:bodyPr/>
                    <a:lstStyle/>
                    <a:p>
                      <a:pPr algn="l" fontAlgn="ctr"/>
                      <a:r>
                        <a:rPr lang="en-ZA" sz="1800" b="0" i="0" u="none" strike="noStrike" dirty="0">
                          <a:solidFill>
                            <a:srgbClr val="000000"/>
                          </a:solidFill>
                          <a:effectLst/>
                          <a:latin typeface="Calibri" panose="020F0502020204030204" pitchFamily="34" charset="0"/>
                        </a:rPr>
                        <a:t>5.1.2</a:t>
                      </a:r>
                    </a:p>
                  </a:txBody>
                  <a:tcPr marL="36000" marR="36000" marT="36000" marB="36000" anchor="ctr"/>
                </a:tc>
                <a:tc>
                  <a:txBody>
                    <a:bodyPr/>
                    <a:lstStyle/>
                    <a:p>
                      <a:pPr algn="just" fontAlgn="ctr">
                        <a:spcBef>
                          <a:spcPts val="0"/>
                        </a:spcBef>
                        <a:spcAft>
                          <a:spcPts val="0"/>
                        </a:spcAft>
                      </a:pPr>
                      <a:r>
                        <a:rPr lang="en-ZA" sz="1800" b="0" i="0" u="none" strike="noStrike" dirty="0">
                          <a:solidFill>
                            <a:srgbClr val="000000"/>
                          </a:solidFill>
                          <a:effectLst/>
                          <a:latin typeface="Calibri" panose="020F0502020204030204" pitchFamily="34" charset="0"/>
                          <a:cs typeface="Calibri" panose="020F0502020204030204" pitchFamily="34" charset="0"/>
                        </a:rPr>
                        <a:t>All Electronic Communications Service Licensees and Electronic Communications Network Service Licensees with access to the radio frequency spectrum are required to make available their platforms for the streaming of public announcements to their customers or subscribers</a:t>
                      </a:r>
                    </a:p>
                  </a:txBody>
                  <a:tcPr marL="36000" marR="36000" marT="36000" marB="36000" anchor="ctr"/>
                </a:tc>
                <a:tc>
                  <a:txBody>
                    <a:bodyPr/>
                    <a:lstStyle/>
                    <a:p>
                      <a:pPr marL="460375" marR="0" lvl="0" indent="-28575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GCIS appointed Cut to Black Media  for the COVID-19</a:t>
                      </a:r>
                      <a:r>
                        <a:rPr lang="en-US" baseline="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campaign and as single point of contact to assist with PSAs.</a:t>
                      </a:r>
                      <a:endParaRPr lang="en-ZA" dirty="0">
                        <a:latin typeface="Calibri" panose="020F0502020204030204" pitchFamily="34" charset="0"/>
                        <a:cs typeface="Calibri" panose="020F0502020204030204" pitchFamily="34" charset="0"/>
                      </a:endParaRPr>
                    </a:p>
                    <a:p>
                      <a:pPr marL="460375" marR="0" lvl="0" indent="-28575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kumimoji="0" lang="en-ZA" sz="18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Develop SMS process flow mapping (PFM) – interim PFM in place to support sending of daily PSA SMSes.</a:t>
                      </a:r>
                    </a:p>
                    <a:p>
                      <a:pPr marL="460375" marR="0" lvl="0" indent="-28575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kumimoji="0" lang="en-ZA" sz="18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MNOs continue to stream PSAs</a:t>
                      </a:r>
                    </a:p>
                    <a:p>
                      <a:pPr marL="0" marR="0" lvl="0" indent="0" algn="l" defTabSz="914400" rtl="0" eaLnBrk="1" fontAlgn="auto" latinLnBrk="0" hangingPunct="1">
                        <a:lnSpc>
                          <a:spcPct val="100000"/>
                        </a:lnSpc>
                        <a:spcBef>
                          <a:spcPts val="0"/>
                        </a:spcBef>
                        <a:spcAft>
                          <a:spcPts val="0"/>
                        </a:spcAft>
                        <a:buClrTx/>
                        <a:buSzPct val="120000"/>
                        <a:buFont typeface="Arial" panose="020B0604020202020204" pitchFamily="34" charset="0"/>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36000" marR="36000" marT="36000" marB="36000" anchor="ctr">
                    <a:solidFill>
                      <a:schemeClr val="tx2"/>
                    </a:solidFill>
                  </a:tcPr>
                </a:tc>
                <a:tc>
                  <a:txBody>
                    <a:bodyPr/>
                    <a:lstStyle/>
                    <a:p>
                      <a:pPr marL="180975" marR="0" lvl="0" indent="-180975" algn="l" defTabSz="914400" rtl="0" eaLnBrk="1" fontAlgn="auto" latinLnBrk="0" hangingPunct="1">
                        <a:lnSpc>
                          <a:spcPct val="100000"/>
                        </a:lnSpc>
                        <a:spcBef>
                          <a:spcPts val="0"/>
                        </a:spcBef>
                        <a:spcAft>
                          <a:spcPts val="0"/>
                        </a:spcAft>
                        <a:buClr>
                          <a:srgbClr val="000000"/>
                        </a:buClr>
                        <a:buSzPct val="120000"/>
                        <a:buFont typeface="EYInterstate Light" panose="02000506000000020004" pitchFamily="2" charset="0"/>
                        <a:buChar char="•"/>
                        <a:tabLst/>
                        <a:defRPr/>
                      </a:pPr>
                      <a:r>
                        <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liaison with Audiovisual Services Work Group, the Licensees will be connected with GCIS to share public service announcements through their platforms </a:t>
                      </a:r>
                      <a:r>
                        <a:rPr lang="en-ZA" noProof="0" dirty="0">
                          <a:latin typeface="Calibri" panose="020F0502020204030204" pitchFamily="34" charset="0"/>
                          <a:cs typeface="Calibri" panose="020F0502020204030204" pitchFamily="34" charset="0"/>
                        </a:rPr>
                        <a:t>(Achieved).</a:t>
                      </a:r>
                    </a:p>
                  </a:txBody>
                  <a:tcPr marL="36000" marR="36000" marT="36000" marB="36000" anchor="ctr"/>
                </a:tc>
                <a:extLst>
                  <a:ext uri="{0D108BD9-81ED-4DB2-BD59-A6C34878D82A}">
                    <a16:rowId xmlns:a16="http://schemas.microsoft.com/office/drawing/2014/main" xmlns="" val="1949659404"/>
                  </a:ext>
                </a:extLst>
              </a:tr>
            </a:tbl>
          </a:graphicData>
        </a:graphic>
      </p:graphicFrame>
      <p:sp>
        <p:nvSpPr>
          <p:cNvPr id="6" name="Title 9">
            <a:extLst>
              <a:ext uri="{FF2B5EF4-FFF2-40B4-BE49-F238E27FC236}">
                <a16:creationId xmlns:a16="http://schemas.microsoft.com/office/drawing/2014/main" xmlns="" id="{7338D15D-8A07-41E5-84D7-5FCD03CC8EA1}"/>
              </a:ext>
            </a:extLst>
          </p:cNvPr>
          <p:cNvSpPr>
            <a:spLocks noGrp="1"/>
          </p:cNvSpPr>
          <p:nvPr>
            <p:ph type="title"/>
          </p:nvPr>
        </p:nvSpPr>
        <p:spPr>
          <a:xfrm>
            <a:off x="159179" y="239605"/>
            <a:ext cx="11889390" cy="376624"/>
          </a:xfrm>
        </p:spPr>
        <p:txBody>
          <a:bodyPr/>
          <a:lstStyle/>
          <a:p>
            <a:r>
              <a:rPr lang="en-ZA" dirty="0">
                <a:solidFill>
                  <a:schemeClr val="tx1"/>
                </a:solidFill>
                <a:latin typeface="Calibri" panose="020F0502020204030204" pitchFamily="34" charset="0"/>
                <a:cs typeface="Calibri" panose="020F0502020204030204" pitchFamily="34" charset="0"/>
              </a:rPr>
              <a:t>Programme Progress By Clause – Section 5: Information Dissemination [2]</a:t>
            </a:r>
          </a:p>
        </p:txBody>
      </p:sp>
    </p:spTree>
    <p:extLst>
      <p:ext uri="{BB962C8B-B14F-4D97-AF65-F5344CB8AC3E}">
        <p14:creationId xmlns:p14="http://schemas.microsoft.com/office/powerpoint/2010/main" xmlns="" val="349882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935F6BF4-E191-436F-A865-F4858138F5AF}"/>
              </a:ext>
            </a:extLst>
          </p:cNvPr>
          <p:cNvGraphicFramePr>
            <a:graphicFrameLocks noGrp="1"/>
          </p:cNvGraphicFramePr>
          <p:nvPr>
            <p:ph idx="1"/>
            <p:extLst>
              <p:ext uri="{D42A27DB-BD31-4B8C-83A1-F6EECF244321}">
                <p14:modId xmlns:p14="http://schemas.microsoft.com/office/powerpoint/2010/main" xmlns="" val="171254645"/>
              </p:ext>
            </p:extLst>
          </p:nvPr>
        </p:nvGraphicFramePr>
        <p:xfrm>
          <a:off x="158750" y="968375"/>
          <a:ext cx="11623347" cy="5436769"/>
        </p:xfrm>
        <a:graphic>
          <a:graphicData uri="http://schemas.openxmlformats.org/drawingml/2006/table">
            <a:tbl>
              <a:tblPr firstRow="1" bandRow="1">
                <a:tableStyleId>{5940675A-B579-460E-94D1-54222C63F5DA}</a:tableStyleId>
              </a:tblPr>
              <a:tblGrid>
                <a:gridCol w="702226">
                  <a:extLst>
                    <a:ext uri="{9D8B030D-6E8A-4147-A177-3AD203B41FA5}">
                      <a16:colId xmlns:a16="http://schemas.microsoft.com/office/drawing/2014/main" xmlns="" val="3847462630"/>
                    </a:ext>
                  </a:extLst>
                </a:gridCol>
                <a:gridCol w="3091141">
                  <a:extLst>
                    <a:ext uri="{9D8B030D-6E8A-4147-A177-3AD203B41FA5}">
                      <a16:colId xmlns:a16="http://schemas.microsoft.com/office/drawing/2014/main" xmlns="" val="2586206519"/>
                    </a:ext>
                  </a:extLst>
                </a:gridCol>
                <a:gridCol w="4808443">
                  <a:extLst>
                    <a:ext uri="{9D8B030D-6E8A-4147-A177-3AD203B41FA5}">
                      <a16:colId xmlns:a16="http://schemas.microsoft.com/office/drawing/2014/main" xmlns="" val="1944818590"/>
                    </a:ext>
                  </a:extLst>
                </a:gridCol>
                <a:gridCol w="3021537">
                  <a:extLst>
                    <a:ext uri="{9D8B030D-6E8A-4147-A177-3AD203B41FA5}">
                      <a16:colId xmlns:a16="http://schemas.microsoft.com/office/drawing/2014/main" xmlns="" val="4004421026"/>
                    </a:ext>
                  </a:extLst>
                </a:gridCol>
              </a:tblGrid>
              <a:tr h="419425">
                <a:tc>
                  <a:txBody>
                    <a:bodyPr/>
                    <a:lstStyle/>
                    <a:p>
                      <a:r>
                        <a:rPr lang="en-ZA" b="1" dirty="0">
                          <a:latin typeface="Calibri" panose="020F0502020204030204" pitchFamily="34" charset="0"/>
                          <a:cs typeface="Calibri" panose="020F0502020204030204" pitchFamily="34" charset="0"/>
                        </a:rPr>
                        <a:t>No</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Calibri" panose="020F0502020204030204" pitchFamily="34" charset="0"/>
                          <a:cs typeface="Calibri" panose="020F0502020204030204" pitchFamily="34" charset="0"/>
                        </a:rPr>
                        <a:t>Clause</a:t>
                      </a:r>
                    </a:p>
                  </a:txBody>
                  <a:tcPr>
                    <a:solidFill>
                      <a:srgbClr val="FFC000"/>
                    </a:solidFill>
                  </a:tcPr>
                </a:tc>
                <a:tc>
                  <a:txBody>
                    <a:bodyPr/>
                    <a:lstStyle/>
                    <a:p>
                      <a:r>
                        <a:rPr lang="en-US" b="1" dirty="0">
                          <a:latin typeface="Calibri" panose="020F0502020204030204" pitchFamily="34" charset="0"/>
                          <a:cs typeface="Calibri" panose="020F0502020204030204" pitchFamily="34" charset="0"/>
                        </a:rPr>
                        <a:t>Work</a:t>
                      </a:r>
                      <a:r>
                        <a:rPr lang="en-US" b="1" baseline="0" dirty="0">
                          <a:latin typeface="Calibri" panose="020F0502020204030204" pitchFamily="34" charset="0"/>
                          <a:cs typeface="Calibri" panose="020F0502020204030204" pitchFamily="34" charset="0"/>
                        </a:rPr>
                        <a:t> in progress </a:t>
                      </a:r>
                      <a:endParaRPr lang="en-ZA" b="1" dirty="0">
                        <a:latin typeface="Calibri" panose="020F0502020204030204" pitchFamily="34" charset="0"/>
                        <a:cs typeface="Calibri" panose="020F0502020204030204" pitchFamily="34" charset="0"/>
                      </a:endParaRPr>
                    </a:p>
                  </a:txBody>
                  <a:tcPr>
                    <a:solidFill>
                      <a:srgbClr val="FFC000"/>
                    </a:solidFill>
                  </a:tcPr>
                </a:tc>
                <a:tc>
                  <a:txBody>
                    <a:bodyPr/>
                    <a:lstStyle/>
                    <a:p>
                      <a:r>
                        <a:rPr lang="en-ZA" b="1" dirty="0">
                          <a:latin typeface="Calibri" panose="020F0502020204030204" pitchFamily="34" charset="0"/>
                          <a:cs typeface="Calibri" panose="020F0502020204030204" pitchFamily="34" charset="0"/>
                        </a:rPr>
                        <a:t>Final Success</a:t>
                      </a:r>
                    </a:p>
                  </a:txBody>
                  <a:tcPr>
                    <a:solidFill>
                      <a:srgbClr val="FFC000"/>
                    </a:solidFill>
                  </a:tcPr>
                </a:tc>
                <a:extLst>
                  <a:ext uri="{0D108BD9-81ED-4DB2-BD59-A6C34878D82A}">
                    <a16:rowId xmlns:a16="http://schemas.microsoft.com/office/drawing/2014/main" xmlns="" val="2465261494"/>
                  </a:ext>
                </a:extLst>
              </a:tr>
              <a:tr h="2039882">
                <a:tc>
                  <a:txBody>
                    <a:bodyPr/>
                    <a:lstStyle/>
                    <a:p>
                      <a:pPr algn="l" fontAlgn="ctr"/>
                      <a:r>
                        <a:rPr lang="en-ZA" sz="2000" b="0" i="0" u="none" strike="noStrike" dirty="0">
                          <a:solidFill>
                            <a:srgbClr val="000000"/>
                          </a:solidFill>
                          <a:effectLst/>
                          <a:latin typeface="Calibri" panose="020F0502020204030204" pitchFamily="34" charset="0"/>
                        </a:rPr>
                        <a:t>5.1.3 </a:t>
                      </a:r>
                    </a:p>
                  </a:txBody>
                  <a:tcPr marL="36000" marR="36000" marT="36000" marB="36000" anchor="ctr"/>
                </a:tc>
                <a:tc>
                  <a:txBody>
                    <a:bodyPr/>
                    <a:lstStyle/>
                    <a:p>
                      <a:pPr algn="just" fontAlgn="ctr">
                        <a:spcBef>
                          <a:spcPts val="0"/>
                        </a:spcBef>
                        <a:spcAft>
                          <a:spcPts val="0"/>
                        </a:spcAft>
                      </a:pPr>
                      <a:r>
                        <a:rPr lang="en-ZA" sz="2000" b="0" i="0" u="none" strike="noStrike" dirty="0">
                          <a:solidFill>
                            <a:srgbClr val="000000"/>
                          </a:solidFill>
                          <a:effectLst/>
                          <a:latin typeface="Calibri" panose="020F0502020204030204" pitchFamily="34" charset="0"/>
                        </a:rPr>
                        <a:t>Electronic Communications Services Licensees, OTTs and ISPs that provide linear and non-linear services bears the responsibility to remove fake news from their platforms immediately after identified as such</a:t>
                      </a:r>
                    </a:p>
                  </a:txBody>
                  <a:tcPr marL="36000" marR="36000" marT="36000" marB="36000" anchor="ct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Pct val="120000"/>
                        <a:buFont typeface="Arial" panose="020B0604020202020204" pitchFamily="34" charset="0"/>
                        <a:buChar char="•"/>
                        <a:tabLst/>
                        <a:defRPr/>
                      </a:pPr>
                      <a:r>
                        <a:rPr kumimoji="0" lang="en-ZA" sz="20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Partnership between government, private sector and civil society.</a:t>
                      </a:r>
                    </a:p>
                    <a:p>
                      <a:pPr marL="285750" marR="0" lvl="0" indent="-285750" algn="l" defTabSz="914400" rtl="0" eaLnBrk="1" fontAlgn="auto" latinLnBrk="0" hangingPunct="1">
                        <a:lnSpc>
                          <a:spcPct val="100000"/>
                        </a:lnSpc>
                        <a:spcBef>
                          <a:spcPts val="0"/>
                        </a:spcBef>
                        <a:spcAft>
                          <a:spcPts val="0"/>
                        </a:spcAft>
                        <a:buClr>
                          <a:srgbClr val="000000"/>
                        </a:buClr>
                        <a:buSzPct val="120000"/>
                        <a:buFont typeface="Arial" panose="020B0604020202020204" pitchFamily="34" charset="0"/>
                        <a:buChar char="•"/>
                        <a:tabLst/>
                        <a:defRPr/>
                      </a:pPr>
                      <a:r>
                        <a:rPr kumimoji="0" lang="en-ZA" sz="20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 Fake news removal framework has now been adopted and being implemented - ongoing MMA report.</a:t>
                      </a:r>
                    </a:p>
                    <a:p>
                      <a:pPr marL="285750" marR="0" lvl="0" indent="-285750" algn="l" defTabSz="914400" rtl="0" eaLnBrk="1" fontAlgn="auto" latinLnBrk="0" hangingPunct="1">
                        <a:lnSpc>
                          <a:spcPct val="100000"/>
                        </a:lnSpc>
                        <a:spcBef>
                          <a:spcPts val="0"/>
                        </a:spcBef>
                        <a:spcAft>
                          <a:spcPts val="0"/>
                        </a:spcAft>
                        <a:buClr>
                          <a:srgbClr val="000000"/>
                        </a:buClr>
                        <a:buSzPct val="120000"/>
                        <a:buFont typeface="Arial" panose="020B0604020202020204" pitchFamily="34" charset="0"/>
                        <a:buChar char="•"/>
                        <a:tabLst/>
                        <a:defRPr/>
                      </a:pPr>
                      <a:r>
                        <a:rPr kumimoji="0" lang="en-ZA" sz="20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Consolidation of fake news removal report: MMA 441 .org + DCDT WhatsApp number and email. </a:t>
                      </a:r>
                    </a:p>
                    <a:p>
                      <a:pPr marL="285750" marR="0" lvl="0" indent="-285750" algn="l" defTabSz="914400" rtl="0" eaLnBrk="1" fontAlgn="auto" latinLnBrk="0" hangingPunct="1">
                        <a:lnSpc>
                          <a:spcPct val="100000"/>
                        </a:lnSpc>
                        <a:spcBef>
                          <a:spcPts val="0"/>
                        </a:spcBef>
                        <a:spcAft>
                          <a:spcPts val="0"/>
                        </a:spcAft>
                        <a:buClr>
                          <a:srgbClr val="000000"/>
                        </a:buClr>
                        <a:buSzPct val="120000"/>
                        <a:buFont typeface="Arial" panose="020B0604020202020204" pitchFamily="34" charset="0"/>
                        <a:buChar char="•"/>
                        <a:tabLst/>
                        <a:defRPr/>
                      </a:pPr>
                      <a:r>
                        <a:rPr kumimoji="0" lang="en-ZA" sz="20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Fake news removal communication plan ready for implementation. </a:t>
                      </a:r>
                    </a:p>
                  </a:txBody>
                  <a:tcPr marL="68544" marR="68544" marT="34272" marB="34272" anchor="ct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Pct val="120000"/>
                        <a:buFont typeface="Arial" panose="020B0604020202020204" pitchFamily="34" charset="0"/>
                        <a:buChar char="•"/>
                        <a:tabLst/>
                        <a:defRPr/>
                      </a:pPr>
                      <a:r>
                        <a:rPr kumimoji="0" lang="en-ZA" sz="20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rPr>
                        <a:t>Effective implementation of the framework to deal with fake news</a:t>
                      </a:r>
                    </a:p>
                  </a:txBody>
                  <a:tcPr marL="36000" marR="36000" marT="36000" marB="36000" anchor="ctr"/>
                </a:tc>
                <a:extLst>
                  <a:ext uri="{0D108BD9-81ED-4DB2-BD59-A6C34878D82A}">
                    <a16:rowId xmlns:a16="http://schemas.microsoft.com/office/drawing/2014/main" xmlns="" val="3389325579"/>
                  </a:ext>
                </a:extLst>
              </a:tr>
              <a:tr h="1480648">
                <a:tc>
                  <a:txBody>
                    <a:bodyPr/>
                    <a:lstStyle/>
                    <a:p>
                      <a:pPr algn="l" fontAlgn="ctr"/>
                      <a:r>
                        <a:rPr lang="en-ZA" sz="2000" b="0" i="0" u="none" strike="noStrike" dirty="0">
                          <a:solidFill>
                            <a:srgbClr val="000000"/>
                          </a:solidFill>
                          <a:effectLst/>
                          <a:latin typeface="Calibri" panose="020F0502020204030204" pitchFamily="34" charset="0"/>
                        </a:rPr>
                        <a:t>5.1.4  </a:t>
                      </a:r>
                    </a:p>
                  </a:txBody>
                  <a:tcPr marL="36000" marR="36000" marT="36000" marB="36000" anchor="ctr"/>
                </a:tc>
                <a:tc>
                  <a:txBody>
                    <a:bodyPr/>
                    <a:lstStyle/>
                    <a:p>
                      <a:pPr algn="just" fontAlgn="ctr">
                        <a:spcBef>
                          <a:spcPts val="0"/>
                        </a:spcBef>
                        <a:spcAft>
                          <a:spcPts val="0"/>
                        </a:spcAft>
                      </a:pPr>
                      <a:r>
                        <a:rPr lang="en-ZA" sz="2000" b="0" i="0" u="none" strike="noStrike" dirty="0">
                          <a:solidFill>
                            <a:srgbClr val="000000"/>
                          </a:solidFill>
                          <a:effectLst/>
                          <a:latin typeface="Calibri" panose="020F0502020204030204" pitchFamily="34" charset="0"/>
                        </a:rPr>
                        <a:t>All Internet sites operating within .ZADNA top level domain name must have a landing page with a visible link to www.sacoronavirus.co.za. </a:t>
                      </a:r>
                    </a:p>
                  </a:txBody>
                  <a:tcPr marL="36000" marR="36000" marT="36000" marB="36000" anchor="ctr"/>
                </a:tc>
                <a:tc>
                  <a:txBody>
                    <a:bodyPr/>
                    <a:lstStyle/>
                    <a:p>
                      <a:pPr marL="285750" marR="0" lvl="0" indent="-28575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kumimoji="0" lang="en-ZA" sz="20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Sites by traffic compliance: Top 50 – 90%; Top 100 – 80%; contact  made with .zaDNA to follow up with compliance</a:t>
                      </a:r>
                    </a:p>
                    <a:p>
                      <a:pPr marL="285750" marR="0" lvl="0" indent="-28575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kumimoji="0" lang="en-ZA" sz="20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Other si</a:t>
                      </a:r>
                      <a:r>
                        <a:rPr kumimoji="0" lang="en-US" sz="20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tes including links to coronavirus site: WAPA – 100%; ISPA – 100%</a:t>
                      </a:r>
                    </a:p>
                  </a:txBody>
                  <a:tcPr marL="68544" marR="68544" marT="34272" marB="34272" anchor="ctr"/>
                </a:tc>
                <a:tc>
                  <a:txBody>
                    <a:bodyPr/>
                    <a:lstStyle/>
                    <a:p>
                      <a:pPr marL="180975" marR="0" lvl="0" indent="-180975" algn="l" defTabSz="914400" rtl="0" eaLnBrk="1" fontAlgn="auto" latinLnBrk="0" hangingPunct="1">
                        <a:lnSpc>
                          <a:spcPct val="100000"/>
                        </a:lnSpc>
                        <a:spcBef>
                          <a:spcPts val="0"/>
                        </a:spcBef>
                        <a:spcAft>
                          <a:spcPts val="0"/>
                        </a:spcAft>
                        <a:buClr>
                          <a:srgbClr val="000000"/>
                        </a:buClr>
                        <a:buSzPct val="120000"/>
                        <a:buFont typeface="EYInterstate Light" panose="02000506000000020004" pitchFamily="2" charset="0"/>
                        <a:buChar char="•"/>
                        <a:tabLst/>
                        <a:defRPr/>
                      </a:pPr>
                      <a:r>
                        <a:rPr kumimoji="0" lang="en-ZA" sz="20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Full compliance reported of top 100 .za sites by traffic</a:t>
                      </a:r>
                    </a:p>
                    <a:p>
                      <a:pPr marL="180975" marR="0" lvl="0" indent="-180975" algn="l" defTabSz="914400" rtl="0" eaLnBrk="1" fontAlgn="auto" latinLnBrk="0" hangingPunct="1">
                        <a:lnSpc>
                          <a:spcPct val="100000"/>
                        </a:lnSpc>
                        <a:spcBef>
                          <a:spcPts val="0"/>
                        </a:spcBef>
                        <a:spcAft>
                          <a:spcPts val="0"/>
                        </a:spcAft>
                        <a:buClr>
                          <a:srgbClr val="000000"/>
                        </a:buClr>
                        <a:buSzPct val="120000"/>
                        <a:buFont typeface="EYInterstate Light" panose="02000506000000020004" pitchFamily="2" charset="0"/>
                        <a:buChar char="•"/>
                        <a:tabLst/>
                        <a:defRPr/>
                      </a:pPr>
                      <a:r>
                        <a:rPr kumimoji="0" lang="en-ZA" sz="20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WAPA full compliance</a:t>
                      </a:r>
                    </a:p>
                    <a:p>
                      <a:pPr marL="180975" marR="0" lvl="0" indent="-180975" algn="l" defTabSz="914400" rtl="0" eaLnBrk="1" fontAlgn="auto" latinLnBrk="0" hangingPunct="1">
                        <a:lnSpc>
                          <a:spcPct val="100000"/>
                        </a:lnSpc>
                        <a:spcBef>
                          <a:spcPts val="0"/>
                        </a:spcBef>
                        <a:spcAft>
                          <a:spcPts val="0"/>
                        </a:spcAft>
                        <a:buClr>
                          <a:srgbClr val="000000"/>
                        </a:buClr>
                        <a:buSzPct val="120000"/>
                        <a:buFont typeface="EYInterstate Light" panose="02000506000000020004" pitchFamily="2" charset="0"/>
                        <a:buChar char="•"/>
                        <a:tabLst/>
                        <a:defRPr/>
                      </a:pPr>
                      <a:r>
                        <a:rPr kumimoji="0" lang="en-ZA" sz="20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ISPA full compliance</a:t>
                      </a:r>
                    </a:p>
                  </a:txBody>
                  <a:tcPr marL="36000" marR="36000" marT="36000" marB="36000" anchor="ctr"/>
                </a:tc>
                <a:extLst>
                  <a:ext uri="{0D108BD9-81ED-4DB2-BD59-A6C34878D82A}">
                    <a16:rowId xmlns:a16="http://schemas.microsoft.com/office/drawing/2014/main" xmlns="" val="29015974"/>
                  </a:ext>
                </a:extLst>
              </a:tr>
            </a:tbl>
          </a:graphicData>
        </a:graphic>
      </p:graphicFrame>
      <p:sp>
        <p:nvSpPr>
          <p:cNvPr id="6" name="Title 9">
            <a:extLst>
              <a:ext uri="{FF2B5EF4-FFF2-40B4-BE49-F238E27FC236}">
                <a16:creationId xmlns:a16="http://schemas.microsoft.com/office/drawing/2014/main" xmlns="" id="{7338D15D-8A07-41E5-84D7-5FCD03CC8EA1}"/>
              </a:ext>
            </a:extLst>
          </p:cNvPr>
          <p:cNvSpPr>
            <a:spLocks noGrp="1"/>
          </p:cNvSpPr>
          <p:nvPr>
            <p:ph type="title"/>
          </p:nvPr>
        </p:nvSpPr>
        <p:spPr>
          <a:xfrm>
            <a:off x="159179" y="239605"/>
            <a:ext cx="11889390" cy="376624"/>
          </a:xfrm>
        </p:spPr>
        <p:txBody>
          <a:bodyPr/>
          <a:lstStyle/>
          <a:p>
            <a:r>
              <a:rPr lang="en-ZA" dirty="0">
                <a:solidFill>
                  <a:schemeClr val="tx1"/>
                </a:solidFill>
                <a:latin typeface="Calibri" panose="020F0502020204030204" pitchFamily="34" charset="0"/>
                <a:cs typeface="Calibri" panose="020F0502020204030204" pitchFamily="34" charset="0"/>
              </a:rPr>
              <a:t>Programme Progress By Clause – Section 5: Information Dissemination [3]</a:t>
            </a:r>
          </a:p>
        </p:txBody>
      </p:sp>
    </p:spTree>
    <p:extLst>
      <p:ext uri="{BB962C8B-B14F-4D97-AF65-F5344CB8AC3E}">
        <p14:creationId xmlns:p14="http://schemas.microsoft.com/office/powerpoint/2010/main" xmlns="" val="23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935F6BF4-E191-436F-A865-F4858138F5AF}"/>
              </a:ext>
            </a:extLst>
          </p:cNvPr>
          <p:cNvGraphicFramePr>
            <a:graphicFrameLocks noGrp="1"/>
          </p:cNvGraphicFramePr>
          <p:nvPr>
            <p:ph idx="1"/>
            <p:extLst>
              <p:ext uri="{D42A27DB-BD31-4B8C-83A1-F6EECF244321}">
                <p14:modId xmlns:p14="http://schemas.microsoft.com/office/powerpoint/2010/main" xmlns="" val="570540745"/>
              </p:ext>
            </p:extLst>
          </p:nvPr>
        </p:nvGraphicFramePr>
        <p:xfrm>
          <a:off x="159179" y="821231"/>
          <a:ext cx="11889390" cy="5002240"/>
        </p:xfrm>
        <a:graphic>
          <a:graphicData uri="http://schemas.openxmlformats.org/drawingml/2006/table">
            <a:tbl>
              <a:tblPr firstRow="1" bandRow="1">
                <a:tableStyleId>{5940675A-B579-460E-94D1-54222C63F5DA}</a:tableStyleId>
              </a:tblPr>
              <a:tblGrid>
                <a:gridCol w="721853">
                  <a:extLst>
                    <a:ext uri="{9D8B030D-6E8A-4147-A177-3AD203B41FA5}">
                      <a16:colId xmlns:a16="http://schemas.microsoft.com/office/drawing/2014/main" xmlns="" val="3847462630"/>
                    </a:ext>
                  </a:extLst>
                </a:gridCol>
                <a:gridCol w="3868953">
                  <a:extLst>
                    <a:ext uri="{9D8B030D-6E8A-4147-A177-3AD203B41FA5}">
                      <a16:colId xmlns:a16="http://schemas.microsoft.com/office/drawing/2014/main" xmlns="" val="2586206519"/>
                    </a:ext>
                  </a:extLst>
                </a:gridCol>
                <a:gridCol w="4078705">
                  <a:extLst>
                    <a:ext uri="{9D8B030D-6E8A-4147-A177-3AD203B41FA5}">
                      <a16:colId xmlns:a16="http://schemas.microsoft.com/office/drawing/2014/main" xmlns="" val="1944818590"/>
                    </a:ext>
                  </a:extLst>
                </a:gridCol>
                <a:gridCol w="3219879">
                  <a:extLst>
                    <a:ext uri="{9D8B030D-6E8A-4147-A177-3AD203B41FA5}">
                      <a16:colId xmlns:a16="http://schemas.microsoft.com/office/drawing/2014/main" xmlns="" val="4004421026"/>
                    </a:ext>
                  </a:extLst>
                </a:gridCol>
              </a:tblGrid>
              <a:tr h="370840">
                <a:tc>
                  <a:txBody>
                    <a:bodyPr/>
                    <a:lstStyle/>
                    <a:p>
                      <a:r>
                        <a:rPr lang="en-ZA" sz="1400" b="1" dirty="0">
                          <a:latin typeface="Calibri" panose="020F0502020204030204" pitchFamily="34" charset="0"/>
                          <a:cs typeface="Calibri" panose="020F0502020204030204" pitchFamily="34" charset="0"/>
                        </a:rPr>
                        <a:t>No</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a:latin typeface="Calibri" panose="020F0502020204030204" pitchFamily="34" charset="0"/>
                          <a:cs typeface="Calibri" panose="020F0502020204030204" pitchFamily="34" charset="0"/>
                        </a:rPr>
                        <a:t>Clause</a:t>
                      </a:r>
                    </a:p>
                  </a:txBody>
                  <a:tcPr>
                    <a:solidFill>
                      <a:srgbClr val="FFC000"/>
                    </a:solidFill>
                  </a:tcPr>
                </a:tc>
                <a:tc>
                  <a:txBody>
                    <a:bodyPr/>
                    <a:lstStyle/>
                    <a:p>
                      <a:r>
                        <a:rPr lang="en-US" sz="1400" b="1" dirty="0">
                          <a:latin typeface="Calibri" panose="020F0502020204030204" pitchFamily="34" charset="0"/>
                          <a:cs typeface="Calibri" panose="020F0502020204030204" pitchFamily="34" charset="0"/>
                        </a:rPr>
                        <a:t>Work</a:t>
                      </a:r>
                      <a:r>
                        <a:rPr lang="en-US" sz="1400" b="1" baseline="0" dirty="0">
                          <a:latin typeface="Calibri" panose="020F0502020204030204" pitchFamily="34" charset="0"/>
                          <a:cs typeface="Calibri" panose="020F0502020204030204" pitchFamily="34" charset="0"/>
                        </a:rPr>
                        <a:t> in progress </a:t>
                      </a:r>
                      <a:endParaRPr lang="en-ZA" sz="1400" b="1" dirty="0">
                        <a:latin typeface="Calibri" panose="020F0502020204030204" pitchFamily="34" charset="0"/>
                        <a:cs typeface="Calibri" panose="020F0502020204030204" pitchFamily="34" charset="0"/>
                      </a:endParaRPr>
                    </a:p>
                  </a:txBody>
                  <a:tcPr>
                    <a:solidFill>
                      <a:srgbClr val="FFC000"/>
                    </a:solidFill>
                  </a:tcPr>
                </a:tc>
                <a:tc>
                  <a:txBody>
                    <a:bodyPr/>
                    <a:lstStyle/>
                    <a:p>
                      <a:r>
                        <a:rPr lang="en-ZA" sz="1400" b="1" dirty="0">
                          <a:latin typeface="Calibri" panose="020F0502020204030204" pitchFamily="34" charset="0"/>
                          <a:cs typeface="Calibri" panose="020F0502020204030204" pitchFamily="34" charset="0"/>
                        </a:rPr>
                        <a:t>Final Success</a:t>
                      </a:r>
                    </a:p>
                  </a:txBody>
                  <a:tcPr>
                    <a:solidFill>
                      <a:srgbClr val="FFC000"/>
                    </a:solidFill>
                  </a:tcPr>
                </a:tc>
                <a:extLst>
                  <a:ext uri="{0D108BD9-81ED-4DB2-BD59-A6C34878D82A}">
                    <a16:rowId xmlns:a16="http://schemas.microsoft.com/office/drawing/2014/main" xmlns="" val="2465261494"/>
                  </a:ext>
                </a:extLst>
              </a:tr>
              <a:tr h="370840">
                <a:tc>
                  <a:txBody>
                    <a:bodyPr/>
                    <a:lstStyle/>
                    <a:p>
                      <a:pPr algn="l" fontAlgn="ctr"/>
                      <a:r>
                        <a:rPr lang="en-ZA" sz="1400" b="0" i="0" u="none" strike="noStrike" dirty="0">
                          <a:solidFill>
                            <a:srgbClr val="000000"/>
                          </a:solidFill>
                          <a:effectLst/>
                          <a:latin typeface="Calibri" panose="020F0502020204030204" pitchFamily="34" charset="0"/>
                        </a:rPr>
                        <a:t>6.1   </a:t>
                      </a:r>
                    </a:p>
                  </a:txBody>
                  <a:tcPr marL="36000" marR="36000" marT="36000" marB="36000" anchor="ctr"/>
                </a:tc>
                <a:tc>
                  <a:txBody>
                    <a:bodyPr/>
                    <a:lstStyle/>
                    <a:p>
                      <a:pPr algn="just" fontAlgn="ctr"/>
                      <a:r>
                        <a:rPr lang="en-ZA" sz="1400" b="0" i="0" u="none" strike="noStrike" dirty="0">
                          <a:solidFill>
                            <a:srgbClr val="000000"/>
                          </a:solidFill>
                          <a:effectLst/>
                          <a:latin typeface="Calibri" panose="020F0502020204030204" pitchFamily="34" charset="0"/>
                        </a:rPr>
                        <a:t>All service providers of electronic communications networks and services (telecommunications infrastructure and services) must ensure continued service provision</a:t>
                      </a:r>
                    </a:p>
                  </a:txBody>
                  <a:tcPr marL="36000" marR="36000" marT="36000" marB="36000" anchor="ctr"/>
                </a:tc>
                <a:tc>
                  <a:txBody>
                    <a:bodyPr/>
                    <a:lstStyle/>
                    <a:p>
                      <a:pPr marL="180975" marR="0" lvl="0" indent="-180975" algn="l" defTabSz="914400" rtl="0" eaLnBrk="1" fontAlgn="auto" latinLnBrk="0" hangingPunct="1">
                        <a:lnSpc>
                          <a:spcPct val="100000"/>
                        </a:lnSpc>
                        <a:spcBef>
                          <a:spcPts val="300"/>
                        </a:spcBef>
                        <a:spcAft>
                          <a:spcPts val="300"/>
                        </a:spcAft>
                        <a:buClr>
                          <a:srgbClr val="000000"/>
                        </a:buClr>
                        <a:buSzPct val="120000"/>
                        <a:buFont typeface="EYInterstate Light" panose="02000506000000020004" pitchFamily="2" charset="0"/>
                        <a:buChar char="•"/>
                        <a:tabLst/>
                        <a:defRPr/>
                      </a:pPr>
                      <a:r>
                        <a:rPr kumimoji="0" lang="en-ZA" sz="14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Weekly reports submitted by operators; challenges raised being addressed</a:t>
                      </a:r>
                    </a:p>
                    <a:p>
                      <a:pPr marL="180975" marR="0" lvl="0" indent="-180975" algn="l" defTabSz="914400" rtl="0" eaLnBrk="1" fontAlgn="auto" latinLnBrk="0" hangingPunct="1">
                        <a:lnSpc>
                          <a:spcPct val="100000"/>
                        </a:lnSpc>
                        <a:spcBef>
                          <a:spcPts val="300"/>
                        </a:spcBef>
                        <a:spcAft>
                          <a:spcPts val="300"/>
                        </a:spcAft>
                        <a:buClr>
                          <a:srgbClr val="000000"/>
                        </a:buClr>
                        <a:buSzPct val="120000"/>
                        <a:buFont typeface="EYInterstate Light" panose="02000506000000020004" pitchFamily="2" charset="0"/>
                        <a:buChar char="•"/>
                        <a:tabLst/>
                        <a:defRPr/>
                      </a:pPr>
                      <a:r>
                        <a:rPr kumimoji="0" lang="en-ZA" sz="14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Service providers to share network plans weekly  indicating COVID-19 readiness</a:t>
                      </a:r>
                    </a:p>
                  </a:txBody>
                  <a:tcPr marL="36000" marR="36000" marT="36000" marB="36000" anchor="ctr"/>
                </a:tc>
                <a:tc>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kumimoji="0" lang="en-ZA" sz="14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Licensees confirmation that their networks are robust enough to cope through the disaster period</a:t>
                      </a:r>
                    </a:p>
                  </a:txBody>
                  <a:tcPr marL="36000" marR="36000" marT="36000" marB="36000" anchor="ctr"/>
                </a:tc>
                <a:extLst>
                  <a:ext uri="{0D108BD9-81ED-4DB2-BD59-A6C34878D82A}">
                    <a16:rowId xmlns:a16="http://schemas.microsoft.com/office/drawing/2014/main" xmlns="" val="3064721518"/>
                  </a:ext>
                </a:extLst>
              </a:tr>
              <a:tr h="370840">
                <a:tc>
                  <a:txBody>
                    <a:bodyPr/>
                    <a:lstStyle/>
                    <a:p>
                      <a:pPr algn="l" fontAlgn="ctr"/>
                      <a:r>
                        <a:rPr lang="en-ZA" sz="1400" b="0" i="0" u="none" strike="noStrike" dirty="0">
                          <a:solidFill>
                            <a:srgbClr val="000000"/>
                          </a:solidFill>
                          <a:effectLst/>
                          <a:latin typeface="Calibri" panose="020F0502020204030204" pitchFamily="34" charset="0"/>
                        </a:rPr>
                        <a:t>6.2              </a:t>
                      </a:r>
                    </a:p>
                  </a:txBody>
                  <a:tcPr marL="36000" marR="36000" marT="36000" marB="36000" anchor="ctr"/>
                </a:tc>
                <a:tc>
                  <a:txBody>
                    <a:bodyPr/>
                    <a:lstStyle/>
                    <a:p>
                      <a:pPr algn="l" fontAlgn="ctr"/>
                      <a:r>
                        <a:rPr lang="en-ZA" sz="1400" b="0" i="0" u="none" strike="noStrike" dirty="0">
                          <a:solidFill>
                            <a:srgbClr val="000000"/>
                          </a:solidFill>
                          <a:effectLst/>
                          <a:latin typeface="Calibri" panose="020F0502020204030204" pitchFamily="34" charset="0"/>
                        </a:rPr>
                        <a:t> A service provider of electronic communications networks or services must, when requested to do so, rapidly deploy temporary electronic communications networks and services in areas identified after consulting with the relevant Ministers</a:t>
                      </a:r>
                    </a:p>
                  </a:txBody>
                  <a:tcPr marL="36000" marR="36000" marT="36000" marB="36000" anchor="ctr"/>
                </a:tc>
                <a:tc>
                  <a:txBody>
                    <a:bodyPr/>
                    <a:lstStyle/>
                    <a:p>
                      <a:pPr marL="180975" marR="0" lvl="0" indent="-180975" algn="l" defTabSz="914400" rtl="0" eaLnBrk="1" fontAlgn="auto" latinLnBrk="0" hangingPunct="1">
                        <a:lnSpc>
                          <a:spcPct val="100000"/>
                        </a:lnSpc>
                        <a:spcBef>
                          <a:spcPts val="300"/>
                        </a:spcBef>
                        <a:spcAft>
                          <a:spcPts val="300"/>
                        </a:spcAft>
                        <a:buClr>
                          <a:srgbClr val="000000"/>
                        </a:buClr>
                        <a:buSzPct val="120000"/>
                        <a:buFont typeface="EYInterstate Light" panose="02000506000000020004" pitchFamily="2" charset="0"/>
                        <a:buChar char="•"/>
                        <a:tabLst/>
                        <a:defRPr/>
                      </a:pPr>
                      <a:r>
                        <a:rPr kumimoji="0" lang="en-ZA" sz="14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Priority sites under review; request DoH list</a:t>
                      </a:r>
                    </a:p>
                    <a:p>
                      <a:pPr marL="180975" marR="0" lvl="0" indent="-180975" algn="l" defTabSz="914400" rtl="0" eaLnBrk="1" fontAlgn="auto" latinLnBrk="0" hangingPunct="1">
                        <a:lnSpc>
                          <a:spcPct val="100000"/>
                        </a:lnSpc>
                        <a:spcBef>
                          <a:spcPts val="300"/>
                        </a:spcBef>
                        <a:spcAft>
                          <a:spcPts val="300"/>
                        </a:spcAft>
                        <a:buClr>
                          <a:srgbClr val="000000"/>
                        </a:buClr>
                        <a:buSzPct val="120000"/>
                        <a:buFont typeface="EYInterstate Light" panose="02000506000000020004" pitchFamily="2" charset="0"/>
                        <a:buChar char="•"/>
                        <a:tabLst/>
                        <a:defRPr/>
                      </a:pPr>
                      <a:r>
                        <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Unified digital platform ready to support rapid infrastructure deployment</a:t>
                      </a:r>
                    </a:p>
                  </a:txBody>
                  <a:tcPr marL="36000" marR="36000" marT="36000" marB="36000" anchor="ctr"/>
                </a:tc>
                <a:tc>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kumimoji="0" lang="en-ZA" sz="14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Rapid communications networks deployment in prioritised sites</a:t>
                      </a:r>
                    </a:p>
                  </a:txBody>
                  <a:tcPr marL="36000" marR="36000" marT="36000" marB="36000" anchor="ctr"/>
                </a:tc>
                <a:extLst>
                  <a:ext uri="{0D108BD9-81ED-4DB2-BD59-A6C34878D82A}">
                    <a16:rowId xmlns:a16="http://schemas.microsoft.com/office/drawing/2014/main" xmlns="" val="1949659404"/>
                  </a:ext>
                </a:extLst>
              </a:tr>
              <a:tr h="370840">
                <a:tc>
                  <a:txBody>
                    <a:bodyPr/>
                    <a:lstStyle/>
                    <a:p>
                      <a:pPr algn="l" fontAlgn="ctr"/>
                      <a:r>
                        <a:rPr lang="en-ZA" sz="1400" b="0" i="0" u="none" strike="noStrike" dirty="0">
                          <a:solidFill>
                            <a:srgbClr val="000000"/>
                          </a:solidFill>
                          <a:effectLst/>
                          <a:latin typeface="Calibri" panose="020F0502020204030204" pitchFamily="34" charset="0"/>
                        </a:rPr>
                        <a:t>6.3                 </a:t>
                      </a:r>
                    </a:p>
                  </a:txBody>
                  <a:tcPr marL="36000" marR="36000" marT="36000" marB="36000" anchor="ctr"/>
                </a:tc>
                <a:tc>
                  <a:txBody>
                    <a:bodyPr/>
                    <a:lstStyle/>
                    <a:p>
                      <a:pPr algn="l" fontAlgn="ctr"/>
                      <a:r>
                        <a:rPr lang="en-ZA" sz="1400" b="0" i="0" u="none" strike="noStrike" dirty="0">
                          <a:solidFill>
                            <a:srgbClr val="000000"/>
                          </a:solidFill>
                          <a:effectLst/>
                          <a:latin typeface="Calibri" panose="020F0502020204030204" pitchFamily="34" charset="0"/>
                        </a:rPr>
                        <a:t>For the purposes of easing network upgrades related to the Covid-19 disaster, a licenced entity may seek approval to deploy infrastructure without delay, in which case the Minister will engage with the affected Ministers to secure concurrence to allow Industry to deploy without delay</a:t>
                      </a:r>
                    </a:p>
                  </a:txBody>
                  <a:tcPr marL="36000" marR="36000" marT="36000" marB="36000" anchor="ctr"/>
                </a:tc>
                <a:tc>
                  <a:txBody>
                    <a:bodyPr/>
                    <a:lstStyle/>
                    <a:p>
                      <a:pPr marL="180975" marR="0" lvl="0" indent="-180975" algn="l" defTabSz="914400" rtl="0" eaLnBrk="1" fontAlgn="auto" latinLnBrk="0" hangingPunct="1">
                        <a:lnSpc>
                          <a:spcPct val="100000"/>
                        </a:lnSpc>
                        <a:spcBef>
                          <a:spcPts val="300"/>
                        </a:spcBef>
                        <a:spcAft>
                          <a:spcPts val="300"/>
                        </a:spcAft>
                        <a:buClr>
                          <a:srgbClr val="000000"/>
                        </a:buClr>
                        <a:buSzPct val="120000"/>
                        <a:buFont typeface="EYInterstate Light" panose="02000506000000020004" pitchFamily="2" charset="0"/>
                        <a:buChar char="•"/>
                        <a:tabLst/>
                        <a:defRPr/>
                      </a:pPr>
                      <a:r>
                        <a:rPr kumimoji="0" lang="en-ZA" sz="14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Priority sites under review; request DoH list</a:t>
                      </a:r>
                    </a:p>
                    <a:p>
                      <a:pPr marL="180975" marR="0" lvl="0" indent="-180975" algn="l" defTabSz="914400" rtl="0" eaLnBrk="1" fontAlgn="auto" latinLnBrk="0" hangingPunct="1">
                        <a:lnSpc>
                          <a:spcPct val="100000"/>
                        </a:lnSpc>
                        <a:spcBef>
                          <a:spcPts val="300"/>
                        </a:spcBef>
                        <a:spcAft>
                          <a:spcPts val="300"/>
                        </a:spcAft>
                        <a:buClr>
                          <a:srgbClr val="000000"/>
                        </a:buClr>
                        <a:buSzPct val="120000"/>
                        <a:buFont typeface="EYInterstate Light" panose="02000506000000020004" pitchFamily="2" charset="0"/>
                        <a:buChar char="•"/>
                        <a:tabLst/>
                        <a:defRPr/>
                      </a:pPr>
                      <a:r>
                        <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Unified digital platform ready to support rapid infrastructure deployment</a:t>
                      </a:r>
                    </a:p>
                  </a:txBody>
                  <a:tcPr marL="36000" marR="36000" marT="36000" marB="36000" anchor="ctr"/>
                </a:tc>
                <a:tc>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Rapid communications networks deployment in prioritised sites</a:t>
                      </a:r>
                    </a:p>
                  </a:txBody>
                  <a:tcPr marL="36000" marR="36000" marT="36000" marB="36000" anchor="ctr"/>
                </a:tc>
                <a:extLst>
                  <a:ext uri="{0D108BD9-81ED-4DB2-BD59-A6C34878D82A}">
                    <a16:rowId xmlns:a16="http://schemas.microsoft.com/office/drawing/2014/main" xmlns="" val="3389325579"/>
                  </a:ext>
                </a:extLst>
              </a:tr>
              <a:tr h="370840">
                <a:tc>
                  <a:txBody>
                    <a:bodyPr/>
                    <a:lstStyle/>
                    <a:p>
                      <a:pPr algn="l" fontAlgn="ctr"/>
                      <a:r>
                        <a:rPr lang="en-ZA" sz="1400" b="0" i="0" u="none" strike="noStrike" dirty="0">
                          <a:solidFill>
                            <a:srgbClr val="000000"/>
                          </a:solidFill>
                          <a:effectLst/>
                          <a:latin typeface="Calibri" panose="020F0502020204030204" pitchFamily="34" charset="0"/>
                        </a:rPr>
                        <a:t>6.4                 </a:t>
                      </a:r>
                    </a:p>
                  </a:txBody>
                  <a:tcPr marL="36000" marR="36000" marT="36000" marB="36000" anchor="ctr"/>
                </a:tc>
                <a:tc>
                  <a:txBody>
                    <a:bodyPr/>
                    <a:lstStyle/>
                    <a:p>
                      <a:pPr algn="l" fontAlgn="ctr"/>
                      <a:r>
                        <a:rPr lang="en-ZA" sz="1400" b="0" i="0" u="none" strike="noStrike" dirty="0">
                          <a:solidFill>
                            <a:srgbClr val="000000"/>
                          </a:solidFill>
                          <a:effectLst/>
                          <a:latin typeface="Calibri" panose="020F0502020204030204" pitchFamily="34" charset="0"/>
                        </a:rPr>
                        <a:t>Ministerial interventions in this regard may include temporary deferment of wayleaves and the payment of fees following agreement between relevant parties</a:t>
                      </a:r>
                    </a:p>
                  </a:txBody>
                  <a:tcPr marL="36000" marR="36000" marT="36000" marB="36000" anchor="ctr"/>
                </a:tc>
                <a:tc>
                  <a:txBody>
                    <a:bodyPr/>
                    <a:lstStyle/>
                    <a:p>
                      <a:pPr marL="180975" marR="0" lvl="0" indent="-180975" algn="l" defTabSz="914400" rtl="0" eaLnBrk="1" fontAlgn="auto" latinLnBrk="0" hangingPunct="1">
                        <a:lnSpc>
                          <a:spcPct val="100000"/>
                        </a:lnSpc>
                        <a:spcBef>
                          <a:spcPts val="300"/>
                        </a:spcBef>
                        <a:spcAft>
                          <a:spcPts val="300"/>
                        </a:spcAft>
                        <a:buClr>
                          <a:srgbClr val="000000"/>
                        </a:buClr>
                        <a:buSzPct val="120000"/>
                        <a:buFont typeface="EYInterstate Light" panose="02000506000000020004" pitchFamily="2" charset="0"/>
                        <a:buChar char="•"/>
                        <a:tabLst/>
                        <a:defRPr/>
                      </a:pPr>
                      <a:r>
                        <a:rPr kumimoji="0" lang="en-ZA" sz="14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rPr>
                        <a:t>Priority sites under review; request DoH list</a:t>
                      </a:r>
                    </a:p>
                    <a:p>
                      <a:pPr marL="180975" marR="0" lvl="0" indent="-180975" algn="l" defTabSz="914400" rtl="0" eaLnBrk="1" fontAlgn="auto" latinLnBrk="0" hangingPunct="1">
                        <a:lnSpc>
                          <a:spcPct val="100000"/>
                        </a:lnSpc>
                        <a:spcBef>
                          <a:spcPts val="300"/>
                        </a:spcBef>
                        <a:spcAft>
                          <a:spcPts val="300"/>
                        </a:spcAft>
                        <a:buClr>
                          <a:srgbClr val="000000"/>
                        </a:buClr>
                        <a:buSzPct val="120000"/>
                        <a:buFont typeface="EYInterstate Light" panose="02000506000000020004" pitchFamily="2" charset="0"/>
                        <a:buChar char="•"/>
                        <a:tabLst/>
                        <a:defRPr/>
                      </a:pPr>
                      <a:r>
                        <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Unified digital platform ready to support rapid infrastructure deployment</a:t>
                      </a:r>
                    </a:p>
                  </a:txBody>
                  <a:tcPr marL="36000" marR="36000" marT="36000" marB="36000" anchor="ctr"/>
                </a:tc>
                <a:tc>
                  <a:txBody>
                    <a:bodyPr/>
                    <a:lstStyle/>
                    <a:p>
                      <a:pPr marL="180975" marR="0" lvl="0" indent="-180975" algn="l" defTabSz="914400" rtl="0" eaLnBrk="1" fontAlgn="auto" latinLnBrk="0" hangingPunct="1">
                        <a:lnSpc>
                          <a:spcPct val="100000"/>
                        </a:lnSpc>
                        <a:spcBef>
                          <a:spcPts val="300"/>
                        </a:spcBef>
                        <a:spcAft>
                          <a:spcPts val="300"/>
                        </a:spcAft>
                        <a:buClrTx/>
                        <a:buSzPct val="120000"/>
                        <a:buFont typeface="EYInterstate Light" panose="02000506000000020004" pitchFamily="2" charset="0"/>
                        <a:buChar char="•"/>
                        <a:tabLst/>
                        <a:defRPr/>
                      </a:pPr>
                      <a:r>
                        <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Rapid communications networks deployment in prioritised sites</a:t>
                      </a:r>
                    </a:p>
                  </a:txBody>
                  <a:tcPr marL="36000" marR="36000" marT="36000" marB="36000" anchor="ctr"/>
                </a:tc>
                <a:extLst>
                  <a:ext uri="{0D108BD9-81ED-4DB2-BD59-A6C34878D82A}">
                    <a16:rowId xmlns:a16="http://schemas.microsoft.com/office/drawing/2014/main" xmlns="" val="29015974"/>
                  </a:ext>
                </a:extLst>
              </a:tr>
            </a:tbl>
          </a:graphicData>
        </a:graphic>
      </p:graphicFrame>
      <p:sp>
        <p:nvSpPr>
          <p:cNvPr id="6" name="Title 9">
            <a:extLst>
              <a:ext uri="{FF2B5EF4-FFF2-40B4-BE49-F238E27FC236}">
                <a16:creationId xmlns:a16="http://schemas.microsoft.com/office/drawing/2014/main" xmlns="" id="{7338D15D-8A07-41E5-84D7-5FCD03CC8EA1}"/>
              </a:ext>
            </a:extLst>
          </p:cNvPr>
          <p:cNvSpPr>
            <a:spLocks noGrp="1"/>
          </p:cNvSpPr>
          <p:nvPr>
            <p:ph type="title"/>
          </p:nvPr>
        </p:nvSpPr>
        <p:spPr>
          <a:xfrm>
            <a:off x="159179" y="239605"/>
            <a:ext cx="11889390" cy="376624"/>
          </a:xfrm>
        </p:spPr>
        <p:txBody>
          <a:bodyPr/>
          <a:lstStyle/>
          <a:p>
            <a:r>
              <a:rPr lang="en-ZA" sz="2600" dirty="0">
                <a:solidFill>
                  <a:schemeClr val="tx1"/>
                </a:solidFill>
                <a:latin typeface="Calibri" panose="020F0502020204030204" pitchFamily="34" charset="0"/>
                <a:cs typeface="Calibri" panose="020F0502020204030204" pitchFamily="34" charset="0"/>
              </a:rPr>
              <a:t>Programme Progress By Clause: Section 6: Communications and Digital Services [1]</a:t>
            </a:r>
          </a:p>
        </p:txBody>
      </p:sp>
    </p:spTree>
    <p:extLst>
      <p:ext uri="{BB962C8B-B14F-4D97-AF65-F5344CB8AC3E}">
        <p14:creationId xmlns:p14="http://schemas.microsoft.com/office/powerpoint/2010/main" xmlns="" val="1112376769"/>
      </p:ext>
    </p:extLst>
  </p:cSld>
  <p:clrMapOvr>
    <a:masterClrMapping/>
  </p:clrMapOvr>
</p:sld>
</file>

<file path=ppt/theme/theme1.xml><?xml version="1.0" encoding="utf-8"?>
<a:theme xmlns:a="http://schemas.openxmlformats.org/drawingml/2006/main" name="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Proposal Template for PP and Loadset">
  <a:themeElements>
    <a:clrScheme name="Proposal Template for PP and Loadset 1">
      <a:dk1>
        <a:srgbClr val="000000"/>
      </a:dk1>
      <a:lt1>
        <a:srgbClr val="FFFFFF"/>
      </a:lt1>
      <a:dk2>
        <a:srgbClr val="000000"/>
      </a:dk2>
      <a:lt2>
        <a:srgbClr val="F2F2F2"/>
      </a:lt2>
      <a:accent1>
        <a:srgbClr val="7F7E82"/>
      </a:accent1>
      <a:accent2>
        <a:srgbClr val="FFE600"/>
      </a:accent2>
      <a:accent3>
        <a:srgbClr val="FFFFFF"/>
      </a:accent3>
      <a:accent4>
        <a:srgbClr val="000000"/>
      </a:accent4>
      <a:accent5>
        <a:srgbClr val="C0C0C1"/>
      </a:accent5>
      <a:accent6>
        <a:srgbClr val="E7D000"/>
      </a:accent6>
      <a:hlink>
        <a:srgbClr val="A5A4A7"/>
      </a:hlink>
      <a:folHlink>
        <a:srgbClr val="CCCBCD"/>
      </a:folHlink>
    </a:clrScheme>
    <a:fontScheme name="Proposal Template for PP and Loadset">
      <a:majorFont>
        <a:latin typeface="EYInterstate"/>
        <a:ea typeface=""/>
        <a:cs typeface="Arial"/>
      </a:majorFont>
      <a:minorFont>
        <a:latin typeface="EYInterstat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4288" marR="0" indent="-14288" algn="ctr" defTabSz="995363" rtl="0" eaLnBrk="1" fontAlgn="base" latinLnBrk="0" hangingPunct="1">
          <a:lnSpc>
            <a:spcPct val="100000"/>
          </a:lnSpc>
          <a:spcBef>
            <a:spcPct val="50000"/>
          </a:spcBef>
          <a:spcAft>
            <a:spcPct val="0"/>
          </a:spcAft>
          <a:buClrTx/>
          <a:buSzTx/>
          <a:buFontTx/>
          <a:buNone/>
          <a:tabLst/>
          <a:defRPr kumimoji="0" lang="en-GB" sz="1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4288" marR="0" indent="-14288" algn="ctr" defTabSz="995363" rtl="0" eaLnBrk="1" fontAlgn="base" latinLnBrk="0" hangingPunct="1">
          <a:lnSpc>
            <a:spcPct val="100000"/>
          </a:lnSpc>
          <a:spcBef>
            <a:spcPct val="50000"/>
          </a:spcBef>
          <a:spcAft>
            <a:spcPct val="0"/>
          </a:spcAft>
          <a:buClrTx/>
          <a:buSzTx/>
          <a:buFontTx/>
          <a:buNone/>
          <a:tabLst/>
          <a:defRPr kumimoji="0" lang="en-GB" sz="1300" b="0" i="0" u="none" strike="noStrike" cap="none" normalizeH="0" baseline="0" smtClean="0">
            <a:ln>
              <a:noFill/>
            </a:ln>
            <a:solidFill>
              <a:schemeClr val="tx1"/>
            </a:solidFill>
            <a:effectLst/>
            <a:latin typeface="Arial" charset="0"/>
          </a:defRPr>
        </a:defPPr>
      </a:lstStyle>
    </a:lnDef>
  </a:objectDefaults>
  <a:extraClrSchemeLst>
    <a:extraClrScheme>
      <a:clrScheme name="Proposal Template for PP and Loadset 1">
        <a:dk1>
          <a:srgbClr val="000000"/>
        </a:dk1>
        <a:lt1>
          <a:srgbClr val="FFFFFF"/>
        </a:lt1>
        <a:dk2>
          <a:srgbClr val="000000"/>
        </a:dk2>
        <a:lt2>
          <a:srgbClr val="F2F2F2"/>
        </a:lt2>
        <a:accent1>
          <a:srgbClr val="7F7E82"/>
        </a:accent1>
        <a:accent2>
          <a:srgbClr val="FFE600"/>
        </a:accent2>
        <a:accent3>
          <a:srgbClr val="FFFFFF"/>
        </a:accent3>
        <a:accent4>
          <a:srgbClr val="000000"/>
        </a:accent4>
        <a:accent5>
          <a:srgbClr val="C0C0C1"/>
        </a:accent5>
        <a:accent6>
          <a:srgbClr val="E7D000"/>
        </a:accent6>
        <a:hlink>
          <a:srgbClr val="A5A4A7"/>
        </a:hlink>
        <a:folHlink>
          <a:srgbClr val="CCCBC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1_Proposal Template for PP and Loadset">
  <a:themeElements>
    <a:clrScheme name="Proposal Template for PP and Loadset 1">
      <a:dk1>
        <a:srgbClr val="000000"/>
      </a:dk1>
      <a:lt1>
        <a:srgbClr val="FFFFFF"/>
      </a:lt1>
      <a:dk2>
        <a:srgbClr val="000000"/>
      </a:dk2>
      <a:lt2>
        <a:srgbClr val="F2F2F2"/>
      </a:lt2>
      <a:accent1>
        <a:srgbClr val="7F7E82"/>
      </a:accent1>
      <a:accent2>
        <a:srgbClr val="FFE600"/>
      </a:accent2>
      <a:accent3>
        <a:srgbClr val="FFFFFF"/>
      </a:accent3>
      <a:accent4>
        <a:srgbClr val="000000"/>
      </a:accent4>
      <a:accent5>
        <a:srgbClr val="C0C0C1"/>
      </a:accent5>
      <a:accent6>
        <a:srgbClr val="E7D000"/>
      </a:accent6>
      <a:hlink>
        <a:srgbClr val="A5A4A7"/>
      </a:hlink>
      <a:folHlink>
        <a:srgbClr val="CCCBCD"/>
      </a:folHlink>
    </a:clrScheme>
    <a:fontScheme name="Proposal Template for PP and Loadset">
      <a:majorFont>
        <a:latin typeface="EYInterstate"/>
        <a:ea typeface=""/>
        <a:cs typeface="Arial"/>
      </a:majorFont>
      <a:minorFont>
        <a:latin typeface="EYInterstat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4288" marR="0" indent="-14288" algn="ctr" defTabSz="995363" rtl="0" eaLnBrk="1" fontAlgn="base" latinLnBrk="0" hangingPunct="1">
          <a:lnSpc>
            <a:spcPct val="100000"/>
          </a:lnSpc>
          <a:spcBef>
            <a:spcPct val="50000"/>
          </a:spcBef>
          <a:spcAft>
            <a:spcPct val="0"/>
          </a:spcAft>
          <a:buClrTx/>
          <a:buSzTx/>
          <a:buFontTx/>
          <a:buNone/>
          <a:tabLst/>
          <a:defRPr kumimoji="0" lang="en-GB" sz="1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4288" marR="0" indent="-14288" algn="ctr" defTabSz="995363" rtl="0" eaLnBrk="1" fontAlgn="base" latinLnBrk="0" hangingPunct="1">
          <a:lnSpc>
            <a:spcPct val="100000"/>
          </a:lnSpc>
          <a:spcBef>
            <a:spcPct val="50000"/>
          </a:spcBef>
          <a:spcAft>
            <a:spcPct val="0"/>
          </a:spcAft>
          <a:buClrTx/>
          <a:buSzTx/>
          <a:buFontTx/>
          <a:buNone/>
          <a:tabLst/>
          <a:defRPr kumimoji="0" lang="en-GB" sz="1300" b="0" i="0" u="none" strike="noStrike" cap="none" normalizeH="0" baseline="0" smtClean="0">
            <a:ln>
              <a:noFill/>
            </a:ln>
            <a:solidFill>
              <a:schemeClr val="tx1"/>
            </a:solidFill>
            <a:effectLst/>
            <a:latin typeface="Arial" charset="0"/>
          </a:defRPr>
        </a:defPPr>
      </a:lstStyle>
    </a:lnDef>
  </a:objectDefaults>
  <a:extraClrSchemeLst>
    <a:extraClrScheme>
      <a:clrScheme name="Proposal Template for PP and Loadset 1">
        <a:dk1>
          <a:srgbClr val="000000"/>
        </a:dk1>
        <a:lt1>
          <a:srgbClr val="FFFFFF"/>
        </a:lt1>
        <a:dk2>
          <a:srgbClr val="000000"/>
        </a:dk2>
        <a:lt2>
          <a:srgbClr val="F2F2F2"/>
        </a:lt2>
        <a:accent1>
          <a:srgbClr val="7F7E82"/>
        </a:accent1>
        <a:accent2>
          <a:srgbClr val="FFE600"/>
        </a:accent2>
        <a:accent3>
          <a:srgbClr val="FFFFFF"/>
        </a:accent3>
        <a:accent4>
          <a:srgbClr val="000000"/>
        </a:accent4>
        <a:accent5>
          <a:srgbClr val="C0C0C1"/>
        </a:accent5>
        <a:accent6>
          <a:srgbClr val="E7D000"/>
        </a:accent6>
        <a:hlink>
          <a:srgbClr val="A5A4A7"/>
        </a:hlink>
        <a:folHlink>
          <a:srgbClr val="CCCBC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Proposal Template for PP and Loadset">
  <a:themeElements>
    <a:clrScheme name="Proposal Template for PP and Loadset 1">
      <a:dk1>
        <a:srgbClr val="000000"/>
      </a:dk1>
      <a:lt1>
        <a:srgbClr val="FFFFFF"/>
      </a:lt1>
      <a:dk2>
        <a:srgbClr val="000000"/>
      </a:dk2>
      <a:lt2>
        <a:srgbClr val="F2F2F2"/>
      </a:lt2>
      <a:accent1>
        <a:srgbClr val="7F7E82"/>
      </a:accent1>
      <a:accent2>
        <a:srgbClr val="FFE600"/>
      </a:accent2>
      <a:accent3>
        <a:srgbClr val="FFFFFF"/>
      </a:accent3>
      <a:accent4>
        <a:srgbClr val="000000"/>
      </a:accent4>
      <a:accent5>
        <a:srgbClr val="C0C0C1"/>
      </a:accent5>
      <a:accent6>
        <a:srgbClr val="E7D000"/>
      </a:accent6>
      <a:hlink>
        <a:srgbClr val="A5A4A7"/>
      </a:hlink>
      <a:folHlink>
        <a:srgbClr val="CCCBCD"/>
      </a:folHlink>
    </a:clrScheme>
    <a:fontScheme name="Proposal Template for PP and Loadset">
      <a:majorFont>
        <a:latin typeface="EYInterstate"/>
        <a:ea typeface=""/>
        <a:cs typeface="Arial"/>
      </a:majorFont>
      <a:minorFont>
        <a:latin typeface="EYInterstat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4288" marR="0" indent="-14288" algn="ctr" defTabSz="995363" rtl="0" eaLnBrk="1" fontAlgn="base" latinLnBrk="0" hangingPunct="1">
          <a:lnSpc>
            <a:spcPct val="100000"/>
          </a:lnSpc>
          <a:spcBef>
            <a:spcPct val="50000"/>
          </a:spcBef>
          <a:spcAft>
            <a:spcPct val="0"/>
          </a:spcAft>
          <a:buClrTx/>
          <a:buSzTx/>
          <a:buFontTx/>
          <a:buNone/>
          <a:tabLst/>
          <a:defRPr kumimoji="0" lang="en-GB" sz="1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4288" marR="0" indent="-14288" algn="ctr" defTabSz="995363" rtl="0" eaLnBrk="1" fontAlgn="base" latinLnBrk="0" hangingPunct="1">
          <a:lnSpc>
            <a:spcPct val="100000"/>
          </a:lnSpc>
          <a:spcBef>
            <a:spcPct val="50000"/>
          </a:spcBef>
          <a:spcAft>
            <a:spcPct val="0"/>
          </a:spcAft>
          <a:buClrTx/>
          <a:buSzTx/>
          <a:buFontTx/>
          <a:buNone/>
          <a:tabLst/>
          <a:defRPr kumimoji="0" lang="en-GB" sz="1300" b="0" i="0" u="none" strike="noStrike" cap="none" normalizeH="0" baseline="0" smtClean="0">
            <a:ln>
              <a:noFill/>
            </a:ln>
            <a:solidFill>
              <a:schemeClr val="tx1"/>
            </a:solidFill>
            <a:effectLst/>
            <a:latin typeface="Arial" charset="0"/>
          </a:defRPr>
        </a:defPPr>
      </a:lstStyle>
    </a:lnDef>
  </a:objectDefaults>
  <a:extraClrSchemeLst>
    <a:extraClrScheme>
      <a:clrScheme name="Proposal Template for PP and Loadset 1">
        <a:dk1>
          <a:srgbClr val="000000"/>
        </a:dk1>
        <a:lt1>
          <a:srgbClr val="FFFFFF"/>
        </a:lt1>
        <a:dk2>
          <a:srgbClr val="000000"/>
        </a:dk2>
        <a:lt2>
          <a:srgbClr val="F2F2F2"/>
        </a:lt2>
        <a:accent1>
          <a:srgbClr val="7F7E82"/>
        </a:accent1>
        <a:accent2>
          <a:srgbClr val="FFE600"/>
        </a:accent2>
        <a:accent3>
          <a:srgbClr val="FFFFFF"/>
        </a:accent3>
        <a:accent4>
          <a:srgbClr val="000000"/>
        </a:accent4>
        <a:accent5>
          <a:srgbClr val="C0C0C1"/>
        </a:accent5>
        <a:accent6>
          <a:srgbClr val="E7D000"/>
        </a:accent6>
        <a:hlink>
          <a:srgbClr val="A5A4A7"/>
        </a:hlink>
        <a:folHlink>
          <a:srgbClr val="CCCBC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8.xml><?xml version="1.0" encoding="utf-8"?>
<a:theme xmlns:a="http://schemas.openxmlformats.org/drawingml/2006/main" name="4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EY widescreen presentation 2015 v1</Template>
  <TotalTime>33876</TotalTime>
  <Words>4589</Words>
  <Application>Microsoft Office PowerPoint</Application>
  <PresentationFormat>Custom</PresentationFormat>
  <Paragraphs>658</Paragraphs>
  <Slides>24</Slides>
  <Notes>10</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24</vt:i4>
      </vt:variant>
    </vt:vector>
  </HeadingPairs>
  <TitlesOfParts>
    <vt:vector size="33" baseType="lpstr">
      <vt:lpstr>EY widescreen presentation 2015 v1</vt:lpstr>
      <vt:lpstr>1_EY widescreen presentation 2015 v1</vt:lpstr>
      <vt:lpstr>Proposal Template for PP and Loadset</vt:lpstr>
      <vt:lpstr>2_EY widescreen presentation 2015 v1</vt:lpstr>
      <vt:lpstr>1_Proposal Template for PP and Loadset</vt:lpstr>
      <vt:lpstr>2_Proposal Template for PP and Loadset</vt:lpstr>
      <vt:lpstr>3_EY widescreen presentation 2015 v1</vt:lpstr>
      <vt:lpstr>4_EY widescreen presentation 2015 v1</vt:lpstr>
      <vt:lpstr>Document</vt:lpstr>
      <vt:lpstr>Slide 1</vt:lpstr>
      <vt:lpstr>Contents </vt:lpstr>
      <vt:lpstr>Background to Department’s COVID-19 Response</vt:lpstr>
      <vt:lpstr>Programme Structure</vt:lpstr>
      <vt:lpstr>Key Achievements and Dependencies</vt:lpstr>
      <vt:lpstr>Programme Progress By Clause – Section 5: Information Dissemination [1]</vt:lpstr>
      <vt:lpstr>Programme Progress By Clause – Section 5: Information Dissemination [2]</vt:lpstr>
      <vt:lpstr>Programme Progress By Clause – Section 5: Information Dissemination [3]</vt:lpstr>
      <vt:lpstr>Programme Progress By Clause: Section 6: Communications and Digital Services [1]</vt:lpstr>
      <vt:lpstr>Programme Progress By Clause: Section 6: Communications and Digital Services [2]</vt:lpstr>
      <vt:lpstr>Programme Progress By Clause: Section 6: Communications and Digital Services [3]</vt:lpstr>
      <vt:lpstr>Programme Progress By Clause: Section 6: Communications and Digital Services [4]</vt:lpstr>
      <vt:lpstr>Programme Progress By Clause – Section 7: Type Approval</vt:lpstr>
      <vt:lpstr>Programme Progress By Clause – Section 8: Individual Track and Trace</vt:lpstr>
      <vt:lpstr>Programme Progress By Clause – Section 9: Support to Education</vt:lpstr>
      <vt:lpstr>Programme Progress By Clause – Section 10: Support to Health</vt:lpstr>
      <vt:lpstr>Programme Progress By Clause – Section 11: Support to Health</vt:lpstr>
      <vt:lpstr>Programme Progress By Clause – Section 11: Support to Health</vt:lpstr>
      <vt:lpstr>Regulatory </vt:lpstr>
      <vt:lpstr>Conclusion </vt:lpstr>
      <vt:lpstr>Slide 21</vt:lpstr>
      <vt:lpstr>Slide 22</vt:lpstr>
      <vt:lpstr>DCDT Total Establishment [1] </vt:lpstr>
      <vt:lpstr>DCDT Total Establishment [2] </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 widescreen presentation</dc:title>
  <dc:creator>Brand Marketing and Communications</dc:creator>
  <cp:keywords>global; PowerPoint; Templates; ribbon; Branding Zone; branding; brand; office</cp:keywords>
  <cp:lastModifiedBy>User</cp:lastModifiedBy>
  <cp:revision>2364</cp:revision>
  <cp:lastPrinted>2020-05-11T12:47:11Z</cp:lastPrinted>
  <dcterms:created xsi:type="dcterms:W3CDTF">2015-04-15T00:07:33Z</dcterms:created>
  <dcterms:modified xsi:type="dcterms:W3CDTF">2020-05-13T09:24:48Z</dcterms:modified>
  <cp:contentStatus>Approved</cp:contentStatus>
</cp:coreProperties>
</file>