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3"/>
  </p:notesMasterIdLst>
  <p:handoutMasterIdLst>
    <p:handoutMasterId r:id="rId74"/>
  </p:handoutMasterIdLst>
  <p:sldIdLst>
    <p:sldId id="382" r:id="rId2"/>
    <p:sldId id="359"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11" r:id="rId24"/>
    <p:sldId id="352" r:id="rId25"/>
    <p:sldId id="353" r:id="rId26"/>
    <p:sldId id="354" r:id="rId27"/>
    <p:sldId id="355" r:id="rId28"/>
    <p:sldId id="407" r:id="rId29"/>
    <p:sldId id="422" r:id="rId30"/>
    <p:sldId id="408" r:id="rId31"/>
    <p:sldId id="412" r:id="rId32"/>
    <p:sldId id="423" r:id="rId33"/>
    <p:sldId id="414" r:id="rId34"/>
    <p:sldId id="415" r:id="rId35"/>
    <p:sldId id="416" r:id="rId36"/>
    <p:sldId id="417" r:id="rId37"/>
    <p:sldId id="356" r:id="rId38"/>
    <p:sldId id="334" r:id="rId39"/>
    <p:sldId id="300" r:id="rId40"/>
    <p:sldId id="298" r:id="rId41"/>
    <p:sldId id="302" r:id="rId42"/>
    <p:sldId id="296" r:id="rId43"/>
    <p:sldId id="404" r:id="rId44"/>
    <p:sldId id="418" r:id="rId45"/>
    <p:sldId id="375" r:id="rId46"/>
    <p:sldId id="376" r:id="rId47"/>
    <p:sldId id="370" r:id="rId48"/>
    <p:sldId id="301" r:id="rId49"/>
    <p:sldId id="299" r:id="rId50"/>
    <p:sldId id="304" r:id="rId51"/>
    <p:sldId id="297" r:id="rId52"/>
    <p:sldId id="305" r:id="rId53"/>
    <p:sldId id="362" r:id="rId54"/>
    <p:sldId id="419" r:id="rId55"/>
    <p:sldId id="420" r:id="rId56"/>
    <p:sldId id="374" r:id="rId57"/>
    <p:sldId id="378" r:id="rId58"/>
    <p:sldId id="377" r:id="rId59"/>
    <p:sldId id="379" r:id="rId60"/>
    <p:sldId id="256" r:id="rId61"/>
    <p:sldId id="371" r:id="rId62"/>
    <p:sldId id="373" r:id="rId63"/>
    <p:sldId id="372" r:id="rId64"/>
    <p:sldId id="349" r:id="rId65"/>
    <p:sldId id="421" r:id="rId66"/>
    <p:sldId id="350" r:id="rId67"/>
    <p:sldId id="344" r:id="rId68"/>
    <p:sldId id="347" r:id="rId69"/>
    <p:sldId id="381" r:id="rId70"/>
    <p:sldId id="351" r:id="rId71"/>
    <p:sldId id="328" r:id="rId7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2"/>
    <p:restoredTop sz="94681"/>
  </p:normalViewPr>
  <p:slideViewPr>
    <p:cSldViewPr snapToGrid="0" snapToObjects="1">
      <p:cViewPr>
        <p:scale>
          <a:sx n="69" d="100"/>
          <a:sy n="69" d="100"/>
        </p:scale>
        <p:origin x="1032" y="44"/>
      </p:cViewPr>
      <p:guideLst>
        <p:guide orient="horz" pos="2160"/>
        <p:guide pos="312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2" d="100"/>
          <a:sy n="72" d="100"/>
        </p:scale>
        <p:origin x="3592"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A706F82-4E42-7447-859E-85FE55F78FCF}" type="datetimeFigureOut">
              <a:rPr lang="en-US" smtClean="0"/>
              <a:t>5/11/2020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55F8D69-80B5-8946-8413-3FA5CE69127A}" type="slidenum">
              <a:rPr lang="en-US" smtClean="0"/>
              <a:t>‹#›</a:t>
            </a:fld>
            <a:endParaRPr lang="en-US"/>
          </a:p>
        </p:txBody>
      </p:sp>
    </p:spTree>
    <p:extLst>
      <p:ext uri="{BB962C8B-B14F-4D97-AF65-F5344CB8AC3E}">
        <p14:creationId xmlns:p14="http://schemas.microsoft.com/office/powerpoint/2010/main" val="716680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1ECE289-5609-45F3-B3B2-F0B4FB9CD403}" type="datetimeFigureOut">
              <a:rPr lang="en-ZA" smtClean="0"/>
              <a:t>2020/05/11</a:t>
            </a:fld>
            <a:endParaRPr lang="en-ZA"/>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14C8A41-1C07-42C2-BA51-79492A2FBC18}" type="slidenum">
              <a:rPr lang="en-ZA" smtClean="0"/>
              <a:t>‹#›</a:t>
            </a:fld>
            <a:endParaRPr lang="en-ZA"/>
          </a:p>
        </p:txBody>
      </p:sp>
    </p:spTree>
    <p:extLst>
      <p:ext uri="{BB962C8B-B14F-4D97-AF65-F5344CB8AC3E}">
        <p14:creationId xmlns:p14="http://schemas.microsoft.com/office/powerpoint/2010/main" val="40035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5096AF-8F1C-B446-ACE8-38F434EE096C}"/>
              </a:ext>
            </a:extLst>
          </p:cNvPr>
          <p:cNvPicPr>
            <a:picLocks noChangeAspect="1"/>
          </p:cNvPicPr>
          <p:nvPr userDrawn="1"/>
        </p:nvPicPr>
        <p:blipFill>
          <a:blip r:embed="rId2"/>
          <a:stretch>
            <a:fillRect/>
          </a:stretch>
        </p:blipFill>
        <p:spPr>
          <a:xfrm>
            <a:off x="0" y="193803"/>
            <a:ext cx="9906000" cy="6470393"/>
          </a:xfrm>
          <a:prstGeom prst="rect">
            <a:avLst/>
          </a:prstGeom>
        </p:spPr>
      </p:pic>
      <p:sp>
        <p:nvSpPr>
          <p:cNvPr id="2" name="Title 1"/>
          <p:cNvSpPr>
            <a:spLocks noGrp="1"/>
          </p:cNvSpPr>
          <p:nvPr>
            <p:ph type="ctrTitle"/>
          </p:nvPr>
        </p:nvSpPr>
        <p:spPr>
          <a:xfrm>
            <a:off x="4606205" y="5250873"/>
            <a:ext cx="4618758" cy="706150"/>
          </a:xfrm>
        </p:spPr>
        <p:txBody>
          <a:bodyPr anchor="b">
            <a:normAutofit/>
          </a:bodyPr>
          <a:lstStyle>
            <a:lvl1pPr algn="l">
              <a:defRPr sz="2400">
                <a:solidFill>
                  <a:schemeClr val="bg1"/>
                </a:solidFill>
                <a:latin typeface="Arial" charset="0"/>
                <a:ea typeface="Arial" charset="0"/>
                <a:cs typeface="Arial"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553B521D-DD94-4FFF-A03D-9A496E36CBE5}"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A85E-8BDD-8940-83F5-79F1C797ABD5}" type="slidenum">
              <a:rPr lang="en-US" smtClean="0"/>
              <a:t>‹#›</a:t>
            </a:fld>
            <a:endParaRPr lang="en-US"/>
          </a:p>
        </p:txBody>
      </p:sp>
    </p:spTree>
    <p:extLst>
      <p:ext uri="{BB962C8B-B14F-4D97-AF65-F5344CB8AC3E}">
        <p14:creationId xmlns:p14="http://schemas.microsoft.com/office/powerpoint/2010/main" val="348544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8A595-9A8F-4B34-8E9D-661DDF6C9F88}"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A85E-8BDD-8940-83F5-79F1C797ABD5}" type="slidenum">
              <a:rPr lang="en-US" smtClean="0"/>
              <a:t>‹#›</a:t>
            </a:fld>
            <a:endParaRPr lang="en-US"/>
          </a:p>
        </p:txBody>
      </p:sp>
    </p:spTree>
    <p:extLst>
      <p:ext uri="{BB962C8B-B14F-4D97-AF65-F5344CB8AC3E}">
        <p14:creationId xmlns:p14="http://schemas.microsoft.com/office/powerpoint/2010/main" val="259854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82C4E-5404-4BF2-BDF0-3CB67039F2ED}"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A85E-8BDD-8940-83F5-79F1C797ABD5}" type="slidenum">
              <a:rPr lang="en-US" smtClean="0"/>
              <a:t>‹#›</a:t>
            </a:fld>
            <a:endParaRPr lang="en-US"/>
          </a:p>
        </p:txBody>
      </p:sp>
    </p:spTree>
    <p:extLst>
      <p:ext uri="{BB962C8B-B14F-4D97-AF65-F5344CB8AC3E}">
        <p14:creationId xmlns:p14="http://schemas.microsoft.com/office/powerpoint/2010/main" val="30381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5ECD09-5F3B-9148-AF03-6A0435B66869}"/>
              </a:ext>
            </a:extLst>
          </p:cNvPr>
          <p:cNvPicPr>
            <a:picLocks noChangeAspect="1"/>
          </p:cNvPicPr>
          <p:nvPr userDrawn="1"/>
        </p:nvPicPr>
        <p:blipFill>
          <a:blip r:embed="rId2"/>
          <a:stretch>
            <a:fillRect/>
          </a:stretch>
        </p:blipFill>
        <p:spPr>
          <a:xfrm>
            <a:off x="0" y="0"/>
            <a:ext cx="9905999" cy="6866495"/>
          </a:xfrm>
          <a:prstGeom prst="rect">
            <a:avLst/>
          </a:prstGeom>
        </p:spPr>
      </p:pic>
      <p:sp>
        <p:nvSpPr>
          <p:cNvPr id="4" name="Date Placeholder 3"/>
          <p:cNvSpPr>
            <a:spLocks noGrp="1"/>
          </p:cNvSpPr>
          <p:nvPr>
            <p:ph type="dt" sz="half" idx="10"/>
          </p:nvPr>
        </p:nvSpPr>
        <p:spPr/>
        <p:txBody>
          <a:bodyPr/>
          <a:lstStyle/>
          <a:p>
            <a:fld id="{F1EBB82C-5D76-4521-8665-1F80B7A3BBD1}"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A85E-8BDD-8940-83F5-79F1C797ABD5}" type="slidenum">
              <a:rPr lang="en-US" smtClean="0"/>
              <a:t>‹#›</a:t>
            </a:fld>
            <a:endParaRPr lang="en-US"/>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47467"/>
          <a:stretch/>
        </p:blipFill>
        <p:spPr>
          <a:xfrm>
            <a:off x="0" y="1265190"/>
            <a:ext cx="9906000" cy="3602736"/>
          </a:xfrm>
          <a:prstGeom prst="rect">
            <a:avLst/>
          </a:prstGeom>
        </p:spPr>
      </p:pic>
    </p:spTree>
    <p:extLst>
      <p:ext uri="{BB962C8B-B14F-4D97-AF65-F5344CB8AC3E}">
        <p14:creationId xmlns:p14="http://schemas.microsoft.com/office/powerpoint/2010/main" val="31071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424FB-95DB-7448-BAC4-7486A1E368A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50C79-04D9-2945-A4A8-FEBE5B007A49}" type="slidenum">
              <a:rPr lang="en-US" smtClean="0"/>
              <a:t>‹#›</a:t>
            </a:fld>
            <a:endParaRPr lang="en-US"/>
          </a:p>
        </p:txBody>
      </p:sp>
    </p:spTree>
    <p:extLst>
      <p:ext uri="{BB962C8B-B14F-4D97-AF65-F5344CB8AC3E}">
        <p14:creationId xmlns:p14="http://schemas.microsoft.com/office/powerpoint/2010/main" val="30324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ECD09-5F3B-9148-AF03-6A0435B66869}"/>
              </a:ext>
            </a:extLst>
          </p:cNvPr>
          <p:cNvPicPr>
            <a:picLocks noChangeAspect="1"/>
          </p:cNvPicPr>
          <p:nvPr userDrawn="1"/>
        </p:nvPicPr>
        <p:blipFill>
          <a:blip r:embed="rId2"/>
          <a:stretch>
            <a:fillRect/>
          </a:stretch>
        </p:blipFill>
        <p:spPr>
          <a:xfrm>
            <a:off x="0" y="0"/>
            <a:ext cx="9905999" cy="6866495"/>
          </a:xfrm>
          <a:prstGeom prst="rect">
            <a:avLst/>
          </a:prstGeom>
        </p:spPr>
      </p:pic>
      <p:sp>
        <p:nvSpPr>
          <p:cNvPr id="2" name="Title 1"/>
          <p:cNvSpPr>
            <a:spLocks noGrp="1"/>
          </p:cNvSpPr>
          <p:nvPr>
            <p:ph type="title"/>
          </p:nvPr>
        </p:nvSpPr>
        <p:spPr>
          <a:xfrm>
            <a:off x="207385" y="69272"/>
            <a:ext cx="6788728" cy="623454"/>
          </a:xfrm>
        </p:spPr>
        <p:txBody>
          <a:bodyPr>
            <a:normAutofit/>
          </a:bodyPr>
          <a:lstStyle>
            <a:lvl1pPr>
              <a:defRPr sz="3200" b="1">
                <a:solidFill>
                  <a:srgbClr val="00B0F0"/>
                </a:solidFill>
                <a:latin typeface="Arial" charset="0"/>
                <a:ea typeface="Arial" charset="0"/>
                <a:cs typeface="Arial" charset="0"/>
              </a:defRPr>
            </a:lvl1pPr>
          </a:lstStyle>
          <a:p>
            <a:endParaRPr lang="en-US" dirty="0"/>
          </a:p>
        </p:txBody>
      </p:sp>
      <p:sp>
        <p:nvSpPr>
          <p:cNvPr id="3" name="Content Placeholder 2"/>
          <p:cNvSpPr>
            <a:spLocks noGrp="1"/>
          </p:cNvSpPr>
          <p:nvPr>
            <p:ph idx="1"/>
          </p:nvPr>
        </p:nvSpPr>
        <p:spPr>
          <a:xfrm>
            <a:off x="334674" y="1002507"/>
            <a:ext cx="854392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A58BFB-BE6A-4954-AED5-982B9EDA12B0}"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A85E-8BDD-8940-83F5-79F1C797ABD5}" type="slidenum">
              <a:rPr lang="en-US" smtClean="0"/>
              <a:t>‹#›</a:t>
            </a:fld>
            <a:endParaRPr lang="en-US"/>
          </a:p>
        </p:txBody>
      </p:sp>
    </p:spTree>
    <p:extLst>
      <p:ext uri="{BB962C8B-B14F-4D97-AF65-F5344CB8AC3E}">
        <p14:creationId xmlns:p14="http://schemas.microsoft.com/office/powerpoint/2010/main" val="426589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CECE7C-5B9A-AD45-87BB-6A2A6A2B80FD}"/>
              </a:ext>
            </a:extLst>
          </p:cNvPr>
          <p:cNvPicPr>
            <a:picLocks noChangeAspect="1"/>
          </p:cNvPicPr>
          <p:nvPr userDrawn="1"/>
        </p:nvPicPr>
        <p:blipFill>
          <a:blip r:embed="rId2"/>
          <a:stretch>
            <a:fillRect/>
          </a:stretch>
        </p:blipFill>
        <p:spPr>
          <a:xfrm>
            <a:off x="0" y="0"/>
            <a:ext cx="9922133" cy="6858000"/>
          </a:xfrm>
          <a:prstGeom prst="rect">
            <a:avLst/>
          </a:prstGeom>
        </p:spPr>
      </p:pic>
      <p:sp>
        <p:nvSpPr>
          <p:cNvPr id="4" name="Date Placeholder 3"/>
          <p:cNvSpPr>
            <a:spLocks noGrp="1"/>
          </p:cNvSpPr>
          <p:nvPr>
            <p:ph type="dt" sz="half" idx="10"/>
          </p:nvPr>
        </p:nvSpPr>
        <p:spPr/>
        <p:txBody>
          <a:bodyPr/>
          <a:lstStyle/>
          <a:p>
            <a:fld id="{36383120-7743-4407-9F73-8DBDCC4A2288}"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A85E-8BDD-8940-83F5-79F1C797ABD5}" type="slidenum">
              <a:rPr lang="en-US" smtClean="0"/>
              <a:t>‹#›</a:t>
            </a:fld>
            <a:endParaRPr lang="en-US"/>
          </a:p>
        </p:txBody>
      </p:sp>
      <p:sp>
        <p:nvSpPr>
          <p:cNvPr id="8" name="Title 1"/>
          <p:cNvSpPr>
            <a:spLocks noGrp="1"/>
          </p:cNvSpPr>
          <p:nvPr>
            <p:ph type="title"/>
          </p:nvPr>
        </p:nvSpPr>
        <p:spPr>
          <a:xfrm>
            <a:off x="207385" y="69272"/>
            <a:ext cx="6788728" cy="623454"/>
          </a:xfrm>
        </p:spPr>
        <p:txBody>
          <a:bodyPr>
            <a:normAutofit/>
          </a:bodyPr>
          <a:lstStyle>
            <a:lvl1pPr>
              <a:defRPr sz="3200" b="1">
                <a:solidFill>
                  <a:srgbClr val="00B0F0"/>
                </a:solidFill>
                <a:latin typeface="Arial" charset="0"/>
                <a:ea typeface="Arial" charset="0"/>
                <a:cs typeface="Arial" charset="0"/>
              </a:defRPr>
            </a:lvl1pPr>
          </a:lstStyle>
          <a:p>
            <a:endParaRPr lang="en-US" dirty="0"/>
          </a:p>
        </p:txBody>
      </p:sp>
      <p:sp>
        <p:nvSpPr>
          <p:cNvPr id="9" name="Content Placeholder 2"/>
          <p:cNvSpPr>
            <a:spLocks noGrp="1"/>
          </p:cNvSpPr>
          <p:nvPr>
            <p:ph idx="1"/>
          </p:nvPr>
        </p:nvSpPr>
        <p:spPr>
          <a:xfrm>
            <a:off x="5181600" y="1002507"/>
            <a:ext cx="439189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310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E54703-6957-5949-95E7-3BF626A414E9}"/>
              </a:ext>
            </a:extLst>
          </p:cNvPr>
          <p:cNvPicPr>
            <a:picLocks noChangeAspect="1"/>
          </p:cNvPicPr>
          <p:nvPr userDrawn="1"/>
        </p:nvPicPr>
        <p:blipFill>
          <a:blip r:embed="rId2"/>
          <a:stretch>
            <a:fillRect/>
          </a:stretch>
        </p:blipFill>
        <p:spPr>
          <a:xfrm>
            <a:off x="0" y="0"/>
            <a:ext cx="9900000" cy="6876235"/>
          </a:xfrm>
          <a:prstGeom prst="rect">
            <a:avLst/>
          </a:prstGeom>
        </p:spPr>
      </p:pic>
      <p:sp>
        <p:nvSpPr>
          <p:cNvPr id="5" name="Date Placeholder 4"/>
          <p:cNvSpPr>
            <a:spLocks noGrp="1"/>
          </p:cNvSpPr>
          <p:nvPr>
            <p:ph type="dt" sz="half" idx="10"/>
          </p:nvPr>
        </p:nvSpPr>
        <p:spPr/>
        <p:txBody>
          <a:bodyPr/>
          <a:lstStyle/>
          <a:p>
            <a:fld id="{1FCE4421-3172-4481-A80F-074066C76F46}" type="datetime1">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2A85E-8BDD-8940-83F5-79F1C797ABD5}" type="slidenum">
              <a:rPr lang="en-US" smtClean="0"/>
              <a:t>‹#›</a:t>
            </a:fld>
            <a:endParaRPr lang="en-US"/>
          </a:p>
        </p:txBody>
      </p:sp>
      <p:sp>
        <p:nvSpPr>
          <p:cNvPr id="9" name="Title 1"/>
          <p:cNvSpPr>
            <a:spLocks noGrp="1"/>
          </p:cNvSpPr>
          <p:nvPr>
            <p:ph type="title"/>
          </p:nvPr>
        </p:nvSpPr>
        <p:spPr>
          <a:xfrm>
            <a:off x="207385" y="69272"/>
            <a:ext cx="6788728" cy="623454"/>
          </a:xfrm>
        </p:spPr>
        <p:txBody>
          <a:bodyPr>
            <a:normAutofit/>
          </a:bodyPr>
          <a:lstStyle>
            <a:lvl1pPr>
              <a:defRPr sz="3200" b="1">
                <a:solidFill>
                  <a:srgbClr val="00B0F0"/>
                </a:solidFill>
                <a:latin typeface="Arial" charset="0"/>
                <a:ea typeface="Arial" charset="0"/>
                <a:cs typeface="Arial" charset="0"/>
              </a:defRPr>
            </a:lvl1pPr>
          </a:lstStyle>
          <a:p>
            <a:endParaRPr lang="en-US" dirty="0"/>
          </a:p>
        </p:txBody>
      </p:sp>
      <p:sp>
        <p:nvSpPr>
          <p:cNvPr id="10" name="Content Placeholder 2"/>
          <p:cNvSpPr>
            <a:spLocks noGrp="1"/>
          </p:cNvSpPr>
          <p:nvPr>
            <p:ph idx="1"/>
          </p:nvPr>
        </p:nvSpPr>
        <p:spPr>
          <a:xfrm>
            <a:off x="207385" y="997529"/>
            <a:ext cx="439189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94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82623D1-A2EA-4886-8249-0A980A786598}" type="datetime1">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2A85E-8BDD-8940-83F5-79F1C797ABD5}" type="slidenum">
              <a:rPr lang="en-US" smtClean="0"/>
              <a:t>‹#›</a:t>
            </a:fld>
            <a:endParaRPr lang="en-US"/>
          </a:p>
        </p:txBody>
      </p:sp>
      <p:pic>
        <p:nvPicPr>
          <p:cNvPr id="10" name="Picture 9">
            <a:extLst>
              <a:ext uri="{FF2B5EF4-FFF2-40B4-BE49-F238E27FC236}">
                <a16:creationId xmlns:a16="http://schemas.microsoft.com/office/drawing/2014/main" id="{A98CA551-5CB1-4648-9E86-3A93107D1DD9}"/>
              </a:ext>
            </a:extLst>
          </p:cNvPr>
          <p:cNvPicPr>
            <a:picLocks noChangeAspect="1"/>
          </p:cNvPicPr>
          <p:nvPr userDrawn="1"/>
        </p:nvPicPr>
        <p:blipFill>
          <a:blip r:embed="rId2"/>
          <a:stretch>
            <a:fillRect/>
          </a:stretch>
        </p:blipFill>
        <p:spPr>
          <a:xfrm>
            <a:off x="-12700" y="-4148"/>
            <a:ext cx="9944402" cy="6876000"/>
          </a:xfrm>
          <a:prstGeom prst="rect">
            <a:avLst/>
          </a:prstGeom>
        </p:spPr>
      </p:pic>
      <p:sp>
        <p:nvSpPr>
          <p:cNvPr id="11" name="Title 1"/>
          <p:cNvSpPr>
            <a:spLocks noGrp="1"/>
          </p:cNvSpPr>
          <p:nvPr>
            <p:ph type="title"/>
          </p:nvPr>
        </p:nvSpPr>
        <p:spPr>
          <a:xfrm>
            <a:off x="207385" y="69272"/>
            <a:ext cx="6788728" cy="623454"/>
          </a:xfrm>
        </p:spPr>
        <p:txBody>
          <a:bodyPr>
            <a:normAutofit/>
          </a:bodyPr>
          <a:lstStyle>
            <a:lvl1pPr>
              <a:defRPr sz="3200" b="1">
                <a:solidFill>
                  <a:srgbClr val="00B0F0"/>
                </a:solidFill>
                <a:latin typeface="Arial" charset="0"/>
                <a:ea typeface="Arial" charset="0"/>
                <a:cs typeface="Arial" charset="0"/>
              </a:defRPr>
            </a:lvl1pPr>
          </a:lstStyle>
          <a:p>
            <a:endParaRPr lang="en-US" dirty="0"/>
          </a:p>
        </p:txBody>
      </p:sp>
      <p:sp>
        <p:nvSpPr>
          <p:cNvPr id="12" name="Content Placeholder 2"/>
          <p:cNvSpPr>
            <a:spLocks noGrp="1"/>
          </p:cNvSpPr>
          <p:nvPr>
            <p:ph idx="1"/>
          </p:nvPr>
        </p:nvSpPr>
        <p:spPr>
          <a:xfrm>
            <a:off x="5167312" y="1000433"/>
            <a:ext cx="439189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30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7B23A5-EA03-48B5-975D-2B52C5C654D8}" type="datetime1">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2A85E-8BDD-8940-83F5-79F1C797ABD5}" type="slidenum">
              <a:rPr lang="en-US" smtClean="0"/>
              <a:t>‹#›</a:t>
            </a:fld>
            <a:endParaRPr lang="en-US"/>
          </a:p>
        </p:txBody>
      </p:sp>
    </p:spTree>
    <p:extLst>
      <p:ext uri="{BB962C8B-B14F-4D97-AF65-F5344CB8AC3E}">
        <p14:creationId xmlns:p14="http://schemas.microsoft.com/office/powerpoint/2010/main" val="361556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EC38A-20B3-4C95-9123-BCAC5BFFFDD3}" type="datetime1">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2A85E-8BDD-8940-83F5-79F1C797ABD5}" type="slidenum">
              <a:rPr lang="en-US" smtClean="0"/>
              <a:t>‹#›</a:t>
            </a:fld>
            <a:endParaRPr lang="en-US"/>
          </a:p>
        </p:txBody>
      </p:sp>
    </p:spTree>
    <p:extLst>
      <p:ext uri="{BB962C8B-B14F-4D97-AF65-F5344CB8AC3E}">
        <p14:creationId xmlns:p14="http://schemas.microsoft.com/office/powerpoint/2010/main" val="287409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219076-EA98-44AF-A1CE-999C3512A6B6}" type="datetime1">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2A85E-8BDD-8940-83F5-79F1C797ABD5}" type="slidenum">
              <a:rPr lang="en-US" smtClean="0"/>
              <a:t>‹#›</a:t>
            </a:fld>
            <a:endParaRPr lang="en-US"/>
          </a:p>
        </p:txBody>
      </p:sp>
    </p:spTree>
    <p:extLst>
      <p:ext uri="{BB962C8B-B14F-4D97-AF65-F5344CB8AC3E}">
        <p14:creationId xmlns:p14="http://schemas.microsoft.com/office/powerpoint/2010/main" val="8732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285FED-C065-4CB8-9243-981F224D1F5C}" type="datetime1">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2A85E-8BDD-8940-83F5-79F1C797ABD5}" type="slidenum">
              <a:rPr lang="en-US" smtClean="0"/>
              <a:t>‹#›</a:t>
            </a:fld>
            <a:endParaRPr lang="en-US"/>
          </a:p>
        </p:txBody>
      </p:sp>
    </p:spTree>
    <p:extLst>
      <p:ext uri="{BB962C8B-B14F-4D97-AF65-F5344CB8AC3E}">
        <p14:creationId xmlns:p14="http://schemas.microsoft.com/office/powerpoint/2010/main" val="394487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A7F01-A128-4B7B-8893-D3CBB57FC792}" type="datetime1">
              <a:rPr lang="en-US" smtClean="0"/>
              <a:t>5/11/2020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2A85E-8BDD-8940-83F5-79F1C797ABD5}" type="slidenum">
              <a:rPr lang="en-US" smtClean="0"/>
              <a:t>‹#›</a:t>
            </a:fld>
            <a:endParaRPr lang="en-US"/>
          </a:p>
        </p:txBody>
      </p:sp>
    </p:spTree>
    <p:extLst>
      <p:ext uri="{BB962C8B-B14F-4D97-AF65-F5344CB8AC3E}">
        <p14:creationId xmlns:p14="http://schemas.microsoft.com/office/powerpoint/2010/main" val="859637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85261A-F609-2343-A363-84223297451C}"/>
              </a:ext>
            </a:extLst>
          </p:cNvPr>
          <p:cNvPicPr>
            <a:picLocks noChangeAspect="1"/>
          </p:cNvPicPr>
          <p:nvPr/>
        </p:nvPicPr>
        <p:blipFill>
          <a:blip r:embed="rId2"/>
          <a:stretch>
            <a:fillRect/>
          </a:stretch>
        </p:blipFill>
        <p:spPr>
          <a:xfrm>
            <a:off x="-12526" y="0"/>
            <a:ext cx="9905999" cy="7152362"/>
          </a:xfrm>
          <a:prstGeom prst="rect">
            <a:avLst/>
          </a:prstGeom>
        </p:spPr>
      </p:pic>
      <p:sp>
        <p:nvSpPr>
          <p:cNvPr id="3" name="TextBox 2">
            <a:extLst>
              <a:ext uri="{FF2B5EF4-FFF2-40B4-BE49-F238E27FC236}">
                <a16:creationId xmlns:a16="http://schemas.microsoft.com/office/drawing/2014/main" id="{744C24F8-8D83-5E4C-9B51-B802F5331A89}"/>
              </a:ext>
            </a:extLst>
          </p:cNvPr>
          <p:cNvSpPr txBox="1"/>
          <p:nvPr/>
        </p:nvSpPr>
        <p:spPr>
          <a:xfrm>
            <a:off x="4605868" y="4626868"/>
            <a:ext cx="4521200" cy="1384995"/>
          </a:xfrm>
          <a:prstGeom prst="rect">
            <a:avLst/>
          </a:prstGeom>
          <a:noFill/>
        </p:spPr>
        <p:txBody>
          <a:bodyPr wrap="square" rtlCol="0">
            <a:spAutoFit/>
          </a:bodyPr>
          <a:lstStyle/>
          <a:p>
            <a:pPr algn="ctr"/>
            <a:r>
              <a:rPr lang="en-ZA" sz="2800" b="1" dirty="0" smtClean="0">
                <a:solidFill>
                  <a:schemeClr val="bg1"/>
                </a:solidFill>
                <a:latin typeface="Arial" panose="020B0604020202020204" pitchFamily="34" charset="0"/>
                <a:cs typeface="Arial" panose="020B0604020202020204" pitchFamily="34" charset="0"/>
              </a:rPr>
              <a:t>Portfolio Committee on Transport</a:t>
            </a:r>
          </a:p>
          <a:p>
            <a:pPr algn="ctr"/>
            <a:r>
              <a:rPr lang="en-ZA" sz="2800" b="1" dirty="0" smtClean="0">
                <a:solidFill>
                  <a:schemeClr val="bg1"/>
                </a:solidFill>
                <a:latin typeface="Arial" panose="020B0604020202020204" pitchFamily="34" charset="0"/>
                <a:cs typeface="Arial" panose="020B0604020202020204" pitchFamily="34" charset="0"/>
              </a:rPr>
              <a:t> 11 May 2020</a:t>
            </a:r>
            <a:endParaRPr lang="en-ZA"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19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800" b="1" dirty="0">
                <a:solidFill>
                  <a:srgbClr val="00B0F0"/>
                </a:solidFill>
                <a:latin typeface="Arial" panose="020B0604020202020204" pitchFamily="34" charset="0"/>
                <a:cs typeface="Arial" panose="020B0604020202020204" pitchFamily="34" charset="0"/>
              </a:rPr>
              <a:t>Indicators for Service Recovery</a:t>
            </a:r>
            <a:endParaRPr lang="en-GB" sz="2800" b="1" dirty="0">
              <a:solidFill>
                <a:srgbClr val="00B0F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F0DB05-0E78-B144-B0D5-87479DC67BF8}"/>
              </a:ext>
            </a:extLst>
          </p:cNvPr>
          <p:cNvPicPr>
            <a:picLocks noChangeAspect="1"/>
          </p:cNvPicPr>
          <p:nvPr/>
        </p:nvPicPr>
        <p:blipFill>
          <a:blip r:embed="rId4"/>
          <a:stretch>
            <a:fillRect/>
          </a:stretch>
        </p:blipFill>
        <p:spPr>
          <a:xfrm>
            <a:off x="0" y="1007390"/>
            <a:ext cx="9906000" cy="4518925"/>
          </a:xfrm>
          <a:prstGeom prst="rect">
            <a:avLst/>
          </a:prstGeom>
        </p:spPr>
      </p:pic>
    </p:spTree>
    <p:extLst>
      <p:ext uri="{BB962C8B-B14F-4D97-AF65-F5344CB8AC3E}">
        <p14:creationId xmlns:p14="http://schemas.microsoft.com/office/powerpoint/2010/main" val="115559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7733655" cy="657360"/>
          </a:xfrm>
        </p:spPr>
        <p:txBody>
          <a:bodyPr>
            <a:normAutofit/>
          </a:bodyPr>
          <a:lstStyle/>
          <a:p>
            <a:r>
              <a:rPr lang="en-US" sz="2800" b="1" dirty="0">
                <a:solidFill>
                  <a:srgbClr val="00B0F0"/>
                </a:solidFill>
                <a:latin typeface="Arial" panose="020B0604020202020204" pitchFamily="34" charset="0"/>
                <a:cs typeface="Arial" panose="020B0604020202020204" pitchFamily="34" charset="0"/>
              </a:rPr>
              <a:t>Strategic Objectives &amp; Programs: Goal 1</a:t>
            </a:r>
            <a:endParaRPr lang="en-GB" sz="2800"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9BF533B-CBBC-4E47-9AF4-4EA1E0180BEC}"/>
              </a:ext>
            </a:extLst>
          </p:cNvPr>
          <p:cNvSpPr txBox="1">
            <a:spLocks/>
          </p:cNvSpPr>
          <p:nvPr/>
        </p:nvSpPr>
        <p:spPr>
          <a:xfrm>
            <a:off x="165885" y="1000755"/>
            <a:ext cx="9740114" cy="491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p:txBody>
      </p:sp>
      <p:sp>
        <p:nvSpPr>
          <p:cNvPr id="14" name="Content Placeholder 2">
            <a:extLst>
              <a:ext uri="{FF2B5EF4-FFF2-40B4-BE49-F238E27FC236}">
                <a16:creationId xmlns:a16="http://schemas.microsoft.com/office/drawing/2014/main" id="{AA1310E2-73C8-F143-BEA8-B87D19E94D82}"/>
              </a:ext>
            </a:extLst>
          </p:cNvPr>
          <p:cNvSpPr>
            <a:spLocks noGrp="1"/>
          </p:cNvSpPr>
          <p:nvPr>
            <p:ph idx="1"/>
          </p:nvPr>
        </p:nvSpPr>
        <p:spPr>
          <a:xfrm>
            <a:off x="165885" y="1287966"/>
            <a:ext cx="9754952" cy="4238349"/>
          </a:xfrm>
        </p:spPr>
        <p:txBody>
          <a:bodyPr/>
          <a:lstStyle/>
          <a:p>
            <a:pPr marL="0" indent="-57150">
              <a:buNone/>
            </a:pPr>
            <a:r>
              <a:rPr lang="en-US" sz="2000" dirty="0">
                <a:solidFill>
                  <a:srgbClr val="00B0F0"/>
                </a:solidFill>
                <a:cs typeface="Arial" panose="020B0604020202020204" pitchFamily="34" charset="0"/>
              </a:rPr>
              <a:t>Rail and Bus transport that works</a:t>
            </a:r>
          </a:p>
          <a:p>
            <a:pPr marL="0" indent="-57150">
              <a:buNone/>
            </a:pPr>
            <a:endParaRPr lang="en-US" sz="2000" dirty="0">
              <a:solidFill>
                <a:srgbClr val="00B0F0"/>
              </a:solidFill>
              <a:cs typeface="Arial" panose="020B0604020202020204" pitchFamily="34" charset="0"/>
            </a:endParaRPr>
          </a:p>
          <a:p>
            <a:pPr lvl="1">
              <a:buFont typeface="+mj-lt"/>
              <a:buAutoNum type="arabicPeriod" startAt="2"/>
            </a:pPr>
            <a:r>
              <a:rPr lang="en-US" sz="2000" dirty="0">
                <a:cs typeface="Arial" panose="020B0604020202020204" pitchFamily="34" charset="0"/>
              </a:rPr>
              <a:t>Safety and Security Management: improve safety management in line with RSR requirements, security of the PRASA asset base and implement security technology, physical security and integration.</a:t>
            </a:r>
          </a:p>
          <a:p>
            <a:pPr marL="0" indent="0">
              <a:buNone/>
            </a:pPr>
            <a:endParaRPr lang="en-US" dirty="0"/>
          </a:p>
          <a:p>
            <a:pPr>
              <a:buFont typeface="+mj-lt"/>
              <a:buAutoNum type="arabicPeriod"/>
            </a:pPr>
            <a:endParaRPr lang="en-US" dirty="0"/>
          </a:p>
        </p:txBody>
      </p:sp>
      <p:pic>
        <p:nvPicPr>
          <p:cNvPr id="15" name="Picture 14">
            <a:extLst>
              <a:ext uri="{FF2B5EF4-FFF2-40B4-BE49-F238E27FC236}">
                <a16:creationId xmlns:a16="http://schemas.microsoft.com/office/drawing/2014/main" id="{8445BBA1-EE07-BE49-967E-F95BCDA543A8}"/>
              </a:ext>
            </a:extLst>
          </p:cNvPr>
          <p:cNvPicPr>
            <a:picLocks noChangeAspect="1"/>
          </p:cNvPicPr>
          <p:nvPr/>
        </p:nvPicPr>
        <p:blipFill>
          <a:blip r:embed="rId4"/>
          <a:stretch>
            <a:fillRect/>
          </a:stretch>
        </p:blipFill>
        <p:spPr>
          <a:xfrm>
            <a:off x="165886" y="3550323"/>
            <a:ext cx="4432240" cy="1636074"/>
          </a:xfrm>
          <a:prstGeom prst="rect">
            <a:avLst/>
          </a:prstGeom>
        </p:spPr>
      </p:pic>
      <p:pic>
        <p:nvPicPr>
          <p:cNvPr id="16" name="Picture 15">
            <a:extLst>
              <a:ext uri="{FF2B5EF4-FFF2-40B4-BE49-F238E27FC236}">
                <a16:creationId xmlns:a16="http://schemas.microsoft.com/office/drawing/2014/main" id="{CB219A56-9655-A444-B992-52C6844B3431}"/>
              </a:ext>
            </a:extLst>
          </p:cNvPr>
          <p:cNvPicPr>
            <a:picLocks noChangeAspect="1"/>
          </p:cNvPicPr>
          <p:nvPr/>
        </p:nvPicPr>
        <p:blipFill>
          <a:blip r:embed="rId5"/>
          <a:stretch>
            <a:fillRect/>
          </a:stretch>
        </p:blipFill>
        <p:spPr>
          <a:xfrm>
            <a:off x="4976949" y="3495509"/>
            <a:ext cx="4650377" cy="1690888"/>
          </a:xfrm>
          <a:prstGeom prst="rect">
            <a:avLst/>
          </a:prstGeom>
        </p:spPr>
      </p:pic>
    </p:spTree>
    <p:extLst>
      <p:ext uri="{BB962C8B-B14F-4D97-AF65-F5344CB8AC3E}">
        <p14:creationId xmlns:p14="http://schemas.microsoft.com/office/powerpoint/2010/main" val="414890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400" b="1" dirty="0">
                <a:solidFill>
                  <a:srgbClr val="00B0F0"/>
                </a:solidFill>
                <a:latin typeface="Arial" panose="020B0604020202020204" pitchFamily="34" charset="0"/>
                <a:cs typeface="Arial" panose="020B0604020202020204" pitchFamily="34" charset="0"/>
              </a:rPr>
              <a:t>Indicators for Safety and Security Management</a:t>
            </a:r>
            <a:endParaRPr lang="en-GB" sz="2400" b="1" dirty="0">
              <a:solidFill>
                <a:srgbClr val="00B0F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DBB5D9E-1E75-3749-B1C9-9EAB8686A561}"/>
              </a:ext>
            </a:extLst>
          </p:cNvPr>
          <p:cNvPicPr>
            <a:picLocks noChangeAspect="1"/>
          </p:cNvPicPr>
          <p:nvPr/>
        </p:nvPicPr>
        <p:blipFill>
          <a:blip r:embed="rId4"/>
          <a:stretch>
            <a:fillRect/>
          </a:stretch>
        </p:blipFill>
        <p:spPr>
          <a:xfrm>
            <a:off x="50798" y="945397"/>
            <a:ext cx="9855202" cy="4580918"/>
          </a:xfrm>
          <a:prstGeom prst="rect">
            <a:avLst/>
          </a:prstGeom>
        </p:spPr>
      </p:pic>
    </p:spTree>
    <p:extLst>
      <p:ext uri="{BB962C8B-B14F-4D97-AF65-F5344CB8AC3E}">
        <p14:creationId xmlns:p14="http://schemas.microsoft.com/office/powerpoint/2010/main" val="381963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7733655" cy="657360"/>
          </a:xfrm>
        </p:spPr>
        <p:txBody>
          <a:bodyPr>
            <a:normAutofit fontScale="90000"/>
          </a:bodyPr>
          <a:lstStyle/>
          <a:p>
            <a:r>
              <a:rPr lang="en-US" sz="2800" b="1" dirty="0">
                <a:solidFill>
                  <a:srgbClr val="00B0F0"/>
                </a:solidFill>
                <a:latin typeface="Arial" panose="020B0604020202020204" pitchFamily="34" charset="0"/>
                <a:cs typeface="Arial" panose="020B0604020202020204" pitchFamily="34" charset="0"/>
              </a:rPr>
              <a:t>Indicators: Capital </a:t>
            </a:r>
            <a:r>
              <a:rPr lang="en-US" sz="2800" b="1" dirty="0" err="1">
                <a:solidFill>
                  <a:srgbClr val="00B0F0"/>
                </a:solidFill>
                <a:latin typeface="Arial" panose="020B0604020202020204" pitchFamily="34" charset="0"/>
                <a:cs typeface="Arial" panose="020B0604020202020204" pitchFamily="34" charset="0"/>
              </a:rPr>
              <a:t>Programme</a:t>
            </a:r>
            <a:r>
              <a:rPr lang="en-US" sz="2800" b="1" dirty="0">
                <a:solidFill>
                  <a:srgbClr val="00B0F0"/>
                </a:solidFill>
                <a:latin typeface="Arial" panose="020B0604020202020204" pitchFamily="34" charset="0"/>
                <a:cs typeface="Arial" panose="020B0604020202020204" pitchFamily="34" charset="0"/>
              </a:rPr>
              <a:t> and Modernization Acceleration</a:t>
            </a:r>
            <a:endParaRPr lang="en-GB" sz="2800"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9BF533B-CBBC-4E47-9AF4-4EA1E0180BEC}"/>
              </a:ext>
            </a:extLst>
          </p:cNvPr>
          <p:cNvSpPr txBox="1">
            <a:spLocks/>
          </p:cNvSpPr>
          <p:nvPr/>
        </p:nvSpPr>
        <p:spPr>
          <a:xfrm>
            <a:off x="165885" y="1000755"/>
            <a:ext cx="9740114" cy="491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p:txBody>
      </p:sp>
      <p:sp>
        <p:nvSpPr>
          <p:cNvPr id="12" name="Content Placeholder 2">
            <a:extLst>
              <a:ext uri="{FF2B5EF4-FFF2-40B4-BE49-F238E27FC236}">
                <a16:creationId xmlns:a16="http://schemas.microsoft.com/office/drawing/2014/main" id="{8C0B0051-57CB-4448-8FC8-E4469EEF1F14}"/>
              </a:ext>
            </a:extLst>
          </p:cNvPr>
          <p:cNvSpPr>
            <a:spLocks noGrp="1"/>
          </p:cNvSpPr>
          <p:nvPr>
            <p:ph idx="1"/>
          </p:nvPr>
        </p:nvSpPr>
        <p:spPr>
          <a:xfrm>
            <a:off x="-1" y="1000756"/>
            <a:ext cx="9906000" cy="4525560"/>
          </a:xfrm>
        </p:spPr>
        <p:txBody>
          <a:bodyPr/>
          <a:lstStyle/>
          <a:p>
            <a:pPr>
              <a:buFont typeface="+mj-lt"/>
              <a:buAutoNum type="arabicPeriod" startAt="3"/>
            </a:pPr>
            <a:r>
              <a:rPr lang="en-US" sz="2000" dirty="0">
                <a:cs typeface="Arial" panose="020B0604020202020204" pitchFamily="34" charset="0"/>
              </a:rPr>
              <a:t>Capital Programme and Modernization Acceleration: develop a capital implementation process and implement such to accelerate service recovery and delivery through modernization of the rail system. </a:t>
            </a:r>
          </a:p>
          <a:p>
            <a:pPr marL="0" indent="0">
              <a:buNone/>
            </a:pPr>
            <a:endParaRPr lang="en-US" dirty="0"/>
          </a:p>
          <a:p>
            <a:pPr>
              <a:buFont typeface="+mj-lt"/>
              <a:buAutoNum type="arabicPeriod" startAt="3"/>
            </a:pPr>
            <a:endParaRPr lang="en-US" dirty="0"/>
          </a:p>
          <a:p>
            <a:pPr>
              <a:buFont typeface="+mj-lt"/>
              <a:buAutoNum type="arabicPeriod" startAt="3"/>
            </a:pPr>
            <a:endParaRPr lang="en-US" dirty="0"/>
          </a:p>
          <a:p>
            <a:pPr>
              <a:buFont typeface="+mj-lt"/>
              <a:buAutoNum type="arabicPeriod" startAt="3"/>
            </a:pPr>
            <a:endParaRPr lang="en-US" dirty="0"/>
          </a:p>
          <a:p>
            <a:pPr>
              <a:buFont typeface="+mj-lt"/>
              <a:buAutoNum type="arabicPeriod" startAt="3"/>
            </a:pPr>
            <a:endParaRPr lang="en-US" dirty="0"/>
          </a:p>
          <a:p>
            <a:pPr>
              <a:buFont typeface="+mj-lt"/>
              <a:buAutoNum type="arabicPeriod" startAt="3"/>
            </a:pPr>
            <a:endParaRPr lang="en-US" dirty="0"/>
          </a:p>
          <a:p>
            <a:pPr>
              <a:buFont typeface="+mj-lt"/>
              <a:buAutoNum type="arabicPeriod" startAt="3"/>
            </a:pPr>
            <a:endParaRPr lang="en-US" dirty="0"/>
          </a:p>
        </p:txBody>
      </p:sp>
      <p:pic>
        <p:nvPicPr>
          <p:cNvPr id="13" name="Picture 12">
            <a:extLst>
              <a:ext uri="{FF2B5EF4-FFF2-40B4-BE49-F238E27FC236}">
                <a16:creationId xmlns:a16="http://schemas.microsoft.com/office/drawing/2014/main" id="{4A4BFC25-F721-8840-9619-3D6633B50C29}"/>
              </a:ext>
            </a:extLst>
          </p:cNvPr>
          <p:cNvPicPr>
            <a:picLocks noChangeAspect="1"/>
          </p:cNvPicPr>
          <p:nvPr/>
        </p:nvPicPr>
        <p:blipFill>
          <a:blip r:embed="rId4"/>
          <a:stretch>
            <a:fillRect/>
          </a:stretch>
        </p:blipFill>
        <p:spPr>
          <a:xfrm>
            <a:off x="470263" y="2848345"/>
            <a:ext cx="8673737" cy="2490611"/>
          </a:xfrm>
          <a:prstGeom prst="rect">
            <a:avLst/>
          </a:prstGeom>
        </p:spPr>
      </p:pic>
    </p:spTree>
    <p:extLst>
      <p:ext uri="{BB962C8B-B14F-4D97-AF65-F5344CB8AC3E}">
        <p14:creationId xmlns:p14="http://schemas.microsoft.com/office/powerpoint/2010/main" val="257882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400" b="1" dirty="0">
                <a:solidFill>
                  <a:srgbClr val="00B0F0"/>
                </a:solidFill>
                <a:latin typeface="Arial" panose="020B0604020202020204" pitchFamily="34" charset="0"/>
                <a:cs typeface="Arial" panose="020B0604020202020204" pitchFamily="34" charset="0"/>
              </a:rPr>
              <a:t>Indicators for Safety and Security Management</a:t>
            </a:r>
            <a:endParaRPr lang="en-GB" sz="2400" b="1" dirty="0">
              <a:solidFill>
                <a:srgbClr val="00B0F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9A7C7E8-52B4-DD43-840A-44B382EF1258}"/>
              </a:ext>
            </a:extLst>
          </p:cNvPr>
          <p:cNvPicPr>
            <a:picLocks noChangeAspect="1"/>
          </p:cNvPicPr>
          <p:nvPr/>
        </p:nvPicPr>
        <p:blipFill>
          <a:blip r:embed="rId4"/>
          <a:stretch>
            <a:fillRect/>
          </a:stretch>
        </p:blipFill>
        <p:spPr>
          <a:xfrm>
            <a:off x="-1" y="955722"/>
            <a:ext cx="9918915" cy="4563739"/>
          </a:xfrm>
          <a:prstGeom prst="rect">
            <a:avLst/>
          </a:prstGeom>
        </p:spPr>
      </p:pic>
    </p:spTree>
    <p:extLst>
      <p:ext uri="{BB962C8B-B14F-4D97-AF65-F5344CB8AC3E}">
        <p14:creationId xmlns:p14="http://schemas.microsoft.com/office/powerpoint/2010/main" val="310702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7733655" cy="657360"/>
          </a:xfrm>
        </p:spPr>
        <p:txBody>
          <a:bodyPr>
            <a:normAutofit/>
          </a:bodyPr>
          <a:lstStyle/>
          <a:p>
            <a:r>
              <a:rPr lang="en-US" sz="2800" b="1" dirty="0">
                <a:solidFill>
                  <a:srgbClr val="00B0F0"/>
                </a:solidFill>
                <a:latin typeface="Arial" panose="020B0604020202020204" pitchFamily="34" charset="0"/>
                <a:cs typeface="Arial" panose="020B0604020202020204" pitchFamily="34" charset="0"/>
              </a:rPr>
              <a:t>Strategic Objectives &amp; Programs: Goal 2</a:t>
            </a:r>
            <a:endParaRPr lang="en-GB" sz="2800"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9BF533B-CBBC-4E47-9AF4-4EA1E0180BEC}"/>
              </a:ext>
            </a:extLst>
          </p:cNvPr>
          <p:cNvSpPr txBox="1">
            <a:spLocks/>
          </p:cNvSpPr>
          <p:nvPr/>
        </p:nvSpPr>
        <p:spPr>
          <a:xfrm>
            <a:off x="165885" y="1000755"/>
            <a:ext cx="9740114" cy="491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p:txBody>
      </p:sp>
      <p:sp>
        <p:nvSpPr>
          <p:cNvPr id="10" name="Content Placeholder 2">
            <a:extLst>
              <a:ext uri="{FF2B5EF4-FFF2-40B4-BE49-F238E27FC236}">
                <a16:creationId xmlns:a16="http://schemas.microsoft.com/office/drawing/2014/main" id="{3B9C59A2-243E-F346-9E1E-3B7ADEDD070F}"/>
              </a:ext>
            </a:extLst>
          </p:cNvPr>
          <p:cNvSpPr>
            <a:spLocks noGrp="1"/>
          </p:cNvSpPr>
          <p:nvPr>
            <p:ph idx="1"/>
          </p:nvPr>
        </p:nvSpPr>
        <p:spPr>
          <a:xfrm>
            <a:off x="-1" y="1000756"/>
            <a:ext cx="9906001" cy="4525560"/>
          </a:xfrm>
        </p:spPr>
        <p:txBody>
          <a:bodyPr/>
          <a:lstStyle/>
          <a:p>
            <a:pPr marL="0" indent="-57150">
              <a:buNone/>
            </a:pPr>
            <a:r>
              <a:rPr lang="en-US" sz="2400" dirty="0">
                <a:solidFill>
                  <a:srgbClr val="00B0F0"/>
                </a:solidFill>
                <a:cs typeface="Arial" panose="020B0604020202020204" pitchFamily="34" charset="0"/>
              </a:rPr>
              <a:t>A capable organization</a:t>
            </a:r>
          </a:p>
          <a:p>
            <a:pPr marL="0" indent="-57150">
              <a:buNone/>
            </a:pPr>
            <a:endParaRPr lang="en-US" sz="2400" dirty="0">
              <a:solidFill>
                <a:srgbClr val="00B0F0"/>
              </a:solidFill>
              <a:cs typeface="Arial" panose="020B0604020202020204" pitchFamily="34" charset="0"/>
            </a:endParaRPr>
          </a:p>
          <a:p>
            <a:pPr lvl="1">
              <a:buFont typeface="+mj-lt"/>
              <a:buAutoNum type="arabicPeriod"/>
            </a:pPr>
            <a:r>
              <a:rPr lang="en-US" sz="2000" dirty="0">
                <a:cs typeface="Arial" panose="020B0604020202020204" pitchFamily="34" charset="0"/>
              </a:rPr>
              <a:t>Revenue Enhancement and Cost Containment : review the organisational design and business model and address revenue protection and generation for commuter and passenger transport as well as properties and assets to ensure a sustainable organization that is financially sound. </a:t>
            </a:r>
          </a:p>
          <a:p>
            <a:pPr>
              <a:buFont typeface="+mj-lt"/>
              <a:buAutoNum type="arabicPeriod"/>
            </a:pPr>
            <a:endParaRPr lang="en-US" sz="3600" dirty="0"/>
          </a:p>
          <a:p>
            <a:pPr marL="0" indent="0">
              <a:buNone/>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marL="0" indent="0">
              <a:buNone/>
            </a:pPr>
            <a:endParaRPr lang="en-US" dirty="0"/>
          </a:p>
          <a:p>
            <a:pPr marL="0" indent="0">
              <a:buNone/>
            </a:pPr>
            <a:endParaRPr lang="en-US" dirty="0"/>
          </a:p>
          <a:p>
            <a:pPr>
              <a:buFont typeface="+mj-lt"/>
              <a:buAutoNum type="arabicPeriod" startAt="3"/>
            </a:pPr>
            <a:endParaRPr lang="en-US" dirty="0"/>
          </a:p>
          <a:p>
            <a:pPr>
              <a:buFont typeface="+mj-lt"/>
              <a:buAutoNum type="arabicPeriod" startAt="3"/>
            </a:pPr>
            <a:endParaRPr lang="en-US" dirty="0"/>
          </a:p>
          <a:p>
            <a:pPr>
              <a:buFont typeface="+mj-lt"/>
              <a:buAutoNum type="arabicPeriod" startAt="3"/>
            </a:pPr>
            <a:endParaRPr lang="en-US" dirty="0"/>
          </a:p>
          <a:p>
            <a:pPr>
              <a:buFont typeface="+mj-lt"/>
              <a:buAutoNum type="arabicPeriod" startAt="3"/>
            </a:pPr>
            <a:endParaRPr lang="en-US" dirty="0"/>
          </a:p>
        </p:txBody>
      </p:sp>
      <p:pic>
        <p:nvPicPr>
          <p:cNvPr id="11" name="Picture 10">
            <a:extLst>
              <a:ext uri="{FF2B5EF4-FFF2-40B4-BE49-F238E27FC236}">
                <a16:creationId xmlns:a16="http://schemas.microsoft.com/office/drawing/2014/main" id="{03544F65-EC73-1844-97B9-D83A9EA0B6D9}"/>
              </a:ext>
            </a:extLst>
          </p:cNvPr>
          <p:cNvPicPr>
            <a:picLocks noChangeAspect="1"/>
          </p:cNvPicPr>
          <p:nvPr/>
        </p:nvPicPr>
        <p:blipFill>
          <a:blip r:embed="rId4"/>
          <a:stretch>
            <a:fillRect/>
          </a:stretch>
        </p:blipFill>
        <p:spPr>
          <a:xfrm>
            <a:off x="5107979" y="3338117"/>
            <a:ext cx="4532409" cy="1978466"/>
          </a:xfrm>
          <a:prstGeom prst="rect">
            <a:avLst/>
          </a:prstGeom>
        </p:spPr>
      </p:pic>
      <p:pic>
        <p:nvPicPr>
          <p:cNvPr id="14" name="Picture 13">
            <a:extLst>
              <a:ext uri="{FF2B5EF4-FFF2-40B4-BE49-F238E27FC236}">
                <a16:creationId xmlns:a16="http://schemas.microsoft.com/office/drawing/2014/main" id="{7ADBB185-E3A7-EC43-9894-3EEA6A4A60EF}"/>
              </a:ext>
            </a:extLst>
          </p:cNvPr>
          <p:cNvPicPr>
            <a:picLocks noChangeAspect="1"/>
          </p:cNvPicPr>
          <p:nvPr/>
        </p:nvPicPr>
        <p:blipFill>
          <a:blip r:embed="rId5"/>
          <a:stretch>
            <a:fillRect/>
          </a:stretch>
        </p:blipFill>
        <p:spPr>
          <a:xfrm>
            <a:off x="165885" y="3338117"/>
            <a:ext cx="4406115" cy="1978465"/>
          </a:xfrm>
          <a:prstGeom prst="rect">
            <a:avLst/>
          </a:prstGeom>
        </p:spPr>
      </p:pic>
    </p:spTree>
    <p:extLst>
      <p:ext uri="{BB962C8B-B14F-4D97-AF65-F5344CB8AC3E}">
        <p14:creationId xmlns:p14="http://schemas.microsoft.com/office/powerpoint/2010/main" val="302379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400" b="1" dirty="0">
                <a:solidFill>
                  <a:srgbClr val="00B0F0"/>
                </a:solidFill>
                <a:latin typeface="Arial" panose="020B0604020202020204" pitchFamily="34" charset="0"/>
                <a:cs typeface="Arial" panose="020B0604020202020204" pitchFamily="34" charset="0"/>
              </a:rPr>
              <a:t>Indicators Enhancement and Cost Containment</a:t>
            </a:r>
            <a:endParaRPr lang="en-GB" sz="2400" b="1" dirty="0">
              <a:solidFill>
                <a:srgbClr val="00B0F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D1494CC-ED9F-9A44-B750-4DDDCC5F1ED7}"/>
              </a:ext>
            </a:extLst>
          </p:cNvPr>
          <p:cNvPicPr>
            <a:picLocks noChangeAspect="1"/>
          </p:cNvPicPr>
          <p:nvPr/>
        </p:nvPicPr>
        <p:blipFill>
          <a:blip r:embed="rId4"/>
          <a:stretch>
            <a:fillRect/>
          </a:stretch>
        </p:blipFill>
        <p:spPr>
          <a:xfrm>
            <a:off x="-1" y="977253"/>
            <a:ext cx="9918915" cy="4509147"/>
          </a:xfrm>
          <a:prstGeom prst="rect">
            <a:avLst/>
          </a:prstGeom>
        </p:spPr>
      </p:pic>
    </p:spTree>
    <p:extLst>
      <p:ext uri="{BB962C8B-B14F-4D97-AF65-F5344CB8AC3E}">
        <p14:creationId xmlns:p14="http://schemas.microsoft.com/office/powerpoint/2010/main" val="428324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7733655" cy="657360"/>
          </a:xfrm>
        </p:spPr>
        <p:txBody>
          <a:bodyPr>
            <a:normAutofit/>
          </a:bodyPr>
          <a:lstStyle/>
          <a:p>
            <a:r>
              <a:rPr lang="en-US" sz="2800" b="1" dirty="0">
                <a:solidFill>
                  <a:srgbClr val="00B0F0"/>
                </a:solidFill>
                <a:latin typeface="Arial" panose="020B0604020202020204" pitchFamily="34" charset="0"/>
                <a:cs typeface="Arial" panose="020B0604020202020204" pitchFamily="34" charset="0"/>
              </a:rPr>
              <a:t>Strategic Objectives &amp; Programs: Goal 2</a:t>
            </a:r>
            <a:endParaRPr lang="en-GB" sz="2800"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9BF533B-CBBC-4E47-9AF4-4EA1E0180BEC}"/>
              </a:ext>
            </a:extLst>
          </p:cNvPr>
          <p:cNvSpPr txBox="1">
            <a:spLocks/>
          </p:cNvSpPr>
          <p:nvPr/>
        </p:nvSpPr>
        <p:spPr>
          <a:xfrm>
            <a:off x="165885" y="1000755"/>
            <a:ext cx="9740114" cy="491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p:txBody>
      </p:sp>
      <p:sp>
        <p:nvSpPr>
          <p:cNvPr id="12" name="Content Placeholder 2">
            <a:extLst>
              <a:ext uri="{FF2B5EF4-FFF2-40B4-BE49-F238E27FC236}">
                <a16:creationId xmlns:a16="http://schemas.microsoft.com/office/drawing/2014/main" id="{30088FA1-C55E-D941-B1C8-8099E398A33A}"/>
              </a:ext>
            </a:extLst>
          </p:cNvPr>
          <p:cNvSpPr txBox="1">
            <a:spLocks/>
          </p:cNvSpPr>
          <p:nvPr/>
        </p:nvSpPr>
        <p:spPr>
          <a:xfrm>
            <a:off x="0" y="1000756"/>
            <a:ext cx="9794929" cy="4525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7150">
              <a:buNone/>
            </a:pPr>
            <a:r>
              <a:rPr lang="en-US" sz="2000" dirty="0">
                <a:solidFill>
                  <a:srgbClr val="00B0F0"/>
                </a:solidFill>
                <a:cs typeface="Arial" panose="020B0604020202020204" pitchFamily="34" charset="0"/>
              </a:rPr>
              <a:t>A capable organization</a:t>
            </a:r>
          </a:p>
          <a:p>
            <a:pPr marL="0" indent="-57150">
              <a:buNone/>
            </a:pPr>
            <a:endParaRPr lang="en-US" sz="2000" dirty="0" smtClean="0">
              <a:solidFill>
                <a:srgbClr val="00B0F0"/>
              </a:solidFill>
              <a:cs typeface="Arial" panose="020B0604020202020204" pitchFamily="34" charset="0"/>
            </a:endParaRPr>
          </a:p>
          <a:p>
            <a:pPr lvl="1">
              <a:buFont typeface="+mj-lt"/>
              <a:buAutoNum type="arabicPeriod" startAt="2"/>
            </a:pPr>
            <a:r>
              <a:rPr lang="en-US" sz="1600" dirty="0" smtClean="0">
                <a:cs typeface="Arial" panose="020B0604020202020204" pitchFamily="34" charset="0"/>
              </a:rPr>
              <a:t>Governance</a:t>
            </a:r>
            <a:r>
              <a:rPr lang="en-US" sz="1600" dirty="0">
                <a:cs typeface="Arial" panose="020B0604020202020204" pitchFamily="34" charset="0"/>
              </a:rPr>
              <a:t>:  address all Auditor General findings, ensure effective consequence management, establish or improve policies, systems and processes, ensure effective enterprise wide risk management, improve and streamline the procurement process, ensure governance structures are line with legal and business imperatives, insurance cover and </a:t>
            </a:r>
            <a:r>
              <a:rPr lang="en-US" sz="1600" dirty="0" err="1">
                <a:cs typeface="Arial" panose="020B0604020202020204" pitchFamily="34" charset="0"/>
              </a:rPr>
              <a:t>divisionalization</a:t>
            </a:r>
            <a:r>
              <a:rPr lang="en-US" sz="1600" dirty="0">
                <a:cs typeface="Arial" panose="020B0604020202020204" pitchFamily="34" charset="0"/>
              </a:rPr>
              <a:t> of PRASA subsidiaries. </a:t>
            </a:r>
          </a:p>
          <a:p>
            <a:pPr>
              <a:buFont typeface="+mj-lt"/>
              <a:buAutoNum type="arabicPeriod" startAt="2"/>
            </a:pPr>
            <a:endParaRPr lang="en-US" sz="2400" dirty="0"/>
          </a:p>
          <a:p>
            <a:pPr>
              <a:buFont typeface="+mj-lt"/>
              <a:buAutoNum type="arabicPeriod" startAt="3"/>
            </a:pPr>
            <a:endParaRPr lang="en-US" sz="2400" dirty="0"/>
          </a:p>
          <a:p>
            <a:pPr>
              <a:buFont typeface="+mj-lt"/>
              <a:buAutoNum type="arabicPeriod" startAt="3"/>
            </a:pPr>
            <a:endParaRPr lang="en-US" sz="2400" dirty="0"/>
          </a:p>
          <a:p>
            <a:pPr>
              <a:buFont typeface="+mj-lt"/>
              <a:buAutoNum type="arabicPeriod" startAt="3"/>
            </a:pPr>
            <a:endParaRPr lang="en-US" sz="2400" dirty="0"/>
          </a:p>
          <a:p>
            <a:pPr>
              <a:buFont typeface="+mj-lt"/>
              <a:buAutoNum type="arabicPeriod" startAt="3"/>
            </a:pPr>
            <a:endParaRPr lang="en-US" sz="2400" dirty="0"/>
          </a:p>
          <a:p>
            <a:pPr>
              <a:buFont typeface="+mj-lt"/>
              <a:buAutoNum type="arabicPeriod" startAt="3"/>
            </a:pPr>
            <a:endParaRPr lang="en-US" sz="2400" dirty="0"/>
          </a:p>
          <a:p>
            <a:pPr>
              <a:buFont typeface="+mj-lt"/>
              <a:buAutoNum type="arabicPeriod" startAt="3"/>
            </a:pPr>
            <a:endParaRPr lang="en-US" sz="2400" dirty="0"/>
          </a:p>
        </p:txBody>
      </p:sp>
      <p:pic>
        <p:nvPicPr>
          <p:cNvPr id="13" name="Picture 12">
            <a:extLst>
              <a:ext uri="{FF2B5EF4-FFF2-40B4-BE49-F238E27FC236}">
                <a16:creationId xmlns:a16="http://schemas.microsoft.com/office/drawing/2014/main" id="{5159FCBE-A050-4045-B2C7-0CB6C0441D26}"/>
              </a:ext>
            </a:extLst>
          </p:cNvPr>
          <p:cNvPicPr>
            <a:picLocks noChangeAspect="1"/>
          </p:cNvPicPr>
          <p:nvPr/>
        </p:nvPicPr>
        <p:blipFill>
          <a:blip r:embed="rId4"/>
          <a:stretch>
            <a:fillRect/>
          </a:stretch>
        </p:blipFill>
        <p:spPr>
          <a:xfrm>
            <a:off x="1525352" y="2672246"/>
            <a:ext cx="7226762" cy="2779756"/>
          </a:xfrm>
          <a:prstGeom prst="rect">
            <a:avLst/>
          </a:prstGeom>
        </p:spPr>
      </p:pic>
    </p:spTree>
    <p:extLst>
      <p:ext uri="{BB962C8B-B14F-4D97-AF65-F5344CB8AC3E}">
        <p14:creationId xmlns:p14="http://schemas.microsoft.com/office/powerpoint/2010/main" val="1549838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400" b="1" dirty="0">
                <a:solidFill>
                  <a:srgbClr val="00B0F0"/>
                </a:solidFill>
                <a:latin typeface="Arial" panose="020B0604020202020204" pitchFamily="34" charset="0"/>
                <a:cs typeface="Arial" panose="020B0604020202020204" pitchFamily="34" charset="0"/>
              </a:rPr>
              <a:t>Indicator for Governance</a:t>
            </a:r>
            <a:endParaRPr lang="en-GB" sz="2400" b="1" dirty="0">
              <a:solidFill>
                <a:srgbClr val="00B0F0"/>
              </a:solidFill>
              <a:latin typeface="Arial" panose="020B0604020202020204" pitchFamily="34" charset="0"/>
              <a:cs typeface="Arial" panose="020B0604020202020204" pitchFamily="34" charset="0"/>
            </a:endParaRPr>
          </a:p>
        </p:txBody>
      </p:sp>
      <p:graphicFrame>
        <p:nvGraphicFramePr>
          <p:cNvPr id="6" name="Content Placeholder 6">
            <a:extLst>
              <a:ext uri="{FF2B5EF4-FFF2-40B4-BE49-F238E27FC236}">
                <a16:creationId xmlns:a16="http://schemas.microsoft.com/office/drawing/2014/main" id="{E6DF9792-337E-EB4F-A410-B6D2C1758860}"/>
              </a:ext>
            </a:extLst>
          </p:cNvPr>
          <p:cNvGraphicFramePr>
            <a:graphicFrameLocks noGrp="1"/>
          </p:cNvGraphicFramePr>
          <p:nvPr>
            <p:ph idx="1"/>
            <p:extLst/>
          </p:nvPr>
        </p:nvGraphicFramePr>
        <p:xfrm>
          <a:off x="50797" y="1084882"/>
          <a:ext cx="9527156" cy="3551120"/>
        </p:xfrm>
        <a:graphic>
          <a:graphicData uri="http://schemas.openxmlformats.org/drawingml/2006/table">
            <a:tbl>
              <a:tblPr firstRow="1" firstCol="1" bandRow="1">
                <a:tableStyleId>{5C22544A-7EE6-4342-B048-85BDC9FD1C3A}</a:tableStyleId>
              </a:tblPr>
              <a:tblGrid>
                <a:gridCol w="2379875">
                  <a:extLst>
                    <a:ext uri="{9D8B030D-6E8A-4147-A177-3AD203B41FA5}">
                      <a16:colId xmlns:a16="http://schemas.microsoft.com/office/drawing/2014/main" val="2165477133"/>
                    </a:ext>
                  </a:extLst>
                </a:gridCol>
                <a:gridCol w="2138061">
                  <a:extLst>
                    <a:ext uri="{9D8B030D-6E8A-4147-A177-3AD203B41FA5}">
                      <a16:colId xmlns:a16="http://schemas.microsoft.com/office/drawing/2014/main" val="2740430870"/>
                    </a:ext>
                  </a:extLst>
                </a:gridCol>
                <a:gridCol w="1669740">
                  <a:extLst>
                    <a:ext uri="{9D8B030D-6E8A-4147-A177-3AD203B41FA5}">
                      <a16:colId xmlns:a16="http://schemas.microsoft.com/office/drawing/2014/main" val="568013422"/>
                    </a:ext>
                  </a:extLst>
                </a:gridCol>
                <a:gridCol w="1669740">
                  <a:extLst>
                    <a:ext uri="{9D8B030D-6E8A-4147-A177-3AD203B41FA5}">
                      <a16:colId xmlns:a16="http://schemas.microsoft.com/office/drawing/2014/main" val="464102340"/>
                    </a:ext>
                  </a:extLst>
                </a:gridCol>
                <a:gridCol w="1669740">
                  <a:extLst>
                    <a:ext uri="{9D8B030D-6E8A-4147-A177-3AD203B41FA5}">
                      <a16:colId xmlns:a16="http://schemas.microsoft.com/office/drawing/2014/main" val="3516930180"/>
                    </a:ext>
                  </a:extLst>
                </a:gridCol>
              </a:tblGrid>
              <a:tr h="820054">
                <a:tc rowSpan="2">
                  <a:txBody>
                    <a:bodyPr/>
                    <a:lstStyle/>
                    <a:p>
                      <a:pPr algn="l">
                        <a:lnSpc>
                          <a:spcPct val="115000"/>
                        </a:lnSpc>
                        <a:spcAft>
                          <a:spcPts val="0"/>
                        </a:spcAft>
                      </a:pPr>
                      <a:r>
                        <a:rPr lang="en-US" sz="1200" b="0" dirty="0">
                          <a:effectLst/>
                          <a:latin typeface="Arial" panose="020B0604020202020204" pitchFamily="34" charset="0"/>
                          <a:cs typeface="Arial" panose="020B0604020202020204" pitchFamily="34" charset="0"/>
                        </a:rPr>
                        <a:t>Governance</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algn="l">
                        <a:lnSpc>
                          <a:spcPct val="115000"/>
                        </a:lnSpc>
                        <a:spcAft>
                          <a:spcPts val="0"/>
                        </a:spcAft>
                      </a:pPr>
                      <a:r>
                        <a:rPr lang="en-US" sz="1200" b="0">
                          <a:effectLst/>
                          <a:latin typeface="Arial" panose="020B0604020202020204" pitchFamily="34" charset="0"/>
                          <a:cs typeface="Arial" panose="020B0604020202020204" pitchFamily="34" charset="0"/>
                        </a:rPr>
                        <a:t>Estimated Performance </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l">
                        <a:lnSpc>
                          <a:spcPct val="115000"/>
                        </a:lnSpc>
                        <a:spcAft>
                          <a:spcPts val="0"/>
                        </a:spcAft>
                      </a:pPr>
                      <a:r>
                        <a:rPr lang="en-US" sz="1200" b="0">
                          <a:effectLst/>
                          <a:latin typeface="Arial" panose="020B0604020202020204" pitchFamily="34" charset="0"/>
                          <a:cs typeface="Arial" panose="020B0604020202020204" pitchFamily="34" charset="0"/>
                        </a:rPr>
                        <a:t>Medium-term Targets</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8155216"/>
                  </a:ext>
                </a:extLst>
              </a:tr>
              <a:tr h="397618">
                <a:tc vMerge="1">
                  <a:txBody>
                    <a:bodyPr/>
                    <a:lstStyle/>
                    <a:p>
                      <a:endParaRPr lang="en-GB"/>
                    </a:p>
                  </a:txBody>
                  <a:tcPr/>
                </a:tc>
                <a:tc>
                  <a:txBody>
                    <a:bodyPr/>
                    <a:lstStyle/>
                    <a:p>
                      <a:pPr algn="l">
                        <a:lnSpc>
                          <a:spcPct val="115000"/>
                        </a:lnSpc>
                        <a:spcAft>
                          <a:spcPts val="0"/>
                        </a:spcAft>
                      </a:pPr>
                      <a:r>
                        <a:rPr lang="en-US" sz="1200" b="0" dirty="0">
                          <a:effectLst/>
                          <a:latin typeface="Arial" panose="020B0604020202020204" pitchFamily="34" charset="0"/>
                          <a:cs typeface="Arial" panose="020B0604020202020204" pitchFamily="34" charset="0"/>
                        </a:rPr>
                        <a:t>2020</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200" b="0">
                          <a:effectLst/>
                          <a:latin typeface="Arial" panose="020B0604020202020204" pitchFamily="34" charset="0"/>
                          <a:cs typeface="Arial" panose="020B0604020202020204" pitchFamily="34" charset="0"/>
                        </a:rPr>
                        <a:t>2021</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200" b="0">
                          <a:effectLst/>
                          <a:latin typeface="Arial" panose="020B0604020202020204" pitchFamily="34" charset="0"/>
                          <a:cs typeface="Arial" panose="020B0604020202020204" pitchFamily="34" charset="0"/>
                        </a:rPr>
                        <a:t>2022</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200" b="0">
                          <a:effectLst/>
                          <a:latin typeface="Arial" panose="020B0604020202020204" pitchFamily="34" charset="0"/>
                          <a:cs typeface="Arial" panose="020B0604020202020204" pitchFamily="34" charset="0"/>
                        </a:rPr>
                        <a:t>2023</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9474025"/>
                  </a:ext>
                </a:extLst>
              </a:tr>
              <a:tr h="2333448">
                <a:tc>
                  <a:txBody>
                    <a:bodyPr/>
                    <a:lstStyle/>
                    <a:p>
                      <a:pPr marL="0" lvl="0" indent="0" algn="l">
                        <a:lnSpc>
                          <a:spcPct val="115000"/>
                        </a:lnSpc>
                        <a:spcAft>
                          <a:spcPts val="0"/>
                        </a:spcAft>
                        <a:buFont typeface="+mj-lt"/>
                        <a:buNone/>
                      </a:pPr>
                      <a:r>
                        <a:rPr lang="en-US" sz="1200" b="0" dirty="0">
                          <a:effectLst/>
                          <a:latin typeface="Arial" panose="020B0604020202020204" pitchFamily="34" charset="0"/>
                          <a:cs typeface="Arial" panose="020B0604020202020204" pitchFamily="34" charset="0"/>
                        </a:rPr>
                        <a:t>Auditor General Audit opinion on previous year audit</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algn="l">
                        <a:lnSpc>
                          <a:spcPct val="115000"/>
                        </a:lnSpc>
                        <a:spcAft>
                          <a:spcPts val="0"/>
                        </a:spcAft>
                      </a:pPr>
                      <a:r>
                        <a:rPr lang="en-US" sz="1200" b="0" dirty="0">
                          <a:effectLst/>
                          <a:latin typeface="Arial" panose="020B0604020202020204" pitchFamily="34" charset="0"/>
                          <a:cs typeface="Arial" panose="020B0604020202020204" pitchFamily="34" charset="0"/>
                        </a:rPr>
                        <a:t>Disclaimer</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200" b="0" dirty="0">
                          <a:effectLst/>
                          <a:latin typeface="Arial" panose="020B0604020202020204" pitchFamily="34" charset="0"/>
                          <a:cs typeface="Arial" panose="020B0604020202020204" pitchFamily="34" charset="0"/>
                        </a:rPr>
                        <a:t>Unqualified</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200" b="0" dirty="0">
                          <a:effectLst/>
                          <a:latin typeface="Arial" panose="020B0604020202020204" pitchFamily="34" charset="0"/>
                          <a:cs typeface="Arial" panose="020B0604020202020204" pitchFamily="34" charset="0"/>
                        </a:rPr>
                        <a:t>Unqualified</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200" b="0" dirty="0">
                          <a:effectLst/>
                          <a:latin typeface="Arial" panose="020B0604020202020204" pitchFamily="34" charset="0"/>
                          <a:cs typeface="Arial" panose="020B0604020202020204" pitchFamily="34" charset="0"/>
                        </a:rPr>
                        <a:t>Unqualified (Clean Audit in 2024)</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02340331"/>
                  </a:ext>
                </a:extLst>
              </a:tr>
            </a:tbl>
          </a:graphicData>
        </a:graphic>
      </p:graphicFrame>
      <p:sp>
        <p:nvSpPr>
          <p:cNvPr id="8" name="TextBox 7">
            <a:extLst>
              <a:ext uri="{FF2B5EF4-FFF2-40B4-BE49-F238E27FC236}">
                <a16:creationId xmlns:a16="http://schemas.microsoft.com/office/drawing/2014/main" id="{2A9589FA-83F5-4843-B83A-CFFD31AEC822}"/>
              </a:ext>
            </a:extLst>
          </p:cNvPr>
          <p:cNvSpPr txBox="1"/>
          <p:nvPr/>
        </p:nvSpPr>
        <p:spPr>
          <a:xfrm>
            <a:off x="50798" y="4636001"/>
            <a:ext cx="6152887" cy="369332"/>
          </a:xfrm>
          <a:prstGeom prst="rect">
            <a:avLst/>
          </a:prstGeom>
          <a:noFill/>
        </p:spPr>
        <p:txBody>
          <a:bodyPr wrap="square" rtlCol="0">
            <a:spAutoFit/>
          </a:bodyPr>
          <a:lstStyle/>
          <a:p>
            <a:r>
              <a:rPr lang="en-US" b="1" dirty="0">
                <a:cs typeface="Arial" panose="020B0604020202020204" pitchFamily="34" charset="0"/>
              </a:rPr>
              <a:t>At operational level : Reduction of repeat findings </a:t>
            </a:r>
            <a:endParaRPr lang="en-GB" b="1" dirty="0">
              <a:cs typeface="Arial" panose="020B0604020202020204" pitchFamily="34" charset="0"/>
            </a:endParaRPr>
          </a:p>
        </p:txBody>
      </p:sp>
    </p:spTree>
    <p:extLst>
      <p:ext uri="{BB962C8B-B14F-4D97-AF65-F5344CB8AC3E}">
        <p14:creationId xmlns:p14="http://schemas.microsoft.com/office/powerpoint/2010/main" val="178591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7733655" cy="657360"/>
          </a:xfrm>
        </p:spPr>
        <p:txBody>
          <a:bodyPr>
            <a:normAutofit/>
          </a:bodyPr>
          <a:lstStyle/>
          <a:p>
            <a:r>
              <a:rPr lang="en-US" sz="2800" b="1" dirty="0">
                <a:solidFill>
                  <a:srgbClr val="00B0F0"/>
                </a:solidFill>
                <a:latin typeface="Arial" panose="020B0604020202020204" pitchFamily="34" charset="0"/>
                <a:cs typeface="Arial" panose="020B0604020202020204" pitchFamily="34" charset="0"/>
              </a:rPr>
              <a:t>How does it all fit together</a:t>
            </a:r>
            <a:endParaRPr lang="en-GB" sz="2800"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9BF533B-CBBC-4E47-9AF4-4EA1E0180BEC}"/>
              </a:ext>
            </a:extLst>
          </p:cNvPr>
          <p:cNvSpPr txBox="1">
            <a:spLocks/>
          </p:cNvSpPr>
          <p:nvPr/>
        </p:nvSpPr>
        <p:spPr>
          <a:xfrm>
            <a:off x="165885" y="1000755"/>
            <a:ext cx="9740114" cy="491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p:txBody>
      </p:sp>
      <p:pic>
        <p:nvPicPr>
          <p:cNvPr id="9" name="Content Placeholder 4">
            <a:extLst>
              <a:ext uri="{FF2B5EF4-FFF2-40B4-BE49-F238E27FC236}">
                <a16:creationId xmlns:a16="http://schemas.microsoft.com/office/drawing/2014/main" id="{DBE63908-AB34-3C4E-9F6A-F5DBD78197AA}"/>
              </a:ext>
            </a:extLst>
          </p:cNvPr>
          <p:cNvPicPr>
            <a:picLocks noGrp="1" noChangeAspect="1"/>
          </p:cNvPicPr>
          <p:nvPr>
            <p:ph idx="1"/>
          </p:nvPr>
        </p:nvPicPr>
        <p:blipFill>
          <a:blip r:embed="rId4"/>
          <a:stretch>
            <a:fillRect/>
          </a:stretch>
        </p:blipFill>
        <p:spPr>
          <a:xfrm>
            <a:off x="123987" y="1022888"/>
            <a:ext cx="9549900" cy="4494509"/>
          </a:xfrm>
          <a:prstGeom prst="rect">
            <a:avLst/>
          </a:prstGeom>
        </p:spPr>
      </p:pic>
    </p:spTree>
    <p:extLst>
      <p:ext uri="{BB962C8B-B14F-4D97-AF65-F5344CB8AC3E}">
        <p14:creationId xmlns:p14="http://schemas.microsoft.com/office/powerpoint/2010/main" val="125385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Contents</a:t>
            </a:r>
            <a:endParaRPr lang="en-ZA" dirty="0"/>
          </a:p>
        </p:txBody>
      </p:sp>
      <p:sp>
        <p:nvSpPr>
          <p:cNvPr id="3" name="Content Placeholder 2"/>
          <p:cNvSpPr>
            <a:spLocks noGrp="1"/>
          </p:cNvSpPr>
          <p:nvPr>
            <p:ph idx="1"/>
          </p:nvPr>
        </p:nvSpPr>
        <p:spPr>
          <a:xfrm>
            <a:off x="207385" y="836023"/>
            <a:ext cx="8671214" cy="4637314"/>
          </a:xfrm>
        </p:spPr>
        <p:txBody>
          <a:bodyPr>
            <a:normAutofit fontScale="85000" lnSpcReduction="20000"/>
          </a:bodyPr>
          <a:lstStyle/>
          <a:p>
            <a:r>
              <a:rPr lang="en-ZA" b="1" dirty="0" smtClean="0"/>
              <a:t>PRASA Corporate Plan</a:t>
            </a:r>
          </a:p>
          <a:p>
            <a:r>
              <a:rPr lang="en-ZA" b="1" dirty="0" smtClean="0"/>
              <a:t>Administrator’s Mandate</a:t>
            </a:r>
          </a:p>
          <a:p>
            <a:r>
              <a:rPr lang="en-ZA" b="1" dirty="0" smtClean="0"/>
              <a:t>Key Actions Taken   </a:t>
            </a:r>
          </a:p>
          <a:p>
            <a:r>
              <a:rPr lang="en-ZA" b="1" dirty="0" smtClean="0"/>
              <a:t>Priority Programmes Update </a:t>
            </a:r>
            <a:endParaRPr lang="en-ZA" b="1" dirty="0" smtClean="0">
              <a:solidFill>
                <a:srgbClr val="FF0000"/>
              </a:solidFill>
            </a:endParaRPr>
          </a:p>
          <a:p>
            <a:pPr lvl="1"/>
            <a:r>
              <a:rPr lang="en-ZA" dirty="0" smtClean="0"/>
              <a:t>3 Months </a:t>
            </a:r>
          </a:p>
          <a:p>
            <a:pPr lvl="1"/>
            <a:r>
              <a:rPr lang="en-ZA" dirty="0" smtClean="0"/>
              <a:t>6 Months</a:t>
            </a:r>
          </a:p>
          <a:p>
            <a:r>
              <a:rPr lang="en-ZA" b="1" dirty="0" smtClean="0"/>
              <a:t>Corridor Recovery Programmes </a:t>
            </a:r>
            <a:endParaRPr lang="en-ZA" b="1" dirty="0" smtClean="0">
              <a:solidFill>
                <a:srgbClr val="FF0000"/>
              </a:solidFill>
            </a:endParaRPr>
          </a:p>
          <a:p>
            <a:pPr lvl="1"/>
            <a:r>
              <a:rPr lang="en-ZA" dirty="0" smtClean="0"/>
              <a:t>Central Line </a:t>
            </a:r>
          </a:p>
          <a:p>
            <a:pPr lvl="1"/>
            <a:r>
              <a:rPr lang="en-ZA" dirty="0" smtClean="0"/>
              <a:t>Mabopane Line</a:t>
            </a:r>
          </a:p>
          <a:p>
            <a:r>
              <a:rPr lang="en-ZA" b="1" dirty="0" smtClean="0"/>
              <a:t>COVID-19 </a:t>
            </a:r>
            <a:endParaRPr lang="en-ZA" b="1" dirty="0" smtClean="0">
              <a:solidFill>
                <a:srgbClr val="FF0000"/>
              </a:solidFill>
            </a:endParaRPr>
          </a:p>
          <a:p>
            <a:pPr lvl="1"/>
            <a:r>
              <a:rPr lang="en-ZA" dirty="0" smtClean="0"/>
              <a:t>Impact </a:t>
            </a:r>
          </a:p>
          <a:p>
            <a:pPr lvl="1"/>
            <a:r>
              <a:rPr lang="en-ZA" dirty="0" smtClean="0"/>
              <a:t>Readiness</a:t>
            </a:r>
          </a:p>
          <a:p>
            <a:r>
              <a:rPr lang="en-ZA" b="1" dirty="0" smtClean="0"/>
              <a:t>Capital Programme </a:t>
            </a:r>
            <a:endParaRPr lang="en-ZA" b="1" dirty="0" smtClean="0">
              <a:solidFill>
                <a:srgbClr val="FF000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2A85E-8BDD-8940-83F5-79F1C797ABD5}" type="slidenum">
              <a:rPr lang="en-US" smtClean="0"/>
              <a:t>2</a:t>
            </a:fld>
            <a:endParaRPr lang="en-US"/>
          </a:p>
        </p:txBody>
      </p:sp>
    </p:spTree>
    <p:extLst>
      <p:ext uri="{BB962C8B-B14F-4D97-AF65-F5344CB8AC3E}">
        <p14:creationId xmlns:p14="http://schemas.microsoft.com/office/powerpoint/2010/main" val="171132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609488"/>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400" b="1" u="sng" dirty="0">
                <a:solidFill>
                  <a:srgbClr val="00B0F0"/>
                </a:solidFill>
                <a:latin typeface="Arial" panose="020B0604020202020204" pitchFamily="34" charset="0"/>
                <a:cs typeface="Arial" panose="020B0604020202020204" pitchFamily="34" charset="0"/>
              </a:rPr>
              <a:t>Priority</a:t>
            </a:r>
            <a:r>
              <a:rPr lang="en-US" sz="2400" b="1" dirty="0">
                <a:solidFill>
                  <a:srgbClr val="00B0F0"/>
                </a:solidFill>
                <a:latin typeface="Arial" panose="020B0604020202020204" pitchFamily="34" charset="0"/>
                <a:cs typeface="Arial" panose="020B0604020202020204" pitchFamily="34" charset="0"/>
              </a:rPr>
              <a:t>: Economic Transformation and Job Creation</a:t>
            </a:r>
            <a:endParaRPr lang="en-GB" sz="2400" b="1" dirty="0">
              <a:solidFill>
                <a:srgbClr val="00B0F0"/>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02869F8E-1A1C-4244-8B39-DA67A35056DD}"/>
              </a:ext>
            </a:extLst>
          </p:cNvPr>
          <p:cNvSpPr>
            <a:spLocks noGrp="1"/>
          </p:cNvSpPr>
          <p:nvPr>
            <p:ph idx="1"/>
          </p:nvPr>
        </p:nvSpPr>
        <p:spPr>
          <a:xfrm>
            <a:off x="50798" y="1022888"/>
            <a:ext cx="9855202" cy="5177190"/>
          </a:xfrm>
        </p:spPr>
        <p:txBody>
          <a:bodyPr>
            <a:normAutofit/>
          </a:bodyPr>
          <a:lstStyle/>
          <a:p>
            <a:pPr marL="57150" indent="0">
              <a:buNone/>
            </a:pPr>
            <a:r>
              <a:rPr lang="en-US" sz="1800" b="1" u="sng" dirty="0">
                <a:solidFill>
                  <a:srgbClr val="00B0F0"/>
                </a:solidFill>
                <a:cs typeface="Arial" panose="020B0604020202020204" pitchFamily="34" charset="0"/>
              </a:rPr>
              <a:t>Job Creation </a:t>
            </a:r>
          </a:p>
          <a:p>
            <a:pPr marL="0" indent="0">
              <a:buNone/>
            </a:pPr>
            <a:r>
              <a:rPr lang="en-US" sz="1800" dirty="0">
                <a:cs typeface="Arial" panose="020B0604020202020204" pitchFamily="34" charset="0"/>
              </a:rPr>
              <a:t>PRASA contributes to the economy and job creation within its Capital Programme and Modernisation Acceleration.  </a:t>
            </a:r>
          </a:p>
          <a:p>
            <a:pPr lvl="1">
              <a:buFont typeface="Courier New" panose="02070309020205020404" pitchFamily="49" charset="0"/>
              <a:buChar char="o"/>
            </a:pPr>
            <a:r>
              <a:rPr lang="en-US" sz="1800" dirty="0">
                <a:cs typeface="Arial" panose="020B0604020202020204" pitchFamily="34" charset="0"/>
              </a:rPr>
              <a:t>Creation of jobs and economic benefits is dependent on the contracts to be put in place that is still in the procurement phase. </a:t>
            </a:r>
          </a:p>
          <a:p>
            <a:pPr lvl="1">
              <a:buFont typeface="Courier New" panose="02070309020205020404" pitchFamily="49" charset="0"/>
              <a:buChar char="o"/>
            </a:pPr>
            <a:r>
              <a:rPr lang="en-US" sz="1800" dirty="0">
                <a:cs typeface="Arial" panose="020B0604020202020204" pitchFamily="34" charset="0"/>
              </a:rPr>
              <a:t>Currently Rolling Stock Fleet Renewal Programme, Re-signalling and Co-operatives already in place is contributing </a:t>
            </a:r>
          </a:p>
          <a:p>
            <a:pPr marL="0" indent="0">
              <a:buNone/>
            </a:pPr>
            <a:endParaRPr lang="en-US" sz="3200" dirty="0"/>
          </a:p>
          <a:p>
            <a:pPr marL="0" indent="0">
              <a:buNone/>
            </a:pPr>
            <a:endParaRPr lang="en-US" sz="3200" dirty="0"/>
          </a:p>
          <a:p>
            <a:pPr marL="0" indent="0">
              <a:buNone/>
            </a:pPr>
            <a:endParaRPr lang="en-US" sz="3200" dirty="0"/>
          </a:p>
        </p:txBody>
      </p:sp>
      <p:sp>
        <p:nvSpPr>
          <p:cNvPr id="10" name="Slide Number Placeholder 3">
            <a:extLst>
              <a:ext uri="{FF2B5EF4-FFF2-40B4-BE49-F238E27FC236}">
                <a16:creationId xmlns:a16="http://schemas.microsoft.com/office/drawing/2014/main" id="{10E1796B-764B-F647-9822-ECF58AF5CC38}"/>
              </a:ext>
            </a:extLst>
          </p:cNvPr>
          <p:cNvSpPr>
            <a:spLocks noGrp="1"/>
          </p:cNvSpPr>
          <p:nvPr>
            <p:ph type="sldNum" sz="quarter" idx="12"/>
          </p:nvPr>
        </p:nvSpPr>
        <p:spPr>
          <a:xfrm>
            <a:off x="6447837" y="6336646"/>
            <a:ext cx="2555052" cy="384829"/>
          </a:xfrm>
        </p:spPr>
        <p:txBody>
          <a:bodyPr/>
          <a:lstStyle/>
          <a:p>
            <a:fld id="{24B56656-6770-8940-8401-EA3EDE04B3E1}" type="slidenum">
              <a:rPr lang="en-US" smtClean="0"/>
              <a:pPr/>
              <a:t>20</a:t>
            </a:fld>
            <a:endParaRPr lang="en-US"/>
          </a:p>
        </p:txBody>
      </p:sp>
      <p:graphicFrame>
        <p:nvGraphicFramePr>
          <p:cNvPr id="11" name="Table 10">
            <a:extLst>
              <a:ext uri="{FF2B5EF4-FFF2-40B4-BE49-F238E27FC236}">
                <a16:creationId xmlns:a16="http://schemas.microsoft.com/office/drawing/2014/main" id="{E842D82A-D42F-E148-9438-8F18A013117F}"/>
              </a:ext>
            </a:extLst>
          </p:cNvPr>
          <p:cNvGraphicFramePr>
            <a:graphicFrameLocks noGrp="1"/>
          </p:cNvGraphicFramePr>
          <p:nvPr>
            <p:extLst>
              <p:ext uri="{D42A27DB-BD31-4B8C-83A1-F6EECF244321}">
                <p14:modId xmlns:p14="http://schemas.microsoft.com/office/powerpoint/2010/main" val="2083112961"/>
              </p:ext>
            </p:extLst>
          </p:nvPr>
        </p:nvGraphicFramePr>
        <p:xfrm>
          <a:off x="326571" y="3303823"/>
          <a:ext cx="9052559" cy="1751418"/>
        </p:xfrm>
        <a:graphic>
          <a:graphicData uri="http://schemas.openxmlformats.org/drawingml/2006/table">
            <a:tbl>
              <a:tblPr firstRow="1" firstCol="1" bandRow="1">
                <a:tableStyleId>{5C22544A-7EE6-4342-B048-85BDC9FD1C3A}</a:tableStyleId>
              </a:tblPr>
              <a:tblGrid>
                <a:gridCol w="2261322">
                  <a:extLst>
                    <a:ext uri="{9D8B030D-6E8A-4147-A177-3AD203B41FA5}">
                      <a16:colId xmlns:a16="http://schemas.microsoft.com/office/drawing/2014/main" val="3807154638"/>
                    </a:ext>
                  </a:extLst>
                </a:gridCol>
                <a:gridCol w="2031554">
                  <a:extLst>
                    <a:ext uri="{9D8B030D-6E8A-4147-A177-3AD203B41FA5}">
                      <a16:colId xmlns:a16="http://schemas.microsoft.com/office/drawing/2014/main" val="1970813358"/>
                    </a:ext>
                  </a:extLst>
                </a:gridCol>
                <a:gridCol w="1586561">
                  <a:extLst>
                    <a:ext uri="{9D8B030D-6E8A-4147-A177-3AD203B41FA5}">
                      <a16:colId xmlns:a16="http://schemas.microsoft.com/office/drawing/2014/main" val="229408716"/>
                    </a:ext>
                  </a:extLst>
                </a:gridCol>
                <a:gridCol w="1586561">
                  <a:extLst>
                    <a:ext uri="{9D8B030D-6E8A-4147-A177-3AD203B41FA5}">
                      <a16:colId xmlns:a16="http://schemas.microsoft.com/office/drawing/2014/main" val="3270779600"/>
                    </a:ext>
                  </a:extLst>
                </a:gridCol>
                <a:gridCol w="1586561">
                  <a:extLst>
                    <a:ext uri="{9D8B030D-6E8A-4147-A177-3AD203B41FA5}">
                      <a16:colId xmlns:a16="http://schemas.microsoft.com/office/drawing/2014/main" val="318802111"/>
                    </a:ext>
                  </a:extLst>
                </a:gridCol>
              </a:tblGrid>
              <a:tr h="502018">
                <a:tc rowSpan="2">
                  <a:txBody>
                    <a:bodyPr/>
                    <a:lstStyle/>
                    <a:p>
                      <a:pPr algn="l">
                        <a:lnSpc>
                          <a:spcPct val="115000"/>
                        </a:lnSpc>
                        <a:spcAft>
                          <a:spcPts val="0"/>
                        </a:spcAft>
                      </a:pPr>
                      <a:r>
                        <a:rPr lang="en-US" sz="1400" dirty="0">
                          <a:effectLst/>
                        </a:rPr>
                        <a:t>Job Creation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400">
                          <a:effectLst/>
                        </a:rPr>
                        <a:t>Estimated Performance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l">
                        <a:lnSpc>
                          <a:spcPct val="115000"/>
                        </a:lnSpc>
                        <a:spcAft>
                          <a:spcPts val="0"/>
                        </a:spcAft>
                      </a:pPr>
                      <a:r>
                        <a:rPr lang="en-US" sz="1400">
                          <a:effectLst/>
                        </a:rPr>
                        <a:t>Medium-term Targets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0809007"/>
                  </a:ext>
                </a:extLst>
              </a:tr>
              <a:tr h="243413">
                <a:tc vMerge="1">
                  <a:txBody>
                    <a:bodyPr/>
                    <a:lstStyle/>
                    <a:p>
                      <a:endParaRPr lang="en-GB"/>
                    </a:p>
                  </a:txBody>
                  <a:tcPr/>
                </a:tc>
                <a:tc>
                  <a:txBody>
                    <a:bodyPr/>
                    <a:lstStyle/>
                    <a:p>
                      <a:pPr algn="l">
                        <a:lnSpc>
                          <a:spcPct val="115000"/>
                        </a:lnSpc>
                        <a:spcAft>
                          <a:spcPts val="0"/>
                        </a:spcAft>
                      </a:pPr>
                      <a:r>
                        <a:rPr lang="en-US" sz="1400" dirty="0">
                          <a:effectLst/>
                        </a:rPr>
                        <a:t>2020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400">
                          <a:effectLst/>
                        </a:rPr>
                        <a:t>2021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400">
                          <a:effectLst/>
                        </a:rPr>
                        <a:t>2022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400">
                          <a:effectLst/>
                        </a:rPr>
                        <a:t>2023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0666810"/>
                  </a:ext>
                </a:extLst>
              </a:tr>
              <a:tr h="502018">
                <a:tc>
                  <a:txBody>
                    <a:bodyPr/>
                    <a:lstStyle/>
                    <a:p>
                      <a:pPr marL="0" lvl="0" indent="0" algn="l">
                        <a:lnSpc>
                          <a:spcPct val="115000"/>
                        </a:lnSpc>
                        <a:spcAft>
                          <a:spcPts val="0"/>
                        </a:spcAft>
                        <a:buFont typeface="+mj-lt"/>
                        <a:buNone/>
                      </a:pPr>
                      <a:r>
                        <a:rPr lang="en-US" sz="1400" dirty="0">
                          <a:effectLst/>
                        </a:rPr>
                        <a:t>Jobs from RSFRP cumulative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rPr>
                        <a:t>1100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rPr>
                        <a:t> 1300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rPr>
                        <a:t> 1400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rPr>
                        <a:t>1500 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3816144"/>
                  </a:ext>
                </a:extLst>
              </a:tr>
              <a:tr h="502018">
                <a:tc>
                  <a:txBody>
                    <a:bodyPr/>
                    <a:lstStyle/>
                    <a:p>
                      <a:pPr marL="0" lvl="0" indent="0" algn="l">
                        <a:lnSpc>
                          <a:spcPct val="115000"/>
                        </a:lnSpc>
                        <a:spcAft>
                          <a:spcPts val="0"/>
                        </a:spcAft>
                        <a:buFont typeface="+mj-lt"/>
                        <a:buNone/>
                      </a:pPr>
                      <a:r>
                        <a:rPr lang="en-US" sz="1400" dirty="0">
                          <a:effectLst/>
                        </a:rPr>
                        <a:t>Other projects in PRASA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26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1575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rPr>
                        <a:t>2585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rPr>
                        <a:t>2800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6113750"/>
                  </a:ext>
                </a:extLst>
              </a:tr>
            </a:tbl>
          </a:graphicData>
        </a:graphic>
      </p:graphicFrame>
    </p:spTree>
    <p:extLst>
      <p:ext uri="{BB962C8B-B14F-4D97-AF65-F5344CB8AC3E}">
        <p14:creationId xmlns:p14="http://schemas.microsoft.com/office/powerpoint/2010/main" val="426400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1" y="50889"/>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7733655" cy="657360"/>
          </a:xfrm>
        </p:spPr>
        <p:txBody>
          <a:bodyPr>
            <a:normAutofit/>
          </a:bodyPr>
          <a:lstStyle/>
          <a:p>
            <a:r>
              <a:rPr lang="en-US" sz="2000" b="1" u="sng" dirty="0">
                <a:solidFill>
                  <a:srgbClr val="00B0F0"/>
                </a:solidFill>
                <a:latin typeface="Arial" panose="020B0604020202020204" pitchFamily="34" charset="0"/>
                <a:cs typeface="Arial" panose="020B0604020202020204" pitchFamily="34" charset="0"/>
              </a:rPr>
              <a:t>Priority</a:t>
            </a:r>
            <a:r>
              <a:rPr lang="en-US" sz="2000" b="1" dirty="0">
                <a:solidFill>
                  <a:srgbClr val="00B0F0"/>
                </a:solidFill>
                <a:latin typeface="Arial" panose="020B0604020202020204" pitchFamily="34" charset="0"/>
                <a:cs typeface="Arial" panose="020B0604020202020204" pitchFamily="34" charset="0"/>
              </a:rPr>
              <a:t>: Economic Transformation and Job Creation</a:t>
            </a:r>
            <a:endParaRPr lang="en-GB" sz="2000"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9BF533B-CBBC-4E47-9AF4-4EA1E0180BEC}"/>
              </a:ext>
            </a:extLst>
          </p:cNvPr>
          <p:cNvSpPr txBox="1">
            <a:spLocks/>
          </p:cNvSpPr>
          <p:nvPr/>
        </p:nvSpPr>
        <p:spPr>
          <a:xfrm>
            <a:off x="165885" y="1000755"/>
            <a:ext cx="9740114" cy="491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p:txBody>
      </p:sp>
      <p:sp>
        <p:nvSpPr>
          <p:cNvPr id="10" name="Content Placeholder 2">
            <a:extLst>
              <a:ext uri="{FF2B5EF4-FFF2-40B4-BE49-F238E27FC236}">
                <a16:creationId xmlns:a16="http://schemas.microsoft.com/office/drawing/2014/main" id="{AF121E3F-D9C4-5643-8183-FDAB7C3CF1C2}"/>
              </a:ext>
            </a:extLst>
          </p:cNvPr>
          <p:cNvSpPr>
            <a:spLocks noGrp="1"/>
          </p:cNvSpPr>
          <p:nvPr>
            <p:ph idx="1"/>
          </p:nvPr>
        </p:nvSpPr>
        <p:spPr>
          <a:xfrm>
            <a:off x="0" y="1283041"/>
            <a:ext cx="9794928" cy="4347539"/>
          </a:xfrm>
        </p:spPr>
        <p:txBody>
          <a:bodyPr/>
          <a:lstStyle/>
          <a:p>
            <a:pPr marL="57150" indent="0">
              <a:buNone/>
            </a:pPr>
            <a:r>
              <a:rPr lang="en-US" sz="1600" dirty="0">
                <a:cs typeface="Arial" panose="020B0604020202020204" pitchFamily="34" charset="0"/>
              </a:rPr>
              <a:t>Contribution will be with regards to </a:t>
            </a:r>
          </a:p>
          <a:p>
            <a:pPr lvl="1">
              <a:buFont typeface="Courier New" panose="02070309020205020404" pitchFamily="49" charset="0"/>
              <a:buChar char="o"/>
            </a:pPr>
            <a:r>
              <a:rPr lang="en-US" sz="1600" b="1" dirty="0">
                <a:cs typeface="Arial" panose="020B0604020202020204" pitchFamily="34" charset="0"/>
              </a:rPr>
              <a:t>Training Programmes</a:t>
            </a:r>
          </a:p>
          <a:p>
            <a:pPr lvl="1"/>
            <a:endParaRPr lang="en-US" sz="1600" dirty="0">
              <a:cs typeface="Arial" panose="020B0604020202020204" pitchFamily="34" charset="0"/>
            </a:endParaRPr>
          </a:p>
          <a:p>
            <a:pPr lvl="1"/>
            <a:endParaRPr lang="en-US" sz="2000" dirty="0"/>
          </a:p>
          <a:p>
            <a:pPr lvl="1"/>
            <a:endParaRPr lang="en-US" sz="2000" dirty="0"/>
          </a:p>
          <a:p>
            <a:pPr marL="457200" lvl="1" indent="0">
              <a:buNone/>
            </a:pPr>
            <a:endParaRPr lang="en-US" sz="2000" dirty="0"/>
          </a:p>
          <a:p>
            <a:pPr lvl="1">
              <a:buFont typeface="Courier New" panose="02070309020205020404" pitchFamily="49" charset="0"/>
              <a:buChar char="o"/>
            </a:pPr>
            <a:r>
              <a:rPr lang="en-US" sz="1600" b="1" dirty="0">
                <a:cs typeface="Arial" panose="020B0604020202020204" pitchFamily="34" charset="0"/>
              </a:rPr>
              <a:t>Internships and </a:t>
            </a:r>
            <a:r>
              <a:rPr lang="en-US" sz="1600" b="1" dirty="0" err="1">
                <a:cs typeface="Arial" panose="020B0604020202020204" pitchFamily="34" charset="0"/>
              </a:rPr>
              <a:t>Learnerships</a:t>
            </a:r>
            <a:r>
              <a:rPr lang="en-US" sz="1600" b="1" dirty="0">
                <a:cs typeface="Arial" panose="020B0604020202020204" pitchFamily="34" charset="0"/>
              </a:rPr>
              <a:t>  (</a:t>
            </a:r>
            <a:r>
              <a:rPr lang="en-US" sz="1600" b="1" dirty="0" smtClean="0">
                <a:cs typeface="Arial" panose="020B0604020202020204" pitchFamily="34" charset="0"/>
              </a:rPr>
              <a:t>incl. </a:t>
            </a:r>
            <a:r>
              <a:rPr lang="en-US" sz="1600" b="1" dirty="0">
                <a:cs typeface="Arial" panose="020B0604020202020204" pitchFamily="34" charset="0"/>
              </a:rPr>
              <a:t>apprenticeships)</a:t>
            </a:r>
          </a:p>
          <a:p>
            <a:pPr lvl="1"/>
            <a:endParaRPr lang="en-US" sz="2000" dirty="0"/>
          </a:p>
          <a:p>
            <a:pPr lvl="1"/>
            <a:endParaRPr lang="en-US" sz="2000" dirty="0"/>
          </a:p>
          <a:p>
            <a:pPr marL="457200" lvl="1" indent="0">
              <a:buNone/>
            </a:pPr>
            <a:endParaRPr lang="en-US" sz="2000" dirty="0"/>
          </a:p>
          <a:p>
            <a:pPr lvl="1">
              <a:buFont typeface="Courier New" panose="02070309020205020404" pitchFamily="49" charset="0"/>
              <a:buChar char="o"/>
            </a:pPr>
            <a:r>
              <a:rPr lang="en-US" sz="1600" b="1" dirty="0">
                <a:cs typeface="Arial" panose="020B0604020202020204" pitchFamily="34" charset="0"/>
              </a:rPr>
              <a:t>Bursaries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2" name="Picture 11">
            <a:extLst>
              <a:ext uri="{FF2B5EF4-FFF2-40B4-BE49-F238E27FC236}">
                <a16:creationId xmlns:a16="http://schemas.microsoft.com/office/drawing/2014/main" id="{4D7C7876-6383-D34B-985F-E770E38605FB}"/>
              </a:ext>
            </a:extLst>
          </p:cNvPr>
          <p:cNvPicPr>
            <a:picLocks noChangeAspect="1"/>
          </p:cNvPicPr>
          <p:nvPr/>
        </p:nvPicPr>
        <p:blipFill rotWithShape="1">
          <a:blip r:embed="rId4"/>
          <a:srcRect b="13677"/>
          <a:stretch/>
        </p:blipFill>
        <p:spPr>
          <a:xfrm>
            <a:off x="987071" y="2115373"/>
            <a:ext cx="7366515" cy="979472"/>
          </a:xfrm>
          <a:prstGeom prst="rect">
            <a:avLst/>
          </a:prstGeom>
        </p:spPr>
      </p:pic>
      <p:pic>
        <p:nvPicPr>
          <p:cNvPr id="13" name="Picture 12">
            <a:extLst>
              <a:ext uri="{FF2B5EF4-FFF2-40B4-BE49-F238E27FC236}">
                <a16:creationId xmlns:a16="http://schemas.microsoft.com/office/drawing/2014/main" id="{C8A69CA7-FFF0-DA46-B551-7AA3D2A01A47}"/>
              </a:ext>
            </a:extLst>
          </p:cNvPr>
          <p:cNvPicPr>
            <a:picLocks noChangeAspect="1"/>
          </p:cNvPicPr>
          <p:nvPr/>
        </p:nvPicPr>
        <p:blipFill rotWithShape="1">
          <a:blip r:embed="rId5"/>
          <a:srcRect b="25098"/>
          <a:stretch/>
        </p:blipFill>
        <p:spPr>
          <a:xfrm>
            <a:off x="939985" y="3879037"/>
            <a:ext cx="7413601" cy="518413"/>
          </a:xfrm>
          <a:prstGeom prst="rect">
            <a:avLst/>
          </a:prstGeom>
        </p:spPr>
      </p:pic>
      <p:pic>
        <p:nvPicPr>
          <p:cNvPr id="14" name="Picture 13">
            <a:extLst>
              <a:ext uri="{FF2B5EF4-FFF2-40B4-BE49-F238E27FC236}">
                <a16:creationId xmlns:a16="http://schemas.microsoft.com/office/drawing/2014/main" id="{B95CFF4E-0DFB-D04F-A5F4-B8EE5117E76B}"/>
              </a:ext>
            </a:extLst>
          </p:cNvPr>
          <p:cNvPicPr>
            <a:picLocks noChangeAspect="1"/>
          </p:cNvPicPr>
          <p:nvPr/>
        </p:nvPicPr>
        <p:blipFill>
          <a:blip r:embed="rId6"/>
          <a:stretch>
            <a:fillRect/>
          </a:stretch>
        </p:blipFill>
        <p:spPr>
          <a:xfrm>
            <a:off x="987071" y="4822317"/>
            <a:ext cx="7075629" cy="913389"/>
          </a:xfrm>
          <a:prstGeom prst="rect">
            <a:avLst/>
          </a:prstGeom>
        </p:spPr>
      </p:pic>
    </p:spTree>
    <p:extLst>
      <p:ext uri="{BB962C8B-B14F-4D97-AF65-F5344CB8AC3E}">
        <p14:creationId xmlns:p14="http://schemas.microsoft.com/office/powerpoint/2010/main" val="170659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609488"/>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400" b="1" dirty="0">
                <a:solidFill>
                  <a:srgbClr val="00B0F0"/>
                </a:solidFill>
                <a:latin typeface="Arial" panose="020B0604020202020204" pitchFamily="34" charset="0"/>
                <a:cs typeface="Arial" panose="020B0604020202020204" pitchFamily="34" charset="0"/>
              </a:rPr>
              <a:t>Indicators on Procurement</a:t>
            </a:r>
            <a:endParaRPr lang="en-GB" sz="2400" b="1" dirty="0">
              <a:solidFill>
                <a:srgbClr val="00B0F0"/>
              </a:solidFill>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10E1796B-764B-F647-9822-ECF58AF5CC38}"/>
              </a:ext>
            </a:extLst>
          </p:cNvPr>
          <p:cNvSpPr>
            <a:spLocks noGrp="1"/>
          </p:cNvSpPr>
          <p:nvPr>
            <p:ph type="sldNum" sz="quarter" idx="12"/>
          </p:nvPr>
        </p:nvSpPr>
        <p:spPr>
          <a:xfrm>
            <a:off x="6447837" y="6336646"/>
            <a:ext cx="2555052" cy="384829"/>
          </a:xfrm>
        </p:spPr>
        <p:txBody>
          <a:bodyPr/>
          <a:lstStyle/>
          <a:p>
            <a:fld id="{24B56656-6770-8940-8401-EA3EDE04B3E1}" type="slidenum">
              <a:rPr lang="en-US" smtClean="0"/>
              <a:pPr/>
              <a:t>22</a:t>
            </a:fld>
            <a:endParaRPr lang="en-US"/>
          </a:p>
        </p:txBody>
      </p:sp>
      <p:graphicFrame>
        <p:nvGraphicFramePr>
          <p:cNvPr id="12" name="Content Placeholder 4">
            <a:extLst>
              <a:ext uri="{FF2B5EF4-FFF2-40B4-BE49-F238E27FC236}">
                <a16:creationId xmlns:a16="http://schemas.microsoft.com/office/drawing/2014/main" id="{3DDE8611-EC6D-744A-8F14-1AFA6BB25E92}"/>
              </a:ext>
            </a:extLst>
          </p:cNvPr>
          <p:cNvGraphicFramePr>
            <a:graphicFrameLocks noGrp="1"/>
          </p:cNvGraphicFramePr>
          <p:nvPr>
            <p:ph idx="1"/>
            <p:extLst/>
          </p:nvPr>
        </p:nvGraphicFramePr>
        <p:xfrm>
          <a:off x="254046" y="1165775"/>
          <a:ext cx="9308408" cy="4181140"/>
        </p:xfrm>
        <a:graphic>
          <a:graphicData uri="http://schemas.openxmlformats.org/drawingml/2006/table">
            <a:tbl>
              <a:tblPr firstRow="1" firstCol="1" bandRow="1">
                <a:tableStyleId>{5C22544A-7EE6-4342-B048-85BDC9FD1C3A}</a:tableStyleId>
              </a:tblPr>
              <a:tblGrid>
                <a:gridCol w="6194445">
                  <a:extLst>
                    <a:ext uri="{9D8B030D-6E8A-4147-A177-3AD203B41FA5}">
                      <a16:colId xmlns:a16="http://schemas.microsoft.com/office/drawing/2014/main" val="2032768036"/>
                    </a:ext>
                  </a:extLst>
                </a:gridCol>
                <a:gridCol w="3113963">
                  <a:extLst>
                    <a:ext uri="{9D8B030D-6E8A-4147-A177-3AD203B41FA5}">
                      <a16:colId xmlns:a16="http://schemas.microsoft.com/office/drawing/2014/main" val="1831713574"/>
                    </a:ext>
                  </a:extLst>
                </a:gridCol>
              </a:tblGrid>
              <a:tr h="449846">
                <a:tc>
                  <a:txBody>
                    <a:bodyPr/>
                    <a:lstStyle/>
                    <a:p>
                      <a:pPr marL="0" indent="0" algn="just">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Performance Indicator</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Target 2021</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5182694"/>
                  </a:ext>
                </a:extLst>
              </a:tr>
              <a:tr h="408922">
                <a:tc>
                  <a:txBody>
                    <a:bodyPr/>
                    <a:lstStyle/>
                    <a:p>
                      <a:pPr marL="0" lvl="0" indent="0" algn="l">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Contract expenditure through contract management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80%</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33705433"/>
                  </a:ext>
                </a:extLst>
              </a:tr>
              <a:tr h="843342">
                <a:tc>
                  <a:txBody>
                    <a:bodyPr/>
                    <a:lstStyle/>
                    <a:p>
                      <a:pPr marL="0" lvl="0" indent="0" algn="l">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BBBEE Compliant Spend as percentage of identified operational spend per annum</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60%</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91236541"/>
                  </a:ext>
                </a:extLst>
              </a:tr>
              <a:tr h="843342">
                <a:tc>
                  <a:txBody>
                    <a:bodyPr/>
                    <a:lstStyle/>
                    <a:p>
                      <a:pPr marL="0" lvl="0" indent="0" algn="l">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Qualifying Small Enterprise (QSE) spend  as percentage of identified operational spend per annum</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15%</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76913369"/>
                  </a:ext>
                </a:extLst>
              </a:tr>
              <a:tr h="408922">
                <a:tc>
                  <a:txBody>
                    <a:bodyPr/>
                    <a:lstStyle/>
                    <a:p>
                      <a:pPr marL="0" lvl="0" indent="0" algn="l">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Exempted Micro Enterprise (EME) Spend</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15%</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73046825"/>
                  </a:ext>
                </a:extLst>
              </a:tr>
              <a:tr h="408922">
                <a:tc>
                  <a:txBody>
                    <a:bodyPr/>
                    <a:lstStyle/>
                    <a:p>
                      <a:pPr marL="0" lvl="0" indent="0" algn="l">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Black-Owned companies (BO) Spend</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9%</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42248190"/>
                  </a:ext>
                </a:extLst>
              </a:tr>
              <a:tr h="408922">
                <a:tc>
                  <a:txBody>
                    <a:bodyPr/>
                    <a:lstStyle/>
                    <a:p>
                      <a:pPr marL="0" lvl="0" indent="0" algn="l">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Black-Women owned companies (BWO) Spend</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6%</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10851036"/>
                  </a:ext>
                </a:extLst>
              </a:tr>
              <a:tr h="408922">
                <a:tc>
                  <a:txBody>
                    <a:bodyPr/>
                    <a:lstStyle/>
                    <a:p>
                      <a:pPr marL="0" lvl="0" indent="0" algn="l">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Enterprise and Supplier Development Spend</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15000"/>
                        </a:lnSpc>
                        <a:spcAft>
                          <a:spcPts val="600"/>
                        </a:spcAft>
                        <a:buFont typeface="+mj-lt"/>
                        <a:buNone/>
                      </a:pPr>
                      <a:r>
                        <a:rPr lang="en-US" sz="1200" b="0" dirty="0">
                          <a:effectLst/>
                          <a:latin typeface="Arial" panose="020B0604020202020204" pitchFamily="34" charset="0"/>
                          <a:cs typeface="Arial" panose="020B0604020202020204" pitchFamily="34" charset="0"/>
                        </a:rPr>
                        <a:t>2%</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10746236"/>
                  </a:ext>
                </a:extLst>
              </a:tr>
            </a:tbl>
          </a:graphicData>
        </a:graphic>
      </p:graphicFrame>
    </p:spTree>
    <p:extLst>
      <p:ext uri="{BB962C8B-B14F-4D97-AF65-F5344CB8AC3E}">
        <p14:creationId xmlns:p14="http://schemas.microsoft.com/office/powerpoint/2010/main" val="180235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5096AF-8F1C-B446-ACE8-38F434EE096C}"/>
              </a:ext>
            </a:extLst>
          </p:cNvPr>
          <p:cNvPicPr>
            <a:picLocks noChangeAspect="1"/>
          </p:cNvPicPr>
          <p:nvPr/>
        </p:nvPicPr>
        <p:blipFill>
          <a:blip r:embed="rId2"/>
          <a:stretch>
            <a:fillRect/>
          </a:stretch>
        </p:blipFill>
        <p:spPr>
          <a:xfrm>
            <a:off x="0" y="193803"/>
            <a:ext cx="9906000" cy="6470393"/>
          </a:xfrm>
          <a:prstGeom prst="rect">
            <a:avLst/>
          </a:prstGeom>
        </p:spPr>
      </p:pic>
      <p:sp>
        <p:nvSpPr>
          <p:cNvPr id="3" name="TextBox 2">
            <a:extLst>
              <a:ext uri="{FF2B5EF4-FFF2-40B4-BE49-F238E27FC236}">
                <a16:creationId xmlns:a16="http://schemas.microsoft.com/office/drawing/2014/main" id="{34C14A28-AA2A-144A-8198-CA07B6D12347}"/>
              </a:ext>
            </a:extLst>
          </p:cNvPr>
          <p:cNvSpPr txBox="1"/>
          <p:nvPr/>
        </p:nvSpPr>
        <p:spPr>
          <a:xfrm>
            <a:off x="5050257" y="5396617"/>
            <a:ext cx="4521200" cy="954107"/>
          </a:xfrm>
          <a:prstGeom prst="rect">
            <a:avLst/>
          </a:prstGeom>
          <a:noFill/>
        </p:spPr>
        <p:txBody>
          <a:bodyPr wrap="square" rtlCol="0">
            <a:spAutoFit/>
          </a:bodyPr>
          <a:lstStyle/>
          <a:p>
            <a:pPr algn="ctr"/>
            <a:r>
              <a:rPr lang="en-ZA" sz="2800" b="1" dirty="0" smtClean="0">
                <a:solidFill>
                  <a:srgbClr val="00B0F0"/>
                </a:solidFill>
                <a:cs typeface="Arial" panose="020B0604020202020204" pitchFamily="34" charset="0"/>
              </a:rPr>
              <a:t>Administrator’s Turnaround Update</a:t>
            </a:r>
            <a:endParaRPr lang="en-ZA" sz="2800" b="1" dirty="0">
              <a:solidFill>
                <a:srgbClr val="00B0F0"/>
              </a:solidFill>
              <a:cs typeface="Arial" panose="020B0604020202020204" pitchFamily="34" charset="0"/>
            </a:endParaRPr>
          </a:p>
        </p:txBody>
      </p:sp>
    </p:spTree>
    <p:extLst>
      <p:ext uri="{BB962C8B-B14F-4D97-AF65-F5344CB8AC3E}">
        <p14:creationId xmlns:p14="http://schemas.microsoft.com/office/powerpoint/2010/main" val="3341305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800" dirty="0" smtClean="0"/>
          </a:p>
          <a:p>
            <a:pPr algn="ctr"/>
            <a:endParaRPr lang="en-US" sz="4800" dirty="0"/>
          </a:p>
          <a:p>
            <a:pPr marL="0" indent="0" algn="ctr">
              <a:buNone/>
            </a:pPr>
            <a:r>
              <a:rPr lang="en-US" sz="4800" b="1" dirty="0" smtClean="0"/>
              <a:t>ADMINISTRATOR’S MANDATE</a:t>
            </a:r>
            <a:endParaRPr lang="en-US" sz="4800" b="1" dirty="0"/>
          </a:p>
        </p:txBody>
      </p:sp>
      <p:sp>
        <p:nvSpPr>
          <p:cNvPr id="4" name="Slide Number Placeholder 1"/>
          <p:cNvSpPr>
            <a:spLocks noGrp="1"/>
          </p:cNvSpPr>
          <p:nvPr>
            <p:ph type="sldNum" sz="quarter" idx="12"/>
          </p:nvPr>
        </p:nvSpPr>
        <p:spPr>
          <a:xfrm>
            <a:off x="6996113" y="6356352"/>
            <a:ext cx="2228850" cy="365125"/>
          </a:xfrm>
        </p:spPr>
        <p:txBody>
          <a:bodyPr/>
          <a:lstStyle/>
          <a:p>
            <a:fld id="{D5E2A85E-8BDD-8940-83F5-79F1C797ABD5}" type="slidenum">
              <a:rPr lang="en-US" sz="2000" b="1">
                <a:solidFill>
                  <a:schemeClr val="bg1"/>
                </a:solidFill>
              </a:rPr>
              <a:pPr/>
              <a:t>24</a:t>
            </a:fld>
            <a:endParaRPr lang="en-US" sz="2000" b="1" dirty="0">
              <a:solidFill>
                <a:schemeClr val="bg1"/>
              </a:solidFill>
            </a:endParaRPr>
          </a:p>
        </p:txBody>
      </p:sp>
    </p:spTree>
    <p:extLst>
      <p:ext uri="{BB962C8B-B14F-4D97-AF65-F5344CB8AC3E}">
        <p14:creationId xmlns:p14="http://schemas.microsoft.com/office/powerpoint/2010/main" val="1666839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Administrator’s Mandate</a:t>
            </a:r>
            <a:endParaRPr lang="en-US" sz="2800" dirty="0"/>
          </a:p>
        </p:txBody>
      </p:sp>
      <p:sp>
        <p:nvSpPr>
          <p:cNvPr id="3" name="Content Placeholder 2"/>
          <p:cNvSpPr>
            <a:spLocks noGrp="1"/>
          </p:cNvSpPr>
          <p:nvPr>
            <p:ph idx="1"/>
          </p:nvPr>
        </p:nvSpPr>
        <p:spPr>
          <a:xfrm>
            <a:off x="5181600" y="1002507"/>
            <a:ext cx="4391891" cy="4496956"/>
          </a:xfrm>
        </p:spPr>
        <p:txBody>
          <a:bodyPr>
            <a:normAutofit fontScale="25000" lnSpcReduction="20000"/>
          </a:bodyPr>
          <a:lstStyle/>
          <a:p>
            <a:pPr marL="514350" indent="-514350">
              <a:buFont typeface="+mj-lt"/>
              <a:buAutoNum type="arabicPeriod"/>
            </a:pPr>
            <a:r>
              <a:rPr lang="en-US" sz="7200" b="1" dirty="0"/>
              <a:t>Addressing all matters raised in the </a:t>
            </a:r>
            <a:r>
              <a:rPr lang="en-US" sz="7200" b="1" dirty="0">
                <a:solidFill>
                  <a:srgbClr val="0070C0"/>
                </a:solidFill>
              </a:rPr>
              <a:t>Auditor-General’s </a:t>
            </a:r>
            <a:r>
              <a:rPr lang="en-US" sz="7200" b="1" dirty="0"/>
              <a:t>report and ensure that </a:t>
            </a:r>
            <a:r>
              <a:rPr lang="en-US" sz="7200" b="1" dirty="0">
                <a:solidFill>
                  <a:srgbClr val="0070C0"/>
                </a:solidFill>
              </a:rPr>
              <a:t>there are no repeat findings.</a:t>
            </a:r>
          </a:p>
          <a:p>
            <a:pPr marL="514350" indent="-514350">
              <a:buFont typeface="+mj-lt"/>
              <a:buAutoNum type="arabicPeriod"/>
            </a:pPr>
            <a:endParaRPr lang="en-US" sz="7200" b="1" dirty="0">
              <a:solidFill>
                <a:srgbClr val="0070C0"/>
              </a:solidFill>
            </a:endParaRPr>
          </a:p>
          <a:p>
            <a:pPr marL="514350" indent="-514350">
              <a:buFont typeface="+mj-lt"/>
              <a:buAutoNum type="arabicPeriod"/>
            </a:pPr>
            <a:r>
              <a:rPr lang="en-US" sz="7200" b="1" dirty="0"/>
              <a:t>Accelerating interventions aimed at </a:t>
            </a:r>
            <a:r>
              <a:rPr lang="en-US" sz="7200" b="1" dirty="0">
                <a:solidFill>
                  <a:srgbClr val="0070C0"/>
                </a:solidFill>
              </a:rPr>
              <a:t>improving operational performance</a:t>
            </a:r>
            <a:r>
              <a:rPr lang="en-US" sz="7200" b="1" dirty="0"/>
              <a:t>.</a:t>
            </a:r>
          </a:p>
          <a:p>
            <a:pPr marL="514350" indent="-514350">
              <a:buFont typeface="+mj-lt"/>
              <a:buAutoNum type="arabicPeriod"/>
            </a:pPr>
            <a:endParaRPr lang="en-US" sz="7200" b="1" dirty="0"/>
          </a:p>
          <a:p>
            <a:pPr marL="514350" indent="-514350">
              <a:buFont typeface="+mj-lt"/>
              <a:buAutoNum type="arabicPeriod"/>
            </a:pPr>
            <a:r>
              <a:rPr lang="en-US" sz="7200" b="1" dirty="0"/>
              <a:t>Expedite implementation of the </a:t>
            </a:r>
            <a:r>
              <a:rPr lang="en-US" sz="7200" b="1" dirty="0" smtClean="0"/>
              <a:t>modernization </a:t>
            </a:r>
            <a:r>
              <a:rPr lang="en-US" sz="7200" b="1" dirty="0"/>
              <a:t>programme, with priority focus on </a:t>
            </a:r>
            <a:r>
              <a:rPr lang="en-US" sz="7200" b="1" dirty="0">
                <a:solidFill>
                  <a:srgbClr val="0070C0"/>
                </a:solidFill>
              </a:rPr>
              <a:t>fencing, </a:t>
            </a:r>
            <a:r>
              <a:rPr lang="en-US" sz="7200" b="1" dirty="0" smtClean="0">
                <a:solidFill>
                  <a:srgbClr val="0070C0"/>
                </a:solidFill>
              </a:rPr>
              <a:t>signaling, perway </a:t>
            </a:r>
            <a:r>
              <a:rPr lang="en-US" sz="7200" b="1" dirty="0">
                <a:solidFill>
                  <a:srgbClr val="0070C0"/>
                </a:solidFill>
              </a:rPr>
              <a:t>and station upgrades</a:t>
            </a:r>
            <a:r>
              <a:rPr lang="en-US" sz="7200" b="1" dirty="0"/>
              <a:t>.</a:t>
            </a:r>
          </a:p>
          <a:p>
            <a:pPr marL="514350" indent="-514350">
              <a:buFont typeface="+mj-lt"/>
              <a:buAutoNum type="arabicPeriod"/>
            </a:pPr>
            <a:endParaRPr lang="en-US" sz="7200" b="1" dirty="0"/>
          </a:p>
          <a:p>
            <a:pPr marL="514350" indent="-514350">
              <a:buFont typeface="+mj-lt"/>
              <a:buAutoNum type="arabicPeriod"/>
            </a:pPr>
            <a:r>
              <a:rPr lang="en-US" sz="7200" b="1" dirty="0">
                <a:solidFill>
                  <a:srgbClr val="0070C0"/>
                </a:solidFill>
              </a:rPr>
              <a:t>Security interventions </a:t>
            </a:r>
            <a:r>
              <a:rPr lang="en-US" sz="7200" b="1" dirty="0"/>
              <a:t>across all corridors</a:t>
            </a:r>
          </a:p>
          <a:p>
            <a:pPr marL="514350" indent="-514350">
              <a:buFont typeface="+mj-lt"/>
              <a:buAutoNum type="arabicPeriod"/>
            </a:pPr>
            <a:endParaRPr lang="en-US" sz="7200" b="1" dirty="0"/>
          </a:p>
          <a:p>
            <a:pPr marL="514350" indent="-514350">
              <a:buFont typeface="+mj-lt"/>
              <a:buAutoNum type="arabicPeriod"/>
            </a:pPr>
            <a:r>
              <a:rPr lang="en-US" sz="7200" b="1" dirty="0"/>
              <a:t>Undertake a review of PRASA’s </a:t>
            </a:r>
            <a:r>
              <a:rPr lang="en-US" sz="7200" b="1" dirty="0" smtClean="0">
                <a:solidFill>
                  <a:srgbClr val="0070C0"/>
                </a:solidFill>
              </a:rPr>
              <a:t>organizational </a:t>
            </a:r>
            <a:r>
              <a:rPr lang="en-US" sz="7200" b="1" dirty="0">
                <a:solidFill>
                  <a:srgbClr val="0070C0"/>
                </a:solidFill>
              </a:rPr>
              <a:t>design and business model</a:t>
            </a:r>
          </a:p>
          <a:p>
            <a:endParaRPr lang="en-US" dirty="0"/>
          </a:p>
        </p:txBody>
      </p:sp>
      <p:sp>
        <p:nvSpPr>
          <p:cNvPr id="4" name="Slide Number Placeholder 1"/>
          <p:cNvSpPr>
            <a:spLocks noGrp="1"/>
          </p:cNvSpPr>
          <p:nvPr>
            <p:ph type="sldNum" sz="quarter" idx="12"/>
          </p:nvPr>
        </p:nvSpPr>
        <p:spPr>
          <a:xfrm>
            <a:off x="6996113" y="6356352"/>
            <a:ext cx="2228850" cy="365125"/>
          </a:xfrm>
        </p:spPr>
        <p:txBody>
          <a:bodyPr/>
          <a:lstStyle/>
          <a:p>
            <a:fld id="{D5E2A85E-8BDD-8940-83F5-79F1C797ABD5}" type="slidenum">
              <a:rPr lang="en-US" sz="2000" b="1">
                <a:solidFill>
                  <a:schemeClr val="bg1"/>
                </a:solidFill>
              </a:rPr>
              <a:pPr/>
              <a:t>25</a:t>
            </a:fld>
            <a:endParaRPr lang="en-US" sz="2000" b="1" dirty="0">
              <a:solidFill>
                <a:schemeClr val="bg1"/>
              </a:solidFill>
            </a:endParaRPr>
          </a:p>
        </p:txBody>
      </p:sp>
    </p:spTree>
    <p:extLst>
      <p:ext uri="{BB962C8B-B14F-4D97-AF65-F5344CB8AC3E}">
        <p14:creationId xmlns:p14="http://schemas.microsoft.com/office/powerpoint/2010/main" val="830359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Administrator’s Mandate</a:t>
            </a:r>
            <a:endParaRPr lang="en-US" sz="2800" dirty="0"/>
          </a:p>
        </p:txBody>
      </p:sp>
      <p:sp>
        <p:nvSpPr>
          <p:cNvPr id="3" name="Content Placeholder 2"/>
          <p:cNvSpPr>
            <a:spLocks noGrp="1"/>
          </p:cNvSpPr>
          <p:nvPr>
            <p:ph idx="1"/>
          </p:nvPr>
        </p:nvSpPr>
        <p:spPr>
          <a:xfrm>
            <a:off x="207385" y="989218"/>
            <a:ext cx="4391891" cy="4351338"/>
          </a:xfrm>
        </p:spPr>
        <p:txBody>
          <a:bodyPr>
            <a:normAutofit fontScale="25000" lnSpcReduction="20000"/>
          </a:bodyPr>
          <a:lstStyle/>
          <a:p>
            <a:pPr marL="512064" indent="-512064">
              <a:buNone/>
            </a:pPr>
            <a:r>
              <a:rPr lang="en-US" sz="7200" b="1" dirty="0" smtClean="0"/>
              <a:t>6. 	Urgently </a:t>
            </a:r>
            <a:r>
              <a:rPr lang="en-US" sz="7200" b="1" dirty="0"/>
              <a:t>develop capacity to manage </a:t>
            </a:r>
            <a:r>
              <a:rPr lang="en-US" sz="7200" b="1" dirty="0" smtClean="0">
                <a:solidFill>
                  <a:srgbClr val="0070C0"/>
                </a:solidFill>
              </a:rPr>
              <a:t>PRASA’s </a:t>
            </a:r>
            <a:r>
              <a:rPr lang="en-US" sz="7200" b="1" dirty="0">
                <a:solidFill>
                  <a:srgbClr val="0070C0"/>
                </a:solidFill>
              </a:rPr>
              <a:t>capital programme</a:t>
            </a:r>
            <a:r>
              <a:rPr lang="en-US" sz="7200" b="1" dirty="0"/>
              <a:t>, working </a:t>
            </a:r>
            <a:r>
              <a:rPr lang="en-US" sz="7200" b="1" dirty="0" smtClean="0"/>
              <a:t>with </a:t>
            </a:r>
            <a:r>
              <a:rPr lang="en-US" sz="7200" b="1" dirty="0"/>
              <a:t>other state entities in the short </a:t>
            </a:r>
            <a:r>
              <a:rPr lang="en-US" sz="7200" b="1" dirty="0" smtClean="0"/>
              <a:t>term</a:t>
            </a:r>
            <a:r>
              <a:rPr lang="en-US" sz="7200" b="1" dirty="0"/>
              <a:t>.</a:t>
            </a:r>
          </a:p>
          <a:p>
            <a:pPr marL="512064" indent="-512064">
              <a:buFont typeface="+mj-lt"/>
              <a:buAutoNum type="arabicPeriod"/>
            </a:pPr>
            <a:endParaRPr lang="en-US" sz="4900" b="1" dirty="0"/>
          </a:p>
          <a:p>
            <a:pPr marL="512064" indent="-512064">
              <a:buNone/>
            </a:pPr>
            <a:r>
              <a:rPr lang="en-US" sz="7200" b="1" dirty="0" smtClean="0"/>
              <a:t>7.	Build </a:t>
            </a:r>
            <a:r>
              <a:rPr lang="en-US" sz="7200" b="1" dirty="0"/>
              <a:t>capacity to support interventions </a:t>
            </a:r>
            <a:r>
              <a:rPr lang="en-US" sz="7200" b="1" dirty="0" smtClean="0"/>
              <a:t>aimed </a:t>
            </a:r>
            <a:r>
              <a:rPr lang="en-US" sz="7200" b="1" dirty="0"/>
              <a:t>at </a:t>
            </a:r>
            <a:r>
              <a:rPr lang="en-US" sz="7200" b="1" dirty="0">
                <a:solidFill>
                  <a:srgbClr val="0070C0"/>
                </a:solidFill>
              </a:rPr>
              <a:t>recovering the system </a:t>
            </a:r>
            <a:r>
              <a:rPr lang="en-US" sz="7200" b="1" dirty="0"/>
              <a:t>by </a:t>
            </a:r>
            <a:r>
              <a:rPr lang="en-US" sz="7200" b="1" dirty="0" smtClean="0"/>
              <a:t>establishing </a:t>
            </a:r>
            <a:r>
              <a:rPr lang="en-US" sz="7200" b="1" dirty="0"/>
              <a:t>requisite supplier panels </a:t>
            </a:r>
            <a:r>
              <a:rPr lang="en-US" sz="7200" b="1" dirty="0" smtClean="0"/>
              <a:t>through competitive </a:t>
            </a:r>
            <a:r>
              <a:rPr lang="en-US" sz="7200" b="1" dirty="0"/>
              <a:t>bidding or other </a:t>
            </a:r>
            <a:r>
              <a:rPr lang="en-US" sz="7200" b="1" dirty="0" smtClean="0"/>
              <a:t>means </a:t>
            </a:r>
            <a:r>
              <a:rPr lang="en-US" sz="7200" b="1" dirty="0"/>
              <a:t>permissible. </a:t>
            </a:r>
          </a:p>
          <a:p>
            <a:pPr marL="512064" indent="-512064">
              <a:buFont typeface="+mj-lt"/>
              <a:buAutoNum type="arabicPeriod"/>
            </a:pPr>
            <a:endParaRPr lang="en-US" sz="4900" b="1" dirty="0"/>
          </a:p>
          <a:p>
            <a:pPr marL="512064" indent="-512064">
              <a:buNone/>
            </a:pPr>
            <a:r>
              <a:rPr lang="en-US" sz="7200" b="1" dirty="0" smtClean="0"/>
              <a:t>8.	Attend </a:t>
            </a:r>
            <a:r>
              <a:rPr lang="en-US" sz="7200" b="1" dirty="0"/>
              <a:t>to issues that require </a:t>
            </a:r>
            <a:r>
              <a:rPr lang="en-US" sz="7200" b="1" dirty="0">
                <a:solidFill>
                  <a:srgbClr val="0070C0"/>
                </a:solidFill>
              </a:rPr>
              <a:t>engagement </a:t>
            </a:r>
            <a:r>
              <a:rPr lang="en-US" sz="7200" b="1" dirty="0" smtClean="0">
                <a:solidFill>
                  <a:srgbClr val="0070C0"/>
                </a:solidFill>
              </a:rPr>
              <a:t>with </a:t>
            </a:r>
            <a:r>
              <a:rPr lang="en-US" sz="7200" b="1" dirty="0">
                <a:solidFill>
                  <a:srgbClr val="0070C0"/>
                </a:solidFill>
              </a:rPr>
              <a:t>Transnet </a:t>
            </a:r>
            <a:r>
              <a:rPr lang="en-US" sz="7200" b="1" dirty="0"/>
              <a:t>in order to unlock </a:t>
            </a:r>
            <a:r>
              <a:rPr lang="en-US" sz="7200" b="1" dirty="0" smtClean="0"/>
              <a:t>blockages that </a:t>
            </a:r>
            <a:r>
              <a:rPr lang="en-US" sz="7200" b="1" dirty="0"/>
              <a:t>negatively affect </a:t>
            </a:r>
            <a:r>
              <a:rPr lang="en-US" sz="7200" b="1" dirty="0" smtClean="0"/>
              <a:t>operations</a:t>
            </a:r>
            <a:r>
              <a:rPr lang="en-US" sz="7200" b="1" dirty="0"/>
              <a:t>.</a:t>
            </a:r>
          </a:p>
          <a:p>
            <a:pPr marL="512064" indent="-512064">
              <a:buFont typeface="+mj-lt"/>
              <a:buAutoNum type="arabicPeriod"/>
            </a:pPr>
            <a:endParaRPr lang="en-US" sz="4900" b="1" dirty="0"/>
          </a:p>
          <a:p>
            <a:pPr marL="512064" indent="-512064">
              <a:buNone/>
            </a:pPr>
            <a:r>
              <a:rPr lang="en-US" sz="7200" b="1" dirty="0" smtClean="0"/>
              <a:t>9.	Ensure </a:t>
            </a:r>
            <a:r>
              <a:rPr lang="en-US" sz="7200" b="1" dirty="0"/>
              <a:t>effective </a:t>
            </a:r>
            <a:r>
              <a:rPr lang="en-US" sz="7200" b="1" dirty="0">
                <a:solidFill>
                  <a:srgbClr val="0070C0"/>
                </a:solidFill>
              </a:rPr>
              <a:t>consequences </a:t>
            </a:r>
            <a:r>
              <a:rPr lang="en-US" sz="7200" b="1" dirty="0" smtClean="0">
                <a:solidFill>
                  <a:srgbClr val="0070C0"/>
                </a:solidFill>
              </a:rPr>
              <a:t>management </a:t>
            </a:r>
            <a:r>
              <a:rPr lang="en-US" sz="7200" b="1" dirty="0"/>
              <a:t>and provide </a:t>
            </a:r>
            <a:r>
              <a:rPr lang="en-US" sz="7200" b="1" dirty="0">
                <a:solidFill>
                  <a:srgbClr val="0070C0"/>
                </a:solidFill>
              </a:rPr>
              <a:t>support to </a:t>
            </a:r>
            <a:r>
              <a:rPr lang="en-US" sz="7200" b="1" dirty="0" smtClean="0">
                <a:solidFill>
                  <a:srgbClr val="0070C0"/>
                </a:solidFill>
              </a:rPr>
              <a:t>investigations </a:t>
            </a:r>
            <a:r>
              <a:rPr lang="en-US" sz="7200" b="1" dirty="0">
                <a:solidFill>
                  <a:srgbClr val="0070C0"/>
                </a:solidFill>
              </a:rPr>
              <a:t>currently underway by law </a:t>
            </a:r>
            <a:r>
              <a:rPr lang="en-US" sz="7200" b="1" dirty="0" smtClean="0">
                <a:solidFill>
                  <a:srgbClr val="0070C0"/>
                </a:solidFill>
              </a:rPr>
              <a:t>enforcement </a:t>
            </a:r>
            <a:r>
              <a:rPr lang="en-US" sz="7200" b="1" dirty="0">
                <a:solidFill>
                  <a:srgbClr val="0070C0"/>
                </a:solidFill>
              </a:rPr>
              <a:t>authorities</a:t>
            </a:r>
            <a:r>
              <a:rPr lang="en-US" sz="7200" b="1" dirty="0"/>
              <a:t>.</a:t>
            </a:r>
          </a:p>
          <a:p>
            <a:pPr indent="-512064"/>
            <a:endParaRPr lang="en-US" dirty="0"/>
          </a:p>
        </p:txBody>
      </p:sp>
      <p:sp>
        <p:nvSpPr>
          <p:cNvPr id="4" name="Slide Number Placeholder 1"/>
          <p:cNvSpPr>
            <a:spLocks noGrp="1"/>
          </p:cNvSpPr>
          <p:nvPr>
            <p:ph type="sldNum" sz="quarter" idx="12"/>
          </p:nvPr>
        </p:nvSpPr>
        <p:spPr>
          <a:xfrm>
            <a:off x="6996113" y="6356352"/>
            <a:ext cx="2228850" cy="365125"/>
          </a:xfrm>
        </p:spPr>
        <p:txBody>
          <a:bodyPr/>
          <a:lstStyle/>
          <a:p>
            <a:fld id="{D5E2A85E-8BDD-8940-83F5-79F1C797ABD5}" type="slidenum">
              <a:rPr lang="en-US" sz="2000" b="1">
                <a:solidFill>
                  <a:schemeClr val="bg1"/>
                </a:solidFill>
              </a:rPr>
              <a:pPr/>
              <a:t>26</a:t>
            </a:fld>
            <a:endParaRPr lang="en-US" sz="2000" b="1" dirty="0">
              <a:solidFill>
                <a:schemeClr val="bg1"/>
              </a:solidFill>
            </a:endParaRPr>
          </a:p>
        </p:txBody>
      </p:sp>
    </p:spTree>
    <p:extLst>
      <p:ext uri="{BB962C8B-B14F-4D97-AF65-F5344CB8AC3E}">
        <p14:creationId xmlns:p14="http://schemas.microsoft.com/office/powerpoint/2010/main" val="2209441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910" y="254940"/>
            <a:ext cx="9605010" cy="623454"/>
          </a:xfrm>
        </p:spPr>
        <p:txBody>
          <a:bodyPr>
            <a:noAutofit/>
          </a:bodyPr>
          <a:lstStyle/>
          <a:p>
            <a:r>
              <a:rPr lang="en-US" sz="2800" dirty="0"/>
              <a:t>Institutionalizing the Ministerial Mandate</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396243215"/>
              </p:ext>
            </p:extLst>
          </p:nvPr>
        </p:nvGraphicFramePr>
        <p:xfrm>
          <a:off x="741404" y="880282"/>
          <a:ext cx="8303742" cy="4511040"/>
        </p:xfrm>
        <a:graphic>
          <a:graphicData uri="http://schemas.openxmlformats.org/drawingml/2006/table">
            <a:tbl>
              <a:tblPr firstRow="1" bandRow="1">
                <a:tableStyleId>{2D5ABB26-0587-4C30-8999-92F81FD0307C}</a:tableStyleId>
              </a:tblPr>
              <a:tblGrid>
                <a:gridCol w="4658499">
                  <a:extLst>
                    <a:ext uri="{9D8B030D-6E8A-4147-A177-3AD203B41FA5}">
                      <a16:colId xmlns:a16="http://schemas.microsoft.com/office/drawing/2014/main" val="20000"/>
                    </a:ext>
                  </a:extLst>
                </a:gridCol>
                <a:gridCol w="3645243">
                  <a:extLst>
                    <a:ext uri="{9D8B030D-6E8A-4147-A177-3AD203B41FA5}">
                      <a16:colId xmlns:a16="http://schemas.microsoft.com/office/drawing/2014/main" val="20001"/>
                    </a:ext>
                  </a:extLst>
                </a:gridCol>
              </a:tblGrid>
              <a:tr h="319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Undertake a review of PRASA’s </a:t>
                      </a:r>
                      <a:r>
                        <a:rPr lang="en-US" sz="1100" b="1" dirty="0" smtClean="0">
                          <a:solidFill>
                            <a:srgbClr val="0070C0"/>
                          </a:solidFill>
                        </a:rPr>
                        <a:t>organizational design and business model</a:t>
                      </a:r>
                      <a:endParaRPr lang="en-US" sz="11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rPr>
                        <a:t>Revenue Enhancement and Cost Containment </a:t>
                      </a:r>
                    </a:p>
                    <a:p>
                      <a:endParaRPr lang="en-ZA"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2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Addressing all matters raised in the </a:t>
                      </a:r>
                      <a:r>
                        <a:rPr lang="en-US" sz="1100" b="1" dirty="0" smtClean="0">
                          <a:solidFill>
                            <a:srgbClr val="0070C0"/>
                          </a:solidFill>
                        </a:rPr>
                        <a:t>Auditor-General’s </a:t>
                      </a:r>
                      <a:r>
                        <a:rPr lang="en-US" sz="1100" b="1" dirty="0" smtClean="0"/>
                        <a:t>report and ensure that </a:t>
                      </a:r>
                      <a:r>
                        <a:rPr lang="en-US" sz="1100" b="1" dirty="0" smtClean="0">
                          <a:solidFill>
                            <a:srgbClr val="0070C0"/>
                          </a:solidFill>
                        </a:rPr>
                        <a:t>there are no repeat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rPr>
                        <a:t>Governance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2914">
                <a:tc>
                  <a:txBody>
                    <a:bodyPr/>
                    <a:lstStyle/>
                    <a:p>
                      <a:r>
                        <a:rPr lang="en-US" sz="1100" b="1" dirty="0" smtClean="0"/>
                        <a:t>Attend to issues that require </a:t>
                      </a:r>
                      <a:r>
                        <a:rPr lang="en-US" sz="1100" b="1" dirty="0" smtClean="0">
                          <a:solidFill>
                            <a:srgbClr val="0070C0"/>
                          </a:solidFill>
                        </a:rPr>
                        <a:t>engagement with Transnet </a:t>
                      </a:r>
                      <a:r>
                        <a:rPr lang="en-US" sz="1100" b="1" dirty="0" smtClean="0"/>
                        <a:t>in order to unlock blockages that negatively affect operations</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Ensure effective </a:t>
                      </a:r>
                      <a:r>
                        <a:rPr lang="en-US" sz="1100" b="1" dirty="0" smtClean="0">
                          <a:solidFill>
                            <a:srgbClr val="0070C0"/>
                          </a:solidFill>
                        </a:rPr>
                        <a:t>consequences management </a:t>
                      </a:r>
                      <a:r>
                        <a:rPr lang="en-US" sz="1100" b="1" dirty="0" smtClean="0"/>
                        <a:t>and provide </a:t>
                      </a:r>
                      <a:r>
                        <a:rPr lang="en-US" sz="1100" b="1" dirty="0" smtClean="0">
                          <a:solidFill>
                            <a:srgbClr val="0070C0"/>
                          </a:solidFill>
                        </a:rPr>
                        <a:t>support to investigations currently underway by law enforcement authorities</a:t>
                      </a:r>
                    </a:p>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Accelerating interventions aimed at </a:t>
                      </a:r>
                      <a:r>
                        <a:rPr lang="en-US" sz="1100" b="1" dirty="0" smtClean="0">
                          <a:solidFill>
                            <a:srgbClr val="0070C0"/>
                          </a:solidFill>
                        </a:rPr>
                        <a:t>improving operational performance</a:t>
                      </a:r>
                      <a:r>
                        <a:rPr lang="en-US" sz="1100" b="1" dirty="0" smtClean="0"/>
                        <a:t>.</a:t>
                      </a:r>
                    </a:p>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rPr>
                        <a:t>Service Recovery</a:t>
                      </a:r>
                    </a:p>
                    <a:p>
                      <a:endParaRPr lang="en-ZA"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7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Build capacity to support interventions aimed at </a:t>
                      </a:r>
                      <a:r>
                        <a:rPr lang="en-US" sz="1100" b="1" dirty="0" smtClean="0">
                          <a:solidFill>
                            <a:srgbClr val="0070C0"/>
                          </a:solidFill>
                        </a:rPr>
                        <a:t>recovering the system </a:t>
                      </a:r>
                      <a:r>
                        <a:rPr lang="en-US" sz="1100" b="1" dirty="0" smtClean="0"/>
                        <a:t>by establishing requisite supplier panels through competitive bidding or other means permissible. </a:t>
                      </a:r>
                    </a:p>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1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70C0"/>
                          </a:solidFill>
                        </a:rPr>
                        <a:t>Security interventions </a:t>
                      </a:r>
                      <a:r>
                        <a:rPr lang="en-US" sz="1100" b="1" dirty="0" smtClean="0"/>
                        <a:t>across all corridors</a:t>
                      </a:r>
                    </a:p>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rPr>
                        <a:t>Safety Management</a:t>
                      </a:r>
                    </a:p>
                    <a:p>
                      <a:endParaRPr lang="en-ZA"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87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Expedite implementation of the modernization </a:t>
                      </a:r>
                      <a:r>
                        <a:rPr lang="en-US" sz="1100" b="1" dirty="0" err="1" smtClean="0"/>
                        <a:t>programme</a:t>
                      </a:r>
                      <a:r>
                        <a:rPr lang="en-US" sz="1100" b="1" dirty="0" smtClean="0"/>
                        <a:t>, with priority focus on </a:t>
                      </a:r>
                      <a:r>
                        <a:rPr lang="en-US" sz="1100" b="1" dirty="0" smtClean="0">
                          <a:solidFill>
                            <a:srgbClr val="0070C0"/>
                          </a:solidFill>
                        </a:rPr>
                        <a:t>fencing, signaling, </a:t>
                      </a:r>
                      <a:r>
                        <a:rPr lang="en-US" sz="1100" b="1" dirty="0" err="1" smtClean="0">
                          <a:solidFill>
                            <a:srgbClr val="0070C0"/>
                          </a:solidFill>
                        </a:rPr>
                        <a:t>perway</a:t>
                      </a:r>
                      <a:r>
                        <a:rPr lang="en-US" sz="1100" b="1" dirty="0" smtClean="0">
                          <a:solidFill>
                            <a:srgbClr val="0070C0"/>
                          </a:solidFill>
                        </a:rPr>
                        <a:t> and station upgrades</a:t>
                      </a:r>
                      <a:r>
                        <a:rPr lang="en-US" sz="1100" b="1" dirty="0" smtClean="0"/>
                        <a:t>.</a:t>
                      </a:r>
                    </a:p>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solidFill>
                            <a:schemeClr val="tx1"/>
                          </a:solidFill>
                        </a:rPr>
                        <a:t>Capital and Modernisation Programme Acceleration</a:t>
                      </a:r>
                    </a:p>
                    <a:p>
                      <a:endParaRPr lang="en-ZA"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17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Urgently develop capacity to manage </a:t>
                      </a:r>
                      <a:r>
                        <a:rPr lang="en-US" sz="1100" b="1" dirty="0" smtClean="0">
                          <a:solidFill>
                            <a:srgbClr val="0070C0"/>
                          </a:solidFill>
                        </a:rPr>
                        <a:t>PRASA’s capital </a:t>
                      </a:r>
                      <a:r>
                        <a:rPr lang="en-US" sz="1100" b="1" dirty="0" err="1" smtClean="0">
                          <a:solidFill>
                            <a:srgbClr val="0070C0"/>
                          </a:solidFill>
                        </a:rPr>
                        <a:t>programme</a:t>
                      </a:r>
                      <a:r>
                        <a:rPr lang="en-US" sz="1100" b="1" dirty="0" smtClean="0"/>
                        <a:t>, working with other state entities in the short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6" name="Rectangle 15"/>
          <p:cNvSpPr/>
          <p:nvPr/>
        </p:nvSpPr>
        <p:spPr>
          <a:xfrm rot="5400000">
            <a:off x="7171212" y="2752328"/>
            <a:ext cx="4512928" cy="765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Sub-Committee</a:t>
            </a:r>
            <a:endParaRPr lang="en-ZA" dirty="0"/>
          </a:p>
        </p:txBody>
      </p:sp>
      <p:sp>
        <p:nvSpPr>
          <p:cNvPr id="17" name="Rectangle 16"/>
          <p:cNvSpPr/>
          <p:nvPr/>
        </p:nvSpPr>
        <p:spPr>
          <a:xfrm rot="16200000">
            <a:off x="-1830807" y="2819111"/>
            <a:ext cx="4512928" cy="631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Turnaround Mandate</a:t>
            </a:r>
            <a:endParaRPr lang="en-ZA" dirty="0"/>
          </a:p>
        </p:txBody>
      </p:sp>
      <p:sp>
        <p:nvSpPr>
          <p:cNvPr id="6" name="Slide Number Placeholder 1"/>
          <p:cNvSpPr>
            <a:spLocks noGrp="1"/>
          </p:cNvSpPr>
          <p:nvPr>
            <p:ph type="sldNum" sz="quarter" idx="12"/>
          </p:nvPr>
        </p:nvSpPr>
        <p:spPr>
          <a:xfrm>
            <a:off x="6996113" y="6356352"/>
            <a:ext cx="2228850" cy="365125"/>
          </a:xfrm>
        </p:spPr>
        <p:txBody>
          <a:bodyPr/>
          <a:lstStyle/>
          <a:p>
            <a:fld id="{D5E2A85E-8BDD-8940-83F5-79F1C797ABD5}" type="slidenum">
              <a:rPr lang="en-US" sz="2000" b="1">
                <a:solidFill>
                  <a:schemeClr val="bg1"/>
                </a:solidFill>
              </a:rPr>
              <a:pPr/>
              <a:t>27</a:t>
            </a:fld>
            <a:endParaRPr lang="en-US" sz="2000" b="1" dirty="0">
              <a:solidFill>
                <a:schemeClr val="bg1"/>
              </a:solidFill>
            </a:endParaRPr>
          </a:p>
        </p:txBody>
      </p:sp>
    </p:spTree>
    <p:extLst>
      <p:ext uri="{BB962C8B-B14F-4D97-AF65-F5344CB8AC3E}">
        <p14:creationId xmlns:p14="http://schemas.microsoft.com/office/powerpoint/2010/main" val="1700016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4800" dirty="0" smtClean="0"/>
          </a:p>
          <a:p>
            <a:pPr algn="ctr"/>
            <a:endParaRPr lang="en-US" sz="4800" dirty="0"/>
          </a:p>
          <a:p>
            <a:pPr marL="0" indent="0" algn="ctr">
              <a:buNone/>
            </a:pPr>
            <a:r>
              <a:rPr lang="en-US" sz="4800" b="1" dirty="0" smtClean="0"/>
              <a:t>BROKEN BUSINESS </a:t>
            </a:r>
            <a:endParaRPr lang="en-US" sz="4800" b="1" dirty="0"/>
          </a:p>
        </p:txBody>
      </p:sp>
    </p:spTree>
    <p:extLst>
      <p:ext uri="{BB962C8B-B14F-4D97-AF65-F5344CB8AC3E}">
        <p14:creationId xmlns:p14="http://schemas.microsoft.com/office/powerpoint/2010/main" val="2940781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Broken Business </a:t>
            </a:r>
            <a:endParaRPr lang="en-ZA" dirty="0"/>
          </a:p>
        </p:txBody>
      </p:sp>
      <p:sp>
        <p:nvSpPr>
          <p:cNvPr id="3" name="Content Placeholder 2"/>
          <p:cNvSpPr>
            <a:spLocks noGrp="1"/>
          </p:cNvSpPr>
          <p:nvPr>
            <p:ph idx="1"/>
          </p:nvPr>
        </p:nvSpPr>
        <p:spPr/>
        <p:txBody>
          <a:bodyPr/>
          <a:lstStyle/>
          <a:p>
            <a:r>
              <a:rPr lang="en-US" dirty="0"/>
              <a:t>In January after my assessment of PRASA, I characterized it as a broken business. This, I indicated was largely due to the </a:t>
            </a:r>
            <a:r>
              <a:rPr lang="en-ZA" b="1" dirty="0"/>
              <a:t>Systematic Erosion</a:t>
            </a:r>
            <a:r>
              <a:rPr lang="en-ZA" dirty="0"/>
              <a:t> of value, the business had experienced over a number of years. I then made the commitment that we as PRASA officials, </a:t>
            </a:r>
            <a:r>
              <a:rPr lang="en-ZA" b="1" dirty="0"/>
              <a:t>do not have a choice</a:t>
            </a:r>
            <a:r>
              <a:rPr lang="en-ZA" dirty="0"/>
              <a:t> but to bring a</a:t>
            </a:r>
            <a:r>
              <a:rPr lang="en-ZA" b="1" dirty="0"/>
              <a:t> Semblance of Order</a:t>
            </a:r>
            <a:r>
              <a:rPr lang="en-ZA" dirty="0"/>
              <a:t> to this important institution, whilst striving to </a:t>
            </a:r>
            <a:r>
              <a:rPr lang="en-ZA" b="1" dirty="0"/>
              <a:t>deliver Value to our customers</a:t>
            </a:r>
            <a:r>
              <a:rPr lang="en-ZA" dirty="0"/>
              <a:t>.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2A85E-8BDD-8940-83F5-79F1C797ABD5}" type="slidenum">
              <a:rPr lang="en-US" smtClean="0"/>
              <a:t>29</a:t>
            </a:fld>
            <a:endParaRPr lang="en-US"/>
          </a:p>
        </p:txBody>
      </p:sp>
    </p:spTree>
    <p:extLst>
      <p:ext uri="{BB962C8B-B14F-4D97-AF65-F5344CB8AC3E}">
        <p14:creationId xmlns:p14="http://schemas.microsoft.com/office/powerpoint/2010/main" val="365654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7298269" cy="657360"/>
          </a:xfrm>
        </p:spPr>
        <p:txBody>
          <a:bodyPr>
            <a:normAutofit/>
          </a:bodyPr>
          <a:lstStyle/>
          <a:p>
            <a:r>
              <a:rPr lang="en-US" b="1" dirty="0">
                <a:solidFill>
                  <a:srgbClr val="00B0F0"/>
                </a:solidFill>
                <a:latin typeface="Arial" panose="020B0604020202020204" pitchFamily="34" charset="0"/>
                <a:cs typeface="Arial" panose="020B0604020202020204" pitchFamily="34" charset="0"/>
              </a:rPr>
              <a:t>Vision, Mission and Values</a:t>
            </a:r>
            <a:endParaRPr lang="en-GB" b="1" dirty="0">
              <a:solidFill>
                <a:srgbClr val="00B0F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A99031E-9C34-0246-8B55-EA51AD646A6E}"/>
              </a:ext>
            </a:extLst>
          </p:cNvPr>
          <p:cNvPicPr>
            <a:picLocks noChangeAspect="1"/>
          </p:cNvPicPr>
          <p:nvPr/>
        </p:nvPicPr>
        <p:blipFill>
          <a:blip r:embed="rId4"/>
          <a:stretch>
            <a:fillRect/>
          </a:stretch>
        </p:blipFill>
        <p:spPr>
          <a:xfrm>
            <a:off x="0" y="3087976"/>
            <a:ext cx="7855809" cy="2444920"/>
          </a:xfrm>
          <a:prstGeom prst="rect">
            <a:avLst/>
          </a:prstGeom>
        </p:spPr>
      </p:pic>
      <p:sp>
        <p:nvSpPr>
          <p:cNvPr id="6" name="Content Placeholder 2">
            <a:extLst>
              <a:ext uri="{FF2B5EF4-FFF2-40B4-BE49-F238E27FC236}">
                <a16:creationId xmlns:a16="http://schemas.microsoft.com/office/drawing/2014/main" id="{FABC96E6-075E-A740-A484-1916BD532016}"/>
              </a:ext>
            </a:extLst>
          </p:cNvPr>
          <p:cNvSpPr>
            <a:spLocks noGrp="1"/>
          </p:cNvSpPr>
          <p:nvPr>
            <p:ph idx="1"/>
          </p:nvPr>
        </p:nvSpPr>
        <p:spPr>
          <a:xfrm>
            <a:off x="0" y="1049867"/>
            <a:ext cx="9906000" cy="4476448"/>
          </a:xfrm>
        </p:spPr>
        <p:txBody>
          <a:bodyPr>
            <a:normAutofit/>
          </a:bodyPr>
          <a:lstStyle/>
          <a:p>
            <a:pPr marL="0" lvl="0" indent="0">
              <a:buNone/>
            </a:pPr>
            <a:r>
              <a:rPr lang="en-US" sz="1800" b="1" cap="all" dirty="0">
                <a:solidFill>
                  <a:srgbClr val="00B0F0"/>
                </a:solidFill>
                <a:cs typeface="Arial" panose="020B0604020202020204" pitchFamily="34" charset="0"/>
              </a:rPr>
              <a:t>Vision</a:t>
            </a:r>
          </a:p>
          <a:p>
            <a:pPr lvl="1">
              <a:buFont typeface="Courier New" panose="02070309020205020404" pitchFamily="49" charset="0"/>
              <a:buChar char="o"/>
            </a:pPr>
            <a:r>
              <a:rPr lang="en-US" sz="1800" dirty="0">
                <a:cs typeface="Arial" panose="020B0604020202020204" pitchFamily="34" charset="0"/>
              </a:rPr>
              <a:t>PRASA to become a backbone of public transport.</a:t>
            </a:r>
          </a:p>
          <a:p>
            <a:pPr marL="457200" lvl="1" indent="0">
              <a:buNone/>
            </a:pPr>
            <a:endParaRPr lang="en-GB" sz="1800" dirty="0">
              <a:cs typeface="Arial" panose="020B0604020202020204" pitchFamily="34" charset="0"/>
            </a:endParaRPr>
          </a:p>
          <a:p>
            <a:pPr marL="0" lvl="0" indent="0">
              <a:buNone/>
            </a:pPr>
            <a:r>
              <a:rPr lang="en-US" sz="1800" b="1" cap="all" dirty="0">
                <a:solidFill>
                  <a:srgbClr val="00B0F0"/>
                </a:solidFill>
                <a:cs typeface="Arial" panose="020B0604020202020204" pitchFamily="34" charset="0"/>
              </a:rPr>
              <a:t>Mission </a:t>
            </a:r>
            <a:r>
              <a:rPr lang="en-US" sz="1800" b="1" cap="all" dirty="0">
                <a:cs typeface="Arial" panose="020B0604020202020204" pitchFamily="34" charset="0"/>
              </a:rPr>
              <a:t>                    </a:t>
            </a:r>
            <a:endParaRPr lang="en-GB" sz="1800" b="1" cap="all" dirty="0">
              <a:cs typeface="Arial" panose="020B0604020202020204" pitchFamily="34" charset="0"/>
            </a:endParaRPr>
          </a:p>
          <a:p>
            <a:pPr lvl="1">
              <a:buFont typeface="Courier New" panose="02070309020205020404" pitchFamily="49" charset="0"/>
              <a:buChar char="o"/>
            </a:pPr>
            <a:r>
              <a:rPr lang="en-US" sz="1800" dirty="0">
                <a:cs typeface="Arial" panose="020B0604020202020204" pitchFamily="34" charset="0"/>
              </a:rPr>
              <a:t>To provide safe, reliable, affordable commuter rail, long-haul passenger rail and long-haul inter-city bus services. </a:t>
            </a:r>
          </a:p>
          <a:p>
            <a:pPr marL="457200" lvl="1" indent="0">
              <a:buNone/>
            </a:pPr>
            <a:endParaRPr lang="en-GB" sz="1800" dirty="0">
              <a:cs typeface="Arial" panose="020B0604020202020204" pitchFamily="34" charset="0"/>
            </a:endParaRPr>
          </a:p>
          <a:p>
            <a:pPr marL="0" lvl="0" indent="0">
              <a:buNone/>
            </a:pPr>
            <a:r>
              <a:rPr lang="en-US" sz="1800" b="1" cap="all" dirty="0">
                <a:solidFill>
                  <a:srgbClr val="00B0F0"/>
                </a:solidFill>
                <a:cs typeface="Arial" panose="020B0604020202020204" pitchFamily="34" charset="0"/>
              </a:rPr>
              <a:t>Values </a:t>
            </a:r>
            <a:r>
              <a:rPr lang="en-US" sz="1800" b="1" cap="all" dirty="0">
                <a:cs typeface="Arial" panose="020B0604020202020204" pitchFamily="34" charset="0"/>
              </a:rPr>
              <a:t>  </a:t>
            </a:r>
            <a:endParaRPr lang="en-GB" sz="1800" b="1" cap="all"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078673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Broken Business </a:t>
            </a:r>
            <a:endParaRPr lang="en-US" dirty="0"/>
          </a:p>
        </p:txBody>
      </p:sp>
      <p:sp>
        <p:nvSpPr>
          <p:cNvPr id="3" name="Content Placeholder 2"/>
          <p:cNvSpPr>
            <a:spLocks noGrp="1"/>
          </p:cNvSpPr>
          <p:nvPr>
            <p:ph idx="1"/>
          </p:nvPr>
        </p:nvSpPr>
        <p:spPr>
          <a:xfrm>
            <a:off x="0" y="875211"/>
            <a:ext cx="9906000" cy="4624252"/>
          </a:xfrm>
        </p:spPr>
        <p:txBody>
          <a:bodyPr>
            <a:normAutofit/>
          </a:bodyPr>
          <a:lstStyle/>
          <a:p>
            <a:pPr algn="just">
              <a:buFont typeface="Wingdings" panose="05000000000000000000" pitchFamily="2" charset="2"/>
              <a:buChar char="§"/>
            </a:pPr>
            <a:r>
              <a:rPr lang="en-US" sz="1400" dirty="0" smtClean="0"/>
              <a:t>The organization </a:t>
            </a:r>
            <a:r>
              <a:rPr lang="en-US" sz="1400" dirty="0"/>
              <a:t>has seen countless changes at CEO level since </a:t>
            </a:r>
            <a:r>
              <a:rPr lang="en-US" sz="1400" dirty="0" smtClean="0"/>
              <a:t>2015</a:t>
            </a:r>
          </a:p>
          <a:p>
            <a:pPr algn="just">
              <a:buFont typeface="Wingdings" panose="05000000000000000000" pitchFamily="2" charset="2"/>
              <a:buChar char="§"/>
            </a:pPr>
            <a:r>
              <a:rPr lang="en-US" sz="1400" b="1" dirty="0"/>
              <a:t>Questionable Decisions </a:t>
            </a:r>
            <a:r>
              <a:rPr lang="en-US" sz="1400" dirty="0"/>
              <a:t>have been taken by Leadership with disastrous </a:t>
            </a:r>
            <a:r>
              <a:rPr lang="en-US" sz="1400" dirty="0" smtClean="0"/>
              <a:t>consequences</a:t>
            </a:r>
          </a:p>
          <a:p>
            <a:pPr algn="just">
              <a:buFont typeface="Wingdings" panose="05000000000000000000" pitchFamily="2" charset="2"/>
              <a:buChar char="§"/>
            </a:pPr>
            <a:r>
              <a:rPr lang="en-US" sz="1400" b="1" dirty="0"/>
              <a:t>Little or No consequence management </a:t>
            </a:r>
            <a:r>
              <a:rPr lang="en-US" sz="1400" dirty="0"/>
              <a:t>at </a:t>
            </a:r>
            <a:r>
              <a:rPr lang="en-US" sz="1400" dirty="0" smtClean="0"/>
              <a:t>PRASA</a:t>
            </a:r>
          </a:p>
          <a:p>
            <a:pPr algn="just">
              <a:buFont typeface="Wingdings" panose="05000000000000000000" pitchFamily="2" charset="2"/>
              <a:buChar char="§"/>
            </a:pPr>
            <a:r>
              <a:rPr lang="en-US" sz="1400" dirty="0"/>
              <a:t>No </a:t>
            </a:r>
            <a:r>
              <a:rPr lang="en-US" sz="1400" b="1" dirty="0"/>
              <a:t>proper record keeping </a:t>
            </a:r>
            <a:r>
              <a:rPr lang="en-US" sz="1400" dirty="0"/>
              <a:t>at PRASA. In some instances, there are no records at </a:t>
            </a:r>
            <a:r>
              <a:rPr lang="en-US" sz="1400" dirty="0" smtClean="0"/>
              <a:t>all</a:t>
            </a:r>
          </a:p>
          <a:p>
            <a:pPr algn="just">
              <a:buFont typeface="Wingdings" panose="05000000000000000000" pitchFamily="2" charset="2"/>
              <a:buChar char="§"/>
            </a:pPr>
            <a:r>
              <a:rPr lang="en-US" sz="1400" dirty="0"/>
              <a:t> </a:t>
            </a:r>
            <a:r>
              <a:rPr lang="en-US" sz="1400" dirty="0" smtClean="0"/>
              <a:t>No </a:t>
            </a:r>
            <a:r>
              <a:rPr lang="en-US" sz="1400" dirty="0"/>
              <a:t>adequate </a:t>
            </a:r>
            <a:r>
              <a:rPr lang="en-US" sz="1400" b="1" dirty="0"/>
              <a:t>back up </a:t>
            </a:r>
            <a:r>
              <a:rPr lang="en-US" sz="1400" b="1" dirty="0" smtClean="0"/>
              <a:t>system</a:t>
            </a:r>
          </a:p>
          <a:p>
            <a:pPr algn="just">
              <a:buFont typeface="Wingdings" panose="05000000000000000000" pitchFamily="2" charset="2"/>
              <a:buChar char="§"/>
            </a:pPr>
            <a:r>
              <a:rPr lang="en-US" sz="1400" b="1" dirty="0" smtClean="0"/>
              <a:t>Operating </a:t>
            </a:r>
            <a:r>
              <a:rPr lang="en-US" sz="1400" b="1" dirty="0"/>
              <a:t>systems </a:t>
            </a:r>
            <a:r>
              <a:rPr lang="en-US" sz="1400" dirty="0"/>
              <a:t>are not fully deployed whilst in some cases they are </a:t>
            </a:r>
            <a:r>
              <a:rPr lang="en-US" sz="1400" dirty="0" smtClean="0"/>
              <a:t>non-existent</a:t>
            </a:r>
          </a:p>
          <a:p>
            <a:pPr algn="just">
              <a:buFont typeface="Wingdings" panose="05000000000000000000" pitchFamily="2" charset="2"/>
              <a:buChar char="§"/>
            </a:pPr>
            <a:r>
              <a:rPr lang="en-US" sz="1400" b="1" dirty="0" smtClean="0"/>
              <a:t>Policies </a:t>
            </a:r>
            <a:r>
              <a:rPr lang="en-US" sz="1400" b="1" dirty="0"/>
              <a:t>and Standard Operating Procedures </a:t>
            </a:r>
            <a:r>
              <a:rPr lang="en-US" sz="1400" dirty="0"/>
              <a:t>are either non-existent or outdated; This creates a serious loophole thus rendering the day-to-day </a:t>
            </a:r>
            <a:r>
              <a:rPr lang="en-US" sz="1400" dirty="0" smtClean="0"/>
              <a:t>operations rudderless</a:t>
            </a:r>
          </a:p>
          <a:p>
            <a:pPr algn="just">
              <a:buFont typeface="Wingdings" panose="05000000000000000000" pitchFamily="2" charset="2"/>
              <a:buChar char="§"/>
            </a:pPr>
            <a:r>
              <a:rPr lang="en-US" sz="1400" dirty="0" smtClean="0"/>
              <a:t>Inadequate </a:t>
            </a:r>
            <a:r>
              <a:rPr lang="en-US" sz="1400" b="1" dirty="0"/>
              <a:t>SCM processes </a:t>
            </a:r>
            <a:r>
              <a:rPr lang="en-US" sz="1400" dirty="0"/>
              <a:t>have contributed to hampering the procurement of goods and </a:t>
            </a:r>
            <a:r>
              <a:rPr lang="en-US" sz="1400" dirty="0" smtClean="0"/>
              <a:t>services</a:t>
            </a:r>
          </a:p>
          <a:p>
            <a:pPr algn="just">
              <a:buFont typeface="Wingdings" panose="05000000000000000000" pitchFamily="2" charset="2"/>
              <a:buChar char="§"/>
            </a:pPr>
            <a:r>
              <a:rPr lang="en-US" sz="1400" dirty="0" smtClean="0"/>
              <a:t>There </a:t>
            </a:r>
            <a:r>
              <a:rPr lang="en-US" sz="1400" dirty="0"/>
              <a:t>is very </a:t>
            </a:r>
            <a:r>
              <a:rPr lang="en-US" sz="1400" b="1" dirty="0"/>
              <a:t>poor implementation and spend </a:t>
            </a:r>
            <a:r>
              <a:rPr lang="en-US" sz="1400" dirty="0"/>
              <a:t>on the Capital </a:t>
            </a:r>
            <a:r>
              <a:rPr lang="en-US" sz="1400" dirty="0" smtClean="0"/>
              <a:t>Programme</a:t>
            </a:r>
          </a:p>
          <a:p>
            <a:pPr algn="just">
              <a:buFont typeface="Wingdings" panose="05000000000000000000" pitchFamily="2" charset="2"/>
              <a:buChar char="§"/>
            </a:pPr>
            <a:r>
              <a:rPr lang="en-US" sz="1400" b="1" dirty="0" smtClean="0"/>
              <a:t>Irregular Expenditure </a:t>
            </a:r>
            <a:r>
              <a:rPr lang="en-US" sz="1400" dirty="0" smtClean="0"/>
              <a:t>remains high</a:t>
            </a:r>
          </a:p>
          <a:p>
            <a:pPr algn="just">
              <a:buFont typeface="Wingdings" panose="05000000000000000000" pitchFamily="2" charset="2"/>
              <a:buChar char="§"/>
            </a:pPr>
            <a:r>
              <a:rPr lang="en-US" sz="1400" b="1" dirty="0" smtClean="0"/>
              <a:t>Repeat findings </a:t>
            </a:r>
            <a:r>
              <a:rPr lang="en-US" sz="1400" dirty="0" smtClean="0"/>
              <a:t>keep increasing and not addressed</a:t>
            </a:r>
          </a:p>
          <a:p>
            <a:pPr algn="just">
              <a:buFont typeface="Wingdings" panose="05000000000000000000" pitchFamily="2" charset="2"/>
              <a:buChar char="§"/>
            </a:pPr>
            <a:r>
              <a:rPr lang="en-US" sz="1400" dirty="0"/>
              <a:t>Exorbitant long </a:t>
            </a:r>
            <a:r>
              <a:rPr lang="en-US" sz="1400" b="1" dirty="0"/>
              <a:t>outstanding </a:t>
            </a:r>
            <a:r>
              <a:rPr lang="en-US" sz="1400" b="1" dirty="0" smtClean="0"/>
              <a:t>liabilities</a:t>
            </a:r>
            <a:endParaRPr lang="en-US" sz="1400" b="1" dirty="0"/>
          </a:p>
        </p:txBody>
      </p:sp>
    </p:spTree>
    <p:extLst>
      <p:ext uri="{BB962C8B-B14F-4D97-AF65-F5344CB8AC3E}">
        <p14:creationId xmlns:p14="http://schemas.microsoft.com/office/powerpoint/2010/main" val="2191574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endParaRPr lang="en-US" sz="4800" dirty="0" smtClean="0"/>
          </a:p>
          <a:p>
            <a:pPr algn="ctr"/>
            <a:endParaRPr lang="en-US" sz="4800" dirty="0"/>
          </a:p>
          <a:p>
            <a:pPr marL="0" indent="0" algn="ctr">
              <a:buNone/>
            </a:pPr>
            <a:r>
              <a:rPr lang="en-US" sz="4800" b="1" dirty="0" smtClean="0"/>
              <a:t>IMMEDIATE MEASURES TAKEN TO BRING A SEMBLANCE OF ORDER </a:t>
            </a:r>
            <a:endParaRPr lang="en-US" sz="4800" b="1" dirty="0"/>
          </a:p>
        </p:txBody>
      </p:sp>
    </p:spTree>
    <p:extLst>
      <p:ext uri="{BB962C8B-B14F-4D97-AF65-F5344CB8AC3E}">
        <p14:creationId xmlns:p14="http://schemas.microsoft.com/office/powerpoint/2010/main" val="3254800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Measures Taken</a:t>
            </a:r>
            <a:endParaRPr lang="en-ZA" dirty="0"/>
          </a:p>
        </p:txBody>
      </p:sp>
      <p:sp>
        <p:nvSpPr>
          <p:cNvPr id="3" name="Content Placeholder 2"/>
          <p:cNvSpPr>
            <a:spLocks noGrp="1"/>
          </p:cNvSpPr>
          <p:nvPr>
            <p:ph idx="1"/>
          </p:nvPr>
        </p:nvSpPr>
        <p:spPr/>
        <p:txBody>
          <a:bodyPr>
            <a:normAutofit fontScale="55000" lnSpcReduction="20000"/>
          </a:bodyPr>
          <a:lstStyle/>
          <a:p>
            <a:r>
              <a:rPr lang="en-ZA" dirty="0" smtClean="0"/>
              <a:t>We </a:t>
            </a:r>
            <a:r>
              <a:rPr lang="en-ZA" dirty="0"/>
              <a:t>are registering steady progress but there remains a lot of work to be done, as I will demonstrate during the course of this briefing.  </a:t>
            </a:r>
            <a:endParaRPr lang="en-US" dirty="0" smtClean="0"/>
          </a:p>
          <a:p>
            <a:r>
              <a:rPr lang="en-US" dirty="0" smtClean="0"/>
              <a:t>I have taken a few </a:t>
            </a:r>
            <a:r>
              <a:rPr lang="en-US" dirty="0"/>
              <a:t>key actions </a:t>
            </a:r>
            <a:r>
              <a:rPr lang="en-US" dirty="0" smtClean="0"/>
              <a:t>to </a:t>
            </a:r>
            <a:r>
              <a:rPr lang="en-US" dirty="0"/>
              <a:t>ensure that we set the foundations for stability in this organization. We have set up a robust </a:t>
            </a:r>
            <a:r>
              <a:rPr lang="en-US" b="1" dirty="0"/>
              <a:t>EXCO Structure</a:t>
            </a:r>
            <a:r>
              <a:rPr lang="en-US" dirty="0"/>
              <a:t> that meets every two weeks since January. EXCO is supported by </a:t>
            </a:r>
            <a:r>
              <a:rPr lang="en-US" b="1" dirty="0"/>
              <a:t>5</a:t>
            </a:r>
            <a:r>
              <a:rPr lang="en-US" dirty="0"/>
              <a:t> </a:t>
            </a:r>
            <a:r>
              <a:rPr lang="en-US" b="1" dirty="0"/>
              <a:t>Sub-Committees</a:t>
            </a:r>
            <a:r>
              <a:rPr lang="en-US" dirty="0"/>
              <a:t> that also convene bi-weekly in order to feed into the EXCO agenda. </a:t>
            </a:r>
            <a:endParaRPr lang="en-US" dirty="0" smtClean="0"/>
          </a:p>
          <a:p>
            <a:r>
              <a:rPr lang="en-US" dirty="0" smtClean="0"/>
              <a:t>You </a:t>
            </a:r>
            <a:r>
              <a:rPr lang="en-US" dirty="0"/>
              <a:t>will note during this briefing that the progress update is structured along these Sub-Committees. I raise this here as it is a fundamental requirement for instilling </a:t>
            </a:r>
            <a:r>
              <a:rPr lang="en-US" b="1" dirty="0"/>
              <a:t>proper Governance</a:t>
            </a:r>
            <a:r>
              <a:rPr lang="en-US" dirty="0"/>
              <a:t> at PRASA, which had for all intents and purposes been compromised over the last few years.  </a:t>
            </a:r>
            <a:endParaRPr lang="en-ZA" dirty="0"/>
          </a:p>
          <a:p>
            <a:r>
              <a:rPr lang="en-US" dirty="0" smtClean="0"/>
              <a:t>I </a:t>
            </a:r>
            <a:r>
              <a:rPr lang="en-US" dirty="0"/>
              <a:t>have now bolstered the office of the Administrator by appointing a team of seasoned </a:t>
            </a:r>
            <a:r>
              <a:rPr lang="en-US" b="1" dirty="0"/>
              <a:t>Technical Advisors</a:t>
            </a:r>
            <a:r>
              <a:rPr lang="en-US" dirty="0"/>
              <a:t>. These professionals hail from Government Departments, a State Research Institution and industry. These Technical Advisors and their focus areas are as follows: </a:t>
            </a:r>
            <a:endParaRPr lang="en-ZA" dirty="0"/>
          </a:p>
          <a:p>
            <a:pPr lvl="1"/>
            <a:r>
              <a:rPr lang="en-US" dirty="0"/>
              <a:t>Finance – Mr. Krishna Govender CA (SA)</a:t>
            </a:r>
            <a:endParaRPr lang="en-ZA" dirty="0"/>
          </a:p>
          <a:p>
            <a:pPr lvl="1"/>
            <a:r>
              <a:rPr lang="en-US" dirty="0"/>
              <a:t>Supply Chain Management – Mr. Willie Mathebula (National Treasury)</a:t>
            </a:r>
            <a:endParaRPr lang="en-ZA" dirty="0"/>
          </a:p>
          <a:p>
            <a:pPr lvl="1"/>
            <a:r>
              <a:rPr lang="en-US" dirty="0"/>
              <a:t>Legal Advisory – Mr. Sifiso Simelane (Department of Transport)</a:t>
            </a:r>
            <a:endParaRPr lang="en-ZA" dirty="0"/>
          </a:p>
          <a:p>
            <a:pPr lvl="1"/>
            <a:r>
              <a:rPr lang="en-US" dirty="0"/>
              <a:t>Stakeholder Management, Communication &amp; Business Performance – Ms. Phelisa Nkomo (Economist)  </a:t>
            </a:r>
            <a:endParaRPr lang="en-ZA" dirty="0"/>
          </a:p>
          <a:p>
            <a:pPr lvl="1"/>
            <a:r>
              <a:rPr lang="en-US" dirty="0"/>
              <a:t>Rail &amp; Bus Operations – Dr. Mathetha Mokonyama (Transportation Engineer: CSIR)</a:t>
            </a:r>
            <a:endParaRPr lang="en-ZA" dirty="0"/>
          </a:p>
          <a:p>
            <a:pPr lvl="1"/>
            <a:r>
              <a:rPr lang="en-US" dirty="0"/>
              <a:t>Technical &amp; Engineering – Mr. Themba Camane (Civil Engineer)  </a:t>
            </a:r>
            <a:endParaRPr lang="en-ZA" dirty="0"/>
          </a:p>
          <a:p>
            <a:r>
              <a:rPr lang="en-US" dirty="0"/>
              <a:t>These professionals have also strengthened EXCO capacity as there were a number of deficiencies at this level. </a:t>
            </a:r>
            <a:endParaRPr lang="en-ZA" dirty="0"/>
          </a:p>
          <a:p>
            <a:endParaRPr lang="en-ZA"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2A85E-8BDD-8940-83F5-79F1C797ABD5}" type="slidenum">
              <a:rPr lang="en-US" smtClean="0"/>
              <a:t>32</a:t>
            </a:fld>
            <a:endParaRPr lang="en-US"/>
          </a:p>
        </p:txBody>
      </p:sp>
    </p:spTree>
    <p:extLst>
      <p:ext uri="{BB962C8B-B14F-4D97-AF65-F5344CB8AC3E}">
        <p14:creationId xmlns:p14="http://schemas.microsoft.com/office/powerpoint/2010/main" val="552746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Measures Taken</a:t>
            </a:r>
            <a:endParaRPr lang="en-ZA" dirty="0"/>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t>We have also triggered a number of key </a:t>
            </a:r>
            <a:r>
              <a:rPr lang="en-US" sz="1800" b="1" dirty="0"/>
              <a:t>Partnerships</a:t>
            </a:r>
            <a:r>
              <a:rPr lang="en-US" sz="1800" dirty="0"/>
              <a:t> which seek to build strong operational relationships with other entities of State that we interface with. Some key examples here are the following</a:t>
            </a:r>
            <a:r>
              <a:rPr lang="en-US" sz="1800" dirty="0" smtClean="0"/>
              <a:t>:</a:t>
            </a:r>
            <a:endParaRPr lang="en-US" sz="1800" b="1" dirty="0" smtClean="0"/>
          </a:p>
          <a:p>
            <a:pPr marL="0" indent="0">
              <a:buNone/>
            </a:pPr>
            <a:r>
              <a:rPr lang="en-US" sz="1800" b="1" dirty="0" smtClean="0"/>
              <a:t>Transnet</a:t>
            </a:r>
            <a:endParaRPr lang="en-ZA" sz="1800" dirty="0"/>
          </a:p>
          <a:p>
            <a:pPr lvl="1"/>
            <a:r>
              <a:rPr lang="en-US" sz="1400" dirty="0"/>
              <a:t>Historically there have been a number of unresolved issues between Transnet and PRASA since the separation of passenger services from Transnet. This has had a detrimental effect for both parties as a result. Recently, the CEO of Transnet and I met and we have set up a number of </a:t>
            </a:r>
            <a:r>
              <a:rPr lang="en-US" sz="1400" dirty="0" err="1"/>
              <a:t>workstreams</a:t>
            </a:r>
            <a:r>
              <a:rPr lang="en-US" sz="1400" dirty="0"/>
              <a:t> that are focusing on mutually agreed business critical items. This process is going to strengthen the operational issues between our entities and I’m confident that our collaboration will be for the benefit of the South African public.  </a:t>
            </a:r>
            <a:endParaRPr lang="en-US" sz="1400" b="1" dirty="0" smtClean="0"/>
          </a:p>
          <a:p>
            <a:pPr marL="0" indent="0">
              <a:buNone/>
            </a:pPr>
            <a:r>
              <a:rPr lang="en-US" sz="1800" b="1" dirty="0" smtClean="0"/>
              <a:t>Eskom</a:t>
            </a:r>
            <a:endParaRPr lang="en-ZA" sz="1800" dirty="0"/>
          </a:p>
          <a:p>
            <a:pPr lvl="1"/>
            <a:r>
              <a:rPr lang="en-US" sz="1400" dirty="0"/>
              <a:t>Eskom plays a very important role in our economy and one of those is to power our trains. Furthermore, there are a number of common areas that require us to join forces such as cable theft as well technical assessments and monitoring of substations. The CEO of Eskom and I have agreed to work together and we have set up a number of </a:t>
            </a:r>
            <a:r>
              <a:rPr lang="en-US" sz="1400" dirty="0" err="1"/>
              <a:t>workstreams</a:t>
            </a:r>
            <a:r>
              <a:rPr lang="en-US" sz="1400" dirty="0"/>
              <a:t> that will enhance our </a:t>
            </a:r>
            <a:r>
              <a:rPr lang="en-US" sz="1400" dirty="0" smtClean="0"/>
              <a:t>synergies.</a:t>
            </a:r>
            <a:endParaRPr lang="en-ZA" sz="1400" dirty="0" smtClean="0"/>
          </a:p>
          <a:p>
            <a:pPr marL="0" indent="0">
              <a:buNone/>
            </a:pPr>
            <a:r>
              <a:rPr lang="en-US" sz="1800" b="1" dirty="0" smtClean="0"/>
              <a:t>SAPS </a:t>
            </a:r>
            <a:endParaRPr lang="en-ZA" sz="1800" dirty="0" smtClean="0"/>
          </a:p>
          <a:p>
            <a:pPr lvl="1"/>
            <a:r>
              <a:rPr lang="en-US" sz="1400" dirty="0" smtClean="0"/>
              <a:t>With </a:t>
            </a:r>
            <a:r>
              <a:rPr lang="en-US" sz="1400" dirty="0"/>
              <a:t>regards to enhancing our security capability, we have engaged the South African Police Service (SAPS) with the purpose of strengthening our relationship, as per the MOU we entered into in 2019. As such, they will be a force multiplier in our environment through some special operations. It is important to emphasize that PRASA’s rail and station infrastructure serves as an enabler to various economic sectors. It therefore goes without saying that it is in all our interests to protect these assets of national importance and keep criminals very far away from them.   </a:t>
            </a:r>
            <a:endParaRPr lang="en-ZA" sz="1400" dirty="0"/>
          </a:p>
          <a:p>
            <a:pPr marL="0" indent="0">
              <a:buNone/>
            </a:pPr>
            <a:endParaRPr lang="en-ZA" sz="1800" dirty="0"/>
          </a:p>
        </p:txBody>
      </p:sp>
    </p:spTree>
    <p:extLst>
      <p:ext uri="{BB962C8B-B14F-4D97-AF65-F5344CB8AC3E}">
        <p14:creationId xmlns:p14="http://schemas.microsoft.com/office/powerpoint/2010/main" val="217624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Measures Taken</a:t>
            </a:r>
            <a:endParaRPr lang="en-ZA" dirty="0"/>
          </a:p>
        </p:txBody>
      </p:sp>
      <p:sp>
        <p:nvSpPr>
          <p:cNvPr id="3" name="Content Placeholder 2"/>
          <p:cNvSpPr>
            <a:spLocks noGrp="1"/>
          </p:cNvSpPr>
          <p:nvPr>
            <p:ph idx="1"/>
          </p:nvPr>
        </p:nvSpPr>
        <p:spPr/>
        <p:txBody>
          <a:bodyPr>
            <a:normAutofit fontScale="70000" lnSpcReduction="20000"/>
          </a:bodyPr>
          <a:lstStyle/>
          <a:p>
            <a:r>
              <a:rPr lang="en-US" dirty="0" smtClean="0"/>
              <a:t>We </a:t>
            </a:r>
            <a:r>
              <a:rPr lang="en-US" dirty="0"/>
              <a:t>have moved to institute </a:t>
            </a:r>
            <a:r>
              <a:rPr lang="en-US" b="1" dirty="0"/>
              <a:t>consequence management</a:t>
            </a:r>
            <a:r>
              <a:rPr lang="en-US" dirty="0"/>
              <a:t> on a number of matters cited in various investigation reports at PRASA. To this end we have suspended 12 senior members who will be undergoing disciplinary action. Where instances of possible corruption are picked up, these will be handed over to the National Prosecuting Authority. There are a number of matters that are being processed by ourselves, the SIU as well as the Directorate for Priority Crime Investigation (DCPI) </a:t>
            </a:r>
            <a:r>
              <a:rPr lang="en-US" dirty="0" smtClean="0"/>
              <a:t>the </a:t>
            </a:r>
            <a:r>
              <a:rPr lang="en-US" dirty="0"/>
              <a:t>Hawks.  </a:t>
            </a:r>
            <a:endParaRPr lang="en-ZA" dirty="0"/>
          </a:p>
          <a:p>
            <a:r>
              <a:rPr lang="en-US" dirty="0"/>
              <a:t>There have been quite a number of vacancies at </a:t>
            </a:r>
            <a:r>
              <a:rPr lang="en-US" b="1" dirty="0"/>
              <a:t>Executive level</a:t>
            </a:r>
            <a:r>
              <a:rPr lang="en-US" dirty="0"/>
              <a:t> and we have completed the process of filling these. Over the past few weeks, we have undertaken a fairly rigorous process of identifying suitable candidates. We will in the course of this month make announcements in this regard for the following positions: </a:t>
            </a:r>
            <a:endParaRPr lang="en-ZA" dirty="0"/>
          </a:p>
          <a:p>
            <a:pPr lvl="1"/>
            <a:r>
              <a:rPr lang="en-US" dirty="0"/>
              <a:t>PRASA Rail CEO </a:t>
            </a:r>
            <a:endParaRPr lang="en-ZA" dirty="0"/>
          </a:p>
          <a:p>
            <a:pPr lvl="1"/>
            <a:r>
              <a:rPr lang="en-US" dirty="0"/>
              <a:t>PRASA Tech CEO </a:t>
            </a:r>
            <a:endParaRPr lang="en-ZA" dirty="0"/>
          </a:p>
          <a:p>
            <a:pPr lvl="1"/>
            <a:r>
              <a:rPr lang="en-US" dirty="0" err="1"/>
              <a:t>Autopax</a:t>
            </a:r>
            <a:r>
              <a:rPr lang="en-US" dirty="0"/>
              <a:t> CEO </a:t>
            </a:r>
            <a:endParaRPr lang="en-ZA" dirty="0"/>
          </a:p>
          <a:p>
            <a:pPr lvl="1"/>
            <a:r>
              <a:rPr lang="en-US" dirty="0"/>
              <a:t>Chief Information Officer </a:t>
            </a:r>
            <a:endParaRPr lang="en-ZA" dirty="0"/>
          </a:p>
          <a:p>
            <a:pPr lvl="1"/>
            <a:r>
              <a:rPr lang="en-US" dirty="0"/>
              <a:t>Company Secretary </a:t>
            </a:r>
            <a:endParaRPr lang="en-ZA" dirty="0"/>
          </a:p>
          <a:p>
            <a:endParaRPr lang="en-ZA" dirty="0"/>
          </a:p>
        </p:txBody>
      </p:sp>
    </p:spTree>
    <p:extLst>
      <p:ext uri="{BB962C8B-B14F-4D97-AF65-F5344CB8AC3E}">
        <p14:creationId xmlns:p14="http://schemas.microsoft.com/office/powerpoint/2010/main" val="539661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Finances</a:t>
            </a:r>
            <a:endParaRPr lang="en-ZA" dirty="0"/>
          </a:p>
        </p:txBody>
      </p:sp>
      <p:sp>
        <p:nvSpPr>
          <p:cNvPr id="3" name="Content Placeholder 2"/>
          <p:cNvSpPr>
            <a:spLocks noGrp="1"/>
          </p:cNvSpPr>
          <p:nvPr>
            <p:ph idx="1"/>
          </p:nvPr>
        </p:nvSpPr>
        <p:spPr/>
        <p:txBody>
          <a:bodyPr>
            <a:normAutofit/>
          </a:bodyPr>
          <a:lstStyle/>
          <a:p>
            <a:r>
              <a:rPr lang="en-US" dirty="0" smtClean="0"/>
              <a:t>Over </a:t>
            </a:r>
            <a:r>
              <a:rPr lang="en-US" dirty="0"/>
              <a:t>the past 10 years, we have seen a </a:t>
            </a:r>
            <a:r>
              <a:rPr lang="en-US" b="1" dirty="0"/>
              <a:t>steady and sharp decline in fare revenue</a:t>
            </a:r>
            <a:r>
              <a:rPr lang="en-US" dirty="0"/>
              <a:t> which has necessitated an increase in the operating subsidy. On the other hand, our </a:t>
            </a:r>
            <a:r>
              <a:rPr lang="en-US" b="1" dirty="0"/>
              <a:t>expenses have increased</a:t>
            </a:r>
            <a:r>
              <a:rPr lang="en-US" dirty="0"/>
              <a:t> unabated</a:t>
            </a:r>
            <a:r>
              <a:rPr lang="en-US" dirty="0" smtClean="0"/>
              <a:t>. (See </a:t>
            </a:r>
            <a:r>
              <a:rPr lang="en-US" dirty="0"/>
              <a:t>b</a:t>
            </a:r>
            <a:r>
              <a:rPr lang="en-US" dirty="0" smtClean="0"/>
              <a:t>elow) </a:t>
            </a:r>
            <a:endParaRPr lang="en-ZA" dirty="0"/>
          </a:p>
        </p:txBody>
      </p:sp>
      <p:pic>
        <p:nvPicPr>
          <p:cNvPr id="10"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69453" y="2678545"/>
            <a:ext cx="6788726" cy="3994137"/>
          </a:xfrm>
          <a:prstGeom prst="rect">
            <a:avLst/>
          </a:prstGeom>
          <a:noFill/>
          <a:ln>
            <a:noFill/>
          </a:ln>
        </p:spPr>
      </p:pic>
    </p:spTree>
    <p:extLst>
      <p:ext uri="{BB962C8B-B14F-4D97-AF65-F5344CB8AC3E}">
        <p14:creationId xmlns:p14="http://schemas.microsoft.com/office/powerpoint/2010/main" val="3927698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Finances</a:t>
            </a:r>
            <a:endParaRPr lang="en-ZA"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We </a:t>
            </a:r>
            <a:r>
              <a:rPr lang="en-US" dirty="0"/>
              <a:t>are earnestly working on arresting and thus seeking to reverse. As we work on initiatives aimed at improving revenue over time, it is of primary importance that we reduce unnecessary costs. Towards this end, we are paying particular attention to the following cost items:  </a:t>
            </a:r>
            <a:endParaRPr lang="en-ZA" dirty="0"/>
          </a:p>
          <a:p>
            <a:pPr lvl="0"/>
            <a:r>
              <a:rPr lang="en-US" dirty="0" smtClean="0"/>
              <a:t>Overtime</a:t>
            </a:r>
            <a:r>
              <a:rPr lang="en-ZA" dirty="0" smtClean="0"/>
              <a:t>, </a:t>
            </a:r>
            <a:r>
              <a:rPr lang="en-US" dirty="0" smtClean="0"/>
              <a:t>Allowances, Casual/Risk </a:t>
            </a:r>
            <a:r>
              <a:rPr lang="en-US" dirty="0" err="1"/>
              <a:t>labour</a:t>
            </a:r>
            <a:r>
              <a:rPr lang="en-US" dirty="0"/>
              <a:t> </a:t>
            </a:r>
            <a:r>
              <a:rPr lang="en-US" dirty="0" smtClean="0"/>
              <a:t>pool, Fleet </a:t>
            </a:r>
            <a:r>
              <a:rPr lang="en-US" dirty="0"/>
              <a:t>usage related costs – fuel, maintenance, etc</a:t>
            </a:r>
            <a:r>
              <a:rPr lang="en-US" dirty="0" smtClean="0"/>
              <a:t>., Train </a:t>
            </a:r>
            <a:r>
              <a:rPr lang="en-US" dirty="0"/>
              <a:t>operations costs which are variable, but also with regards to fixed costs where we can negotiate elimination, reduced rates or </a:t>
            </a:r>
            <a:r>
              <a:rPr lang="en-US" dirty="0" smtClean="0"/>
              <a:t>deferrals</a:t>
            </a:r>
            <a:r>
              <a:rPr lang="en-ZA" dirty="0" smtClean="0"/>
              <a:t>, </a:t>
            </a:r>
            <a:r>
              <a:rPr lang="en-US" dirty="0" smtClean="0"/>
              <a:t>Traction/Energy </a:t>
            </a:r>
            <a:r>
              <a:rPr lang="en-US" dirty="0"/>
              <a:t>related </a:t>
            </a:r>
            <a:r>
              <a:rPr lang="en-US" dirty="0" smtClean="0"/>
              <a:t>costs</a:t>
            </a:r>
            <a:r>
              <a:rPr lang="en-ZA" dirty="0" smtClean="0"/>
              <a:t>, </a:t>
            </a:r>
            <a:r>
              <a:rPr lang="en-US" dirty="0" smtClean="0"/>
              <a:t>Municipal </a:t>
            </a:r>
            <a:r>
              <a:rPr lang="en-US" dirty="0"/>
              <a:t>related </a:t>
            </a:r>
            <a:r>
              <a:rPr lang="en-US" dirty="0" smtClean="0"/>
              <a:t>costs, Any </a:t>
            </a:r>
            <a:r>
              <a:rPr lang="en-US" dirty="0"/>
              <a:t>ticket sales/office related </a:t>
            </a:r>
            <a:r>
              <a:rPr lang="en-US" dirty="0" smtClean="0"/>
              <a:t>costs, Negotiating </a:t>
            </a:r>
            <a:r>
              <a:rPr lang="en-US" dirty="0"/>
              <a:t>reduced rentals for leased properties or </a:t>
            </a:r>
            <a:r>
              <a:rPr lang="en-US" dirty="0" smtClean="0"/>
              <a:t>deferral, Training, Travel </a:t>
            </a:r>
            <a:r>
              <a:rPr lang="en-US" dirty="0"/>
              <a:t>and </a:t>
            </a:r>
            <a:r>
              <a:rPr lang="en-US" dirty="0" smtClean="0"/>
              <a:t>accommodation.</a:t>
            </a:r>
            <a:endParaRPr lang="en-ZA" dirty="0"/>
          </a:p>
          <a:p>
            <a:pPr marL="0" indent="0">
              <a:buNone/>
            </a:pPr>
            <a:endParaRPr lang="en-US" dirty="0" smtClean="0"/>
          </a:p>
          <a:p>
            <a:pPr marL="0" indent="0">
              <a:buNone/>
            </a:pPr>
            <a:r>
              <a:rPr lang="en-US" dirty="0" smtClean="0"/>
              <a:t>Furthermore</a:t>
            </a:r>
            <a:r>
              <a:rPr lang="en-US" dirty="0"/>
              <a:t>, it has become an accepted practice at PRASA to budget for a deficit. The process I have outlined above seeks to change this unacceptable budgeting culture and this is one of the very important elements towards creating a sustainable business model. </a:t>
            </a:r>
            <a:endParaRPr lang="en-ZA" dirty="0"/>
          </a:p>
          <a:p>
            <a:endParaRPr lang="en-ZA" dirty="0"/>
          </a:p>
        </p:txBody>
      </p:sp>
    </p:spTree>
    <p:extLst>
      <p:ext uri="{BB962C8B-B14F-4D97-AF65-F5344CB8AC3E}">
        <p14:creationId xmlns:p14="http://schemas.microsoft.com/office/powerpoint/2010/main" val="328304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sz="2800" dirty="0"/>
              <a:t>Areas of Focus </a:t>
            </a:r>
          </a:p>
        </p:txBody>
      </p:sp>
      <p:sp>
        <p:nvSpPr>
          <p:cNvPr id="8" name="Title 1"/>
          <p:cNvSpPr txBox="1">
            <a:spLocks/>
          </p:cNvSpPr>
          <p:nvPr/>
        </p:nvSpPr>
        <p:spPr bwMode="auto">
          <a:xfrm>
            <a:off x="5427481" y="1495118"/>
            <a:ext cx="962025" cy="48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67" tIns="40527" rIns="81067" bIns="40527" anchor="ctr"/>
          <a:lstStyle>
            <a:lvl1pPr>
              <a:lnSpc>
                <a:spcPct val="90000"/>
              </a:lnSpc>
              <a:spcBef>
                <a:spcPts val="1188"/>
              </a:spcBef>
              <a:buFont typeface="Arial" panose="020B0604020202020204" pitchFamily="34" charset="0"/>
              <a:buChar char="•"/>
              <a:defRPr sz="3300">
                <a:solidFill>
                  <a:schemeClr val="tx1"/>
                </a:solidFill>
                <a:latin typeface="Calibri" panose="020F0502020204030204" pitchFamily="34" charset="0"/>
              </a:defRPr>
            </a:lvl1pPr>
            <a:lvl2pPr marL="742950" indent="-285750">
              <a:lnSpc>
                <a:spcPct val="90000"/>
              </a:lnSpc>
              <a:spcBef>
                <a:spcPts val="600"/>
              </a:spcBef>
              <a:buFont typeface="Arial" panose="020B0604020202020204" pitchFamily="34" charset="0"/>
              <a:buChar char="•"/>
              <a:defRPr sz="2900">
                <a:solidFill>
                  <a:schemeClr val="tx1"/>
                </a:solidFill>
                <a:latin typeface="Calibri" panose="020F0502020204030204" pitchFamily="34" charset="0"/>
              </a:defRPr>
            </a:lvl2pPr>
            <a:lvl3pPr marL="1143000" indent="-228600">
              <a:lnSpc>
                <a:spcPct val="90000"/>
              </a:lnSpc>
              <a:spcBef>
                <a:spcPts val="600"/>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defRPr/>
            </a:pPr>
            <a:r>
              <a:rPr lang="en-ZA" altLang="en-US" sz="3226" b="1" dirty="0">
                <a:solidFill>
                  <a:srgbClr val="00A9DC"/>
                </a:solidFill>
                <a:latin typeface="Arial" panose="020B0604020202020204" pitchFamily="34" charset="0"/>
              </a:rPr>
              <a:t>01</a:t>
            </a:r>
          </a:p>
        </p:txBody>
      </p:sp>
      <p:sp>
        <p:nvSpPr>
          <p:cNvPr id="9" name="Content Placeholder 2"/>
          <p:cNvSpPr txBox="1">
            <a:spLocks/>
          </p:cNvSpPr>
          <p:nvPr/>
        </p:nvSpPr>
        <p:spPr bwMode="auto">
          <a:xfrm>
            <a:off x="6408557" y="1514929"/>
            <a:ext cx="23955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67" tIns="40527" rIns="81067" bIns="40527"/>
          <a:lstStyle>
            <a:lvl1pPr>
              <a:lnSpc>
                <a:spcPct val="90000"/>
              </a:lnSpc>
              <a:spcBef>
                <a:spcPts val="1188"/>
              </a:spcBef>
              <a:buFont typeface="Arial" panose="020B0604020202020204" pitchFamily="34" charset="0"/>
              <a:buChar char="•"/>
              <a:defRPr sz="3300">
                <a:solidFill>
                  <a:schemeClr val="tx1"/>
                </a:solidFill>
                <a:latin typeface="Calibri" panose="020F0502020204030204" pitchFamily="34" charset="0"/>
              </a:defRPr>
            </a:lvl1pPr>
            <a:lvl2pPr marL="685800" indent="-228600">
              <a:lnSpc>
                <a:spcPct val="90000"/>
              </a:lnSpc>
              <a:spcBef>
                <a:spcPts val="600"/>
              </a:spcBef>
              <a:buFont typeface="Arial" panose="020B0604020202020204" pitchFamily="34" charset="0"/>
              <a:buChar char="•"/>
              <a:defRPr sz="2900">
                <a:solidFill>
                  <a:schemeClr val="tx1"/>
                </a:solidFill>
                <a:latin typeface="Calibri" panose="020F0502020204030204" pitchFamily="34" charset="0"/>
              </a:defRPr>
            </a:lvl2pPr>
            <a:lvl3pPr marL="1143000" indent="-228600">
              <a:lnSpc>
                <a:spcPct val="90000"/>
              </a:lnSpc>
              <a:spcBef>
                <a:spcPts val="600"/>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ts val="750"/>
              </a:spcBef>
              <a:buFont typeface="Arial" panose="020B0604020202020204" pitchFamily="34" charset="0"/>
              <a:buNone/>
              <a:defRPr/>
            </a:pPr>
            <a:r>
              <a:rPr lang="en-ZA" altLang="en-US" sz="1275" dirty="0">
                <a:solidFill>
                  <a:srgbClr val="46525F"/>
                </a:solidFill>
                <a:latin typeface="Arial" panose="020B0604020202020204" pitchFamily="34" charset="0"/>
              </a:rPr>
              <a:t>3 </a:t>
            </a:r>
            <a:r>
              <a:rPr lang="en-ZA" altLang="en-US" sz="1275" dirty="0" smtClean="0">
                <a:solidFill>
                  <a:srgbClr val="46525F"/>
                </a:solidFill>
                <a:latin typeface="Arial" panose="020B0604020202020204" pitchFamily="34" charset="0"/>
              </a:rPr>
              <a:t>Month Priorities</a:t>
            </a:r>
            <a:r>
              <a:rPr lang="en-ZA" altLang="en-US" sz="1275" dirty="0">
                <a:solidFill>
                  <a:srgbClr val="46525F"/>
                </a:solidFill>
                <a:latin typeface="Arial" panose="020B0604020202020204" pitchFamily="34" charset="0"/>
              </a:rPr>
              <a:t>: January-March 2020 </a:t>
            </a:r>
          </a:p>
          <a:p>
            <a:pPr eaLnBrk="1" hangingPunct="1">
              <a:spcBef>
                <a:spcPts val="750"/>
              </a:spcBef>
              <a:buFont typeface="Arial" panose="020B0604020202020204" pitchFamily="34" charset="0"/>
              <a:buNone/>
              <a:defRPr/>
            </a:pPr>
            <a:r>
              <a:rPr lang="en-ZA" altLang="en-US" sz="1275" b="1" dirty="0">
                <a:solidFill>
                  <a:srgbClr val="FF0000"/>
                </a:solidFill>
                <a:latin typeface="Arial" panose="020B0604020202020204" pitchFamily="34" charset="0"/>
              </a:rPr>
              <a:t>STABILITY &amp; ORDER </a:t>
            </a:r>
            <a:endParaRPr lang="en-ZA" altLang="en-US" sz="1275" b="1" dirty="0" smtClean="0">
              <a:solidFill>
                <a:srgbClr val="FF0000"/>
              </a:solidFill>
              <a:latin typeface="Arial" panose="020B0604020202020204" pitchFamily="34" charset="0"/>
            </a:endParaRPr>
          </a:p>
          <a:p>
            <a:pPr eaLnBrk="1" hangingPunct="1">
              <a:spcBef>
                <a:spcPts val="750"/>
              </a:spcBef>
              <a:buFont typeface="Arial" panose="020B0604020202020204" pitchFamily="34" charset="0"/>
              <a:buNone/>
              <a:defRPr/>
            </a:pPr>
            <a:endParaRPr lang="en-ZA" altLang="en-US" sz="1275" b="1" dirty="0">
              <a:solidFill>
                <a:srgbClr val="FF0000"/>
              </a:solidFill>
              <a:latin typeface="Arial" panose="020B0604020202020204" pitchFamily="34" charset="0"/>
            </a:endParaRPr>
          </a:p>
          <a:p>
            <a:pPr eaLnBrk="1" hangingPunct="1">
              <a:spcBef>
                <a:spcPts val="750"/>
              </a:spcBef>
              <a:buFont typeface="Arial" panose="020B0604020202020204" pitchFamily="34" charset="0"/>
              <a:buNone/>
              <a:defRPr/>
            </a:pPr>
            <a:endParaRPr lang="en-ZA" altLang="en-US" sz="1275" b="1" dirty="0" smtClean="0">
              <a:solidFill>
                <a:srgbClr val="FF0000"/>
              </a:solidFill>
              <a:latin typeface="Arial" panose="020B0604020202020204" pitchFamily="34" charset="0"/>
            </a:endParaRPr>
          </a:p>
          <a:p>
            <a:pPr eaLnBrk="1" hangingPunct="1">
              <a:spcBef>
                <a:spcPts val="750"/>
              </a:spcBef>
              <a:buFont typeface="Arial" panose="020B0604020202020204" pitchFamily="34" charset="0"/>
              <a:buNone/>
              <a:defRPr/>
            </a:pPr>
            <a:endParaRPr lang="en-ZA" altLang="en-US" sz="1275" b="1" dirty="0">
              <a:solidFill>
                <a:srgbClr val="FF0000"/>
              </a:solidFill>
              <a:latin typeface="Arial" panose="020B0604020202020204" pitchFamily="34" charset="0"/>
            </a:endParaRPr>
          </a:p>
        </p:txBody>
      </p:sp>
      <p:cxnSp>
        <p:nvCxnSpPr>
          <p:cNvPr id="10" name="Straight Connector 9"/>
          <p:cNvCxnSpPr/>
          <p:nvPr/>
        </p:nvCxnSpPr>
        <p:spPr>
          <a:xfrm>
            <a:off x="6279969" y="1514929"/>
            <a:ext cx="0" cy="444500"/>
          </a:xfrm>
          <a:prstGeom prst="line">
            <a:avLst/>
          </a:prstGeom>
          <a:ln w="12700">
            <a:solidFill>
              <a:srgbClr val="00A9DC"/>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bwMode="auto">
          <a:xfrm>
            <a:off x="5427482" y="2430794"/>
            <a:ext cx="962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67" tIns="40527" rIns="81067" bIns="40527" anchor="ctr"/>
          <a:lstStyle>
            <a:lvl1pPr>
              <a:lnSpc>
                <a:spcPct val="90000"/>
              </a:lnSpc>
              <a:spcBef>
                <a:spcPts val="1188"/>
              </a:spcBef>
              <a:buFont typeface="Arial" panose="020B0604020202020204" pitchFamily="34" charset="0"/>
              <a:buChar char="•"/>
              <a:defRPr sz="3300">
                <a:solidFill>
                  <a:schemeClr val="tx1"/>
                </a:solidFill>
                <a:latin typeface="Calibri" panose="020F0502020204030204" pitchFamily="34" charset="0"/>
              </a:defRPr>
            </a:lvl1pPr>
            <a:lvl2pPr marL="742950" indent="-285750">
              <a:lnSpc>
                <a:spcPct val="90000"/>
              </a:lnSpc>
              <a:spcBef>
                <a:spcPts val="600"/>
              </a:spcBef>
              <a:buFont typeface="Arial" panose="020B0604020202020204" pitchFamily="34" charset="0"/>
              <a:buChar char="•"/>
              <a:defRPr sz="2900">
                <a:solidFill>
                  <a:schemeClr val="tx1"/>
                </a:solidFill>
                <a:latin typeface="Calibri" panose="020F0502020204030204" pitchFamily="34" charset="0"/>
              </a:defRPr>
            </a:lvl2pPr>
            <a:lvl3pPr marL="1143000" indent="-228600">
              <a:lnSpc>
                <a:spcPct val="90000"/>
              </a:lnSpc>
              <a:spcBef>
                <a:spcPts val="600"/>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defRPr/>
            </a:pPr>
            <a:r>
              <a:rPr lang="en-ZA" altLang="en-US" sz="3226" b="1" dirty="0">
                <a:solidFill>
                  <a:srgbClr val="00A9DC"/>
                </a:solidFill>
                <a:latin typeface="Arial" panose="020B0604020202020204" pitchFamily="34" charset="0"/>
              </a:rPr>
              <a:t>02</a:t>
            </a:r>
          </a:p>
        </p:txBody>
      </p:sp>
      <p:sp>
        <p:nvSpPr>
          <p:cNvPr id="12" name="Content Placeholder 2"/>
          <p:cNvSpPr txBox="1">
            <a:spLocks/>
          </p:cNvSpPr>
          <p:nvPr/>
        </p:nvSpPr>
        <p:spPr bwMode="auto">
          <a:xfrm>
            <a:off x="6408557" y="2557794"/>
            <a:ext cx="23955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67" tIns="40527" rIns="81067" bIns="40527"/>
          <a:lstStyle>
            <a:lvl1pPr>
              <a:lnSpc>
                <a:spcPct val="90000"/>
              </a:lnSpc>
              <a:spcBef>
                <a:spcPts val="1188"/>
              </a:spcBef>
              <a:buFont typeface="Arial" panose="020B0604020202020204" pitchFamily="34" charset="0"/>
              <a:buChar char="•"/>
              <a:defRPr sz="3300">
                <a:solidFill>
                  <a:schemeClr val="tx1"/>
                </a:solidFill>
                <a:latin typeface="Calibri" panose="020F0502020204030204" pitchFamily="34" charset="0"/>
              </a:defRPr>
            </a:lvl1pPr>
            <a:lvl2pPr marL="685800" indent="-228600">
              <a:lnSpc>
                <a:spcPct val="90000"/>
              </a:lnSpc>
              <a:spcBef>
                <a:spcPts val="600"/>
              </a:spcBef>
              <a:buFont typeface="Arial" panose="020B0604020202020204" pitchFamily="34" charset="0"/>
              <a:buChar char="•"/>
              <a:defRPr sz="2900">
                <a:solidFill>
                  <a:schemeClr val="tx1"/>
                </a:solidFill>
                <a:latin typeface="Calibri" panose="020F0502020204030204" pitchFamily="34" charset="0"/>
              </a:defRPr>
            </a:lvl2pPr>
            <a:lvl3pPr marL="1143000" indent="-228600">
              <a:lnSpc>
                <a:spcPct val="90000"/>
              </a:lnSpc>
              <a:spcBef>
                <a:spcPts val="600"/>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ts val="750"/>
              </a:spcBef>
              <a:buFont typeface="Arial" panose="020B0604020202020204" pitchFamily="34" charset="0"/>
              <a:buNone/>
              <a:defRPr/>
            </a:pPr>
            <a:r>
              <a:rPr lang="en-ZA" altLang="en-US" sz="1275" dirty="0">
                <a:solidFill>
                  <a:srgbClr val="46525F"/>
                </a:solidFill>
                <a:latin typeface="Arial" panose="020B0604020202020204" pitchFamily="34" charset="0"/>
              </a:rPr>
              <a:t>6 </a:t>
            </a:r>
            <a:r>
              <a:rPr lang="en-ZA" altLang="en-US" sz="1275" dirty="0" smtClean="0">
                <a:solidFill>
                  <a:srgbClr val="46525F"/>
                </a:solidFill>
                <a:latin typeface="Arial" panose="020B0604020202020204" pitchFamily="34" charset="0"/>
              </a:rPr>
              <a:t>Month </a:t>
            </a:r>
            <a:r>
              <a:rPr lang="en-ZA" altLang="en-US" sz="1275" dirty="0">
                <a:solidFill>
                  <a:srgbClr val="46525F"/>
                </a:solidFill>
                <a:latin typeface="Arial" panose="020B0604020202020204" pitchFamily="34" charset="0"/>
              </a:rPr>
              <a:t>Priorities: January-June 2020 </a:t>
            </a:r>
          </a:p>
          <a:p>
            <a:pPr eaLnBrk="1" hangingPunct="1">
              <a:spcBef>
                <a:spcPts val="750"/>
              </a:spcBef>
              <a:buFont typeface="Arial" panose="020B0604020202020204" pitchFamily="34" charset="0"/>
              <a:buNone/>
              <a:defRPr/>
            </a:pPr>
            <a:r>
              <a:rPr lang="en-ZA" altLang="en-US" sz="1275" b="1" dirty="0">
                <a:solidFill>
                  <a:srgbClr val="FF0000"/>
                </a:solidFill>
                <a:latin typeface="Arial" panose="020B0604020202020204" pitchFamily="34" charset="0"/>
              </a:rPr>
              <a:t>EXECUTION</a:t>
            </a:r>
            <a:r>
              <a:rPr lang="en-ZA" altLang="en-US" sz="1275" dirty="0">
                <a:solidFill>
                  <a:srgbClr val="46525F"/>
                </a:solidFill>
                <a:latin typeface="Arial" panose="020B0604020202020204" pitchFamily="34" charset="0"/>
              </a:rPr>
              <a:t> </a:t>
            </a:r>
          </a:p>
        </p:txBody>
      </p:sp>
      <p:cxnSp>
        <p:nvCxnSpPr>
          <p:cNvPr id="13" name="Straight Connector 12"/>
          <p:cNvCxnSpPr/>
          <p:nvPr/>
        </p:nvCxnSpPr>
        <p:spPr>
          <a:xfrm>
            <a:off x="6276794" y="2499056"/>
            <a:ext cx="0" cy="447675"/>
          </a:xfrm>
          <a:prstGeom prst="line">
            <a:avLst/>
          </a:prstGeom>
          <a:ln w="12700">
            <a:solidFill>
              <a:srgbClr val="00A9DC"/>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bwMode="auto">
          <a:xfrm>
            <a:off x="5427482" y="3402116"/>
            <a:ext cx="962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67" tIns="40527" rIns="81067" bIns="40527" anchor="ctr"/>
          <a:lstStyle>
            <a:lvl1pPr>
              <a:lnSpc>
                <a:spcPct val="90000"/>
              </a:lnSpc>
              <a:spcBef>
                <a:spcPts val="1188"/>
              </a:spcBef>
              <a:buFont typeface="Arial" panose="020B0604020202020204" pitchFamily="34" charset="0"/>
              <a:buChar char="•"/>
              <a:defRPr sz="3300">
                <a:solidFill>
                  <a:schemeClr val="tx1"/>
                </a:solidFill>
                <a:latin typeface="Calibri" panose="020F0502020204030204" pitchFamily="34" charset="0"/>
              </a:defRPr>
            </a:lvl1pPr>
            <a:lvl2pPr marL="742950" indent="-285750">
              <a:lnSpc>
                <a:spcPct val="90000"/>
              </a:lnSpc>
              <a:spcBef>
                <a:spcPts val="600"/>
              </a:spcBef>
              <a:buFont typeface="Arial" panose="020B0604020202020204" pitchFamily="34" charset="0"/>
              <a:buChar char="•"/>
              <a:defRPr sz="2900">
                <a:solidFill>
                  <a:schemeClr val="tx1"/>
                </a:solidFill>
                <a:latin typeface="Calibri" panose="020F0502020204030204" pitchFamily="34" charset="0"/>
              </a:defRPr>
            </a:lvl2pPr>
            <a:lvl3pPr marL="1143000" indent="-228600">
              <a:lnSpc>
                <a:spcPct val="90000"/>
              </a:lnSpc>
              <a:spcBef>
                <a:spcPts val="600"/>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defRPr/>
            </a:pPr>
            <a:r>
              <a:rPr lang="en-ZA" altLang="en-US" sz="3226" b="1" dirty="0">
                <a:solidFill>
                  <a:srgbClr val="00A9DC"/>
                </a:solidFill>
                <a:latin typeface="Arial" panose="020B0604020202020204" pitchFamily="34" charset="0"/>
              </a:rPr>
              <a:t>03</a:t>
            </a:r>
          </a:p>
        </p:txBody>
      </p:sp>
      <p:sp>
        <p:nvSpPr>
          <p:cNvPr id="15" name="Content Placeholder 2"/>
          <p:cNvSpPr txBox="1">
            <a:spLocks/>
          </p:cNvSpPr>
          <p:nvPr/>
        </p:nvSpPr>
        <p:spPr bwMode="auto">
          <a:xfrm>
            <a:off x="6408557" y="3452916"/>
            <a:ext cx="23955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67" tIns="40527" rIns="81067" bIns="40527"/>
          <a:lstStyle>
            <a:lvl1pPr>
              <a:lnSpc>
                <a:spcPct val="90000"/>
              </a:lnSpc>
              <a:spcBef>
                <a:spcPts val="1188"/>
              </a:spcBef>
              <a:buFont typeface="Arial" panose="020B0604020202020204" pitchFamily="34" charset="0"/>
              <a:buChar char="•"/>
              <a:defRPr sz="3300">
                <a:solidFill>
                  <a:schemeClr val="tx1"/>
                </a:solidFill>
                <a:latin typeface="Calibri" panose="020F0502020204030204" pitchFamily="34" charset="0"/>
              </a:defRPr>
            </a:lvl1pPr>
            <a:lvl2pPr marL="685800" indent="-228600">
              <a:lnSpc>
                <a:spcPct val="90000"/>
              </a:lnSpc>
              <a:spcBef>
                <a:spcPts val="600"/>
              </a:spcBef>
              <a:buFont typeface="Arial" panose="020B0604020202020204" pitchFamily="34" charset="0"/>
              <a:buChar char="•"/>
              <a:defRPr sz="2900">
                <a:solidFill>
                  <a:schemeClr val="tx1"/>
                </a:solidFill>
                <a:latin typeface="Calibri" panose="020F0502020204030204" pitchFamily="34" charset="0"/>
              </a:defRPr>
            </a:lvl2pPr>
            <a:lvl3pPr marL="1143000" indent="-228600">
              <a:lnSpc>
                <a:spcPct val="90000"/>
              </a:lnSpc>
              <a:spcBef>
                <a:spcPts val="600"/>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6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ts val="750"/>
              </a:spcBef>
              <a:buFont typeface="Arial" panose="020B0604020202020204" pitchFamily="34" charset="0"/>
              <a:buNone/>
              <a:defRPr/>
            </a:pPr>
            <a:r>
              <a:rPr lang="en-ZA" altLang="en-US" sz="1275" dirty="0">
                <a:solidFill>
                  <a:srgbClr val="46525F"/>
                </a:solidFill>
                <a:latin typeface="Arial" panose="020B0604020202020204" pitchFamily="34" charset="0"/>
              </a:rPr>
              <a:t>12 </a:t>
            </a:r>
            <a:r>
              <a:rPr lang="en-ZA" altLang="en-US" sz="1275" dirty="0" smtClean="0">
                <a:solidFill>
                  <a:srgbClr val="46525F"/>
                </a:solidFill>
                <a:latin typeface="Arial" panose="020B0604020202020204" pitchFamily="34" charset="0"/>
              </a:rPr>
              <a:t>Month </a:t>
            </a:r>
            <a:r>
              <a:rPr lang="en-ZA" altLang="en-US" sz="1275" dirty="0">
                <a:solidFill>
                  <a:srgbClr val="46525F"/>
                </a:solidFill>
                <a:latin typeface="Arial" panose="020B0604020202020204" pitchFamily="34" charset="0"/>
              </a:rPr>
              <a:t>Priorities: January-December </a:t>
            </a:r>
            <a:r>
              <a:rPr lang="en-ZA" altLang="en-US" sz="1275" dirty="0" smtClean="0">
                <a:solidFill>
                  <a:srgbClr val="46525F"/>
                </a:solidFill>
                <a:latin typeface="Arial" panose="020B0604020202020204" pitchFamily="34" charset="0"/>
              </a:rPr>
              <a:t>2020</a:t>
            </a:r>
          </a:p>
          <a:p>
            <a:pPr eaLnBrk="1" hangingPunct="1">
              <a:spcBef>
                <a:spcPts val="750"/>
              </a:spcBef>
              <a:buFont typeface="Arial" panose="020B0604020202020204" pitchFamily="34" charset="0"/>
              <a:buNone/>
              <a:defRPr/>
            </a:pPr>
            <a:r>
              <a:rPr lang="en-ZA" altLang="en-US" sz="1275" b="1" dirty="0" smtClean="0">
                <a:solidFill>
                  <a:srgbClr val="FF0000"/>
                </a:solidFill>
                <a:latin typeface="Arial" panose="020B0604020202020204" pitchFamily="34" charset="0"/>
              </a:rPr>
              <a:t>COMMISSIONING</a:t>
            </a:r>
            <a:r>
              <a:rPr lang="en-ZA" altLang="en-US" sz="1275" b="1" dirty="0">
                <a:solidFill>
                  <a:srgbClr val="FF0000"/>
                </a:solidFill>
                <a:latin typeface="Arial" panose="020B0604020202020204" pitchFamily="34" charset="0"/>
              </a:rPr>
              <a:t>,  CONTINUITY &amp; HANDOVER </a:t>
            </a:r>
          </a:p>
        </p:txBody>
      </p:sp>
      <p:cxnSp>
        <p:nvCxnSpPr>
          <p:cNvPr id="16" name="Straight Connector 15"/>
          <p:cNvCxnSpPr/>
          <p:nvPr/>
        </p:nvCxnSpPr>
        <p:spPr>
          <a:xfrm>
            <a:off x="6279969" y="3470379"/>
            <a:ext cx="0" cy="446087"/>
          </a:xfrm>
          <a:prstGeom prst="line">
            <a:avLst/>
          </a:prstGeom>
          <a:ln w="12700">
            <a:solidFill>
              <a:srgbClr val="00A9DC"/>
            </a:solidFill>
          </a:ln>
        </p:spPr>
        <p:style>
          <a:lnRef idx="1">
            <a:schemeClr val="accent1"/>
          </a:lnRef>
          <a:fillRef idx="0">
            <a:schemeClr val="accent1"/>
          </a:fillRef>
          <a:effectRef idx="0">
            <a:schemeClr val="accent1"/>
          </a:effectRef>
          <a:fontRef idx="minor">
            <a:schemeClr val="tx1"/>
          </a:fontRef>
        </p:style>
      </p:cxnSp>
      <p:sp>
        <p:nvSpPr>
          <p:cNvPr id="17" name="Slide Number Placeholder 1"/>
          <p:cNvSpPr>
            <a:spLocks noGrp="1"/>
          </p:cNvSpPr>
          <p:nvPr>
            <p:ph type="sldNum" sz="quarter" idx="12"/>
          </p:nvPr>
        </p:nvSpPr>
        <p:spPr>
          <a:xfrm>
            <a:off x="6996113" y="6356352"/>
            <a:ext cx="2228850" cy="365125"/>
          </a:xfrm>
        </p:spPr>
        <p:txBody>
          <a:bodyPr/>
          <a:lstStyle/>
          <a:p>
            <a:fld id="{D5E2A85E-8BDD-8940-83F5-79F1C797ABD5}" type="slidenum">
              <a:rPr lang="en-US" sz="2000" b="1">
                <a:solidFill>
                  <a:schemeClr val="bg1"/>
                </a:solidFill>
              </a:rPr>
              <a:pPr/>
              <a:t>37</a:t>
            </a:fld>
            <a:endParaRPr lang="en-US" sz="2000" b="1" dirty="0">
              <a:solidFill>
                <a:schemeClr val="bg1"/>
              </a:solidFill>
            </a:endParaRPr>
          </a:p>
        </p:txBody>
      </p:sp>
    </p:spTree>
    <p:extLst>
      <p:ext uri="{BB962C8B-B14F-4D97-AF65-F5344CB8AC3E}">
        <p14:creationId xmlns:p14="http://schemas.microsoft.com/office/powerpoint/2010/main" val="2133880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800" dirty="0" smtClean="0"/>
          </a:p>
          <a:p>
            <a:pPr algn="ctr"/>
            <a:endParaRPr lang="en-US" sz="4800" dirty="0"/>
          </a:p>
          <a:p>
            <a:pPr marL="0" indent="0" algn="ctr">
              <a:buNone/>
            </a:pPr>
            <a:r>
              <a:rPr lang="en-US" sz="4800" b="1" dirty="0" smtClean="0"/>
              <a:t>PRIORITY PROGRAMMES UPDATE</a:t>
            </a:r>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38</a:t>
            </a:fld>
            <a:endParaRPr lang="en-US" sz="2000" b="1" dirty="0">
              <a:solidFill>
                <a:schemeClr val="bg1"/>
              </a:solidFill>
            </a:endParaRPr>
          </a:p>
        </p:txBody>
      </p:sp>
    </p:spTree>
    <p:extLst>
      <p:ext uri="{BB962C8B-B14F-4D97-AF65-F5344CB8AC3E}">
        <p14:creationId xmlns:p14="http://schemas.microsoft.com/office/powerpoint/2010/main" val="2068630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3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34066561"/>
              </p:ext>
            </p:extLst>
          </p:nvPr>
        </p:nvGraphicFramePr>
        <p:xfrm>
          <a:off x="164561" y="1459045"/>
          <a:ext cx="9593588" cy="3788918"/>
        </p:xfrm>
        <a:graphic>
          <a:graphicData uri="http://schemas.openxmlformats.org/drawingml/2006/table">
            <a:tbl>
              <a:tblPr firstRow="1" bandRow="1">
                <a:tableStyleId>{F5AB1C69-6EDB-4FF4-983F-18BD219EF322}</a:tableStyleId>
              </a:tblPr>
              <a:tblGrid>
                <a:gridCol w="3011125">
                  <a:extLst>
                    <a:ext uri="{9D8B030D-6E8A-4147-A177-3AD203B41FA5}">
                      <a16:colId xmlns:a16="http://schemas.microsoft.com/office/drawing/2014/main" val="20000"/>
                    </a:ext>
                  </a:extLst>
                </a:gridCol>
                <a:gridCol w="2755557">
                  <a:extLst>
                    <a:ext uri="{9D8B030D-6E8A-4147-A177-3AD203B41FA5}">
                      <a16:colId xmlns:a16="http://schemas.microsoft.com/office/drawing/2014/main" val="20001"/>
                    </a:ext>
                  </a:extLst>
                </a:gridCol>
                <a:gridCol w="3826906">
                  <a:extLst>
                    <a:ext uri="{9D8B030D-6E8A-4147-A177-3AD203B41FA5}">
                      <a16:colId xmlns:a16="http://schemas.microsoft.com/office/drawing/2014/main" val="20002"/>
                    </a:ext>
                  </a:extLst>
                </a:gridCol>
              </a:tblGrid>
              <a:tr h="370840">
                <a:tc>
                  <a:txBody>
                    <a:bodyPr/>
                    <a:lstStyle/>
                    <a:p>
                      <a:r>
                        <a:rPr lang="en-ZA" sz="1600" dirty="0" smtClean="0"/>
                        <a:t>Turnaround Plan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p>
                  </a:txBody>
                  <a:tcPr/>
                </a:tc>
                <a:extLst>
                  <a:ext uri="{0D108BD9-81ED-4DB2-BD59-A6C34878D82A}">
                    <a16:rowId xmlns:a16="http://schemas.microsoft.com/office/drawing/2014/main" val="10000"/>
                  </a:ext>
                </a:extLst>
              </a:tr>
              <a:tr h="370840">
                <a:tc rowSpan="3">
                  <a:txBody>
                    <a:bodyPr/>
                    <a:lstStyle/>
                    <a:p>
                      <a:r>
                        <a:rPr lang="en-ZA" sz="1200" dirty="0" smtClean="0"/>
                        <a:t> Accelerate interventions aimed at improving</a:t>
                      </a:r>
                      <a:r>
                        <a:rPr lang="en-ZA" sz="1200" baseline="0" dirty="0" smtClean="0"/>
                        <a:t>  </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Delivery</a:t>
                      </a:r>
                      <a:r>
                        <a:rPr lang="en-ZA" sz="1200" baseline="0" dirty="0" smtClean="0">
                          <a:solidFill>
                            <a:schemeClr val="tx1"/>
                          </a:solidFill>
                        </a:rPr>
                        <a:t> of Critical Components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solidFill>
                          <a:schemeClr val="tx1"/>
                        </a:solidFill>
                      </a:endParaRPr>
                    </a:p>
                  </a:txBody>
                  <a:tcPr/>
                </a:tc>
                <a:tc>
                  <a:txBody>
                    <a:bodyPr/>
                    <a:lstStyle/>
                    <a:p>
                      <a:pPr algn="just">
                        <a:lnSpc>
                          <a:spcPct val="150000"/>
                        </a:lnSpc>
                        <a:spcAft>
                          <a:spcPts val="0"/>
                        </a:spcAft>
                      </a:pPr>
                      <a:r>
                        <a:rPr lang="en-ZA" sz="1200" dirty="0">
                          <a:effectLst/>
                          <a:latin typeface="+mn-lt"/>
                          <a:ea typeface="Times New Roman" panose="02020603050405020304" pitchFamily="18" charset="0"/>
                          <a:cs typeface="Arial" panose="020B0604020202020204" pitchFamily="34" charset="0"/>
                        </a:rPr>
                        <a:t>We have been receiving critical components particularly in the Gauteng region and we will be advertising a more comprehensive tender by Mid-June 2020.</a:t>
                      </a:r>
                      <a:endParaRPr lang="en-ZA" sz="1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Rolling Renewal Programme.</a:t>
                      </a:r>
                      <a:r>
                        <a:rPr lang="en-ZA" sz="1200" baseline="0" dirty="0" smtClean="0">
                          <a:solidFill>
                            <a:schemeClr val="tx1"/>
                          </a:solidFill>
                        </a:rPr>
                        <a:t> 5-6 Trains provisionally accepted (Jan – Mar)</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solidFill>
                          <a:schemeClr val="tx1"/>
                        </a:solidFill>
                      </a:endParaRPr>
                    </a:p>
                  </a:txBody>
                  <a:tcPr/>
                </a:tc>
                <a:tc>
                  <a:txBody>
                    <a:bodyPr/>
                    <a:lstStyle/>
                    <a:p>
                      <a:pPr algn="just">
                        <a:lnSpc>
                          <a:spcPct val="150000"/>
                        </a:lnSpc>
                        <a:spcAft>
                          <a:spcPts val="0"/>
                        </a:spcAft>
                      </a:pPr>
                      <a:r>
                        <a:rPr lang="en-ZA" sz="1200" dirty="0">
                          <a:effectLst/>
                          <a:latin typeface="+mn-lt"/>
                          <a:ea typeface="Times New Roman" panose="02020603050405020304" pitchFamily="18" charset="0"/>
                          <a:cs typeface="Arial" panose="020B0604020202020204" pitchFamily="34" charset="0"/>
                        </a:rPr>
                        <a:t>4 new trains have been provisionally accepted from the Local Factory during the January – March 2020 period.</a:t>
                      </a:r>
                      <a:endParaRPr lang="en-ZA" sz="1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mn-lt"/>
                          <a:ea typeface="+mn-ea"/>
                          <a:cs typeface="+mn-cs"/>
                        </a:rPr>
                        <a:t>Develop Passenger Service Charter</a:t>
                      </a:r>
                      <a:endParaRPr lang="en-ZA" sz="1200" dirty="0" smtClean="0">
                        <a:solidFill>
                          <a:schemeClr val="tx1"/>
                        </a:solidFill>
                      </a:endParaRPr>
                    </a:p>
                  </a:txBody>
                  <a:tcPr/>
                </a:tc>
                <a:tc>
                  <a:txBody>
                    <a:bodyPr/>
                    <a:lstStyle/>
                    <a:p>
                      <a:pPr algn="just">
                        <a:lnSpc>
                          <a:spcPct val="150000"/>
                        </a:lnSpc>
                        <a:spcAft>
                          <a:spcPts val="0"/>
                        </a:spcAft>
                      </a:pPr>
                      <a:r>
                        <a:rPr lang="en-ZA" sz="1200" dirty="0">
                          <a:effectLst/>
                          <a:latin typeface="+mn-lt"/>
                          <a:ea typeface="Times New Roman" panose="02020603050405020304" pitchFamily="18" charset="0"/>
                          <a:cs typeface="Arial" panose="020B0604020202020204" pitchFamily="34" charset="0"/>
                        </a:rPr>
                        <a:t>2013 Passenger Service Charter has been redrafted and approved by EXCO. We are now in the process of rolling it out.</a:t>
                      </a:r>
                      <a:endParaRPr lang="en-ZA" sz="1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Attend to Issues that require engagement with Transnet</a:t>
                      </a:r>
                      <a:r>
                        <a:rPr lang="en-ZA" sz="1200" baseline="0" dirty="0" smtClean="0"/>
                        <a:t> in order to unlock blockages that negatively affect operations </a:t>
                      </a:r>
                      <a:endParaRPr lang="en-ZA" sz="1200" dirty="0" smtClean="0"/>
                    </a:p>
                    <a:p>
                      <a:endParaRPr lang="en-ZA" sz="1200" dirty="0"/>
                    </a:p>
                  </a:txBody>
                  <a:tcPr/>
                </a:tc>
                <a:tc>
                  <a:txBody>
                    <a:bodyPr/>
                    <a:lstStyle/>
                    <a:p>
                      <a:r>
                        <a:rPr lang="en-ZA" sz="1200" u="none" kern="1200" dirty="0" smtClean="0">
                          <a:solidFill>
                            <a:schemeClr val="tx1"/>
                          </a:solidFill>
                          <a:latin typeface="+mn-lt"/>
                          <a:ea typeface="+mn-ea"/>
                          <a:cs typeface="Calibri" panose="020F0502020204030204" pitchFamily="34" charset="0"/>
                        </a:rPr>
                        <a:t>Technical  Work Stream </a:t>
                      </a:r>
                    </a:p>
                    <a:p>
                      <a:r>
                        <a:rPr lang="en-ZA" sz="1200" u="none" kern="1200" baseline="0" dirty="0" smtClean="0">
                          <a:solidFill>
                            <a:schemeClr val="tx1"/>
                          </a:solidFill>
                          <a:latin typeface="+mn-lt"/>
                          <a:ea typeface="+mn-ea"/>
                          <a:cs typeface="Calibri" panose="020F0502020204030204" pitchFamily="34" charset="0"/>
                        </a:rPr>
                        <a:t>Operations Work Stream </a:t>
                      </a:r>
                    </a:p>
                    <a:p>
                      <a:r>
                        <a:rPr lang="en-US" sz="1200" u="none" kern="1200" baseline="0" dirty="0" smtClean="0">
                          <a:solidFill>
                            <a:schemeClr val="tx1"/>
                          </a:solidFill>
                          <a:latin typeface="+mn-lt"/>
                          <a:ea typeface="+mn-ea"/>
                          <a:cs typeface="Calibri" panose="020F0502020204030204" pitchFamily="34" charset="0"/>
                        </a:rPr>
                        <a:t>Property and Assets Work Stream </a:t>
                      </a:r>
                      <a:endParaRPr lang="en-ZA" sz="1200" b="1" u="none" baseline="0" dirty="0" smtClean="0">
                        <a:solidFill>
                          <a:schemeClr val="tx1"/>
                        </a:solidFill>
                      </a:endParaRPr>
                    </a:p>
                    <a:p>
                      <a:r>
                        <a:rPr lang="en-US" sz="1200" u="none" kern="1200" dirty="0" smtClean="0">
                          <a:solidFill>
                            <a:schemeClr val="tx1"/>
                          </a:solidFill>
                          <a:latin typeface="+mn-lt"/>
                          <a:ea typeface="+mn-ea"/>
                          <a:cs typeface="Calibri" panose="020F0502020204030204" pitchFamily="34" charset="0"/>
                        </a:rPr>
                        <a:t>Manufacturing Work Stream </a:t>
                      </a:r>
                    </a:p>
                    <a:p>
                      <a:r>
                        <a:rPr lang="en-US" sz="1200" u="none" kern="1200" dirty="0" smtClean="0">
                          <a:solidFill>
                            <a:schemeClr val="tx1"/>
                          </a:solidFill>
                          <a:latin typeface="+mn-lt"/>
                          <a:ea typeface="+mn-ea"/>
                          <a:cs typeface="Calibri" panose="020F0502020204030204" pitchFamily="34" charset="0"/>
                        </a:rPr>
                        <a:t>Commercial Work Stream </a:t>
                      </a:r>
                    </a:p>
                    <a:p>
                      <a:r>
                        <a:rPr lang="en-US" sz="1200" u="none" kern="1200" baseline="0" dirty="0" smtClean="0">
                          <a:solidFill>
                            <a:schemeClr val="tx1"/>
                          </a:solidFill>
                          <a:latin typeface="+mn-lt"/>
                          <a:ea typeface="+mn-ea"/>
                          <a:cs typeface="Calibri" panose="020F0502020204030204" pitchFamily="34" charset="0"/>
                        </a:rPr>
                        <a:t>Legal  Work Stream </a:t>
                      </a:r>
                      <a:endParaRPr lang="en-ZA" sz="1200" b="1" u="none" baseline="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solidFill>
                            <a:schemeClr val="tx1"/>
                          </a:solidFill>
                        </a:rPr>
                        <a:t>The Terms of Reference adopted </a:t>
                      </a:r>
                      <a:r>
                        <a:rPr lang="en-ZA" sz="1200" kern="1200" baseline="0" dirty="0" smtClean="0">
                          <a:solidFill>
                            <a:schemeClr val="tx1"/>
                          </a:solidFill>
                          <a:latin typeface="+mn-lt"/>
                          <a:ea typeface="+mn-ea"/>
                          <a:cs typeface="+mn-cs"/>
                        </a:rPr>
                        <a:t>and </a:t>
                      </a:r>
                      <a:r>
                        <a:rPr lang="en-US" sz="1200" kern="1200" baseline="0" dirty="0" smtClean="0">
                          <a:solidFill>
                            <a:schemeClr val="tx1"/>
                          </a:solidFill>
                          <a:latin typeface="+mn-lt"/>
                          <a:ea typeface="+mn-ea"/>
                          <a:cs typeface="+mn-cs"/>
                        </a:rPr>
                        <a:t>work plans with activities and milestones </a:t>
                      </a:r>
                      <a:r>
                        <a:rPr lang="en-US" sz="1200" kern="1200" baseline="0" dirty="0" err="1" smtClean="0">
                          <a:solidFill>
                            <a:schemeClr val="tx1"/>
                          </a:solidFill>
                          <a:latin typeface="+mn-lt"/>
                          <a:ea typeface="+mn-ea"/>
                          <a:cs typeface="+mn-cs"/>
                        </a:rPr>
                        <a:t>finalised</a:t>
                      </a:r>
                      <a:r>
                        <a:rPr lang="en-US" sz="1200" kern="1200" baseline="0" dirty="0" smtClean="0">
                          <a:solidFill>
                            <a:schemeClr val="tx1"/>
                          </a:solidFill>
                          <a:latin typeface="+mn-lt"/>
                          <a:ea typeface="+mn-ea"/>
                          <a:cs typeface="+mn-cs"/>
                        </a:rPr>
                        <a:t>  by each stream.</a:t>
                      </a:r>
                      <a:endParaRPr lang="en-ZA" sz="1200" kern="1200" baseline="0" dirty="0" smtClean="0">
                        <a:solidFill>
                          <a:schemeClr val="tx1"/>
                        </a:solidFill>
                        <a:latin typeface="+mn-lt"/>
                        <a:ea typeface="+mn-ea"/>
                        <a:cs typeface="+mn-cs"/>
                      </a:endParaRPr>
                    </a:p>
                    <a:p>
                      <a:endParaRPr lang="en-ZA" sz="120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164561" y="937863"/>
            <a:ext cx="3390480" cy="369332"/>
          </a:xfrm>
          <a:prstGeom prst="rect">
            <a:avLst/>
          </a:prstGeom>
        </p:spPr>
        <p:txBody>
          <a:bodyPr wrap="none">
            <a:spAutoFit/>
          </a:bodyPr>
          <a:lstStyle/>
          <a:p>
            <a:r>
              <a:rPr lang="en-GB" b="1" dirty="0" smtClean="0"/>
              <a:t>Service Recovery Sub-Committee </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39</a:t>
            </a:fld>
            <a:endParaRPr lang="en-US" sz="2000" b="1" dirty="0">
              <a:solidFill>
                <a:schemeClr val="bg1"/>
              </a:solidFill>
            </a:endParaRPr>
          </a:p>
        </p:txBody>
      </p:sp>
    </p:spTree>
    <p:extLst>
      <p:ext uri="{BB962C8B-B14F-4D97-AF65-F5344CB8AC3E}">
        <p14:creationId xmlns:p14="http://schemas.microsoft.com/office/powerpoint/2010/main" val="65125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6705601" cy="657360"/>
          </a:xfrm>
        </p:spPr>
        <p:txBody>
          <a:bodyPr>
            <a:normAutofit/>
          </a:bodyPr>
          <a:lstStyle/>
          <a:p>
            <a:r>
              <a:rPr lang="en-US" b="1" dirty="0">
                <a:solidFill>
                  <a:srgbClr val="00B0F0"/>
                </a:solidFill>
                <a:latin typeface="Arial" panose="020B0604020202020204" pitchFamily="34" charset="0"/>
                <a:cs typeface="Arial" panose="020B0604020202020204" pitchFamily="34" charset="0"/>
              </a:rPr>
              <a:t>Mandate</a:t>
            </a:r>
            <a:endParaRPr lang="en-GB" b="1" dirty="0">
              <a:solidFill>
                <a:srgbClr val="00B0F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17D75ED-23F4-2C46-9F43-FC2E8DA5ED18}"/>
              </a:ext>
            </a:extLst>
          </p:cNvPr>
          <p:cNvSpPr>
            <a:spLocks noGrp="1"/>
          </p:cNvSpPr>
          <p:nvPr>
            <p:ph idx="1"/>
          </p:nvPr>
        </p:nvSpPr>
        <p:spPr>
          <a:xfrm>
            <a:off x="-1" y="1086488"/>
            <a:ext cx="9905999" cy="4439827"/>
          </a:xfrm>
        </p:spPr>
        <p:txBody>
          <a:bodyPr>
            <a:normAutofit/>
          </a:bodyPr>
          <a:lstStyle/>
          <a:p>
            <a:pPr>
              <a:buFont typeface="Wingdings" panose="05000000000000000000" pitchFamily="2" charset="2"/>
              <a:buChar char="Ø"/>
            </a:pPr>
            <a:r>
              <a:rPr lang="en-US" sz="1800" b="1" dirty="0">
                <a:cs typeface="Arial" panose="020B0604020202020204" pitchFamily="34" charset="0"/>
              </a:rPr>
              <a:t>The main objective and main business of PRASA is to: </a:t>
            </a:r>
          </a:p>
          <a:p>
            <a:pPr marL="0" indent="0">
              <a:buNone/>
            </a:pPr>
            <a:endParaRPr lang="en-GB" sz="1800" dirty="0">
              <a:cs typeface="Arial" panose="020B0604020202020204" pitchFamily="34" charset="0"/>
            </a:endParaRPr>
          </a:p>
          <a:p>
            <a:pPr marL="457200" lvl="1" indent="0">
              <a:buNone/>
            </a:pPr>
            <a:r>
              <a:rPr lang="en-US" sz="1800" dirty="0">
                <a:cs typeface="Arial" panose="020B0604020202020204" pitchFamily="34" charset="0"/>
              </a:rPr>
              <a:t>“Ensure that, at the request of the National Department of Transport, rail commuter services are provided within, to and from the Republic in the public interest and provide, in consultation with the National Department of Transport, long haul passenger rail and bus services within, to and from the Republic in terms of the principles set out in section 4 of the National Land Transport Act (2000) (Act no 22 of 2000, as amended</a:t>
            </a:r>
            <a:r>
              <a:rPr lang="en-US" sz="1800" dirty="0" smtClean="0">
                <a:cs typeface="Arial" panose="020B0604020202020204" pitchFamily="34" charset="0"/>
              </a:rPr>
              <a:t>).</a:t>
            </a:r>
            <a:endParaRPr lang="en-GB" sz="1800" dirty="0">
              <a:cs typeface="Arial" panose="020B0604020202020204" pitchFamily="34" charset="0"/>
            </a:endParaRPr>
          </a:p>
          <a:p>
            <a:pPr marL="0" indent="0">
              <a:buNone/>
            </a:pPr>
            <a:endParaRPr lang="en-US" sz="1800" dirty="0" smtClean="0">
              <a:cs typeface="Arial" panose="020B0604020202020204" pitchFamily="34" charset="0"/>
            </a:endParaRPr>
          </a:p>
          <a:p>
            <a:pPr>
              <a:buFont typeface="Wingdings" panose="05000000000000000000" pitchFamily="2" charset="2"/>
              <a:buChar char="Ø"/>
            </a:pPr>
            <a:r>
              <a:rPr lang="en-US" sz="1800" b="1" dirty="0" smtClean="0">
                <a:cs typeface="Arial" panose="020B0604020202020204" pitchFamily="34" charset="0"/>
              </a:rPr>
              <a:t>The </a:t>
            </a:r>
            <a:r>
              <a:rPr lang="en-US" sz="1800" b="1" dirty="0">
                <a:cs typeface="Arial" panose="020B0604020202020204" pitchFamily="34" charset="0"/>
              </a:rPr>
              <a:t>second objective and secondary business of PRASA is that it shall generate income from the exploitation of assets acquired by it. </a:t>
            </a:r>
            <a:endParaRPr lang="en-GB" sz="1800" b="1" dirty="0">
              <a:cs typeface="Arial" panose="020B0604020202020204" pitchFamily="34" charset="0"/>
            </a:endParaRPr>
          </a:p>
          <a:p>
            <a:pPr marL="0" indent="0">
              <a:buNone/>
            </a:pPr>
            <a:r>
              <a:rPr lang="en-US" sz="1800" dirty="0">
                <a:cs typeface="Arial" panose="020B0604020202020204" pitchFamily="34" charset="0"/>
              </a:rPr>
              <a:t> </a:t>
            </a:r>
            <a:endParaRPr lang="en-GB" sz="1800" dirty="0">
              <a:cs typeface="Arial" panose="020B0604020202020204" pitchFamily="34" charset="0"/>
            </a:endParaRPr>
          </a:p>
          <a:p>
            <a:pPr marL="0" indent="0">
              <a:buNone/>
            </a:pPr>
            <a:r>
              <a:rPr lang="en-US" sz="1800" dirty="0">
                <a:cs typeface="Arial" panose="020B0604020202020204" pitchFamily="34" charset="0"/>
              </a:rPr>
              <a:t>A further requirement is that, in carrying out its objectives and business, PRASA shall have due regard for key Government social, economic and transport policy objectives.” </a:t>
            </a:r>
            <a:endParaRPr lang="en-GB" sz="1800" dirty="0">
              <a:cs typeface="Arial" panose="020B0604020202020204" pitchFamily="34" charset="0"/>
            </a:endParaRPr>
          </a:p>
          <a:p>
            <a:endParaRPr lang="en-GB" dirty="0"/>
          </a:p>
        </p:txBody>
      </p:sp>
    </p:spTree>
    <p:extLst>
      <p:ext uri="{BB962C8B-B14F-4D97-AF65-F5344CB8AC3E}">
        <p14:creationId xmlns:p14="http://schemas.microsoft.com/office/powerpoint/2010/main" val="323414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3 </a:t>
            </a:r>
            <a:r>
              <a:rPr lang="en-GB" sz="2800" dirty="0" smtClean="0"/>
              <a:t>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659754924"/>
              </p:ext>
            </p:extLst>
          </p:nvPr>
        </p:nvGraphicFramePr>
        <p:xfrm>
          <a:off x="164561" y="1459045"/>
          <a:ext cx="9593588" cy="2839720"/>
        </p:xfrm>
        <a:graphic>
          <a:graphicData uri="http://schemas.openxmlformats.org/drawingml/2006/table">
            <a:tbl>
              <a:tblPr firstRow="1" bandRow="1">
                <a:tableStyleId>{F5AB1C69-6EDB-4FF4-983F-18BD219EF322}</a:tableStyleId>
              </a:tblPr>
              <a:tblGrid>
                <a:gridCol w="3245904">
                  <a:extLst>
                    <a:ext uri="{9D8B030D-6E8A-4147-A177-3AD203B41FA5}">
                      <a16:colId xmlns:a16="http://schemas.microsoft.com/office/drawing/2014/main" val="20000"/>
                    </a:ext>
                  </a:extLst>
                </a:gridCol>
                <a:gridCol w="2755557">
                  <a:extLst>
                    <a:ext uri="{9D8B030D-6E8A-4147-A177-3AD203B41FA5}">
                      <a16:colId xmlns:a16="http://schemas.microsoft.com/office/drawing/2014/main" val="20001"/>
                    </a:ext>
                  </a:extLst>
                </a:gridCol>
                <a:gridCol w="3592127">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Turnaround</a:t>
                      </a:r>
                      <a:r>
                        <a:rPr lang="en-ZA" sz="1600" baseline="0" dirty="0" smtClean="0"/>
                        <a:t> Plan</a:t>
                      </a:r>
                      <a:endParaRPr lang="en-ZA"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solidFill>
                          <a:srgbClr val="FF0000"/>
                        </a:solidFill>
                      </a:endParaRPr>
                    </a:p>
                  </a:txBody>
                  <a:tcPr/>
                </a:tc>
                <a:extLst>
                  <a:ext uri="{0D108BD9-81ED-4DB2-BD59-A6C34878D82A}">
                    <a16:rowId xmlns:a16="http://schemas.microsoft.com/office/drawing/2014/main" val="10000"/>
                  </a:ext>
                </a:extLst>
              </a:tr>
              <a:tr h="370840">
                <a:tc>
                  <a:txBody>
                    <a:bodyPr/>
                    <a:lstStyle/>
                    <a:p>
                      <a:r>
                        <a:rPr lang="en-ZA" sz="1200" dirty="0" smtClean="0"/>
                        <a:t>Undertake</a:t>
                      </a:r>
                      <a:r>
                        <a:rPr lang="en-ZA" sz="1200" baseline="0" dirty="0" smtClean="0"/>
                        <a:t> a review of PRASA’s Organisational Design and Business Model </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New Operating Model and Organisational Structure</a:t>
                      </a:r>
                      <a:r>
                        <a:rPr lang="en-ZA" sz="1200" baseline="0" dirty="0" smtClean="0"/>
                        <a:t> to be developed by in-house team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mn-lt"/>
                          <a:ea typeface="+mn-ea"/>
                          <a:cs typeface="+mn-cs"/>
                        </a:rPr>
                        <a:t>The</a:t>
                      </a:r>
                      <a:r>
                        <a:rPr lang="en-ZA" sz="1200" kern="1200" baseline="0" dirty="0" smtClean="0">
                          <a:solidFill>
                            <a:schemeClr val="tx1"/>
                          </a:solidFill>
                          <a:latin typeface="+mn-lt"/>
                          <a:ea typeface="+mn-ea"/>
                          <a:cs typeface="+mn-cs"/>
                        </a:rPr>
                        <a:t> operating model review has confirmed structural impediments that have worsened since PRASA creation in 2009. By design PRASA delivers its mandate inefficiently across divisions and subsidiaries. Strong internal focus has also stunted value creation  for customers and stakeholders.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latin typeface="+mn-lt"/>
                          <a:ea typeface="+mn-ea"/>
                          <a:cs typeface="+mn-cs"/>
                        </a:rPr>
                        <a:t>The operating model review to date suggests streamlining of functions to service delivery and revenue generation mandates through removal of duplicated efforts, strengthening regions, accountability through measurable performance, and  a functionary to enforce service value chain. Final recommendations are due at the end of May 2020.</a:t>
                      </a:r>
                      <a:endParaRPr lang="en-ZA" sz="12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164561" y="937863"/>
            <a:ext cx="3916585" cy="369332"/>
          </a:xfrm>
          <a:prstGeom prst="rect">
            <a:avLst/>
          </a:prstGeom>
        </p:spPr>
        <p:txBody>
          <a:bodyPr wrap="none">
            <a:spAutoFit/>
          </a:bodyPr>
          <a:lstStyle/>
          <a:p>
            <a:r>
              <a:rPr lang="en-GB" b="1" dirty="0" smtClean="0"/>
              <a:t>Revenue Enhancement Sub-Committee</a:t>
            </a:r>
            <a:endParaRPr lang="en-ZA" b="1" dirty="0"/>
          </a:p>
        </p:txBody>
      </p:sp>
      <p:sp>
        <p:nvSpPr>
          <p:cNvPr id="2" name="Slide Number Placeholder 1"/>
          <p:cNvSpPr>
            <a:spLocks noGrp="1"/>
          </p:cNvSpPr>
          <p:nvPr>
            <p:ph type="sldNum" sz="quarter" idx="12"/>
          </p:nvPr>
        </p:nvSpPr>
        <p:spPr>
          <a:xfrm>
            <a:off x="7123402" y="6356352"/>
            <a:ext cx="2228850" cy="365125"/>
          </a:xfrm>
        </p:spPr>
        <p:txBody>
          <a:bodyPr/>
          <a:lstStyle/>
          <a:p>
            <a:fld id="{D5E2A85E-8BDD-8940-83F5-79F1C797ABD5}" type="slidenum">
              <a:rPr lang="en-US" sz="2000" b="1">
                <a:solidFill>
                  <a:schemeClr val="bg1"/>
                </a:solidFill>
              </a:rPr>
              <a:pPr/>
              <a:t>40</a:t>
            </a:fld>
            <a:endParaRPr lang="en-US" sz="2000" b="1" dirty="0">
              <a:solidFill>
                <a:schemeClr val="bg1"/>
              </a:solidFill>
            </a:endParaRPr>
          </a:p>
        </p:txBody>
      </p:sp>
    </p:spTree>
    <p:extLst>
      <p:ext uri="{BB962C8B-B14F-4D97-AF65-F5344CB8AC3E}">
        <p14:creationId xmlns:p14="http://schemas.microsoft.com/office/powerpoint/2010/main" val="3230173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3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940434258"/>
              </p:ext>
            </p:extLst>
          </p:nvPr>
        </p:nvGraphicFramePr>
        <p:xfrm>
          <a:off x="49428" y="1372546"/>
          <a:ext cx="9758149" cy="2016760"/>
        </p:xfrm>
        <a:graphic>
          <a:graphicData uri="http://schemas.openxmlformats.org/drawingml/2006/table">
            <a:tbl>
              <a:tblPr firstRow="1" bandRow="1">
                <a:tableStyleId>{F5AB1C69-6EDB-4FF4-983F-18BD219EF322}</a:tableStyleId>
              </a:tblPr>
              <a:tblGrid>
                <a:gridCol w="3539074">
                  <a:extLst>
                    <a:ext uri="{9D8B030D-6E8A-4147-A177-3AD203B41FA5}">
                      <a16:colId xmlns:a16="http://schemas.microsoft.com/office/drawing/2014/main" val="20000"/>
                    </a:ext>
                  </a:extLst>
                </a:gridCol>
                <a:gridCol w="2766431">
                  <a:extLst>
                    <a:ext uri="{9D8B030D-6E8A-4147-A177-3AD203B41FA5}">
                      <a16:colId xmlns:a16="http://schemas.microsoft.com/office/drawing/2014/main" val="20001"/>
                    </a:ext>
                  </a:extLst>
                </a:gridCol>
                <a:gridCol w="3452644">
                  <a:extLst>
                    <a:ext uri="{9D8B030D-6E8A-4147-A177-3AD203B41FA5}">
                      <a16:colId xmlns:a16="http://schemas.microsoft.com/office/drawing/2014/main" val="20002"/>
                    </a:ext>
                  </a:extLst>
                </a:gridCol>
              </a:tblGrid>
              <a:tr h="370840">
                <a:tc>
                  <a:txBody>
                    <a:bodyPr/>
                    <a:lstStyle/>
                    <a:p>
                      <a:r>
                        <a:rPr lang="en-ZA" sz="1600" dirty="0" smtClean="0"/>
                        <a:t>Turnaround Plan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p>
                  </a:txBody>
                  <a:tcPr/>
                </a:tc>
                <a:extLst>
                  <a:ext uri="{0D108BD9-81ED-4DB2-BD59-A6C34878D82A}">
                    <a16:rowId xmlns:a16="http://schemas.microsoft.com/office/drawing/2014/main" val="10000"/>
                  </a:ext>
                </a:extLst>
              </a:tr>
              <a:tr h="370840">
                <a:tc>
                  <a:txBody>
                    <a:bodyPr/>
                    <a:lstStyle/>
                    <a:p>
                      <a:r>
                        <a:rPr lang="en-ZA" sz="1200" dirty="0" smtClean="0"/>
                        <a:t>Expedite implementation</a:t>
                      </a:r>
                      <a:r>
                        <a:rPr lang="en-ZA" sz="1200" baseline="0" dirty="0" smtClean="0"/>
                        <a:t> of modernisation programme with priority focus on fencing, signalling, perway and station upgrades</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National Station</a:t>
                      </a:r>
                      <a:r>
                        <a:rPr lang="en-ZA" sz="1200" baseline="0" dirty="0" smtClean="0"/>
                        <a:t> Upgrades – Cape Town Station Tenant installation Project</a:t>
                      </a:r>
                    </a:p>
                  </a:txBody>
                  <a:tcPr/>
                </a:tc>
                <a:tc>
                  <a:txBody>
                    <a:bodyPr/>
                    <a:lstStyle/>
                    <a:p>
                      <a:r>
                        <a:rPr lang="en-ZA" sz="1200" dirty="0" smtClean="0">
                          <a:solidFill>
                            <a:schemeClr val="tx1"/>
                          </a:solidFill>
                        </a:rPr>
                        <a:t>Parade</a:t>
                      </a:r>
                      <a:r>
                        <a:rPr lang="en-ZA" sz="1200" baseline="0" dirty="0" smtClean="0">
                          <a:solidFill>
                            <a:schemeClr val="tx1"/>
                          </a:solidFill>
                        </a:rPr>
                        <a:t> Concourse is delayed however the project is 69% complete. The delivery of lift has been delayed and the COVID-19 lockdown will increase the delays.</a:t>
                      </a:r>
                    </a:p>
                    <a:p>
                      <a:pPr marL="0" algn="l" defTabSz="914400" rtl="0" eaLnBrk="1" latinLnBrk="0" hangingPunct="1"/>
                      <a:r>
                        <a:rPr lang="en-ZA" sz="1200" kern="1200" dirty="0" smtClean="0">
                          <a:solidFill>
                            <a:schemeClr val="tx1"/>
                          </a:solidFill>
                          <a:latin typeface="+mn-lt"/>
                          <a:ea typeface="+mn-ea"/>
                          <a:cs typeface="+mn-cs"/>
                        </a:rPr>
                        <a:t>The date for the completion of tenant installation is November 2020</a:t>
                      </a:r>
                    </a:p>
                  </a:txBody>
                  <a:tcPr/>
                </a:tc>
                <a:extLst>
                  <a:ext uri="{0D108BD9-81ED-4DB2-BD59-A6C34878D82A}">
                    <a16:rowId xmlns:a16="http://schemas.microsoft.com/office/drawing/2014/main" val="10001"/>
                  </a:ext>
                </a:extLst>
              </a:tr>
              <a:tr h="370840">
                <a:tc>
                  <a:txBody>
                    <a:bodyPr/>
                    <a:lstStyle/>
                    <a:p>
                      <a:r>
                        <a:rPr lang="en-ZA" sz="1200" dirty="0" smtClean="0"/>
                        <a:t>Urgently Develop capacity</a:t>
                      </a:r>
                      <a:r>
                        <a:rPr lang="en-ZA" sz="1200" baseline="0" dirty="0" smtClean="0"/>
                        <a:t> to manage PRASA’s capital Programme working with other state entities in the short-term</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Reviewing of EPMO</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r>
                        <a:rPr lang="en-GB" sz="1200" dirty="0" smtClean="0">
                          <a:solidFill>
                            <a:schemeClr val="tx1"/>
                          </a:solidFill>
                        </a:rPr>
                        <a:t>The EPMO Plan has been developed and approved by EXCO. This is being rolled out and will ensure close monitoring of project delivery. </a:t>
                      </a:r>
                      <a:endParaRPr lang="en-ZA" sz="1200" dirty="0">
                        <a:solidFill>
                          <a:schemeClr val="tx1"/>
                        </a:solidFill>
                      </a:endParaRPr>
                    </a:p>
                  </a:txBody>
                  <a:tcPr/>
                </a:tc>
                <a:extLst>
                  <a:ext uri="{0D108BD9-81ED-4DB2-BD59-A6C34878D82A}">
                    <a16:rowId xmlns:a16="http://schemas.microsoft.com/office/drawing/2014/main" val="10002"/>
                  </a:ext>
                </a:extLst>
              </a:tr>
            </a:tbl>
          </a:graphicData>
        </a:graphic>
      </p:graphicFrame>
      <p:sp>
        <p:nvSpPr>
          <p:cNvPr id="7" name="Rectangle 6"/>
          <p:cNvSpPr/>
          <p:nvPr/>
        </p:nvSpPr>
        <p:spPr>
          <a:xfrm>
            <a:off x="164561" y="937863"/>
            <a:ext cx="6679136" cy="369332"/>
          </a:xfrm>
          <a:prstGeom prst="rect">
            <a:avLst/>
          </a:prstGeom>
        </p:spPr>
        <p:txBody>
          <a:bodyPr wrap="none">
            <a:spAutoFit/>
          </a:bodyPr>
          <a:lstStyle/>
          <a:p>
            <a:r>
              <a:rPr lang="en-GB" b="1" dirty="0" smtClean="0"/>
              <a:t>Capital Programme and Modernisation Acceleration Sub-Committee</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t>41</a:t>
            </a:fld>
            <a:endParaRPr lang="en-US" sz="2000" b="1" dirty="0">
              <a:solidFill>
                <a:schemeClr val="bg1"/>
              </a:solidFill>
            </a:endParaRPr>
          </a:p>
        </p:txBody>
      </p:sp>
    </p:spTree>
    <p:extLst>
      <p:ext uri="{BB962C8B-B14F-4D97-AF65-F5344CB8AC3E}">
        <p14:creationId xmlns:p14="http://schemas.microsoft.com/office/powerpoint/2010/main" val="4250078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3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215611661"/>
              </p:ext>
            </p:extLst>
          </p:nvPr>
        </p:nvGraphicFramePr>
        <p:xfrm>
          <a:off x="164561" y="1459045"/>
          <a:ext cx="9593588" cy="2291080"/>
        </p:xfrm>
        <a:graphic>
          <a:graphicData uri="http://schemas.openxmlformats.org/drawingml/2006/table">
            <a:tbl>
              <a:tblPr firstRow="1" bandRow="1">
                <a:tableStyleId>{F5AB1C69-6EDB-4FF4-983F-18BD219EF322}</a:tableStyleId>
              </a:tblPr>
              <a:tblGrid>
                <a:gridCol w="2550930">
                  <a:extLst>
                    <a:ext uri="{9D8B030D-6E8A-4147-A177-3AD203B41FA5}">
                      <a16:colId xmlns:a16="http://schemas.microsoft.com/office/drawing/2014/main" val="20000"/>
                    </a:ext>
                  </a:extLst>
                </a:gridCol>
                <a:gridCol w="3131127">
                  <a:extLst>
                    <a:ext uri="{9D8B030D-6E8A-4147-A177-3AD203B41FA5}">
                      <a16:colId xmlns:a16="http://schemas.microsoft.com/office/drawing/2014/main" val="20001"/>
                    </a:ext>
                  </a:extLst>
                </a:gridCol>
                <a:gridCol w="3911531">
                  <a:extLst>
                    <a:ext uri="{9D8B030D-6E8A-4147-A177-3AD203B41FA5}">
                      <a16:colId xmlns:a16="http://schemas.microsoft.com/office/drawing/2014/main" val="20002"/>
                    </a:ext>
                  </a:extLst>
                </a:gridCol>
              </a:tblGrid>
              <a:tr h="370840">
                <a:tc>
                  <a:txBody>
                    <a:bodyPr/>
                    <a:lstStyle/>
                    <a:p>
                      <a:r>
                        <a:rPr lang="en-ZA" sz="1600" dirty="0" smtClean="0"/>
                        <a:t>Turnaround Plan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p>
                  </a:txBody>
                  <a:tcPr/>
                </a:tc>
                <a:extLst>
                  <a:ext uri="{0D108BD9-81ED-4DB2-BD59-A6C34878D82A}">
                    <a16:rowId xmlns:a16="http://schemas.microsoft.com/office/drawing/2014/main" val="10000"/>
                  </a:ext>
                </a:extLst>
              </a:tr>
              <a:tr h="370840">
                <a:tc rowSpan="2">
                  <a:txBody>
                    <a:bodyPr/>
                    <a:lstStyle/>
                    <a:p>
                      <a:r>
                        <a:rPr lang="en-ZA" sz="1200" dirty="0" smtClean="0"/>
                        <a:t>Security Interventions across all Corridors</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Source</a:t>
                      </a:r>
                      <a:r>
                        <a:rPr lang="en-ZA" sz="1200" baseline="0" dirty="0" smtClean="0"/>
                        <a:t> uniform clothing for security personnel</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pPr algn="just">
                        <a:lnSpc>
                          <a:spcPct val="150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Specifications have been compiled for Bid Specification Committee in preparation for tender advertisement.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Develop</a:t>
                      </a:r>
                      <a:r>
                        <a:rPr lang="en-ZA" sz="1200" baseline="0" dirty="0" smtClean="0"/>
                        <a:t> Security Strategy</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pPr algn="just">
                        <a:lnSpc>
                          <a:spcPct val="150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The Security Strategy aimed at Integrated Security Management has been developed.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I have further appointed Brigadier General Tebogo Rakau (retired), to lead and stabilise the Security Department.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Rectangle 6"/>
          <p:cNvSpPr/>
          <p:nvPr/>
        </p:nvSpPr>
        <p:spPr>
          <a:xfrm>
            <a:off x="164561" y="937863"/>
            <a:ext cx="3557833" cy="369332"/>
          </a:xfrm>
          <a:prstGeom prst="rect">
            <a:avLst/>
          </a:prstGeom>
        </p:spPr>
        <p:txBody>
          <a:bodyPr wrap="none">
            <a:spAutoFit/>
          </a:bodyPr>
          <a:lstStyle/>
          <a:p>
            <a:r>
              <a:rPr lang="en-GB" b="1" dirty="0" smtClean="0"/>
              <a:t>Safety and Security Sub-Committee</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42</a:t>
            </a:fld>
            <a:endParaRPr lang="en-US" sz="2000" b="1" dirty="0">
              <a:solidFill>
                <a:schemeClr val="bg1"/>
              </a:solidFill>
            </a:endParaRPr>
          </a:p>
        </p:txBody>
      </p:sp>
    </p:spTree>
    <p:extLst>
      <p:ext uri="{BB962C8B-B14F-4D97-AF65-F5344CB8AC3E}">
        <p14:creationId xmlns:p14="http://schemas.microsoft.com/office/powerpoint/2010/main" val="2850400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3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758736899"/>
              </p:ext>
            </p:extLst>
          </p:nvPr>
        </p:nvGraphicFramePr>
        <p:xfrm>
          <a:off x="0" y="1211905"/>
          <a:ext cx="9906000" cy="5608320"/>
        </p:xfrm>
        <a:graphic>
          <a:graphicData uri="http://schemas.openxmlformats.org/drawingml/2006/table">
            <a:tbl>
              <a:tblPr firstRow="1" bandRow="1">
                <a:tableStyleId>{F5AB1C69-6EDB-4FF4-983F-18BD219EF322}</a:tableStyleId>
              </a:tblPr>
              <a:tblGrid>
                <a:gridCol w="3214255">
                  <a:extLst>
                    <a:ext uri="{9D8B030D-6E8A-4147-A177-3AD203B41FA5}">
                      <a16:colId xmlns:a16="http://schemas.microsoft.com/office/drawing/2014/main" val="20000"/>
                    </a:ext>
                  </a:extLst>
                </a:gridCol>
                <a:gridCol w="2037367">
                  <a:extLst>
                    <a:ext uri="{9D8B030D-6E8A-4147-A177-3AD203B41FA5}">
                      <a16:colId xmlns:a16="http://schemas.microsoft.com/office/drawing/2014/main" val="20001"/>
                    </a:ext>
                  </a:extLst>
                </a:gridCol>
                <a:gridCol w="4654378">
                  <a:extLst>
                    <a:ext uri="{9D8B030D-6E8A-4147-A177-3AD203B41FA5}">
                      <a16:colId xmlns:a16="http://schemas.microsoft.com/office/drawing/2014/main" val="20002"/>
                    </a:ext>
                  </a:extLst>
                </a:gridCol>
              </a:tblGrid>
              <a:tr h="301516">
                <a:tc>
                  <a:txBody>
                    <a:bodyPr/>
                    <a:lstStyle/>
                    <a:p>
                      <a:r>
                        <a:rPr lang="en-ZA" sz="1400" dirty="0" smtClean="0"/>
                        <a:t>Turnaround Plan</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Key Programme</a:t>
                      </a:r>
                    </a:p>
                  </a:txBody>
                  <a:tcPr/>
                </a:tc>
                <a:tc>
                  <a:txBody>
                    <a:bodyPr/>
                    <a:lstStyle/>
                    <a:p>
                      <a:r>
                        <a:rPr lang="en-ZA" sz="1400" dirty="0" smtClean="0"/>
                        <a:t>Status</a:t>
                      </a:r>
                      <a:endParaRPr lang="en-ZA" sz="1400" dirty="0"/>
                    </a:p>
                  </a:txBody>
                  <a:tcPr/>
                </a:tc>
                <a:extLst>
                  <a:ext uri="{0D108BD9-81ED-4DB2-BD59-A6C34878D82A}">
                    <a16:rowId xmlns:a16="http://schemas.microsoft.com/office/drawing/2014/main" val="10000"/>
                  </a:ext>
                </a:extLst>
              </a:tr>
              <a:tr h="370840">
                <a:tc rowSpan="3">
                  <a:txBody>
                    <a:bodyPr/>
                    <a:lstStyle/>
                    <a:p>
                      <a:r>
                        <a:rPr lang="en-ZA" sz="1200" dirty="0" smtClean="0"/>
                        <a:t> Addressing all Matters  raised</a:t>
                      </a:r>
                      <a:r>
                        <a:rPr lang="en-ZA" sz="1200" baseline="0" dirty="0" smtClean="0"/>
                        <a:t> in Auditor-General’s report  and ensure there are no repeat findings </a:t>
                      </a:r>
                      <a:endParaRPr lang="en-ZA" sz="1200" dirty="0"/>
                    </a:p>
                  </a:txBody>
                  <a:tcPr/>
                </a:tc>
                <a:tc>
                  <a:txBody>
                    <a:bodyPr/>
                    <a:lstStyle/>
                    <a:p>
                      <a:r>
                        <a:rPr lang="en-ZA" sz="1200" dirty="0" smtClean="0">
                          <a:solidFill>
                            <a:schemeClr val="tx1"/>
                          </a:solidFill>
                        </a:rPr>
                        <a:t>Update all</a:t>
                      </a:r>
                      <a:r>
                        <a:rPr lang="en-ZA" sz="1200" baseline="0" dirty="0" smtClean="0">
                          <a:solidFill>
                            <a:schemeClr val="tx1"/>
                          </a:solidFill>
                        </a:rPr>
                        <a:t> p</a:t>
                      </a:r>
                      <a:r>
                        <a:rPr lang="en-ZA" sz="1200" dirty="0" smtClean="0">
                          <a:solidFill>
                            <a:schemeClr val="tx1"/>
                          </a:solidFill>
                        </a:rPr>
                        <a:t>olicies</a:t>
                      </a:r>
                      <a:r>
                        <a:rPr lang="en-ZA" sz="1200" baseline="0" dirty="0" smtClean="0">
                          <a:solidFill>
                            <a:schemeClr val="tx1"/>
                          </a:solidFill>
                        </a:rPr>
                        <a:t> </a:t>
                      </a:r>
                    </a:p>
                  </a:txBody>
                  <a:tcPr/>
                </a:tc>
                <a:tc>
                  <a:txBody>
                    <a:bodyPr/>
                    <a:lstStyle/>
                    <a:p>
                      <a:r>
                        <a:rPr lang="en-ZA" sz="1200" dirty="0" smtClean="0">
                          <a:solidFill>
                            <a:schemeClr val="tx1"/>
                          </a:solidFill>
                        </a:rPr>
                        <a:t>Policies</a:t>
                      </a:r>
                      <a:r>
                        <a:rPr lang="en-ZA" sz="1200" baseline="0" dirty="0" smtClean="0">
                          <a:solidFill>
                            <a:schemeClr val="tx1"/>
                          </a:solidFill>
                        </a:rPr>
                        <a:t> that have been developed and approved include:</a:t>
                      </a:r>
                    </a:p>
                    <a:p>
                      <a:r>
                        <a:rPr lang="en-ZA" sz="1200" baseline="0" dirty="0" smtClean="0">
                          <a:solidFill>
                            <a:schemeClr val="tx1"/>
                          </a:solidFill>
                        </a:rPr>
                        <a:t>Supply Chain Management, Fraud &amp; Corruption Prevention Policy, Fraud &amp; Prevention Plan, 3-year Internal Audit Plan, Internal Audit Policy, Lifestyle and Audit, Ethics, Human Factors , Incapacity,  Overtime, Recruitment and selection,  Asset Disposal, Competency Management, Workload planning, Human Factors Management Policy, Disciplinary Policies., Property Leasing Policy, Security Policy and Charter, Declaration of Interest Policy, Legal Policy, Policy Development and Approval Framework and Delegation of Authority Framework.</a:t>
                      </a:r>
                    </a:p>
                    <a:p>
                      <a:r>
                        <a:rPr lang="en-ZA" sz="1200" baseline="0" dirty="0" smtClean="0">
                          <a:solidFill>
                            <a:schemeClr val="tx1"/>
                          </a:solidFill>
                        </a:rPr>
                        <a:t>Review of policies shall be conducted as gaps are identified.</a:t>
                      </a:r>
                      <a:endParaRPr lang="en-ZA" sz="1200" dirty="0" smtClean="0">
                        <a:solidFill>
                          <a:schemeClr val="tx1"/>
                        </a:solidFill>
                      </a:endParaRPr>
                    </a:p>
                  </a:txBody>
                  <a:tcPr/>
                </a:tc>
                <a:extLst>
                  <a:ext uri="{0D108BD9-81ED-4DB2-BD59-A6C34878D82A}">
                    <a16:rowId xmlns:a16="http://schemas.microsoft.com/office/drawing/2014/main" val="10001"/>
                  </a:ext>
                </a:extLst>
              </a:tr>
              <a:tr h="370840">
                <a:tc vMerge="1">
                  <a:txBody>
                    <a:bodyPr/>
                    <a:lstStyle/>
                    <a:p>
                      <a:endParaRPr lang="en-ZA" sz="1400" dirty="0"/>
                    </a:p>
                  </a:txBody>
                  <a:tcPr/>
                </a:tc>
                <a:tc>
                  <a:txBody>
                    <a:bodyPr/>
                    <a:lstStyle/>
                    <a:p>
                      <a:r>
                        <a:rPr lang="en-ZA" sz="1200" dirty="0" smtClean="0">
                          <a:solidFill>
                            <a:schemeClr val="tx1"/>
                          </a:solidFill>
                        </a:rPr>
                        <a:t>Implement</a:t>
                      </a:r>
                      <a:r>
                        <a:rPr lang="en-ZA" sz="1200" baseline="0" dirty="0" smtClean="0">
                          <a:solidFill>
                            <a:schemeClr val="tx1"/>
                          </a:solidFill>
                        </a:rPr>
                        <a:t> controls through the activation of dormant SAP modules</a:t>
                      </a:r>
                      <a:endParaRPr lang="en-ZA" sz="1200" b="1" dirty="0">
                        <a:solidFill>
                          <a:schemeClr val="tx1"/>
                        </a:solidFill>
                      </a:endParaRPr>
                    </a:p>
                  </a:txBody>
                  <a:tcPr/>
                </a:tc>
                <a:tc>
                  <a:txBody>
                    <a:bodyPr/>
                    <a:lstStyle/>
                    <a:p>
                      <a:r>
                        <a:rPr lang="en-ZA" sz="1200" dirty="0" smtClean="0">
                          <a:solidFill>
                            <a:schemeClr val="tx1"/>
                          </a:solidFill>
                        </a:rPr>
                        <a:t>Specifications</a:t>
                      </a:r>
                      <a:r>
                        <a:rPr lang="en-ZA" sz="1200" baseline="0" dirty="0" smtClean="0">
                          <a:solidFill>
                            <a:schemeClr val="tx1"/>
                          </a:solidFill>
                        </a:rPr>
                        <a:t> have been compiled for Bid Specification Committee in preparation for tender advertisement. Modules  to be implemented include Real Estate, Plant Maintenance, Project Management, Employee Self Service and Recruitment.</a:t>
                      </a:r>
                      <a:endParaRPr lang="en-ZA" sz="1200" dirty="0">
                        <a:solidFill>
                          <a:schemeClr val="tx1"/>
                        </a:solidFill>
                      </a:endParaRPr>
                    </a:p>
                  </a:txBody>
                  <a:tcPr/>
                </a:tc>
                <a:extLst>
                  <a:ext uri="{0D108BD9-81ED-4DB2-BD59-A6C34878D82A}">
                    <a16:rowId xmlns:a16="http://schemas.microsoft.com/office/drawing/2014/main" val="10002"/>
                  </a:ext>
                </a:extLst>
              </a:tr>
              <a:tr h="370840">
                <a:tc vMerge="1">
                  <a:txBody>
                    <a:bodyPr/>
                    <a:lstStyle/>
                    <a:p>
                      <a:endParaRPr lang="en-ZA" sz="1400" dirty="0"/>
                    </a:p>
                  </a:txBody>
                  <a:tcPr/>
                </a:tc>
                <a:tc>
                  <a:txBody>
                    <a:bodyPr/>
                    <a:lstStyle/>
                    <a:p>
                      <a:r>
                        <a:rPr lang="en-ZA" sz="1200" dirty="0" smtClean="0">
                          <a:solidFill>
                            <a:schemeClr val="tx1"/>
                          </a:solidFill>
                        </a:rPr>
                        <a:t>Track and attend to audit findings in particular</a:t>
                      </a:r>
                      <a:r>
                        <a:rPr lang="en-ZA" sz="1200" baseline="0" dirty="0" smtClean="0">
                          <a:solidFill>
                            <a:schemeClr val="tx1"/>
                          </a:solidFill>
                        </a:rPr>
                        <a:t> repeat findings</a:t>
                      </a:r>
                    </a:p>
                    <a:p>
                      <a:endParaRPr lang="en-ZA" sz="1200" dirty="0">
                        <a:solidFill>
                          <a:schemeClr val="tx1"/>
                        </a:solidFill>
                      </a:endParaRPr>
                    </a:p>
                  </a:txBody>
                  <a:tcPr/>
                </a:tc>
                <a:tc>
                  <a:txBody>
                    <a:bodyPr/>
                    <a:lstStyle/>
                    <a:p>
                      <a:pPr marL="0" algn="l" defTabSz="914400" rtl="0" eaLnBrk="1" latinLnBrk="0" hangingPunct="1"/>
                      <a:r>
                        <a:rPr lang="en-GB" sz="1200" kern="1200" dirty="0" smtClean="0">
                          <a:solidFill>
                            <a:schemeClr val="tx1"/>
                          </a:solidFill>
                          <a:latin typeface="+mn-lt"/>
                          <a:ea typeface="+mn-ea"/>
                          <a:cs typeface="+mn-cs"/>
                        </a:rPr>
                        <a:t>I have approved for implementation, a fundamental structural intervention that reports to my Office that will ensure management responses to Audit findings:</a:t>
                      </a:r>
                    </a:p>
                    <a:p>
                      <a:pPr marL="0" algn="l" defTabSz="914400" rtl="0" eaLnBrk="1" latinLnBrk="0" hangingPunct="1"/>
                      <a:r>
                        <a:rPr lang="en-GB" sz="1200" kern="1200" dirty="0" smtClean="0">
                          <a:solidFill>
                            <a:schemeClr val="tx1"/>
                          </a:solidFill>
                          <a:latin typeface="+mn-lt"/>
                          <a:ea typeface="+mn-ea"/>
                          <a:cs typeface="+mn-cs"/>
                        </a:rPr>
                        <a:t>•	Are dealt with as part of a root cause analysis </a:t>
                      </a:r>
                    </a:p>
                    <a:p>
                      <a:pPr marL="0" algn="l" defTabSz="914400" rtl="0" eaLnBrk="1" latinLnBrk="0" hangingPunct="1"/>
                      <a:r>
                        <a:rPr lang="en-GB" sz="1200" kern="1200" dirty="0" smtClean="0">
                          <a:solidFill>
                            <a:schemeClr val="tx1"/>
                          </a:solidFill>
                          <a:latin typeface="+mn-lt"/>
                          <a:ea typeface="+mn-ea"/>
                          <a:cs typeface="+mn-cs"/>
                        </a:rPr>
                        <a:t>•	Are complete in terms of key control points applied against a standardised internal control framework </a:t>
                      </a:r>
                    </a:p>
                    <a:p>
                      <a:pPr marL="0" algn="l" defTabSz="914400" rtl="0" eaLnBrk="1" latinLnBrk="0" hangingPunct="1"/>
                      <a:r>
                        <a:rPr lang="en-GB" sz="1200" kern="1200" dirty="0" smtClean="0">
                          <a:solidFill>
                            <a:schemeClr val="tx1"/>
                          </a:solidFill>
                          <a:latin typeface="+mn-lt"/>
                          <a:ea typeface="+mn-ea"/>
                          <a:cs typeface="+mn-cs"/>
                        </a:rPr>
                        <a:t>•	Identify accountable executives and process owners, aligned to performance and consequence management</a:t>
                      </a:r>
                    </a:p>
                    <a:p>
                      <a:pPr marL="0" algn="l" defTabSz="914400" rtl="0" eaLnBrk="1" latinLnBrk="0" hangingPunct="1"/>
                      <a:r>
                        <a:rPr lang="en-GB" sz="1200" kern="1200" dirty="0" smtClean="0">
                          <a:solidFill>
                            <a:schemeClr val="tx1"/>
                          </a:solidFill>
                          <a:latin typeface="+mn-lt"/>
                          <a:ea typeface="+mn-ea"/>
                          <a:cs typeface="+mn-cs"/>
                        </a:rPr>
                        <a:t>•	Undergo a quality assurance process </a:t>
                      </a:r>
                    </a:p>
                  </a:txBody>
                  <a:tcPr/>
                </a:tc>
                <a:extLst>
                  <a:ext uri="{0D108BD9-81ED-4DB2-BD59-A6C34878D82A}">
                    <a16:rowId xmlns:a16="http://schemas.microsoft.com/office/drawing/2014/main" val="10003"/>
                  </a:ext>
                </a:extLst>
              </a:tr>
              <a:tr h="370840">
                <a:tc>
                  <a:txBody>
                    <a:bodyPr/>
                    <a:lstStyle/>
                    <a:p>
                      <a:r>
                        <a:rPr lang="en-ZA" sz="1200" dirty="0" smtClean="0"/>
                        <a:t> Build Capacity</a:t>
                      </a:r>
                      <a:r>
                        <a:rPr lang="en-ZA" sz="1200" baseline="0" dirty="0" smtClean="0"/>
                        <a:t> to support interventions aimed at recovering the system by establishing requisite supplier panels through competitive bidding or other means permissible</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Set-up Panel</a:t>
                      </a:r>
                      <a:r>
                        <a:rPr lang="en-ZA" sz="1200" baseline="0" dirty="0" smtClean="0"/>
                        <a:t> of Service Providers to provide capacity to Capital Programme implementation</a:t>
                      </a:r>
                    </a:p>
                  </a:txBody>
                  <a:tcPr/>
                </a:tc>
                <a:tc>
                  <a:txBody>
                    <a:bodyPr/>
                    <a:lstStyle/>
                    <a:p>
                      <a:r>
                        <a:rPr lang="en-GB" sz="1200" dirty="0" smtClean="0"/>
                        <a:t>Specifications have been compiled for Bid Specification in preparation for tender advertisement.</a:t>
                      </a:r>
                      <a:endParaRPr lang="en-ZA" sz="1200" dirty="0"/>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28634" y="863721"/>
            <a:ext cx="2925481" cy="369332"/>
          </a:xfrm>
          <a:prstGeom prst="rect">
            <a:avLst/>
          </a:prstGeom>
        </p:spPr>
        <p:txBody>
          <a:bodyPr wrap="none">
            <a:spAutoFit/>
          </a:bodyPr>
          <a:lstStyle/>
          <a:p>
            <a:r>
              <a:rPr lang="en-GB" b="1" dirty="0" smtClean="0"/>
              <a:t>Governance Sub-Committee </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43</a:t>
            </a:fld>
            <a:endParaRPr lang="en-US" sz="2000" b="1" dirty="0">
              <a:solidFill>
                <a:schemeClr val="bg1"/>
              </a:solidFill>
            </a:endParaRPr>
          </a:p>
        </p:txBody>
      </p:sp>
    </p:spTree>
    <p:extLst>
      <p:ext uri="{BB962C8B-B14F-4D97-AF65-F5344CB8AC3E}">
        <p14:creationId xmlns:p14="http://schemas.microsoft.com/office/powerpoint/2010/main" val="3207261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3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2818517090"/>
              </p:ext>
            </p:extLst>
          </p:nvPr>
        </p:nvGraphicFramePr>
        <p:xfrm>
          <a:off x="0" y="1211905"/>
          <a:ext cx="9906000" cy="3322320"/>
        </p:xfrm>
        <a:graphic>
          <a:graphicData uri="http://schemas.openxmlformats.org/drawingml/2006/table">
            <a:tbl>
              <a:tblPr firstRow="1" bandRow="1">
                <a:tableStyleId>{F5AB1C69-6EDB-4FF4-983F-18BD219EF322}</a:tableStyleId>
              </a:tblPr>
              <a:tblGrid>
                <a:gridCol w="3214255">
                  <a:extLst>
                    <a:ext uri="{9D8B030D-6E8A-4147-A177-3AD203B41FA5}">
                      <a16:colId xmlns:a16="http://schemas.microsoft.com/office/drawing/2014/main" val="20000"/>
                    </a:ext>
                  </a:extLst>
                </a:gridCol>
                <a:gridCol w="2037367">
                  <a:extLst>
                    <a:ext uri="{9D8B030D-6E8A-4147-A177-3AD203B41FA5}">
                      <a16:colId xmlns:a16="http://schemas.microsoft.com/office/drawing/2014/main" val="20001"/>
                    </a:ext>
                  </a:extLst>
                </a:gridCol>
                <a:gridCol w="4654378">
                  <a:extLst>
                    <a:ext uri="{9D8B030D-6E8A-4147-A177-3AD203B41FA5}">
                      <a16:colId xmlns:a16="http://schemas.microsoft.com/office/drawing/2014/main" val="20002"/>
                    </a:ext>
                  </a:extLst>
                </a:gridCol>
              </a:tblGrid>
              <a:tr h="301516">
                <a:tc>
                  <a:txBody>
                    <a:bodyPr/>
                    <a:lstStyle/>
                    <a:p>
                      <a:r>
                        <a:rPr lang="en-ZA" sz="1400" dirty="0" smtClean="0"/>
                        <a:t>Turnaround Plan</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Key Programme</a:t>
                      </a:r>
                    </a:p>
                  </a:txBody>
                  <a:tcPr/>
                </a:tc>
                <a:tc>
                  <a:txBody>
                    <a:bodyPr/>
                    <a:lstStyle/>
                    <a:p>
                      <a:r>
                        <a:rPr lang="en-ZA" sz="1400" dirty="0" smtClean="0"/>
                        <a:t>Status</a:t>
                      </a:r>
                      <a:endParaRPr lang="en-ZA" sz="1400" dirty="0"/>
                    </a:p>
                  </a:txBody>
                  <a:tcPr/>
                </a:tc>
                <a:extLst>
                  <a:ext uri="{0D108BD9-81ED-4DB2-BD59-A6C34878D82A}">
                    <a16:rowId xmlns:a16="http://schemas.microsoft.com/office/drawing/2014/main" val="10000"/>
                  </a:ext>
                </a:extLst>
              </a:tr>
              <a:tr h="370840">
                <a:tc>
                  <a:txBody>
                    <a:bodyPr/>
                    <a:lstStyle/>
                    <a:p>
                      <a:r>
                        <a:rPr lang="en-ZA" sz="1200" dirty="0" smtClean="0">
                          <a:latin typeface="+mn-lt"/>
                        </a:rPr>
                        <a:t> Build Capacity</a:t>
                      </a:r>
                      <a:r>
                        <a:rPr lang="en-ZA" sz="1200" baseline="0" dirty="0" smtClean="0">
                          <a:latin typeface="+mn-lt"/>
                        </a:rPr>
                        <a:t> to support interventions aimed at recovering the system by establishing requisite supplier panels through competitive bidding or other means permissible</a:t>
                      </a:r>
                      <a:endParaRPr lang="en-ZA"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mn-lt"/>
                        </a:rPr>
                        <a:t>Set-up Panel</a:t>
                      </a:r>
                      <a:r>
                        <a:rPr lang="en-ZA" sz="1200" baseline="0" dirty="0" smtClean="0">
                          <a:latin typeface="+mn-lt"/>
                        </a:rPr>
                        <a:t> of Service Providers to provide capacity to Capital Programme implementation</a:t>
                      </a:r>
                    </a:p>
                  </a:txBody>
                  <a:tcPr/>
                </a:tc>
                <a:tc>
                  <a:txBody>
                    <a:bodyPr/>
                    <a:lstStyle/>
                    <a:p>
                      <a:r>
                        <a:rPr lang="en-GB" sz="1200" dirty="0" smtClean="0">
                          <a:latin typeface="+mn-lt"/>
                        </a:rPr>
                        <a:t>Specifications have been compiled for Bid Specification in preparation for tender advertisement.</a:t>
                      </a:r>
                      <a:endParaRPr lang="en-ZA" sz="1200" dirty="0">
                        <a:latin typeface="+mn-lt"/>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mn-lt"/>
                        </a:rPr>
                        <a:t>Ensure effective consequence management</a:t>
                      </a:r>
                      <a:r>
                        <a:rPr lang="en-ZA" sz="1200" baseline="0" dirty="0" smtClean="0">
                          <a:latin typeface="+mn-lt"/>
                        </a:rPr>
                        <a:t> and provide support to investigations currently underway by law enforcements authorities </a:t>
                      </a:r>
                      <a:endParaRPr lang="en-ZA" sz="1200" dirty="0" smtClean="0">
                        <a:latin typeface="+mn-lt"/>
                      </a:endParaRPr>
                    </a:p>
                    <a:p>
                      <a:endParaRPr lang="en-ZA" sz="1200" dirty="0">
                        <a:latin typeface="+mn-lt"/>
                      </a:endParaRPr>
                    </a:p>
                  </a:txBody>
                  <a:tcPr/>
                </a:tc>
                <a:tc>
                  <a:txBody>
                    <a:bodyPr/>
                    <a:lstStyle/>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Conduct lifestyle audits on all employees in finance, supply chain and the top 300 of PRASA management employees.</a:t>
                      </a:r>
                    </a:p>
                  </a:txBody>
                  <a:tcPr marL="68580" marR="68580" marT="0" marB="0"/>
                </a:tc>
                <a:tc>
                  <a:txBody>
                    <a:bodyPr/>
                    <a:lstStyle/>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186 names of Senior PRASA employees have been provided to SSA for Vetting which will include Lifestyle Audits. These comprise of the following:</a:t>
                      </a:r>
                    </a:p>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	Group Executives; </a:t>
                      </a:r>
                    </a:p>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	Subsidiary &amp; Divisional CEOs;</a:t>
                      </a:r>
                    </a:p>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	General Managers;</a:t>
                      </a:r>
                    </a:p>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	Regional Managers; </a:t>
                      </a:r>
                    </a:p>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	Senior &amp; Executive Managers; </a:t>
                      </a:r>
                    </a:p>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	Company Secretariat; </a:t>
                      </a:r>
                    </a:p>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	Internal Audit;</a:t>
                      </a:r>
                    </a:p>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We have provided office space for SSA to undertake this exercise and are experiencing some delays with the advent of COVID-19. </a:t>
                      </a:r>
                    </a:p>
                  </a:txBody>
                  <a:tcPr marL="68580" marR="68580" marT="0" marB="0"/>
                </a:tc>
                <a:extLst>
                  <a:ext uri="{0D108BD9-81ED-4DB2-BD59-A6C34878D82A}">
                    <a16:rowId xmlns:a16="http://schemas.microsoft.com/office/drawing/2014/main" val="3477776300"/>
                  </a:ext>
                </a:extLst>
              </a:tr>
            </a:tbl>
          </a:graphicData>
        </a:graphic>
      </p:graphicFrame>
      <p:sp>
        <p:nvSpPr>
          <p:cNvPr id="7" name="Rectangle 6"/>
          <p:cNvSpPr/>
          <p:nvPr/>
        </p:nvSpPr>
        <p:spPr>
          <a:xfrm>
            <a:off x="28634" y="863721"/>
            <a:ext cx="2925481" cy="369332"/>
          </a:xfrm>
          <a:prstGeom prst="rect">
            <a:avLst/>
          </a:prstGeom>
        </p:spPr>
        <p:txBody>
          <a:bodyPr wrap="none">
            <a:spAutoFit/>
          </a:bodyPr>
          <a:lstStyle/>
          <a:p>
            <a:r>
              <a:rPr lang="en-GB" b="1" dirty="0" smtClean="0"/>
              <a:t>Governance Sub-Committee </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44</a:t>
            </a:fld>
            <a:endParaRPr lang="en-US" sz="2000" b="1" dirty="0">
              <a:solidFill>
                <a:schemeClr val="bg1"/>
              </a:solidFill>
            </a:endParaRPr>
          </a:p>
        </p:txBody>
      </p:sp>
    </p:spTree>
    <p:extLst>
      <p:ext uri="{BB962C8B-B14F-4D97-AF65-F5344CB8AC3E}">
        <p14:creationId xmlns:p14="http://schemas.microsoft.com/office/powerpoint/2010/main" val="1860166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3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2201593655"/>
              </p:ext>
            </p:extLst>
          </p:nvPr>
        </p:nvGraphicFramePr>
        <p:xfrm>
          <a:off x="0" y="1211905"/>
          <a:ext cx="9906000" cy="4876800"/>
        </p:xfrm>
        <a:graphic>
          <a:graphicData uri="http://schemas.openxmlformats.org/drawingml/2006/table">
            <a:tbl>
              <a:tblPr firstRow="1" bandRow="1">
                <a:tableStyleId>{F5AB1C69-6EDB-4FF4-983F-18BD219EF322}</a:tableStyleId>
              </a:tblPr>
              <a:tblGrid>
                <a:gridCol w="1884218">
                  <a:extLst>
                    <a:ext uri="{9D8B030D-6E8A-4147-A177-3AD203B41FA5}">
                      <a16:colId xmlns:a16="http://schemas.microsoft.com/office/drawing/2014/main" val="20000"/>
                    </a:ext>
                  </a:extLst>
                </a:gridCol>
                <a:gridCol w="1579418">
                  <a:extLst>
                    <a:ext uri="{9D8B030D-6E8A-4147-A177-3AD203B41FA5}">
                      <a16:colId xmlns:a16="http://schemas.microsoft.com/office/drawing/2014/main" val="20001"/>
                    </a:ext>
                  </a:extLst>
                </a:gridCol>
                <a:gridCol w="6442364">
                  <a:extLst>
                    <a:ext uri="{9D8B030D-6E8A-4147-A177-3AD203B41FA5}">
                      <a16:colId xmlns:a16="http://schemas.microsoft.com/office/drawing/2014/main" val="20002"/>
                    </a:ext>
                  </a:extLst>
                </a:gridCol>
              </a:tblGrid>
              <a:tr h="301516">
                <a:tc>
                  <a:txBody>
                    <a:bodyPr/>
                    <a:lstStyle/>
                    <a:p>
                      <a:r>
                        <a:rPr lang="en-ZA" sz="1400" dirty="0" smtClean="0"/>
                        <a:t>Turnaround Plan</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Key Programme</a:t>
                      </a:r>
                    </a:p>
                  </a:txBody>
                  <a:tcPr/>
                </a:tc>
                <a:tc>
                  <a:txBody>
                    <a:bodyPr/>
                    <a:lstStyle/>
                    <a:p>
                      <a:r>
                        <a:rPr lang="en-ZA" sz="1400" dirty="0" smtClean="0"/>
                        <a:t>Status</a:t>
                      </a:r>
                      <a:endParaRPr lang="en-ZA" sz="1400" dirty="0"/>
                    </a:p>
                  </a:txBody>
                  <a:tcPr/>
                </a:tc>
                <a:extLst>
                  <a:ext uri="{0D108BD9-81ED-4DB2-BD59-A6C34878D82A}">
                    <a16:rowId xmlns:a16="http://schemas.microsoft.com/office/drawing/2014/main" val="10000"/>
                  </a:ext>
                </a:extLst>
              </a:tr>
              <a:tr h="370840">
                <a:tc rowSpan="2">
                  <a:txBody>
                    <a:bodyPr/>
                    <a:lstStyle/>
                    <a:p>
                      <a:r>
                        <a:rPr lang="en-ZA" sz="1200" dirty="0" smtClean="0"/>
                        <a:t> Ensure effective consequence management</a:t>
                      </a:r>
                      <a:r>
                        <a:rPr lang="en-ZA" sz="1200" baseline="0" dirty="0" smtClean="0"/>
                        <a:t> and provide support to investigations currently underway by law enforcements authorities </a:t>
                      </a:r>
                      <a:endParaRPr lang="en-ZA" sz="1200"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Ensure consequence</a:t>
                      </a:r>
                      <a:r>
                        <a:rPr lang="en-ZA" sz="1200" baseline="0" dirty="0" smtClean="0"/>
                        <a:t> management is instituted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SIU</a:t>
                      </a:r>
                      <a:r>
                        <a:rPr lang="en-US" sz="1200" b="1" kern="1200" baseline="0" dirty="0" smtClean="0">
                          <a:solidFill>
                            <a:schemeClr val="tx1"/>
                          </a:solidFill>
                          <a:latin typeface="+mn-lt"/>
                          <a:ea typeface="+mn-ea"/>
                          <a:cs typeface="+mn-cs"/>
                        </a:rPr>
                        <a:t> Proclamation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SIU investigation on the 27 matters under the Proclamation continues and working with the DPCI, additional investigations have been initiated to determine the existence of possible criminal acts of individuals described herein and others. Relevant documents were collected and the SIU is busy with the desktop analysis thereof. Due to lockdown of the country, the SIU has not been able to conduct other investigations like interviewing of certain person of interest and PRASA officials.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SIU is currently assisting PRASA to collect and collate evidence to effect internal disciplinary matters due to lack of capacity internally.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Internal Investigations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SIU is currently assisting PRASA to collect and collate evidence to effect internal disciplinary matters due to lack of capacity internally.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Six (6) Senior and Executive matters currently under investigation, lockdown created an impediment on face to face investigator interviews.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Nine (9) Senior Managers’ charges </a:t>
                      </a:r>
                      <a:r>
                        <a:rPr lang="en-US" sz="1200" kern="1200" dirty="0" err="1" smtClean="0">
                          <a:solidFill>
                            <a:schemeClr val="tx1"/>
                          </a:solidFill>
                          <a:latin typeface="+mn-lt"/>
                          <a:ea typeface="+mn-ea"/>
                          <a:cs typeface="+mn-cs"/>
                        </a:rPr>
                        <a:t>finalised</a:t>
                      </a:r>
                      <a:r>
                        <a:rPr lang="en-US" sz="1200" kern="1200" dirty="0" smtClean="0">
                          <a:solidFill>
                            <a:schemeClr val="tx1"/>
                          </a:solidFill>
                          <a:latin typeface="+mn-lt"/>
                          <a:ea typeface="+mn-ea"/>
                          <a:cs typeface="+mn-cs"/>
                        </a:rPr>
                        <a:t>, process in place with SCM to appoint a panel to start disciplinary process. The SIU will immediately after lockdown, </a:t>
                      </a:r>
                      <a:r>
                        <a:rPr lang="en-US" sz="1200" kern="1200" dirty="0" err="1" smtClean="0">
                          <a:solidFill>
                            <a:schemeClr val="tx1"/>
                          </a:solidFill>
                          <a:latin typeface="+mn-lt"/>
                          <a:ea typeface="+mn-ea"/>
                          <a:cs typeface="+mn-cs"/>
                        </a:rPr>
                        <a:t>finalise</a:t>
                      </a:r>
                      <a:r>
                        <a:rPr lang="en-US" sz="1200" kern="1200" dirty="0" smtClean="0">
                          <a:solidFill>
                            <a:schemeClr val="tx1"/>
                          </a:solidFill>
                          <a:latin typeface="+mn-lt"/>
                          <a:ea typeface="+mn-ea"/>
                          <a:cs typeface="+mn-cs"/>
                        </a:rPr>
                        <a:t> the process of putting together evidence for the disciplinary processes  is under way.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Four (4) Senior Managers’ disciplinary matters are awaiting sanction from Mkhabela and Huntley Attorneys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Documents (reports) that were at Strauss Daly were collected and the SIU is  </a:t>
                      </a:r>
                      <a:r>
                        <a:rPr lang="en-US" sz="1200" kern="1200" dirty="0" err="1" smtClean="0">
                          <a:solidFill>
                            <a:schemeClr val="tx1"/>
                          </a:solidFill>
                          <a:latin typeface="+mn-lt"/>
                          <a:ea typeface="+mn-ea"/>
                          <a:cs typeface="+mn-cs"/>
                        </a:rPr>
                        <a:t>analysing</a:t>
                      </a:r>
                      <a:r>
                        <a:rPr lang="en-US" sz="1200" kern="1200" dirty="0" smtClean="0">
                          <a:solidFill>
                            <a:schemeClr val="tx1"/>
                          </a:solidFill>
                          <a:latin typeface="+mn-lt"/>
                          <a:ea typeface="+mn-ea"/>
                          <a:cs typeface="+mn-cs"/>
                        </a:rPr>
                        <a:t> the documents</a:t>
                      </a:r>
                      <a:endParaRPr lang="en-ZA" sz="1200" kern="1200" dirty="0" smtClean="0">
                        <a:solidFill>
                          <a:schemeClr val="tx1"/>
                        </a:solidFill>
                        <a:latin typeface="+mn-lt"/>
                        <a:ea typeface="+mn-ea"/>
                        <a:cs typeface="+mn-cs"/>
                      </a:endParaRPr>
                    </a:p>
                  </a:txBody>
                  <a:tcPr/>
                </a:tc>
                <a:extLst>
                  <a:ext uri="{0D108BD9-81ED-4DB2-BD59-A6C34878D82A}">
                    <a16:rowId xmlns:a16="http://schemas.microsoft.com/office/drawing/2014/main" val="10003"/>
                  </a:ext>
                </a:extLst>
              </a:tr>
              <a:tr h="370840">
                <a:tc vMerge="1">
                  <a:txBody>
                    <a:bodyPr/>
                    <a:lstStyle/>
                    <a:p>
                      <a:endParaRPr lang="en-ZA" sz="12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HAWKS are working on 23 PRASA matters and are in the process of collating information, 16 matters have been sent on 5 May 2020 by the HAWKS to the NPA Specialized Commercial Crime Court (SCCC), Johannesburg for allocation. Two Matters will be sent to  the NPA Specialized Commercial Crime Court (SCCC) on Friday, 8 May 2020. </a:t>
                      </a:r>
                    </a:p>
                  </a:txBody>
                  <a:tcPr/>
                </a:tc>
                <a:extLst>
                  <a:ext uri="{0D108BD9-81ED-4DB2-BD59-A6C34878D82A}">
                    <a16:rowId xmlns:a16="http://schemas.microsoft.com/office/drawing/2014/main" val="10002"/>
                  </a:ext>
                </a:extLst>
              </a:tr>
            </a:tbl>
          </a:graphicData>
        </a:graphic>
      </p:graphicFrame>
      <p:sp>
        <p:nvSpPr>
          <p:cNvPr id="7" name="Rectangle 6"/>
          <p:cNvSpPr/>
          <p:nvPr/>
        </p:nvSpPr>
        <p:spPr>
          <a:xfrm>
            <a:off x="-20794" y="851364"/>
            <a:ext cx="2925481" cy="369332"/>
          </a:xfrm>
          <a:prstGeom prst="rect">
            <a:avLst/>
          </a:prstGeom>
        </p:spPr>
        <p:txBody>
          <a:bodyPr wrap="none">
            <a:spAutoFit/>
          </a:bodyPr>
          <a:lstStyle/>
          <a:p>
            <a:r>
              <a:rPr lang="en-GB" b="1" dirty="0" smtClean="0"/>
              <a:t>Governance Sub-Committee </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45</a:t>
            </a:fld>
            <a:endParaRPr lang="en-US" sz="2000" b="1" dirty="0">
              <a:solidFill>
                <a:schemeClr val="bg1"/>
              </a:solidFill>
            </a:endParaRPr>
          </a:p>
        </p:txBody>
      </p:sp>
    </p:spTree>
    <p:extLst>
      <p:ext uri="{BB962C8B-B14F-4D97-AF65-F5344CB8AC3E}">
        <p14:creationId xmlns:p14="http://schemas.microsoft.com/office/powerpoint/2010/main" val="29789742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3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2615287986"/>
              </p:ext>
            </p:extLst>
          </p:nvPr>
        </p:nvGraphicFramePr>
        <p:xfrm>
          <a:off x="0" y="1211905"/>
          <a:ext cx="9906000" cy="3688080"/>
        </p:xfrm>
        <a:graphic>
          <a:graphicData uri="http://schemas.openxmlformats.org/drawingml/2006/table">
            <a:tbl>
              <a:tblPr firstRow="1" bandRow="1">
                <a:tableStyleId>{F5AB1C69-6EDB-4FF4-983F-18BD219EF322}</a:tableStyleId>
              </a:tblPr>
              <a:tblGrid>
                <a:gridCol w="1884218">
                  <a:extLst>
                    <a:ext uri="{9D8B030D-6E8A-4147-A177-3AD203B41FA5}">
                      <a16:colId xmlns:a16="http://schemas.microsoft.com/office/drawing/2014/main" val="20000"/>
                    </a:ext>
                  </a:extLst>
                </a:gridCol>
                <a:gridCol w="1579418">
                  <a:extLst>
                    <a:ext uri="{9D8B030D-6E8A-4147-A177-3AD203B41FA5}">
                      <a16:colId xmlns:a16="http://schemas.microsoft.com/office/drawing/2014/main" val="20001"/>
                    </a:ext>
                  </a:extLst>
                </a:gridCol>
                <a:gridCol w="6442364">
                  <a:extLst>
                    <a:ext uri="{9D8B030D-6E8A-4147-A177-3AD203B41FA5}">
                      <a16:colId xmlns:a16="http://schemas.microsoft.com/office/drawing/2014/main" val="20002"/>
                    </a:ext>
                  </a:extLst>
                </a:gridCol>
              </a:tblGrid>
              <a:tr h="301516">
                <a:tc>
                  <a:txBody>
                    <a:bodyPr/>
                    <a:lstStyle/>
                    <a:p>
                      <a:r>
                        <a:rPr lang="en-ZA" sz="1400" dirty="0" smtClean="0"/>
                        <a:t>Turnaround Plan</a:t>
                      </a:r>
                      <a:endParaRPr lang="en-Z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Key Programme</a:t>
                      </a:r>
                    </a:p>
                  </a:txBody>
                  <a:tcPr/>
                </a:tc>
                <a:tc>
                  <a:txBody>
                    <a:bodyPr/>
                    <a:lstStyle/>
                    <a:p>
                      <a:r>
                        <a:rPr lang="en-ZA" sz="1400" dirty="0" smtClean="0"/>
                        <a:t>Status</a:t>
                      </a:r>
                      <a:endParaRPr lang="en-ZA" sz="1400" dirty="0"/>
                    </a:p>
                  </a:txBody>
                  <a:tcPr/>
                </a:tc>
                <a:extLst>
                  <a:ext uri="{0D108BD9-81ED-4DB2-BD59-A6C34878D82A}">
                    <a16:rowId xmlns:a16="http://schemas.microsoft.com/office/drawing/2014/main" val="10000"/>
                  </a:ext>
                </a:extLst>
              </a:tr>
              <a:tr h="370840">
                <a:tc>
                  <a:txBody>
                    <a:bodyPr/>
                    <a:lstStyle/>
                    <a:p>
                      <a:r>
                        <a:rPr lang="en-ZA" sz="1200" dirty="0" smtClean="0"/>
                        <a:t> Ensure effective consequence management</a:t>
                      </a:r>
                      <a:r>
                        <a:rPr lang="en-ZA" sz="1200" baseline="0" dirty="0" smtClean="0"/>
                        <a:t> and provide support to investigations currently underway by law enforcements authorities </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Ensure consequence</a:t>
                      </a:r>
                      <a:r>
                        <a:rPr lang="en-ZA" sz="1200" baseline="0" dirty="0" smtClean="0"/>
                        <a:t> management is instituted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CCMA</a:t>
                      </a:r>
                      <a:r>
                        <a:rPr lang="en-US" sz="1200" b="1"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All PRASA</a:t>
                      </a:r>
                      <a:r>
                        <a:rPr lang="en-US" sz="1200" kern="1200" baseline="0" dirty="0" smtClean="0">
                          <a:solidFill>
                            <a:schemeClr val="tx1"/>
                          </a:solidFill>
                          <a:effectLst/>
                          <a:latin typeface="+mn-lt"/>
                          <a:ea typeface="+mn-ea"/>
                          <a:cs typeface="+mn-cs"/>
                        </a:rPr>
                        <a:t> matters at the CCMA have been suspended during the Lockdown. There are 58 cases at the CCMA, some Conciliations, some Arbitrations and some Pre-dismissal Arbitrations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CCMA</a:t>
                      </a:r>
                      <a:r>
                        <a:rPr lang="en-US" sz="1200" kern="1200" baseline="0" dirty="0" smtClean="0">
                          <a:solidFill>
                            <a:schemeClr val="tx1"/>
                          </a:solidFill>
                          <a:effectLst/>
                          <a:latin typeface="+mn-lt"/>
                          <a:ea typeface="+mn-ea"/>
                          <a:cs typeface="+mn-cs"/>
                        </a:rPr>
                        <a:t> issued an advisory on 1 May 2020, stating that it is not an essential service and therefore its offices will remain closed. Users and stakeholders can therefore not access any of the CCMA offices.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Referrals can only be made via email or fax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Pre-conciliation and Conciliation Meetings may continue telephonically if all parties and the CCMA agree to it.  In this regard, PRASA has to date not received any requests from </a:t>
                      </a:r>
                      <a:r>
                        <a:rPr lang="en-US" sz="1200" kern="1200" baseline="0" dirty="0" err="1" smtClean="0">
                          <a:solidFill>
                            <a:schemeClr val="tx1"/>
                          </a:solidFill>
                          <a:effectLst/>
                          <a:latin typeface="+mn-lt"/>
                          <a:ea typeface="+mn-ea"/>
                          <a:cs typeface="+mn-cs"/>
                        </a:rPr>
                        <a:t>Labour</a:t>
                      </a:r>
                      <a:r>
                        <a:rPr lang="en-US" sz="1200" kern="1200" baseline="0" dirty="0" smtClean="0">
                          <a:solidFill>
                            <a:schemeClr val="tx1"/>
                          </a:solidFill>
                          <a:effectLst/>
                          <a:latin typeface="+mn-lt"/>
                          <a:ea typeface="+mn-ea"/>
                          <a:cs typeface="+mn-cs"/>
                        </a:rPr>
                        <a:t> or individual employees.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CCMA may approve, subject to written agreement by parties, that other matters be heard at alternative venues, other than CCMA venues, subject to strict health and safety conditions being satisfied.  In this regard, PRASA has to date not received any requests from </a:t>
                      </a:r>
                      <a:r>
                        <a:rPr lang="en-US" sz="1200" kern="1200" baseline="0" dirty="0" err="1" smtClean="0">
                          <a:solidFill>
                            <a:schemeClr val="tx1"/>
                          </a:solidFill>
                          <a:effectLst/>
                          <a:latin typeface="+mn-lt"/>
                          <a:ea typeface="+mn-ea"/>
                          <a:cs typeface="+mn-cs"/>
                        </a:rPr>
                        <a:t>Labour</a:t>
                      </a:r>
                      <a:r>
                        <a:rPr lang="en-US" sz="1200" kern="1200" baseline="0" dirty="0" smtClean="0">
                          <a:solidFill>
                            <a:schemeClr val="tx1"/>
                          </a:solidFill>
                          <a:effectLst/>
                          <a:latin typeface="+mn-lt"/>
                          <a:ea typeface="+mn-ea"/>
                          <a:cs typeface="+mn-cs"/>
                        </a:rPr>
                        <a:t> or individual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err="1" smtClean="0">
                          <a:solidFill>
                            <a:schemeClr val="tx1"/>
                          </a:solidFill>
                          <a:effectLst/>
                          <a:latin typeface="+mn-lt"/>
                          <a:ea typeface="+mn-ea"/>
                          <a:cs typeface="+mn-cs"/>
                        </a:rPr>
                        <a:t>Labour</a:t>
                      </a:r>
                      <a:r>
                        <a:rPr lang="en-US" sz="1200" b="1" kern="1200" dirty="0" smtClean="0">
                          <a:solidFill>
                            <a:schemeClr val="tx1"/>
                          </a:solidFill>
                          <a:effectLst/>
                          <a:latin typeface="+mn-lt"/>
                          <a:ea typeface="+mn-ea"/>
                          <a:cs typeface="+mn-cs"/>
                        </a:rPr>
                        <a:t> Court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PRASA has 49 matters at the </a:t>
                      </a:r>
                      <a:r>
                        <a:rPr lang="en-US" sz="1200" b="0" kern="1200" dirty="0" err="1" smtClean="0">
                          <a:solidFill>
                            <a:schemeClr val="tx1"/>
                          </a:solidFill>
                          <a:effectLst/>
                          <a:latin typeface="+mn-lt"/>
                          <a:ea typeface="+mn-ea"/>
                          <a:cs typeface="+mn-cs"/>
                        </a:rPr>
                        <a:t>Labour</a:t>
                      </a:r>
                      <a:r>
                        <a:rPr lang="en-US" sz="1200" b="0" kern="1200" dirty="0" smtClean="0">
                          <a:solidFill>
                            <a:schemeClr val="tx1"/>
                          </a:solidFill>
                          <a:effectLst/>
                          <a:latin typeface="+mn-lt"/>
                          <a:ea typeface="+mn-ea"/>
                          <a:cs typeface="+mn-cs"/>
                        </a:rPr>
                        <a:t> Court, at various stages.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Matters are pending, awaiting dates for hearings</a:t>
                      </a:r>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20794" y="851364"/>
            <a:ext cx="2925481" cy="369332"/>
          </a:xfrm>
          <a:prstGeom prst="rect">
            <a:avLst/>
          </a:prstGeom>
        </p:spPr>
        <p:txBody>
          <a:bodyPr wrap="none">
            <a:spAutoFit/>
          </a:bodyPr>
          <a:lstStyle/>
          <a:p>
            <a:r>
              <a:rPr lang="en-GB" b="1" dirty="0" smtClean="0"/>
              <a:t>Governance Sub-Committee </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46</a:t>
            </a:fld>
            <a:endParaRPr lang="en-US" sz="2000" b="1" dirty="0">
              <a:solidFill>
                <a:schemeClr val="bg1"/>
              </a:solidFill>
            </a:endParaRPr>
          </a:p>
        </p:txBody>
      </p:sp>
    </p:spTree>
    <p:extLst>
      <p:ext uri="{BB962C8B-B14F-4D97-AF65-F5344CB8AC3E}">
        <p14:creationId xmlns:p14="http://schemas.microsoft.com/office/powerpoint/2010/main" val="1184207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E2A85E-8BDD-8940-83F5-79F1C797ABD5}" type="slidenum">
              <a:rPr lang="en-US" smtClean="0"/>
              <a:t>47</a:t>
            </a:fld>
            <a:endParaRPr lang="en-US"/>
          </a:p>
        </p:txBody>
      </p:sp>
      <p:sp>
        <p:nvSpPr>
          <p:cNvPr id="4" name="Title 3"/>
          <p:cNvSpPr>
            <a:spLocks noGrp="1"/>
          </p:cNvSpPr>
          <p:nvPr>
            <p:ph type="title"/>
          </p:nvPr>
        </p:nvSpPr>
        <p:spPr/>
        <p:txBody>
          <a:bodyPr/>
          <a:lstStyle/>
          <a:p>
            <a:endParaRPr lang="en-ZA"/>
          </a:p>
        </p:txBody>
      </p:sp>
      <p:sp>
        <p:nvSpPr>
          <p:cNvPr id="5" name="Content Placeholder 4"/>
          <p:cNvSpPr>
            <a:spLocks noGrp="1"/>
          </p:cNvSpPr>
          <p:nvPr>
            <p:ph idx="1"/>
          </p:nvPr>
        </p:nvSpPr>
        <p:spPr/>
        <p:txBody>
          <a:bodyPr anchor="ctr">
            <a:normAutofit/>
          </a:bodyPr>
          <a:lstStyle/>
          <a:p>
            <a:pPr marL="0" indent="0" algn="ctr">
              <a:buNone/>
            </a:pPr>
            <a:r>
              <a:rPr lang="en-ZA" sz="4000" b="1" dirty="0" smtClean="0">
                <a:solidFill>
                  <a:srgbClr val="00B0F0"/>
                </a:solidFill>
              </a:rPr>
              <a:t>6 Months</a:t>
            </a:r>
            <a:endParaRPr lang="en-ZA" sz="4000" b="1" dirty="0">
              <a:solidFill>
                <a:srgbClr val="00B0F0"/>
              </a:solidFill>
            </a:endParaRPr>
          </a:p>
        </p:txBody>
      </p:sp>
    </p:spTree>
    <p:extLst>
      <p:ext uri="{BB962C8B-B14F-4D97-AF65-F5344CB8AC3E}">
        <p14:creationId xmlns:p14="http://schemas.microsoft.com/office/powerpoint/2010/main" val="187240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6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180964844"/>
              </p:ext>
            </p:extLst>
          </p:nvPr>
        </p:nvGraphicFramePr>
        <p:xfrm>
          <a:off x="28082" y="1257538"/>
          <a:ext cx="9836973" cy="5125720"/>
        </p:xfrm>
        <a:graphic>
          <a:graphicData uri="http://schemas.openxmlformats.org/drawingml/2006/table">
            <a:tbl>
              <a:tblPr firstRow="1" bandRow="1">
                <a:tableStyleId>{F5AB1C69-6EDB-4FF4-983F-18BD219EF322}</a:tableStyleId>
              </a:tblPr>
              <a:tblGrid>
                <a:gridCol w="2465736">
                  <a:extLst>
                    <a:ext uri="{9D8B030D-6E8A-4147-A177-3AD203B41FA5}">
                      <a16:colId xmlns:a16="http://schemas.microsoft.com/office/drawing/2014/main" val="20000"/>
                    </a:ext>
                  </a:extLst>
                </a:gridCol>
                <a:gridCol w="2729346">
                  <a:extLst>
                    <a:ext uri="{9D8B030D-6E8A-4147-A177-3AD203B41FA5}">
                      <a16:colId xmlns:a16="http://schemas.microsoft.com/office/drawing/2014/main" val="20001"/>
                    </a:ext>
                  </a:extLst>
                </a:gridCol>
                <a:gridCol w="4641891">
                  <a:extLst>
                    <a:ext uri="{9D8B030D-6E8A-4147-A177-3AD203B41FA5}">
                      <a16:colId xmlns:a16="http://schemas.microsoft.com/office/drawing/2014/main" val="20002"/>
                    </a:ext>
                  </a:extLst>
                </a:gridCol>
              </a:tblGrid>
              <a:tr h="370840">
                <a:tc>
                  <a:txBody>
                    <a:bodyPr/>
                    <a:lstStyle/>
                    <a:p>
                      <a:r>
                        <a:rPr lang="en-ZA" sz="1600" dirty="0" smtClean="0"/>
                        <a:t>Turnaround Plan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p>
                  </a:txBody>
                  <a:tcPr/>
                </a:tc>
                <a:extLst>
                  <a:ext uri="{0D108BD9-81ED-4DB2-BD59-A6C34878D82A}">
                    <a16:rowId xmlns:a16="http://schemas.microsoft.com/office/drawing/2014/main" val="10000"/>
                  </a:ext>
                </a:extLst>
              </a:tr>
              <a:tr h="370840">
                <a:tc rowSpan="5">
                  <a:txBody>
                    <a:bodyPr/>
                    <a:lstStyle/>
                    <a:p>
                      <a:r>
                        <a:rPr lang="en-ZA" sz="1200" dirty="0" smtClean="0"/>
                        <a:t>5. Accelerate interventions aimed at improving</a:t>
                      </a:r>
                      <a:r>
                        <a:rPr lang="en-ZA" sz="1200" baseline="0" dirty="0" smtClean="0"/>
                        <a:t>  </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Implement</a:t>
                      </a:r>
                      <a:r>
                        <a:rPr lang="en-ZA" sz="1200" baseline="0" dirty="0" smtClean="0">
                          <a:solidFill>
                            <a:schemeClr val="tx1"/>
                          </a:solidFill>
                        </a:rPr>
                        <a:t> Cashless Ticketing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solidFill>
                          <a:schemeClr val="tx1"/>
                        </a:solidFill>
                      </a:endParaRPr>
                    </a:p>
                  </a:txBody>
                  <a:tcPr/>
                </a:tc>
                <a:tc>
                  <a:txBody>
                    <a:bodyPr/>
                    <a:lstStyle/>
                    <a:p>
                      <a:pPr>
                        <a:lnSpc>
                          <a:spcPct val="100000"/>
                        </a:lnSpc>
                        <a:spcAft>
                          <a:spcPts val="0"/>
                        </a:spcAft>
                      </a:pPr>
                      <a:r>
                        <a:rPr lang="en-ZA" sz="1200" kern="1200" dirty="0">
                          <a:solidFill>
                            <a:srgbClr val="000000"/>
                          </a:solidFill>
                          <a:effectLst/>
                          <a:latin typeface="+mn-lt"/>
                          <a:ea typeface="Times New Roman" panose="02020603050405020304" pitchFamily="18" charset="0"/>
                        </a:rPr>
                        <a:t>Specifications for the appointment of the service provider have been compiled for Bid Specification Committee in preparation for tender advertisement.</a:t>
                      </a:r>
                      <a:endParaRPr lang="en-ZA"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456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Automatic Fare Collection</a:t>
                      </a:r>
                    </a:p>
                  </a:txBody>
                  <a:tcPr/>
                </a:tc>
                <a:tc>
                  <a:txBody>
                    <a:bodyPr/>
                    <a:lstStyle/>
                    <a:p>
                      <a:pPr>
                        <a:lnSpc>
                          <a:spcPct val="100000"/>
                        </a:lnSpc>
                        <a:spcAft>
                          <a:spcPts val="0"/>
                        </a:spcAft>
                      </a:pPr>
                      <a:r>
                        <a:rPr lang="en-ZA" sz="1200" kern="1200" dirty="0">
                          <a:solidFill>
                            <a:srgbClr val="000000"/>
                          </a:solidFill>
                          <a:effectLst/>
                          <a:latin typeface="+mn-lt"/>
                          <a:ea typeface="Times New Roman" panose="02020603050405020304" pitchFamily="18" charset="0"/>
                        </a:rPr>
                        <a:t>Market analysis on available systems is being conducted. A benchmark is exercise is being conducted with Gautrain and other international rail operators. </a:t>
                      </a:r>
                      <a:endParaRPr lang="en-ZA"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Integration</a:t>
                      </a:r>
                      <a:r>
                        <a:rPr lang="en-ZA" sz="1200" baseline="0" dirty="0" smtClean="0">
                          <a:solidFill>
                            <a:schemeClr val="tx1"/>
                          </a:solidFill>
                        </a:rPr>
                        <a:t> of Rail and Bus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solidFill>
                          <a:schemeClr val="tx1"/>
                        </a:solidFill>
                      </a:endParaRPr>
                    </a:p>
                  </a:txBody>
                  <a:tcPr/>
                </a:tc>
                <a:tc>
                  <a:txBody>
                    <a:bodyPr/>
                    <a:lstStyle/>
                    <a:p>
                      <a:pPr algn="just">
                        <a:lnSpc>
                          <a:spcPct val="100000"/>
                        </a:lnSpc>
                        <a:spcAft>
                          <a:spcPts val="0"/>
                        </a:spcAft>
                      </a:pPr>
                      <a:r>
                        <a:rPr lang="en-ZA" sz="1200" dirty="0">
                          <a:effectLst/>
                          <a:latin typeface="+mn-lt"/>
                          <a:ea typeface="Times New Roman" panose="02020603050405020304" pitchFamily="18" charset="0"/>
                          <a:cs typeface="Times New Roman" panose="02020603050405020304" pitchFamily="18" charset="0"/>
                        </a:rPr>
                        <a:t>Short-term recovery plan for </a:t>
                      </a:r>
                      <a:r>
                        <a:rPr lang="en-ZA" sz="1200" dirty="0" err="1">
                          <a:effectLst/>
                          <a:latin typeface="+mn-lt"/>
                          <a:ea typeface="Times New Roman" panose="02020603050405020304" pitchFamily="18" charset="0"/>
                          <a:cs typeface="Times New Roman" panose="02020603050405020304" pitchFamily="18" charset="0"/>
                        </a:rPr>
                        <a:t>Autopax</a:t>
                      </a:r>
                      <a:r>
                        <a:rPr lang="en-ZA" sz="1200" dirty="0">
                          <a:effectLst/>
                          <a:latin typeface="+mn-lt"/>
                          <a:ea typeface="Times New Roman" panose="02020603050405020304" pitchFamily="18" charset="0"/>
                          <a:cs typeface="Times New Roman" panose="02020603050405020304" pitchFamily="18" charset="0"/>
                        </a:rPr>
                        <a:t> has been completed and approved by EXCO. A longer term positioning strategy for </a:t>
                      </a:r>
                      <a:r>
                        <a:rPr lang="en-ZA" sz="1200" dirty="0" err="1">
                          <a:effectLst/>
                          <a:latin typeface="+mn-lt"/>
                          <a:ea typeface="Times New Roman" panose="02020603050405020304" pitchFamily="18" charset="0"/>
                          <a:cs typeface="Times New Roman" panose="02020603050405020304" pitchFamily="18" charset="0"/>
                        </a:rPr>
                        <a:t>Autopax</a:t>
                      </a:r>
                      <a:r>
                        <a:rPr lang="en-ZA" sz="1200" dirty="0">
                          <a:effectLst/>
                          <a:latin typeface="+mn-lt"/>
                          <a:ea typeface="Times New Roman" panose="02020603050405020304" pitchFamily="18" charset="0"/>
                          <a:cs typeface="Times New Roman" panose="02020603050405020304" pitchFamily="18" charset="0"/>
                        </a:rPr>
                        <a:t> to fully integrate with rail services is underway.</a:t>
                      </a:r>
                    </a:p>
                  </a:txBody>
                  <a:tcPr marL="68580" marR="68580" marT="0" marB="0"/>
                </a:tc>
                <a:extLst>
                  <a:ext uri="{0D108BD9-81ED-4DB2-BD59-A6C34878D82A}">
                    <a16:rowId xmlns:a16="http://schemas.microsoft.com/office/drawing/2014/main" val="10003"/>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Improved</a:t>
                      </a:r>
                      <a:r>
                        <a:rPr lang="en-ZA" sz="1200" baseline="0" dirty="0" smtClean="0">
                          <a:solidFill>
                            <a:schemeClr val="tx1"/>
                          </a:solidFill>
                        </a:rPr>
                        <a:t> and predictable time table for train service</a:t>
                      </a:r>
                      <a:endParaRPr lang="en-ZA" sz="1200" b="1" dirty="0" smtClean="0">
                        <a:solidFill>
                          <a:schemeClr val="tx1"/>
                        </a:solidFill>
                      </a:endParaRPr>
                    </a:p>
                  </a:txBody>
                  <a:tcPr/>
                </a:tc>
                <a:tc>
                  <a:txBody>
                    <a:bodyPr/>
                    <a:lstStyle/>
                    <a:p>
                      <a:r>
                        <a:rPr lang="en-GB" sz="1200" kern="1200" baseline="0" dirty="0" smtClean="0">
                          <a:solidFill>
                            <a:schemeClr val="tx1"/>
                          </a:solidFill>
                          <a:latin typeface="+mn-lt"/>
                          <a:ea typeface="+mn-ea"/>
                          <a:cs typeface="+mn-cs"/>
                        </a:rPr>
                        <a:t>Timetables are being systematically reviewed for Metrorail, MLPS, and </a:t>
                      </a:r>
                      <a:r>
                        <a:rPr lang="en-GB" sz="1200" kern="1200" baseline="0" dirty="0" err="1" smtClean="0">
                          <a:solidFill>
                            <a:schemeClr val="tx1"/>
                          </a:solidFill>
                          <a:latin typeface="+mn-lt"/>
                          <a:ea typeface="+mn-ea"/>
                          <a:cs typeface="+mn-cs"/>
                        </a:rPr>
                        <a:t>Autopax</a:t>
                      </a:r>
                      <a:r>
                        <a:rPr lang="en-GB" sz="1200" kern="1200" baseline="0" dirty="0" smtClean="0">
                          <a:solidFill>
                            <a:schemeClr val="tx1"/>
                          </a:solidFill>
                          <a:latin typeface="+mn-lt"/>
                          <a:ea typeface="+mn-ea"/>
                          <a:cs typeface="+mn-cs"/>
                        </a:rPr>
                        <a:t> to ensure accuracy, consistency, ease of communication, and direct linkage to infrastructure and fleet availability. These are informed by the Service Charter that has been approved by EXCO. </a:t>
                      </a:r>
                    </a:p>
                    <a:p>
                      <a:r>
                        <a:rPr lang="en-GB" sz="1200" kern="1200" baseline="0" dirty="0" smtClean="0">
                          <a:solidFill>
                            <a:schemeClr val="tx1"/>
                          </a:solidFill>
                          <a:latin typeface="+mn-lt"/>
                          <a:ea typeface="+mn-ea"/>
                          <a:cs typeface="+mn-cs"/>
                        </a:rPr>
                        <a:t>The RSR is considering a submission on the extension of the already operating </a:t>
                      </a:r>
                      <a:r>
                        <a:rPr lang="en-GB" sz="1200" kern="1200" baseline="0" dirty="0" err="1" smtClean="0">
                          <a:solidFill>
                            <a:schemeClr val="tx1"/>
                          </a:solidFill>
                          <a:latin typeface="+mn-lt"/>
                          <a:ea typeface="+mn-ea"/>
                          <a:cs typeface="+mn-cs"/>
                        </a:rPr>
                        <a:t>Mamelodi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Pienaarspoort</a:t>
                      </a:r>
                      <a:r>
                        <a:rPr lang="en-GB" sz="1200" kern="1200" baseline="0" dirty="0" smtClean="0">
                          <a:solidFill>
                            <a:schemeClr val="tx1"/>
                          </a:solidFill>
                          <a:latin typeface="+mn-lt"/>
                          <a:ea typeface="+mn-ea"/>
                          <a:cs typeface="+mn-cs"/>
                        </a:rPr>
                        <a:t>) to Pretoria Corridor.</a:t>
                      </a:r>
                    </a:p>
                    <a:p>
                      <a:r>
                        <a:rPr lang="en-GB" sz="1200" kern="1200" baseline="0" dirty="0" smtClean="0">
                          <a:solidFill>
                            <a:schemeClr val="tx1"/>
                          </a:solidFill>
                          <a:latin typeface="+mn-lt"/>
                          <a:ea typeface="+mn-ea"/>
                          <a:cs typeface="+mn-cs"/>
                        </a:rPr>
                        <a:t>The RSR has approved movement of further 8 train sets to the Western Cape (2 already delivered in 2019).</a:t>
                      </a:r>
                    </a:p>
                  </a:txBody>
                  <a:tcPr/>
                </a:tc>
                <a:extLst>
                  <a:ext uri="{0D108BD9-81ED-4DB2-BD59-A6C34878D82A}">
                    <a16:rowId xmlns:a16="http://schemas.microsoft.com/office/drawing/2014/main" val="10004"/>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New Train Service</a:t>
                      </a:r>
                      <a:r>
                        <a:rPr lang="en-ZA" sz="1200" baseline="0" dirty="0" smtClean="0">
                          <a:solidFill>
                            <a:schemeClr val="tx1"/>
                          </a:solidFill>
                        </a:rPr>
                        <a:t> Provided on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solidFill>
                            <a:schemeClr val="tx1"/>
                          </a:solidFill>
                        </a:rPr>
                        <a:t>Pretoria  - Ring Rail Line  (East Corridor , Tshwane  Metrorail)</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solidFill>
                            <a:schemeClr val="tx1"/>
                          </a:solidFill>
                        </a:rPr>
                        <a:t>Cape Town – </a:t>
                      </a:r>
                      <a:r>
                        <a:rPr lang="en-ZA" sz="1200" baseline="0" dirty="0" err="1" smtClean="0">
                          <a:solidFill>
                            <a:schemeClr val="tx1"/>
                          </a:solidFill>
                        </a:rPr>
                        <a:t>Heathfield</a:t>
                      </a:r>
                      <a:r>
                        <a:rPr lang="en-ZA" sz="1200" baseline="0" dirty="0" smtClean="0">
                          <a:solidFill>
                            <a:schemeClr val="tx1"/>
                          </a:solidFill>
                        </a:rPr>
                        <a:t> line (Southern Corridor, Western Cape)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solidFill>
                          <a:schemeClr val="tx1"/>
                        </a:solidFill>
                      </a:endParaRPr>
                    </a:p>
                  </a:txBody>
                  <a:tcPr/>
                </a:tc>
                <a:tc>
                  <a:txBody>
                    <a:bodyPr/>
                    <a:lstStyle/>
                    <a:p>
                      <a:r>
                        <a:rPr lang="en-GB" sz="1200" baseline="0" dirty="0" smtClean="0">
                          <a:solidFill>
                            <a:schemeClr val="tx1"/>
                          </a:solidFill>
                        </a:rPr>
                        <a:t>Timetables are being systematically reviewed for Metrorail, MLPS, and </a:t>
                      </a:r>
                      <a:r>
                        <a:rPr lang="en-GB" sz="1200" baseline="0" dirty="0" err="1" smtClean="0">
                          <a:solidFill>
                            <a:schemeClr val="tx1"/>
                          </a:solidFill>
                        </a:rPr>
                        <a:t>Autopax</a:t>
                      </a:r>
                      <a:r>
                        <a:rPr lang="en-GB" sz="1200" baseline="0" dirty="0" smtClean="0">
                          <a:solidFill>
                            <a:schemeClr val="tx1"/>
                          </a:solidFill>
                        </a:rPr>
                        <a:t> to ensure accuracy, consistency, ease of communication, and direct linkage to infrastructure and fleet availability. These are informed by the Service Charter that has been approved by EXCO. </a:t>
                      </a:r>
                    </a:p>
                    <a:p>
                      <a:r>
                        <a:rPr lang="en-GB" sz="1200" baseline="0" dirty="0" smtClean="0">
                          <a:solidFill>
                            <a:schemeClr val="tx1"/>
                          </a:solidFill>
                        </a:rPr>
                        <a:t>The RSR is considering a submission on the extension of the already operating </a:t>
                      </a:r>
                      <a:r>
                        <a:rPr lang="en-GB" sz="1200" baseline="0" dirty="0" err="1" smtClean="0">
                          <a:solidFill>
                            <a:schemeClr val="tx1"/>
                          </a:solidFill>
                        </a:rPr>
                        <a:t>Mamelodi</a:t>
                      </a:r>
                      <a:r>
                        <a:rPr lang="en-GB" sz="1200" baseline="0" dirty="0" smtClean="0">
                          <a:solidFill>
                            <a:schemeClr val="tx1"/>
                          </a:solidFill>
                        </a:rPr>
                        <a:t> (</a:t>
                      </a:r>
                      <a:r>
                        <a:rPr lang="en-GB" sz="1200" baseline="0" dirty="0" err="1" smtClean="0">
                          <a:solidFill>
                            <a:schemeClr val="tx1"/>
                          </a:solidFill>
                        </a:rPr>
                        <a:t>Pienaarspoort</a:t>
                      </a:r>
                      <a:r>
                        <a:rPr lang="en-GB" sz="1200" baseline="0" dirty="0" smtClean="0">
                          <a:solidFill>
                            <a:schemeClr val="tx1"/>
                          </a:solidFill>
                        </a:rPr>
                        <a:t>) to Pretoria Corridor.</a:t>
                      </a:r>
                    </a:p>
                    <a:p>
                      <a:r>
                        <a:rPr lang="en-GB" sz="1200" baseline="0" dirty="0" smtClean="0">
                          <a:solidFill>
                            <a:schemeClr val="tx1"/>
                          </a:solidFill>
                        </a:rPr>
                        <a:t>The RSR has approved movement of further 8 train sets to the Western Cape (2 already delivered in 2019).</a:t>
                      </a:r>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122996" y="854733"/>
            <a:ext cx="3390480" cy="369332"/>
          </a:xfrm>
          <a:prstGeom prst="rect">
            <a:avLst/>
          </a:prstGeom>
        </p:spPr>
        <p:txBody>
          <a:bodyPr wrap="none">
            <a:spAutoFit/>
          </a:bodyPr>
          <a:lstStyle/>
          <a:p>
            <a:r>
              <a:rPr lang="en-GB" b="1" dirty="0" smtClean="0"/>
              <a:t>Service Recovery Sub-Committee </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48</a:t>
            </a:fld>
            <a:endParaRPr lang="en-US" sz="2000" b="1" dirty="0">
              <a:solidFill>
                <a:schemeClr val="bg1"/>
              </a:solidFill>
            </a:endParaRPr>
          </a:p>
        </p:txBody>
      </p:sp>
    </p:spTree>
    <p:extLst>
      <p:ext uri="{BB962C8B-B14F-4D97-AF65-F5344CB8AC3E}">
        <p14:creationId xmlns:p14="http://schemas.microsoft.com/office/powerpoint/2010/main" val="3000776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6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1813382189"/>
              </p:ext>
            </p:extLst>
          </p:nvPr>
        </p:nvGraphicFramePr>
        <p:xfrm>
          <a:off x="164561" y="1459045"/>
          <a:ext cx="9593588" cy="3662680"/>
        </p:xfrm>
        <a:graphic>
          <a:graphicData uri="http://schemas.openxmlformats.org/drawingml/2006/table">
            <a:tbl>
              <a:tblPr firstRow="1" bandRow="1">
                <a:tableStyleId>{F5AB1C69-6EDB-4FF4-983F-18BD219EF322}</a:tableStyleId>
              </a:tblPr>
              <a:tblGrid>
                <a:gridCol w="2980421">
                  <a:extLst>
                    <a:ext uri="{9D8B030D-6E8A-4147-A177-3AD203B41FA5}">
                      <a16:colId xmlns:a16="http://schemas.microsoft.com/office/drawing/2014/main" val="20000"/>
                    </a:ext>
                  </a:extLst>
                </a:gridCol>
                <a:gridCol w="3095180">
                  <a:extLst>
                    <a:ext uri="{9D8B030D-6E8A-4147-A177-3AD203B41FA5}">
                      <a16:colId xmlns:a16="http://schemas.microsoft.com/office/drawing/2014/main" val="20001"/>
                    </a:ext>
                  </a:extLst>
                </a:gridCol>
                <a:gridCol w="3517987">
                  <a:extLst>
                    <a:ext uri="{9D8B030D-6E8A-4147-A177-3AD203B41FA5}">
                      <a16:colId xmlns:a16="http://schemas.microsoft.com/office/drawing/2014/main" val="20002"/>
                    </a:ext>
                  </a:extLst>
                </a:gridCol>
              </a:tblGrid>
              <a:tr h="370840">
                <a:tc>
                  <a:txBody>
                    <a:bodyPr/>
                    <a:lstStyle/>
                    <a:p>
                      <a:r>
                        <a:rPr lang="en-ZA" sz="1600" dirty="0" smtClean="0"/>
                        <a:t>Turnaround Plan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p>
                  </a:txBody>
                  <a:tcPr/>
                </a:tc>
                <a:extLst>
                  <a:ext uri="{0D108BD9-81ED-4DB2-BD59-A6C34878D82A}">
                    <a16:rowId xmlns:a16="http://schemas.microsoft.com/office/drawing/2014/main" val="10000"/>
                  </a:ext>
                </a:extLst>
              </a:tr>
              <a:tr h="370840">
                <a:tc rowSpan="2">
                  <a:txBody>
                    <a:bodyPr/>
                    <a:lstStyle/>
                    <a:p>
                      <a:r>
                        <a:rPr lang="en-ZA" sz="1200" dirty="0" smtClean="0"/>
                        <a:t>1. Undertake</a:t>
                      </a:r>
                      <a:r>
                        <a:rPr lang="en-ZA" sz="1200" baseline="0" dirty="0" smtClean="0"/>
                        <a:t> a review of PRASA’s Organisational Design and Business Model </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Re-negotiate Eskom Tariffs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ZA" sz="1200" dirty="0" smtClean="0">
                          <a:solidFill>
                            <a:schemeClr val="tx1"/>
                          </a:solidFill>
                        </a:rPr>
                        <a:t>PRASA and ESKOM peak periods coincide meaning  PRASA operates during </a:t>
                      </a:r>
                      <a:r>
                        <a:rPr lang="en-ZA" altLang="en-US" sz="1200" dirty="0" smtClean="0">
                          <a:solidFill>
                            <a:schemeClr val="tx1"/>
                          </a:solidFill>
                        </a:rPr>
                        <a:t>periods</a:t>
                      </a:r>
                      <a:r>
                        <a:rPr lang="en-ZA" altLang="en-US" sz="1200" baseline="0" dirty="0" smtClean="0">
                          <a:solidFill>
                            <a:schemeClr val="tx1"/>
                          </a:solidFill>
                        </a:rPr>
                        <a:t> </a:t>
                      </a:r>
                      <a:r>
                        <a:rPr lang="en-ZA" altLang="en-US" sz="1200" dirty="0" smtClean="0">
                          <a:solidFill>
                            <a:schemeClr val="tx1"/>
                          </a:solidFill>
                        </a:rPr>
                        <a:t>when electricity prices are high  attracting</a:t>
                      </a:r>
                      <a:r>
                        <a:rPr lang="en-ZA" altLang="en-US" sz="1200" baseline="0" dirty="0" smtClean="0">
                          <a:solidFill>
                            <a:schemeClr val="tx1"/>
                          </a:solidFill>
                        </a:rPr>
                        <a:t> huge invoice amounts versus revenue generated.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ZA" altLang="en-US" sz="1200" baseline="0" dirty="0" smtClean="0">
                          <a:solidFill>
                            <a:schemeClr val="tx1"/>
                          </a:solidFill>
                        </a:rPr>
                        <a:t>Fixed cost charges  means PRASA further subsidises  </a:t>
                      </a:r>
                      <a:r>
                        <a:rPr lang="en-ZA" sz="1200" dirty="0" smtClean="0">
                          <a:solidFill>
                            <a:schemeClr val="tx1"/>
                          </a:solidFill>
                        </a:rPr>
                        <a:t>electrification to rural and residential projects through affordability, electrification and rural subsidy charges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ZA" altLang="en-US" sz="1200" baseline="0" dirty="0" smtClean="0">
                          <a:solidFill>
                            <a:schemeClr val="tx1"/>
                          </a:solidFill>
                        </a:rPr>
                        <a:t>Contractual terms of 15 day payment terms not in favour of PRASA resulting in further cash flow challenges</a:t>
                      </a:r>
                      <a:endParaRPr lang="en-ZA" sz="1200" dirty="0" smtClean="0">
                        <a:solidFill>
                          <a:schemeClr val="tx1"/>
                        </a:solidFill>
                      </a:endParaRPr>
                    </a:p>
                  </a:txBody>
                  <a:tcPr/>
                </a:tc>
                <a:tc>
                  <a:txBody>
                    <a:bodyPr/>
                    <a:lstStyle/>
                    <a:p>
                      <a:r>
                        <a:rPr lang="en-ZA" sz="1200" baseline="0" dirty="0" smtClean="0">
                          <a:solidFill>
                            <a:schemeClr val="tx1"/>
                          </a:solidFill>
                        </a:rPr>
                        <a:t>Engagements  with Eskom has started</a:t>
                      </a:r>
                    </a:p>
                    <a:p>
                      <a:pPr marL="171450" indent="-171450">
                        <a:buFontTx/>
                        <a:buChar char="-"/>
                      </a:pPr>
                      <a:r>
                        <a:rPr lang="en-ZA" sz="1200" baseline="0" dirty="0" smtClean="0">
                          <a:solidFill>
                            <a:schemeClr val="tx1"/>
                          </a:solidFill>
                        </a:rPr>
                        <a:t>Exploring joint submission to NERSA on tariff review</a:t>
                      </a:r>
                    </a:p>
                    <a:p>
                      <a:pPr marL="171450" indent="-171450">
                        <a:buFontTx/>
                        <a:buChar char="-"/>
                      </a:pPr>
                      <a:r>
                        <a:rPr lang="en-ZA" sz="1200" baseline="0" dirty="0" smtClean="0">
                          <a:solidFill>
                            <a:schemeClr val="tx1"/>
                          </a:solidFill>
                        </a:rPr>
                        <a:t>Exploring  sharing of technical  and security expertise </a:t>
                      </a:r>
                      <a:endParaRPr lang="en-ZA" sz="1200" dirty="0">
                        <a:solidFill>
                          <a:schemeClr val="tx1"/>
                        </a:solidFill>
                      </a:endParaRPr>
                    </a:p>
                  </a:txBody>
                  <a:tcPr/>
                </a:tc>
                <a:extLst>
                  <a:ext uri="{0D108BD9-81ED-4DB2-BD59-A6C34878D82A}">
                    <a16:rowId xmlns:a16="http://schemas.microsoft.com/office/drawing/2014/main" val="10001"/>
                  </a:ext>
                </a:extLst>
              </a:tr>
              <a:tr h="508013">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Implement Shared</a:t>
                      </a:r>
                      <a:r>
                        <a:rPr lang="en-ZA" sz="1200" baseline="0" dirty="0" smtClean="0">
                          <a:solidFill>
                            <a:schemeClr val="tx1"/>
                          </a:solidFill>
                        </a:rPr>
                        <a:t> Services Model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Development of the Shared Services  Model  is in progress with support departments (HCM, Supply chain, Finance and ICT).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The realignment of reporting lines is underway. </a:t>
                      </a:r>
                    </a:p>
                  </a:txBody>
                  <a:tcPr/>
                </a:tc>
                <a:extLst>
                  <a:ext uri="{0D108BD9-81ED-4DB2-BD59-A6C34878D82A}">
                    <a16:rowId xmlns:a16="http://schemas.microsoft.com/office/drawing/2014/main" val="10002"/>
                  </a:ext>
                </a:extLst>
              </a:tr>
            </a:tbl>
          </a:graphicData>
        </a:graphic>
      </p:graphicFrame>
      <p:sp>
        <p:nvSpPr>
          <p:cNvPr id="7" name="Rectangle 6"/>
          <p:cNvSpPr/>
          <p:nvPr/>
        </p:nvSpPr>
        <p:spPr>
          <a:xfrm>
            <a:off x="67576" y="937863"/>
            <a:ext cx="3916585" cy="369332"/>
          </a:xfrm>
          <a:prstGeom prst="rect">
            <a:avLst/>
          </a:prstGeom>
        </p:spPr>
        <p:txBody>
          <a:bodyPr wrap="none">
            <a:spAutoFit/>
          </a:bodyPr>
          <a:lstStyle/>
          <a:p>
            <a:r>
              <a:rPr lang="en-GB" b="1" dirty="0" smtClean="0"/>
              <a:t>Revenue Enhancement Sub-Committee</a:t>
            </a:r>
            <a:endParaRPr lang="en-ZA" b="1" dirty="0"/>
          </a:p>
        </p:txBody>
      </p:sp>
      <p:sp>
        <p:nvSpPr>
          <p:cNvPr id="2" name="Slide Number Placeholder 1"/>
          <p:cNvSpPr>
            <a:spLocks noGrp="1"/>
          </p:cNvSpPr>
          <p:nvPr>
            <p:ph type="sldNum" sz="quarter" idx="12"/>
          </p:nvPr>
        </p:nvSpPr>
        <p:spPr>
          <a:xfrm>
            <a:off x="7123402" y="6356352"/>
            <a:ext cx="2228850" cy="365125"/>
          </a:xfrm>
        </p:spPr>
        <p:txBody>
          <a:bodyPr/>
          <a:lstStyle/>
          <a:p>
            <a:fld id="{D5E2A85E-8BDD-8940-83F5-79F1C797ABD5}" type="slidenum">
              <a:rPr lang="en-US" sz="2000" b="1">
                <a:solidFill>
                  <a:schemeClr val="bg1"/>
                </a:solidFill>
              </a:rPr>
              <a:pPr/>
              <a:t>49</a:t>
            </a:fld>
            <a:endParaRPr lang="en-US" sz="2000" b="1" dirty="0">
              <a:solidFill>
                <a:schemeClr val="bg1"/>
              </a:solidFill>
            </a:endParaRPr>
          </a:p>
        </p:txBody>
      </p:sp>
    </p:spTree>
    <p:extLst>
      <p:ext uri="{BB962C8B-B14F-4D97-AF65-F5344CB8AC3E}">
        <p14:creationId xmlns:p14="http://schemas.microsoft.com/office/powerpoint/2010/main" val="63585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6705601" cy="657360"/>
          </a:xfrm>
        </p:spPr>
        <p:txBody>
          <a:bodyPr>
            <a:normAutofit/>
          </a:bodyPr>
          <a:lstStyle/>
          <a:p>
            <a:r>
              <a:rPr lang="en-US" b="1" dirty="0">
                <a:solidFill>
                  <a:srgbClr val="00B0F0"/>
                </a:solidFill>
                <a:latin typeface="Arial" panose="020B0604020202020204" pitchFamily="34" charset="0"/>
                <a:cs typeface="Arial" panose="020B0604020202020204" pitchFamily="34" charset="0"/>
              </a:rPr>
              <a:t>National Development Plan</a:t>
            </a:r>
            <a:endParaRPr lang="en-GB"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28B3BE16-E02B-A041-8C6C-8725C3622ED5}"/>
              </a:ext>
            </a:extLst>
          </p:cNvPr>
          <p:cNvSpPr>
            <a:spLocks noGrp="1"/>
          </p:cNvSpPr>
          <p:nvPr>
            <p:ph idx="1"/>
          </p:nvPr>
        </p:nvSpPr>
        <p:spPr>
          <a:xfrm>
            <a:off x="-1" y="1022888"/>
            <a:ext cx="9906000" cy="4503427"/>
          </a:xfrm>
        </p:spPr>
        <p:txBody>
          <a:bodyPr>
            <a:noAutofit/>
          </a:bodyPr>
          <a:lstStyle/>
          <a:p>
            <a:pPr>
              <a:lnSpc>
                <a:spcPct val="120000"/>
              </a:lnSpc>
              <a:buFont typeface="Wingdings" pitchFamily="2" charset="2"/>
              <a:buChar char="Ø"/>
            </a:pPr>
            <a:r>
              <a:rPr lang="en-US" sz="1200" dirty="0">
                <a:cs typeface="Arial" panose="020B0604020202020204" pitchFamily="34" charset="0"/>
              </a:rPr>
              <a:t>PRASA plays a crucial role because it is responsible for providing a suitable public transport solution that is safe, efficient, reliable and cost-effective. </a:t>
            </a:r>
          </a:p>
          <a:p>
            <a:pPr>
              <a:lnSpc>
                <a:spcPct val="120000"/>
              </a:lnSpc>
              <a:buFont typeface="Wingdings" pitchFamily="2" charset="2"/>
              <a:buChar char="Ø"/>
            </a:pPr>
            <a:r>
              <a:rPr lang="en-US" sz="1200" dirty="0">
                <a:cs typeface="Arial" panose="020B0604020202020204" pitchFamily="34" charset="0"/>
              </a:rPr>
              <a:t>PRASA is impacted through:</a:t>
            </a:r>
            <a:endParaRPr lang="en-GB" sz="1200" dirty="0">
              <a:cs typeface="Arial" panose="020B0604020202020204" pitchFamily="34" charset="0"/>
            </a:endParaRPr>
          </a:p>
          <a:p>
            <a:pPr lvl="1">
              <a:lnSpc>
                <a:spcPct val="120000"/>
              </a:lnSpc>
              <a:buFont typeface="Courier New" panose="02070309020205020404" pitchFamily="49" charset="0"/>
              <a:buChar char="o"/>
            </a:pPr>
            <a:r>
              <a:rPr lang="en-US" sz="1200" dirty="0">
                <a:cs typeface="Arial" panose="020B0604020202020204" pitchFamily="34" charset="0"/>
              </a:rPr>
              <a:t>Increasing investment in public transport and resolving existing public-transport policy issues </a:t>
            </a:r>
            <a:endParaRPr lang="en-GB" sz="1200" dirty="0">
              <a:cs typeface="Arial" panose="020B0604020202020204" pitchFamily="34" charset="0"/>
            </a:endParaRPr>
          </a:p>
          <a:p>
            <a:pPr lvl="1">
              <a:lnSpc>
                <a:spcPct val="120000"/>
              </a:lnSpc>
              <a:buFont typeface="Courier New" panose="02070309020205020404" pitchFamily="49" charset="0"/>
              <a:buChar char="o"/>
            </a:pPr>
            <a:r>
              <a:rPr lang="en-US" sz="1200" dirty="0">
                <a:cs typeface="Arial" panose="020B0604020202020204" pitchFamily="34" charset="0"/>
              </a:rPr>
              <a:t>Devolving transport management to local government </a:t>
            </a:r>
            <a:endParaRPr lang="en-GB" sz="1200" dirty="0">
              <a:cs typeface="Arial" panose="020B0604020202020204" pitchFamily="34" charset="0"/>
            </a:endParaRPr>
          </a:p>
          <a:p>
            <a:pPr lvl="1">
              <a:lnSpc>
                <a:spcPct val="120000"/>
              </a:lnSpc>
              <a:buFont typeface="Courier New" panose="02070309020205020404" pitchFamily="49" charset="0"/>
              <a:buChar char="o"/>
            </a:pPr>
            <a:r>
              <a:rPr lang="en-US" sz="1200" dirty="0">
                <a:cs typeface="Arial" panose="020B0604020202020204" pitchFamily="34" charset="0"/>
              </a:rPr>
              <a:t>Providing incentives for public transport use </a:t>
            </a:r>
            <a:endParaRPr lang="en-GB" sz="1200" dirty="0">
              <a:cs typeface="Arial" panose="020B0604020202020204" pitchFamily="34" charset="0"/>
            </a:endParaRPr>
          </a:p>
          <a:p>
            <a:pPr lvl="1">
              <a:lnSpc>
                <a:spcPct val="120000"/>
              </a:lnSpc>
              <a:buFont typeface="Courier New" panose="02070309020205020404" pitchFamily="49" charset="0"/>
              <a:buChar char="o"/>
            </a:pPr>
            <a:r>
              <a:rPr lang="en-US" sz="1200" dirty="0">
                <a:cs typeface="Arial" panose="020B0604020202020204" pitchFamily="34" charset="0"/>
              </a:rPr>
              <a:t>Renewing the commuter train fleet</a:t>
            </a:r>
            <a:endParaRPr lang="en-GB" sz="1200" dirty="0">
              <a:cs typeface="Arial" panose="020B0604020202020204" pitchFamily="34" charset="0"/>
            </a:endParaRPr>
          </a:p>
          <a:p>
            <a:pPr lvl="1">
              <a:lnSpc>
                <a:spcPct val="120000"/>
              </a:lnSpc>
              <a:buFont typeface="Courier New" panose="02070309020205020404" pitchFamily="49" charset="0"/>
              <a:buChar char="o"/>
            </a:pPr>
            <a:r>
              <a:rPr lang="en-US" sz="1200" dirty="0">
                <a:cs typeface="Arial" panose="020B0604020202020204" pitchFamily="34" charset="0"/>
              </a:rPr>
              <a:t>Property development </a:t>
            </a:r>
          </a:p>
          <a:p>
            <a:pPr>
              <a:lnSpc>
                <a:spcPct val="120000"/>
              </a:lnSpc>
              <a:buFont typeface="Wingdings" pitchFamily="2" charset="2"/>
              <a:buChar char="Ø"/>
            </a:pPr>
            <a:r>
              <a:rPr lang="en-US" sz="1200" dirty="0">
                <a:cs typeface="Arial" panose="020B0604020202020204" pitchFamily="34" charset="0"/>
              </a:rPr>
              <a:t>PRASA contributes to the NDP through the impact it has on</a:t>
            </a:r>
          </a:p>
          <a:p>
            <a:pPr lvl="1">
              <a:lnSpc>
                <a:spcPct val="120000"/>
              </a:lnSpc>
              <a:buFont typeface="Courier New" panose="02070309020205020404" pitchFamily="49" charset="0"/>
              <a:buChar char="o"/>
            </a:pPr>
            <a:r>
              <a:rPr lang="en-US" sz="1200" b="1" dirty="0">
                <a:solidFill>
                  <a:srgbClr val="00B0F0"/>
                </a:solidFill>
                <a:cs typeface="Arial" panose="020B0604020202020204" pitchFamily="34" charset="0"/>
              </a:rPr>
              <a:t>Employment</a:t>
            </a:r>
            <a:r>
              <a:rPr lang="en-US" sz="1200" dirty="0">
                <a:solidFill>
                  <a:srgbClr val="00B0F0"/>
                </a:solidFill>
                <a:cs typeface="Arial" panose="020B0604020202020204" pitchFamily="34" charset="0"/>
              </a:rPr>
              <a:t> </a:t>
            </a:r>
            <a:r>
              <a:rPr lang="en-US" sz="1200" dirty="0">
                <a:cs typeface="Arial" panose="020B0604020202020204" pitchFamily="34" charset="0"/>
              </a:rPr>
              <a:t>: Reducing the costs of living by providing affordable rail fares for people travelling to and from places of employment. </a:t>
            </a:r>
          </a:p>
          <a:p>
            <a:pPr lvl="1">
              <a:lnSpc>
                <a:spcPct val="120000"/>
              </a:lnSpc>
              <a:buFont typeface="Courier New" panose="02070309020205020404" pitchFamily="49" charset="0"/>
              <a:buChar char="o"/>
            </a:pPr>
            <a:r>
              <a:rPr lang="en-US" sz="1200" b="1" dirty="0">
                <a:solidFill>
                  <a:srgbClr val="00B0F0"/>
                </a:solidFill>
                <a:cs typeface="Arial" panose="020B0604020202020204" pitchFamily="34" charset="0"/>
              </a:rPr>
              <a:t>Environment</a:t>
            </a:r>
            <a:r>
              <a:rPr lang="en-US" sz="1200" dirty="0">
                <a:cs typeface="Arial" panose="020B0604020202020204" pitchFamily="34" charset="0"/>
              </a:rPr>
              <a:t>: As provider of mass transport provide a low carbon footprint. PRASA facility development and upgrades focus on the reduction of greenhouse gas emissions to zero emissions from buildings by 2030. </a:t>
            </a:r>
          </a:p>
          <a:p>
            <a:pPr lvl="1">
              <a:lnSpc>
                <a:spcPct val="120000"/>
              </a:lnSpc>
              <a:buFont typeface="Courier New" panose="02070309020205020404" pitchFamily="49" charset="0"/>
              <a:buChar char="o"/>
            </a:pPr>
            <a:r>
              <a:rPr lang="en-US" sz="1200" b="1" dirty="0">
                <a:solidFill>
                  <a:srgbClr val="00B0F0"/>
                </a:solidFill>
                <a:cs typeface="Arial" panose="020B0604020202020204" pitchFamily="34" charset="0"/>
              </a:rPr>
              <a:t>Integrated transport planning </a:t>
            </a:r>
            <a:r>
              <a:rPr lang="en-US" sz="1200" dirty="0">
                <a:cs typeface="Arial" panose="020B0604020202020204" pitchFamily="34" charset="0"/>
              </a:rPr>
              <a:t>take into account future human settlements and transport corridors, cities’ urban planning and the densification strategy through the PRASA National Strategic Plan in addition also balance the location of jobs and human settlements. </a:t>
            </a:r>
          </a:p>
          <a:p>
            <a:pPr lvl="1">
              <a:lnSpc>
                <a:spcPct val="120000"/>
              </a:lnSpc>
              <a:buFont typeface="Courier New" panose="02070309020205020404" pitchFamily="49" charset="0"/>
              <a:buChar char="o"/>
            </a:pPr>
            <a:r>
              <a:rPr lang="en-US" sz="1200" b="1" dirty="0">
                <a:solidFill>
                  <a:srgbClr val="00B0F0"/>
                </a:solidFill>
                <a:cs typeface="Arial" panose="020B0604020202020204" pitchFamily="34" charset="0"/>
              </a:rPr>
              <a:t>Education</a:t>
            </a:r>
            <a:r>
              <a:rPr lang="en-US" sz="1200" dirty="0">
                <a:solidFill>
                  <a:srgbClr val="00B0F0"/>
                </a:solidFill>
                <a:cs typeface="Arial" panose="020B0604020202020204" pitchFamily="34" charset="0"/>
              </a:rPr>
              <a:t>: </a:t>
            </a:r>
            <a:r>
              <a:rPr lang="en-US" sz="1200" dirty="0">
                <a:cs typeface="Arial" panose="020B0604020202020204" pitchFamily="34" charset="0"/>
              </a:rPr>
              <a:t>PRASA also supports the development of learners engineering fields for rail, the development and training of rail specific artisans and other transport-related skills.</a:t>
            </a:r>
            <a:endParaRPr lang="en-GB" sz="1200" dirty="0">
              <a:cs typeface="Arial" panose="020B0604020202020204" pitchFamily="34" charset="0"/>
            </a:endParaRPr>
          </a:p>
          <a:p>
            <a:endParaRPr lang="en-GB" sz="1300" dirty="0">
              <a:cs typeface="Arial" panose="020B0604020202020204" pitchFamily="34" charset="0"/>
            </a:endParaRPr>
          </a:p>
          <a:p>
            <a:endParaRPr lang="en-GB" sz="1300" dirty="0">
              <a:cs typeface="Arial" panose="020B0604020202020204" pitchFamily="34" charset="0"/>
            </a:endParaRPr>
          </a:p>
        </p:txBody>
      </p:sp>
    </p:spTree>
    <p:extLst>
      <p:ext uri="{BB962C8B-B14F-4D97-AF65-F5344CB8AC3E}">
        <p14:creationId xmlns:p14="http://schemas.microsoft.com/office/powerpoint/2010/main" val="2667170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6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3954550862"/>
              </p:ext>
            </p:extLst>
          </p:nvPr>
        </p:nvGraphicFramePr>
        <p:xfrm>
          <a:off x="0" y="1459045"/>
          <a:ext cx="9811266" cy="3388360"/>
        </p:xfrm>
        <a:graphic>
          <a:graphicData uri="http://schemas.openxmlformats.org/drawingml/2006/table">
            <a:tbl>
              <a:tblPr firstRow="1" bandRow="1">
                <a:tableStyleId>{F5AB1C69-6EDB-4FF4-983F-18BD219EF322}</a:tableStyleId>
              </a:tblPr>
              <a:tblGrid>
                <a:gridCol w="3175686">
                  <a:extLst>
                    <a:ext uri="{9D8B030D-6E8A-4147-A177-3AD203B41FA5}">
                      <a16:colId xmlns:a16="http://schemas.microsoft.com/office/drawing/2014/main" val="20000"/>
                    </a:ext>
                  </a:extLst>
                </a:gridCol>
                <a:gridCol w="2347784">
                  <a:extLst>
                    <a:ext uri="{9D8B030D-6E8A-4147-A177-3AD203B41FA5}">
                      <a16:colId xmlns:a16="http://schemas.microsoft.com/office/drawing/2014/main" val="20001"/>
                    </a:ext>
                  </a:extLst>
                </a:gridCol>
                <a:gridCol w="4287796">
                  <a:extLst>
                    <a:ext uri="{9D8B030D-6E8A-4147-A177-3AD203B41FA5}">
                      <a16:colId xmlns:a16="http://schemas.microsoft.com/office/drawing/2014/main" val="20002"/>
                    </a:ext>
                  </a:extLst>
                </a:gridCol>
              </a:tblGrid>
              <a:tr h="370840">
                <a:tc>
                  <a:txBody>
                    <a:bodyPr/>
                    <a:lstStyle/>
                    <a:p>
                      <a:r>
                        <a:rPr lang="en-ZA" sz="1600" dirty="0" smtClean="0"/>
                        <a:t>Turnaround Plan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p>
                  </a:txBody>
                  <a:tcPr/>
                </a:tc>
                <a:extLst>
                  <a:ext uri="{0D108BD9-81ED-4DB2-BD59-A6C34878D82A}">
                    <a16:rowId xmlns:a16="http://schemas.microsoft.com/office/drawing/2014/main" val="10000"/>
                  </a:ext>
                </a:extLst>
              </a:tr>
              <a:tr h="370840">
                <a:tc>
                  <a:txBody>
                    <a:bodyPr/>
                    <a:lstStyle/>
                    <a:p>
                      <a:r>
                        <a:rPr lang="en-ZA" sz="1200" dirty="0" smtClean="0"/>
                        <a:t>8.Expedite implementation</a:t>
                      </a:r>
                      <a:r>
                        <a:rPr lang="en-ZA" sz="1200" baseline="0" dirty="0" smtClean="0"/>
                        <a:t> of modernisation programme with priority focus on fencing, signalling, </a:t>
                      </a:r>
                      <a:r>
                        <a:rPr lang="en-ZA" sz="1200" baseline="0" dirty="0" err="1" smtClean="0"/>
                        <a:t>perway</a:t>
                      </a:r>
                      <a:r>
                        <a:rPr lang="en-ZA" sz="1200" baseline="0" dirty="0" smtClean="0"/>
                        <a:t> and station upgrades</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Recovery of Key Corridors</a:t>
                      </a:r>
                      <a:r>
                        <a:rPr lang="en-ZA"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Western Cape: Central Line Corridor</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Gauteng: </a:t>
                      </a:r>
                      <a:r>
                        <a:rPr lang="en-ZA" sz="1200" baseline="0" dirty="0" err="1" smtClean="0"/>
                        <a:t>Mabopane</a:t>
                      </a:r>
                      <a:r>
                        <a:rPr lang="en-ZA" sz="1200" baseline="0" dirty="0" smtClean="0"/>
                        <a:t> - Johannesburg</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err="1" smtClean="0"/>
                        <a:t>Kwazulu</a:t>
                      </a:r>
                      <a:r>
                        <a:rPr lang="en-ZA" sz="1200" baseline="0" dirty="0" smtClean="0"/>
                        <a:t> Natal: </a:t>
                      </a:r>
                      <a:r>
                        <a:rPr lang="en-ZA" sz="1200" baseline="0" dirty="0" err="1" smtClean="0"/>
                        <a:t>Umlazi</a:t>
                      </a:r>
                      <a:r>
                        <a:rPr lang="en-ZA" sz="1200" baseline="0" dirty="0" smtClean="0"/>
                        <a:t> – Durban Corridor</a:t>
                      </a:r>
                      <a:endParaRPr lang="en-ZA" sz="1200" b="1" dirty="0" smtClean="0">
                        <a:solidFill>
                          <a:srgbClr val="FF0000"/>
                        </a:solidFill>
                      </a:endParaRPr>
                    </a:p>
                  </a:txBody>
                  <a:tcPr/>
                </a:tc>
                <a:tc>
                  <a:txBody>
                    <a:bodyPr/>
                    <a:lstStyle/>
                    <a:p>
                      <a:r>
                        <a:rPr lang="en-ZA" sz="1200" baseline="0" dirty="0" smtClean="0">
                          <a:solidFill>
                            <a:schemeClr val="tx1"/>
                          </a:solidFill>
                        </a:rPr>
                        <a:t>Specifications for the Procurement of Professional Service Provider being finalised.  Tenders for construction of the fencing / walling will follow on completion of specialist studies and design.. </a:t>
                      </a:r>
                    </a:p>
                    <a:p>
                      <a:r>
                        <a:rPr lang="en-ZA" sz="1200" baseline="0" dirty="0" smtClean="0">
                          <a:solidFill>
                            <a:schemeClr val="tx1"/>
                          </a:solidFill>
                        </a:rPr>
                        <a:t>The encroachment is a major risk for the Central line </a:t>
                      </a:r>
                    </a:p>
                    <a:p>
                      <a:r>
                        <a:rPr lang="en-ZA" sz="1200" baseline="0" dirty="0" smtClean="0">
                          <a:solidFill>
                            <a:schemeClr val="tx1"/>
                          </a:solidFill>
                        </a:rPr>
                        <a:t>Lockdown is negatively impacting the  recovery schedule </a:t>
                      </a:r>
                      <a:endParaRPr lang="en-ZA" sz="1200" dirty="0" smtClean="0">
                        <a:solidFill>
                          <a:schemeClr val="tx1"/>
                        </a:solidFill>
                      </a:endParaRPr>
                    </a:p>
                    <a:p>
                      <a:endParaRPr lang="en-ZA" sz="1200" dirty="0">
                        <a:solidFill>
                          <a:schemeClr val="tx1"/>
                        </a:solidFill>
                      </a:endParaRPr>
                    </a:p>
                  </a:txBody>
                  <a:tcPr/>
                </a:tc>
                <a:extLst>
                  <a:ext uri="{0D108BD9-81ED-4DB2-BD59-A6C34878D82A}">
                    <a16:rowId xmlns:a16="http://schemas.microsoft.com/office/drawing/2014/main" val="10001"/>
                  </a:ext>
                </a:extLst>
              </a:tr>
              <a:tr h="370840">
                <a:tc rowSpan="2">
                  <a:txBody>
                    <a:bodyPr/>
                    <a:lstStyle/>
                    <a:p>
                      <a:r>
                        <a:rPr lang="en-ZA" sz="1200" dirty="0" smtClean="0"/>
                        <a:t>9. Urgently Develop capacity</a:t>
                      </a:r>
                      <a:r>
                        <a:rPr lang="en-ZA" sz="1200" baseline="0" dirty="0" smtClean="0"/>
                        <a:t> to manage PRASA’s capital Programme working with other state entities in the short-term</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Consolidation of Engineering and Technical Functions </a:t>
                      </a:r>
                    </a:p>
                  </a:txBody>
                  <a:tcPr/>
                </a:tc>
                <a:tc>
                  <a:txBody>
                    <a:bodyPr/>
                    <a:lstStyle/>
                    <a:p>
                      <a:r>
                        <a:rPr lang="en-ZA" sz="1200" dirty="0" smtClean="0">
                          <a:solidFill>
                            <a:schemeClr val="tx1"/>
                          </a:solidFill>
                        </a:rPr>
                        <a:t>Steering</a:t>
                      </a:r>
                      <a:r>
                        <a:rPr lang="en-ZA" sz="1200" baseline="0" dirty="0" smtClean="0">
                          <a:solidFill>
                            <a:schemeClr val="tx1"/>
                          </a:solidFill>
                        </a:rPr>
                        <a:t> </a:t>
                      </a:r>
                      <a:r>
                        <a:rPr lang="en-ZA" sz="1200" dirty="0" smtClean="0">
                          <a:solidFill>
                            <a:schemeClr val="tx1"/>
                          </a:solidFill>
                        </a:rPr>
                        <a:t>Committee</a:t>
                      </a:r>
                      <a:r>
                        <a:rPr lang="en-ZA" sz="1200" baseline="0" dirty="0" smtClean="0">
                          <a:solidFill>
                            <a:schemeClr val="tx1"/>
                          </a:solidFill>
                        </a:rPr>
                        <a:t> is being set-up to oversee implementation</a:t>
                      </a:r>
                    </a:p>
                  </a:txBody>
                  <a:tcPr/>
                </a:tc>
                <a:extLst>
                  <a:ext uri="{0D108BD9-81ED-4DB2-BD59-A6C34878D82A}">
                    <a16:rowId xmlns:a16="http://schemas.microsoft.com/office/drawing/2014/main" val="10002"/>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Capacity support</a:t>
                      </a:r>
                      <a:r>
                        <a:rPr lang="en-ZA" sz="1200" baseline="0" dirty="0" smtClean="0"/>
                        <a:t> and Programme / Project Management Tools </a:t>
                      </a:r>
                    </a:p>
                  </a:txBody>
                  <a:tcPr/>
                </a:tc>
                <a:tc>
                  <a:txBody>
                    <a:bodyPr/>
                    <a:lstStyle/>
                    <a:p>
                      <a:r>
                        <a:rPr lang="en-ZA" sz="1200" dirty="0" smtClean="0">
                          <a:solidFill>
                            <a:schemeClr val="tx1"/>
                          </a:solidFill>
                        </a:rPr>
                        <a:t>Transnet is being engaged to offer support in terms</a:t>
                      </a:r>
                      <a:r>
                        <a:rPr lang="en-ZA" sz="1200" baseline="0" dirty="0" smtClean="0">
                          <a:solidFill>
                            <a:schemeClr val="tx1"/>
                          </a:solidFill>
                        </a:rPr>
                        <a:t> of setting up project management methodology</a:t>
                      </a:r>
                      <a:endParaRPr lang="en-ZA" sz="1200" dirty="0" smtClean="0">
                        <a:solidFill>
                          <a:schemeClr val="tx1"/>
                        </a:solidFill>
                      </a:endParaRPr>
                    </a:p>
                    <a:p>
                      <a:r>
                        <a:rPr lang="en-ZA" sz="1200" dirty="0" smtClean="0">
                          <a:solidFill>
                            <a:schemeClr val="tx1"/>
                          </a:solidFill>
                        </a:rPr>
                        <a:t>Business</a:t>
                      </a:r>
                      <a:r>
                        <a:rPr lang="en-ZA" sz="1200" baseline="0" dirty="0" smtClean="0">
                          <a:solidFill>
                            <a:schemeClr val="tx1"/>
                          </a:solidFill>
                        </a:rPr>
                        <a:t> requirements are being consolidated for the Project Management Tool.</a:t>
                      </a:r>
                    </a:p>
                    <a:p>
                      <a:r>
                        <a:rPr lang="en-ZA" sz="1200" baseline="0" dirty="0" smtClean="0">
                          <a:solidFill>
                            <a:schemeClr val="tx1"/>
                          </a:solidFill>
                        </a:rPr>
                        <a:t>The use of Microsoft Project tool is being explored in the short-term</a:t>
                      </a:r>
                      <a:endParaRPr lang="en-ZA" sz="120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64561" y="937863"/>
            <a:ext cx="6679136" cy="369332"/>
          </a:xfrm>
          <a:prstGeom prst="rect">
            <a:avLst/>
          </a:prstGeom>
        </p:spPr>
        <p:txBody>
          <a:bodyPr wrap="none">
            <a:spAutoFit/>
          </a:bodyPr>
          <a:lstStyle/>
          <a:p>
            <a:r>
              <a:rPr lang="en-GB" b="1" dirty="0" smtClean="0"/>
              <a:t>Capital Programme and Modernisation Acceleration Sub-Committee</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t>50</a:t>
            </a:fld>
            <a:endParaRPr lang="en-US" sz="2000" b="1" dirty="0">
              <a:solidFill>
                <a:schemeClr val="bg1"/>
              </a:solidFill>
            </a:endParaRPr>
          </a:p>
        </p:txBody>
      </p:sp>
    </p:spTree>
    <p:extLst>
      <p:ext uri="{BB962C8B-B14F-4D97-AF65-F5344CB8AC3E}">
        <p14:creationId xmlns:p14="http://schemas.microsoft.com/office/powerpoint/2010/main" val="1178532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6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2571637407"/>
              </p:ext>
            </p:extLst>
          </p:nvPr>
        </p:nvGraphicFramePr>
        <p:xfrm>
          <a:off x="0" y="1459045"/>
          <a:ext cx="9905999" cy="4119880"/>
        </p:xfrm>
        <a:graphic>
          <a:graphicData uri="http://schemas.openxmlformats.org/drawingml/2006/table">
            <a:tbl>
              <a:tblPr firstRow="1" bandRow="1">
                <a:tableStyleId>{F5AB1C69-6EDB-4FF4-983F-18BD219EF322}</a:tableStyleId>
              </a:tblPr>
              <a:tblGrid>
                <a:gridCol w="1775656">
                  <a:extLst>
                    <a:ext uri="{9D8B030D-6E8A-4147-A177-3AD203B41FA5}">
                      <a16:colId xmlns:a16="http://schemas.microsoft.com/office/drawing/2014/main" val="20000"/>
                    </a:ext>
                  </a:extLst>
                </a:gridCol>
                <a:gridCol w="2602380">
                  <a:extLst>
                    <a:ext uri="{9D8B030D-6E8A-4147-A177-3AD203B41FA5}">
                      <a16:colId xmlns:a16="http://schemas.microsoft.com/office/drawing/2014/main" val="20001"/>
                    </a:ext>
                  </a:extLst>
                </a:gridCol>
                <a:gridCol w="5527963">
                  <a:extLst>
                    <a:ext uri="{9D8B030D-6E8A-4147-A177-3AD203B41FA5}">
                      <a16:colId xmlns:a16="http://schemas.microsoft.com/office/drawing/2014/main" val="20002"/>
                    </a:ext>
                  </a:extLst>
                </a:gridCol>
              </a:tblGrid>
              <a:tr h="370840">
                <a:tc>
                  <a:txBody>
                    <a:bodyPr/>
                    <a:lstStyle/>
                    <a:p>
                      <a:r>
                        <a:rPr lang="en-ZA" sz="1600" dirty="0" smtClean="0"/>
                        <a:t>Turnaround Plan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p>
                  </a:txBody>
                  <a:tcPr/>
                </a:tc>
                <a:extLst>
                  <a:ext uri="{0D108BD9-81ED-4DB2-BD59-A6C34878D82A}">
                    <a16:rowId xmlns:a16="http://schemas.microsoft.com/office/drawing/2014/main" val="10000"/>
                  </a:ext>
                </a:extLst>
              </a:tr>
              <a:tr h="370840">
                <a:tc rowSpan="3">
                  <a:txBody>
                    <a:bodyPr/>
                    <a:lstStyle/>
                    <a:p>
                      <a:r>
                        <a:rPr lang="en-ZA" sz="1200" dirty="0" smtClean="0"/>
                        <a:t>7. Security Interventions across all Corridors</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Construction of modern control rooms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r>
                        <a:rPr lang="en-ZA" sz="1200" dirty="0" smtClean="0">
                          <a:solidFill>
                            <a:schemeClr val="tx1"/>
                          </a:solidFill>
                        </a:rPr>
                        <a:t>Specification</a:t>
                      </a:r>
                      <a:r>
                        <a:rPr lang="en-ZA" sz="1200" baseline="0" dirty="0" smtClean="0">
                          <a:solidFill>
                            <a:schemeClr val="tx1"/>
                          </a:solidFill>
                        </a:rPr>
                        <a:t>s are being developed.</a:t>
                      </a:r>
                      <a:endParaRPr lang="en-ZA" sz="1200" dirty="0">
                        <a:solidFill>
                          <a:schemeClr val="tx1"/>
                        </a:solidFill>
                      </a:endParaRPr>
                    </a:p>
                  </a:txBody>
                  <a:tcPr/>
                </a:tc>
                <a:extLst>
                  <a:ext uri="{0D108BD9-81ED-4DB2-BD59-A6C34878D82A}">
                    <a16:rowId xmlns:a16="http://schemas.microsoft.com/office/drawing/2014/main" val="10001"/>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Implementation of security</a:t>
                      </a:r>
                      <a:r>
                        <a:rPr lang="en-ZA" sz="1200" baseline="0" dirty="0" smtClean="0"/>
                        <a:t> measures (fencing and technology) at priority corridors and hot spots</a:t>
                      </a:r>
                    </a:p>
                  </a:txBody>
                  <a:tcPr/>
                </a:tc>
                <a:tc>
                  <a:txBody>
                    <a:bodyPr/>
                    <a:lstStyle/>
                    <a:p>
                      <a:r>
                        <a:rPr lang="en-ZA" sz="1200" dirty="0" smtClean="0">
                          <a:solidFill>
                            <a:schemeClr val="tx1"/>
                          </a:solidFill>
                        </a:rPr>
                        <a:t>The specification</a:t>
                      </a:r>
                      <a:r>
                        <a:rPr lang="en-ZA" sz="1200" baseline="0" dirty="0" smtClean="0">
                          <a:solidFill>
                            <a:schemeClr val="tx1"/>
                          </a:solidFill>
                        </a:rPr>
                        <a:t>s are being developed for Security technology.</a:t>
                      </a:r>
                    </a:p>
                    <a:p>
                      <a:r>
                        <a:rPr lang="en-ZA" sz="1200" baseline="0" dirty="0" smtClean="0">
                          <a:solidFill>
                            <a:schemeClr val="tx1"/>
                          </a:solidFill>
                        </a:rPr>
                        <a:t>Depot Fencing designs have been concluded.</a:t>
                      </a:r>
                    </a:p>
                    <a:p>
                      <a:r>
                        <a:rPr lang="en-ZA" sz="1200" baseline="0" dirty="0" smtClean="0">
                          <a:solidFill>
                            <a:schemeClr val="tx1"/>
                          </a:solidFill>
                        </a:rPr>
                        <a:t>Tender for the appointment of Depot  fencing contractor will be advertised by June 2020</a:t>
                      </a:r>
                    </a:p>
                    <a:p>
                      <a:r>
                        <a:rPr lang="en-ZA" sz="1200" baseline="0" dirty="0" smtClean="0">
                          <a:solidFill>
                            <a:schemeClr val="tx1"/>
                          </a:solidFill>
                        </a:rPr>
                        <a:t>Tender for the appointment of the design consultant  for the corridor walling design will be going to the market before the end of June 2020.</a:t>
                      </a:r>
                      <a:endParaRPr lang="en-ZA" sz="1200" dirty="0">
                        <a:solidFill>
                          <a:schemeClr val="tx1"/>
                        </a:solidFill>
                      </a:endParaRPr>
                    </a:p>
                  </a:txBody>
                  <a:tcPr/>
                </a:tc>
                <a:extLst>
                  <a:ext uri="{0D108BD9-81ED-4DB2-BD59-A6C34878D82A}">
                    <a16:rowId xmlns:a16="http://schemas.microsoft.com/office/drawing/2014/main" val="10002"/>
                  </a:ext>
                </a:extLst>
              </a:tr>
              <a:tr h="370840">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Appoint</a:t>
                      </a:r>
                      <a:r>
                        <a:rPr lang="en-ZA" sz="1200" baseline="0" dirty="0" smtClean="0"/>
                        <a:t> Long-Term Security</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r>
                        <a:rPr lang="en-ZA" sz="1200" dirty="0" smtClean="0">
                          <a:solidFill>
                            <a:schemeClr val="tx1"/>
                          </a:solidFill>
                        </a:rPr>
                        <a:t>SAPS</a:t>
                      </a:r>
                      <a:r>
                        <a:rPr lang="en-ZA" sz="1200" baseline="0" dirty="0" smtClean="0">
                          <a:solidFill>
                            <a:schemeClr val="tx1"/>
                          </a:solidFill>
                        </a:rPr>
                        <a:t> has assisted PRASA in developing tender security specification for the appointment of private security </a:t>
                      </a:r>
                    </a:p>
                    <a:p>
                      <a:r>
                        <a:rPr lang="en-ZA" sz="1200" baseline="0" dirty="0" smtClean="0">
                          <a:solidFill>
                            <a:schemeClr val="tx1"/>
                          </a:solidFill>
                        </a:rPr>
                        <a:t>MOU has been signed between SAPS and PRASA</a:t>
                      </a:r>
                    </a:p>
                    <a:p>
                      <a:pPr marL="171450" indent="-171450">
                        <a:buFont typeface="Arial" panose="020B0604020202020204" pitchFamily="34" charset="0"/>
                        <a:buChar char="•"/>
                      </a:pPr>
                      <a:r>
                        <a:rPr lang="en-ZA" sz="1200" baseline="0" dirty="0" smtClean="0">
                          <a:solidFill>
                            <a:schemeClr val="tx1"/>
                          </a:solidFill>
                        </a:rPr>
                        <a:t>5 Sub Committees have been established and are meeting on a monthly basis. Intelligence gathering, Case Management, Prosecution, Compliance (PSIRA), Stakeholder Engagement &amp; PRASA Tech &amp; CRES</a:t>
                      </a:r>
                    </a:p>
                    <a:p>
                      <a:pPr marL="0" indent="0">
                        <a:buFontTx/>
                        <a:buNone/>
                      </a:pPr>
                      <a:r>
                        <a:rPr lang="en-ZA" sz="1200" baseline="0" dirty="0" smtClean="0">
                          <a:solidFill>
                            <a:schemeClr val="tx1"/>
                          </a:solidFill>
                        </a:rPr>
                        <a:t>SAPS Mounted units and Canine dog unit will commence mid May 2020 to assist PRASA protect its assets.</a:t>
                      </a:r>
                      <a:endParaRPr lang="en-ZA" sz="1200" dirty="0" smtClean="0">
                        <a:solidFill>
                          <a:schemeClr val="tx1"/>
                        </a:solidFill>
                      </a:endParaRPr>
                    </a:p>
                    <a:p>
                      <a:r>
                        <a:rPr lang="en-ZA" sz="1200" dirty="0" smtClean="0">
                          <a:solidFill>
                            <a:schemeClr val="tx1"/>
                          </a:solidFill>
                        </a:rPr>
                        <a:t>Motivation</a:t>
                      </a:r>
                      <a:r>
                        <a:rPr lang="en-ZA" sz="1200" baseline="0" dirty="0" smtClean="0">
                          <a:solidFill>
                            <a:schemeClr val="tx1"/>
                          </a:solidFill>
                        </a:rPr>
                        <a:t> for funding for internal PRASA security personnel was sent to DoT and approval is pending.</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solidFill>
                            <a:schemeClr val="tx1"/>
                          </a:solidFill>
                        </a:rPr>
                        <a:t>Engagement to finalise MOU between PRASA and SSA are at an advanced stage</a:t>
                      </a:r>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39866" y="937863"/>
            <a:ext cx="3557833" cy="369332"/>
          </a:xfrm>
          <a:prstGeom prst="rect">
            <a:avLst/>
          </a:prstGeom>
        </p:spPr>
        <p:txBody>
          <a:bodyPr wrap="none">
            <a:spAutoFit/>
          </a:bodyPr>
          <a:lstStyle/>
          <a:p>
            <a:r>
              <a:rPr lang="en-GB" b="1" dirty="0" smtClean="0"/>
              <a:t>Safety and Security Sub-Committee</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51</a:t>
            </a:fld>
            <a:endParaRPr lang="en-US" sz="2000" b="1" dirty="0">
              <a:solidFill>
                <a:schemeClr val="bg1"/>
              </a:solidFill>
            </a:endParaRPr>
          </a:p>
        </p:txBody>
      </p:sp>
    </p:spTree>
    <p:extLst>
      <p:ext uri="{BB962C8B-B14F-4D97-AF65-F5344CB8AC3E}">
        <p14:creationId xmlns:p14="http://schemas.microsoft.com/office/powerpoint/2010/main" val="8608812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34674" y="59215"/>
            <a:ext cx="6788728"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6 Month Programmes</a:t>
            </a:r>
            <a:endParaRPr lang="en-ZA" sz="2800" dirty="0"/>
          </a:p>
        </p:txBody>
      </p:sp>
      <p:graphicFrame>
        <p:nvGraphicFramePr>
          <p:cNvPr id="6" name="Table 5"/>
          <p:cNvGraphicFramePr>
            <a:graphicFrameLocks noGrp="1"/>
          </p:cNvGraphicFramePr>
          <p:nvPr>
            <p:extLst>
              <p:ext uri="{D42A27DB-BD31-4B8C-83A1-F6EECF244321}">
                <p14:modId xmlns:p14="http://schemas.microsoft.com/office/powerpoint/2010/main" val="2603513993"/>
              </p:ext>
            </p:extLst>
          </p:nvPr>
        </p:nvGraphicFramePr>
        <p:xfrm>
          <a:off x="7240" y="1201577"/>
          <a:ext cx="9898760" cy="4668520"/>
        </p:xfrm>
        <a:graphic>
          <a:graphicData uri="http://schemas.openxmlformats.org/drawingml/2006/table">
            <a:tbl>
              <a:tblPr firstRow="1" bandRow="1">
                <a:tableStyleId>{F5AB1C69-6EDB-4FF4-983F-18BD219EF322}</a:tableStyleId>
              </a:tblPr>
              <a:tblGrid>
                <a:gridCol w="3123887">
                  <a:extLst>
                    <a:ext uri="{9D8B030D-6E8A-4147-A177-3AD203B41FA5}">
                      <a16:colId xmlns:a16="http://schemas.microsoft.com/office/drawing/2014/main" val="20000"/>
                    </a:ext>
                  </a:extLst>
                </a:gridCol>
                <a:gridCol w="2549237">
                  <a:extLst>
                    <a:ext uri="{9D8B030D-6E8A-4147-A177-3AD203B41FA5}">
                      <a16:colId xmlns:a16="http://schemas.microsoft.com/office/drawing/2014/main" val="20001"/>
                    </a:ext>
                  </a:extLst>
                </a:gridCol>
                <a:gridCol w="4225636">
                  <a:extLst>
                    <a:ext uri="{9D8B030D-6E8A-4147-A177-3AD203B41FA5}">
                      <a16:colId xmlns:a16="http://schemas.microsoft.com/office/drawing/2014/main" val="20002"/>
                    </a:ext>
                  </a:extLst>
                </a:gridCol>
              </a:tblGrid>
              <a:tr h="370840">
                <a:tc>
                  <a:txBody>
                    <a:bodyPr/>
                    <a:lstStyle/>
                    <a:p>
                      <a:r>
                        <a:rPr lang="en-ZA" sz="1600" dirty="0" smtClean="0"/>
                        <a:t>Turnaround Plan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Key Programme</a:t>
                      </a:r>
                    </a:p>
                  </a:txBody>
                  <a:tcPr/>
                </a:tc>
                <a:tc>
                  <a:txBody>
                    <a:bodyPr/>
                    <a:lstStyle/>
                    <a:p>
                      <a:r>
                        <a:rPr lang="en-ZA" sz="1600" dirty="0" smtClean="0"/>
                        <a:t>Status</a:t>
                      </a:r>
                      <a:endParaRPr lang="en-ZA" sz="1600" dirty="0"/>
                    </a:p>
                  </a:txBody>
                  <a:tcPr/>
                </a:tc>
                <a:extLst>
                  <a:ext uri="{0D108BD9-81ED-4DB2-BD59-A6C34878D82A}">
                    <a16:rowId xmlns:a16="http://schemas.microsoft.com/office/drawing/2014/main" val="10000"/>
                  </a:ext>
                </a:extLst>
              </a:tr>
              <a:tr h="370840">
                <a:tc>
                  <a:txBody>
                    <a:bodyPr/>
                    <a:lstStyle/>
                    <a:p>
                      <a:r>
                        <a:rPr lang="en-ZA" sz="1200" dirty="0" smtClean="0"/>
                        <a:t>2. Addressing all Matters  raised</a:t>
                      </a:r>
                      <a:r>
                        <a:rPr lang="en-ZA" sz="1200" baseline="0" dirty="0" smtClean="0"/>
                        <a:t> in Auditor-General’s report  and ensure there are no repeat findings </a:t>
                      </a:r>
                      <a:endParaRPr lang="en-ZA" sz="1200" dirty="0"/>
                    </a:p>
                  </a:txBody>
                  <a:tcPr/>
                </a:tc>
                <a:tc>
                  <a:txBody>
                    <a:bodyPr/>
                    <a:lstStyle/>
                    <a:p>
                      <a:r>
                        <a:rPr lang="en-ZA" sz="1200" dirty="0" smtClean="0">
                          <a:solidFill>
                            <a:schemeClr val="tx1"/>
                          </a:solidFill>
                        </a:rPr>
                        <a:t>Implement Document Management</a:t>
                      </a:r>
                      <a:r>
                        <a:rPr lang="en-ZA" sz="1200" baseline="0" dirty="0" smtClean="0">
                          <a:solidFill>
                            <a:schemeClr val="tx1"/>
                          </a:solidFill>
                        </a:rPr>
                        <a:t> System</a:t>
                      </a:r>
                    </a:p>
                  </a:txBody>
                  <a:tcPr/>
                </a:tc>
                <a:tc>
                  <a:txBody>
                    <a:bodyPr/>
                    <a:lstStyle/>
                    <a:p>
                      <a:r>
                        <a:rPr lang="en-ZA" sz="1200" dirty="0" smtClean="0">
                          <a:solidFill>
                            <a:schemeClr val="tx1"/>
                          </a:solidFill>
                        </a:rPr>
                        <a:t>Record</a:t>
                      </a:r>
                      <a:r>
                        <a:rPr lang="en-ZA" sz="1200" baseline="0" dirty="0" smtClean="0">
                          <a:solidFill>
                            <a:schemeClr val="tx1"/>
                          </a:solidFill>
                        </a:rPr>
                        <a:t>s Management Policy is under review.</a:t>
                      </a:r>
                    </a:p>
                    <a:p>
                      <a:r>
                        <a:rPr lang="en-ZA" sz="1200" baseline="0" dirty="0" smtClean="0">
                          <a:solidFill>
                            <a:schemeClr val="tx1"/>
                          </a:solidFill>
                        </a:rPr>
                        <a:t>The process for the appointment of the service provider is at  bid adjudication stage. </a:t>
                      </a:r>
                    </a:p>
                    <a:p>
                      <a:r>
                        <a:rPr lang="en-ZA" sz="1200" baseline="0" dirty="0" smtClean="0">
                          <a:solidFill>
                            <a:schemeClr val="tx1"/>
                          </a:solidFill>
                        </a:rPr>
                        <a:t>Office 365 is being used  as the interim short term.</a:t>
                      </a:r>
                      <a:endParaRPr lang="en-ZA" sz="1200" dirty="0">
                        <a:solidFill>
                          <a:schemeClr val="tx1"/>
                        </a:solidFill>
                      </a:endParaRPr>
                    </a:p>
                  </a:txBody>
                  <a:tcPr/>
                </a:tc>
                <a:extLst>
                  <a:ext uri="{0D108BD9-81ED-4DB2-BD59-A6C34878D82A}">
                    <a16:rowId xmlns:a16="http://schemas.microsoft.com/office/drawing/2014/main" val="10001"/>
                  </a:ext>
                </a:extLst>
              </a:tr>
              <a:tr h="370840">
                <a:tc>
                  <a:txBody>
                    <a:bodyPr/>
                    <a:lstStyle/>
                    <a:p>
                      <a:r>
                        <a:rPr lang="en-ZA" sz="1200" dirty="0" smtClean="0"/>
                        <a:t>3. Build Capacity</a:t>
                      </a:r>
                      <a:r>
                        <a:rPr lang="en-ZA" sz="1200" baseline="0" dirty="0" smtClean="0"/>
                        <a:t> to support interventions aimed at recovering the system by establishing requisite supplier panels through competitive bidding or other means permissible</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Set-up Panel</a:t>
                      </a:r>
                      <a:r>
                        <a:rPr lang="en-ZA" sz="1200" baseline="0" dirty="0" smtClean="0">
                          <a:solidFill>
                            <a:schemeClr val="tx1"/>
                          </a:solidFill>
                        </a:rPr>
                        <a:t> of Service Providers to provide capacity to Capital Programme implementation</a:t>
                      </a:r>
                    </a:p>
                  </a:txBody>
                  <a:tcPr/>
                </a:tc>
                <a:tc>
                  <a:txBody>
                    <a:bodyPr/>
                    <a:lstStyle/>
                    <a:p>
                      <a:r>
                        <a:rPr lang="en-ZA" sz="1200" dirty="0" smtClean="0">
                          <a:solidFill>
                            <a:schemeClr val="tx1"/>
                          </a:solidFill>
                        </a:rPr>
                        <a:t>The SCM Policy has been reviewed to strengthen governance and transparency</a:t>
                      </a:r>
                      <a:r>
                        <a:rPr lang="en-ZA" sz="1200" baseline="0" dirty="0" smtClean="0">
                          <a:solidFill>
                            <a:schemeClr val="tx1"/>
                          </a:solidFill>
                        </a:rPr>
                        <a:t> with the necessary agility to expedite infrastructure and capital projects delivery. </a:t>
                      </a:r>
                    </a:p>
                    <a:p>
                      <a:r>
                        <a:rPr lang="en-ZA" sz="1200" baseline="0" dirty="0" smtClean="0">
                          <a:solidFill>
                            <a:schemeClr val="tx1"/>
                          </a:solidFill>
                        </a:rPr>
                        <a:t>Draft SOPs have been developed and will be finalised during this month. </a:t>
                      </a:r>
                    </a:p>
                    <a:p>
                      <a:r>
                        <a:rPr lang="en-ZA" sz="1200" baseline="0" dirty="0" smtClean="0">
                          <a:solidFill>
                            <a:schemeClr val="tx1"/>
                          </a:solidFill>
                        </a:rPr>
                        <a:t>Delegation of Authority has been reviewed and being aligned to necessary thresholds to assist  with clearing backlog on approval processes</a:t>
                      </a:r>
                      <a:endParaRPr lang="en-ZA" sz="1200" dirty="0" smtClean="0">
                        <a:solidFill>
                          <a:schemeClr val="tx1"/>
                        </a:solidFill>
                      </a:endParaRPr>
                    </a:p>
                  </a:txBody>
                  <a:tcPr/>
                </a:tc>
                <a:extLst>
                  <a:ext uri="{0D108BD9-81ED-4DB2-BD59-A6C34878D82A}">
                    <a16:rowId xmlns:a16="http://schemas.microsoft.com/office/drawing/2014/main" val="10002"/>
                  </a:ext>
                </a:extLst>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4. Ensure effective consequence management</a:t>
                      </a:r>
                      <a:r>
                        <a:rPr lang="en-ZA" sz="1200" baseline="0" dirty="0" smtClean="0"/>
                        <a:t> and provide support to investigations currently underway by law enforcements authorities </a:t>
                      </a:r>
                      <a:endParaRPr lang="en-ZA"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Conclude vetting</a:t>
                      </a:r>
                      <a:r>
                        <a:rPr lang="en-ZA" sz="1200" baseline="0" dirty="0" smtClean="0">
                          <a:solidFill>
                            <a:schemeClr val="tx1"/>
                          </a:solidFill>
                        </a:rPr>
                        <a:t> and screening  of Divisions and Subsidiaries executives and their critical departments </a:t>
                      </a:r>
                    </a:p>
                  </a:txBody>
                  <a:tcPr/>
                </a:tc>
                <a:tc>
                  <a:txBody>
                    <a:bodyPr/>
                    <a:lstStyle/>
                    <a:p>
                      <a:r>
                        <a:rPr lang="en-ZA" sz="1200" dirty="0" smtClean="0">
                          <a:solidFill>
                            <a:schemeClr val="tx1"/>
                          </a:solidFill>
                        </a:rPr>
                        <a:t>Vetting</a:t>
                      </a:r>
                      <a:r>
                        <a:rPr lang="en-ZA" sz="1200" baseline="0" dirty="0" smtClean="0">
                          <a:solidFill>
                            <a:schemeClr val="tx1"/>
                          </a:solidFill>
                        </a:rPr>
                        <a:t> process is underway and it anticipated that is should  be concluded after the lockdown.</a:t>
                      </a:r>
                      <a:endParaRPr lang="en-ZA" sz="1200" dirty="0">
                        <a:solidFill>
                          <a:schemeClr val="tx1"/>
                        </a:solidFill>
                      </a:endParaRPr>
                    </a:p>
                  </a:txBody>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a:txBody>
                  <a:tcPr/>
                </a:tc>
                <a:tc>
                  <a:txBody>
                    <a:bodyPr/>
                    <a:lstStyle/>
                    <a:p>
                      <a:r>
                        <a:rPr lang="en-ZA" sz="1200" dirty="0" smtClean="0">
                          <a:solidFill>
                            <a:schemeClr val="tx1"/>
                          </a:solidFill>
                        </a:rPr>
                        <a:t>Performance</a:t>
                      </a:r>
                      <a:r>
                        <a:rPr lang="en-ZA" sz="1200" baseline="0" dirty="0" smtClean="0">
                          <a:solidFill>
                            <a:schemeClr val="tx1"/>
                          </a:solidFill>
                        </a:rPr>
                        <a:t> Management system (PMS) strictly adhered to </a:t>
                      </a:r>
                    </a:p>
                    <a:p>
                      <a:r>
                        <a:rPr lang="en-ZA" sz="1200" baseline="0" dirty="0" smtClean="0">
                          <a:solidFill>
                            <a:schemeClr val="tx1"/>
                          </a:solidFill>
                        </a:rPr>
                        <a:t> </a:t>
                      </a:r>
                      <a:endParaRPr lang="en-ZA" sz="1200" dirty="0">
                        <a:solidFill>
                          <a:schemeClr val="tx1"/>
                        </a:solidFill>
                      </a:endParaRPr>
                    </a:p>
                  </a:txBody>
                  <a:tcPr/>
                </a:tc>
                <a:tc>
                  <a:txBody>
                    <a:bodyPr/>
                    <a:lstStyle/>
                    <a:p>
                      <a:pPr marL="0" algn="l" defTabSz="914400" rtl="0" eaLnBrk="1" latinLnBrk="0" hangingPunct="1"/>
                      <a:r>
                        <a:rPr lang="en-ZA" sz="1200" kern="1200" dirty="0" smtClean="0">
                          <a:solidFill>
                            <a:schemeClr val="tx1"/>
                          </a:solidFill>
                          <a:latin typeface="+mn-lt"/>
                          <a:ea typeface="+mn-ea"/>
                          <a:cs typeface="+mn-cs"/>
                        </a:rPr>
                        <a:t>Cascading of Performance Management scorecards for 2020/21 has been completed up to General Manager Level  at the end of April 2020.  Cascading of Performance Management scorecards to assistant management level will be completed 30 June 2020. </a:t>
                      </a:r>
                      <a:endParaRPr lang="en-ZA" sz="1200"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p>
                  </a:txBody>
                  <a:tcPr/>
                </a:tc>
                <a:tc>
                  <a:txBody>
                    <a:bodyPr/>
                    <a:lstStyle/>
                    <a:p>
                      <a:r>
                        <a:rPr lang="en-ZA" sz="1200" dirty="0" smtClean="0">
                          <a:solidFill>
                            <a:schemeClr val="tx1"/>
                          </a:solidFill>
                        </a:rPr>
                        <a:t>Implement Employee recognition</a:t>
                      </a:r>
                      <a:r>
                        <a:rPr lang="en-ZA" sz="1200" baseline="0" dirty="0" smtClean="0">
                          <a:solidFill>
                            <a:schemeClr val="tx1"/>
                          </a:solidFill>
                        </a:rPr>
                        <a:t> and Reward programme</a:t>
                      </a:r>
                      <a:endParaRPr lang="en-ZA" sz="1200" b="1" dirty="0">
                        <a:solidFill>
                          <a:schemeClr val="tx1"/>
                        </a:solidFill>
                      </a:endParaRPr>
                    </a:p>
                  </a:txBody>
                  <a:tcPr/>
                </a:tc>
                <a:tc>
                  <a:txBody>
                    <a:bodyPr/>
                    <a:lstStyle/>
                    <a:p>
                      <a:pPr marL="0" algn="l" defTabSz="914400" rtl="0" eaLnBrk="1" latinLnBrk="0" hangingPunct="1"/>
                      <a:r>
                        <a:rPr lang="en-ZA" sz="1200" kern="1200" dirty="0" smtClean="0">
                          <a:solidFill>
                            <a:schemeClr val="tx1"/>
                          </a:solidFill>
                          <a:latin typeface="+mn-lt"/>
                          <a:ea typeface="+mn-ea"/>
                          <a:cs typeface="+mn-cs"/>
                        </a:rPr>
                        <a:t>Employee Recognition and Rewards Programme is currently being developed  and will be completed at the end of June 2020</a:t>
                      </a:r>
                      <a:endParaRPr lang="en-ZA" sz="1200"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12863" y="828679"/>
            <a:ext cx="2925481" cy="369332"/>
          </a:xfrm>
          <a:prstGeom prst="rect">
            <a:avLst/>
          </a:prstGeom>
        </p:spPr>
        <p:txBody>
          <a:bodyPr wrap="none">
            <a:spAutoFit/>
          </a:bodyPr>
          <a:lstStyle/>
          <a:p>
            <a:r>
              <a:rPr lang="en-GB" b="1" dirty="0" smtClean="0"/>
              <a:t>Governance Sub-Committee </a:t>
            </a:r>
            <a:endParaRPr lang="en-ZA" b="1"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52</a:t>
            </a:fld>
            <a:endParaRPr lang="en-US" sz="2000" b="1" dirty="0">
              <a:solidFill>
                <a:schemeClr val="bg1"/>
              </a:solidFill>
            </a:endParaRPr>
          </a:p>
        </p:txBody>
      </p:sp>
    </p:spTree>
    <p:extLst>
      <p:ext uri="{BB962C8B-B14F-4D97-AF65-F5344CB8AC3E}">
        <p14:creationId xmlns:p14="http://schemas.microsoft.com/office/powerpoint/2010/main" val="1116170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800" dirty="0" smtClean="0"/>
          </a:p>
          <a:p>
            <a:pPr algn="ctr"/>
            <a:endParaRPr lang="en-US" sz="4800" dirty="0"/>
          </a:p>
          <a:p>
            <a:pPr marL="0" indent="0" algn="ctr">
              <a:buNone/>
            </a:pPr>
            <a:r>
              <a:rPr lang="en-US" sz="4800" b="1" dirty="0" smtClean="0"/>
              <a:t>CORRIDOR RECOVERY PROGRAMMES </a:t>
            </a:r>
            <a:endParaRPr lang="en-US" sz="4800" b="1" dirty="0"/>
          </a:p>
        </p:txBody>
      </p:sp>
      <p:sp>
        <p:nvSpPr>
          <p:cNvPr id="4" name="Slide Number Placeholder 1"/>
          <p:cNvSpPr>
            <a:spLocks noGrp="1"/>
          </p:cNvSpPr>
          <p:nvPr>
            <p:ph type="sldNum" sz="quarter" idx="12"/>
          </p:nvPr>
        </p:nvSpPr>
        <p:spPr>
          <a:xfrm>
            <a:off x="6996113" y="6356352"/>
            <a:ext cx="2228850" cy="365125"/>
          </a:xfrm>
        </p:spPr>
        <p:txBody>
          <a:bodyPr/>
          <a:lstStyle/>
          <a:p>
            <a:fld id="{D5E2A85E-8BDD-8940-83F5-79F1C797ABD5}" type="slidenum">
              <a:rPr lang="en-US" sz="2000" b="1">
                <a:solidFill>
                  <a:schemeClr val="bg1"/>
                </a:solidFill>
              </a:rPr>
              <a:pPr/>
              <a:t>53</a:t>
            </a:fld>
            <a:endParaRPr lang="en-US" sz="2000" b="1" dirty="0">
              <a:solidFill>
                <a:schemeClr val="bg1"/>
              </a:solidFill>
            </a:endParaRPr>
          </a:p>
        </p:txBody>
      </p:sp>
    </p:spTree>
    <p:extLst>
      <p:ext uri="{BB962C8B-B14F-4D97-AF65-F5344CB8AC3E}">
        <p14:creationId xmlns:p14="http://schemas.microsoft.com/office/powerpoint/2010/main" val="22054722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Corridor Recovery </a:t>
            </a:r>
            <a:endParaRPr lang="en-ZA" dirty="0"/>
          </a:p>
        </p:txBody>
      </p:sp>
      <p:sp>
        <p:nvSpPr>
          <p:cNvPr id="3" name="Content Placeholder 2"/>
          <p:cNvSpPr>
            <a:spLocks noGrp="1"/>
          </p:cNvSpPr>
          <p:nvPr>
            <p:ph idx="1"/>
          </p:nvPr>
        </p:nvSpPr>
        <p:spPr/>
        <p:txBody>
          <a:bodyPr>
            <a:normAutofit/>
          </a:bodyPr>
          <a:lstStyle/>
          <a:p>
            <a:pPr lvl="0"/>
            <a:r>
              <a:rPr lang="en-US" dirty="0" smtClean="0"/>
              <a:t>The </a:t>
            </a:r>
            <a:r>
              <a:rPr lang="en-US" dirty="0" err="1"/>
              <a:t>programme</a:t>
            </a:r>
            <a:r>
              <a:rPr lang="en-US" dirty="0"/>
              <a:t> has been reviewed in light of the lockdown, walling </a:t>
            </a:r>
            <a:r>
              <a:rPr lang="en-US" dirty="0" err="1"/>
              <a:t>programme</a:t>
            </a:r>
            <a:r>
              <a:rPr lang="en-US" dirty="0"/>
              <a:t>, and increased theft and vandalism.  The revised dates are provided in the table below.</a:t>
            </a:r>
            <a:endParaRPr lang="en-ZA" dirty="0"/>
          </a:p>
          <a:p>
            <a:endParaRPr lang="en-ZA" dirty="0"/>
          </a:p>
        </p:txBody>
      </p:sp>
      <p:pic>
        <p:nvPicPr>
          <p:cNvPr id="4" name="Content Placeholder 4"/>
          <p:cNvPicPr>
            <a:picLocks noChangeAspect="1"/>
          </p:cNvPicPr>
          <p:nvPr/>
        </p:nvPicPr>
        <p:blipFill>
          <a:blip r:embed="rId2"/>
          <a:stretch>
            <a:fillRect/>
          </a:stretch>
        </p:blipFill>
        <p:spPr>
          <a:xfrm>
            <a:off x="1388751" y="3299731"/>
            <a:ext cx="6122313" cy="1938255"/>
          </a:xfrm>
          <a:prstGeom prst="rect">
            <a:avLst/>
          </a:prstGeom>
        </p:spPr>
      </p:pic>
    </p:spTree>
    <p:extLst>
      <p:ext uri="{BB962C8B-B14F-4D97-AF65-F5344CB8AC3E}">
        <p14:creationId xmlns:p14="http://schemas.microsoft.com/office/powerpoint/2010/main" val="28888470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Corridor Recovery</a:t>
            </a:r>
            <a:endParaRPr lang="en-ZA" dirty="0"/>
          </a:p>
        </p:txBody>
      </p:sp>
      <p:sp>
        <p:nvSpPr>
          <p:cNvPr id="3" name="Content Placeholder 2"/>
          <p:cNvSpPr>
            <a:spLocks noGrp="1"/>
          </p:cNvSpPr>
          <p:nvPr>
            <p:ph idx="1"/>
          </p:nvPr>
        </p:nvSpPr>
        <p:spPr/>
        <p:txBody>
          <a:bodyPr>
            <a:normAutofit fontScale="55000" lnSpcReduction="20000"/>
          </a:bodyPr>
          <a:lstStyle/>
          <a:p>
            <a:pPr lvl="0"/>
            <a:r>
              <a:rPr lang="en-US" dirty="0"/>
              <a:t>It should however be noted that the above </a:t>
            </a:r>
            <a:r>
              <a:rPr lang="en-US" dirty="0" err="1"/>
              <a:t>programme</a:t>
            </a:r>
            <a:r>
              <a:rPr lang="en-US" dirty="0"/>
              <a:t> / timeframes will continue to be reviewed, as the impact of the COVID-19 Lockdown on the procurement and construction </a:t>
            </a:r>
            <a:r>
              <a:rPr lang="en-US" dirty="0" err="1"/>
              <a:t>programme</a:t>
            </a:r>
            <a:r>
              <a:rPr lang="en-US" dirty="0"/>
              <a:t> is not fully known at this stage.  Weekly progress reports are prepared in this regard.</a:t>
            </a:r>
            <a:endParaRPr lang="en-ZA" dirty="0"/>
          </a:p>
          <a:p>
            <a:pPr lvl="0"/>
            <a:r>
              <a:rPr lang="en-US" dirty="0"/>
              <a:t>Teams have utilized the lockdown period to improve and </a:t>
            </a:r>
            <a:r>
              <a:rPr lang="en-US" dirty="0" err="1"/>
              <a:t>finalise</a:t>
            </a:r>
            <a:r>
              <a:rPr lang="en-US" dirty="0"/>
              <a:t> specification for the various infrastructure packages (electrical).</a:t>
            </a:r>
            <a:endParaRPr lang="en-ZA" dirty="0"/>
          </a:p>
          <a:p>
            <a:pPr lvl="0"/>
            <a:r>
              <a:rPr lang="en-US" dirty="0"/>
              <a:t>Procurement schedule for the corridor </a:t>
            </a:r>
            <a:r>
              <a:rPr lang="en-US" dirty="0" err="1"/>
              <a:t>programmes</a:t>
            </a:r>
            <a:r>
              <a:rPr lang="en-US" dirty="0"/>
              <a:t> have also been developed.</a:t>
            </a:r>
            <a:endParaRPr lang="en-ZA" dirty="0"/>
          </a:p>
          <a:p>
            <a:pPr lvl="0"/>
            <a:r>
              <a:rPr lang="en-US" dirty="0"/>
              <a:t>Specific SCM Committees (Specification and Evaluation) are being established to ensure the fast-tracking of specifications and tender evaluations.  Advertising of projects under Level 4 lockdown being considered through deviations where applicable. </a:t>
            </a:r>
            <a:endParaRPr lang="en-ZA" dirty="0"/>
          </a:p>
          <a:p>
            <a:pPr lvl="0"/>
            <a:r>
              <a:rPr lang="en-US" dirty="0"/>
              <a:t>Stakeholder plan being developed to ensure effective communication and involvement of key stakeholders in the </a:t>
            </a:r>
            <a:r>
              <a:rPr lang="en-US" dirty="0" err="1"/>
              <a:t>programme</a:t>
            </a:r>
            <a:r>
              <a:rPr lang="en-US" dirty="0"/>
              <a:t>.</a:t>
            </a:r>
            <a:endParaRPr lang="en-ZA" dirty="0"/>
          </a:p>
          <a:p>
            <a:pPr lvl="0"/>
            <a:r>
              <a:rPr lang="en-US" dirty="0"/>
              <a:t>With regards to the Interim (Bus) service, consideration is being given to the repair and </a:t>
            </a:r>
            <a:r>
              <a:rPr lang="en-US" dirty="0" err="1"/>
              <a:t>utilisation</a:t>
            </a:r>
            <a:r>
              <a:rPr lang="en-US" dirty="0"/>
              <a:t> of some of the </a:t>
            </a:r>
            <a:r>
              <a:rPr lang="en-US" dirty="0" err="1"/>
              <a:t>Autopax</a:t>
            </a:r>
            <a:r>
              <a:rPr lang="en-US" dirty="0"/>
              <a:t> bus fleet.</a:t>
            </a:r>
            <a:endParaRPr lang="en-ZA" dirty="0"/>
          </a:p>
          <a:p>
            <a:pPr lvl="0"/>
            <a:r>
              <a:rPr lang="en-US" dirty="0"/>
              <a:t>The Central Line has been severely impacted by illegal settlements in the rail reserve in </a:t>
            </a:r>
            <a:r>
              <a:rPr lang="en-US" dirty="0" err="1"/>
              <a:t>Langa</a:t>
            </a:r>
            <a:r>
              <a:rPr lang="en-US" dirty="0"/>
              <a:t>, Philippi and </a:t>
            </a:r>
            <a:r>
              <a:rPr lang="en-US" dirty="0" err="1"/>
              <a:t>Nonkqubela</a:t>
            </a:r>
            <a:r>
              <a:rPr lang="en-US" dirty="0"/>
              <a:t> on </a:t>
            </a:r>
            <a:r>
              <a:rPr lang="en-US" dirty="0" err="1"/>
              <a:t>Khayelitsha</a:t>
            </a:r>
            <a:r>
              <a:rPr lang="en-US" dirty="0"/>
              <a:t>. The Minister of Transport is leading a process that is comprised of the National Department of Public Works, the Western Cape Provincial Departments of Human Settlement and Transport and the City of Cape Town. The intention is to find a solution through joints efforts to find alternative accommodation for these illegal settlers. </a:t>
            </a:r>
            <a:endParaRPr lang="en-ZA" dirty="0"/>
          </a:p>
        </p:txBody>
      </p:sp>
    </p:spTree>
    <p:extLst>
      <p:ext uri="{BB962C8B-B14F-4D97-AF65-F5344CB8AC3E}">
        <p14:creationId xmlns:p14="http://schemas.microsoft.com/office/powerpoint/2010/main" val="12078711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7963" y="69850"/>
            <a:ext cx="8243310" cy="622300"/>
          </a:xfrm>
        </p:spPr>
        <p:txBody>
          <a:bodyPr/>
          <a:lstStyle/>
          <a:p>
            <a:pPr eaLnBrk="1" hangingPunct="1"/>
            <a:r>
              <a:rPr lang="en-ZA" altLang="en-US" dirty="0" smtClean="0">
                <a:latin typeface="Arial" pitchFamily="34" charset="0"/>
                <a:cs typeface="Arial" pitchFamily="34" charset="0"/>
              </a:rPr>
              <a:t>Central Line Corridor Programme </a:t>
            </a:r>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fld id="{A063E6D8-EF1E-45F8-91CA-EF1A3CAC2681}" type="slidenum">
              <a:rPr lang="en-US" altLang="en-US" sz="1200">
                <a:solidFill>
                  <a:srgbClr val="898989"/>
                </a:solidFill>
              </a:rPr>
              <a:pPr>
                <a:lnSpc>
                  <a:spcPct val="100000"/>
                </a:lnSpc>
                <a:spcBef>
                  <a:spcPct val="0"/>
                </a:spcBef>
                <a:buFontTx/>
                <a:buNone/>
              </a:pPr>
              <a:t>56</a:t>
            </a:fld>
            <a:endParaRPr lang="en-US" altLang="en-US" sz="1200">
              <a:solidFill>
                <a:srgbClr val="898989"/>
              </a:solidFill>
            </a:endParaRPr>
          </a:p>
        </p:txBody>
      </p:sp>
      <p:pic>
        <p:nvPicPr>
          <p:cNvPr id="2048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1800" y="1000125"/>
            <a:ext cx="8840788" cy="3527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Box 2"/>
          <p:cNvSpPr txBox="1">
            <a:spLocks noChangeArrowheads="1"/>
          </p:cNvSpPr>
          <p:nvPr/>
        </p:nvSpPr>
        <p:spPr bwMode="auto">
          <a:xfrm>
            <a:off x="307975" y="4527550"/>
            <a:ext cx="9090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400" dirty="0"/>
              <a:t>These timelines will be affected by Lockdown Regulations and when the construction industry will be allowed to return to normal.  These dates will be updated when information becomes available.</a:t>
            </a:r>
          </a:p>
        </p:txBody>
      </p:sp>
    </p:spTree>
    <p:extLst>
      <p:ext uri="{BB962C8B-B14F-4D97-AF65-F5344CB8AC3E}">
        <p14:creationId xmlns:p14="http://schemas.microsoft.com/office/powerpoint/2010/main" val="32258239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p:cNvPicPr>
            <a:picLocks noChangeAspect="1"/>
          </p:cNvPicPr>
          <p:nvPr/>
        </p:nvPicPr>
        <p:blipFill>
          <a:blip r:embed="rId2">
            <a:extLst>
              <a:ext uri="{28A0092B-C50C-407E-A947-70E740481C1C}">
                <a14:useLocalDpi xmlns:a14="http://schemas.microsoft.com/office/drawing/2010/main" val="0"/>
              </a:ext>
            </a:extLst>
          </a:blip>
          <a:srcRect l="10995" t="20401" r="9254" b="25333"/>
          <a:stretch>
            <a:fillRect/>
          </a:stretch>
        </p:blipFill>
        <p:spPr bwMode="auto">
          <a:xfrm>
            <a:off x="4264025" y="1441450"/>
            <a:ext cx="563880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Content Placeholder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906000" cy="6858000"/>
          </a:xfrm>
        </p:spPr>
      </p:pic>
      <p:pic>
        <p:nvPicPr>
          <p:cNvPr id="4608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88720"/>
            <a:ext cx="9902824" cy="487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07963" y="69850"/>
            <a:ext cx="6788150" cy="622300"/>
          </a:xfrm>
        </p:spPr>
        <p:txBody>
          <a:bodyPr/>
          <a:lstStyle/>
          <a:p>
            <a:pPr eaLnBrk="1" hangingPunct="1"/>
            <a:r>
              <a:rPr lang="en-ZA" altLang="en-US" dirty="0" smtClean="0">
                <a:latin typeface="Arial" pitchFamily="34" charset="0"/>
                <a:cs typeface="Arial" pitchFamily="34" charset="0"/>
              </a:rPr>
              <a:t>Central Line Corridor Schedule </a:t>
            </a:r>
          </a:p>
        </p:txBody>
      </p:sp>
    </p:spTree>
    <p:extLst>
      <p:ext uri="{BB962C8B-B14F-4D97-AF65-F5344CB8AC3E}">
        <p14:creationId xmlns:p14="http://schemas.microsoft.com/office/powerpoint/2010/main" val="1800690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07963" y="69850"/>
            <a:ext cx="6788150" cy="622300"/>
          </a:xfrm>
        </p:spPr>
        <p:txBody>
          <a:bodyPr/>
          <a:lstStyle/>
          <a:p>
            <a:pPr eaLnBrk="1" hangingPunct="1"/>
            <a:r>
              <a:rPr lang="en-ZA" altLang="en-US" dirty="0" err="1" smtClean="0">
                <a:latin typeface="Arial" pitchFamily="34" charset="0"/>
                <a:cs typeface="Arial" pitchFamily="34" charset="0"/>
              </a:rPr>
              <a:t>Mabopane</a:t>
            </a:r>
            <a:r>
              <a:rPr lang="en-ZA" altLang="en-US" dirty="0" smtClean="0">
                <a:latin typeface="Arial" pitchFamily="34" charset="0"/>
                <a:cs typeface="Arial" pitchFamily="34" charset="0"/>
              </a:rPr>
              <a:t> Corridor Programme</a:t>
            </a:r>
          </a:p>
        </p:txBody>
      </p:sp>
      <p:sp>
        <p:nvSpPr>
          <p:cNvPr id="5" name="Slide Number Placeholder 4"/>
          <p:cNvSpPr>
            <a:spLocks noGrp="1"/>
          </p:cNvSpPr>
          <p:nvPr>
            <p:ph type="sldNum" sz="quarter" idx="12"/>
          </p:nvPr>
        </p:nvSpPr>
        <p:spPr/>
        <p:txBody>
          <a:bodyPr/>
          <a:lstStyle/>
          <a:p>
            <a:pPr>
              <a:defRPr/>
            </a:pPr>
            <a:fld id="{A6FB6E46-0598-477C-88B1-DD9DA7B94E2B}" type="slidenum">
              <a:rPr lang="en-US"/>
              <a:pPr>
                <a:defRPr/>
              </a:pPr>
              <a:t>58</a:t>
            </a:fld>
            <a:endParaRPr lang="en-US"/>
          </a:p>
        </p:txBody>
      </p:sp>
      <p:grpSp>
        <p:nvGrpSpPr>
          <p:cNvPr id="7" name="Group 6"/>
          <p:cNvGrpSpPr/>
          <p:nvPr/>
        </p:nvGrpSpPr>
        <p:grpSpPr>
          <a:xfrm>
            <a:off x="302965" y="1428716"/>
            <a:ext cx="9553460" cy="1997295"/>
            <a:chOff x="253626" y="233022"/>
            <a:chExt cx="3097169" cy="251213"/>
          </a:xfrm>
          <a:solidFill>
            <a:srgbClr val="1F497D">
              <a:lumMod val="20000"/>
              <a:lumOff val="80000"/>
            </a:srgbClr>
          </a:solidFill>
        </p:grpSpPr>
        <p:sp>
          <p:nvSpPr>
            <p:cNvPr id="8" name="Pentagon 7"/>
            <p:cNvSpPr/>
            <p:nvPr/>
          </p:nvSpPr>
          <p:spPr>
            <a:xfrm>
              <a:off x="253626" y="233022"/>
              <a:ext cx="1200056" cy="248157"/>
            </a:xfrm>
            <a:prstGeom prst="homePlate">
              <a:avLst/>
            </a:prstGeom>
            <a:grpFill/>
            <a:ln w="25400" cap="flat" cmpd="sng" algn="ctr">
              <a:solidFill>
                <a:srgbClr val="4F81BD">
                  <a:shade val="50000"/>
                </a:srgbClr>
              </a:solidFill>
              <a:prstDash val="solid"/>
            </a:ln>
            <a:effectLst/>
          </p:spPr>
          <p:txBody>
            <a:bodyPr lIns="87070" tIns="43535" rIns="87070" bIns="43535"/>
            <a:lstStyle/>
            <a:p>
              <a:pPr algn="ctr" eaLnBrk="0" hangingPunct="0">
                <a:spcBef>
                  <a:spcPts val="0"/>
                </a:spcBef>
                <a:spcAft>
                  <a:spcPts val="0"/>
                </a:spcAft>
                <a:defRPr/>
              </a:pPr>
              <a:r>
                <a:rPr lang="en-ZA" sz="2400" b="1" dirty="0">
                  <a:solidFill>
                    <a:srgbClr val="000000"/>
                  </a:solidFill>
                  <a:latin typeface="Calibri"/>
                  <a:ea typeface="Times New Roman"/>
                  <a:cs typeface="Times New Roman"/>
                </a:rPr>
                <a:t>Interim Solution</a:t>
              </a:r>
              <a:endParaRPr lang="en-ZA" sz="1200" kern="0" dirty="0">
                <a:solidFill>
                  <a:sysClr val="window" lastClr="FFFFFF"/>
                </a:solidFill>
                <a:latin typeface="Times New Roman"/>
                <a:ea typeface="Times New Roman"/>
                <a:cs typeface="+mn-cs"/>
              </a:endParaRPr>
            </a:p>
            <a:p>
              <a:pPr indent="-90170" eaLnBrk="0" hangingPunct="0">
                <a:spcBef>
                  <a:spcPts val="0"/>
                </a:spcBef>
                <a:spcAft>
                  <a:spcPts val="0"/>
                </a:spcAft>
                <a:defRPr/>
              </a:pPr>
              <a:r>
                <a:rPr lang="en-ZA" sz="1000" dirty="0" smtClean="0">
                  <a:solidFill>
                    <a:srgbClr val="000000"/>
                  </a:solidFill>
                  <a:latin typeface="Arial"/>
                  <a:ea typeface="Times New Roman"/>
                  <a:cs typeface="+mn-cs"/>
                </a:rPr>
                <a:t>Options </a:t>
              </a:r>
              <a:r>
                <a:rPr lang="en-ZA" sz="1000" dirty="0">
                  <a:solidFill>
                    <a:srgbClr val="000000"/>
                  </a:solidFill>
                  <a:latin typeface="Arial"/>
                  <a:ea typeface="Times New Roman"/>
                  <a:cs typeface="+mn-cs"/>
                </a:rPr>
                <a:t>of leasing/buying/using </a:t>
              </a:r>
              <a:r>
                <a:rPr lang="en-ZA" sz="1000" dirty="0" err="1">
                  <a:solidFill>
                    <a:srgbClr val="000000"/>
                  </a:solidFill>
                  <a:latin typeface="Arial"/>
                  <a:ea typeface="Times New Roman"/>
                  <a:cs typeface="+mn-cs"/>
                </a:rPr>
                <a:t>Autopax</a:t>
              </a:r>
              <a:r>
                <a:rPr lang="en-ZA" sz="1000" dirty="0">
                  <a:solidFill>
                    <a:srgbClr val="000000"/>
                  </a:solidFill>
                  <a:latin typeface="Arial"/>
                  <a:ea typeface="Times New Roman"/>
                  <a:cs typeface="+mn-cs"/>
                </a:rPr>
                <a:t> busses are being considered (80 buses required)</a:t>
              </a:r>
            </a:p>
            <a:p>
              <a:pPr indent="-90170" eaLnBrk="0" hangingPunct="0">
                <a:spcBef>
                  <a:spcPts val="0"/>
                </a:spcBef>
                <a:spcAft>
                  <a:spcPts val="0"/>
                </a:spcAft>
                <a:defRPr/>
              </a:pPr>
              <a:endParaRPr lang="en-ZA" sz="900" dirty="0">
                <a:solidFill>
                  <a:srgbClr val="000000"/>
                </a:solidFill>
                <a:latin typeface="Arial"/>
                <a:ea typeface="Times New Roman"/>
                <a:cs typeface="+mn-cs"/>
              </a:endParaRPr>
            </a:p>
            <a:p>
              <a:pPr indent="-90170" eaLnBrk="0" hangingPunct="0">
                <a:spcBef>
                  <a:spcPts val="0"/>
                </a:spcBef>
                <a:spcAft>
                  <a:spcPts val="0"/>
                </a:spcAft>
                <a:defRPr/>
              </a:pPr>
              <a:r>
                <a:rPr lang="en-ZA" sz="900" dirty="0" err="1">
                  <a:solidFill>
                    <a:srgbClr val="000000"/>
                  </a:solidFill>
                  <a:latin typeface="Arial"/>
                  <a:ea typeface="Times New Roman"/>
                  <a:cs typeface="+mn-cs"/>
                </a:rPr>
                <a:t>Autopax</a:t>
              </a:r>
              <a:r>
                <a:rPr lang="en-ZA" sz="900" dirty="0">
                  <a:solidFill>
                    <a:srgbClr val="000000"/>
                  </a:solidFill>
                  <a:latin typeface="Arial"/>
                  <a:ea typeface="Times New Roman"/>
                  <a:cs typeface="+mn-cs"/>
                </a:rPr>
                <a:t> solution not yet finalised.</a:t>
              </a:r>
            </a:p>
            <a:p>
              <a:pPr indent="-90170" eaLnBrk="0" hangingPunct="0">
                <a:spcBef>
                  <a:spcPts val="0"/>
                </a:spcBef>
                <a:spcAft>
                  <a:spcPts val="0"/>
                </a:spcAft>
                <a:defRPr/>
              </a:pPr>
              <a:endParaRPr lang="en-ZA" sz="900" dirty="0">
                <a:solidFill>
                  <a:srgbClr val="000000"/>
                </a:solidFill>
                <a:latin typeface="Arial"/>
                <a:ea typeface="Times New Roman"/>
                <a:cs typeface="+mn-cs"/>
              </a:endParaRPr>
            </a:p>
            <a:p>
              <a:pPr indent="-90170" eaLnBrk="0" hangingPunct="0">
                <a:spcBef>
                  <a:spcPts val="0"/>
                </a:spcBef>
                <a:spcAft>
                  <a:spcPts val="0"/>
                </a:spcAft>
                <a:defRPr/>
              </a:pPr>
              <a:r>
                <a:rPr lang="en-ZA" sz="900" dirty="0">
                  <a:solidFill>
                    <a:srgbClr val="000000"/>
                  </a:solidFill>
                  <a:latin typeface="Arial"/>
                  <a:ea typeface="Times New Roman"/>
                  <a:cs typeface="+mn-cs"/>
                </a:rPr>
                <a:t>If business case submitted to DoT is approved by the end of May 2020 and the leasing option is chosen, earliest start date for bus operation is November 2020 due to procurement timelines.</a:t>
              </a:r>
            </a:p>
            <a:p>
              <a:pPr marL="228600" indent="-228600" eaLnBrk="0" hangingPunct="0">
                <a:lnSpc>
                  <a:spcPct val="150000"/>
                </a:lnSpc>
                <a:spcBef>
                  <a:spcPts val="0"/>
                </a:spcBef>
                <a:spcAft>
                  <a:spcPts val="0"/>
                </a:spcAft>
                <a:tabLst>
                  <a:tab pos="228600" algn="l"/>
                </a:tabLst>
                <a:defRPr/>
              </a:pPr>
              <a:endParaRPr lang="en-ZA" sz="1200" kern="0" dirty="0">
                <a:solidFill>
                  <a:sysClr val="window" lastClr="FFFFFF"/>
                </a:solidFill>
                <a:latin typeface="Times New Roman"/>
                <a:ea typeface="Times New Roman"/>
                <a:cs typeface="+mn-cs"/>
              </a:endParaRPr>
            </a:p>
            <a:p>
              <a:pPr marL="45720" marR="45720" eaLnBrk="0" hangingPunct="0">
                <a:spcBef>
                  <a:spcPts val="0"/>
                </a:spcBef>
                <a:spcAft>
                  <a:spcPts val="600"/>
                </a:spcAft>
                <a:defRPr/>
              </a:pPr>
              <a:r>
                <a:rPr lang="en-US" sz="1350" kern="1100" dirty="0">
                  <a:solidFill>
                    <a:sysClr val="window" lastClr="FFFFFF"/>
                  </a:solidFill>
                  <a:latin typeface="Calibri"/>
                  <a:ea typeface="Times New Roman"/>
                  <a:cs typeface="Times New Roman"/>
                </a:rPr>
                <a:t> </a:t>
              </a:r>
              <a:endParaRPr lang="en-ZA" sz="1100" kern="1100" dirty="0">
                <a:solidFill>
                  <a:sysClr val="window" lastClr="FFFFFF"/>
                </a:solidFill>
                <a:latin typeface="Calibri"/>
                <a:ea typeface="Times New Roman"/>
                <a:cs typeface="Times New Roman"/>
              </a:endParaRPr>
            </a:p>
          </p:txBody>
        </p:sp>
        <p:sp>
          <p:nvSpPr>
            <p:cNvPr id="9" name="Pentagon 8"/>
            <p:cNvSpPr/>
            <p:nvPr/>
          </p:nvSpPr>
          <p:spPr>
            <a:xfrm>
              <a:off x="1467305" y="236078"/>
              <a:ext cx="997139" cy="248157"/>
            </a:xfrm>
            <a:prstGeom prst="homePlate">
              <a:avLst/>
            </a:prstGeom>
            <a:grpFill/>
            <a:ln w="25400" cap="flat" cmpd="sng" algn="ctr">
              <a:solidFill>
                <a:srgbClr val="4F81BD">
                  <a:shade val="50000"/>
                </a:srgbClr>
              </a:solidFill>
              <a:prstDash val="solid"/>
            </a:ln>
            <a:effectLst/>
          </p:spPr>
          <p:txBody>
            <a:bodyPr lIns="87070" tIns="43535" rIns="87070" bIns="43535"/>
            <a:lstStyle/>
            <a:p>
              <a:pPr algn="ctr" eaLnBrk="0" hangingPunct="0">
                <a:spcBef>
                  <a:spcPts val="0"/>
                </a:spcBef>
                <a:spcAft>
                  <a:spcPts val="0"/>
                </a:spcAft>
                <a:defRPr/>
              </a:pPr>
              <a:r>
                <a:rPr lang="en-ZA" sz="2400" b="1" dirty="0">
                  <a:solidFill>
                    <a:srgbClr val="000000"/>
                  </a:solidFill>
                  <a:latin typeface="Calibri"/>
                  <a:ea typeface="Times New Roman"/>
                  <a:cs typeface="Times New Roman"/>
                </a:rPr>
                <a:t>Phase 1</a:t>
              </a:r>
              <a:endParaRPr lang="en-ZA" sz="1200" kern="0" dirty="0">
                <a:solidFill>
                  <a:sysClr val="window" lastClr="FFFFFF"/>
                </a:solidFill>
                <a:latin typeface="Times New Roman"/>
                <a:ea typeface="Times New Roman"/>
                <a:cs typeface="+mn-cs"/>
              </a:endParaRPr>
            </a:p>
            <a:p>
              <a:pPr indent="-90170" eaLnBrk="0" hangingPunct="0">
                <a:spcBef>
                  <a:spcPts val="0"/>
                </a:spcBef>
                <a:spcAft>
                  <a:spcPts val="0"/>
                </a:spcAft>
                <a:defRPr/>
              </a:pPr>
              <a:r>
                <a:rPr lang="en-ZA" sz="1000" dirty="0">
                  <a:solidFill>
                    <a:srgbClr val="000000"/>
                  </a:solidFill>
                  <a:latin typeface="Arial"/>
                  <a:ea typeface="Times New Roman"/>
                  <a:cs typeface="+mn-cs"/>
                </a:rPr>
                <a:t>Limited Service: PTA-MBP (construction: Aug 20 – Apr 21)</a:t>
              </a:r>
              <a:endParaRPr lang="en-ZA" sz="1000" kern="0" dirty="0">
                <a:solidFill>
                  <a:sysClr val="window" lastClr="FFFFFF"/>
                </a:solidFill>
                <a:latin typeface="Times New Roman"/>
                <a:ea typeface="Times New Roman"/>
                <a:cs typeface="+mn-cs"/>
              </a:endParaRPr>
            </a:p>
            <a:p>
              <a:pPr indent="-90170" eaLnBrk="0" hangingPunct="0">
                <a:spcBef>
                  <a:spcPts val="0"/>
                </a:spcBef>
                <a:spcAft>
                  <a:spcPts val="0"/>
                </a:spcAft>
                <a:defRPr/>
              </a:pPr>
              <a:r>
                <a:rPr lang="en-ZA" sz="1000" b="1" dirty="0">
                  <a:solidFill>
                    <a:srgbClr val="000000"/>
                  </a:solidFill>
                  <a:latin typeface="Arial"/>
                  <a:ea typeface="Times New Roman"/>
                  <a:cs typeface="+mn-cs"/>
                </a:rPr>
                <a:t> </a:t>
              </a:r>
              <a:endParaRPr lang="en-ZA" sz="10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dirty="0">
                  <a:solidFill>
                    <a:srgbClr val="000000"/>
                  </a:solidFill>
                  <a:latin typeface="Arial"/>
                  <a:ea typeface="Times New Roman"/>
                  <a:cs typeface="+mn-cs"/>
                </a:rPr>
                <a:t>Operating times: 04h00 to 21h00</a:t>
              </a:r>
              <a:endParaRPr lang="en-ZA" sz="9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dirty="0">
                  <a:solidFill>
                    <a:srgbClr val="000000"/>
                  </a:solidFill>
                  <a:latin typeface="Arial"/>
                  <a:ea typeface="Times New Roman"/>
                  <a:cs typeface="+mn-cs"/>
                </a:rPr>
                <a:t>70 Train Trips per day</a:t>
              </a:r>
              <a:endParaRPr lang="en-ZA" sz="9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dirty="0">
                  <a:solidFill>
                    <a:srgbClr val="000000"/>
                  </a:solidFill>
                  <a:latin typeface="Arial"/>
                  <a:ea typeface="Times New Roman"/>
                  <a:cs typeface="+mn-cs"/>
                </a:rPr>
                <a:t>45 minute peak frequency</a:t>
              </a:r>
              <a:endParaRPr lang="en-ZA" sz="9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dirty="0">
                  <a:solidFill>
                    <a:srgbClr val="000000"/>
                  </a:solidFill>
                  <a:latin typeface="Arial"/>
                  <a:ea typeface="Times New Roman"/>
                  <a:cs typeface="+mn-cs"/>
                </a:rPr>
                <a:t>60 minutes off peak</a:t>
              </a:r>
              <a:endParaRPr lang="en-ZA" sz="9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b="1" dirty="0">
                  <a:solidFill>
                    <a:srgbClr val="000000"/>
                  </a:solidFill>
                  <a:latin typeface="Arial"/>
                  <a:ea typeface="Times New Roman"/>
                  <a:cs typeface="+mn-cs"/>
                </a:rPr>
                <a:t>Supplemented service: 25 Busses</a:t>
              </a:r>
              <a:endParaRPr lang="en-ZA" sz="900" kern="0" dirty="0">
                <a:solidFill>
                  <a:sysClr val="window" lastClr="FFFFFF"/>
                </a:solidFill>
                <a:latin typeface="Times New Roman"/>
                <a:ea typeface="Times New Roman"/>
                <a:cs typeface="+mn-cs"/>
              </a:endParaRPr>
            </a:p>
          </p:txBody>
        </p:sp>
        <p:sp>
          <p:nvSpPr>
            <p:cNvPr id="10" name="Pentagon 9"/>
            <p:cNvSpPr/>
            <p:nvPr/>
          </p:nvSpPr>
          <p:spPr>
            <a:xfrm>
              <a:off x="2464444" y="233022"/>
              <a:ext cx="886351" cy="251213"/>
            </a:xfrm>
            <a:prstGeom prst="homePlate">
              <a:avLst/>
            </a:prstGeom>
            <a:grpFill/>
            <a:ln w="25400" cap="flat" cmpd="sng" algn="ctr">
              <a:solidFill>
                <a:srgbClr val="4F81BD">
                  <a:shade val="50000"/>
                </a:srgbClr>
              </a:solidFill>
              <a:prstDash val="solid"/>
            </a:ln>
            <a:effectLst/>
          </p:spPr>
          <p:txBody>
            <a:bodyPr lIns="87070" tIns="43535" rIns="87070" bIns="43535"/>
            <a:lstStyle/>
            <a:p>
              <a:pPr algn="ctr" eaLnBrk="0" hangingPunct="0">
                <a:spcBef>
                  <a:spcPts val="0"/>
                </a:spcBef>
                <a:spcAft>
                  <a:spcPts val="0"/>
                </a:spcAft>
                <a:defRPr/>
              </a:pPr>
              <a:r>
                <a:rPr lang="en-ZA" sz="2400" b="1" dirty="0">
                  <a:solidFill>
                    <a:srgbClr val="000000"/>
                  </a:solidFill>
                  <a:latin typeface="Calibri"/>
                  <a:ea typeface="Times New Roman"/>
                  <a:cs typeface="Times New Roman"/>
                </a:rPr>
                <a:t>Phase 2</a:t>
              </a:r>
              <a:endParaRPr lang="en-ZA" sz="1200" kern="0" dirty="0">
                <a:solidFill>
                  <a:sysClr val="window" lastClr="FFFFFF"/>
                </a:solidFill>
                <a:latin typeface="Times New Roman"/>
                <a:ea typeface="Times New Roman"/>
                <a:cs typeface="+mn-cs"/>
              </a:endParaRPr>
            </a:p>
            <a:p>
              <a:pPr indent="-90170" eaLnBrk="0" hangingPunct="0">
                <a:spcBef>
                  <a:spcPts val="0"/>
                </a:spcBef>
                <a:spcAft>
                  <a:spcPts val="0"/>
                </a:spcAft>
                <a:defRPr/>
              </a:pPr>
              <a:r>
                <a:rPr lang="en-ZA" sz="1000" dirty="0">
                  <a:solidFill>
                    <a:srgbClr val="000000"/>
                  </a:solidFill>
                  <a:latin typeface="Arial"/>
                  <a:ea typeface="Times New Roman"/>
                  <a:cs typeface="+mn-cs"/>
                </a:rPr>
                <a:t>Full Service: Re-signalling and pedestrian bridge construction: Aug 20 - Jul 21</a:t>
              </a:r>
              <a:endParaRPr lang="en-ZA" sz="1600" kern="0" dirty="0">
                <a:solidFill>
                  <a:sysClr val="window" lastClr="FFFFFF"/>
                </a:solidFill>
                <a:latin typeface="Times New Roman"/>
                <a:ea typeface="Times New Roman"/>
                <a:cs typeface="+mn-cs"/>
              </a:endParaRPr>
            </a:p>
            <a:p>
              <a:pPr indent="-90170" eaLnBrk="0" hangingPunct="0">
                <a:spcBef>
                  <a:spcPts val="0"/>
                </a:spcBef>
                <a:spcAft>
                  <a:spcPts val="0"/>
                </a:spcAft>
                <a:defRPr/>
              </a:pPr>
              <a:r>
                <a:rPr lang="en-ZA" sz="800" b="1" dirty="0">
                  <a:solidFill>
                    <a:srgbClr val="000000"/>
                  </a:solidFill>
                  <a:latin typeface="Arial"/>
                  <a:ea typeface="Times New Roman"/>
                  <a:cs typeface="+mn-cs"/>
                </a:rPr>
                <a:t> </a:t>
              </a:r>
              <a:endParaRPr lang="en-ZA" sz="12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dirty="0">
                  <a:solidFill>
                    <a:srgbClr val="000000"/>
                  </a:solidFill>
                  <a:latin typeface="Arial"/>
                  <a:ea typeface="Times New Roman"/>
                  <a:cs typeface="+mn-cs"/>
                </a:rPr>
                <a:t>Operating times: 04h00 to 21h00</a:t>
              </a:r>
              <a:endParaRPr lang="en-ZA" sz="9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dirty="0">
                  <a:solidFill>
                    <a:srgbClr val="000000"/>
                  </a:solidFill>
                  <a:latin typeface="Arial"/>
                  <a:ea typeface="Times New Roman"/>
                  <a:cs typeface="+mn-cs"/>
                </a:rPr>
                <a:t>102 Train Trips per day</a:t>
              </a:r>
              <a:endParaRPr lang="en-ZA" sz="9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dirty="0">
                  <a:solidFill>
                    <a:srgbClr val="000000"/>
                  </a:solidFill>
                  <a:latin typeface="Arial"/>
                  <a:ea typeface="Times New Roman"/>
                  <a:cs typeface="+mn-cs"/>
                </a:rPr>
                <a:t>20 minute peak frequency</a:t>
              </a:r>
              <a:endParaRPr lang="en-ZA" sz="900" kern="0" dirty="0">
                <a:solidFill>
                  <a:sysClr val="window" lastClr="FFFFFF"/>
                </a:solidFill>
                <a:latin typeface="Times New Roman"/>
                <a:ea typeface="Times New Roman"/>
                <a:cs typeface="+mn-cs"/>
              </a:endParaRPr>
            </a:p>
            <a:p>
              <a:pPr marL="228600" indent="-228600" eaLnBrk="0" hangingPunct="0">
                <a:lnSpc>
                  <a:spcPct val="150000"/>
                </a:lnSpc>
                <a:spcBef>
                  <a:spcPts val="0"/>
                </a:spcBef>
                <a:spcAft>
                  <a:spcPts val="0"/>
                </a:spcAft>
                <a:tabLst>
                  <a:tab pos="228600" algn="l"/>
                </a:tabLst>
                <a:defRPr/>
              </a:pPr>
              <a:r>
                <a:rPr lang="en-ZA" sz="900" dirty="0">
                  <a:solidFill>
                    <a:srgbClr val="000000"/>
                  </a:solidFill>
                  <a:latin typeface="Arial"/>
                  <a:ea typeface="Times New Roman"/>
                  <a:cs typeface="+mn-cs"/>
                </a:rPr>
                <a:t>45 minute off peak</a:t>
              </a:r>
              <a:endParaRPr lang="en-ZA" sz="900" kern="0" dirty="0">
                <a:solidFill>
                  <a:sysClr val="window" lastClr="FFFFFF"/>
                </a:solidFill>
                <a:latin typeface="Times New Roman"/>
                <a:ea typeface="Times New Roman"/>
                <a:cs typeface="+mn-cs"/>
              </a:endParaRPr>
            </a:p>
          </p:txBody>
        </p:sp>
      </p:grpSp>
      <p:sp>
        <p:nvSpPr>
          <p:cNvPr id="47110" name="TextBox 2"/>
          <p:cNvSpPr txBox="1">
            <a:spLocks noChangeArrowheads="1"/>
          </p:cNvSpPr>
          <p:nvPr/>
        </p:nvSpPr>
        <p:spPr bwMode="auto">
          <a:xfrm>
            <a:off x="124680" y="925513"/>
            <a:ext cx="8767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ZA" altLang="en-US" sz="1400" dirty="0"/>
              <a:t>The figure below shows the milestones of how when the bus and rail services could start</a:t>
            </a:r>
          </a:p>
        </p:txBody>
      </p:sp>
      <p:sp>
        <p:nvSpPr>
          <p:cNvPr id="11" name="Diamond 10"/>
          <p:cNvSpPr/>
          <p:nvPr/>
        </p:nvSpPr>
        <p:spPr>
          <a:xfrm>
            <a:off x="66675" y="3425825"/>
            <a:ext cx="473075" cy="527050"/>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4" name="Diamond 13"/>
          <p:cNvSpPr/>
          <p:nvPr/>
        </p:nvSpPr>
        <p:spPr>
          <a:xfrm>
            <a:off x="3810000" y="3455988"/>
            <a:ext cx="473075" cy="527050"/>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5" name="Diamond 14"/>
          <p:cNvSpPr/>
          <p:nvPr/>
        </p:nvSpPr>
        <p:spPr>
          <a:xfrm>
            <a:off x="6886575" y="3425825"/>
            <a:ext cx="471488" cy="527050"/>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2" name="TextBox 11"/>
          <p:cNvSpPr txBox="1"/>
          <p:nvPr/>
        </p:nvSpPr>
        <p:spPr>
          <a:xfrm>
            <a:off x="0" y="3983038"/>
            <a:ext cx="1431925" cy="554037"/>
          </a:xfrm>
          <a:prstGeom prst="rect">
            <a:avLst/>
          </a:prstGeom>
          <a:solidFill>
            <a:schemeClr val="bg1">
              <a:lumMod val="95000"/>
            </a:schemeClr>
          </a:solidFill>
          <a:ln>
            <a:solidFill>
              <a:schemeClr val="tx1"/>
            </a:solidFill>
          </a:ln>
        </p:spPr>
        <p:txBody>
          <a:bodyPr>
            <a:spAutoFit/>
          </a:bodyPr>
          <a:lstStyle/>
          <a:p>
            <a:pPr>
              <a:defRPr/>
            </a:pPr>
            <a:r>
              <a:rPr lang="en-ZA" sz="1000" b="1" dirty="0"/>
              <a:t>November 2020 for a minimum period of 6 months</a:t>
            </a:r>
          </a:p>
        </p:txBody>
      </p:sp>
      <p:sp>
        <p:nvSpPr>
          <p:cNvPr id="17" name="TextBox 16"/>
          <p:cNvSpPr txBox="1"/>
          <p:nvPr/>
        </p:nvSpPr>
        <p:spPr>
          <a:xfrm>
            <a:off x="3616325" y="4010025"/>
            <a:ext cx="1431925" cy="400050"/>
          </a:xfrm>
          <a:prstGeom prst="rect">
            <a:avLst/>
          </a:prstGeom>
          <a:solidFill>
            <a:schemeClr val="bg1">
              <a:lumMod val="95000"/>
            </a:schemeClr>
          </a:solidFill>
          <a:ln>
            <a:solidFill>
              <a:schemeClr val="tx1"/>
            </a:solidFill>
          </a:ln>
        </p:spPr>
        <p:txBody>
          <a:bodyPr>
            <a:spAutoFit/>
          </a:bodyPr>
          <a:lstStyle/>
          <a:p>
            <a:pPr>
              <a:defRPr/>
            </a:pPr>
            <a:r>
              <a:rPr lang="en-ZA" sz="1000" b="1" dirty="0"/>
              <a:t>April 2021 for a period of 4 months</a:t>
            </a:r>
          </a:p>
        </p:txBody>
      </p:sp>
      <p:sp>
        <p:nvSpPr>
          <p:cNvPr id="18" name="TextBox 17"/>
          <p:cNvSpPr txBox="1"/>
          <p:nvPr/>
        </p:nvSpPr>
        <p:spPr>
          <a:xfrm>
            <a:off x="6691313" y="3983038"/>
            <a:ext cx="1433512" cy="400050"/>
          </a:xfrm>
          <a:prstGeom prst="rect">
            <a:avLst/>
          </a:prstGeom>
          <a:solidFill>
            <a:schemeClr val="bg1">
              <a:lumMod val="95000"/>
            </a:schemeClr>
          </a:solidFill>
          <a:ln>
            <a:solidFill>
              <a:schemeClr val="tx1"/>
            </a:solidFill>
          </a:ln>
        </p:spPr>
        <p:txBody>
          <a:bodyPr>
            <a:spAutoFit/>
          </a:bodyPr>
          <a:lstStyle/>
          <a:p>
            <a:pPr>
              <a:defRPr/>
            </a:pPr>
            <a:endParaRPr lang="en-ZA" sz="1000" b="1" dirty="0"/>
          </a:p>
          <a:p>
            <a:pPr>
              <a:defRPr/>
            </a:pPr>
            <a:r>
              <a:rPr lang="en-ZA" sz="1000" b="1" dirty="0"/>
              <a:t>August 2021</a:t>
            </a:r>
          </a:p>
        </p:txBody>
      </p:sp>
      <p:sp>
        <p:nvSpPr>
          <p:cNvPr id="47117" name="TextBox 2"/>
          <p:cNvSpPr txBox="1">
            <a:spLocks noChangeArrowheads="1"/>
          </p:cNvSpPr>
          <p:nvPr/>
        </p:nvSpPr>
        <p:spPr bwMode="auto">
          <a:xfrm>
            <a:off x="207963" y="4602163"/>
            <a:ext cx="9448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dirty="0"/>
              <a:t>These timelines will be affected by Lockdown Regulations and when the construction industry will be allowed to return to normal.  These dates will be updated when information becomes available.</a:t>
            </a:r>
          </a:p>
        </p:txBody>
      </p:sp>
    </p:spTree>
    <p:extLst>
      <p:ext uri="{BB962C8B-B14F-4D97-AF65-F5344CB8AC3E}">
        <p14:creationId xmlns:p14="http://schemas.microsoft.com/office/powerpoint/2010/main" val="2434316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2CD37AD-8D58-4776-82A3-448C5B0ED80D}" type="slidenum">
              <a:rPr lang="en-US" sz="2000" b="1" smtClean="0">
                <a:solidFill>
                  <a:schemeClr val="bg1"/>
                </a:solidFill>
              </a:rPr>
              <a:pPr fontAlgn="base">
                <a:spcBef>
                  <a:spcPct val="0"/>
                </a:spcBef>
                <a:spcAft>
                  <a:spcPct val="0"/>
                </a:spcAft>
                <a:defRPr/>
              </a:pPr>
              <a:t>59</a:t>
            </a:fld>
            <a:endParaRPr lang="en-US" sz="2000" b="1" smtClean="0">
              <a:solidFill>
                <a:schemeClr val="bg1"/>
              </a:solidFill>
            </a:endParaRPr>
          </a:p>
        </p:txBody>
      </p:sp>
      <p:pic>
        <p:nvPicPr>
          <p:cNvPr id="4813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063"/>
            <a:ext cx="9821863"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207963" y="69850"/>
            <a:ext cx="6788150" cy="622300"/>
          </a:xfrm>
        </p:spPr>
        <p:txBody>
          <a:bodyPr>
            <a:normAutofit/>
          </a:bodyPr>
          <a:lstStyle/>
          <a:p>
            <a:pPr eaLnBrk="1" hangingPunct="1"/>
            <a:r>
              <a:rPr lang="en-ZA" altLang="en-US" dirty="0" err="1" smtClean="0">
                <a:latin typeface="Arial" pitchFamily="34" charset="0"/>
                <a:cs typeface="Arial" pitchFamily="34" charset="0"/>
              </a:rPr>
              <a:t>Mabopane</a:t>
            </a:r>
            <a:r>
              <a:rPr lang="en-ZA" altLang="en-US" dirty="0" smtClean="0">
                <a:latin typeface="Arial" pitchFamily="34" charset="0"/>
                <a:cs typeface="Arial" pitchFamily="34" charset="0"/>
              </a:rPr>
              <a:t> Corridor Schedule </a:t>
            </a:r>
          </a:p>
        </p:txBody>
      </p:sp>
    </p:spTree>
    <p:extLst>
      <p:ext uri="{BB962C8B-B14F-4D97-AF65-F5344CB8AC3E}">
        <p14:creationId xmlns:p14="http://schemas.microsoft.com/office/powerpoint/2010/main" val="2434978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800" b="1" dirty="0">
                <a:solidFill>
                  <a:srgbClr val="00B0F0"/>
                </a:solidFill>
                <a:latin typeface="Arial" panose="020B0604020202020204" pitchFamily="34" charset="0"/>
                <a:cs typeface="Arial" panose="020B0604020202020204" pitchFamily="34" charset="0"/>
              </a:rPr>
              <a:t>Medium Term Strategic Framework (MTSF)</a:t>
            </a:r>
            <a:endParaRPr lang="en-GB" sz="2800" b="1" dirty="0">
              <a:solidFill>
                <a:srgbClr val="00B0F0"/>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4304121D-7469-6F4C-B162-833341C0C74C}"/>
              </a:ext>
            </a:extLst>
          </p:cNvPr>
          <p:cNvSpPr>
            <a:spLocks noGrp="1"/>
          </p:cNvSpPr>
          <p:nvPr>
            <p:ph idx="1"/>
          </p:nvPr>
        </p:nvSpPr>
        <p:spPr>
          <a:xfrm>
            <a:off x="50798" y="1007390"/>
            <a:ext cx="9855202" cy="4518925"/>
          </a:xfrm>
        </p:spPr>
        <p:txBody>
          <a:bodyPr>
            <a:noAutofit/>
          </a:bodyPr>
          <a:lstStyle/>
          <a:p>
            <a:pPr marL="0" indent="0">
              <a:buNone/>
            </a:pPr>
            <a:r>
              <a:rPr lang="en-US" sz="1400" b="1" dirty="0">
                <a:solidFill>
                  <a:srgbClr val="00B0F0"/>
                </a:solidFill>
                <a:cs typeface="Arial" panose="020B0604020202020204" pitchFamily="34" charset="0"/>
              </a:rPr>
              <a:t>Priority 1</a:t>
            </a:r>
            <a:r>
              <a:rPr lang="en-US" sz="1400" dirty="0">
                <a:cs typeface="Arial" panose="020B0604020202020204" pitchFamily="34" charset="0"/>
              </a:rPr>
              <a:t>: </a:t>
            </a:r>
            <a:r>
              <a:rPr lang="en-US" sz="1400" b="1" dirty="0">
                <a:solidFill>
                  <a:srgbClr val="FF0000"/>
                </a:solidFill>
                <a:cs typeface="Arial" panose="020B0604020202020204" pitchFamily="34" charset="0"/>
              </a:rPr>
              <a:t>Economic Transformation and Job Creation</a:t>
            </a:r>
            <a:r>
              <a:rPr lang="en-US" sz="1400" b="1" dirty="0">
                <a:cs typeface="Arial" panose="020B0604020202020204" pitchFamily="34" charset="0"/>
              </a:rPr>
              <a:t>; </a:t>
            </a:r>
          </a:p>
          <a:p>
            <a:pPr lvl="1">
              <a:buFont typeface="Courier New" panose="02070309020205020404" pitchFamily="49" charset="0"/>
              <a:buChar char="o"/>
            </a:pPr>
            <a:r>
              <a:rPr lang="en-US" sz="1400" dirty="0">
                <a:cs typeface="Arial" panose="020B0604020202020204" pitchFamily="34" charset="0"/>
              </a:rPr>
              <a:t>Provide access to job opportunities. </a:t>
            </a:r>
          </a:p>
          <a:p>
            <a:pPr lvl="1">
              <a:buFont typeface="Courier New" panose="02070309020205020404" pitchFamily="49" charset="0"/>
              <a:buChar char="o"/>
            </a:pPr>
            <a:r>
              <a:rPr lang="en-US" sz="1400" dirty="0">
                <a:cs typeface="Arial" panose="020B0604020202020204" pitchFamily="34" charset="0"/>
              </a:rPr>
              <a:t>Job creation dependent on the contracts that will follow from the projects that fall under the Capital Programme. Many of these are still in the procurement phase, barring the Rolling Stock Fleet Renewal Programme and the Re-signalling Programme.</a:t>
            </a:r>
            <a:endParaRPr lang="en-GB" sz="1400" dirty="0">
              <a:cs typeface="Arial" panose="020B0604020202020204" pitchFamily="34" charset="0"/>
            </a:endParaRPr>
          </a:p>
          <a:p>
            <a:pPr marL="0" indent="0">
              <a:buNone/>
            </a:pPr>
            <a:r>
              <a:rPr lang="en-US" sz="1400" b="1" dirty="0">
                <a:solidFill>
                  <a:srgbClr val="00B0F0"/>
                </a:solidFill>
                <a:cs typeface="Arial" panose="020B0604020202020204" pitchFamily="34" charset="0"/>
              </a:rPr>
              <a:t>Priority 2</a:t>
            </a:r>
            <a:r>
              <a:rPr lang="en-US" sz="1400" dirty="0">
                <a:solidFill>
                  <a:srgbClr val="00B0F0"/>
                </a:solidFill>
                <a:cs typeface="Arial" panose="020B0604020202020204" pitchFamily="34" charset="0"/>
              </a:rPr>
              <a:t>: </a:t>
            </a:r>
            <a:r>
              <a:rPr lang="en-US" sz="1400" b="1" dirty="0">
                <a:solidFill>
                  <a:srgbClr val="FF0000"/>
                </a:solidFill>
                <a:cs typeface="Arial" panose="020B0604020202020204" pitchFamily="34" charset="0"/>
              </a:rPr>
              <a:t>Education, Skills and Health</a:t>
            </a:r>
            <a:r>
              <a:rPr lang="en-US" sz="1400" dirty="0">
                <a:cs typeface="Arial" panose="020B0604020202020204" pitchFamily="34" charset="0"/>
              </a:rPr>
              <a:t>;</a:t>
            </a:r>
          </a:p>
          <a:p>
            <a:pPr lvl="1">
              <a:buFont typeface="Courier New" panose="02070309020205020404" pitchFamily="49" charset="0"/>
              <a:buChar char="o"/>
            </a:pPr>
            <a:r>
              <a:rPr lang="en-US" sz="1400" dirty="0">
                <a:cs typeface="Arial" panose="020B0604020202020204" pitchFamily="34" charset="0"/>
              </a:rPr>
              <a:t>Specific focus on training programs for Customer Services, Security and Train Operations</a:t>
            </a:r>
            <a:endParaRPr lang="en-GB" sz="1400" dirty="0">
              <a:cs typeface="Arial" panose="020B0604020202020204" pitchFamily="34" charset="0"/>
            </a:endParaRPr>
          </a:p>
          <a:p>
            <a:pPr marL="0" indent="0">
              <a:buNone/>
            </a:pPr>
            <a:r>
              <a:rPr lang="en-US" sz="1400" b="1" dirty="0">
                <a:solidFill>
                  <a:srgbClr val="00B0F0"/>
                </a:solidFill>
                <a:cs typeface="Arial" panose="020B0604020202020204" pitchFamily="34" charset="0"/>
              </a:rPr>
              <a:t>Priority 4</a:t>
            </a:r>
            <a:r>
              <a:rPr lang="en-US" sz="1400" dirty="0">
                <a:cs typeface="Arial" panose="020B0604020202020204" pitchFamily="34" charset="0"/>
              </a:rPr>
              <a:t>: </a:t>
            </a:r>
            <a:r>
              <a:rPr lang="en-US" sz="1400" b="1" dirty="0">
                <a:solidFill>
                  <a:srgbClr val="FF0000"/>
                </a:solidFill>
                <a:cs typeface="Arial" panose="020B0604020202020204" pitchFamily="34" charset="0"/>
              </a:rPr>
              <a:t>Spatial integration, human settlements and local government; </a:t>
            </a:r>
          </a:p>
          <a:p>
            <a:pPr lvl="1">
              <a:buFont typeface="Courier New" panose="02070309020205020404" pitchFamily="49" charset="0"/>
              <a:buChar char="o"/>
            </a:pPr>
            <a:r>
              <a:rPr lang="en-US" sz="1400" dirty="0">
                <a:cs typeface="Arial" panose="020B0604020202020204" pitchFamily="34" charset="0"/>
              </a:rPr>
              <a:t>Address the declining public transport system a focus on interventions to make the public transport system affordable, safe and reliable.  Whereas the MTSF focuses in the main on the modernization programme of PRASA, the currently unacceptable levels of performance in operations need to be dealt with in order to provide safe and reliable commuter (Metrorail) and long-haul passenger services through Autopax and MLPS.  </a:t>
            </a:r>
            <a:endParaRPr lang="en-GB" sz="1400" dirty="0">
              <a:cs typeface="Arial" panose="020B0604020202020204" pitchFamily="34" charset="0"/>
            </a:endParaRPr>
          </a:p>
          <a:p>
            <a:pPr marL="0" indent="0">
              <a:buNone/>
            </a:pPr>
            <a:r>
              <a:rPr lang="en-US" sz="1400" b="1" dirty="0">
                <a:solidFill>
                  <a:srgbClr val="00B0F0"/>
                </a:solidFill>
                <a:cs typeface="Arial" panose="020B0604020202020204" pitchFamily="34" charset="0"/>
              </a:rPr>
              <a:t>Priority 6</a:t>
            </a:r>
            <a:r>
              <a:rPr lang="en-US" sz="1400" b="1" dirty="0">
                <a:cs typeface="Arial" panose="020B0604020202020204" pitchFamily="34" charset="0"/>
              </a:rPr>
              <a:t>:</a:t>
            </a:r>
            <a:r>
              <a:rPr lang="en-US" sz="1400" dirty="0">
                <a:cs typeface="Arial" panose="020B0604020202020204" pitchFamily="34" charset="0"/>
              </a:rPr>
              <a:t> </a:t>
            </a:r>
            <a:r>
              <a:rPr lang="en-US" sz="1400" b="1" dirty="0">
                <a:solidFill>
                  <a:srgbClr val="FF0000"/>
                </a:solidFill>
                <a:cs typeface="Arial" panose="020B0604020202020204" pitchFamily="34" charset="0"/>
              </a:rPr>
              <a:t>A capable, ethical and developmental state. Also within the capital program and modernization stream</a:t>
            </a:r>
            <a:r>
              <a:rPr lang="en-US" sz="1400" dirty="0">
                <a:cs typeface="Arial" panose="020B0604020202020204" pitchFamily="34" charset="0"/>
              </a:rPr>
              <a:t>.</a:t>
            </a:r>
          </a:p>
          <a:p>
            <a:pPr lvl="1">
              <a:buFont typeface="Courier New" panose="02070309020205020404" pitchFamily="49" charset="0"/>
              <a:buChar char="o"/>
            </a:pPr>
            <a:r>
              <a:rPr lang="en-US" sz="1400" dirty="0">
                <a:cs typeface="Arial" panose="020B0604020202020204" pitchFamily="34" charset="0"/>
              </a:rPr>
              <a:t>Restoring commuter rail services and long-haul passenger transport through MLPS and Autopax, as well as accelerating the implementation of capital projects aimed at modernizing the Rail network used by commuters. It will also strive to embed a culture of safety in the organization, especially in terms of operations. </a:t>
            </a:r>
            <a:endParaRPr lang="en-GB" sz="1400" dirty="0">
              <a:cs typeface="Arial" panose="020B0604020202020204" pitchFamily="34" charset="0"/>
            </a:endParaRPr>
          </a:p>
          <a:p>
            <a:pPr lvl="1">
              <a:buFont typeface="Courier New" panose="02070309020205020404" pitchFamily="49" charset="0"/>
              <a:buChar char="o"/>
            </a:pPr>
            <a:r>
              <a:rPr lang="en-US" sz="1400" dirty="0">
                <a:cs typeface="Arial" panose="020B0604020202020204" pitchFamily="34" charset="0"/>
              </a:rPr>
              <a:t>Establishing a functional, efficient and integrated organization through reviewing its operating model, addressing audit outcomes of the last number of years and institutionalizing an ethical culture. </a:t>
            </a:r>
            <a:endParaRPr lang="en-GB" sz="1400" dirty="0">
              <a:cs typeface="Arial" panose="020B0604020202020204" pitchFamily="34" charset="0"/>
            </a:endParaRPr>
          </a:p>
        </p:txBody>
      </p:sp>
    </p:spTree>
    <p:extLst>
      <p:ext uri="{BB962C8B-B14F-4D97-AF65-F5344CB8AC3E}">
        <p14:creationId xmlns:p14="http://schemas.microsoft.com/office/powerpoint/2010/main" val="3539259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5096AF-8F1C-B446-ACE8-38F434EE096C}"/>
              </a:ext>
            </a:extLst>
          </p:cNvPr>
          <p:cNvPicPr>
            <a:picLocks noChangeAspect="1"/>
          </p:cNvPicPr>
          <p:nvPr/>
        </p:nvPicPr>
        <p:blipFill>
          <a:blip r:embed="rId2"/>
          <a:stretch>
            <a:fillRect/>
          </a:stretch>
        </p:blipFill>
        <p:spPr>
          <a:xfrm>
            <a:off x="0" y="193803"/>
            <a:ext cx="9906000" cy="6470393"/>
          </a:xfrm>
          <a:prstGeom prst="rect">
            <a:avLst/>
          </a:prstGeom>
        </p:spPr>
      </p:pic>
      <p:sp>
        <p:nvSpPr>
          <p:cNvPr id="3" name="TextBox 2">
            <a:extLst>
              <a:ext uri="{FF2B5EF4-FFF2-40B4-BE49-F238E27FC236}">
                <a16:creationId xmlns:a16="http://schemas.microsoft.com/office/drawing/2014/main" id="{34C14A28-AA2A-144A-8198-CA07B6D12347}"/>
              </a:ext>
            </a:extLst>
          </p:cNvPr>
          <p:cNvSpPr txBox="1"/>
          <p:nvPr/>
        </p:nvSpPr>
        <p:spPr>
          <a:xfrm>
            <a:off x="5050257" y="5396617"/>
            <a:ext cx="4521200" cy="523220"/>
          </a:xfrm>
          <a:prstGeom prst="rect">
            <a:avLst/>
          </a:prstGeom>
          <a:noFill/>
        </p:spPr>
        <p:txBody>
          <a:bodyPr wrap="square" rtlCol="0">
            <a:spAutoFit/>
          </a:bodyPr>
          <a:lstStyle/>
          <a:p>
            <a:pPr algn="ctr"/>
            <a:r>
              <a:rPr lang="en-ZA" sz="2800" b="1" dirty="0" smtClean="0">
                <a:solidFill>
                  <a:srgbClr val="00B0F0"/>
                </a:solidFill>
                <a:cs typeface="Arial" panose="020B0604020202020204" pitchFamily="34" charset="0"/>
              </a:rPr>
              <a:t>COVID-19 Impact</a:t>
            </a:r>
            <a:endParaRPr lang="en-ZA" sz="2800" b="1" dirty="0">
              <a:solidFill>
                <a:srgbClr val="00B0F0"/>
              </a:solidFill>
              <a:cs typeface="Arial" panose="020B0604020202020204" pitchFamily="34" charset="0"/>
            </a:endParaRPr>
          </a:p>
        </p:txBody>
      </p:sp>
    </p:spTree>
    <p:extLst>
      <p:ext uri="{BB962C8B-B14F-4D97-AF65-F5344CB8AC3E}">
        <p14:creationId xmlns:p14="http://schemas.microsoft.com/office/powerpoint/2010/main" val="3425835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Impact of COVID-19 Lockdown </a:t>
            </a:r>
          </a:p>
        </p:txBody>
      </p:sp>
      <p:sp>
        <p:nvSpPr>
          <p:cNvPr id="7" name="Content Placeholder 6"/>
          <p:cNvSpPr>
            <a:spLocks noGrp="1"/>
          </p:cNvSpPr>
          <p:nvPr>
            <p:ph idx="1"/>
          </p:nvPr>
        </p:nvSpPr>
        <p:spPr/>
        <p:txBody>
          <a:bodyPr/>
          <a:lstStyle/>
          <a:p>
            <a:pPr marL="0" indent="0">
              <a:buNone/>
            </a:pPr>
            <a:r>
              <a:rPr lang="en-US" b="1" dirty="0"/>
              <a:t>Financial Impact </a:t>
            </a:r>
            <a:endParaRPr lang="en-ZA" dirty="0"/>
          </a:p>
          <a:p>
            <a:pPr lvl="0"/>
            <a:r>
              <a:rPr lang="en-GB" dirty="0"/>
              <a:t>PRASA terminated all services during the Lockdown period Level 5 and Level 4 in line with Regulations</a:t>
            </a:r>
            <a:endParaRPr lang="en-ZA" dirty="0"/>
          </a:p>
          <a:p>
            <a:pPr lvl="0"/>
            <a:r>
              <a:rPr lang="en-GB" dirty="0"/>
              <a:t>Revenue loss due to lockdown period April to end May estimated R199m resulting in further cash constraints on an already strained financial situation. The estimated revenue loss for the year at this stage is R757m.  </a:t>
            </a:r>
            <a:endParaRPr lang="en-ZA" dirty="0"/>
          </a:p>
          <a:p>
            <a:endParaRPr lang="en-ZA" dirty="0"/>
          </a:p>
        </p:txBody>
      </p:sp>
      <p:sp>
        <p:nvSpPr>
          <p:cNvPr id="5" name="Slide Number Placeholder 4"/>
          <p:cNvSpPr>
            <a:spLocks noGrp="1"/>
          </p:cNvSpPr>
          <p:nvPr>
            <p:ph type="sldNum" sz="quarter" idx="12"/>
          </p:nvPr>
        </p:nvSpPr>
        <p:spPr/>
        <p:txBody>
          <a:bodyPr/>
          <a:lstStyle/>
          <a:p>
            <a:fld id="{D5E2A85E-8BDD-8940-83F5-79F1C797ABD5}" type="slidenum">
              <a:rPr lang="en-US" smtClean="0"/>
              <a:t>61</a:t>
            </a:fld>
            <a:endParaRPr lang="en-US"/>
          </a:p>
        </p:txBody>
      </p:sp>
      <p:pic>
        <p:nvPicPr>
          <p:cNvPr id="10" name="Picture 9"/>
          <p:cNvPicPr>
            <a:picLocks noChangeAspect="1"/>
          </p:cNvPicPr>
          <p:nvPr/>
        </p:nvPicPr>
        <p:blipFill>
          <a:blip r:embed="rId2"/>
          <a:stretch>
            <a:fillRect/>
          </a:stretch>
        </p:blipFill>
        <p:spPr>
          <a:xfrm>
            <a:off x="709297" y="3955559"/>
            <a:ext cx="8070150" cy="1563540"/>
          </a:xfrm>
          <a:prstGeom prst="rect">
            <a:avLst/>
          </a:prstGeom>
        </p:spPr>
      </p:pic>
    </p:spTree>
    <p:extLst>
      <p:ext uri="{BB962C8B-B14F-4D97-AF65-F5344CB8AC3E}">
        <p14:creationId xmlns:p14="http://schemas.microsoft.com/office/powerpoint/2010/main" val="4290887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Impact of COVID-19 Lockdown </a:t>
            </a:r>
            <a:endParaRPr lang="en-ZA" dirty="0"/>
          </a:p>
        </p:txBody>
      </p:sp>
      <p:sp>
        <p:nvSpPr>
          <p:cNvPr id="3" name="Content Placeholder 2"/>
          <p:cNvSpPr>
            <a:spLocks noGrp="1"/>
          </p:cNvSpPr>
          <p:nvPr>
            <p:ph idx="1"/>
          </p:nvPr>
        </p:nvSpPr>
        <p:spPr>
          <a:xfrm>
            <a:off x="207385" y="835395"/>
            <a:ext cx="9577159" cy="4548889"/>
          </a:xfrm>
        </p:spPr>
        <p:txBody>
          <a:bodyPr>
            <a:noAutofit/>
          </a:bodyPr>
          <a:lstStyle/>
          <a:p>
            <a:pPr marL="0" indent="0">
              <a:buNone/>
            </a:pPr>
            <a:r>
              <a:rPr lang="en-GB" sz="1600" dirty="0" smtClean="0"/>
              <a:t>PRASA terminated all services during the Lockdown period Level 5 and Level 4 in line with Regulations</a:t>
            </a:r>
          </a:p>
          <a:p>
            <a:pPr marL="228600" lvl="1">
              <a:spcBef>
                <a:spcPts val="1000"/>
              </a:spcBef>
            </a:pPr>
            <a:r>
              <a:rPr lang="en-ZA" sz="1600" b="1" dirty="0" smtClean="0"/>
              <a:t>Implementation </a:t>
            </a:r>
            <a:r>
              <a:rPr lang="en-ZA" sz="1600" b="1" dirty="0"/>
              <a:t>of  Key Projects</a:t>
            </a:r>
          </a:p>
          <a:p>
            <a:pPr lvl="1" algn="just">
              <a:lnSpc>
                <a:spcPct val="100000"/>
              </a:lnSpc>
              <a:spcAft>
                <a:spcPts val="1000"/>
              </a:spcAft>
            </a:pPr>
            <a:r>
              <a:rPr lang="en-ZA" sz="1600" dirty="0" smtClean="0">
                <a:latin typeface="Calibri" panose="020F0502020204030204" pitchFamily="34" charset="0"/>
                <a:ea typeface="Calibri" panose="020F0502020204030204" pitchFamily="34" charset="0"/>
                <a:cs typeface="Times New Roman" panose="02020603050405020304" pitchFamily="18" charset="0"/>
              </a:rPr>
              <a:t>Overall </a:t>
            </a:r>
            <a:r>
              <a:rPr lang="en-ZA" sz="1600" dirty="0">
                <a:latin typeface="Calibri" panose="020F0502020204030204" pitchFamily="34" charset="0"/>
                <a:ea typeface="Calibri" panose="020F0502020204030204" pitchFamily="34" charset="0"/>
                <a:cs typeface="Times New Roman" panose="02020603050405020304" pitchFamily="18" charset="0"/>
              </a:rPr>
              <a:t>negative impact on planned project timelines and capital intervention programmes</a:t>
            </a:r>
          </a:p>
          <a:p>
            <a:pPr lvl="1" algn="just">
              <a:lnSpc>
                <a:spcPct val="10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Priority corridors  i.e. Central Line in Cape Town and </a:t>
            </a:r>
            <a:r>
              <a:rPr lang="en-GB" sz="1600" dirty="0" err="1">
                <a:latin typeface="Calibri" panose="020F0502020204030204" pitchFamily="34" charset="0"/>
                <a:ea typeface="Calibri" panose="020F0502020204030204" pitchFamily="34" charset="0"/>
                <a:cs typeface="Times New Roman" panose="02020603050405020304" pitchFamily="18" charset="0"/>
              </a:rPr>
              <a:t>Mabopane</a:t>
            </a:r>
            <a:r>
              <a:rPr lang="en-GB" sz="1600" dirty="0">
                <a:latin typeface="Calibri" panose="020F0502020204030204" pitchFamily="34" charset="0"/>
                <a:ea typeface="Calibri" panose="020F0502020204030204" pitchFamily="34" charset="0"/>
                <a:cs typeface="Times New Roman" panose="02020603050405020304" pitchFamily="18" charset="0"/>
              </a:rPr>
              <a:t> Corridor in Tshwane, negatively impacted</a:t>
            </a:r>
          </a:p>
          <a:p>
            <a:pPr lvl="1" algn="just">
              <a:lnSpc>
                <a:spcPct val="100000"/>
              </a:lnSpc>
              <a:spcAft>
                <a:spcPts val="1000"/>
              </a:spcAft>
            </a:pPr>
            <a:r>
              <a:rPr lang="en-ZA" sz="1600" dirty="0">
                <a:latin typeface="Calibri" panose="020F0502020204030204" pitchFamily="34" charset="0"/>
                <a:ea typeface="Calibri" panose="020F0502020204030204" pitchFamily="34" charset="0"/>
                <a:cs typeface="Times New Roman" panose="02020603050405020304" pitchFamily="18" charset="0"/>
              </a:rPr>
              <a:t>No Bids advertised during the lock down period as directed by the National Treasury</a:t>
            </a:r>
          </a:p>
          <a:p>
            <a:pPr lvl="1" algn="just">
              <a:lnSpc>
                <a:spcPct val="100000"/>
              </a:lnSpc>
              <a:spcAft>
                <a:spcPts val="1000"/>
              </a:spcAft>
            </a:pPr>
            <a:r>
              <a:rPr lang="en-ZA" sz="1600" dirty="0">
                <a:latin typeface="Calibri" panose="020F0502020204030204" pitchFamily="34" charset="0"/>
                <a:ea typeface="Calibri" panose="020F0502020204030204" pitchFamily="34" charset="0"/>
                <a:cs typeface="Times New Roman" panose="02020603050405020304" pitchFamily="18" charset="0"/>
              </a:rPr>
              <a:t>Closed Bids not evaluated, bid validities to be extended where required</a:t>
            </a:r>
          </a:p>
          <a:p>
            <a:pPr lvl="1" algn="just">
              <a:lnSpc>
                <a:spcPct val="10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No construction activity (only essential / emergency works)  during initial lockdown and limited work under Level 4, </a:t>
            </a:r>
          </a:p>
          <a:p>
            <a:pPr lvl="1" algn="just">
              <a:lnSpc>
                <a:spcPct val="100000"/>
              </a:lnSpc>
              <a:spcAft>
                <a:spcPts val="1000"/>
              </a:spcAft>
            </a:pPr>
            <a:r>
              <a:rPr lang="en-ZA" sz="1600" dirty="0">
                <a:latin typeface="Calibri" panose="020F0502020204030204" pitchFamily="34" charset="0"/>
                <a:ea typeface="Calibri" panose="020F0502020204030204" pitchFamily="34" charset="0"/>
                <a:cs typeface="Times New Roman" panose="02020603050405020304" pitchFamily="18" charset="0"/>
              </a:rPr>
              <a:t>Active projects to be extended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0000"/>
              </a:lnSpc>
              <a:spcAft>
                <a:spcPts val="1000"/>
              </a:spcAft>
            </a:pPr>
            <a:r>
              <a:rPr lang="en-ZA" sz="1600" dirty="0">
                <a:latin typeface="Calibri" panose="020F0502020204030204" pitchFamily="34" charset="0"/>
                <a:ea typeface="Calibri" panose="020F0502020204030204" pitchFamily="34" charset="0"/>
                <a:cs typeface="Times New Roman" panose="02020603050405020304" pitchFamily="18" charset="0"/>
              </a:rPr>
              <a:t>Planned critical maintenance work severely affected due to the continued shortage of required commodities, k</a:t>
            </a:r>
            <a:r>
              <a:rPr lang="en-GB" sz="1600" dirty="0" err="1">
                <a:latin typeface="Calibri" panose="020F0502020204030204" pitchFamily="34" charset="0"/>
                <a:ea typeface="Calibri" panose="020F0502020204030204" pitchFamily="34" charset="0"/>
                <a:cs typeface="Times New Roman" panose="02020603050405020304" pitchFamily="18" charset="0"/>
              </a:rPr>
              <a:t>ey</a:t>
            </a:r>
            <a:r>
              <a:rPr lang="en-GB" sz="1600" dirty="0">
                <a:latin typeface="Calibri" panose="020F0502020204030204" pitchFamily="34" charset="0"/>
                <a:ea typeface="Calibri" panose="020F0502020204030204" pitchFamily="34" charset="0"/>
                <a:cs typeface="Times New Roman" panose="02020603050405020304" pitchFamily="18" charset="0"/>
              </a:rPr>
              <a:t> suppliers / service providers to PRASA were closed during this period</a:t>
            </a:r>
          </a:p>
        </p:txBody>
      </p:sp>
      <p:sp>
        <p:nvSpPr>
          <p:cNvPr id="5" name="Slide Number Placeholder 4"/>
          <p:cNvSpPr>
            <a:spLocks noGrp="1"/>
          </p:cNvSpPr>
          <p:nvPr>
            <p:ph type="sldNum" sz="quarter" idx="12"/>
          </p:nvPr>
        </p:nvSpPr>
        <p:spPr/>
        <p:txBody>
          <a:bodyPr/>
          <a:lstStyle/>
          <a:p>
            <a:fld id="{D5E2A85E-8BDD-8940-83F5-79F1C797ABD5}" type="slidenum">
              <a:rPr lang="en-US" smtClean="0"/>
              <a:t>62</a:t>
            </a:fld>
            <a:endParaRPr lang="en-US"/>
          </a:p>
        </p:txBody>
      </p:sp>
    </p:spTree>
    <p:extLst>
      <p:ext uri="{BB962C8B-B14F-4D97-AF65-F5344CB8AC3E}">
        <p14:creationId xmlns:p14="http://schemas.microsoft.com/office/powerpoint/2010/main" val="5237799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Readiness to Resume Services</a:t>
            </a:r>
            <a:endParaRPr lang="en-ZA" dirty="0"/>
          </a:p>
        </p:txBody>
      </p:sp>
      <p:sp>
        <p:nvSpPr>
          <p:cNvPr id="3" name="Content Placeholder 2"/>
          <p:cNvSpPr>
            <a:spLocks noGrp="1"/>
          </p:cNvSpPr>
          <p:nvPr>
            <p:ph idx="1"/>
          </p:nvPr>
        </p:nvSpPr>
        <p:spPr>
          <a:xfrm>
            <a:off x="102593" y="928241"/>
            <a:ext cx="9556627" cy="4493176"/>
          </a:xfrm>
        </p:spPr>
        <p:txBody>
          <a:bodyPr>
            <a:noAutofit/>
          </a:bodyPr>
          <a:lstStyle/>
          <a:p>
            <a:pPr marL="0" indent="0" algn="just">
              <a:lnSpc>
                <a:spcPct val="100000"/>
              </a:lnSpc>
              <a:spcAft>
                <a:spcPts val="1000"/>
              </a:spcAft>
              <a:buNone/>
            </a:pPr>
            <a:r>
              <a:rPr lang="en-ZA" sz="1400" dirty="0" smtClean="0">
                <a:latin typeface="Calibri" panose="020F0502020204030204" pitchFamily="34" charset="0"/>
                <a:ea typeface="Calibri" panose="020F0502020204030204" pitchFamily="34" charset="0"/>
                <a:cs typeface="Times New Roman" panose="02020603050405020304" pitchFamily="18" charset="0"/>
              </a:rPr>
              <a:t>Train operations </a:t>
            </a:r>
            <a:r>
              <a:rPr lang="en-ZA" sz="1400" dirty="0">
                <a:latin typeface="Calibri" panose="020F0502020204030204" pitchFamily="34" charset="0"/>
                <a:ea typeface="Calibri" panose="020F0502020204030204" pitchFamily="34" charset="0"/>
                <a:cs typeface="Times New Roman" panose="02020603050405020304" pitchFamily="18" charset="0"/>
              </a:rPr>
              <a:t>w</a:t>
            </a:r>
            <a:r>
              <a:rPr lang="en-ZA" sz="1400" dirty="0" smtClean="0">
                <a:latin typeface="Calibri" panose="020F0502020204030204" pitchFamily="34" charset="0"/>
                <a:ea typeface="Calibri" panose="020F0502020204030204" pitchFamily="34" charset="0"/>
                <a:cs typeface="Times New Roman" panose="02020603050405020304" pitchFamily="18" charset="0"/>
              </a:rPr>
              <a:t>ill commence under </a:t>
            </a:r>
            <a:r>
              <a:rPr lang="en-ZA"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Alert Level </a:t>
            </a:r>
            <a:r>
              <a:rPr lang="en-ZA"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3</a:t>
            </a:r>
            <a:endParaRPr lang="en-US" sz="1400" dirty="0"/>
          </a:p>
          <a:p>
            <a:pPr algn="just">
              <a:lnSpc>
                <a:spcPct val="100000"/>
              </a:lnSpc>
              <a:spcAft>
                <a:spcPts val="1000"/>
              </a:spcAft>
            </a:pPr>
            <a:r>
              <a:rPr lang="en-ZA" sz="1200" dirty="0" smtClean="0">
                <a:latin typeface="Calibri" panose="020F0502020204030204" pitchFamily="34" charset="0"/>
                <a:ea typeface="Calibri" panose="020F0502020204030204" pitchFamily="34" charset="0"/>
                <a:cs typeface="Times New Roman" panose="02020603050405020304" pitchFamily="18" charset="0"/>
              </a:rPr>
              <a:t>Precautions </a:t>
            </a:r>
            <a:r>
              <a:rPr lang="en-ZA" sz="1200" dirty="0">
                <a:latin typeface="Calibri" panose="020F0502020204030204" pitchFamily="34" charset="0"/>
                <a:ea typeface="Calibri" panose="020F0502020204030204" pitchFamily="34" charset="0"/>
                <a:cs typeface="Times New Roman" panose="02020603050405020304" pitchFamily="18" charset="0"/>
              </a:rPr>
              <a:t>to limit community transmission and </a:t>
            </a:r>
            <a:r>
              <a:rPr lang="en-ZA" sz="1200" dirty="0" smtClean="0">
                <a:latin typeface="Calibri" panose="020F0502020204030204" pitchFamily="34" charset="0"/>
                <a:ea typeface="Calibri" panose="020F0502020204030204" pitchFamily="34" charset="0"/>
                <a:cs typeface="Times New Roman" panose="02020603050405020304" pitchFamily="18" charset="0"/>
              </a:rPr>
              <a:t>outbreaks. </a:t>
            </a:r>
          </a:p>
          <a:p>
            <a:pPr lvl="1" algn="just">
              <a:lnSpc>
                <a:spcPct val="100000"/>
              </a:lnSpc>
              <a:spcAft>
                <a:spcPts val="1000"/>
              </a:spcAft>
            </a:pPr>
            <a:r>
              <a:rPr lang="en-ZA" sz="1100" dirty="0" smtClean="0">
                <a:latin typeface="Calibri" panose="020F0502020204030204" pitchFamily="34" charset="0"/>
                <a:ea typeface="Calibri" panose="020F0502020204030204" pitchFamily="34" charset="0"/>
                <a:cs typeface="Times New Roman" panose="02020603050405020304" pitchFamily="18" charset="0"/>
              </a:rPr>
              <a:t>Screening and testing at stations in collaborations with Dep of Health </a:t>
            </a:r>
          </a:p>
          <a:p>
            <a:pPr lvl="1" algn="just">
              <a:lnSpc>
                <a:spcPct val="100000"/>
              </a:lnSpc>
              <a:spcAft>
                <a:spcPts val="1000"/>
              </a:spcAft>
            </a:pPr>
            <a:r>
              <a:rPr lang="en-ZA" sz="1100" dirty="0" smtClean="0">
                <a:latin typeface="Calibri" panose="020F0502020204030204" pitchFamily="34" charset="0"/>
                <a:ea typeface="Calibri" panose="020F0502020204030204" pitchFamily="34" charset="0"/>
                <a:cs typeface="Times New Roman" panose="02020603050405020304" pitchFamily="18" charset="0"/>
              </a:rPr>
              <a:t>Crowd management &amp; Social distancing will be practised with clear commuter use protocols (wearing of masks/no eating&amp; drinking on trains)</a:t>
            </a:r>
          </a:p>
          <a:p>
            <a:pPr lvl="1" algn="just">
              <a:lnSpc>
                <a:spcPct val="100000"/>
              </a:lnSpc>
              <a:spcAft>
                <a:spcPts val="1000"/>
              </a:spcAft>
            </a:pPr>
            <a:r>
              <a:rPr lang="en-ZA" sz="1100" dirty="0" smtClean="0">
                <a:latin typeface="Calibri" panose="020F0502020204030204" pitchFamily="34" charset="0"/>
                <a:ea typeface="Calibri" panose="020F0502020204030204" pitchFamily="34" charset="0"/>
                <a:cs typeface="Times New Roman" panose="02020603050405020304" pitchFamily="18" charset="0"/>
              </a:rPr>
              <a:t>Sanitation booths are in process of being sourced for Super-core and Core Stations, large depots and offices to handle mass numbers</a:t>
            </a:r>
          </a:p>
          <a:p>
            <a:pPr lvl="1" algn="just">
              <a:lnSpc>
                <a:spcPct val="100000"/>
              </a:lnSpc>
              <a:spcAft>
                <a:spcPts val="1000"/>
              </a:spcAft>
            </a:pPr>
            <a:r>
              <a:rPr lang="en-ZA" sz="1100" dirty="0">
                <a:latin typeface="Calibri" panose="020F0502020204030204" pitchFamily="34" charset="0"/>
                <a:ea typeface="Calibri" panose="020F0502020204030204" pitchFamily="34" charset="0"/>
                <a:cs typeface="Times New Roman" panose="02020603050405020304" pitchFamily="18" charset="0"/>
              </a:rPr>
              <a:t>Deep Cleaning and disinfection </a:t>
            </a:r>
            <a:r>
              <a:rPr lang="en-ZA" sz="1100" dirty="0" smtClean="0">
                <a:latin typeface="Calibri" panose="020F0502020204030204" pitchFamily="34" charset="0"/>
                <a:ea typeface="Calibri" panose="020F0502020204030204" pitchFamily="34" charset="0"/>
                <a:cs typeface="Times New Roman" panose="02020603050405020304" pitchFamily="18" charset="0"/>
              </a:rPr>
              <a:t>programme </a:t>
            </a:r>
            <a:r>
              <a:rPr lang="en-ZA" sz="1100" dirty="0">
                <a:latin typeface="Calibri" panose="020F0502020204030204" pitchFamily="34" charset="0"/>
                <a:ea typeface="Calibri" panose="020F0502020204030204" pitchFamily="34" charset="0"/>
                <a:cs typeface="Times New Roman" panose="02020603050405020304" pitchFamily="18" charset="0"/>
              </a:rPr>
              <a:t>has commenced for depots and stations.</a:t>
            </a:r>
          </a:p>
          <a:p>
            <a:pPr lvl="1" algn="just">
              <a:lnSpc>
                <a:spcPct val="100000"/>
              </a:lnSpc>
              <a:spcAft>
                <a:spcPts val="1000"/>
              </a:spcAft>
            </a:pPr>
            <a:r>
              <a:rPr lang="en-ZA" sz="1100" dirty="0">
                <a:latin typeface="Calibri" panose="020F0502020204030204" pitchFamily="34" charset="0"/>
                <a:ea typeface="Calibri" panose="020F0502020204030204" pitchFamily="34" charset="0"/>
                <a:cs typeface="Times New Roman" panose="02020603050405020304" pitchFamily="18" charset="0"/>
              </a:rPr>
              <a:t>Trains disinfection commenced and </a:t>
            </a:r>
            <a:r>
              <a:rPr lang="en-ZA" sz="1100" dirty="0" smtClean="0">
                <a:latin typeface="Calibri" panose="020F0502020204030204" pitchFamily="34" charset="0"/>
                <a:ea typeface="Calibri" panose="020F0502020204030204" pitchFamily="34" charset="0"/>
                <a:cs typeface="Times New Roman" panose="02020603050405020304" pitchFamily="18" charset="0"/>
              </a:rPr>
              <a:t>all trains in use will </a:t>
            </a:r>
            <a:r>
              <a:rPr lang="en-ZA" sz="1100" dirty="0">
                <a:latin typeface="Calibri" panose="020F0502020204030204" pitchFamily="34" charset="0"/>
                <a:ea typeface="Calibri" panose="020F0502020204030204" pitchFamily="34" charset="0"/>
                <a:cs typeface="Times New Roman" panose="02020603050405020304" pitchFamily="18" charset="0"/>
              </a:rPr>
              <a:t>be disinfected after every trip </a:t>
            </a:r>
          </a:p>
          <a:p>
            <a:pPr marL="285750" indent="-285750">
              <a:lnSpc>
                <a:spcPct val="100000"/>
              </a:lnSpc>
            </a:pPr>
            <a:r>
              <a:rPr lang="en-US" sz="1200" dirty="0" smtClean="0"/>
              <a:t>Continuous </a:t>
            </a:r>
            <a:r>
              <a:rPr lang="en-US" sz="1200" dirty="0"/>
              <a:t>announcements </a:t>
            </a:r>
            <a:r>
              <a:rPr lang="en-US" sz="1200" dirty="0" smtClean="0"/>
              <a:t> &amp; Communication of  </a:t>
            </a:r>
            <a:r>
              <a:rPr lang="en-US" sz="1200" dirty="0"/>
              <a:t>hygiene  measures (Washing of hands, wearing of mask, social distancing)</a:t>
            </a:r>
          </a:p>
          <a:p>
            <a:pPr marL="285750" indent="-285750">
              <a:lnSpc>
                <a:spcPct val="100000"/>
              </a:lnSpc>
            </a:pPr>
            <a:r>
              <a:rPr lang="en-US" sz="1200" dirty="0"/>
              <a:t>Simulations  will be run to ensure  teams  are  familiar  with  the  handling  of  crowds  at  the  stations  and on-board  the  trains before the resumption </a:t>
            </a:r>
            <a:r>
              <a:rPr lang="en-US" sz="1200" dirty="0" smtClean="0"/>
              <a:t>dates</a:t>
            </a:r>
          </a:p>
          <a:p>
            <a:pPr marL="285750" indent="-285750">
              <a:lnSpc>
                <a:spcPct val="100000"/>
              </a:lnSpc>
            </a:pPr>
            <a:r>
              <a:rPr lang="en-ZA" sz="1200" dirty="0" smtClean="0"/>
              <a:t>Weekly </a:t>
            </a:r>
            <a:r>
              <a:rPr lang="en-ZA" sz="1200" dirty="0"/>
              <a:t>inspections undertaken on trains </a:t>
            </a:r>
          </a:p>
          <a:p>
            <a:pPr marL="909638" lvl="2" indent="-285750">
              <a:lnSpc>
                <a:spcPct val="100000"/>
              </a:lnSpc>
              <a:spcBef>
                <a:spcPts val="600"/>
              </a:spcBef>
            </a:pPr>
            <a:r>
              <a:rPr lang="en-ZA" sz="1100" dirty="0"/>
              <a:t>monitor any theft and vandalism activity, </a:t>
            </a:r>
            <a:endParaRPr lang="en-ZA" sz="1100" dirty="0" smtClean="0"/>
          </a:p>
          <a:p>
            <a:pPr marL="909638" lvl="2" indent="-285750">
              <a:lnSpc>
                <a:spcPct val="100000"/>
              </a:lnSpc>
              <a:spcBef>
                <a:spcPts val="600"/>
              </a:spcBef>
            </a:pPr>
            <a:r>
              <a:rPr lang="en-ZA" sz="1100" dirty="0" smtClean="0"/>
              <a:t>start-up </a:t>
            </a:r>
            <a:r>
              <a:rPr lang="en-ZA" sz="1100" dirty="0"/>
              <a:t>the trainsets, in order to keep them road worthy,</a:t>
            </a:r>
          </a:p>
          <a:p>
            <a:pPr marL="909638" lvl="1" indent="-285750">
              <a:lnSpc>
                <a:spcPct val="100000"/>
              </a:lnSpc>
              <a:spcBef>
                <a:spcPts val="600"/>
              </a:spcBef>
            </a:pPr>
            <a:r>
              <a:rPr lang="en-ZA" sz="1100" dirty="0"/>
              <a:t>m</a:t>
            </a:r>
            <a:r>
              <a:rPr lang="en-ZA" sz="1100" dirty="0" smtClean="0"/>
              <a:t>aintenance schedule developed </a:t>
            </a:r>
            <a:r>
              <a:rPr lang="en-ZA" sz="1100" dirty="0"/>
              <a:t>for the resumption of </a:t>
            </a:r>
            <a:r>
              <a:rPr lang="en-ZA" sz="1100" dirty="0" smtClean="0"/>
              <a:t>service</a:t>
            </a:r>
          </a:p>
          <a:p>
            <a:pPr algn="just">
              <a:lnSpc>
                <a:spcPct val="100000"/>
              </a:lnSpc>
              <a:spcAft>
                <a:spcPts val="1000"/>
              </a:spcAft>
            </a:pP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endParaRPr lang="en-Z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5E2A85E-8BDD-8940-83F5-79F1C797ABD5}" type="slidenum">
              <a:rPr lang="en-US" smtClean="0"/>
              <a:t>63</a:t>
            </a:fld>
            <a:endParaRPr lang="en-US"/>
          </a:p>
        </p:txBody>
      </p:sp>
    </p:spTree>
    <p:extLst>
      <p:ext uri="{BB962C8B-B14F-4D97-AF65-F5344CB8AC3E}">
        <p14:creationId xmlns:p14="http://schemas.microsoft.com/office/powerpoint/2010/main" val="4340397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800" dirty="0" smtClean="0"/>
          </a:p>
          <a:p>
            <a:pPr algn="ctr"/>
            <a:endParaRPr lang="en-US" sz="4800" dirty="0"/>
          </a:p>
          <a:p>
            <a:pPr marL="0" indent="0" algn="ctr">
              <a:buNone/>
            </a:pPr>
            <a:r>
              <a:rPr lang="en-US" sz="4800" b="1" dirty="0" smtClean="0"/>
              <a:t>CAPITAL PROGRAMME</a:t>
            </a:r>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pPr/>
              <a:t>64</a:t>
            </a:fld>
            <a:endParaRPr lang="en-US" sz="2000" b="1" dirty="0">
              <a:solidFill>
                <a:schemeClr val="bg1"/>
              </a:solidFill>
            </a:endParaRPr>
          </a:p>
        </p:txBody>
      </p:sp>
    </p:spTree>
    <p:extLst>
      <p:ext uri="{BB962C8B-B14F-4D97-AF65-F5344CB8AC3E}">
        <p14:creationId xmlns:p14="http://schemas.microsoft.com/office/powerpoint/2010/main" val="21516174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Capital Programme </a:t>
            </a:r>
            <a:endParaRPr lang="en-ZA" dirty="0"/>
          </a:p>
        </p:txBody>
      </p:sp>
      <p:sp>
        <p:nvSpPr>
          <p:cNvPr id="3" name="Content Placeholder 2"/>
          <p:cNvSpPr>
            <a:spLocks noGrp="1"/>
          </p:cNvSpPr>
          <p:nvPr>
            <p:ph idx="1"/>
          </p:nvPr>
        </p:nvSpPr>
        <p:spPr/>
        <p:txBody>
          <a:bodyPr>
            <a:normAutofit fontScale="77500" lnSpcReduction="20000"/>
          </a:bodyPr>
          <a:lstStyle/>
          <a:p>
            <a:r>
              <a:rPr lang="en-US" dirty="0"/>
              <a:t>Over the last couple of years, PRASA has not delivered on its own capital </a:t>
            </a:r>
            <a:r>
              <a:rPr lang="en-US" dirty="0" err="1"/>
              <a:t>programme</a:t>
            </a:r>
            <a:r>
              <a:rPr lang="en-US" dirty="0"/>
              <a:t> for a myriad of reasons. This has had a detrimental impact on PRASA operations as well as the industry that services the organization, resulting in a lose-lose situation. We have been working to package and repackage these projects where required in order for us to release these tenders to go to market. This will serve a number of important objectives: </a:t>
            </a:r>
            <a:endParaRPr lang="en-ZA" dirty="0"/>
          </a:p>
          <a:p>
            <a:pPr lvl="1"/>
            <a:r>
              <a:rPr lang="en-US" dirty="0"/>
              <a:t>Improve PRASA operations </a:t>
            </a:r>
            <a:endParaRPr lang="en-ZA" dirty="0"/>
          </a:p>
          <a:p>
            <a:pPr lvl="1"/>
            <a:r>
              <a:rPr lang="en-US" dirty="0"/>
              <a:t>Stimulate the industry </a:t>
            </a:r>
            <a:endParaRPr lang="en-ZA" dirty="0"/>
          </a:p>
          <a:p>
            <a:pPr lvl="1"/>
            <a:r>
              <a:rPr lang="en-US" dirty="0"/>
              <a:t>Contribute to boosting an ailing economy </a:t>
            </a:r>
            <a:endParaRPr lang="en-ZA" dirty="0"/>
          </a:p>
          <a:p>
            <a:r>
              <a:rPr lang="en-US" dirty="0"/>
              <a:t>We are of the opinion that this effort will act as a counter cyclical move to the economic downturn and thus be a welcome contribution. We therefore urge industry players to ready themselves as PRASA rolls out its infrastructure </a:t>
            </a:r>
            <a:r>
              <a:rPr lang="en-US" dirty="0" err="1"/>
              <a:t>programme</a:t>
            </a:r>
            <a:r>
              <a:rPr lang="en-US" dirty="0"/>
              <a:t> over the next few months. The typical projects in question are the following:  </a:t>
            </a:r>
            <a:endParaRPr lang="en-ZA"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2A85E-8BDD-8940-83F5-79F1C797ABD5}" type="slidenum">
              <a:rPr lang="en-US" smtClean="0"/>
              <a:t>65</a:t>
            </a:fld>
            <a:endParaRPr lang="en-US"/>
          </a:p>
        </p:txBody>
      </p:sp>
    </p:spTree>
    <p:extLst>
      <p:ext uri="{BB962C8B-B14F-4D97-AF65-F5344CB8AC3E}">
        <p14:creationId xmlns:p14="http://schemas.microsoft.com/office/powerpoint/2010/main" val="1614261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54178" y="59215"/>
            <a:ext cx="5515842"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Procurement Programme </a:t>
            </a:r>
            <a:endParaRPr lang="en-ZA" sz="2800"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t>66</a:t>
            </a:fld>
            <a:endParaRPr lang="en-US" sz="20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87856615"/>
              </p:ext>
            </p:extLst>
          </p:nvPr>
        </p:nvGraphicFramePr>
        <p:xfrm>
          <a:off x="80386" y="836712"/>
          <a:ext cx="9825612" cy="4459845"/>
        </p:xfrm>
        <a:graphic>
          <a:graphicData uri="http://schemas.openxmlformats.org/drawingml/2006/table">
            <a:tbl>
              <a:tblPr firstRow="1" bandRow="1">
                <a:tableStyleId>{0E3FDE45-AF77-4B5C-9715-49D594BDF05E}</a:tableStyleId>
              </a:tblPr>
              <a:tblGrid>
                <a:gridCol w="1062317">
                  <a:extLst>
                    <a:ext uri="{9D8B030D-6E8A-4147-A177-3AD203B41FA5}">
                      <a16:colId xmlns:a16="http://schemas.microsoft.com/office/drawing/2014/main" val="2028256056"/>
                    </a:ext>
                  </a:extLst>
                </a:gridCol>
                <a:gridCol w="1967458">
                  <a:extLst>
                    <a:ext uri="{9D8B030D-6E8A-4147-A177-3AD203B41FA5}">
                      <a16:colId xmlns:a16="http://schemas.microsoft.com/office/drawing/2014/main" val="3540719090"/>
                    </a:ext>
                  </a:extLst>
                </a:gridCol>
                <a:gridCol w="1669657">
                  <a:extLst>
                    <a:ext uri="{9D8B030D-6E8A-4147-A177-3AD203B41FA5}">
                      <a16:colId xmlns:a16="http://schemas.microsoft.com/office/drawing/2014/main" val="20002"/>
                    </a:ext>
                  </a:extLst>
                </a:gridCol>
                <a:gridCol w="2341418">
                  <a:extLst>
                    <a:ext uri="{9D8B030D-6E8A-4147-A177-3AD203B41FA5}">
                      <a16:colId xmlns:a16="http://schemas.microsoft.com/office/drawing/2014/main" val="20003"/>
                    </a:ext>
                  </a:extLst>
                </a:gridCol>
                <a:gridCol w="1039091">
                  <a:extLst>
                    <a:ext uri="{9D8B030D-6E8A-4147-A177-3AD203B41FA5}">
                      <a16:colId xmlns:a16="http://schemas.microsoft.com/office/drawing/2014/main" val="20004"/>
                    </a:ext>
                  </a:extLst>
                </a:gridCol>
                <a:gridCol w="1745671">
                  <a:extLst>
                    <a:ext uri="{9D8B030D-6E8A-4147-A177-3AD203B41FA5}">
                      <a16:colId xmlns:a16="http://schemas.microsoft.com/office/drawing/2014/main" val="895628219"/>
                    </a:ext>
                  </a:extLst>
                </a:gridCol>
              </a:tblGrid>
              <a:tr h="514049">
                <a:tc>
                  <a:txBody>
                    <a:bodyPr/>
                    <a:lstStyle/>
                    <a:p>
                      <a:r>
                        <a:rPr lang="en-ZA" sz="1100" dirty="0" smtClean="0"/>
                        <a:t>Capital</a:t>
                      </a:r>
                      <a:r>
                        <a:rPr lang="en-ZA" sz="1100" baseline="0" dirty="0" smtClean="0"/>
                        <a:t> Programme</a:t>
                      </a:r>
                      <a:endParaRPr lang="en-ZA" sz="1100" dirty="0"/>
                    </a:p>
                  </a:txBody>
                  <a:tcPr/>
                </a:tc>
                <a:tc>
                  <a:txBody>
                    <a:bodyPr/>
                    <a:lstStyle/>
                    <a:p>
                      <a:r>
                        <a:rPr lang="en-ZA" sz="1100" dirty="0" smtClean="0"/>
                        <a:t>Project</a:t>
                      </a:r>
                      <a:r>
                        <a:rPr lang="en-ZA" sz="1100" baseline="0" dirty="0" smtClean="0"/>
                        <a:t> </a:t>
                      </a:r>
                      <a:r>
                        <a:rPr lang="en-ZA" sz="1100" dirty="0" smtClean="0"/>
                        <a:t>Description</a:t>
                      </a:r>
                      <a:endParaRPr lang="en-ZA" sz="1100" dirty="0"/>
                    </a:p>
                  </a:txBody>
                  <a:tcPr/>
                </a:tc>
                <a:tc>
                  <a:txBody>
                    <a:bodyPr/>
                    <a:lstStyle/>
                    <a:p>
                      <a:r>
                        <a:rPr lang="en-ZA" sz="1100" dirty="0" smtClean="0"/>
                        <a:t>Benefits to PRASA </a:t>
                      </a:r>
                      <a:endParaRPr lang="en-ZA" sz="1100" dirty="0"/>
                    </a:p>
                  </a:txBody>
                  <a:tcPr/>
                </a:tc>
                <a:tc>
                  <a:txBody>
                    <a:bodyPr/>
                    <a:lstStyle/>
                    <a:p>
                      <a:r>
                        <a:rPr lang="en-ZA" sz="1100" dirty="0" smtClean="0"/>
                        <a:t>Benefits to Industry</a:t>
                      </a:r>
                      <a:endParaRPr lang="en-ZA" sz="1100" dirty="0"/>
                    </a:p>
                  </a:txBody>
                  <a:tcPr/>
                </a:tc>
                <a:tc>
                  <a:txBody>
                    <a:bodyPr/>
                    <a:lstStyle/>
                    <a:p>
                      <a:r>
                        <a:rPr lang="en-ZA" sz="1100" dirty="0" smtClean="0"/>
                        <a:t>2020/21 Budget</a:t>
                      </a:r>
                      <a:endParaRPr lang="en-ZA" sz="1100" dirty="0"/>
                    </a:p>
                  </a:txBody>
                  <a:tcPr/>
                </a:tc>
                <a:tc>
                  <a:txBody>
                    <a:bodyPr/>
                    <a:lstStyle/>
                    <a:p>
                      <a:r>
                        <a:rPr lang="en-ZA" sz="1100" dirty="0" smtClean="0"/>
                        <a:t>Date</a:t>
                      </a:r>
                      <a:r>
                        <a:rPr lang="en-ZA" sz="1100" baseline="0" dirty="0" smtClean="0"/>
                        <a:t> to Market</a:t>
                      </a:r>
                      <a:endParaRPr lang="en-ZA" sz="1100" dirty="0"/>
                    </a:p>
                  </a:txBody>
                  <a:tcPr/>
                </a:tc>
                <a:extLst>
                  <a:ext uri="{0D108BD9-81ED-4DB2-BD59-A6C34878D82A}">
                    <a16:rowId xmlns:a16="http://schemas.microsoft.com/office/drawing/2014/main" val="2924816078"/>
                  </a:ext>
                </a:extLst>
              </a:tr>
              <a:tr h="1211688">
                <a:tc>
                  <a:txBody>
                    <a:bodyPr/>
                    <a:lstStyle/>
                    <a:p>
                      <a:r>
                        <a:rPr lang="en-ZA" sz="1100" b="1" dirty="0" smtClean="0"/>
                        <a:t>Depot Modernisation Programme</a:t>
                      </a:r>
                      <a:endParaRPr lang="en-ZA" sz="1100" b="1" dirty="0"/>
                    </a:p>
                  </a:txBody>
                  <a:tcPr/>
                </a:tc>
                <a:tc>
                  <a:txBody>
                    <a:bodyPr/>
                    <a:lstStyle/>
                    <a:p>
                      <a:r>
                        <a:rPr lang="en-ZA" sz="1000" dirty="0" smtClean="0"/>
                        <a:t>Depot</a:t>
                      </a:r>
                      <a:r>
                        <a:rPr lang="en-ZA" sz="1000" baseline="0" dirty="0" smtClean="0"/>
                        <a:t> upgrades including high tech machinery such Under floor wheel lathe, synchronised lifting jacks, yard signalling.</a:t>
                      </a:r>
                      <a:endParaRPr lang="en-ZA" sz="1000" dirty="0"/>
                    </a:p>
                  </a:txBody>
                  <a:tcPr/>
                </a:tc>
                <a:tc>
                  <a:txBody>
                    <a:bodyPr/>
                    <a:lstStyle/>
                    <a:p>
                      <a:r>
                        <a:rPr lang="en-ZA" sz="1000" dirty="0" smtClean="0"/>
                        <a:t>Improved</a:t>
                      </a:r>
                      <a:r>
                        <a:rPr lang="en-ZA" sz="1000" baseline="0" dirty="0" smtClean="0"/>
                        <a:t> maintenance efficiencies  and capacity to maintain new and old rolling stock</a:t>
                      </a:r>
                      <a:endParaRPr lang="en-ZA" sz="1000" dirty="0"/>
                    </a:p>
                  </a:txBody>
                  <a:tcPr/>
                </a:tc>
                <a:tc>
                  <a:txBody>
                    <a:bodyPr/>
                    <a:lstStyle/>
                    <a:p>
                      <a:r>
                        <a:rPr lang="en-ZA" sz="1000" dirty="0" smtClean="0"/>
                        <a:t>The availability of the fleet will be improved due to modern maintenance facilities</a:t>
                      </a:r>
                      <a:endParaRPr lang="en-ZA" sz="1000" dirty="0"/>
                    </a:p>
                  </a:txBody>
                  <a:tcPr/>
                </a:tc>
                <a:tc>
                  <a:txBody>
                    <a:bodyPr/>
                    <a:lstStyle/>
                    <a:p>
                      <a:r>
                        <a:rPr lang="en-ZA" sz="1000" dirty="0" smtClean="0"/>
                        <a:t>R398m</a:t>
                      </a:r>
                      <a:r>
                        <a:rPr lang="en-ZA" sz="1000" baseline="0" dirty="0" smtClean="0"/>
                        <a:t> </a:t>
                      </a:r>
                    </a:p>
                    <a:p>
                      <a:endParaRPr lang="en-ZA" sz="1000" baseline="0" dirty="0" smtClean="0"/>
                    </a:p>
                    <a:p>
                      <a:r>
                        <a:rPr lang="en-ZA" sz="1000" baseline="0" dirty="0" smtClean="0"/>
                        <a:t>(ETC - R13.5bn)</a:t>
                      </a:r>
                      <a:endParaRPr lang="en-ZA" sz="1000" dirty="0"/>
                    </a:p>
                  </a:txBody>
                  <a:tcPr/>
                </a:tc>
                <a:tc>
                  <a:txBody>
                    <a:bodyPr/>
                    <a:lstStyle/>
                    <a:p>
                      <a:r>
                        <a:rPr lang="en-ZA" sz="1000" b="1" dirty="0" smtClean="0"/>
                        <a:t>Appointments:</a:t>
                      </a:r>
                      <a:r>
                        <a:rPr lang="en-ZA" sz="1000" baseline="0" dirty="0" smtClean="0"/>
                        <a:t> J</a:t>
                      </a:r>
                      <a:r>
                        <a:rPr lang="en-ZA" sz="1000" dirty="0" smtClean="0"/>
                        <a:t>une 2020: </a:t>
                      </a:r>
                      <a:r>
                        <a:rPr lang="en-ZA" sz="1000" dirty="0" err="1" smtClean="0"/>
                        <a:t>Wolmerton</a:t>
                      </a:r>
                      <a:r>
                        <a:rPr lang="en-ZA" sz="1000" dirty="0" smtClean="0"/>
                        <a:t>, Salt River and Durban</a:t>
                      </a:r>
                    </a:p>
                    <a:p>
                      <a:r>
                        <a:rPr lang="en-ZA" sz="1000" b="1" dirty="0" smtClean="0"/>
                        <a:t>Tender Adverts</a:t>
                      </a:r>
                      <a:r>
                        <a:rPr lang="en-ZA" sz="1000" dirty="0" smtClean="0"/>
                        <a:t>: </a:t>
                      </a:r>
                      <a:r>
                        <a:rPr lang="en-ZA" sz="1000" dirty="0" err="1" smtClean="0"/>
                        <a:t>Braamfontein</a:t>
                      </a:r>
                      <a:r>
                        <a:rPr lang="en-ZA" sz="1000" dirty="0" smtClean="0"/>
                        <a:t>,</a:t>
                      </a:r>
                      <a:r>
                        <a:rPr lang="en-ZA" sz="1000" baseline="0" dirty="0" smtClean="0"/>
                        <a:t> </a:t>
                      </a:r>
                      <a:r>
                        <a:rPr lang="en-ZA" sz="1000" baseline="0" dirty="0" err="1" smtClean="0"/>
                        <a:t>Paarden</a:t>
                      </a:r>
                      <a:r>
                        <a:rPr lang="en-ZA" sz="1000" baseline="0" dirty="0" smtClean="0"/>
                        <a:t> </a:t>
                      </a:r>
                      <a:r>
                        <a:rPr lang="en-ZA" sz="1000" baseline="0" dirty="0" err="1" smtClean="0"/>
                        <a:t>Eiland</a:t>
                      </a:r>
                      <a:r>
                        <a:rPr lang="en-ZA" sz="1000" baseline="0" dirty="0" smtClean="0"/>
                        <a:t> and </a:t>
                      </a:r>
                      <a:r>
                        <a:rPr lang="en-ZA" sz="1000" baseline="0" dirty="0" err="1" smtClean="0"/>
                        <a:t>Benrose</a:t>
                      </a:r>
                      <a:r>
                        <a:rPr lang="en-ZA" sz="1000" baseline="0" dirty="0" smtClean="0"/>
                        <a:t>  depots</a:t>
                      </a:r>
                      <a:r>
                        <a:rPr lang="en-ZA" sz="1000" dirty="0" smtClean="0"/>
                        <a:t> </a:t>
                      </a:r>
                      <a:endParaRPr lang="en-ZA" sz="1000" dirty="0"/>
                    </a:p>
                  </a:txBody>
                  <a:tcPr/>
                </a:tc>
                <a:extLst>
                  <a:ext uri="{0D108BD9-81ED-4DB2-BD59-A6C34878D82A}">
                    <a16:rowId xmlns:a16="http://schemas.microsoft.com/office/drawing/2014/main" val="1591281975"/>
                  </a:ext>
                </a:extLst>
              </a:tr>
              <a:tr h="844510">
                <a:tc>
                  <a:txBody>
                    <a:bodyPr/>
                    <a:lstStyle/>
                    <a:p>
                      <a:r>
                        <a:rPr lang="en-ZA" sz="1100" b="1" dirty="0" smtClean="0"/>
                        <a:t>Depot</a:t>
                      </a:r>
                      <a:r>
                        <a:rPr lang="en-ZA" sz="1100" b="1" baseline="0" dirty="0" smtClean="0"/>
                        <a:t> Fencing </a:t>
                      </a:r>
                      <a:endParaRPr lang="en-ZA" sz="1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Installation of </a:t>
                      </a:r>
                      <a:r>
                        <a:rPr lang="en-ZA" sz="1000" baseline="0" dirty="0" smtClean="0"/>
                        <a:t>fencing and CCTV Cameras </a:t>
                      </a:r>
                      <a:endParaRPr lang="en-ZA" sz="1000" dirty="0" smtClean="0"/>
                    </a:p>
                    <a:p>
                      <a:r>
                        <a:rPr lang="en-ZA" sz="1000" dirty="0" smtClean="0"/>
                        <a:t>Rolling Stock Depot</a:t>
                      </a:r>
                      <a:r>
                        <a:rPr lang="en-ZA" sz="1000" baseline="0" dirty="0" smtClean="0"/>
                        <a:t>s</a:t>
                      </a:r>
                      <a:endParaRPr lang="en-ZA" sz="1000" dirty="0"/>
                    </a:p>
                  </a:txBody>
                  <a:tcPr/>
                </a:tc>
                <a:tc>
                  <a:txBody>
                    <a:bodyPr/>
                    <a:lstStyle/>
                    <a:p>
                      <a:r>
                        <a:rPr lang="en-ZA" sz="1000" dirty="0" smtClean="0"/>
                        <a:t>Reduced theft and vandalism</a:t>
                      </a:r>
                      <a:r>
                        <a:rPr lang="en-ZA" sz="1000" baseline="0" dirty="0" smtClean="0"/>
                        <a:t> of depot infrastructure and trains in the depots</a:t>
                      </a:r>
                      <a:endParaRPr lang="en-ZA" sz="1000" dirty="0"/>
                    </a:p>
                  </a:txBody>
                  <a:tcPr/>
                </a:tc>
                <a:tc>
                  <a:txBody>
                    <a:bodyPr/>
                    <a:lstStyle/>
                    <a:p>
                      <a:r>
                        <a:rPr lang="en-ZA" sz="1000" dirty="0" smtClean="0"/>
                        <a:t>The depots will be protected resulting in operational maintenance facilities for the trains. Trains in staging yards will be protected from acts of vandalism. </a:t>
                      </a:r>
                      <a:endParaRPr lang="en-ZA" sz="1000" dirty="0"/>
                    </a:p>
                  </a:txBody>
                  <a:tcPr/>
                </a:tc>
                <a:tc>
                  <a:txBody>
                    <a:bodyPr/>
                    <a:lstStyle/>
                    <a:p>
                      <a:r>
                        <a:rPr lang="en-ZA" sz="1000" dirty="0" smtClean="0"/>
                        <a:t>R166m</a:t>
                      </a:r>
                    </a:p>
                    <a:p>
                      <a:r>
                        <a:rPr lang="en-ZA" sz="1000" dirty="0" smtClean="0"/>
                        <a:t>(ETC</a:t>
                      </a:r>
                      <a:r>
                        <a:rPr lang="en-ZA" sz="1000" baseline="0" dirty="0" smtClean="0"/>
                        <a:t> – R330) </a:t>
                      </a:r>
                      <a:endParaRPr lang="en-ZA" sz="1000" dirty="0"/>
                    </a:p>
                  </a:txBody>
                  <a:tcPr/>
                </a:tc>
                <a:tc>
                  <a:txBody>
                    <a:bodyPr/>
                    <a:lstStyle/>
                    <a:p>
                      <a:r>
                        <a:rPr lang="en-ZA" sz="1000" b="1" dirty="0" smtClean="0"/>
                        <a:t>Tender</a:t>
                      </a:r>
                      <a:r>
                        <a:rPr lang="en-ZA" sz="1000" b="1" baseline="0" dirty="0" smtClean="0"/>
                        <a:t> Adverts</a:t>
                      </a:r>
                      <a:r>
                        <a:rPr lang="en-ZA" sz="1000" baseline="0" dirty="0" smtClean="0"/>
                        <a:t>: June 2020  </a:t>
                      </a:r>
                      <a:endParaRPr lang="en-ZA" sz="1000" dirty="0"/>
                    </a:p>
                  </a:txBody>
                  <a:tcPr/>
                </a:tc>
                <a:extLst>
                  <a:ext uri="{0D108BD9-81ED-4DB2-BD59-A6C34878D82A}">
                    <a16:rowId xmlns:a16="http://schemas.microsoft.com/office/drawing/2014/main" val="10002"/>
                  </a:ext>
                </a:extLst>
              </a:tr>
              <a:tr h="1211688">
                <a:tc>
                  <a:txBody>
                    <a:bodyPr/>
                    <a:lstStyle/>
                    <a:p>
                      <a:r>
                        <a:rPr lang="en-ZA" sz="1100" b="1" dirty="0" smtClean="0"/>
                        <a:t>General Overhaul</a:t>
                      </a:r>
                      <a:endParaRPr lang="en-ZA" sz="1100" b="1" dirty="0"/>
                    </a:p>
                  </a:txBody>
                  <a:tcPr/>
                </a:tc>
                <a:tc>
                  <a:txBody>
                    <a:bodyPr/>
                    <a:lstStyle/>
                    <a:p>
                      <a:r>
                        <a:rPr lang="en-ZA" sz="1000" dirty="0" smtClean="0"/>
                        <a:t>Major</a:t>
                      </a:r>
                      <a:r>
                        <a:rPr lang="en-ZA" sz="1000" baseline="0" dirty="0" smtClean="0"/>
                        <a:t> Maintenance interventions on Metrorail and </a:t>
                      </a:r>
                      <a:r>
                        <a:rPr lang="en-ZA" sz="1000" baseline="0" dirty="0" err="1" smtClean="0"/>
                        <a:t>Shosholoza</a:t>
                      </a:r>
                      <a:r>
                        <a:rPr lang="en-ZA" sz="1000" baseline="0" dirty="0" smtClean="0"/>
                        <a:t> </a:t>
                      </a:r>
                      <a:r>
                        <a:rPr lang="en-ZA" sz="1000" baseline="0" dirty="0" err="1" smtClean="0"/>
                        <a:t>Meyl</a:t>
                      </a:r>
                      <a:r>
                        <a:rPr lang="en-ZA" sz="1000" baseline="0" dirty="0" smtClean="0"/>
                        <a:t> rolling stock</a:t>
                      </a:r>
                      <a:endParaRPr lang="en-ZA" sz="1000" dirty="0"/>
                    </a:p>
                  </a:txBody>
                  <a:tcPr/>
                </a:tc>
                <a:tc>
                  <a:txBody>
                    <a:bodyPr/>
                    <a:lstStyle/>
                    <a:p>
                      <a:r>
                        <a:rPr lang="en-ZA" sz="1000" dirty="0" smtClean="0"/>
                        <a:t>Extend life of aging fleet</a:t>
                      </a:r>
                    </a:p>
                    <a:p>
                      <a:r>
                        <a:rPr lang="en-ZA" sz="1000" dirty="0" smtClean="0"/>
                        <a:t>Increased</a:t>
                      </a:r>
                      <a:r>
                        <a:rPr lang="en-ZA" sz="1000" baseline="0" dirty="0" smtClean="0"/>
                        <a:t> fleet availability  to service commuters</a:t>
                      </a:r>
                      <a:endParaRPr lang="en-ZA" sz="1000" dirty="0"/>
                    </a:p>
                  </a:txBody>
                  <a:tcPr/>
                </a:tc>
                <a:tc>
                  <a:txBody>
                    <a:bodyPr/>
                    <a:lstStyle/>
                    <a:p>
                      <a:r>
                        <a:rPr lang="en-ZA" sz="1000" dirty="0" smtClean="0"/>
                        <a:t>The Rolling Stock heavy maintenance to be resuscitated, this</a:t>
                      </a:r>
                      <a:r>
                        <a:rPr lang="en-ZA" sz="1000" baseline="0" dirty="0" smtClean="0"/>
                        <a:t> will not only be limited to the main contractors, but will positively impact components </a:t>
                      </a:r>
                      <a:r>
                        <a:rPr lang="en-ZA" sz="1000" baseline="0" dirty="0" err="1" smtClean="0"/>
                        <a:t>refurbishers</a:t>
                      </a:r>
                      <a:r>
                        <a:rPr lang="en-ZA" sz="1000" baseline="0" dirty="0" smtClean="0"/>
                        <a:t> </a:t>
                      </a:r>
                      <a:r>
                        <a:rPr lang="en-ZA" sz="1000" baseline="0" dirty="0" err="1" smtClean="0"/>
                        <a:t>eg</a:t>
                      </a:r>
                      <a:r>
                        <a:rPr lang="en-ZA" sz="1000" baseline="0" dirty="0" smtClean="0"/>
                        <a:t>. Rotating machines, HT/LT assemblers, etc.</a:t>
                      </a:r>
                      <a:endParaRPr lang="en-ZA" sz="1000" dirty="0"/>
                    </a:p>
                  </a:txBody>
                  <a:tcPr/>
                </a:tc>
                <a:tc>
                  <a:txBody>
                    <a:bodyPr/>
                    <a:lstStyle/>
                    <a:p>
                      <a:r>
                        <a:rPr lang="en-ZA" sz="1000" dirty="0" smtClean="0"/>
                        <a:t>R360 m</a:t>
                      </a:r>
                    </a:p>
                    <a:p>
                      <a:endParaRPr lang="en-ZA" sz="1000" dirty="0" smtClean="0"/>
                    </a:p>
                    <a:p>
                      <a:r>
                        <a:rPr lang="en-ZA" sz="1000" dirty="0" smtClean="0"/>
                        <a:t>(ETC – R8bn)</a:t>
                      </a:r>
                      <a:endParaRPr lang="en-ZA" sz="1000" dirty="0"/>
                    </a:p>
                  </a:txBody>
                  <a:tcPr/>
                </a:tc>
                <a:tc>
                  <a:txBody>
                    <a:bodyPr/>
                    <a:lstStyle/>
                    <a:p>
                      <a:r>
                        <a:rPr lang="en-ZA" sz="1000" b="1" dirty="0" smtClean="0"/>
                        <a:t>Tender Advert</a:t>
                      </a:r>
                      <a:r>
                        <a:rPr lang="en-ZA" sz="1000" dirty="0" smtClean="0"/>
                        <a:t>: May 2020.</a:t>
                      </a:r>
                      <a:endParaRPr lang="en-ZA" sz="1000" dirty="0"/>
                    </a:p>
                  </a:txBody>
                  <a:tcPr/>
                </a:tc>
                <a:extLst>
                  <a:ext uri="{0D108BD9-81ED-4DB2-BD59-A6C34878D82A}">
                    <a16:rowId xmlns:a16="http://schemas.microsoft.com/office/drawing/2014/main" val="10003"/>
                  </a:ext>
                </a:extLst>
              </a:tr>
              <a:tr h="677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t>Rolling</a:t>
                      </a:r>
                      <a:r>
                        <a:rPr lang="en-ZA" sz="1100" b="1" baseline="0" dirty="0" smtClean="0"/>
                        <a:t> Stock Components</a:t>
                      </a:r>
                      <a:endParaRPr lang="en-ZA" sz="1100" b="1" dirty="0" smtClean="0"/>
                    </a:p>
                  </a:txBody>
                  <a:tcPr/>
                </a:tc>
                <a:tc>
                  <a:txBody>
                    <a:bodyPr/>
                    <a:lstStyle/>
                    <a:p>
                      <a:r>
                        <a:rPr lang="en-ZA" sz="1000" dirty="0" smtClean="0"/>
                        <a:t>Procurement</a:t>
                      </a:r>
                      <a:r>
                        <a:rPr lang="en-ZA" sz="1000" baseline="0" dirty="0" smtClean="0"/>
                        <a:t> of components for rolling maintenance including wheels and rotating machines </a:t>
                      </a:r>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Improved</a:t>
                      </a:r>
                      <a:r>
                        <a:rPr lang="en-ZA" sz="1000" baseline="0" dirty="0" smtClean="0"/>
                        <a:t> Train Reliability and availability</a:t>
                      </a:r>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This tender will also increase the rolling stock maintenance capacity within the industry</a:t>
                      </a:r>
                      <a:r>
                        <a:rPr lang="en-ZA" sz="1000" baseline="0" dirty="0" smtClean="0"/>
                        <a:t>.</a:t>
                      </a:r>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R600 m</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(ETC – 1.85bn)</a:t>
                      </a:r>
                      <a:endParaRPr lang="en-ZA" sz="1000" dirty="0"/>
                    </a:p>
                  </a:txBody>
                  <a:tcPr/>
                </a:tc>
                <a:tc>
                  <a:txBody>
                    <a:bodyPr/>
                    <a:lstStyle/>
                    <a:p>
                      <a:r>
                        <a:rPr lang="en-ZA" sz="1000" dirty="0" smtClean="0"/>
                        <a:t>Tender Adverts:</a:t>
                      </a:r>
                      <a:r>
                        <a:rPr lang="en-ZA" sz="1000" baseline="0" dirty="0" smtClean="0"/>
                        <a:t> June 2020</a:t>
                      </a:r>
                      <a:endParaRPr lang="en-ZA" sz="1000"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0" y="5296557"/>
            <a:ext cx="2069797" cy="261610"/>
          </a:xfrm>
          <a:prstGeom prst="rect">
            <a:avLst/>
          </a:prstGeom>
          <a:noFill/>
        </p:spPr>
        <p:txBody>
          <a:bodyPr wrap="none" rtlCol="0">
            <a:spAutoFit/>
          </a:bodyPr>
          <a:lstStyle/>
          <a:p>
            <a:r>
              <a:rPr lang="en-ZA" sz="1100" b="1" dirty="0" smtClean="0"/>
              <a:t>Note ETC -  Estimated Total Cost</a:t>
            </a:r>
            <a:endParaRPr lang="en-ZA" sz="1100" b="1" dirty="0"/>
          </a:p>
        </p:txBody>
      </p:sp>
    </p:spTree>
    <p:extLst>
      <p:ext uri="{BB962C8B-B14F-4D97-AF65-F5344CB8AC3E}">
        <p14:creationId xmlns:p14="http://schemas.microsoft.com/office/powerpoint/2010/main" val="41466663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54178" y="59215"/>
            <a:ext cx="5515842"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Procurement Programme </a:t>
            </a:r>
            <a:endParaRPr lang="en-ZA" sz="2800"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t>67</a:t>
            </a:fld>
            <a:endParaRPr lang="en-US" sz="20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92474790"/>
              </p:ext>
            </p:extLst>
          </p:nvPr>
        </p:nvGraphicFramePr>
        <p:xfrm>
          <a:off x="80386" y="1027780"/>
          <a:ext cx="9718708" cy="4419600"/>
        </p:xfrm>
        <a:graphic>
          <a:graphicData uri="http://schemas.openxmlformats.org/drawingml/2006/table">
            <a:tbl>
              <a:tblPr firstRow="1" bandRow="1">
                <a:tableStyleId>{0E3FDE45-AF77-4B5C-9715-49D594BDF05E}</a:tableStyleId>
              </a:tblPr>
              <a:tblGrid>
                <a:gridCol w="918795">
                  <a:extLst>
                    <a:ext uri="{9D8B030D-6E8A-4147-A177-3AD203B41FA5}">
                      <a16:colId xmlns:a16="http://schemas.microsoft.com/office/drawing/2014/main" val="2028256056"/>
                    </a:ext>
                  </a:extLst>
                </a:gridCol>
                <a:gridCol w="1348730">
                  <a:extLst>
                    <a:ext uri="{9D8B030D-6E8A-4147-A177-3AD203B41FA5}">
                      <a16:colId xmlns:a16="http://schemas.microsoft.com/office/drawing/2014/main" val="20001"/>
                    </a:ext>
                  </a:extLst>
                </a:gridCol>
                <a:gridCol w="1691440">
                  <a:extLst>
                    <a:ext uri="{9D8B030D-6E8A-4147-A177-3AD203B41FA5}">
                      <a16:colId xmlns:a16="http://schemas.microsoft.com/office/drawing/2014/main" val="20002"/>
                    </a:ext>
                  </a:extLst>
                </a:gridCol>
                <a:gridCol w="1846213">
                  <a:extLst>
                    <a:ext uri="{9D8B030D-6E8A-4147-A177-3AD203B41FA5}">
                      <a16:colId xmlns:a16="http://schemas.microsoft.com/office/drawing/2014/main" val="3540719090"/>
                    </a:ext>
                  </a:extLst>
                </a:gridCol>
                <a:gridCol w="1846213">
                  <a:extLst>
                    <a:ext uri="{9D8B030D-6E8A-4147-A177-3AD203B41FA5}">
                      <a16:colId xmlns:a16="http://schemas.microsoft.com/office/drawing/2014/main" val="20004"/>
                    </a:ext>
                  </a:extLst>
                </a:gridCol>
                <a:gridCol w="2067317">
                  <a:extLst>
                    <a:ext uri="{9D8B030D-6E8A-4147-A177-3AD203B41FA5}">
                      <a16:colId xmlns:a16="http://schemas.microsoft.com/office/drawing/2014/main" val="895628219"/>
                    </a:ext>
                  </a:extLst>
                </a:gridCol>
              </a:tblGrid>
              <a:tr h="364291">
                <a:tc>
                  <a:txBody>
                    <a:bodyPr/>
                    <a:lstStyle/>
                    <a:p>
                      <a:r>
                        <a:rPr lang="en-ZA" sz="1100" dirty="0"/>
                        <a:t>Capital</a:t>
                      </a:r>
                      <a:r>
                        <a:rPr lang="en-ZA" sz="1100" baseline="0" dirty="0"/>
                        <a:t> Programme</a:t>
                      </a:r>
                      <a:endParaRPr lang="en-ZA" sz="1100" dirty="0"/>
                    </a:p>
                  </a:txBody>
                  <a:tcPr/>
                </a:tc>
                <a:tc>
                  <a:txBody>
                    <a:bodyPr/>
                    <a:lstStyle/>
                    <a:p>
                      <a:r>
                        <a:rPr lang="en-ZA" sz="1100" dirty="0"/>
                        <a:t>Project</a:t>
                      </a:r>
                      <a:r>
                        <a:rPr lang="en-ZA" sz="1100" baseline="0" dirty="0"/>
                        <a:t> </a:t>
                      </a:r>
                      <a:r>
                        <a:rPr lang="en-ZA" sz="1100" dirty="0"/>
                        <a:t>Description</a:t>
                      </a:r>
                    </a:p>
                  </a:txBody>
                  <a:tcPr/>
                </a:tc>
                <a:tc>
                  <a:txBody>
                    <a:bodyPr/>
                    <a:lstStyle/>
                    <a:p>
                      <a:r>
                        <a:rPr lang="en-ZA" sz="1100" dirty="0"/>
                        <a:t>Benefits to PRASA </a:t>
                      </a:r>
                    </a:p>
                  </a:txBody>
                  <a:tcPr/>
                </a:tc>
                <a:tc>
                  <a:txBody>
                    <a:bodyPr/>
                    <a:lstStyle/>
                    <a:p>
                      <a:r>
                        <a:rPr lang="en-ZA" sz="1100" dirty="0"/>
                        <a:t>Benefits to Industry</a:t>
                      </a:r>
                    </a:p>
                  </a:txBody>
                  <a:tcPr/>
                </a:tc>
                <a:tc>
                  <a:txBody>
                    <a:bodyPr/>
                    <a:lstStyle/>
                    <a:p>
                      <a:r>
                        <a:rPr lang="en-ZA" sz="1100" dirty="0" smtClean="0"/>
                        <a:t>2020/21</a:t>
                      </a:r>
                      <a:r>
                        <a:rPr lang="en-ZA" sz="1100" baseline="0" dirty="0" smtClean="0"/>
                        <a:t> Budget </a:t>
                      </a:r>
                      <a:endParaRPr lang="en-ZA" sz="1100" dirty="0"/>
                    </a:p>
                  </a:txBody>
                  <a:tcPr/>
                </a:tc>
                <a:tc>
                  <a:txBody>
                    <a:bodyPr/>
                    <a:lstStyle/>
                    <a:p>
                      <a:r>
                        <a:rPr lang="en-ZA" sz="1100" dirty="0"/>
                        <a:t>Date</a:t>
                      </a:r>
                      <a:r>
                        <a:rPr lang="en-ZA" sz="1100" baseline="0" dirty="0"/>
                        <a:t> to Market</a:t>
                      </a:r>
                      <a:endParaRPr lang="en-ZA" sz="1100" dirty="0"/>
                    </a:p>
                  </a:txBody>
                  <a:tcPr/>
                </a:tc>
                <a:extLst>
                  <a:ext uri="{0D108BD9-81ED-4DB2-BD59-A6C34878D82A}">
                    <a16:rowId xmlns:a16="http://schemas.microsoft.com/office/drawing/2014/main" val="2924816078"/>
                  </a:ext>
                </a:extLst>
              </a:tr>
              <a:tr h="995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dirty="0">
                          <a:solidFill>
                            <a:schemeClr val="tx1"/>
                          </a:solidFill>
                          <a:latin typeface="+mn-lt"/>
                          <a:ea typeface="+mn-ea"/>
                          <a:cs typeface="+mn-cs"/>
                        </a:rPr>
                        <a:t>Signalling</a:t>
                      </a:r>
                    </a:p>
                  </a:txBody>
                  <a:tcPr/>
                </a:tc>
                <a:tc>
                  <a:txBody>
                    <a:bodyPr/>
                    <a:lstStyle/>
                    <a:p>
                      <a:r>
                        <a:rPr lang="en-ZA" sz="1000" dirty="0"/>
                        <a:t>Installation of new</a:t>
                      </a:r>
                      <a:r>
                        <a:rPr lang="en-ZA" sz="1000" baseline="0" dirty="0"/>
                        <a:t> signalling system</a:t>
                      </a:r>
                      <a:r>
                        <a:rPr lang="en-ZA" sz="1000" kern="1200" dirty="0">
                          <a:solidFill>
                            <a:schemeClr val="tx1"/>
                          </a:solidFill>
                          <a:latin typeface="+mn-lt"/>
                          <a:ea typeface="+mn-ea"/>
                          <a:cs typeface="+mn-cs"/>
                        </a:rPr>
                        <a:t> through complex programme of multi-disciplinary projects</a:t>
                      </a:r>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latin typeface="+mn-lt"/>
                          <a:ea typeface="+mn-ea"/>
                          <a:cs typeface="+mn-cs"/>
                        </a:rPr>
                        <a:t>Increase train operation safety (including, but not limited to, reduced train incidents and elimination of manual authorisations) and </a:t>
                      </a:r>
                      <a:r>
                        <a:rPr lang="en-GB" sz="1000" kern="1200" dirty="0" smtClean="0">
                          <a:solidFill>
                            <a:schemeClr val="tx1"/>
                          </a:solidFill>
                          <a:latin typeface="+mn-lt"/>
                          <a:ea typeface="+mn-ea"/>
                          <a:cs typeface="+mn-cs"/>
                        </a:rPr>
                        <a:t>reliability</a:t>
                      </a:r>
                      <a:endParaRPr lang="en-GB" sz="10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000" kern="1200" dirty="0">
                          <a:solidFill>
                            <a:schemeClr val="tx1"/>
                          </a:solidFill>
                          <a:latin typeface="+mn-lt"/>
                          <a:ea typeface="+mn-ea"/>
                          <a:cs typeface="+mn-cs"/>
                        </a:rPr>
                        <a:t>Double capacity and flexibility resulting </a:t>
                      </a:r>
                      <a:r>
                        <a:rPr lang="en-ZA" sz="1000" kern="1200" dirty="0" smtClean="0">
                          <a:solidFill>
                            <a:schemeClr val="tx1"/>
                          </a:solidFill>
                          <a:latin typeface="+mn-lt"/>
                          <a:ea typeface="+mn-ea"/>
                          <a:cs typeface="+mn-cs"/>
                        </a:rPr>
                        <a:t>in </a:t>
                      </a:r>
                      <a:r>
                        <a:rPr lang="en-ZA" sz="1000" kern="1200" dirty="0">
                          <a:solidFill>
                            <a:schemeClr val="tx1"/>
                          </a:solidFill>
                          <a:latin typeface="+mn-lt"/>
                          <a:ea typeface="+mn-ea"/>
                          <a:cs typeface="+mn-cs"/>
                        </a:rPr>
                        <a:t>increased revenue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smtClean="0">
                          <a:solidFill>
                            <a:schemeClr val="tx1"/>
                          </a:solidFill>
                          <a:latin typeface="+mn-lt"/>
                          <a:ea typeface="+mn-ea"/>
                          <a:cs typeface="+mn-cs"/>
                        </a:rPr>
                        <a:t>Development and training of internal resources on world-class systems and operations thereby increasing internal skills capacity</a:t>
                      </a:r>
                      <a:endParaRPr lang="en-GB" sz="1000"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latin typeface="+mn-lt"/>
                          <a:ea typeface="+mn-ea"/>
                          <a:cs typeface="+mn-cs"/>
                        </a:rPr>
                        <a:t>Implementing world-class leading technology adapted to local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latin typeface="+mn-lt"/>
                          <a:ea typeface="+mn-ea"/>
                          <a:cs typeface="+mn-cs"/>
                        </a:rPr>
                        <a:t>Development and training of local resources on world-class systems and operations thereby increasing local skills capacity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latin typeface="+mn-lt"/>
                          <a:ea typeface="+mn-ea"/>
                          <a:cs typeface="+mn-cs"/>
                        </a:rPr>
                        <a:t>Financial </a:t>
                      </a:r>
                      <a:r>
                        <a:rPr lang="en-US" sz="1000" kern="1200" dirty="0">
                          <a:solidFill>
                            <a:schemeClr val="tx1"/>
                          </a:solidFill>
                          <a:latin typeface="+mn-lt"/>
                          <a:ea typeface="+mn-ea"/>
                          <a:cs typeface="+mn-cs"/>
                        </a:rPr>
                        <a:t>stimulus to localized small to medium businesses and communities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latin typeface="+mn-lt"/>
                          <a:ea typeface="+mn-ea"/>
                          <a:cs typeface="+mn-cs"/>
                        </a:rPr>
                        <a:t>Exporting of knowledge and equipment to other countries especially in </a:t>
                      </a:r>
                      <a:r>
                        <a:rPr lang="en-US" sz="1000" kern="1200" dirty="0" smtClean="0">
                          <a:solidFill>
                            <a:schemeClr val="tx1"/>
                          </a:solidFill>
                          <a:latin typeface="+mn-lt"/>
                          <a:ea typeface="+mn-ea"/>
                          <a:cs typeface="+mn-cs"/>
                        </a:rPr>
                        <a:t>Africa</a:t>
                      </a:r>
                      <a:endParaRPr lang="en-US" sz="1000"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latin typeface="+mn-lt"/>
                          <a:ea typeface="+mn-ea"/>
                          <a:cs typeface="+mn-cs"/>
                        </a:rPr>
                        <a:t>R1.26bn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latin typeface="+mn-lt"/>
                          <a:ea typeface="+mn-ea"/>
                          <a:cs typeface="+mn-cs"/>
                        </a:rPr>
                        <a:t>(ETC 22.3bn)</a:t>
                      </a:r>
                      <a:endParaRPr lang="en-US" sz="1000" kern="1200" dirty="0">
                        <a:solidFill>
                          <a:schemeClr val="tx1"/>
                        </a:solidFill>
                        <a:latin typeface="+mn-lt"/>
                        <a:ea typeface="+mn-ea"/>
                        <a:cs typeface="+mn-cs"/>
                      </a:endParaRPr>
                    </a:p>
                  </a:txBody>
                  <a:tcPr/>
                </a:tc>
                <a:tc>
                  <a:txBody>
                    <a:bodyPr/>
                    <a:lstStyle/>
                    <a:p>
                      <a:pPr marL="0" indent="0">
                        <a:buFont typeface="Arial" panose="020B0604020202020204" pitchFamily="34" charset="0"/>
                        <a:buNone/>
                      </a:pPr>
                      <a:r>
                        <a:rPr lang="en-GB" sz="1000" b="1" kern="1200" dirty="0" smtClean="0">
                          <a:solidFill>
                            <a:schemeClr val="tx1"/>
                          </a:solidFill>
                          <a:latin typeface="+mn-lt"/>
                          <a:ea typeface="+mn-ea"/>
                          <a:cs typeface="+mn-cs"/>
                        </a:rPr>
                        <a:t>Tender</a:t>
                      </a:r>
                      <a:r>
                        <a:rPr lang="en-GB" sz="1000" b="1" kern="1200" baseline="0" dirty="0" smtClean="0">
                          <a:solidFill>
                            <a:schemeClr val="tx1"/>
                          </a:solidFill>
                          <a:latin typeface="+mn-lt"/>
                          <a:ea typeface="+mn-ea"/>
                          <a:cs typeface="+mn-cs"/>
                        </a:rPr>
                        <a:t> Advert:</a:t>
                      </a:r>
                      <a:r>
                        <a:rPr lang="en-GB" sz="1000" kern="1200" baseline="0" dirty="0" smtClean="0">
                          <a:solidFill>
                            <a:schemeClr val="tx1"/>
                          </a:solidFill>
                          <a:latin typeface="+mn-lt"/>
                          <a:ea typeface="+mn-ea"/>
                          <a:cs typeface="+mn-cs"/>
                        </a:rPr>
                        <a:t> </a:t>
                      </a:r>
                      <a:r>
                        <a:rPr lang="en-GB" sz="1000" kern="1200" dirty="0" smtClean="0">
                          <a:solidFill>
                            <a:schemeClr val="tx1"/>
                          </a:solidFill>
                          <a:latin typeface="+mn-lt"/>
                          <a:ea typeface="+mn-ea"/>
                          <a:cs typeface="+mn-cs"/>
                        </a:rPr>
                        <a:t>KZN  PRASA Train</a:t>
                      </a:r>
                      <a:r>
                        <a:rPr lang="en-GB" sz="1000" kern="1200" baseline="0" dirty="0" smtClean="0">
                          <a:solidFill>
                            <a:schemeClr val="tx1"/>
                          </a:solidFill>
                          <a:latin typeface="+mn-lt"/>
                          <a:ea typeface="+mn-ea"/>
                          <a:cs typeface="+mn-cs"/>
                        </a:rPr>
                        <a:t> Control System</a:t>
                      </a:r>
                      <a:r>
                        <a:rPr lang="en-GB" sz="1000" kern="1200" dirty="0" smtClean="0">
                          <a:solidFill>
                            <a:schemeClr val="tx1"/>
                          </a:solidFill>
                          <a:latin typeface="+mn-lt"/>
                          <a:ea typeface="+mn-ea"/>
                          <a:cs typeface="+mn-cs"/>
                        </a:rPr>
                        <a:t> Design and  Construct -</a:t>
                      </a:r>
                      <a:r>
                        <a:rPr lang="en-GB" sz="1000" kern="1200" baseline="0" dirty="0" smtClean="0">
                          <a:solidFill>
                            <a:schemeClr val="tx1"/>
                          </a:solidFill>
                          <a:latin typeface="+mn-lt"/>
                          <a:ea typeface="+mn-ea"/>
                          <a:cs typeface="+mn-cs"/>
                        </a:rPr>
                        <a:t> July</a:t>
                      </a:r>
                      <a:r>
                        <a:rPr lang="en-GB" sz="1000" kern="1200" dirty="0" smtClean="0">
                          <a:solidFill>
                            <a:schemeClr val="tx1"/>
                          </a:solidFill>
                          <a:latin typeface="+mn-lt"/>
                          <a:ea typeface="+mn-ea"/>
                          <a:cs typeface="+mn-cs"/>
                        </a:rPr>
                        <a:t> </a:t>
                      </a:r>
                      <a:r>
                        <a:rPr lang="en-GB" sz="1000" kern="1200" dirty="0">
                          <a:solidFill>
                            <a:schemeClr val="tx1"/>
                          </a:solidFill>
                          <a:latin typeface="+mn-lt"/>
                          <a:ea typeface="+mn-ea"/>
                          <a:cs typeface="+mn-cs"/>
                        </a:rPr>
                        <a:t>2020</a:t>
                      </a:r>
                    </a:p>
                    <a:p>
                      <a:pPr marL="171450" indent="-171450">
                        <a:buFont typeface="Arial" panose="020B0604020202020204" pitchFamily="34" charset="0"/>
                        <a:buChar char="•"/>
                      </a:pPr>
                      <a:endParaRPr lang="en-GB"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dirty="0" smtClean="0">
                          <a:solidFill>
                            <a:schemeClr val="tx1"/>
                          </a:solidFill>
                          <a:latin typeface="+mn-lt"/>
                          <a:ea typeface="+mn-ea"/>
                          <a:cs typeface="+mn-cs"/>
                        </a:rPr>
                        <a:t>Tender</a:t>
                      </a:r>
                      <a:r>
                        <a:rPr lang="en-GB" sz="1000" b="1" kern="1200" baseline="0" dirty="0" smtClean="0">
                          <a:solidFill>
                            <a:schemeClr val="tx1"/>
                          </a:solidFill>
                          <a:latin typeface="+mn-lt"/>
                          <a:ea typeface="+mn-ea"/>
                          <a:cs typeface="+mn-cs"/>
                        </a:rPr>
                        <a:t> Advert:</a:t>
                      </a:r>
                      <a:r>
                        <a:rPr lang="en-GB" sz="1000" kern="1200" baseline="0" dirty="0" smtClean="0">
                          <a:solidFill>
                            <a:schemeClr val="tx1"/>
                          </a:solidFill>
                          <a:latin typeface="+mn-lt"/>
                          <a:ea typeface="+mn-ea"/>
                          <a:cs typeface="+mn-cs"/>
                        </a:rPr>
                        <a:t> </a:t>
                      </a:r>
                      <a:r>
                        <a:rPr lang="en-GB" sz="1000" kern="1200" dirty="0" smtClean="0">
                          <a:solidFill>
                            <a:schemeClr val="tx1"/>
                          </a:solidFill>
                          <a:latin typeface="+mn-lt"/>
                          <a:ea typeface="+mn-ea"/>
                          <a:cs typeface="+mn-cs"/>
                        </a:rPr>
                        <a:t>GP&amp;WC </a:t>
                      </a:r>
                      <a:r>
                        <a:rPr lang="en-GB" sz="1000" kern="1200" dirty="0">
                          <a:solidFill>
                            <a:schemeClr val="tx1"/>
                          </a:solidFill>
                          <a:latin typeface="+mn-lt"/>
                          <a:ea typeface="+mn-ea"/>
                          <a:cs typeface="+mn-cs"/>
                        </a:rPr>
                        <a:t>Optic Fibre </a:t>
                      </a:r>
                      <a:r>
                        <a:rPr lang="en-GB" sz="1000" kern="1200" dirty="0" smtClean="0">
                          <a:solidFill>
                            <a:schemeClr val="tx1"/>
                          </a:solidFill>
                          <a:latin typeface="+mn-lt"/>
                          <a:ea typeface="+mn-ea"/>
                          <a:cs typeface="+mn-cs"/>
                        </a:rPr>
                        <a:t>Design and  Construct -</a:t>
                      </a:r>
                      <a:r>
                        <a:rPr lang="en-GB" sz="1000" kern="1200" baseline="0" dirty="0" smtClean="0">
                          <a:solidFill>
                            <a:schemeClr val="tx1"/>
                          </a:solidFill>
                          <a:latin typeface="+mn-lt"/>
                          <a:ea typeface="+mn-ea"/>
                          <a:cs typeface="+mn-cs"/>
                        </a:rPr>
                        <a:t> </a:t>
                      </a:r>
                      <a:r>
                        <a:rPr lang="en-GB" sz="1000" kern="1200" dirty="0" smtClean="0">
                          <a:solidFill>
                            <a:schemeClr val="tx1"/>
                          </a:solidFill>
                          <a:latin typeface="+mn-lt"/>
                          <a:ea typeface="+mn-ea"/>
                          <a:cs typeface="+mn-cs"/>
                        </a:rPr>
                        <a:t>July </a:t>
                      </a:r>
                      <a:r>
                        <a:rPr lang="en-GB" sz="1000" kern="1200" dirty="0">
                          <a:solidFill>
                            <a:schemeClr val="tx1"/>
                          </a:solidFill>
                          <a:latin typeface="+mn-lt"/>
                          <a:ea typeface="+mn-ea"/>
                          <a:cs typeface="+mn-cs"/>
                        </a:rPr>
                        <a:t>2020</a:t>
                      </a:r>
                    </a:p>
                    <a:p>
                      <a:pPr marL="171450" indent="-171450">
                        <a:buFont typeface="Arial" panose="020B0604020202020204" pitchFamily="34" charset="0"/>
                        <a:buChar char="•"/>
                      </a:pPr>
                      <a:endParaRPr lang="en-GB"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dirty="0" smtClean="0">
                          <a:solidFill>
                            <a:schemeClr val="tx1"/>
                          </a:solidFill>
                          <a:latin typeface="+mn-lt"/>
                          <a:ea typeface="+mn-ea"/>
                          <a:cs typeface="+mn-cs"/>
                        </a:rPr>
                        <a:t>Tender</a:t>
                      </a:r>
                      <a:r>
                        <a:rPr lang="en-GB" sz="1000" b="1" kern="1200" baseline="0" dirty="0" smtClean="0">
                          <a:solidFill>
                            <a:schemeClr val="tx1"/>
                          </a:solidFill>
                          <a:latin typeface="+mn-lt"/>
                          <a:ea typeface="+mn-ea"/>
                          <a:cs typeface="+mn-cs"/>
                        </a:rPr>
                        <a:t> Advert:</a:t>
                      </a:r>
                      <a:r>
                        <a:rPr lang="en-GB" sz="1000" kern="1200" baseline="0" dirty="0" smtClean="0">
                          <a:solidFill>
                            <a:schemeClr val="tx1"/>
                          </a:solidFill>
                          <a:latin typeface="+mn-lt"/>
                          <a:ea typeface="+mn-ea"/>
                          <a:cs typeface="+mn-cs"/>
                        </a:rPr>
                        <a:t> </a:t>
                      </a:r>
                      <a:r>
                        <a:rPr lang="en-GB" sz="1000" kern="1200" dirty="0" smtClean="0">
                          <a:solidFill>
                            <a:schemeClr val="tx1"/>
                          </a:solidFill>
                          <a:latin typeface="+mn-lt"/>
                          <a:ea typeface="+mn-ea"/>
                          <a:cs typeface="+mn-cs"/>
                        </a:rPr>
                        <a:t>GP&amp;WC PRASA Train</a:t>
                      </a:r>
                      <a:r>
                        <a:rPr lang="en-GB" sz="1000" kern="1200" baseline="0" dirty="0" smtClean="0">
                          <a:solidFill>
                            <a:schemeClr val="tx1"/>
                          </a:solidFill>
                          <a:latin typeface="+mn-lt"/>
                          <a:ea typeface="+mn-ea"/>
                          <a:cs typeface="+mn-cs"/>
                        </a:rPr>
                        <a:t> Control System</a:t>
                      </a:r>
                      <a:r>
                        <a:rPr lang="en-GB" sz="1000" kern="1200" dirty="0" smtClean="0">
                          <a:solidFill>
                            <a:schemeClr val="tx1"/>
                          </a:solidFill>
                          <a:latin typeface="+mn-lt"/>
                          <a:ea typeface="+mn-ea"/>
                          <a:cs typeface="+mn-cs"/>
                        </a:rPr>
                        <a:t> Design and  Construct  August </a:t>
                      </a:r>
                      <a:r>
                        <a:rPr lang="en-GB" sz="1000" kern="1200" dirty="0">
                          <a:solidFill>
                            <a:schemeClr val="tx1"/>
                          </a:solidFill>
                          <a:latin typeface="+mn-lt"/>
                          <a:ea typeface="+mn-ea"/>
                          <a:cs typeface="+mn-cs"/>
                        </a:rPr>
                        <a:t>2020</a:t>
                      </a:r>
                    </a:p>
                    <a:p>
                      <a:pPr marL="171450" indent="-171450">
                        <a:buFont typeface="Arial" panose="020B0604020202020204" pitchFamily="34" charset="0"/>
                        <a:buChar char="•"/>
                      </a:pPr>
                      <a:endParaRPr lang="en-ZA"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dirty="0" smtClean="0">
                          <a:solidFill>
                            <a:schemeClr val="tx1"/>
                          </a:solidFill>
                          <a:latin typeface="+mn-lt"/>
                          <a:ea typeface="+mn-ea"/>
                          <a:cs typeface="+mn-cs"/>
                        </a:rPr>
                        <a:t>Tender</a:t>
                      </a:r>
                      <a:r>
                        <a:rPr lang="en-GB" sz="1000" b="1" kern="1200" baseline="0" dirty="0" smtClean="0">
                          <a:solidFill>
                            <a:schemeClr val="tx1"/>
                          </a:solidFill>
                          <a:latin typeface="+mn-lt"/>
                          <a:ea typeface="+mn-ea"/>
                          <a:cs typeface="+mn-cs"/>
                        </a:rPr>
                        <a:t> Advert:</a:t>
                      </a:r>
                      <a:r>
                        <a:rPr lang="en-GB" sz="1000" kern="1200" baseline="0" dirty="0" smtClean="0">
                          <a:solidFill>
                            <a:schemeClr val="tx1"/>
                          </a:solidFill>
                          <a:latin typeface="+mn-lt"/>
                          <a:ea typeface="+mn-ea"/>
                          <a:cs typeface="+mn-cs"/>
                        </a:rPr>
                        <a:t> </a:t>
                      </a:r>
                      <a:r>
                        <a:rPr lang="en-ZA" sz="1000" kern="1200" dirty="0" smtClean="0">
                          <a:solidFill>
                            <a:schemeClr val="tx1"/>
                          </a:solidFill>
                          <a:latin typeface="+mn-lt"/>
                          <a:ea typeface="+mn-ea"/>
                          <a:cs typeface="+mn-cs"/>
                        </a:rPr>
                        <a:t>National </a:t>
                      </a:r>
                      <a:r>
                        <a:rPr lang="en-ZA" sz="1000" kern="1200" dirty="0">
                          <a:solidFill>
                            <a:schemeClr val="tx1"/>
                          </a:solidFill>
                          <a:latin typeface="+mn-lt"/>
                          <a:ea typeface="+mn-ea"/>
                          <a:cs typeface="+mn-cs"/>
                        </a:rPr>
                        <a:t>GSM-R </a:t>
                      </a:r>
                      <a:r>
                        <a:rPr lang="en-GB" sz="1000" kern="1200" dirty="0" smtClean="0">
                          <a:solidFill>
                            <a:schemeClr val="tx1"/>
                          </a:solidFill>
                          <a:latin typeface="+mn-lt"/>
                          <a:ea typeface="+mn-ea"/>
                          <a:cs typeface="+mn-cs"/>
                        </a:rPr>
                        <a:t>Design and  Construct -</a:t>
                      </a:r>
                      <a:r>
                        <a:rPr lang="en-GB" sz="1000" kern="1200" baseline="0" dirty="0" smtClean="0">
                          <a:solidFill>
                            <a:schemeClr val="tx1"/>
                          </a:solidFill>
                          <a:latin typeface="+mn-lt"/>
                          <a:ea typeface="+mn-ea"/>
                          <a:cs typeface="+mn-cs"/>
                        </a:rPr>
                        <a:t> June</a:t>
                      </a:r>
                      <a:r>
                        <a:rPr lang="en-GB" sz="1000" kern="1200" dirty="0" smtClean="0">
                          <a:solidFill>
                            <a:schemeClr val="tx1"/>
                          </a:solidFill>
                          <a:latin typeface="+mn-lt"/>
                          <a:ea typeface="+mn-ea"/>
                          <a:cs typeface="+mn-cs"/>
                        </a:rPr>
                        <a:t> 2020 </a:t>
                      </a:r>
                      <a:r>
                        <a:rPr lang="en-ZA" sz="1000" kern="1200" dirty="0" smtClean="0">
                          <a:solidFill>
                            <a:schemeClr val="tx1"/>
                          </a:solidFill>
                          <a:latin typeface="+mn-lt"/>
                          <a:ea typeface="+mn-ea"/>
                          <a:cs typeface="+mn-cs"/>
                        </a:rPr>
                        <a:t> - September </a:t>
                      </a:r>
                      <a:r>
                        <a:rPr lang="en-ZA" sz="1000" kern="1200" dirty="0">
                          <a:solidFill>
                            <a:schemeClr val="tx1"/>
                          </a:solidFill>
                          <a:latin typeface="+mn-lt"/>
                          <a:ea typeface="+mn-ea"/>
                          <a:cs typeface="+mn-cs"/>
                        </a:rPr>
                        <a:t>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dirty="0" smtClean="0">
                          <a:solidFill>
                            <a:schemeClr val="tx1"/>
                          </a:solidFill>
                          <a:latin typeface="+mn-lt"/>
                          <a:ea typeface="+mn-ea"/>
                          <a:cs typeface="+mn-cs"/>
                        </a:rPr>
                        <a:t>Tender</a:t>
                      </a:r>
                      <a:r>
                        <a:rPr lang="en-GB" sz="1000" b="1" kern="1200" baseline="0" dirty="0" smtClean="0">
                          <a:solidFill>
                            <a:schemeClr val="tx1"/>
                          </a:solidFill>
                          <a:latin typeface="+mn-lt"/>
                          <a:ea typeface="+mn-ea"/>
                          <a:cs typeface="+mn-cs"/>
                        </a:rPr>
                        <a:t> Advert:</a:t>
                      </a:r>
                      <a:r>
                        <a:rPr lang="en-GB" sz="1000" kern="1200" baseline="0" dirty="0" smtClean="0">
                          <a:solidFill>
                            <a:schemeClr val="tx1"/>
                          </a:solidFill>
                          <a:latin typeface="+mn-lt"/>
                          <a:ea typeface="+mn-ea"/>
                          <a:cs typeface="+mn-cs"/>
                        </a:rPr>
                        <a:t> </a:t>
                      </a:r>
                      <a:r>
                        <a:rPr lang="en-GB" sz="1000" kern="1200" noProof="0" dirty="0" smtClean="0">
                          <a:solidFill>
                            <a:schemeClr val="tx1"/>
                          </a:solidFill>
                          <a:latin typeface="+mn-lt"/>
                          <a:ea typeface="+mn-ea"/>
                          <a:cs typeface="+mn-cs"/>
                        </a:rPr>
                        <a:t>GP&amp;WC Electronic Authorisation System </a:t>
                      </a:r>
                      <a:r>
                        <a:rPr lang="en-GB" sz="1000" kern="1200" dirty="0" smtClean="0">
                          <a:solidFill>
                            <a:schemeClr val="tx1"/>
                          </a:solidFill>
                          <a:latin typeface="+mn-lt"/>
                          <a:ea typeface="+mn-ea"/>
                          <a:cs typeface="+mn-cs"/>
                        </a:rPr>
                        <a:t>Design and  Construct -</a:t>
                      </a:r>
                      <a:r>
                        <a:rPr lang="en-GB" sz="1000" kern="1200" baseline="0" dirty="0" smtClean="0">
                          <a:solidFill>
                            <a:schemeClr val="tx1"/>
                          </a:solidFill>
                          <a:latin typeface="+mn-lt"/>
                          <a:ea typeface="+mn-ea"/>
                          <a:cs typeface="+mn-cs"/>
                        </a:rPr>
                        <a:t> </a:t>
                      </a:r>
                      <a:r>
                        <a:rPr lang="en-GB" sz="1000" kern="1200" noProof="0" dirty="0" smtClean="0">
                          <a:solidFill>
                            <a:schemeClr val="tx1"/>
                          </a:solidFill>
                          <a:latin typeface="+mn-lt"/>
                          <a:ea typeface="+mn-ea"/>
                          <a:cs typeface="+mn-cs"/>
                        </a:rPr>
                        <a:t>September2020</a:t>
                      </a:r>
                      <a:endParaRPr lang="en-GB" sz="1000" kern="1200" noProof="0" dirty="0">
                        <a:solidFill>
                          <a:schemeClr val="tx1"/>
                        </a:solidFill>
                        <a:latin typeface="+mn-lt"/>
                        <a:ea typeface="+mn-ea"/>
                        <a:cs typeface="+mn-cs"/>
                      </a:endParaRPr>
                    </a:p>
                  </a:txBody>
                  <a:tcPr/>
                </a:tc>
                <a:extLst>
                  <a:ext uri="{0D108BD9-81ED-4DB2-BD59-A6C34878D82A}">
                    <a16:rowId xmlns:a16="http://schemas.microsoft.com/office/drawing/2014/main" val="10001"/>
                  </a:ext>
                </a:extLst>
              </a:tr>
              <a:tr h="995378">
                <a:tc>
                  <a:txBody>
                    <a:bodyPr/>
                    <a:lstStyle/>
                    <a:p>
                      <a:r>
                        <a:rPr lang="en-ZA" sz="1100" b="1" dirty="0" err="1" smtClean="0"/>
                        <a:t>Mabopane</a:t>
                      </a:r>
                      <a:r>
                        <a:rPr lang="en-ZA" sz="1100" b="1" baseline="0" dirty="0" smtClean="0"/>
                        <a:t> &amp; Central Line Corridors</a:t>
                      </a:r>
                      <a:endParaRPr lang="en-ZA" sz="1100" b="1" dirty="0"/>
                    </a:p>
                  </a:txBody>
                  <a:tcPr/>
                </a:tc>
                <a:tc>
                  <a:txBody>
                    <a:bodyPr/>
                    <a:lstStyle/>
                    <a:p>
                      <a:pPr marL="0" algn="l" defTabSz="914400" rtl="0" eaLnBrk="1" latinLnBrk="0" hangingPunct="1"/>
                      <a:r>
                        <a:rPr lang="en-ZA" sz="1000" kern="1200" dirty="0" smtClean="0">
                          <a:solidFill>
                            <a:schemeClr val="tx1"/>
                          </a:solidFill>
                          <a:latin typeface="+mn-lt"/>
                          <a:ea typeface="+mn-ea"/>
                          <a:cs typeface="+mn-cs"/>
                        </a:rPr>
                        <a:t>Recovery of</a:t>
                      </a:r>
                      <a:r>
                        <a:rPr lang="en-ZA" sz="1000" kern="1200" baseline="0" dirty="0" smtClean="0">
                          <a:solidFill>
                            <a:schemeClr val="tx1"/>
                          </a:solidFill>
                          <a:latin typeface="+mn-lt"/>
                          <a:ea typeface="+mn-ea"/>
                          <a:cs typeface="+mn-cs"/>
                        </a:rPr>
                        <a:t> train</a:t>
                      </a:r>
                      <a:r>
                        <a:rPr lang="en-ZA" sz="1000" kern="1200" dirty="0" smtClean="0">
                          <a:solidFill>
                            <a:schemeClr val="tx1"/>
                          </a:solidFill>
                          <a:latin typeface="+mn-lt"/>
                          <a:ea typeface="+mn-ea"/>
                          <a:cs typeface="+mn-cs"/>
                        </a:rPr>
                        <a:t> Services</a:t>
                      </a:r>
                      <a:endParaRPr lang="en-ZA" sz="1000" kern="1200" dirty="0">
                        <a:solidFill>
                          <a:schemeClr val="tx1"/>
                        </a:solidFill>
                        <a:latin typeface="+mn-lt"/>
                        <a:ea typeface="+mn-ea"/>
                        <a:cs typeface="+mn-cs"/>
                      </a:endParaRPr>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dirty="0" smtClean="0">
                          <a:solidFill>
                            <a:schemeClr val="tx1"/>
                          </a:solidFill>
                          <a:latin typeface="+mn-lt"/>
                          <a:ea typeface="+mn-ea"/>
                          <a:cs typeface="+mn-cs"/>
                        </a:rPr>
                        <a:t>Resumption of services</a:t>
                      </a:r>
                    </a:p>
                    <a:p>
                      <a:r>
                        <a:rPr lang="en-ZA" sz="1000" b="0" dirty="0" smtClean="0"/>
                        <a:t>Reclaiming</a:t>
                      </a:r>
                      <a:r>
                        <a:rPr lang="en-ZA" sz="1000" b="0" baseline="0" dirty="0" smtClean="0"/>
                        <a:t> patronage</a:t>
                      </a:r>
                    </a:p>
                    <a:p>
                      <a:r>
                        <a:rPr lang="en-ZA" sz="1000" b="0" baseline="0" dirty="0" smtClean="0"/>
                        <a:t>Improved and reliable train service</a:t>
                      </a:r>
                      <a:endParaRPr lang="en-ZA"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000" baseline="0" dirty="0" smtClean="0"/>
                        <a:t>Small construction companies will receive revenue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000" baseline="0" dirty="0" smtClean="0"/>
                        <a:t>Companies doing rail maintenance work and providing maintenance spares benefit as the rail service resumes</a:t>
                      </a:r>
                      <a:endParaRPr lang="en-ZA"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000" dirty="0" err="1" smtClean="0"/>
                        <a:t>Mabopane</a:t>
                      </a:r>
                      <a:r>
                        <a:rPr lang="en-ZA" sz="1000" baseline="0" dirty="0" smtClean="0"/>
                        <a:t> –  R808m</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ZA" sz="10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000" baseline="0" dirty="0" smtClean="0"/>
                        <a:t>(ETC R1.2bn)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ZA" sz="10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000" baseline="0" dirty="0" smtClean="0"/>
                        <a:t>Central Line – R1.424bn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ZA" sz="10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000" baseline="0" dirty="0" smtClean="0"/>
                        <a:t>(ETC – R1.8bn)</a:t>
                      </a:r>
                      <a:endParaRPr lang="en-ZA" sz="1000" dirty="0" smtClean="0"/>
                    </a:p>
                  </a:txBody>
                  <a:tcPr/>
                </a:tc>
                <a:tc>
                  <a:txBody>
                    <a:bodyPr/>
                    <a:lstStyle/>
                    <a:p>
                      <a:r>
                        <a:rPr lang="en-ZA" sz="1000" b="1" dirty="0" smtClean="0"/>
                        <a:t>Tender adverts</a:t>
                      </a:r>
                      <a:r>
                        <a:rPr lang="en-ZA" sz="1000" dirty="0" smtClean="0"/>
                        <a:t>: Tender</a:t>
                      </a:r>
                      <a:r>
                        <a:rPr lang="en-ZA" sz="1000" baseline="0" dirty="0" smtClean="0"/>
                        <a:t>s for various packages  will be advertised starting in June 2020 until August 2020.</a:t>
                      </a:r>
                      <a:endParaRPr lang="en-ZA" sz="1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729569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54178" y="59215"/>
            <a:ext cx="5515842"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Procurement Programme </a:t>
            </a:r>
            <a:endParaRPr lang="en-ZA" sz="2800"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t>68</a:t>
            </a:fld>
            <a:endParaRPr lang="en-US" sz="20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232663"/>
              </p:ext>
            </p:extLst>
          </p:nvPr>
        </p:nvGraphicFramePr>
        <p:xfrm>
          <a:off x="80387" y="1027778"/>
          <a:ext cx="9825613" cy="3988358"/>
        </p:xfrm>
        <a:graphic>
          <a:graphicData uri="http://schemas.openxmlformats.org/drawingml/2006/table">
            <a:tbl>
              <a:tblPr firstRow="1" bandRow="1">
                <a:tableStyleId>{0E3FDE45-AF77-4B5C-9715-49D594BDF05E}</a:tableStyleId>
              </a:tblPr>
              <a:tblGrid>
                <a:gridCol w="1134536">
                  <a:extLst>
                    <a:ext uri="{9D8B030D-6E8A-4147-A177-3AD203B41FA5}">
                      <a16:colId xmlns:a16="http://schemas.microsoft.com/office/drawing/2014/main" val="2028256056"/>
                    </a:ext>
                  </a:extLst>
                </a:gridCol>
                <a:gridCol w="1289364">
                  <a:extLst>
                    <a:ext uri="{9D8B030D-6E8A-4147-A177-3AD203B41FA5}">
                      <a16:colId xmlns:a16="http://schemas.microsoft.com/office/drawing/2014/main" val="20001"/>
                    </a:ext>
                  </a:extLst>
                </a:gridCol>
                <a:gridCol w="1434938">
                  <a:extLst>
                    <a:ext uri="{9D8B030D-6E8A-4147-A177-3AD203B41FA5}">
                      <a16:colId xmlns:a16="http://schemas.microsoft.com/office/drawing/2014/main" val="20002"/>
                    </a:ext>
                  </a:extLst>
                </a:gridCol>
                <a:gridCol w="2780230">
                  <a:extLst>
                    <a:ext uri="{9D8B030D-6E8A-4147-A177-3AD203B41FA5}">
                      <a16:colId xmlns:a16="http://schemas.microsoft.com/office/drawing/2014/main" val="3540719090"/>
                    </a:ext>
                  </a:extLst>
                </a:gridCol>
                <a:gridCol w="1413163">
                  <a:extLst>
                    <a:ext uri="{9D8B030D-6E8A-4147-A177-3AD203B41FA5}">
                      <a16:colId xmlns:a16="http://schemas.microsoft.com/office/drawing/2014/main" val="20004"/>
                    </a:ext>
                  </a:extLst>
                </a:gridCol>
                <a:gridCol w="1773382">
                  <a:extLst>
                    <a:ext uri="{9D8B030D-6E8A-4147-A177-3AD203B41FA5}">
                      <a16:colId xmlns:a16="http://schemas.microsoft.com/office/drawing/2014/main" val="895628219"/>
                    </a:ext>
                  </a:extLst>
                </a:gridCol>
              </a:tblGrid>
              <a:tr h="542107">
                <a:tc>
                  <a:txBody>
                    <a:bodyPr/>
                    <a:lstStyle/>
                    <a:p>
                      <a:r>
                        <a:rPr lang="en-ZA" sz="1100" dirty="0" smtClean="0"/>
                        <a:t>Capital</a:t>
                      </a:r>
                      <a:r>
                        <a:rPr lang="en-ZA" sz="1100" baseline="0" dirty="0" smtClean="0"/>
                        <a:t> Programme</a:t>
                      </a:r>
                      <a:endParaRPr lang="en-ZA" sz="1100" dirty="0"/>
                    </a:p>
                  </a:txBody>
                  <a:tcPr/>
                </a:tc>
                <a:tc>
                  <a:txBody>
                    <a:bodyPr/>
                    <a:lstStyle/>
                    <a:p>
                      <a:r>
                        <a:rPr lang="en-ZA" sz="1100" dirty="0" smtClean="0"/>
                        <a:t>Project</a:t>
                      </a:r>
                      <a:r>
                        <a:rPr lang="en-ZA" sz="1100" baseline="0" dirty="0" smtClean="0"/>
                        <a:t> </a:t>
                      </a:r>
                      <a:r>
                        <a:rPr lang="en-ZA" sz="1100" dirty="0" smtClean="0"/>
                        <a:t>Description</a:t>
                      </a:r>
                      <a:endParaRPr lang="en-ZA" sz="1100" dirty="0"/>
                    </a:p>
                  </a:txBody>
                  <a:tcPr/>
                </a:tc>
                <a:tc>
                  <a:txBody>
                    <a:bodyPr/>
                    <a:lstStyle/>
                    <a:p>
                      <a:r>
                        <a:rPr lang="en-ZA" sz="1100" dirty="0" smtClean="0"/>
                        <a:t>Benefits to PRASA </a:t>
                      </a:r>
                      <a:endParaRPr lang="en-ZA" sz="1100" dirty="0"/>
                    </a:p>
                  </a:txBody>
                  <a:tcPr/>
                </a:tc>
                <a:tc>
                  <a:txBody>
                    <a:bodyPr/>
                    <a:lstStyle/>
                    <a:p>
                      <a:r>
                        <a:rPr lang="en-ZA" sz="1100" dirty="0" smtClean="0"/>
                        <a:t>Benefits to Industry</a:t>
                      </a:r>
                      <a:endParaRPr lang="en-ZA" sz="1100" dirty="0"/>
                    </a:p>
                  </a:txBody>
                  <a:tcPr/>
                </a:tc>
                <a:tc>
                  <a:txBody>
                    <a:bodyPr/>
                    <a:lstStyle/>
                    <a:p>
                      <a:r>
                        <a:rPr lang="en-ZA" sz="1100" dirty="0" smtClean="0"/>
                        <a:t>2020/21</a:t>
                      </a:r>
                      <a:r>
                        <a:rPr lang="en-ZA" sz="1100" baseline="0" dirty="0" smtClean="0"/>
                        <a:t> Budget</a:t>
                      </a:r>
                      <a:endParaRPr lang="en-ZA" sz="1100" dirty="0"/>
                    </a:p>
                  </a:txBody>
                  <a:tcPr/>
                </a:tc>
                <a:tc>
                  <a:txBody>
                    <a:bodyPr/>
                    <a:lstStyle/>
                    <a:p>
                      <a:r>
                        <a:rPr lang="en-ZA" sz="1100" dirty="0" smtClean="0"/>
                        <a:t>Date</a:t>
                      </a:r>
                      <a:r>
                        <a:rPr lang="en-ZA" sz="1100" baseline="0" dirty="0" smtClean="0"/>
                        <a:t> to Market</a:t>
                      </a:r>
                      <a:endParaRPr lang="en-ZA" sz="1100" dirty="0"/>
                    </a:p>
                  </a:txBody>
                  <a:tcPr/>
                </a:tc>
                <a:extLst>
                  <a:ext uri="{0D108BD9-81ED-4DB2-BD59-A6C34878D82A}">
                    <a16:rowId xmlns:a16="http://schemas.microsoft.com/office/drawing/2014/main" val="2924816078"/>
                  </a:ext>
                </a:extLst>
              </a:tr>
              <a:tr h="1277823">
                <a:tc>
                  <a:txBody>
                    <a:bodyPr/>
                    <a:lstStyle/>
                    <a:p>
                      <a:r>
                        <a:rPr lang="en-ZA" sz="1100" b="1" dirty="0" smtClean="0"/>
                        <a:t>OHTE</a:t>
                      </a:r>
                      <a:r>
                        <a:rPr lang="en-ZA" sz="1100" b="1" baseline="0" dirty="0" smtClean="0"/>
                        <a:t> Refurbishment</a:t>
                      </a:r>
                      <a:endParaRPr lang="en-ZA" sz="1100" b="1" dirty="0"/>
                    </a:p>
                  </a:txBody>
                  <a:tcPr/>
                </a:tc>
                <a:tc>
                  <a:txBody>
                    <a:bodyPr/>
                    <a:lstStyle/>
                    <a:p>
                      <a:pPr marL="0" algn="l" defTabSz="914400" rtl="0" eaLnBrk="1" latinLnBrk="0" hangingPunct="1"/>
                      <a:r>
                        <a:rPr lang="en-ZA" sz="1000" kern="1200" dirty="0" smtClean="0">
                          <a:solidFill>
                            <a:schemeClr val="tx1"/>
                          </a:solidFill>
                          <a:latin typeface="+mn-lt"/>
                          <a:ea typeface="+mn-ea"/>
                          <a:cs typeface="+mn-cs"/>
                        </a:rPr>
                        <a:t>Refurbishment</a:t>
                      </a:r>
                      <a:r>
                        <a:rPr lang="en-ZA" sz="1000" kern="1200" baseline="0" dirty="0" smtClean="0">
                          <a:solidFill>
                            <a:schemeClr val="tx1"/>
                          </a:solidFill>
                          <a:latin typeface="+mn-lt"/>
                          <a:ea typeface="+mn-ea"/>
                          <a:cs typeface="+mn-cs"/>
                        </a:rPr>
                        <a:t> of OHTE</a:t>
                      </a:r>
                      <a:endParaRPr lang="en-ZA" sz="1000" kern="1200" dirty="0">
                        <a:solidFill>
                          <a:schemeClr val="tx1"/>
                        </a:solidFill>
                        <a:latin typeface="+mn-lt"/>
                        <a:ea typeface="+mn-ea"/>
                        <a:cs typeface="+mn-cs"/>
                      </a:endParaRPr>
                    </a:p>
                  </a:txBody>
                  <a:tcPr/>
                </a:tc>
                <a:tc>
                  <a:txBody>
                    <a:bodyPr/>
                    <a:lstStyle/>
                    <a:p>
                      <a:r>
                        <a:rPr lang="en-ZA" sz="1000" b="0" dirty="0" smtClean="0"/>
                        <a:t>Reliable</a:t>
                      </a:r>
                      <a:r>
                        <a:rPr lang="en-ZA" sz="1000" b="0" baseline="0" dirty="0" smtClean="0"/>
                        <a:t> </a:t>
                      </a:r>
                      <a:r>
                        <a:rPr lang="en-ZA" sz="1000" b="0" dirty="0" smtClean="0"/>
                        <a:t>  Traction</a:t>
                      </a:r>
                      <a:r>
                        <a:rPr lang="en-ZA" sz="1000" b="0" baseline="0" dirty="0" smtClean="0"/>
                        <a:t> Power supply will enable operations to achieve shorter headways </a:t>
                      </a:r>
                      <a:endParaRPr lang="en-ZA"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Growth in demand for construction material needed to Refurbish the OHTE and Substations </a:t>
                      </a:r>
                      <a:r>
                        <a:rPr lang="en-ZA" sz="1000" baseline="0" dirty="0" smtClean="0"/>
                        <a:t>will contribute to sustainability of the industry . Approximately R</a:t>
                      </a:r>
                      <a:r>
                        <a:rPr lang="en-ZA" sz="1000" baseline="0" dirty="0" smtClean="0">
                          <a:solidFill>
                            <a:schemeClr val="tx1"/>
                          </a:solidFill>
                        </a:rPr>
                        <a:t>2.5</a:t>
                      </a:r>
                      <a:r>
                        <a:rPr lang="en-ZA" sz="1000" baseline="0" dirty="0" smtClean="0"/>
                        <a:t>bn expenditure over the next 3 years  would  to some extend stimulate  growth within the industry . </a:t>
                      </a:r>
                      <a:endParaRPr lang="en-ZA"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R30m</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(R2.5bn)</a:t>
                      </a:r>
                    </a:p>
                  </a:txBody>
                  <a:tcPr/>
                </a:tc>
                <a:tc>
                  <a:txBody>
                    <a:bodyPr/>
                    <a:lstStyle/>
                    <a:p>
                      <a:r>
                        <a:rPr lang="en-ZA" sz="1000" b="1" dirty="0" smtClean="0"/>
                        <a:t>Tender Advert</a:t>
                      </a:r>
                      <a:r>
                        <a:rPr lang="en-ZA" sz="1000" dirty="0" smtClean="0"/>
                        <a:t>:</a:t>
                      </a:r>
                      <a:r>
                        <a:rPr lang="en-ZA" sz="1000" baseline="0" dirty="0" smtClean="0"/>
                        <a:t> July 2020</a:t>
                      </a:r>
                      <a:endParaRPr lang="en-ZA" sz="1000" dirty="0"/>
                    </a:p>
                  </a:txBody>
                  <a:tcPr/>
                </a:tc>
                <a:extLst>
                  <a:ext uri="{0D108BD9-81ED-4DB2-BD59-A6C34878D82A}">
                    <a16:rowId xmlns:a16="http://schemas.microsoft.com/office/drawing/2014/main" val="10001"/>
                  </a:ext>
                </a:extLst>
              </a:tr>
              <a:tr h="1084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dirty="0" err="1" smtClean="0">
                          <a:solidFill>
                            <a:schemeClr val="tx1"/>
                          </a:solidFill>
                          <a:latin typeface="+mn-lt"/>
                          <a:ea typeface="+mn-ea"/>
                          <a:cs typeface="+mn-cs"/>
                        </a:rPr>
                        <a:t>Perway</a:t>
                      </a:r>
                      <a:r>
                        <a:rPr lang="en-ZA" sz="1100" b="1" kern="1200" dirty="0" smtClean="0">
                          <a:solidFill>
                            <a:schemeClr val="tx1"/>
                          </a:solidFill>
                          <a:latin typeface="+mn-lt"/>
                          <a:ea typeface="+mn-ea"/>
                          <a:cs typeface="+mn-cs"/>
                        </a:rPr>
                        <a:t> Rehabilitation</a:t>
                      </a:r>
                      <a:endParaRPr lang="en-ZA" sz="1100" b="1" kern="1200" dirty="0">
                        <a:solidFill>
                          <a:schemeClr val="tx1"/>
                        </a:solidFill>
                        <a:latin typeface="+mn-lt"/>
                        <a:ea typeface="+mn-ea"/>
                        <a:cs typeface="+mn-cs"/>
                      </a:endParaRPr>
                    </a:p>
                  </a:txBody>
                  <a:tcPr/>
                </a:tc>
                <a:tc>
                  <a:txBody>
                    <a:bodyPr/>
                    <a:lstStyle/>
                    <a:p>
                      <a:r>
                        <a:rPr lang="en-ZA" sz="1000" dirty="0" smtClean="0">
                          <a:solidFill>
                            <a:schemeClr val="tx1"/>
                          </a:solidFill>
                        </a:rPr>
                        <a:t>Procurement</a:t>
                      </a:r>
                      <a:r>
                        <a:rPr lang="en-ZA" sz="1000" baseline="0" dirty="0" smtClean="0">
                          <a:solidFill>
                            <a:schemeClr val="tx1"/>
                          </a:solidFill>
                        </a:rPr>
                        <a:t> of Rails</a:t>
                      </a:r>
                      <a:endParaRPr lang="en-ZA" sz="1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tx1"/>
                          </a:solidFill>
                        </a:rPr>
                        <a:t>Improved</a:t>
                      </a:r>
                      <a:r>
                        <a:rPr lang="en-ZA" sz="1000" baseline="0" dirty="0" smtClean="0">
                          <a:solidFill>
                            <a:schemeClr val="tx1"/>
                          </a:solidFill>
                        </a:rPr>
                        <a:t> network Reliability and availability</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solidFill>
                            <a:schemeClr val="tx1"/>
                          </a:solidFill>
                        </a:rPr>
                        <a:t>Elimination of speed restrictions </a:t>
                      </a:r>
                      <a:endParaRPr lang="en-ZA" sz="10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tx1"/>
                          </a:solidFill>
                        </a:rPr>
                        <a:t>Local procurement</a:t>
                      </a:r>
                      <a:r>
                        <a:rPr lang="en-ZA" sz="1000" baseline="0" dirty="0" smtClean="0">
                          <a:solidFill>
                            <a:schemeClr val="tx1"/>
                          </a:solidFill>
                        </a:rPr>
                        <a:t> revitalizes the rail manufacturing industry for SA &amp; SADAC</a:t>
                      </a:r>
                      <a:endParaRPr lang="en-ZA" sz="1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tx1"/>
                          </a:solidFill>
                        </a:rPr>
                        <a:t>R189m</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tx1"/>
                          </a:solidFill>
                        </a:rPr>
                        <a:t>(ETC – R308m)</a:t>
                      </a:r>
                      <a:endParaRPr lang="en-ZA" sz="1000" dirty="0">
                        <a:solidFill>
                          <a:schemeClr val="tx1"/>
                        </a:solidFill>
                      </a:endParaRPr>
                    </a:p>
                  </a:txBody>
                  <a:tcPr/>
                </a:tc>
                <a:tc>
                  <a:txBody>
                    <a:bodyPr/>
                    <a:lstStyle/>
                    <a:p>
                      <a:r>
                        <a:rPr lang="en-ZA" sz="1000" b="1" dirty="0" smtClean="0"/>
                        <a:t>Appointments</a:t>
                      </a:r>
                      <a:r>
                        <a:rPr lang="en-ZA" sz="1000" dirty="0" smtClean="0"/>
                        <a:t>: June</a:t>
                      </a:r>
                      <a:r>
                        <a:rPr lang="en-ZA" sz="1000" baseline="0" dirty="0" smtClean="0"/>
                        <a:t> 2020</a:t>
                      </a:r>
                      <a:endParaRPr lang="en-ZA" sz="1000" dirty="0"/>
                    </a:p>
                  </a:txBody>
                  <a:tcPr/>
                </a:tc>
                <a:extLst>
                  <a:ext uri="{0D108BD9-81ED-4DB2-BD59-A6C34878D82A}">
                    <a16:rowId xmlns:a16="http://schemas.microsoft.com/office/drawing/2014/main" val="10002"/>
                  </a:ext>
                </a:extLst>
              </a:tr>
              <a:tr h="1084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dirty="0" err="1" smtClean="0">
                          <a:solidFill>
                            <a:schemeClr val="tx1"/>
                          </a:solidFill>
                          <a:latin typeface="+mn-lt"/>
                          <a:ea typeface="+mn-ea"/>
                          <a:cs typeface="+mn-cs"/>
                        </a:rPr>
                        <a:t>Perway</a:t>
                      </a:r>
                      <a:r>
                        <a:rPr lang="en-ZA" sz="1100" b="1" kern="1200" dirty="0" smtClean="0">
                          <a:solidFill>
                            <a:schemeClr val="tx1"/>
                          </a:solidFill>
                          <a:latin typeface="+mn-lt"/>
                          <a:ea typeface="+mn-ea"/>
                          <a:cs typeface="+mn-cs"/>
                        </a:rPr>
                        <a:t> Rehabilitation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b="1" kern="1200" dirty="0">
                        <a:solidFill>
                          <a:schemeClr val="tx1"/>
                        </a:solidFill>
                        <a:latin typeface="+mn-lt"/>
                        <a:ea typeface="+mn-ea"/>
                        <a:cs typeface="+mn-cs"/>
                      </a:endParaRPr>
                    </a:p>
                  </a:txBody>
                  <a:tcPr/>
                </a:tc>
                <a:tc>
                  <a:txBody>
                    <a:bodyPr/>
                    <a:lstStyle/>
                    <a:p>
                      <a:r>
                        <a:rPr lang="en-ZA" sz="1000" dirty="0" smtClean="0">
                          <a:solidFill>
                            <a:schemeClr val="tx1"/>
                          </a:solidFill>
                        </a:rPr>
                        <a:t>On-Track</a:t>
                      </a:r>
                      <a:r>
                        <a:rPr lang="en-ZA" sz="1000" baseline="0" dirty="0" smtClean="0">
                          <a:solidFill>
                            <a:schemeClr val="tx1"/>
                          </a:solidFill>
                        </a:rPr>
                        <a:t> Machines</a:t>
                      </a:r>
                      <a:endParaRPr lang="en-ZA" sz="1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tx1"/>
                          </a:solidFill>
                        </a:rPr>
                        <a:t>Improved</a:t>
                      </a:r>
                      <a:r>
                        <a:rPr lang="en-ZA" sz="1000" baseline="0" dirty="0" smtClean="0">
                          <a:solidFill>
                            <a:schemeClr val="tx1"/>
                          </a:solidFill>
                        </a:rPr>
                        <a:t> network Reliability and availability</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solidFill>
                            <a:schemeClr val="tx1"/>
                          </a:solidFill>
                        </a:rPr>
                        <a:t>Elimination of speed restrictions </a:t>
                      </a:r>
                      <a:endParaRPr lang="en-ZA" sz="1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tx1"/>
                          </a:solidFill>
                        </a:rPr>
                        <a:t>Retaining skills</a:t>
                      </a:r>
                      <a:r>
                        <a:rPr lang="en-ZA" sz="1000" baseline="0" dirty="0" smtClean="0">
                          <a:solidFill>
                            <a:schemeClr val="tx1"/>
                          </a:solidFill>
                        </a:rPr>
                        <a:t> &amp; employment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solidFill>
                            <a:schemeClr val="tx1"/>
                          </a:solidFill>
                        </a:rPr>
                        <a:t>Revitalization of railway industry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solidFill>
                            <a:schemeClr val="tx1"/>
                          </a:solidFill>
                        </a:rPr>
                        <a:t>Increase trade in railway industry </a:t>
                      </a:r>
                      <a:endParaRPr lang="en-ZA" sz="1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tx1"/>
                          </a:solidFill>
                        </a:rPr>
                        <a:t>R150m</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tx1"/>
                          </a:solidFill>
                        </a:rPr>
                        <a:t>(ETC</a:t>
                      </a:r>
                      <a:r>
                        <a:rPr lang="en-ZA" sz="1000" baseline="0" dirty="0" smtClean="0">
                          <a:solidFill>
                            <a:schemeClr val="tx1"/>
                          </a:solidFill>
                        </a:rPr>
                        <a:t> –  R945m)</a:t>
                      </a:r>
                      <a:endParaRPr lang="en-ZA" sz="1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1" dirty="0" smtClean="0"/>
                        <a:t>Appointments: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dirty="0" smtClean="0"/>
                        <a:t>June</a:t>
                      </a:r>
                      <a:r>
                        <a:rPr lang="en-ZA" sz="1000" baseline="0" dirty="0" smtClean="0"/>
                        <a:t> 2020 (6 months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Jan 2021 (3 </a:t>
                      </a:r>
                      <a:r>
                        <a:rPr lang="en-ZA" sz="1000" baseline="0" dirty="0" err="1" smtClean="0"/>
                        <a:t>yr</a:t>
                      </a:r>
                      <a:r>
                        <a:rPr lang="en-ZA" sz="1000" baseline="0" dirty="0" smtClean="0"/>
                        <a:t> contract)</a:t>
                      </a:r>
                      <a:endParaRPr lang="en-ZA" sz="1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99121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54178" y="59215"/>
            <a:ext cx="5515842" cy="623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Procurement Programme </a:t>
            </a:r>
            <a:endParaRPr lang="en-ZA" sz="2800"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t>69</a:t>
            </a:fld>
            <a:endParaRPr lang="en-US" sz="20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140653401"/>
              </p:ext>
            </p:extLst>
          </p:nvPr>
        </p:nvGraphicFramePr>
        <p:xfrm>
          <a:off x="80387" y="1027780"/>
          <a:ext cx="9825613" cy="4267200"/>
        </p:xfrm>
        <a:graphic>
          <a:graphicData uri="http://schemas.openxmlformats.org/drawingml/2006/table">
            <a:tbl>
              <a:tblPr firstRow="1" bandRow="1">
                <a:tableStyleId>{0E3FDE45-AF77-4B5C-9715-49D594BDF05E}</a:tableStyleId>
              </a:tblPr>
              <a:tblGrid>
                <a:gridCol w="1017095">
                  <a:extLst>
                    <a:ext uri="{9D8B030D-6E8A-4147-A177-3AD203B41FA5}">
                      <a16:colId xmlns:a16="http://schemas.microsoft.com/office/drawing/2014/main" val="2028256056"/>
                    </a:ext>
                  </a:extLst>
                </a:gridCol>
                <a:gridCol w="1017095">
                  <a:extLst>
                    <a:ext uri="{9D8B030D-6E8A-4147-A177-3AD203B41FA5}">
                      <a16:colId xmlns:a16="http://schemas.microsoft.com/office/drawing/2014/main" val="20003"/>
                    </a:ext>
                  </a:extLst>
                </a:gridCol>
                <a:gridCol w="1155896">
                  <a:extLst>
                    <a:ext uri="{9D8B030D-6E8A-4147-A177-3AD203B41FA5}">
                      <a16:colId xmlns:a16="http://schemas.microsoft.com/office/drawing/2014/main" val="20001"/>
                    </a:ext>
                  </a:extLst>
                </a:gridCol>
                <a:gridCol w="1675600">
                  <a:extLst>
                    <a:ext uri="{9D8B030D-6E8A-4147-A177-3AD203B41FA5}">
                      <a16:colId xmlns:a16="http://schemas.microsoft.com/office/drawing/2014/main" val="20002"/>
                    </a:ext>
                  </a:extLst>
                </a:gridCol>
                <a:gridCol w="1870363">
                  <a:extLst>
                    <a:ext uri="{9D8B030D-6E8A-4147-A177-3AD203B41FA5}">
                      <a16:colId xmlns:a16="http://schemas.microsoft.com/office/drawing/2014/main" val="3540719090"/>
                    </a:ext>
                  </a:extLst>
                </a:gridCol>
                <a:gridCol w="1163782">
                  <a:extLst>
                    <a:ext uri="{9D8B030D-6E8A-4147-A177-3AD203B41FA5}">
                      <a16:colId xmlns:a16="http://schemas.microsoft.com/office/drawing/2014/main" val="20005"/>
                    </a:ext>
                  </a:extLst>
                </a:gridCol>
                <a:gridCol w="1925782">
                  <a:extLst>
                    <a:ext uri="{9D8B030D-6E8A-4147-A177-3AD203B41FA5}">
                      <a16:colId xmlns:a16="http://schemas.microsoft.com/office/drawing/2014/main" val="895628219"/>
                    </a:ext>
                  </a:extLst>
                </a:gridCol>
              </a:tblGrid>
              <a:tr h="364291">
                <a:tc>
                  <a:txBody>
                    <a:bodyPr/>
                    <a:lstStyle/>
                    <a:p>
                      <a:r>
                        <a:rPr lang="en-ZA" sz="1100" dirty="0" smtClean="0"/>
                        <a:t>Capital</a:t>
                      </a:r>
                      <a:r>
                        <a:rPr lang="en-ZA" sz="1100" baseline="0" dirty="0" smtClean="0"/>
                        <a:t> Programme</a:t>
                      </a:r>
                      <a:endParaRPr lang="en-ZA" sz="1100" dirty="0"/>
                    </a:p>
                  </a:txBody>
                  <a:tcPr/>
                </a:tc>
                <a:tc>
                  <a:txBody>
                    <a:bodyPr/>
                    <a:lstStyle/>
                    <a:p>
                      <a:endParaRPr lang="en-ZA" sz="1100" dirty="0"/>
                    </a:p>
                  </a:txBody>
                  <a:tcPr/>
                </a:tc>
                <a:tc>
                  <a:txBody>
                    <a:bodyPr/>
                    <a:lstStyle/>
                    <a:p>
                      <a:r>
                        <a:rPr lang="en-ZA" sz="1100" dirty="0" smtClean="0"/>
                        <a:t>Project</a:t>
                      </a:r>
                      <a:r>
                        <a:rPr lang="en-ZA" sz="1100" baseline="0" dirty="0" smtClean="0"/>
                        <a:t> </a:t>
                      </a:r>
                      <a:r>
                        <a:rPr lang="en-ZA" sz="1100" dirty="0" smtClean="0"/>
                        <a:t>Description</a:t>
                      </a:r>
                      <a:endParaRPr lang="en-ZA" sz="1100" dirty="0"/>
                    </a:p>
                  </a:txBody>
                  <a:tcPr/>
                </a:tc>
                <a:tc>
                  <a:txBody>
                    <a:bodyPr/>
                    <a:lstStyle/>
                    <a:p>
                      <a:r>
                        <a:rPr lang="en-ZA" sz="1100" dirty="0" smtClean="0"/>
                        <a:t>Benefits to PRASA </a:t>
                      </a:r>
                      <a:endParaRPr lang="en-ZA" sz="1100" dirty="0"/>
                    </a:p>
                  </a:txBody>
                  <a:tcPr/>
                </a:tc>
                <a:tc>
                  <a:txBody>
                    <a:bodyPr/>
                    <a:lstStyle/>
                    <a:p>
                      <a:r>
                        <a:rPr lang="en-ZA" sz="1100" dirty="0" smtClean="0"/>
                        <a:t>Benefits to Industry</a:t>
                      </a:r>
                      <a:endParaRPr lang="en-ZA" sz="1100" dirty="0"/>
                    </a:p>
                  </a:txBody>
                  <a:tcPr/>
                </a:tc>
                <a:tc>
                  <a:txBody>
                    <a:bodyPr/>
                    <a:lstStyle/>
                    <a:p>
                      <a:r>
                        <a:rPr lang="en-ZA" sz="1100" dirty="0" smtClean="0"/>
                        <a:t>2020/21</a:t>
                      </a:r>
                      <a:r>
                        <a:rPr lang="en-ZA" sz="1100" baseline="0" dirty="0" smtClean="0"/>
                        <a:t> Budget</a:t>
                      </a:r>
                      <a:endParaRPr lang="en-ZA" sz="1100" dirty="0"/>
                    </a:p>
                  </a:txBody>
                  <a:tcPr/>
                </a:tc>
                <a:tc>
                  <a:txBody>
                    <a:bodyPr/>
                    <a:lstStyle/>
                    <a:p>
                      <a:r>
                        <a:rPr lang="en-ZA" sz="1100" dirty="0" smtClean="0"/>
                        <a:t>Date</a:t>
                      </a:r>
                      <a:r>
                        <a:rPr lang="en-ZA" sz="1100" baseline="0" dirty="0" smtClean="0"/>
                        <a:t> to Market</a:t>
                      </a:r>
                      <a:endParaRPr lang="en-ZA" sz="1100" dirty="0"/>
                    </a:p>
                  </a:txBody>
                  <a:tcPr/>
                </a:tc>
                <a:extLst>
                  <a:ext uri="{0D108BD9-81ED-4DB2-BD59-A6C34878D82A}">
                    <a16:rowId xmlns:a16="http://schemas.microsoft.com/office/drawing/2014/main" val="2924816078"/>
                  </a:ext>
                </a:extLst>
              </a:tr>
              <a:tr h="750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1" kern="1200" dirty="0" smtClean="0">
                          <a:solidFill>
                            <a:schemeClr val="tx1"/>
                          </a:solidFill>
                          <a:latin typeface="+mn-lt"/>
                          <a:ea typeface="+mn-ea"/>
                          <a:cs typeface="+mn-cs"/>
                        </a:rPr>
                        <a:t>Security Programme</a:t>
                      </a:r>
                      <a:endParaRPr lang="en-ZA" sz="1000" b="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0" kern="1200" dirty="0" smtClean="0">
                          <a:solidFill>
                            <a:schemeClr val="tx1"/>
                          </a:solidFill>
                          <a:latin typeface="+mn-lt"/>
                          <a:ea typeface="+mn-ea"/>
                          <a:cs typeface="+mn-cs"/>
                        </a:rPr>
                        <a:t>Deployment Security</a:t>
                      </a:r>
                      <a:r>
                        <a:rPr lang="en-ZA" sz="1000" b="0" kern="1200" baseline="0" dirty="0" smtClean="0">
                          <a:solidFill>
                            <a:schemeClr val="tx1"/>
                          </a:solidFill>
                          <a:latin typeface="+mn-lt"/>
                          <a:ea typeface="+mn-ea"/>
                          <a:cs typeface="+mn-cs"/>
                        </a:rPr>
                        <a:t> Technology</a:t>
                      </a:r>
                      <a:endParaRPr lang="en-ZA" sz="1000" b="0" kern="1200" dirty="0">
                        <a:solidFill>
                          <a:schemeClr val="tx1"/>
                        </a:solidFill>
                        <a:latin typeface="+mn-lt"/>
                        <a:ea typeface="+mn-ea"/>
                        <a:cs typeface="+mn-cs"/>
                      </a:endParaRPr>
                    </a:p>
                  </a:txBody>
                  <a:tcPr/>
                </a:tc>
                <a:tc>
                  <a:txBody>
                    <a:bodyPr/>
                    <a:lstStyle/>
                    <a:p>
                      <a:r>
                        <a:rPr lang="en-ZA" sz="1000" dirty="0" smtClean="0"/>
                        <a:t>Procurement</a:t>
                      </a:r>
                      <a:r>
                        <a:rPr lang="en-ZA" sz="1000" baseline="0" dirty="0" smtClean="0"/>
                        <a:t> of Security Technologies, Fencing, Control Rooms, Specialised Investigations, Specialised Security Vehicles,   Armored vehicles, Drones, Armed Response and Physical Security </a:t>
                      </a:r>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Reduce Crime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Reduced Maintenance owed to Crime</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Restore Public</a:t>
                      </a:r>
                      <a:r>
                        <a:rPr lang="en-ZA" sz="1000" baseline="0" dirty="0" smtClean="0"/>
                        <a:t> Confidence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Increase Patronage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Improve Revenue Collection</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Improve Security Efficacy</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Improved brand integrity </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Improve Service reliability and predictability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Reduce</a:t>
                      </a:r>
                      <a:r>
                        <a:rPr lang="en-ZA" sz="1000" baseline="0" dirty="0" smtClean="0"/>
                        <a:t> Socio-economic impact (passenger rail significantly cheaper than other modes)</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Stimulate Economy</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Improve real wage of poorest of the poor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solidFill>
                            <a:schemeClr val="tx1"/>
                          </a:solidFill>
                        </a:rPr>
                        <a:t>R350m</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(ETC – R1.8bn)</a:t>
                      </a:r>
                    </a:p>
                  </a:txBody>
                  <a:tcPr/>
                </a:tc>
                <a:tc>
                  <a:txBody>
                    <a:bodyPr/>
                    <a:lstStyle/>
                    <a:p>
                      <a:r>
                        <a:rPr lang="en-ZA" sz="1000" b="1" dirty="0" smtClean="0"/>
                        <a:t>Tender Adverts</a:t>
                      </a:r>
                      <a:r>
                        <a:rPr lang="en-ZA" sz="1000" dirty="0" smtClean="0"/>
                        <a:t>:</a:t>
                      </a:r>
                      <a:r>
                        <a:rPr lang="en-ZA" sz="1000" baseline="0" dirty="0" smtClean="0"/>
                        <a:t> June 2020</a:t>
                      </a:r>
                      <a:endParaRPr lang="en-ZA" sz="1000" dirty="0"/>
                    </a:p>
                  </a:txBody>
                  <a:tcPr/>
                </a:tc>
                <a:extLst>
                  <a:ext uri="{0D108BD9-81ED-4DB2-BD59-A6C34878D82A}">
                    <a16:rowId xmlns:a16="http://schemas.microsoft.com/office/drawing/2014/main" val="10004"/>
                  </a:ext>
                </a:extLst>
              </a:tr>
              <a:tr h="750522">
                <a:tc>
                  <a:txBody>
                    <a:bodyPr/>
                    <a:lstStyle/>
                    <a:p>
                      <a:pPr marL="0" algn="l" defTabSz="914400" rtl="0" eaLnBrk="1" latinLnBrk="0" hangingPunct="1"/>
                      <a:r>
                        <a:rPr lang="en-ZA" sz="1100" b="1" kern="1200" dirty="0" smtClean="0">
                          <a:solidFill>
                            <a:schemeClr val="tx1"/>
                          </a:solidFill>
                          <a:latin typeface="+mn-lt"/>
                          <a:ea typeface="+mn-ea"/>
                          <a:cs typeface="+mn-cs"/>
                        </a:rPr>
                        <a:t>Corridor Walling </a:t>
                      </a:r>
                      <a:endParaRPr lang="en-ZA" sz="1100" b="1" kern="1200" dirty="0">
                        <a:solidFill>
                          <a:schemeClr val="tx1"/>
                        </a:solidFill>
                        <a:latin typeface="+mn-lt"/>
                        <a:ea typeface="+mn-ea"/>
                        <a:cs typeface="+mn-cs"/>
                      </a:endParaRPr>
                    </a:p>
                  </a:txBody>
                  <a:tcPr/>
                </a:tc>
                <a:tc>
                  <a:txBody>
                    <a:bodyPr/>
                    <a:lstStyle/>
                    <a:p>
                      <a:r>
                        <a:rPr lang="en-ZA" sz="1000" dirty="0" smtClean="0"/>
                        <a:t>Erecting walls in between</a:t>
                      </a:r>
                      <a:r>
                        <a:rPr lang="en-ZA" sz="1000" baseline="0" dirty="0" smtClean="0"/>
                        <a:t> stations </a:t>
                      </a:r>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Protection</a:t>
                      </a:r>
                      <a:r>
                        <a:rPr lang="en-ZA" sz="1000" baseline="0" dirty="0" smtClean="0"/>
                        <a:t> of PRASA infrastructure .</a:t>
                      </a:r>
                      <a:r>
                        <a:rPr lang="en-ZA" sz="1000" dirty="0" smtClean="0"/>
                        <a:t> Improvement</a:t>
                      </a:r>
                      <a:r>
                        <a:rPr lang="en-ZA" sz="1000" baseline="0" dirty="0" smtClean="0"/>
                        <a:t> of Infrastructure System Reliability as a result of reduction in theft &amp; vandalism. . Curb Fare invasion. </a:t>
                      </a:r>
                      <a:endParaRPr lang="en-ZA" sz="1000" dirty="0"/>
                    </a:p>
                  </a:txBody>
                  <a:tcPr/>
                </a:tc>
                <a:tc>
                  <a:txBody>
                    <a:bodyPr/>
                    <a:lstStyle/>
                    <a:p>
                      <a:r>
                        <a:rPr lang="en-ZA" sz="1000" dirty="0" smtClean="0"/>
                        <a:t>Growth in demand for construction material needed to build</a:t>
                      </a:r>
                      <a:r>
                        <a:rPr lang="en-ZA" sz="1000" baseline="0" dirty="0" smtClean="0"/>
                        <a:t> walls  will contribute to sustainability . Approximately R4.7bn expenditure over the next 4 years  would  to some extend stimulate  growth within the industry . </a:t>
                      </a:r>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Growth in demand for construction material needed to build</a:t>
                      </a:r>
                      <a:r>
                        <a:rPr lang="en-ZA" sz="1000" baseline="0" dirty="0" smtClean="0"/>
                        <a:t> walls  will contribute to sustainability . Approximately R4.7bn expenditure over the next 4 years  would  to some extend stimulate  growth within the industry . </a:t>
                      </a:r>
                      <a:endParaRPr lang="en-ZA" sz="1000" dirty="0" smtClean="0"/>
                    </a:p>
                    <a:p>
                      <a:endParaRPr lang="en-ZA" sz="1000" dirty="0"/>
                    </a:p>
                  </a:txBody>
                  <a:tcPr/>
                </a:tc>
                <a:tc>
                  <a:txBody>
                    <a:bodyPr/>
                    <a:lstStyle/>
                    <a:p>
                      <a:r>
                        <a:rPr lang="en-ZA" sz="1000" dirty="0" smtClean="0"/>
                        <a:t>R1.335</a:t>
                      </a:r>
                      <a:r>
                        <a:rPr lang="en-ZA" sz="1000" baseline="0" dirty="0" smtClean="0"/>
                        <a:t>bn</a:t>
                      </a:r>
                    </a:p>
                    <a:p>
                      <a:endParaRPr lang="en-ZA" sz="1000" baseline="0" dirty="0" smtClean="0"/>
                    </a:p>
                    <a:p>
                      <a:r>
                        <a:rPr lang="en-ZA" sz="1000" baseline="0" dirty="0" smtClean="0"/>
                        <a:t>(ETC R4.7bn)</a:t>
                      </a:r>
                      <a:endParaRPr lang="en-ZA"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1" dirty="0" smtClean="0"/>
                        <a:t>Tender advert </a:t>
                      </a:r>
                      <a:r>
                        <a:rPr lang="en-ZA" sz="1000" baseline="0" dirty="0" smtClean="0"/>
                        <a:t>for Consultants:  June 2020</a:t>
                      </a:r>
                    </a:p>
                    <a:p>
                      <a:pPr marL="0" marR="0" indent="0" algn="l" defTabSz="914400" rtl="0" eaLnBrk="1" fontAlgn="auto" latinLnBrk="0" hangingPunct="1">
                        <a:lnSpc>
                          <a:spcPct val="100000"/>
                        </a:lnSpc>
                        <a:spcBef>
                          <a:spcPts val="0"/>
                        </a:spcBef>
                        <a:spcAft>
                          <a:spcPts val="0"/>
                        </a:spcAft>
                        <a:buClrTx/>
                        <a:buSzTx/>
                        <a:buFontTx/>
                        <a:buNone/>
                        <a:tabLst/>
                        <a:defRPr/>
                      </a:pPr>
                      <a:r>
                        <a:rPr lang="en-ZA" sz="1000" baseline="0" dirty="0" smtClean="0"/>
                        <a:t>Tender for Contactors:</a:t>
                      </a:r>
                      <a:endParaRPr lang="en-ZA" sz="1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3406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6705601" cy="657360"/>
          </a:xfrm>
        </p:spPr>
        <p:txBody>
          <a:bodyPr>
            <a:normAutofit/>
          </a:bodyPr>
          <a:lstStyle/>
          <a:p>
            <a:r>
              <a:rPr lang="en-US" sz="2800" b="1" dirty="0">
                <a:solidFill>
                  <a:srgbClr val="00B0F0"/>
                </a:solidFill>
                <a:latin typeface="Arial" panose="020B0604020202020204" pitchFamily="34" charset="0"/>
                <a:cs typeface="Arial" panose="020B0604020202020204" pitchFamily="34" charset="0"/>
              </a:rPr>
              <a:t>Strategic Outcome Oriented Goals</a:t>
            </a:r>
            <a:endParaRPr lang="en-GB" sz="2800" b="1" dirty="0">
              <a:solidFill>
                <a:srgbClr val="00B0F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C513E0F-FB44-6A40-BFC5-1D6584B8E457}"/>
              </a:ext>
            </a:extLst>
          </p:cNvPr>
          <p:cNvSpPr>
            <a:spLocks noGrp="1"/>
          </p:cNvSpPr>
          <p:nvPr>
            <p:ph idx="1"/>
          </p:nvPr>
        </p:nvSpPr>
        <p:spPr>
          <a:xfrm>
            <a:off x="-1" y="1115878"/>
            <a:ext cx="9905999" cy="4293030"/>
          </a:xfrm>
        </p:spPr>
        <p:txBody>
          <a:bodyPr>
            <a:normAutofit/>
          </a:bodyPr>
          <a:lstStyle/>
          <a:p>
            <a:pPr marL="114300" indent="0">
              <a:buNone/>
            </a:pPr>
            <a:r>
              <a:rPr lang="en-US" sz="2000" dirty="0">
                <a:cs typeface="Arial" panose="020B0604020202020204" pitchFamily="34" charset="0"/>
              </a:rPr>
              <a:t>Two goals for PRASA that is aligned with the priorities of MTSF </a:t>
            </a:r>
          </a:p>
          <a:p>
            <a:pPr marL="114300" indent="0">
              <a:buNone/>
            </a:pPr>
            <a:endParaRPr lang="en-US" sz="2000" dirty="0">
              <a:cs typeface="Arial" panose="020B0604020202020204" pitchFamily="34" charset="0"/>
            </a:endParaRPr>
          </a:p>
          <a:p>
            <a:pPr marL="457200">
              <a:buFont typeface="+mj-lt"/>
              <a:buAutoNum type="arabicPeriod"/>
            </a:pPr>
            <a:r>
              <a:rPr lang="en-US" sz="2000" dirty="0">
                <a:cs typeface="Arial" panose="020B0604020202020204" pitchFamily="34" charset="0"/>
              </a:rPr>
              <a:t>Rail and Bus passenger transport that works</a:t>
            </a:r>
          </a:p>
          <a:p>
            <a:pPr marL="514350" lvl="1" indent="0">
              <a:buNone/>
            </a:pPr>
            <a:r>
              <a:rPr lang="en-US" sz="2000" i="1" dirty="0">
                <a:solidFill>
                  <a:srgbClr val="00B0F0"/>
                </a:solidFill>
                <a:cs typeface="Arial" panose="020B0604020202020204" pitchFamily="34" charset="0"/>
              </a:rPr>
              <a:t>Rail and bus transport that is safe, affordable and reliable by Metrorail, MLPS and Autopax through maintaining and modernizing the Rolling Stock, Bus Fleet, Infrastructure, Facilities, Stations and Security. </a:t>
            </a:r>
          </a:p>
          <a:p>
            <a:pPr marL="514350" lvl="1" indent="0">
              <a:buNone/>
            </a:pPr>
            <a:endParaRPr lang="en-US" sz="2000" i="1" dirty="0">
              <a:solidFill>
                <a:srgbClr val="00B0F0"/>
              </a:solidFill>
              <a:cs typeface="Arial" panose="020B0604020202020204" pitchFamily="34" charset="0"/>
            </a:endParaRPr>
          </a:p>
          <a:p>
            <a:pPr marL="457200">
              <a:buFont typeface="+mj-lt"/>
              <a:buAutoNum type="arabicPeriod"/>
            </a:pPr>
            <a:r>
              <a:rPr lang="en-US" sz="2000" dirty="0">
                <a:cs typeface="Arial" panose="020B0604020202020204" pitchFamily="34" charset="0"/>
              </a:rPr>
              <a:t> A </a:t>
            </a:r>
            <a:r>
              <a:rPr lang="en-US" sz="2000" dirty="0" smtClean="0">
                <a:cs typeface="Arial" panose="020B0604020202020204" pitchFamily="34" charset="0"/>
              </a:rPr>
              <a:t>Capable Organization</a:t>
            </a:r>
            <a:endParaRPr lang="en-US" sz="2000" dirty="0">
              <a:cs typeface="Arial" panose="020B0604020202020204" pitchFamily="34" charset="0"/>
            </a:endParaRPr>
          </a:p>
          <a:p>
            <a:pPr marL="514350" lvl="1" indent="0">
              <a:buNone/>
            </a:pPr>
            <a:r>
              <a:rPr lang="en-US" sz="2000" i="1" dirty="0">
                <a:solidFill>
                  <a:srgbClr val="00B0F0"/>
                </a:solidFill>
                <a:cs typeface="Arial" panose="020B0604020202020204" pitchFamily="34" charset="0"/>
              </a:rPr>
              <a:t>An organization that does business ethically and efficiently, placing commuters and passengers on top of the agenda and is financially sound. </a:t>
            </a:r>
          </a:p>
          <a:p>
            <a:pPr marL="514350" lvl="1" indent="0">
              <a:buNone/>
            </a:pPr>
            <a:endParaRPr lang="en-US" dirty="0">
              <a:solidFill>
                <a:srgbClr val="FF0000"/>
              </a:solidFill>
            </a:endParaRPr>
          </a:p>
          <a:p>
            <a:pPr marL="514350" lvl="1" indent="0">
              <a:buNone/>
            </a:pPr>
            <a:endParaRPr lang="en-US" sz="3200" dirty="0"/>
          </a:p>
          <a:p>
            <a:endParaRPr lang="en-GB" sz="3600" dirty="0"/>
          </a:p>
        </p:txBody>
      </p:sp>
    </p:spTree>
    <p:extLst>
      <p:ext uri="{BB962C8B-B14F-4D97-AF65-F5344CB8AC3E}">
        <p14:creationId xmlns:p14="http://schemas.microsoft.com/office/powerpoint/2010/main" val="1630601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54178" y="59215"/>
            <a:ext cx="8284604" cy="623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B0F0"/>
                </a:solidFill>
                <a:latin typeface="Arial" charset="0"/>
                <a:ea typeface="Arial" charset="0"/>
                <a:cs typeface="Arial" charset="0"/>
              </a:defRPr>
            </a:lvl1pPr>
          </a:lstStyle>
          <a:p>
            <a:r>
              <a:rPr lang="en-GB" sz="2800" dirty="0"/>
              <a:t>Procurement Programme – Economic Impact  </a:t>
            </a:r>
            <a:endParaRPr lang="en-ZA" sz="2800" dirty="0"/>
          </a:p>
        </p:txBody>
      </p:sp>
      <p:sp>
        <p:nvSpPr>
          <p:cNvPr id="2" name="Slide Number Placeholder 1"/>
          <p:cNvSpPr>
            <a:spLocks noGrp="1"/>
          </p:cNvSpPr>
          <p:nvPr>
            <p:ph type="sldNum" sz="quarter" idx="12"/>
          </p:nvPr>
        </p:nvSpPr>
        <p:spPr/>
        <p:txBody>
          <a:bodyPr/>
          <a:lstStyle/>
          <a:p>
            <a:fld id="{D5E2A85E-8BDD-8940-83F5-79F1C797ABD5}" type="slidenum">
              <a:rPr lang="en-US" sz="2000" b="1">
                <a:solidFill>
                  <a:schemeClr val="bg1"/>
                </a:solidFill>
              </a:rPr>
              <a:t>70</a:t>
            </a:fld>
            <a:endParaRPr lang="en-US" sz="2000" b="1" dirty="0">
              <a:solidFill>
                <a:schemeClr val="bg1"/>
              </a:solidFill>
            </a:endParaRPr>
          </a:p>
        </p:txBody>
      </p:sp>
      <p:sp>
        <p:nvSpPr>
          <p:cNvPr id="15" name="TextBox 14"/>
          <p:cNvSpPr txBox="1"/>
          <p:nvPr/>
        </p:nvSpPr>
        <p:spPr>
          <a:xfrm>
            <a:off x="400553" y="4027547"/>
            <a:ext cx="8775509" cy="1384995"/>
          </a:xfrm>
          <a:prstGeom prst="rect">
            <a:avLst/>
          </a:prstGeom>
          <a:solidFill>
            <a:schemeClr val="accent5">
              <a:lumMod val="20000"/>
              <a:lumOff val="80000"/>
            </a:schemeClr>
          </a:solidFill>
        </p:spPr>
        <p:txBody>
          <a:bodyPr wrap="square" rtlCol="0">
            <a:spAutoFit/>
          </a:bodyPr>
          <a:lstStyle/>
          <a:p>
            <a:pPr marL="177800" indent="-177800">
              <a:lnSpc>
                <a:spcPct val="150000"/>
              </a:lnSpc>
              <a:buFont typeface="Arial" panose="020B0604020202020204" pitchFamily="34" charset="0"/>
              <a:buChar char="•"/>
            </a:pPr>
            <a:r>
              <a:rPr lang="en-ZA" sz="1400" dirty="0" smtClean="0"/>
              <a:t>A majority of jobs will be temporary for the duration of the projects </a:t>
            </a:r>
          </a:p>
          <a:p>
            <a:pPr marL="177800" indent="-177800">
              <a:lnSpc>
                <a:spcPct val="150000"/>
              </a:lnSpc>
              <a:buFont typeface="Arial" panose="020B0604020202020204" pitchFamily="34" charset="0"/>
              <a:buChar char="•"/>
            </a:pPr>
            <a:r>
              <a:rPr lang="en-ZA" sz="1400" dirty="0" smtClean="0"/>
              <a:t>Potentially 20% of the jobs could be permanent </a:t>
            </a:r>
          </a:p>
          <a:p>
            <a:pPr marL="177800" indent="-177800">
              <a:lnSpc>
                <a:spcPct val="150000"/>
              </a:lnSpc>
              <a:buFont typeface="Arial" panose="020B0604020202020204" pitchFamily="34" charset="0"/>
              <a:buChar char="•"/>
            </a:pPr>
            <a:r>
              <a:rPr lang="en-ZA" sz="1400" dirty="0" smtClean="0"/>
              <a:t>Project durations  vary from 12 months to 72 months </a:t>
            </a:r>
          </a:p>
          <a:p>
            <a:pPr marL="177800" indent="-177800">
              <a:lnSpc>
                <a:spcPct val="150000"/>
              </a:lnSpc>
              <a:buFont typeface="Arial" panose="020B0604020202020204" pitchFamily="34" charset="0"/>
              <a:buChar char="•"/>
            </a:pPr>
            <a:r>
              <a:rPr lang="en-ZA" sz="1400" dirty="0" smtClean="0"/>
              <a:t>Tender advertisement dates will be impacted by COVID-19 Lockdown regulations </a:t>
            </a:r>
          </a:p>
        </p:txBody>
      </p:sp>
      <p:grpSp>
        <p:nvGrpSpPr>
          <p:cNvPr id="16" name="Group 15"/>
          <p:cNvGrpSpPr/>
          <p:nvPr/>
        </p:nvGrpSpPr>
        <p:grpSpPr>
          <a:xfrm>
            <a:off x="450376" y="1090998"/>
            <a:ext cx="8379311" cy="2893100"/>
            <a:chOff x="450376" y="1284968"/>
            <a:chExt cx="8379311" cy="2893100"/>
          </a:xfrm>
        </p:grpSpPr>
        <p:sp>
          <p:nvSpPr>
            <p:cNvPr id="7" name="Rectangle 6"/>
            <p:cNvSpPr/>
            <p:nvPr/>
          </p:nvSpPr>
          <p:spPr>
            <a:xfrm>
              <a:off x="6691745" y="2092036"/>
              <a:ext cx="2137942" cy="1094509"/>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Approximately – 20 000 jobs</a:t>
              </a:r>
            </a:p>
          </p:txBody>
        </p:sp>
        <p:grpSp>
          <p:nvGrpSpPr>
            <p:cNvPr id="3" name="Group 2"/>
            <p:cNvGrpSpPr/>
            <p:nvPr/>
          </p:nvGrpSpPr>
          <p:grpSpPr>
            <a:xfrm>
              <a:off x="450376" y="1284968"/>
              <a:ext cx="4565175" cy="2893100"/>
              <a:chOff x="4660710" y="1392073"/>
              <a:chExt cx="4565175" cy="2893100"/>
            </a:xfrm>
          </p:grpSpPr>
          <p:sp>
            <p:nvSpPr>
              <p:cNvPr id="12" name="Rectangle 11"/>
              <p:cNvSpPr/>
              <p:nvPr/>
            </p:nvSpPr>
            <p:spPr>
              <a:xfrm>
                <a:off x="4667533" y="1392073"/>
                <a:ext cx="4558352" cy="2784144"/>
              </a:xfrm>
              <a:prstGeom prst="rect">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4" name="TextBox 13"/>
              <p:cNvSpPr txBox="1"/>
              <p:nvPr/>
            </p:nvSpPr>
            <p:spPr>
              <a:xfrm>
                <a:off x="4660710" y="1392073"/>
                <a:ext cx="4557430" cy="2893100"/>
              </a:xfrm>
              <a:prstGeom prst="rect">
                <a:avLst/>
              </a:prstGeom>
              <a:noFill/>
            </p:spPr>
            <p:txBody>
              <a:bodyPr wrap="square" rtlCol="0">
                <a:spAutoFit/>
              </a:bodyPr>
              <a:lstStyle/>
              <a:p>
                <a:pPr marL="177800" indent="-177800">
                  <a:lnSpc>
                    <a:spcPct val="150000"/>
                  </a:lnSpc>
                  <a:buFont typeface="Arial" panose="020B0604020202020204" pitchFamily="34" charset="0"/>
                  <a:buChar char="•"/>
                </a:pPr>
                <a:r>
                  <a:rPr lang="en-ZA" sz="1400" dirty="0" smtClean="0"/>
                  <a:t>R7 billion Capital Injection </a:t>
                </a:r>
              </a:p>
              <a:p>
                <a:pPr marL="177800" indent="-177800">
                  <a:lnSpc>
                    <a:spcPct val="150000"/>
                  </a:lnSpc>
                  <a:buFont typeface="Arial" panose="020B0604020202020204" pitchFamily="34" charset="0"/>
                  <a:buChar char="•"/>
                </a:pPr>
                <a:r>
                  <a:rPr lang="en-ZA" sz="1400" dirty="0" smtClean="0"/>
                  <a:t>Boost to local </a:t>
                </a:r>
                <a:r>
                  <a:rPr lang="en-ZA" sz="1400" dirty="0"/>
                  <a:t>e</a:t>
                </a:r>
                <a:r>
                  <a:rPr lang="en-ZA" sz="1400" dirty="0" smtClean="0"/>
                  <a:t>conomy</a:t>
                </a:r>
              </a:p>
              <a:p>
                <a:pPr marL="177800" indent="-177800">
                  <a:lnSpc>
                    <a:spcPct val="150000"/>
                  </a:lnSpc>
                  <a:buFont typeface="Arial" panose="020B0604020202020204" pitchFamily="34" charset="0"/>
                  <a:buChar char="•"/>
                </a:pPr>
                <a:r>
                  <a:rPr lang="en-ZA" sz="1400" dirty="0" smtClean="0"/>
                  <a:t>Reduce rate  of unemployment </a:t>
                </a:r>
              </a:p>
              <a:p>
                <a:pPr marL="177800" indent="-177800">
                  <a:lnSpc>
                    <a:spcPct val="150000"/>
                  </a:lnSpc>
                  <a:buFont typeface="Arial" panose="020B0604020202020204" pitchFamily="34" charset="0"/>
                  <a:buChar char="•"/>
                </a:pPr>
                <a:r>
                  <a:rPr lang="en-ZA" sz="1400" dirty="0" smtClean="0"/>
                  <a:t>Increase disposable income to commuters</a:t>
                </a:r>
              </a:p>
              <a:p>
                <a:pPr marL="177800" indent="-177800">
                  <a:lnSpc>
                    <a:spcPct val="150000"/>
                  </a:lnSpc>
                  <a:buFont typeface="Arial" panose="020B0604020202020204" pitchFamily="34" charset="0"/>
                  <a:buChar char="•"/>
                </a:pPr>
                <a:r>
                  <a:rPr lang="en-ZA" sz="1400" dirty="0" smtClean="0"/>
                  <a:t>Revitalise local rail related industry </a:t>
                </a:r>
              </a:p>
              <a:p>
                <a:pPr marL="177800" indent="-177800">
                  <a:lnSpc>
                    <a:spcPct val="150000"/>
                  </a:lnSpc>
                  <a:buFont typeface="Arial" panose="020B0604020202020204" pitchFamily="34" charset="0"/>
                  <a:buChar char="•"/>
                </a:pPr>
                <a:r>
                  <a:rPr lang="en-ZA" sz="1400" dirty="0" smtClean="0"/>
                  <a:t>Provide sustainability to ailing construction industry</a:t>
                </a:r>
              </a:p>
              <a:p>
                <a:pPr marL="177800" indent="-177800">
                  <a:lnSpc>
                    <a:spcPct val="150000"/>
                  </a:lnSpc>
                  <a:buFont typeface="Arial" panose="020B0604020202020204" pitchFamily="34" charset="0"/>
                  <a:buChar char="•"/>
                </a:pPr>
                <a:r>
                  <a:rPr lang="en-ZA" sz="1400" dirty="0" smtClean="0"/>
                  <a:t>Increase Tax base</a:t>
                </a:r>
              </a:p>
              <a:p>
                <a:pPr marL="177800" indent="-177800">
                  <a:lnSpc>
                    <a:spcPct val="150000"/>
                  </a:lnSpc>
                  <a:buFont typeface="Arial" panose="020B0604020202020204" pitchFamily="34" charset="0"/>
                  <a:buChar char="•"/>
                </a:pPr>
                <a:r>
                  <a:rPr lang="en-ZA" sz="1400" dirty="0"/>
                  <a:t>I</a:t>
                </a:r>
                <a:r>
                  <a:rPr lang="en-ZA" sz="1400" dirty="0" smtClean="0"/>
                  <a:t>ncrease youth employment opportunities </a:t>
                </a:r>
              </a:p>
              <a:p>
                <a:endParaRPr lang="en-ZA" sz="1400" dirty="0"/>
              </a:p>
            </p:txBody>
          </p:sp>
        </p:grpSp>
        <p:cxnSp>
          <p:nvCxnSpPr>
            <p:cNvPr id="8" name="Straight Connector 7"/>
            <p:cNvCxnSpPr/>
            <p:nvPr/>
          </p:nvCxnSpPr>
          <p:spPr>
            <a:xfrm>
              <a:off x="5015551" y="1284968"/>
              <a:ext cx="1676194" cy="80706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015551" y="3186545"/>
              <a:ext cx="1676194" cy="88256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65570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E2A85E-8BDD-8940-83F5-79F1C797ABD5}" type="slidenum">
              <a:rPr lang="en-US" smtClean="0"/>
              <a:t>71</a:t>
            </a:fld>
            <a:endParaRPr lang="en-US"/>
          </a:p>
        </p:txBody>
      </p:sp>
    </p:spTree>
    <p:extLst>
      <p:ext uri="{BB962C8B-B14F-4D97-AF65-F5344CB8AC3E}">
        <p14:creationId xmlns:p14="http://schemas.microsoft.com/office/powerpoint/2010/main" val="1821319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213C6-3D4E-DE41-A296-88D383E60458}"/>
              </a:ext>
            </a:extLst>
          </p:cNvPr>
          <p:cNvPicPr>
            <a:picLocks noChangeAspect="1"/>
          </p:cNvPicPr>
          <p:nvPr/>
        </p:nvPicPr>
        <p:blipFill>
          <a:blip r:embed="rId2"/>
          <a:stretch>
            <a:fillRect/>
          </a:stretch>
        </p:blipFill>
        <p:spPr>
          <a:xfrm>
            <a:off x="0" y="0"/>
            <a:ext cx="9906000" cy="6858000"/>
          </a:xfrm>
          <a:prstGeom prst="rect">
            <a:avLst/>
          </a:prstGeom>
        </p:spPr>
      </p:pic>
      <p:pic>
        <p:nvPicPr>
          <p:cNvPr id="7" name="Picture 6">
            <a:extLst>
              <a:ext uri="{FF2B5EF4-FFF2-40B4-BE49-F238E27FC236}">
                <a16:creationId xmlns:a16="http://schemas.microsoft.com/office/drawing/2014/main" id="{F90F5AB5-1EA4-7A40-9252-8925198E069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D072A67A-7BA9-9340-A15D-9F03E4FB8F99}"/>
              </a:ext>
            </a:extLst>
          </p:cNvPr>
          <p:cNvSpPr>
            <a:spLocks noGrp="1"/>
          </p:cNvSpPr>
          <p:nvPr>
            <p:ph type="title"/>
          </p:nvPr>
        </p:nvSpPr>
        <p:spPr>
          <a:xfrm>
            <a:off x="50798" y="84665"/>
            <a:ext cx="8085812" cy="657360"/>
          </a:xfrm>
        </p:spPr>
        <p:txBody>
          <a:bodyPr>
            <a:noAutofit/>
          </a:bodyPr>
          <a:lstStyle/>
          <a:p>
            <a:r>
              <a:rPr lang="en-US" sz="2800" b="1" dirty="0">
                <a:solidFill>
                  <a:srgbClr val="00B0F0"/>
                </a:solidFill>
                <a:latin typeface="Arial" panose="020B0604020202020204" pitchFamily="34" charset="0"/>
                <a:cs typeface="Arial" panose="020B0604020202020204" pitchFamily="34" charset="0"/>
              </a:rPr>
              <a:t>Strategic Objectives</a:t>
            </a:r>
            <a:endParaRPr lang="en-GB" sz="2800"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CD81B8C-1091-7547-BE7F-11B2006E43EC}"/>
              </a:ext>
            </a:extLst>
          </p:cNvPr>
          <p:cNvSpPr>
            <a:spLocks noGrp="1"/>
          </p:cNvSpPr>
          <p:nvPr>
            <p:ph idx="1"/>
          </p:nvPr>
        </p:nvSpPr>
        <p:spPr>
          <a:xfrm>
            <a:off x="193729" y="1081441"/>
            <a:ext cx="9448800" cy="4238350"/>
          </a:xfrm>
        </p:spPr>
        <p:txBody>
          <a:bodyPr/>
          <a:lstStyle/>
          <a:p>
            <a:pPr marL="0" indent="0">
              <a:buNone/>
            </a:pPr>
            <a:r>
              <a:rPr lang="en-US" sz="1800" dirty="0">
                <a:cs typeface="Arial" panose="020B0604020202020204" pitchFamily="34" charset="0"/>
              </a:rPr>
              <a:t>Five Strategic Objectives that are:</a:t>
            </a:r>
          </a:p>
          <a:p>
            <a:pPr lvl="1">
              <a:buFont typeface="Courier New" panose="02070309020205020404" pitchFamily="49" charset="0"/>
              <a:buChar char="o"/>
            </a:pPr>
            <a:r>
              <a:rPr lang="en-US" sz="1800" dirty="0">
                <a:cs typeface="Arial" panose="020B0604020202020204" pitchFamily="34" charset="0"/>
              </a:rPr>
              <a:t>Aligned to the Goals</a:t>
            </a:r>
          </a:p>
          <a:p>
            <a:pPr lvl="1">
              <a:buFont typeface="Courier New" panose="02070309020205020404" pitchFamily="49" charset="0"/>
              <a:buChar char="o"/>
            </a:pPr>
            <a:r>
              <a:rPr lang="en-US" sz="1800" dirty="0">
                <a:cs typeface="Arial" panose="020B0604020202020204" pitchFamily="34" charset="0"/>
              </a:rPr>
              <a:t>Aligned to the priorities of the Administrator</a:t>
            </a:r>
          </a:p>
          <a:p>
            <a:pPr lvl="1"/>
            <a:endParaRPr lang="en-US" dirty="0"/>
          </a:p>
          <a:p>
            <a:pPr lvl="1"/>
            <a:endParaRPr lang="en-GB" dirty="0"/>
          </a:p>
        </p:txBody>
      </p:sp>
      <p:pic>
        <p:nvPicPr>
          <p:cNvPr id="10" name="Picture 9">
            <a:extLst>
              <a:ext uri="{FF2B5EF4-FFF2-40B4-BE49-F238E27FC236}">
                <a16:creationId xmlns:a16="http://schemas.microsoft.com/office/drawing/2014/main" id="{08846E54-4D54-1B4A-A00B-92C1E368EB58}"/>
              </a:ext>
            </a:extLst>
          </p:cNvPr>
          <p:cNvPicPr>
            <a:picLocks noChangeAspect="1"/>
          </p:cNvPicPr>
          <p:nvPr/>
        </p:nvPicPr>
        <p:blipFill>
          <a:blip r:embed="rId4"/>
          <a:stretch>
            <a:fillRect/>
          </a:stretch>
        </p:blipFill>
        <p:spPr>
          <a:xfrm>
            <a:off x="193730" y="2810729"/>
            <a:ext cx="9642528" cy="2715585"/>
          </a:xfrm>
          <a:prstGeom prst="rect">
            <a:avLst/>
          </a:prstGeom>
        </p:spPr>
      </p:pic>
    </p:spTree>
    <p:extLst>
      <p:ext uri="{BB962C8B-B14F-4D97-AF65-F5344CB8AC3E}">
        <p14:creationId xmlns:p14="http://schemas.microsoft.com/office/powerpoint/2010/main" val="392345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F6E06-1A97-884D-A07B-C107EAF17067}"/>
              </a:ext>
            </a:extLst>
          </p:cNvPr>
          <p:cNvPicPr>
            <a:picLocks noChangeAspect="1"/>
          </p:cNvPicPr>
          <p:nvPr/>
        </p:nvPicPr>
        <p:blipFill>
          <a:blip r:embed="rId2"/>
          <a:stretch>
            <a:fillRect/>
          </a:stretch>
        </p:blipFill>
        <p:spPr>
          <a:xfrm>
            <a:off x="0" y="-11105"/>
            <a:ext cx="9905999" cy="6880210"/>
          </a:xfrm>
          <a:prstGeom prst="rect">
            <a:avLst/>
          </a:prstGeom>
        </p:spPr>
      </p:pic>
      <p:pic>
        <p:nvPicPr>
          <p:cNvPr id="6" name="Picture 5">
            <a:extLst>
              <a:ext uri="{FF2B5EF4-FFF2-40B4-BE49-F238E27FC236}">
                <a16:creationId xmlns:a16="http://schemas.microsoft.com/office/drawing/2014/main" id="{62BD7BB7-1A3B-ED4A-98E2-7D2401DA4919}"/>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9255" t="20401" r="10996" b="25333"/>
          <a:stretch/>
        </p:blipFill>
        <p:spPr>
          <a:xfrm flipH="1">
            <a:off x="6125229" y="1903956"/>
            <a:ext cx="3780771" cy="3622359"/>
          </a:xfrm>
          <a:prstGeom prst="rect">
            <a:avLst/>
          </a:prstGeom>
        </p:spPr>
      </p:pic>
      <p:sp>
        <p:nvSpPr>
          <p:cNvPr id="4" name="Title 1">
            <a:extLst>
              <a:ext uri="{FF2B5EF4-FFF2-40B4-BE49-F238E27FC236}">
                <a16:creationId xmlns:a16="http://schemas.microsoft.com/office/drawing/2014/main" id="{149F2099-923C-EE43-B97B-D094C7F5ED6D}"/>
              </a:ext>
            </a:extLst>
          </p:cNvPr>
          <p:cNvSpPr>
            <a:spLocks noGrp="1"/>
          </p:cNvSpPr>
          <p:nvPr>
            <p:ph type="title"/>
          </p:nvPr>
        </p:nvSpPr>
        <p:spPr>
          <a:xfrm>
            <a:off x="-1" y="108488"/>
            <a:ext cx="7733655" cy="657360"/>
          </a:xfrm>
        </p:spPr>
        <p:txBody>
          <a:bodyPr>
            <a:normAutofit/>
          </a:bodyPr>
          <a:lstStyle/>
          <a:p>
            <a:r>
              <a:rPr lang="en-US" sz="2800" b="1" dirty="0">
                <a:solidFill>
                  <a:srgbClr val="00B0F0"/>
                </a:solidFill>
                <a:latin typeface="Arial" panose="020B0604020202020204" pitchFamily="34" charset="0"/>
                <a:cs typeface="Arial" panose="020B0604020202020204" pitchFamily="34" charset="0"/>
              </a:rPr>
              <a:t>Strategic Objectives &amp; Programs: Goal 1</a:t>
            </a:r>
            <a:endParaRPr lang="en-GB" sz="2800" b="1" dirty="0">
              <a:solidFill>
                <a:srgbClr val="00B0F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9BF533B-CBBC-4E47-9AF4-4EA1E0180BEC}"/>
              </a:ext>
            </a:extLst>
          </p:cNvPr>
          <p:cNvSpPr txBox="1">
            <a:spLocks/>
          </p:cNvSpPr>
          <p:nvPr/>
        </p:nvSpPr>
        <p:spPr>
          <a:xfrm>
            <a:off x="165885" y="1000755"/>
            <a:ext cx="9740114" cy="491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7150">
              <a:buNone/>
            </a:pPr>
            <a:r>
              <a:rPr lang="en-US" sz="1800" b="1" dirty="0">
                <a:solidFill>
                  <a:srgbClr val="00B0F0"/>
                </a:solidFill>
                <a:cs typeface="Arial" panose="020B0604020202020204" pitchFamily="34" charset="0"/>
              </a:rPr>
              <a:t>Rail and Bus transport that works</a:t>
            </a:r>
          </a:p>
          <a:p>
            <a:pPr marL="0" indent="-57150">
              <a:buNone/>
            </a:pPr>
            <a:endParaRPr lang="en-US" sz="1600" i="1" dirty="0">
              <a:solidFill>
                <a:srgbClr val="00B0F0"/>
              </a:solidFill>
              <a:cs typeface="Arial" panose="020B0604020202020204" pitchFamily="34" charset="0"/>
            </a:endParaRPr>
          </a:p>
          <a:p>
            <a:pPr lvl="1">
              <a:buFont typeface="+mj-lt"/>
              <a:buAutoNum type="arabicPeriod"/>
            </a:pPr>
            <a:r>
              <a:rPr lang="en-US" sz="1600" dirty="0">
                <a:cs typeface="Arial" panose="020B0604020202020204" pitchFamily="34" charset="0"/>
              </a:rPr>
              <a:t>Service Recovery : ensure predictable and reliable train and bus services through operational planning and recovery of fleet (Metrorail, MLPS and Autopax) and Infrastructure, facilities and stations for Rail.</a:t>
            </a:r>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p:txBody>
      </p:sp>
      <p:pic>
        <p:nvPicPr>
          <p:cNvPr id="9" name="Picture 8">
            <a:extLst>
              <a:ext uri="{FF2B5EF4-FFF2-40B4-BE49-F238E27FC236}">
                <a16:creationId xmlns:a16="http://schemas.microsoft.com/office/drawing/2014/main" id="{D31BAE0B-7AA7-F745-9F39-6CA12BBDAF4D}"/>
              </a:ext>
            </a:extLst>
          </p:cNvPr>
          <p:cNvPicPr>
            <a:picLocks noChangeAspect="1"/>
          </p:cNvPicPr>
          <p:nvPr/>
        </p:nvPicPr>
        <p:blipFill>
          <a:blip r:embed="rId4"/>
          <a:stretch>
            <a:fillRect/>
          </a:stretch>
        </p:blipFill>
        <p:spPr>
          <a:xfrm>
            <a:off x="232353" y="3544839"/>
            <a:ext cx="3208451" cy="1593115"/>
          </a:xfrm>
          <a:prstGeom prst="rect">
            <a:avLst/>
          </a:prstGeom>
        </p:spPr>
      </p:pic>
      <p:pic>
        <p:nvPicPr>
          <p:cNvPr id="10" name="Picture 9">
            <a:extLst>
              <a:ext uri="{FF2B5EF4-FFF2-40B4-BE49-F238E27FC236}">
                <a16:creationId xmlns:a16="http://schemas.microsoft.com/office/drawing/2014/main" id="{56D29C54-9069-2A49-8A8C-5487E3A96208}"/>
              </a:ext>
            </a:extLst>
          </p:cNvPr>
          <p:cNvPicPr>
            <a:picLocks noChangeAspect="1"/>
          </p:cNvPicPr>
          <p:nvPr/>
        </p:nvPicPr>
        <p:blipFill>
          <a:blip r:embed="rId5"/>
          <a:stretch>
            <a:fillRect/>
          </a:stretch>
        </p:blipFill>
        <p:spPr>
          <a:xfrm>
            <a:off x="6407046" y="3295920"/>
            <a:ext cx="3186916" cy="1752454"/>
          </a:xfrm>
          <a:prstGeom prst="rect">
            <a:avLst/>
          </a:prstGeom>
        </p:spPr>
      </p:pic>
      <p:pic>
        <p:nvPicPr>
          <p:cNvPr id="11" name="Picture 10">
            <a:extLst>
              <a:ext uri="{FF2B5EF4-FFF2-40B4-BE49-F238E27FC236}">
                <a16:creationId xmlns:a16="http://schemas.microsoft.com/office/drawing/2014/main" id="{7B3AD92F-D57B-1047-B685-DDBD1B7DBE27}"/>
              </a:ext>
            </a:extLst>
          </p:cNvPr>
          <p:cNvPicPr>
            <a:picLocks noChangeAspect="1"/>
          </p:cNvPicPr>
          <p:nvPr/>
        </p:nvPicPr>
        <p:blipFill>
          <a:blip r:embed="rId6"/>
          <a:stretch>
            <a:fillRect/>
          </a:stretch>
        </p:blipFill>
        <p:spPr>
          <a:xfrm>
            <a:off x="3282133" y="2092538"/>
            <a:ext cx="3195581" cy="1773719"/>
          </a:xfrm>
          <a:prstGeom prst="rect">
            <a:avLst/>
          </a:prstGeom>
        </p:spPr>
      </p:pic>
      <p:sp>
        <p:nvSpPr>
          <p:cNvPr id="12" name="TextBox 11">
            <a:extLst>
              <a:ext uri="{FF2B5EF4-FFF2-40B4-BE49-F238E27FC236}">
                <a16:creationId xmlns:a16="http://schemas.microsoft.com/office/drawing/2014/main" id="{38868323-D192-9844-819E-1EEFE7F0BCDE}"/>
              </a:ext>
            </a:extLst>
          </p:cNvPr>
          <p:cNvSpPr txBox="1"/>
          <p:nvPr/>
        </p:nvSpPr>
        <p:spPr>
          <a:xfrm>
            <a:off x="3041045" y="5240917"/>
            <a:ext cx="1377245" cy="276999"/>
          </a:xfrm>
          <a:prstGeom prst="rect">
            <a:avLst/>
          </a:prstGeom>
          <a:solidFill>
            <a:srgbClr val="0070C0"/>
          </a:solidFill>
        </p:spPr>
        <p:txBody>
          <a:bodyPr wrap="square" rtlCol="0">
            <a:spAutoFit/>
          </a:bodyPr>
          <a:lstStyle/>
          <a:p>
            <a:pPr algn="ctr"/>
            <a:r>
              <a:rPr lang="en-US" sz="1200" b="1" dirty="0">
                <a:solidFill>
                  <a:schemeClr val="bg1"/>
                </a:solidFill>
              </a:rPr>
              <a:t>PROGRAMS</a:t>
            </a:r>
            <a:endParaRPr lang="en-GB" sz="1200" b="1" dirty="0">
              <a:solidFill>
                <a:schemeClr val="bg1"/>
              </a:solidFill>
            </a:endParaRPr>
          </a:p>
        </p:txBody>
      </p:sp>
      <p:sp>
        <p:nvSpPr>
          <p:cNvPr id="13" name="TextBox 12">
            <a:extLst>
              <a:ext uri="{FF2B5EF4-FFF2-40B4-BE49-F238E27FC236}">
                <a16:creationId xmlns:a16="http://schemas.microsoft.com/office/drawing/2014/main" id="{9EDD9E65-9767-6A41-8795-34694B5AC28A}"/>
              </a:ext>
            </a:extLst>
          </p:cNvPr>
          <p:cNvSpPr txBox="1"/>
          <p:nvPr/>
        </p:nvSpPr>
        <p:spPr>
          <a:xfrm>
            <a:off x="5725470" y="5225849"/>
            <a:ext cx="1377245" cy="276999"/>
          </a:xfrm>
          <a:prstGeom prst="rect">
            <a:avLst/>
          </a:prstGeom>
          <a:solidFill>
            <a:srgbClr val="599984"/>
          </a:solidFill>
        </p:spPr>
        <p:txBody>
          <a:bodyPr wrap="square" rtlCol="0">
            <a:spAutoFit/>
          </a:bodyPr>
          <a:lstStyle/>
          <a:p>
            <a:pPr algn="ctr"/>
            <a:r>
              <a:rPr lang="en-US" sz="1200" b="1" dirty="0">
                <a:solidFill>
                  <a:schemeClr val="bg1"/>
                </a:solidFill>
              </a:rPr>
              <a:t>SUB PROGRAMS</a:t>
            </a:r>
            <a:endParaRPr lang="en-GB" sz="1200" b="1" dirty="0">
              <a:solidFill>
                <a:schemeClr val="bg1"/>
              </a:solidFill>
            </a:endParaRPr>
          </a:p>
        </p:txBody>
      </p:sp>
    </p:spTree>
    <p:extLst>
      <p:ext uri="{BB962C8B-B14F-4D97-AF65-F5344CB8AC3E}">
        <p14:creationId xmlns:p14="http://schemas.microsoft.com/office/powerpoint/2010/main" val="1424453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OUP EXCO Slide" id="{06C54DA9-8FAA-484E-BC0C-5740818E3992}" vid="{6502F611-70E7-334D-A0E1-B92E7624F0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4112</TotalTime>
  <Words>7254</Words>
  <Application>Microsoft Office PowerPoint</Application>
  <PresentationFormat>A4 Paper (210x297 mm)</PresentationFormat>
  <Paragraphs>861</Paragraphs>
  <Slides>71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Calibri Light</vt:lpstr>
      <vt:lpstr>Courier New</vt:lpstr>
      <vt:lpstr>Times New Roman</vt:lpstr>
      <vt:lpstr>Wingdings</vt:lpstr>
      <vt:lpstr>Office Theme</vt:lpstr>
      <vt:lpstr>PowerPoint Presentation</vt:lpstr>
      <vt:lpstr>Contents</vt:lpstr>
      <vt:lpstr>Vision, Mission and Values</vt:lpstr>
      <vt:lpstr>Mandate</vt:lpstr>
      <vt:lpstr>National Development Plan</vt:lpstr>
      <vt:lpstr>Medium Term Strategic Framework (MTSF)</vt:lpstr>
      <vt:lpstr>Strategic Outcome Oriented Goals</vt:lpstr>
      <vt:lpstr>Strategic Objectives</vt:lpstr>
      <vt:lpstr>Strategic Objectives &amp; Programs: Goal 1</vt:lpstr>
      <vt:lpstr>Indicators for Service Recovery</vt:lpstr>
      <vt:lpstr>Strategic Objectives &amp; Programs: Goal 1</vt:lpstr>
      <vt:lpstr>Indicators for Safety and Security Management</vt:lpstr>
      <vt:lpstr>Indicators: Capital Programme and Modernization Acceleration</vt:lpstr>
      <vt:lpstr>Indicators for Safety and Security Management</vt:lpstr>
      <vt:lpstr>Strategic Objectives &amp; Programs: Goal 2</vt:lpstr>
      <vt:lpstr>Indicators Enhancement and Cost Containment</vt:lpstr>
      <vt:lpstr>Strategic Objectives &amp; Programs: Goal 2</vt:lpstr>
      <vt:lpstr>Indicator for Governance</vt:lpstr>
      <vt:lpstr>How does it all fit together</vt:lpstr>
      <vt:lpstr>Priority: Economic Transformation and Job Creation</vt:lpstr>
      <vt:lpstr>Priority: Economic Transformation and Job Creation</vt:lpstr>
      <vt:lpstr>Indicators on Procurement</vt:lpstr>
      <vt:lpstr>PowerPoint Presentation</vt:lpstr>
      <vt:lpstr>PowerPoint Presentation</vt:lpstr>
      <vt:lpstr>Administrator’s Mandate</vt:lpstr>
      <vt:lpstr>Administrator’s Mandate</vt:lpstr>
      <vt:lpstr>Institutionalizing the Ministerial Mandate </vt:lpstr>
      <vt:lpstr>PowerPoint Presentation</vt:lpstr>
      <vt:lpstr>Broken Business </vt:lpstr>
      <vt:lpstr>Broken Business </vt:lpstr>
      <vt:lpstr>PowerPoint Presentation</vt:lpstr>
      <vt:lpstr>Measures Taken</vt:lpstr>
      <vt:lpstr>Measures Taken</vt:lpstr>
      <vt:lpstr>Measures Taken</vt:lpstr>
      <vt:lpstr>Finances</vt:lpstr>
      <vt:lpstr>Finances</vt:lpstr>
      <vt:lpstr>Areas of Focus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Corridor Recovery </vt:lpstr>
      <vt:lpstr>Corridor Recovery</vt:lpstr>
      <vt:lpstr>Central Line Corridor Programme </vt:lpstr>
      <vt:lpstr>Central Line Corridor Schedule </vt:lpstr>
      <vt:lpstr>Mabopane Corridor Programme</vt:lpstr>
      <vt:lpstr>Mabopane Corridor Schedule </vt:lpstr>
      <vt:lpstr>PowerPoint Presentation</vt:lpstr>
      <vt:lpstr>Impact of COVID-19 Lockdown </vt:lpstr>
      <vt:lpstr>Impact of COVID-19 Lockdown </vt:lpstr>
      <vt:lpstr>Readiness to Resume Services</vt:lpstr>
      <vt:lpstr>PowerPoint Presentation</vt:lpstr>
      <vt:lpstr>Capital Programme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Priscilla Mahlathi</cp:lastModifiedBy>
  <cp:revision>237</cp:revision>
  <cp:lastPrinted>2020-04-30T07:30:54Z</cp:lastPrinted>
  <dcterms:created xsi:type="dcterms:W3CDTF">2020-04-20T13:56:05Z</dcterms:created>
  <dcterms:modified xsi:type="dcterms:W3CDTF">2020-05-11T10:34:59Z</dcterms:modified>
</cp:coreProperties>
</file>