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83" r:id="rId5"/>
    <p:sldId id="285" r:id="rId6"/>
    <p:sldId id="257" r:id="rId7"/>
    <p:sldId id="286" r:id="rId8"/>
    <p:sldId id="300" r:id="rId9"/>
    <p:sldId id="598" r:id="rId10"/>
    <p:sldId id="263" r:id="rId11"/>
    <p:sldId id="304" r:id="rId12"/>
    <p:sldId id="602" r:id="rId13"/>
    <p:sldId id="780" r:id="rId14"/>
    <p:sldId id="781" r:id="rId15"/>
    <p:sldId id="782" r:id="rId16"/>
    <p:sldId id="783" r:id="rId17"/>
    <p:sldId id="785" r:id="rId18"/>
    <p:sldId id="603" r:id="rId19"/>
    <p:sldId id="786" r:id="rId20"/>
    <p:sldId id="788" r:id="rId21"/>
    <p:sldId id="787" r:id="rId22"/>
    <p:sldId id="791" r:id="rId23"/>
    <p:sldId id="789" r:id="rId24"/>
    <p:sldId id="792" r:id="rId25"/>
    <p:sldId id="790" r:id="rId26"/>
    <p:sldId id="793" r:id="rId27"/>
    <p:sldId id="794" r:id="rId28"/>
    <p:sldId id="795" r:id="rId29"/>
    <p:sldId id="796" r:id="rId30"/>
    <p:sldId id="797" r:id="rId31"/>
    <p:sldId id="798" r:id="rId32"/>
    <p:sldId id="799" r:id="rId33"/>
    <p:sldId id="758" r:id="rId34"/>
    <p:sldId id="800" r:id="rId35"/>
    <p:sldId id="287" r:id="rId36"/>
    <p:sldId id="776" r:id="rId37"/>
    <p:sldId id="801" r:id="rId38"/>
    <p:sldId id="775" r:id="rId39"/>
    <p:sldId id="288" r:id="rId40"/>
    <p:sldId id="289" r:id="rId41"/>
    <p:sldId id="282"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36E28"/>
    <a:srgbClr val="F8F7F3"/>
    <a:srgbClr val="FFC000"/>
    <a:srgbClr val="A71F23"/>
    <a:srgbClr val="7C0E0E"/>
    <a:srgbClr val="EAAB21"/>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snapToObjects="1">
      <p:cViewPr varScale="1">
        <p:scale>
          <a:sx n="25" d="100"/>
          <a:sy n="25" d="100"/>
        </p:scale>
        <p:origin x="787" y="34"/>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38"/>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F25DD-E945-455F-BFAE-ADBFBF6F8AD2}" type="datetimeFigureOut">
              <a:rPr lang="en-GB" smtClean="0"/>
              <a:t>11/05/2020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C32D08-C74A-4DD5-A4E0-5AB5CC61A44B}" type="slidenum">
              <a:rPr lang="en-GB" smtClean="0"/>
              <a:t>‹#›</a:t>
            </a:fld>
            <a:endParaRPr lang="en-GB"/>
          </a:p>
        </p:txBody>
      </p:sp>
    </p:spTree>
    <p:extLst>
      <p:ext uri="{BB962C8B-B14F-4D97-AF65-F5344CB8AC3E}">
        <p14:creationId xmlns:p14="http://schemas.microsoft.com/office/powerpoint/2010/main" val="391059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0519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4238"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77724-110D-484B-9625-258E20027A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74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4358" y="0"/>
            <a:ext cx="27489754" cy="13716000"/>
          </a:xfrm>
          <a:prstGeom prst="rect">
            <a:avLst/>
          </a:prstGeom>
        </p:spPr>
      </p:pic>
      <p:sp>
        <p:nvSpPr>
          <p:cNvPr id="2" name="Title 1"/>
          <p:cNvSpPr>
            <a:spLocks noGrp="1"/>
          </p:cNvSpPr>
          <p:nvPr>
            <p:ph type="title"/>
          </p:nvPr>
        </p:nvSpPr>
        <p:spPr>
          <a:xfrm>
            <a:off x="-196817" y="8676585"/>
            <a:ext cx="16019203" cy="1447129"/>
          </a:xfrm>
        </p:spPr>
        <p:txBody>
          <a:bodyPr/>
          <a:lstStyle>
            <a:lvl1pPr>
              <a:defRPr>
                <a:solidFill>
                  <a:schemeClr val="tx1"/>
                </a:solidFill>
              </a:defRPr>
            </a:lvl1pPr>
          </a:lstStyle>
          <a:p>
            <a:r>
              <a:rPr lang="en-US" dirty="0"/>
              <a:t>Click to edit Master 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3969" y="9068764"/>
            <a:ext cx="5793474" cy="3569311"/>
          </a:xfrm>
          <a:prstGeom prst="rect">
            <a:avLst/>
          </a:prstGeom>
        </p:spPr>
      </p:pic>
    </p:spTree>
    <p:extLst>
      <p:ext uri="{BB962C8B-B14F-4D97-AF65-F5344CB8AC3E}">
        <p14:creationId xmlns:p14="http://schemas.microsoft.com/office/powerpoint/2010/main" val="413194870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 red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66254451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 with image">
    <p:spTree>
      <p:nvGrpSpPr>
        <p:cNvPr id="1" name=""/>
        <p:cNvGrpSpPr/>
        <p:nvPr/>
      </p:nvGrpSpPr>
      <p:grpSpPr>
        <a:xfrm>
          <a:off x="0" y="0"/>
          <a:ext cx="0" cy="0"/>
          <a:chOff x="0" y="0"/>
          <a:chExt cx="0" cy="0"/>
        </a:xfrm>
      </p:grpSpPr>
      <p:sp>
        <p:nvSpPr>
          <p:cNvPr id="2" name="Title 1"/>
          <p:cNvSpPr>
            <a:spLocks noGrp="1"/>
          </p:cNvSpPr>
          <p:nvPr>
            <p:ph type="title"/>
          </p:nvPr>
        </p:nvSpPr>
        <p:spPr>
          <a:xfrm>
            <a:off x="2121840" y="2825360"/>
            <a:ext cx="16482720" cy="1322097"/>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6" name="Shape 106"/>
          <p:cNvSpPr/>
          <p:nvPr userDrawn="1"/>
        </p:nvSpPr>
        <p:spPr>
          <a:xfrm>
            <a:off x="2143789" y="4421140"/>
            <a:ext cx="805299"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 name="Shape 114"/>
          <p:cNvSpPr/>
          <p:nvPr userDrawn="1"/>
        </p:nvSpPr>
        <p:spPr>
          <a:xfrm>
            <a:off x="18620029" y="7182932"/>
            <a:ext cx="1128839" cy="1122373"/>
          </a:xfrm>
          <a:custGeom>
            <a:avLst/>
            <a:gdLst/>
            <a:ahLst/>
            <a:cxnLst>
              <a:cxn ang="0">
                <a:pos x="wd2" y="hd2"/>
              </a:cxn>
              <a:cxn ang="5400000">
                <a:pos x="wd2" y="hd2"/>
              </a:cxn>
              <a:cxn ang="10800000">
                <a:pos x="wd2" y="hd2"/>
              </a:cxn>
              <a:cxn ang="16200000">
                <a:pos x="wd2" y="hd2"/>
              </a:cxn>
            </a:cxnLst>
            <a:rect l="0" t="0" r="r" b="b"/>
            <a:pathLst>
              <a:path w="21600" h="21600" extrusionOk="0">
                <a:moveTo>
                  <a:pt x="11919" y="5393"/>
                </a:moveTo>
                <a:lnTo>
                  <a:pt x="9877" y="5393"/>
                </a:lnTo>
                <a:lnTo>
                  <a:pt x="9877" y="9769"/>
                </a:lnTo>
                <a:lnTo>
                  <a:pt x="5540" y="9769"/>
                </a:lnTo>
                <a:lnTo>
                  <a:pt x="5540" y="11831"/>
                </a:lnTo>
                <a:lnTo>
                  <a:pt x="9877" y="11831"/>
                </a:lnTo>
                <a:lnTo>
                  <a:pt x="9877" y="16207"/>
                </a:lnTo>
                <a:lnTo>
                  <a:pt x="11919" y="16207"/>
                </a:lnTo>
                <a:lnTo>
                  <a:pt x="11919" y="11831"/>
                </a:lnTo>
                <a:lnTo>
                  <a:pt x="16256" y="11831"/>
                </a:lnTo>
                <a:lnTo>
                  <a:pt x="16256" y="9769"/>
                </a:lnTo>
                <a:lnTo>
                  <a:pt x="11919" y="9769"/>
                </a:lnTo>
                <a:lnTo>
                  <a:pt x="11919" y="5393"/>
                </a:lnTo>
                <a:close/>
                <a:moveTo>
                  <a:pt x="10912" y="0"/>
                </a:moveTo>
                <a:cubicBezTo>
                  <a:pt x="4924" y="0"/>
                  <a:pt x="0" y="4772"/>
                  <a:pt x="0" y="10814"/>
                </a:cubicBezTo>
                <a:cubicBezTo>
                  <a:pt x="0" y="16828"/>
                  <a:pt x="4924" y="21600"/>
                  <a:pt x="10912" y="21600"/>
                </a:cubicBezTo>
                <a:cubicBezTo>
                  <a:pt x="16872" y="21600"/>
                  <a:pt x="21600" y="16828"/>
                  <a:pt x="21600" y="10814"/>
                </a:cubicBezTo>
                <a:cubicBezTo>
                  <a:pt x="21600" y="4772"/>
                  <a:pt x="16872" y="0"/>
                  <a:pt x="10912" y="0"/>
                </a:cubicBezTo>
                <a:close/>
                <a:moveTo>
                  <a:pt x="10912" y="19511"/>
                </a:moveTo>
                <a:cubicBezTo>
                  <a:pt x="6183" y="19511"/>
                  <a:pt x="2266" y="15586"/>
                  <a:pt x="2266" y="10814"/>
                </a:cubicBezTo>
                <a:cubicBezTo>
                  <a:pt x="2266" y="6014"/>
                  <a:pt x="6183" y="2089"/>
                  <a:pt x="10912" y="2089"/>
                </a:cubicBezTo>
                <a:cubicBezTo>
                  <a:pt x="15640" y="2089"/>
                  <a:pt x="19558" y="6014"/>
                  <a:pt x="19558" y="10814"/>
                </a:cubicBezTo>
                <a:cubicBezTo>
                  <a:pt x="19558" y="15586"/>
                  <a:pt x="15640" y="19511"/>
                  <a:pt x="10912" y="19511"/>
                </a:cubicBezTo>
                <a:close/>
              </a:path>
            </a:pathLst>
          </a:custGeom>
          <a:solidFill>
            <a:srgbClr val="F4F5F7"/>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sp>
        <p:nvSpPr>
          <p:cNvPr id="12" name="Picture Placeholder 2"/>
          <p:cNvSpPr>
            <a:spLocks noGrp="1"/>
          </p:cNvSpPr>
          <p:nvPr>
            <p:ph type="pic" sz="quarter" idx="11"/>
          </p:nvPr>
        </p:nvSpPr>
        <p:spPr>
          <a:xfrm>
            <a:off x="2109140" y="4829175"/>
            <a:ext cx="22274860" cy="5660077"/>
          </a:xfrm>
        </p:spPr>
        <p:txBody>
          <a:bodyPr/>
          <a:lstStyle/>
          <a:p>
            <a:endParaRPr lang="en-US"/>
          </a:p>
        </p:txBody>
      </p:sp>
      <p:sp>
        <p:nvSpPr>
          <p:cNvPr id="13" name="Shape 31"/>
          <p:cNvSpPr>
            <a:spLocks noGrp="1"/>
          </p:cNvSpPr>
          <p:nvPr>
            <p:ph type="body" idx="1"/>
          </p:nvPr>
        </p:nvSpPr>
        <p:spPr>
          <a:xfrm>
            <a:off x="2109139" y="10760565"/>
            <a:ext cx="14937890" cy="215533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Shape 31"/>
          <p:cNvSpPr>
            <a:spLocks noGrp="1"/>
          </p:cNvSpPr>
          <p:nvPr>
            <p:ph type="body" idx="12" hasCustomPrompt="1"/>
          </p:nvPr>
        </p:nvSpPr>
        <p:spPr>
          <a:xfrm>
            <a:off x="2109139" y="2333950"/>
            <a:ext cx="6865180" cy="491410"/>
          </a:xfrm>
          <a:prstGeom prst="rect">
            <a:avLst/>
          </a:prstGeom>
        </p:spPr>
        <p:txBody>
          <a:bodyPr>
            <a:noAutofit/>
          </a:bodyPr>
          <a:lstStyle>
            <a:lvl1pPr algn="l">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05501464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2" name="Title 1"/>
          <p:cNvSpPr>
            <a:spLocks noGrp="1"/>
          </p:cNvSpPr>
          <p:nvPr>
            <p:ph type="title"/>
          </p:nvPr>
        </p:nvSpPr>
        <p:spPr>
          <a:xfrm>
            <a:off x="3718865" y="1872694"/>
            <a:ext cx="16482720" cy="1088418"/>
          </a:xfrm>
        </p:spPr>
        <p:txBody>
          <a:bodyPr/>
          <a:lstStyle>
            <a:lvl1pPr algn="ctr">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5" name="Shape 279"/>
          <p:cNvSpPr>
            <a:spLocks noChangeArrowheads="1"/>
          </p:cNvSpPr>
          <p:nvPr userDrawn="1"/>
        </p:nvSpPr>
        <p:spPr bwMode="auto">
          <a:xfrm>
            <a:off x="1949450" y="3986213"/>
            <a:ext cx="4784725" cy="6959693"/>
          </a:xfrm>
          <a:prstGeom prst="roundRect">
            <a:avLst>
              <a:gd name="adj" fmla="val 181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8" name="Shape 285"/>
          <p:cNvSpPr>
            <a:spLocks noChangeArrowheads="1"/>
          </p:cNvSpPr>
          <p:nvPr userDrawn="1"/>
        </p:nvSpPr>
        <p:spPr bwMode="auto">
          <a:xfrm>
            <a:off x="7175500" y="3986213"/>
            <a:ext cx="4784725" cy="6959693"/>
          </a:xfrm>
          <a:prstGeom prst="roundRect">
            <a:avLst>
              <a:gd name="adj" fmla="val 181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9" name="Shape 291"/>
          <p:cNvSpPr>
            <a:spLocks noChangeArrowheads="1"/>
          </p:cNvSpPr>
          <p:nvPr userDrawn="1"/>
        </p:nvSpPr>
        <p:spPr bwMode="auto">
          <a:xfrm>
            <a:off x="12401550" y="3986213"/>
            <a:ext cx="4784725" cy="6959693"/>
          </a:xfrm>
          <a:prstGeom prst="roundRect">
            <a:avLst>
              <a:gd name="adj" fmla="val 1815"/>
            </a:avLst>
          </a:prstGeom>
          <a:solidFill>
            <a:schemeClr val="accent3"/>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10" name="Shape 297"/>
          <p:cNvSpPr>
            <a:spLocks noChangeArrowheads="1"/>
          </p:cNvSpPr>
          <p:nvPr userDrawn="1"/>
        </p:nvSpPr>
        <p:spPr bwMode="auto">
          <a:xfrm>
            <a:off x="17627600" y="3986213"/>
            <a:ext cx="4784725" cy="6959693"/>
          </a:xfrm>
          <a:prstGeom prst="roundRect">
            <a:avLst>
              <a:gd name="adj" fmla="val 1815"/>
            </a:avLst>
          </a:prstGeom>
          <a:solidFill>
            <a:schemeClr val="accent5"/>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23" name="Shape 31"/>
          <p:cNvSpPr>
            <a:spLocks noGrp="1"/>
          </p:cNvSpPr>
          <p:nvPr>
            <p:ph type="body" idx="1"/>
          </p:nvPr>
        </p:nvSpPr>
        <p:spPr>
          <a:xfrm>
            <a:off x="2148826" y="7502654"/>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4"/>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4" y="7466059"/>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0" y="7463013"/>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31"/>
          <p:cNvSpPr>
            <a:spLocks noGrp="1"/>
          </p:cNvSpPr>
          <p:nvPr>
            <p:ph type="body" idx="14" hasCustomPrompt="1"/>
          </p:nvPr>
        </p:nvSpPr>
        <p:spPr>
          <a:xfrm>
            <a:off x="8702255" y="3135076"/>
            <a:ext cx="6865180" cy="491410"/>
          </a:xfrm>
          <a:prstGeom prst="rect">
            <a:avLst/>
          </a:prstGeom>
        </p:spPr>
        <p:txBody>
          <a:bodyPr>
            <a:noAutofit/>
          </a:bodyPr>
          <a:lstStyle>
            <a:lvl1pPr algn="ctr">
              <a:defRPr sz="2400" b="1" spc="0">
                <a:solidFill>
                  <a:schemeClr val="accent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28" name="Shape 31"/>
          <p:cNvSpPr>
            <a:spLocks noGrp="1"/>
          </p:cNvSpPr>
          <p:nvPr>
            <p:ph type="body" idx="15" hasCustomPrompt="1"/>
          </p:nvPr>
        </p:nvSpPr>
        <p:spPr>
          <a:xfrm>
            <a:off x="2148825" y="5393861"/>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29" name="Shape 31"/>
          <p:cNvSpPr>
            <a:spLocks noGrp="1"/>
          </p:cNvSpPr>
          <p:nvPr>
            <p:ph type="body" idx="16" hasCustomPrompt="1"/>
          </p:nvPr>
        </p:nvSpPr>
        <p:spPr>
          <a:xfrm>
            <a:off x="7399468" y="5393861"/>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0" name="Shape 31"/>
          <p:cNvSpPr>
            <a:spLocks noGrp="1"/>
          </p:cNvSpPr>
          <p:nvPr>
            <p:ph type="body" idx="17" hasCustomPrompt="1"/>
          </p:nvPr>
        </p:nvSpPr>
        <p:spPr>
          <a:xfrm>
            <a:off x="12651596" y="5388408"/>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1" name="Shape 31"/>
          <p:cNvSpPr>
            <a:spLocks noGrp="1"/>
          </p:cNvSpPr>
          <p:nvPr>
            <p:ph type="body" idx="18" hasCustomPrompt="1"/>
          </p:nvPr>
        </p:nvSpPr>
        <p:spPr>
          <a:xfrm>
            <a:off x="17877646" y="5388408"/>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260948218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23" name="Shape 31"/>
          <p:cNvSpPr>
            <a:spLocks noGrp="1"/>
          </p:cNvSpPr>
          <p:nvPr>
            <p:ph type="body" idx="1"/>
          </p:nvPr>
        </p:nvSpPr>
        <p:spPr>
          <a:xfrm>
            <a:off x="2148826" y="7502654"/>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4"/>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4" y="7466059"/>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0" y="7463013"/>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Shape 31"/>
          <p:cNvSpPr>
            <a:spLocks noGrp="1"/>
          </p:cNvSpPr>
          <p:nvPr>
            <p:ph type="body" idx="15" hasCustomPrompt="1"/>
          </p:nvPr>
        </p:nvSpPr>
        <p:spPr>
          <a:xfrm>
            <a:off x="2114930"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3" name="Shape 196"/>
          <p:cNvSpPr/>
          <p:nvPr/>
        </p:nvSpPr>
        <p:spPr>
          <a:xfrm>
            <a:off x="2860047" y="2767675"/>
            <a:ext cx="2827057" cy="2827057"/>
          </a:xfrm>
          <a:prstGeom prst="ellipse">
            <a:avLst/>
          </a:prstGeom>
          <a:solidFill>
            <a:schemeClr val="accent1"/>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latin typeface="+mn-lt"/>
            </a:endParaRPr>
          </a:p>
        </p:txBody>
      </p:sp>
      <p:sp>
        <p:nvSpPr>
          <p:cNvPr id="36" name="Shape 204"/>
          <p:cNvSpPr/>
          <p:nvPr userDrawn="1"/>
        </p:nvSpPr>
        <p:spPr>
          <a:xfrm>
            <a:off x="18696897" y="2767675"/>
            <a:ext cx="2827056" cy="2827056"/>
          </a:xfrm>
          <a:prstGeom prst="ellipse">
            <a:avLst/>
          </a:prstGeom>
          <a:solidFill>
            <a:schemeClr val="bg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7" name="Shape 211"/>
          <p:cNvSpPr/>
          <p:nvPr userDrawn="1"/>
        </p:nvSpPr>
        <p:spPr>
          <a:xfrm>
            <a:off x="8138997" y="2767675"/>
            <a:ext cx="2827056" cy="2827056"/>
          </a:xfrm>
          <a:prstGeom prst="ellipse">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 name="Shape 218"/>
          <p:cNvSpPr/>
          <p:nvPr userDrawn="1"/>
        </p:nvSpPr>
        <p:spPr>
          <a:xfrm>
            <a:off x="13417946" y="2767675"/>
            <a:ext cx="2827057" cy="2827056"/>
          </a:xfrm>
          <a:prstGeom prst="ellipse">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6" name="Shape 31"/>
          <p:cNvSpPr>
            <a:spLocks noGrp="1"/>
          </p:cNvSpPr>
          <p:nvPr>
            <p:ph type="body" idx="16" hasCustomPrompt="1"/>
          </p:nvPr>
        </p:nvSpPr>
        <p:spPr>
          <a:xfrm>
            <a:off x="7329953"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7" name="Shape 31"/>
          <p:cNvSpPr>
            <a:spLocks noGrp="1"/>
          </p:cNvSpPr>
          <p:nvPr>
            <p:ph type="body" idx="17" hasCustomPrompt="1"/>
          </p:nvPr>
        </p:nvSpPr>
        <p:spPr>
          <a:xfrm>
            <a:off x="12556347"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8" name="Shape 31"/>
          <p:cNvSpPr>
            <a:spLocks noGrp="1"/>
          </p:cNvSpPr>
          <p:nvPr>
            <p:ph type="body" idx="18" hasCustomPrompt="1"/>
          </p:nvPr>
        </p:nvSpPr>
        <p:spPr>
          <a:xfrm>
            <a:off x="17819703" y="6190829"/>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9" name="Picture Placeholder 2"/>
          <p:cNvSpPr>
            <a:spLocks noGrp="1"/>
          </p:cNvSpPr>
          <p:nvPr>
            <p:ph type="pic" sz="quarter" idx="19"/>
          </p:nvPr>
        </p:nvSpPr>
        <p:spPr>
          <a:xfrm>
            <a:off x="3390812" y="3578620"/>
            <a:ext cx="1671048" cy="1368455"/>
          </a:xfrm>
        </p:spPr>
        <p:txBody>
          <a:bodyPr/>
          <a:lstStyle>
            <a:lvl1pPr algn="ctr">
              <a:defRPr/>
            </a:lvl1pPr>
          </a:lstStyle>
          <a:p>
            <a:endParaRPr lang="en-US" dirty="0"/>
          </a:p>
        </p:txBody>
      </p:sp>
      <p:sp>
        <p:nvSpPr>
          <p:cNvPr id="50" name="Picture Placeholder 2"/>
          <p:cNvSpPr>
            <a:spLocks noGrp="1"/>
          </p:cNvSpPr>
          <p:nvPr>
            <p:ph type="pic" sz="quarter" idx="20"/>
          </p:nvPr>
        </p:nvSpPr>
        <p:spPr>
          <a:xfrm>
            <a:off x="8717001" y="3496975"/>
            <a:ext cx="1671048" cy="1368455"/>
          </a:xfrm>
        </p:spPr>
        <p:txBody>
          <a:bodyPr/>
          <a:lstStyle>
            <a:lvl1pPr algn="ctr">
              <a:defRPr/>
            </a:lvl1pPr>
          </a:lstStyle>
          <a:p>
            <a:endParaRPr lang="en-US" dirty="0"/>
          </a:p>
        </p:txBody>
      </p:sp>
      <p:sp>
        <p:nvSpPr>
          <p:cNvPr id="51" name="Picture Placeholder 2"/>
          <p:cNvSpPr>
            <a:spLocks noGrp="1"/>
          </p:cNvSpPr>
          <p:nvPr>
            <p:ph type="pic" sz="quarter" idx="21"/>
          </p:nvPr>
        </p:nvSpPr>
        <p:spPr>
          <a:xfrm>
            <a:off x="13995950" y="3578620"/>
            <a:ext cx="1671048" cy="1368455"/>
          </a:xfrm>
        </p:spPr>
        <p:txBody>
          <a:bodyPr/>
          <a:lstStyle>
            <a:lvl1pPr algn="ctr">
              <a:defRPr/>
            </a:lvl1pPr>
          </a:lstStyle>
          <a:p>
            <a:endParaRPr lang="en-US" dirty="0"/>
          </a:p>
        </p:txBody>
      </p:sp>
      <p:sp>
        <p:nvSpPr>
          <p:cNvPr id="52" name="Picture Placeholder 2"/>
          <p:cNvSpPr>
            <a:spLocks noGrp="1"/>
          </p:cNvSpPr>
          <p:nvPr>
            <p:ph type="pic" sz="quarter" idx="22"/>
          </p:nvPr>
        </p:nvSpPr>
        <p:spPr>
          <a:xfrm>
            <a:off x="19274901" y="3496975"/>
            <a:ext cx="1671048" cy="1368455"/>
          </a:xfrm>
        </p:spPr>
        <p:txBody>
          <a:bodyPr/>
          <a:lstStyle>
            <a:lvl1pPr algn="ctr">
              <a:defRPr/>
            </a:lvl1pPr>
          </a:lstStyle>
          <a:p>
            <a:endParaRPr lang="en-US" dirty="0"/>
          </a:p>
        </p:txBody>
      </p:sp>
    </p:spTree>
    <p:extLst>
      <p:ext uri="{BB962C8B-B14F-4D97-AF65-F5344CB8AC3E}">
        <p14:creationId xmlns:p14="http://schemas.microsoft.com/office/powerpoint/2010/main" val="45481317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chemeClr val="bg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
        <p:nvSpPr>
          <p:cNvPr id="21"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22"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24" name="TextBox 23"/>
          <p:cNvSpPr txBox="1"/>
          <p:nvPr userDrawn="1"/>
        </p:nvSpPr>
        <p:spPr>
          <a:xfrm>
            <a:off x="19402551" y="822391"/>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59445250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Thank You!">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5" y="762695"/>
            <a:ext cx="607907" cy="38100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b="1" smtClean="0"/>
              <a:pPr/>
              <a:t>‹#›</a:t>
            </a:fld>
            <a:endParaRPr lang="en-GB" b="1" dirty="0"/>
          </a:p>
        </p:txBody>
      </p:sp>
      <p:sp>
        <p:nvSpPr>
          <p:cNvPr id="5" name="Shape 46"/>
          <p:cNvSpPr/>
          <p:nvPr userDrawn="1"/>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6"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7"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0" y="10803855"/>
            <a:ext cx="4047042" cy="2407991"/>
          </a:xfrm>
          <a:prstGeom prst="rect">
            <a:avLst/>
          </a:prstGeom>
        </p:spPr>
      </p:pic>
      <p:sp>
        <p:nvSpPr>
          <p:cNvPr id="10" name="TextBox 9"/>
          <p:cNvSpPr txBox="1"/>
          <p:nvPr userDrawn="1"/>
        </p:nvSpPr>
        <p:spPr>
          <a:xfrm>
            <a:off x="19366624" y="832020"/>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
        <p:nvSpPr>
          <p:cNvPr id="11"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2" name="Shape 68"/>
          <p:cNvSpPr/>
          <p:nvPr userDrawn="1"/>
        </p:nvSpPr>
        <p:spPr>
          <a:xfrm>
            <a:off x="3881399" y="5693970"/>
            <a:ext cx="15570678" cy="107300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GB" sz="8000" dirty="0">
                <a:solidFill>
                  <a:schemeClr val="tx1"/>
                </a:solidFill>
                <a:latin typeface="+mn-lt"/>
              </a:rPr>
              <a:t>Thank you!</a:t>
            </a:r>
            <a:endParaRPr sz="8000" dirty="0">
              <a:solidFill>
                <a:schemeClr val="tx1"/>
              </a:solidFill>
              <a:latin typeface="+mn-lt"/>
            </a:endParaRPr>
          </a:p>
        </p:txBody>
      </p:sp>
    </p:spTree>
    <p:extLst>
      <p:ext uri="{BB962C8B-B14F-4D97-AF65-F5344CB8AC3E}">
        <p14:creationId xmlns:p14="http://schemas.microsoft.com/office/powerpoint/2010/main" val="229140622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2244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FC39A-1DC8-41A5-BD54-96876F74D6AC}"/>
              </a:ext>
            </a:extLst>
          </p:cNvPr>
          <p:cNvSpPr/>
          <p:nvPr userDrawn="1"/>
        </p:nvSpPr>
        <p:spPr>
          <a:xfrm>
            <a:off x="2545743" y="0"/>
            <a:ext cx="7750626" cy="13716000"/>
          </a:xfrm>
          <a:prstGeom prst="rect">
            <a:avLst/>
          </a:prstGeom>
          <a:solidFill>
            <a:srgbClr val="D36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0"/>
          </a:p>
        </p:txBody>
      </p:sp>
      <p:sp>
        <p:nvSpPr>
          <p:cNvPr id="3" name="Picture Placeholder 4">
            <a:extLst>
              <a:ext uri="{FF2B5EF4-FFF2-40B4-BE49-F238E27FC236}">
                <a16:creationId xmlns:a16="http://schemas.microsoft.com/office/drawing/2014/main" id="{8297E762-8113-4D0B-85E1-77E9041616DD}"/>
              </a:ext>
            </a:extLst>
          </p:cNvPr>
          <p:cNvSpPr>
            <a:spLocks noGrp="1"/>
          </p:cNvSpPr>
          <p:nvPr>
            <p:ph type="pic" sz="quarter" idx="15"/>
          </p:nvPr>
        </p:nvSpPr>
        <p:spPr>
          <a:xfrm>
            <a:off x="713146" y="1834390"/>
            <a:ext cx="7389992" cy="10044000"/>
          </a:xfrm>
          <a:pattFill prst="pct20">
            <a:fgClr>
              <a:schemeClr val="accent1"/>
            </a:fgClr>
            <a:bgClr>
              <a:schemeClr val="bg1"/>
            </a:bgClr>
          </a:pattFill>
        </p:spPr>
        <p:txBody>
          <a:bodyPr>
            <a:normAutofit/>
          </a:bodyPr>
          <a:lstStyle>
            <a:lvl1pPr>
              <a:defRPr sz="2400"/>
            </a:lvl1pPr>
          </a:lstStyle>
          <a:p>
            <a:endParaRPr lang="en-US"/>
          </a:p>
        </p:txBody>
      </p:sp>
      <p:sp>
        <p:nvSpPr>
          <p:cNvPr id="7" name="Shape 45">
            <a:extLst>
              <a:ext uri="{FF2B5EF4-FFF2-40B4-BE49-F238E27FC236}">
                <a16:creationId xmlns:a16="http://schemas.microsoft.com/office/drawing/2014/main" id="{41CF7CBD-0627-411B-BBB4-3E6FCF71572D}"/>
              </a:ext>
            </a:extLst>
          </p:cNvPr>
          <p:cNvSpPr txBox="1">
            <a:spLocks/>
          </p:cNvSpPr>
          <p:nvPr userDrawn="1"/>
        </p:nvSpPr>
        <p:spPr>
          <a:xfrm>
            <a:off x="23036465" y="762695"/>
            <a:ext cx="607907" cy="38100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b="1" smtClean="0"/>
              <a:pPr/>
              <a:t>‹#›</a:t>
            </a:fld>
            <a:endParaRPr lang="en-GB" b="1" dirty="0"/>
          </a:p>
        </p:txBody>
      </p:sp>
      <p:sp>
        <p:nvSpPr>
          <p:cNvPr id="8" name="Slide Number Placeholder 1">
            <a:extLst>
              <a:ext uri="{FF2B5EF4-FFF2-40B4-BE49-F238E27FC236}">
                <a16:creationId xmlns:a16="http://schemas.microsoft.com/office/drawing/2014/main" id="{FE4A370B-BD6E-406A-8032-DBC6A638C46E}"/>
              </a:ext>
            </a:extLst>
          </p:cNvPr>
          <p:cNvSpPr>
            <a:spLocks noGrp="1"/>
          </p:cNvSpPr>
          <p:nvPr>
            <p:ph type="sldNum" sz="quarter" idx="10"/>
          </p:nvPr>
        </p:nvSpPr>
        <p:spPr>
          <a:xfrm>
            <a:off x="23163465" y="762695"/>
            <a:ext cx="607907" cy="381001"/>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315502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Rectangle 1"/>
          <p:cNvSpPr/>
          <p:nvPr userDrawn="1"/>
        </p:nvSpPr>
        <p:spPr>
          <a:xfrm>
            <a:off x="1504950" y="1409700"/>
            <a:ext cx="21412200" cy="4838700"/>
          </a:xfrm>
          <a:prstGeom prst="rect">
            <a:avLst/>
          </a:prstGeom>
          <a:solidFill>
            <a:srgbClr val="D36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600" dirty="0"/>
          </a:p>
        </p:txBody>
      </p:sp>
      <p:grpSp>
        <p:nvGrpSpPr>
          <p:cNvPr id="10" name="Group 9"/>
          <p:cNvGrpSpPr/>
          <p:nvPr userDrawn="1"/>
        </p:nvGrpSpPr>
        <p:grpSpPr>
          <a:xfrm>
            <a:off x="20919800" y="1696157"/>
            <a:ext cx="1654556" cy="979522"/>
            <a:chOff x="4570413" y="4776788"/>
            <a:chExt cx="914399" cy="541338"/>
          </a:xfrm>
          <a:solidFill>
            <a:schemeClr val="bg1"/>
          </a:solidFill>
        </p:grpSpPr>
        <p:sp>
          <p:nvSpPr>
            <p:cNvPr id="11" name="Oval 298"/>
            <p:cNvSpPr>
              <a:spLocks noChangeArrowheads="1"/>
            </p:cNvSpPr>
            <p:nvPr/>
          </p:nvSpPr>
          <p:spPr bwMode="auto">
            <a:xfrm>
              <a:off x="457041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2" name="Oval 299"/>
            <p:cNvSpPr>
              <a:spLocks noChangeArrowheads="1"/>
            </p:cNvSpPr>
            <p:nvPr/>
          </p:nvSpPr>
          <p:spPr bwMode="auto">
            <a:xfrm>
              <a:off x="4694238"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3" name="Oval 300"/>
            <p:cNvSpPr>
              <a:spLocks noChangeArrowheads="1"/>
            </p:cNvSpPr>
            <p:nvPr/>
          </p:nvSpPr>
          <p:spPr bwMode="auto">
            <a:xfrm>
              <a:off x="4818063"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4" name="Oval 301"/>
            <p:cNvSpPr>
              <a:spLocks noChangeArrowheads="1"/>
            </p:cNvSpPr>
            <p:nvPr/>
          </p:nvSpPr>
          <p:spPr bwMode="auto">
            <a:xfrm>
              <a:off x="494506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5" name="Oval 302"/>
            <p:cNvSpPr>
              <a:spLocks noChangeArrowheads="1"/>
            </p:cNvSpPr>
            <p:nvPr/>
          </p:nvSpPr>
          <p:spPr bwMode="auto">
            <a:xfrm>
              <a:off x="507047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6" name="Oval 303"/>
            <p:cNvSpPr>
              <a:spLocks noChangeArrowheads="1"/>
            </p:cNvSpPr>
            <p:nvPr/>
          </p:nvSpPr>
          <p:spPr bwMode="auto">
            <a:xfrm>
              <a:off x="5194300"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7" name="Oval 304"/>
            <p:cNvSpPr>
              <a:spLocks noChangeArrowheads="1"/>
            </p:cNvSpPr>
            <p:nvPr/>
          </p:nvSpPr>
          <p:spPr bwMode="auto">
            <a:xfrm>
              <a:off x="531812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8" name="Oval 305"/>
            <p:cNvSpPr>
              <a:spLocks noChangeArrowheads="1"/>
            </p:cNvSpPr>
            <p:nvPr/>
          </p:nvSpPr>
          <p:spPr bwMode="auto">
            <a:xfrm>
              <a:off x="5445125" y="477678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9" name="Oval 306"/>
            <p:cNvSpPr>
              <a:spLocks noChangeArrowheads="1"/>
            </p:cNvSpPr>
            <p:nvPr/>
          </p:nvSpPr>
          <p:spPr bwMode="auto">
            <a:xfrm>
              <a:off x="457041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0" name="Oval 307"/>
            <p:cNvSpPr>
              <a:spLocks noChangeArrowheads="1"/>
            </p:cNvSpPr>
            <p:nvPr/>
          </p:nvSpPr>
          <p:spPr bwMode="auto">
            <a:xfrm>
              <a:off x="4694238"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1" name="Oval 308"/>
            <p:cNvSpPr>
              <a:spLocks noChangeArrowheads="1"/>
            </p:cNvSpPr>
            <p:nvPr/>
          </p:nvSpPr>
          <p:spPr bwMode="auto">
            <a:xfrm>
              <a:off x="4818063"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2" name="Oval 309"/>
            <p:cNvSpPr>
              <a:spLocks noChangeArrowheads="1"/>
            </p:cNvSpPr>
            <p:nvPr/>
          </p:nvSpPr>
          <p:spPr bwMode="auto">
            <a:xfrm>
              <a:off x="494506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3" name="Oval 310"/>
            <p:cNvSpPr>
              <a:spLocks noChangeArrowheads="1"/>
            </p:cNvSpPr>
            <p:nvPr/>
          </p:nvSpPr>
          <p:spPr bwMode="auto">
            <a:xfrm>
              <a:off x="507047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4" name="Oval 311"/>
            <p:cNvSpPr>
              <a:spLocks noChangeArrowheads="1"/>
            </p:cNvSpPr>
            <p:nvPr/>
          </p:nvSpPr>
          <p:spPr bwMode="auto">
            <a:xfrm>
              <a:off x="5194300"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5" name="Oval 312"/>
            <p:cNvSpPr>
              <a:spLocks noChangeArrowheads="1"/>
            </p:cNvSpPr>
            <p:nvPr/>
          </p:nvSpPr>
          <p:spPr bwMode="auto">
            <a:xfrm>
              <a:off x="531812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6" name="Oval 313"/>
            <p:cNvSpPr>
              <a:spLocks noChangeArrowheads="1"/>
            </p:cNvSpPr>
            <p:nvPr/>
          </p:nvSpPr>
          <p:spPr bwMode="auto">
            <a:xfrm>
              <a:off x="5445125" y="4900613"/>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7" name="Oval 314"/>
            <p:cNvSpPr>
              <a:spLocks noChangeArrowheads="1"/>
            </p:cNvSpPr>
            <p:nvPr/>
          </p:nvSpPr>
          <p:spPr bwMode="auto">
            <a:xfrm>
              <a:off x="457041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8" name="Oval 315"/>
            <p:cNvSpPr>
              <a:spLocks noChangeArrowheads="1"/>
            </p:cNvSpPr>
            <p:nvPr/>
          </p:nvSpPr>
          <p:spPr bwMode="auto">
            <a:xfrm>
              <a:off x="4694238"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9" name="Oval 316"/>
            <p:cNvSpPr>
              <a:spLocks noChangeArrowheads="1"/>
            </p:cNvSpPr>
            <p:nvPr/>
          </p:nvSpPr>
          <p:spPr bwMode="auto">
            <a:xfrm>
              <a:off x="4818063"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0" name="Oval 317"/>
            <p:cNvSpPr>
              <a:spLocks noChangeArrowheads="1"/>
            </p:cNvSpPr>
            <p:nvPr/>
          </p:nvSpPr>
          <p:spPr bwMode="auto">
            <a:xfrm>
              <a:off x="494506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1" name="Oval 318"/>
            <p:cNvSpPr>
              <a:spLocks noChangeArrowheads="1"/>
            </p:cNvSpPr>
            <p:nvPr/>
          </p:nvSpPr>
          <p:spPr bwMode="auto">
            <a:xfrm>
              <a:off x="507047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2" name="Oval 319"/>
            <p:cNvSpPr>
              <a:spLocks noChangeArrowheads="1"/>
            </p:cNvSpPr>
            <p:nvPr/>
          </p:nvSpPr>
          <p:spPr bwMode="auto">
            <a:xfrm>
              <a:off x="5194300"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3" name="Oval 320"/>
            <p:cNvSpPr>
              <a:spLocks noChangeArrowheads="1"/>
            </p:cNvSpPr>
            <p:nvPr/>
          </p:nvSpPr>
          <p:spPr bwMode="auto">
            <a:xfrm>
              <a:off x="531812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4" name="Oval 321"/>
            <p:cNvSpPr>
              <a:spLocks noChangeArrowheads="1"/>
            </p:cNvSpPr>
            <p:nvPr/>
          </p:nvSpPr>
          <p:spPr bwMode="auto">
            <a:xfrm>
              <a:off x="5445125" y="502443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5" name="Oval 322"/>
            <p:cNvSpPr>
              <a:spLocks noChangeArrowheads="1"/>
            </p:cNvSpPr>
            <p:nvPr/>
          </p:nvSpPr>
          <p:spPr bwMode="auto">
            <a:xfrm>
              <a:off x="457041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6" name="Oval 323"/>
            <p:cNvSpPr>
              <a:spLocks noChangeArrowheads="1"/>
            </p:cNvSpPr>
            <p:nvPr/>
          </p:nvSpPr>
          <p:spPr bwMode="auto">
            <a:xfrm>
              <a:off x="4694238"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7" name="Oval 324"/>
            <p:cNvSpPr>
              <a:spLocks noChangeArrowheads="1"/>
            </p:cNvSpPr>
            <p:nvPr/>
          </p:nvSpPr>
          <p:spPr bwMode="auto">
            <a:xfrm>
              <a:off x="4818063"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8" name="Oval 325"/>
            <p:cNvSpPr>
              <a:spLocks noChangeArrowheads="1"/>
            </p:cNvSpPr>
            <p:nvPr/>
          </p:nvSpPr>
          <p:spPr bwMode="auto">
            <a:xfrm>
              <a:off x="494506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9" name="Oval 326"/>
            <p:cNvSpPr>
              <a:spLocks noChangeArrowheads="1"/>
            </p:cNvSpPr>
            <p:nvPr/>
          </p:nvSpPr>
          <p:spPr bwMode="auto">
            <a:xfrm>
              <a:off x="507047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0" name="Oval 327"/>
            <p:cNvSpPr>
              <a:spLocks noChangeArrowheads="1"/>
            </p:cNvSpPr>
            <p:nvPr/>
          </p:nvSpPr>
          <p:spPr bwMode="auto">
            <a:xfrm>
              <a:off x="5194300"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1" name="Oval 328"/>
            <p:cNvSpPr>
              <a:spLocks noChangeArrowheads="1"/>
            </p:cNvSpPr>
            <p:nvPr/>
          </p:nvSpPr>
          <p:spPr bwMode="auto">
            <a:xfrm>
              <a:off x="531812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2" name="Oval 329"/>
            <p:cNvSpPr>
              <a:spLocks noChangeArrowheads="1"/>
            </p:cNvSpPr>
            <p:nvPr/>
          </p:nvSpPr>
          <p:spPr bwMode="auto">
            <a:xfrm>
              <a:off x="5445125" y="5149851"/>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3" name="Oval 330"/>
            <p:cNvSpPr>
              <a:spLocks noChangeArrowheads="1"/>
            </p:cNvSpPr>
            <p:nvPr/>
          </p:nvSpPr>
          <p:spPr bwMode="auto">
            <a:xfrm>
              <a:off x="457041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4" name="Oval 331"/>
            <p:cNvSpPr>
              <a:spLocks noChangeArrowheads="1"/>
            </p:cNvSpPr>
            <p:nvPr/>
          </p:nvSpPr>
          <p:spPr bwMode="auto">
            <a:xfrm>
              <a:off x="4694238"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5" name="Oval 332"/>
            <p:cNvSpPr>
              <a:spLocks noChangeArrowheads="1"/>
            </p:cNvSpPr>
            <p:nvPr/>
          </p:nvSpPr>
          <p:spPr bwMode="auto">
            <a:xfrm>
              <a:off x="4818063"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6" name="Oval 333"/>
            <p:cNvSpPr>
              <a:spLocks noChangeArrowheads="1"/>
            </p:cNvSpPr>
            <p:nvPr/>
          </p:nvSpPr>
          <p:spPr bwMode="auto">
            <a:xfrm>
              <a:off x="494506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7" name="Oval 334"/>
            <p:cNvSpPr>
              <a:spLocks noChangeArrowheads="1"/>
            </p:cNvSpPr>
            <p:nvPr/>
          </p:nvSpPr>
          <p:spPr bwMode="auto">
            <a:xfrm>
              <a:off x="507047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8" name="Oval 335"/>
            <p:cNvSpPr>
              <a:spLocks noChangeArrowheads="1"/>
            </p:cNvSpPr>
            <p:nvPr/>
          </p:nvSpPr>
          <p:spPr bwMode="auto">
            <a:xfrm>
              <a:off x="5194300"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9" name="Oval 336"/>
            <p:cNvSpPr>
              <a:spLocks noChangeArrowheads="1"/>
            </p:cNvSpPr>
            <p:nvPr/>
          </p:nvSpPr>
          <p:spPr bwMode="auto">
            <a:xfrm>
              <a:off x="531812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50" name="Oval 337"/>
            <p:cNvSpPr>
              <a:spLocks noChangeArrowheads="1"/>
            </p:cNvSpPr>
            <p:nvPr/>
          </p:nvSpPr>
          <p:spPr bwMode="auto">
            <a:xfrm>
              <a:off x="5445125" y="5273676"/>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grpSp>
      <p:sp>
        <p:nvSpPr>
          <p:cNvPr id="94" name="Slide Number Placeholder 1">
            <a:extLst>
              <a:ext uri="{FF2B5EF4-FFF2-40B4-BE49-F238E27FC236}">
                <a16:creationId xmlns:a16="http://schemas.microsoft.com/office/drawing/2014/main" id="{219D7909-D194-418E-890A-980B38AC78C3}"/>
              </a:ext>
            </a:extLst>
          </p:cNvPr>
          <p:cNvSpPr>
            <a:spLocks noGrp="1"/>
          </p:cNvSpPr>
          <p:nvPr>
            <p:ph type="sldNum" sz="quarter" idx="10"/>
          </p:nvPr>
        </p:nvSpPr>
        <p:spPr>
          <a:xfrm>
            <a:off x="23163465" y="762695"/>
            <a:ext cx="607907" cy="381001"/>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74459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age">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5" y="762695"/>
            <a:ext cx="607907" cy="38100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b="1" smtClean="0"/>
              <a:pPr/>
              <a:t>‹#›</a:t>
            </a:fld>
            <a:endParaRPr lang="en-GB" b="1" dirty="0"/>
          </a:p>
        </p:txBody>
      </p:sp>
      <p:sp>
        <p:nvSpPr>
          <p:cNvPr id="5" name="Shape 46"/>
          <p:cNvSpPr/>
          <p:nvPr userDrawn="1"/>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6"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7"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0" y="10803855"/>
            <a:ext cx="4047042" cy="2407991"/>
          </a:xfrm>
          <a:prstGeom prst="rect">
            <a:avLst/>
          </a:prstGeom>
        </p:spPr>
      </p:pic>
      <p:sp>
        <p:nvSpPr>
          <p:cNvPr id="10" name="TextBox 9"/>
          <p:cNvSpPr txBox="1"/>
          <p:nvPr userDrawn="1"/>
        </p:nvSpPr>
        <p:spPr>
          <a:xfrm>
            <a:off x="19366624" y="832020"/>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
        <p:nvSpPr>
          <p:cNvPr id="13" name="Shape 82"/>
          <p:cNvSpPr/>
          <p:nvPr userDrawn="1"/>
        </p:nvSpPr>
        <p:spPr>
          <a:xfrm flipH="1">
            <a:off x="1045064" y="-357184"/>
            <a:ext cx="1" cy="5328019"/>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4" name="Title 1"/>
          <p:cNvSpPr>
            <a:spLocks noGrp="1"/>
          </p:cNvSpPr>
          <p:nvPr>
            <p:ph type="title"/>
          </p:nvPr>
        </p:nvSpPr>
        <p:spPr>
          <a:xfrm>
            <a:off x="2105511" y="2306825"/>
            <a:ext cx="16019203" cy="1447129"/>
          </a:xfrm>
        </p:spPr>
        <p:txBody>
          <a:bodyPr/>
          <a:lstStyle>
            <a:lvl1pPr>
              <a:defRPr>
                <a:solidFill>
                  <a:schemeClr val="tx1"/>
                </a:solidFill>
              </a:defRPr>
            </a:lvl1pPr>
          </a:lstStyle>
          <a:p>
            <a:r>
              <a:rPr lang="en-US" dirty="0"/>
              <a:t>Click to edit Master title style</a:t>
            </a:r>
            <a:endParaRPr lang="en-GB" dirty="0"/>
          </a:p>
        </p:txBody>
      </p:sp>
      <p:sp>
        <p:nvSpPr>
          <p:cNvPr id="15" name="Shape 40"/>
          <p:cNvSpPr>
            <a:spLocks noGrp="1"/>
          </p:cNvSpPr>
          <p:nvPr>
            <p:ph type="body" idx="1"/>
          </p:nvPr>
        </p:nvSpPr>
        <p:spPr>
          <a:xfrm>
            <a:off x="2025301" y="4139425"/>
            <a:ext cx="12027584" cy="6341106"/>
          </a:xfrm>
          <a:prstGeom prst="rect">
            <a:avLst/>
          </a:prstGeom>
        </p:spPr>
        <p:txBody>
          <a:bodyPr>
            <a:normAutofit/>
          </a:bodyPr>
          <a:lstStyle>
            <a:lvl1pPr>
              <a:defRPr sz="32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21456684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Rectangle 1"/>
          <p:cNvSpPr/>
          <p:nvPr userDrawn="1"/>
        </p:nvSpPr>
        <p:spPr>
          <a:xfrm>
            <a:off x="1504950" y="1409700"/>
            <a:ext cx="21412200" cy="39505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600" dirty="0"/>
          </a:p>
        </p:txBody>
      </p:sp>
      <p:grpSp>
        <p:nvGrpSpPr>
          <p:cNvPr id="10" name="Group 9"/>
          <p:cNvGrpSpPr/>
          <p:nvPr userDrawn="1"/>
        </p:nvGrpSpPr>
        <p:grpSpPr>
          <a:xfrm>
            <a:off x="20919800" y="1696157"/>
            <a:ext cx="1654556" cy="979522"/>
            <a:chOff x="4570413" y="4776788"/>
            <a:chExt cx="914399" cy="541338"/>
          </a:xfrm>
          <a:solidFill>
            <a:srgbClr val="EAAB21"/>
          </a:solidFill>
        </p:grpSpPr>
        <p:sp>
          <p:nvSpPr>
            <p:cNvPr id="11" name="Oval 298"/>
            <p:cNvSpPr>
              <a:spLocks noChangeArrowheads="1"/>
            </p:cNvSpPr>
            <p:nvPr/>
          </p:nvSpPr>
          <p:spPr bwMode="auto">
            <a:xfrm>
              <a:off x="457041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2" name="Oval 299"/>
            <p:cNvSpPr>
              <a:spLocks noChangeArrowheads="1"/>
            </p:cNvSpPr>
            <p:nvPr/>
          </p:nvSpPr>
          <p:spPr bwMode="auto">
            <a:xfrm>
              <a:off x="4694238"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3" name="Oval 300"/>
            <p:cNvSpPr>
              <a:spLocks noChangeArrowheads="1"/>
            </p:cNvSpPr>
            <p:nvPr/>
          </p:nvSpPr>
          <p:spPr bwMode="auto">
            <a:xfrm>
              <a:off x="4818063"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4" name="Oval 301"/>
            <p:cNvSpPr>
              <a:spLocks noChangeArrowheads="1"/>
            </p:cNvSpPr>
            <p:nvPr/>
          </p:nvSpPr>
          <p:spPr bwMode="auto">
            <a:xfrm>
              <a:off x="494506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5" name="Oval 302"/>
            <p:cNvSpPr>
              <a:spLocks noChangeArrowheads="1"/>
            </p:cNvSpPr>
            <p:nvPr/>
          </p:nvSpPr>
          <p:spPr bwMode="auto">
            <a:xfrm>
              <a:off x="507047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6" name="Oval 303"/>
            <p:cNvSpPr>
              <a:spLocks noChangeArrowheads="1"/>
            </p:cNvSpPr>
            <p:nvPr/>
          </p:nvSpPr>
          <p:spPr bwMode="auto">
            <a:xfrm>
              <a:off x="5194300"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7" name="Oval 304"/>
            <p:cNvSpPr>
              <a:spLocks noChangeArrowheads="1"/>
            </p:cNvSpPr>
            <p:nvPr/>
          </p:nvSpPr>
          <p:spPr bwMode="auto">
            <a:xfrm>
              <a:off x="531812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8" name="Oval 305"/>
            <p:cNvSpPr>
              <a:spLocks noChangeArrowheads="1"/>
            </p:cNvSpPr>
            <p:nvPr/>
          </p:nvSpPr>
          <p:spPr bwMode="auto">
            <a:xfrm>
              <a:off x="5445125" y="477678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9" name="Oval 306"/>
            <p:cNvSpPr>
              <a:spLocks noChangeArrowheads="1"/>
            </p:cNvSpPr>
            <p:nvPr/>
          </p:nvSpPr>
          <p:spPr bwMode="auto">
            <a:xfrm>
              <a:off x="457041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0" name="Oval 307"/>
            <p:cNvSpPr>
              <a:spLocks noChangeArrowheads="1"/>
            </p:cNvSpPr>
            <p:nvPr/>
          </p:nvSpPr>
          <p:spPr bwMode="auto">
            <a:xfrm>
              <a:off x="4694238"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1" name="Oval 308"/>
            <p:cNvSpPr>
              <a:spLocks noChangeArrowheads="1"/>
            </p:cNvSpPr>
            <p:nvPr/>
          </p:nvSpPr>
          <p:spPr bwMode="auto">
            <a:xfrm>
              <a:off x="4818063"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2" name="Oval 309"/>
            <p:cNvSpPr>
              <a:spLocks noChangeArrowheads="1"/>
            </p:cNvSpPr>
            <p:nvPr/>
          </p:nvSpPr>
          <p:spPr bwMode="auto">
            <a:xfrm>
              <a:off x="494506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3" name="Oval 310"/>
            <p:cNvSpPr>
              <a:spLocks noChangeArrowheads="1"/>
            </p:cNvSpPr>
            <p:nvPr/>
          </p:nvSpPr>
          <p:spPr bwMode="auto">
            <a:xfrm>
              <a:off x="507047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4" name="Oval 311"/>
            <p:cNvSpPr>
              <a:spLocks noChangeArrowheads="1"/>
            </p:cNvSpPr>
            <p:nvPr/>
          </p:nvSpPr>
          <p:spPr bwMode="auto">
            <a:xfrm>
              <a:off x="5194300"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5" name="Oval 312"/>
            <p:cNvSpPr>
              <a:spLocks noChangeArrowheads="1"/>
            </p:cNvSpPr>
            <p:nvPr/>
          </p:nvSpPr>
          <p:spPr bwMode="auto">
            <a:xfrm>
              <a:off x="531812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6" name="Oval 313"/>
            <p:cNvSpPr>
              <a:spLocks noChangeArrowheads="1"/>
            </p:cNvSpPr>
            <p:nvPr/>
          </p:nvSpPr>
          <p:spPr bwMode="auto">
            <a:xfrm>
              <a:off x="5445125" y="4900613"/>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7" name="Oval 314"/>
            <p:cNvSpPr>
              <a:spLocks noChangeArrowheads="1"/>
            </p:cNvSpPr>
            <p:nvPr/>
          </p:nvSpPr>
          <p:spPr bwMode="auto">
            <a:xfrm>
              <a:off x="457041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8" name="Oval 315"/>
            <p:cNvSpPr>
              <a:spLocks noChangeArrowheads="1"/>
            </p:cNvSpPr>
            <p:nvPr/>
          </p:nvSpPr>
          <p:spPr bwMode="auto">
            <a:xfrm>
              <a:off x="4694238"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9" name="Oval 316"/>
            <p:cNvSpPr>
              <a:spLocks noChangeArrowheads="1"/>
            </p:cNvSpPr>
            <p:nvPr/>
          </p:nvSpPr>
          <p:spPr bwMode="auto">
            <a:xfrm>
              <a:off x="4818063"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0" name="Oval 317"/>
            <p:cNvSpPr>
              <a:spLocks noChangeArrowheads="1"/>
            </p:cNvSpPr>
            <p:nvPr/>
          </p:nvSpPr>
          <p:spPr bwMode="auto">
            <a:xfrm>
              <a:off x="494506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1" name="Oval 318"/>
            <p:cNvSpPr>
              <a:spLocks noChangeArrowheads="1"/>
            </p:cNvSpPr>
            <p:nvPr/>
          </p:nvSpPr>
          <p:spPr bwMode="auto">
            <a:xfrm>
              <a:off x="507047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2" name="Oval 319"/>
            <p:cNvSpPr>
              <a:spLocks noChangeArrowheads="1"/>
            </p:cNvSpPr>
            <p:nvPr/>
          </p:nvSpPr>
          <p:spPr bwMode="auto">
            <a:xfrm>
              <a:off x="5194300"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3" name="Oval 320"/>
            <p:cNvSpPr>
              <a:spLocks noChangeArrowheads="1"/>
            </p:cNvSpPr>
            <p:nvPr/>
          </p:nvSpPr>
          <p:spPr bwMode="auto">
            <a:xfrm>
              <a:off x="531812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4" name="Oval 321"/>
            <p:cNvSpPr>
              <a:spLocks noChangeArrowheads="1"/>
            </p:cNvSpPr>
            <p:nvPr/>
          </p:nvSpPr>
          <p:spPr bwMode="auto">
            <a:xfrm>
              <a:off x="5445125" y="502443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5" name="Oval 322"/>
            <p:cNvSpPr>
              <a:spLocks noChangeArrowheads="1"/>
            </p:cNvSpPr>
            <p:nvPr/>
          </p:nvSpPr>
          <p:spPr bwMode="auto">
            <a:xfrm>
              <a:off x="457041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6" name="Oval 323"/>
            <p:cNvSpPr>
              <a:spLocks noChangeArrowheads="1"/>
            </p:cNvSpPr>
            <p:nvPr/>
          </p:nvSpPr>
          <p:spPr bwMode="auto">
            <a:xfrm>
              <a:off x="4694238"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7" name="Oval 324"/>
            <p:cNvSpPr>
              <a:spLocks noChangeArrowheads="1"/>
            </p:cNvSpPr>
            <p:nvPr/>
          </p:nvSpPr>
          <p:spPr bwMode="auto">
            <a:xfrm>
              <a:off x="4818063"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8" name="Oval 325"/>
            <p:cNvSpPr>
              <a:spLocks noChangeArrowheads="1"/>
            </p:cNvSpPr>
            <p:nvPr/>
          </p:nvSpPr>
          <p:spPr bwMode="auto">
            <a:xfrm>
              <a:off x="494506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9" name="Oval 326"/>
            <p:cNvSpPr>
              <a:spLocks noChangeArrowheads="1"/>
            </p:cNvSpPr>
            <p:nvPr/>
          </p:nvSpPr>
          <p:spPr bwMode="auto">
            <a:xfrm>
              <a:off x="507047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0" name="Oval 327"/>
            <p:cNvSpPr>
              <a:spLocks noChangeArrowheads="1"/>
            </p:cNvSpPr>
            <p:nvPr/>
          </p:nvSpPr>
          <p:spPr bwMode="auto">
            <a:xfrm>
              <a:off x="5194300"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1" name="Oval 328"/>
            <p:cNvSpPr>
              <a:spLocks noChangeArrowheads="1"/>
            </p:cNvSpPr>
            <p:nvPr/>
          </p:nvSpPr>
          <p:spPr bwMode="auto">
            <a:xfrm>
              <a:off x="531812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2" name="Oval 329"/>
            <p:cNvSpPr>
              <a:spLocks noChangeArrowheads="1"/>
            </p:cNvSpPr>
            <p:nvPr/>
          </p:nvSpPr>
          <p:spPr bwMode="auto">
            <a:xfrm>
              <a:off x="5445125" y="5149851"/>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3" name="Oval 330"/>
            <p:cNvSpPr>
              <a:spLocks noChangeArrowheads="1"/>
            </p:cNvSpPr>
            <p:nvPr/>
          </p:nvSpPr>
          <p:spPr bwMode="auto">
            <a:xfrm>
              <a:off x="457041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4" name="Oval 331"/>
            <p:cNvSpPr>
              <a:spLocks noChangeArrowheads="1"/>
            </p:cNvSpPr>
            <p:nvPr/>
          </p:nvSpPr>
          <p:spPr bwMode="auto">
            <a:xfrm>
              <a:off x="4694238"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5" name="Oval 332"/>
            <p:cNvSpPr>
              <a:spLocks noChangeArrowheads="1"/>
            </p:cNvSpPr>
            <p:nvPr/>
          </p:nvSpPr>
          <p:spPr bwMode="auto">
            <a:xfrm>
              <a:off x="4818063"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6" name="Oval 333"/>
            <p:cNvSpPr>
              <a:spLocks noChangeArrowheads="1"/>
            </p:cNvSpPr>
            <p:nvPr/>
          </p:nvSpPr>
          <p:spPr bwMode="auto">
            <a:xfrm>
              <a:off x="494506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7" name="Oval 334"/>
            <p:cNvSpPr>
              <a:spLocks noChangeArrowheads="1"/>
            </p:cNvSpPr>
            <p:nvPr/>
          </p:nvSpPr>
          <p:spPr bwMode="auto">
            <a:xfrm>
              <a:off x="507047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8" name="Oval 335"/>
            <p:cNvSpPr>
              <a:spLocks noChangeArrowheads="1"/>
            </p:cNvSpPr>
            <p:nvPr/>
          </p:nvSpPr>
          <p:spPr bwMode="auto">
            <a:xfrm>
              <a:off x="5194300"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9" name="Oval 336"/>
            <p:cNvSpPr>
              <a:spLocks noChangeArrowheads="1"/>
            </p:cNvSpPr>
            <p:nvPr/>
          </p:nvSpPr>
          <p:spPr bwMode="auto">
            <a:xfrm>
              <a:off x="531812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50" name="Oval 337"/>
            <p:cNvSpPr>
              <a:spLocks noChangeArrowheads="1"/>
            </p:cNvSpPr>
            <p:nvPr/>
          </p:nvSpPr>
          <p:spPr bwMode="auto">
            <a:xfrm>
              <a:off x="5445125" y="5273676"/>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grpSp>
      <p:sp>
        <p:nvSpPr>
          <p:cNvPr id="51" name="Slide Number Placeholder 1">
            <a:extLst>
              <a:ext uri="{FF2B5EF4-FFF2-40B4-BE49-F238E27FC236}">
                <a16:creationId xmlns:a16="http://schemas.microsoft.com/office/drawing/2014/main" id="{2F6DE966-A605-4FF1-9315-42E10BAE67F5}"/>
              </a:ext>
            </a:extLst>
          </p:cNvPr>
          <p:cNvSpPr>
            <a:spLocks noGrp="1"/>
          </p:cNvSpPr>
          <p:nvPr>
            <p:ph type="sldNum" sz="quarter" idx="10"/>
          </p:nvPr>
        </p:nvSpPr>
        <p:spPr>
          <a:xfrm>
            <a:off x="23163465" y="762695"/>
            <a:ext cx="607907" cy="381001"/>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79019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297E762-8113-4D0B-85E1-77E9041616DD}"/>
              </a:ext>
            </a:extLst>
          </p:cNvPr>
          <p:cNvSpPr>
            <a:spLocks noGrp="1"/>
          </p:cNvSpPr>
          <p:nvPr>
            <p:ph type="pic" sz="quarter" idx="16"/>
          </p:nvPr>
        </p:nvSpPr>
        <p:spPr>
          <a:xfrm>
            <a:off x="0" y="0"/>
            <a:ext cx="7990112" cy="13716000"/>
          </a:xfrm>
          <a:prstGeom prst="rect">
            <a:avLst/>
          </a:prstGeom>
          <a:pattFill prst="pct20">
            <a:fgClr>
              <a:schemeClr val="accent1"/>
            </a:fgClr>
            <a:bgClr>
              <a:schemeClr val="bg1"/>
            </a:bgClr>
          </a:pattFill>
        </p:spPr>
        <p:txBody>
          <a:bodyPr>
            <a:normAutofit/>
          </a:bodyPr>
          <a:lstStyle>
            <a:lvl1pPr>
              <a:defRPr sz="2400"/>
            </a:lvl1pPr>
          </a:lstStyle>
          <a:p>
            <a:endParaRPr lang="en-US" dirty="0"/>
          </a:p>
        </p:txBody>
      </p:sp>
      <p:sp>
        <p:nvSpPr>
          <p:cNvPr id="4" name="Slide Number Placeholder 1">
            <a:extLst>
              <a:ext uri="{FF2B5EF4-FFF2-40B4-BE49-F238E27FC236}">
                <a16:creationId xmlns:a16="http://schemas.microsoft.com/office/drawing/2014/main" id="{7D666279-F68B-4A4C-9E32-FCBC6630713D}"/>
              </a:ext>
            </a:extLst>
          </p:cNvPr>
          <p:cNvSpPr>
            <a:spLocks noGrp="1"/>
          </p:cNvSpPr>
          <p:nvPr>
            <p:ph type="sldNum" sz="quarter" idx="10"/>
          </p:nvPr>
        </p:nvSpPr>
        <p:spPr>
          <a:xfrm>
            <a:off x="23163465" y="762695"/>
            <a:ext cx="607907" cy="381001"/>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904033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50388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21918016" cy="1981200"/>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5119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30" name="Shape 30"/>
          <p:cNvSpPr>
            <a:spLocks noGrp="1"/>
          </p:cNvSpPr>
          <p:nvPr>
            <p:ph type="title"/>
          </p:nvPr>
        </p:nvSpPr>
        <p:spPr>
          <a:xfrm>
            <a:off x="2167983" y="2565126"/>
            <a:ext cx="6829059" cy="3215188"/>
          </a:xfrm>
          <a:prstGeom prst="rect">
            <a:avLst/>
          </a:prstGeom>
        </p:spPr>
        <p:txBody>
          <a:bodyPr>
            <a:normAutofit/>
          </a:bodyPr>
          <a:lstStyle>
            <a:lvl1pPr>
              <a:defRPr sz="8000"/>
            </a:lvl1pPr>
          </a:lstStyle>
          <a:p>
            <a:r>
              <a:rPr dirty="0"/>
              <a:t>Title Text</a:t>
            </a:r>
          </a:p>
        </p:txBody>
      </p:sp>
      <p:sp>
        <p:nvSpPr>
          <p:cNvPr id="31" name="Shape 31"/>
          <p:cNvSpPr>
            <a:spLocks noGrp="1"/>
          </p:cNvSpPr>
          <p:nvPr>
            <p:ph type="body" idx="1"/>
          </p:nvPr>
        </p:nvSpPr>
        <p:spPr>
          <a:xfrm>
            <a:off x="2167983" y="6166745"/>
            <a:ext cx="13295173"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8"/>
          <p:cNvSpPr>
            <a:spLocks noGrp="1"/>
          </p:cNvSpPr>
          <p:nvPr>
            <p:ph type="sldNum" sz="quarter" idx="2"/>
          </p:nvPr>
        </p:nvSpPr>
        <p:spPr>
          <a:xfrm>
            <a:off x="23163465" y="762695"/>
            <a:ext cx="607907" cy="381001"/>
          </a:xfrm>
          <a:prstGeom prst="rect">
            <a:avLst/>
          </a:prstGeom>
          <a:ln w="3175">
            <a:miter lim="400000"/>
          </a:ln>
        </p:spPr>
        <p:txBody>
          <a:bodyPr lIns="38100" tIns="38100" rIns="38100" bIns="38100">
            <a:spAutoFit/>
          </a:bodyPr>
          <a:lstStyle>
            <a:lvl1pPr algn="l">
              <a:defRPr sz="2000" b="1" cap="all" spc="40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a:p>
        </p:txBody>
      </p:sp>
      <p:sp>
        <p:nvSpPr>
          <p:cNvPr id="10" name="Shape 31"/>
          <p:cNvSpPr>
            <a:spLocks noGrp="1"/>
          </p:cNvSpPr>
          <p:nvPr>
            <p:ph type="body" idx="10" hasCustomPrompt="1"/>
          </p:nvPr>
        </p:nvSpPr>
        <p:spPr>
          <a:xfrm>
            <a:off x="2167984" y="2057387"/>
            <a:ext cx="12462416" cy="491410"/>
          </a:xfrm>
          <a:prstGeom prst="rect">
            <a:avLst/>
          </a:prstGeom>
        </p:spPr>
        <p:txBody>
          <a:bodyPr>
            <a:noAutofit/>
          </a:bodyPr>
          <a:lstStyle>
            <a:lvl1pPr>
              <a:defRPr sz="1800" spc="300"/>
            </a:lvl1pPr>
            <a:lvl2pPr>
              <a:defRPr sz="1800" spc="300"/>
            </a:lvl2pPr>
            <a:lvl3pPr>
              <a:defRPr sz="1800" spc="300"/>
            </a:lvl3pPr>
            <a:lvl4pPr>
              <a:defRPr sz="1800" spc="300"/>
            </a:lvl4pPr>
            <a:lvl5pPr>
              <a:defRPr sz="1800" spc="300"/>
            </a:lvl5pPr>
          </a:lstStyle>
          <a:p>
            <a:r>
              <a:rPr lang="en-GB" dirty="0"/>
              <a:t>SECTION TITLE</a:t>
            </a: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E10A78-F885-4123-9062-19BCCEA91279}"/>
              </a:ext>
            </a:extLst>
          </p:cNvPr>
          <p:cNvSpPr>
            <a:spLocks noGrp="1"/>
          </p:cNvSpPr>
          <p:nvPr>
            <p:ph type="sldNum" sz="quarter" idx="10"/>
          </p:nvPr>
        </p:nvSpPr>
        <p:spPr/>
        <p:txBody>
          <a:bodyPr/>
          <a:lstStyle/>
          <a:p>
            <a:fld id="{86CB4B4D-7CA3-9044-876B-883B54F8677D}" type="slidenum">
              <a:rPr lang="en-GB" smtClean="0"/>
              <a:pPr/>
              <a:t>‹#›</a:t>
            </a:fld>
            <a:endParaRPr lang="en-GB" dirty="0"/>
          </a:p>
        </p:txBody>
      </p:sp>
      <p:sp>
        <p:nvSpPr>
          <p:cNvPr id="4" name="Rectangle 3">
            <a:extLst>
              <a:ext uri="{FF2B5EF4-FFF2-40B4-BE49-F238E27FC236}">
                <a16:creationId xmlns:a16="http://schemas.microsoft.com/office/drawing/2014/main" id="{9BDB4B11-8BD7-413C-BAD8-927FE25658A6}"/>
              </a:ext>
            </a:extLst>
          </p:cNvPr>
          <p:cNvSpPr/>
          <p:nvPr userDrawn="1"/>
        </p:nvSpPr>
        <p:spPr>
          <a:xfrm flipH="1">
            <a:off x="-2" y="0"/>
            <a:ext cx="839658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8C45DA13-2A26-44A4-96A1-7E193ED7145E}"/>
              </a:ext>
            </a:extLst>
          </p:cNvPr>
          <p:cNvSpPr/>
          <p:nvPr userDrawn="1"/>
        </p:nvSpPr>
        <p:spPr>
          <a:xfrm rot="5400000">
            <a:off x="7551342" y="1399905"/>
            <a:ext cx="1750478" cy="1509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6287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1220666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 orange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00944898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 yellow">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32620747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 yellow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22960662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 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15505637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s://www.facebook.com/nsfas.org.za"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twitter.com/myNSFAS"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1949214"/>
            <a:ext cx="16482720" cy="217683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dirty="0"/>
              <a:t>Title Text</a:t>
            </a:r>
          </a:p>
        </p:txBody>
      </p:sp>
      <p:sp>
        <p:nvSpPr>
          <p:cNvPr id="3" name="Shape 3"/>
          <p:cNvSpPr>
            <a:spLocks noGrp="1"/>
          </p:cNvSpPr>
          <p:nvPr>
            <p:ph type="body" idx="1"/>
          </p:nvPr>
        </p:nvSpPr>
        <p:spPr>
          <a:xfrm>
            <a:off x="2167984" y="4299845"/>
            <a:ext cx="20476358" cy="63411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a:hlinkClick r:id="rId25"/>
          </p:cNvPr>
          <p:cNvSpPr/>
          <p:nvPr/>
        </p:nvSpPr>
        <p:spPr>
          <a:xfrm>
            <a:off x="226140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5" name="Shape 5">
            <a:hlinkClick r:id="rId26"/>
          </p:cNvPr>
          <p:cNvSpPr/>
          <p:nvPr/>
        </p:nvSpPr>
        <p:spPr>
          <a:xfrm>
            <a:off x="221425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8" name="Shape 8"/>
          <p:cNvSpPr>
            <a:spLocks noGrp="1"/>
          </p:cNvSpPr>
          <p:nvPr>
            <p:ph type="sldNum" sz="quarter" idx="2"/>
          </p:nvPr>
        </p:nvSpPr>
        <p:spPr>
          <a:xfrm>
            <a:off x="23163465" y="762695"/>
            <a:ext cx="607907" cy="381001"/>
          </a:xfrm>
          <a:prstGeom prst="rect">
            <a:avLst/>
          </a:prstGeom>
          <a:ln w="3175">
            <a:miter lim="400000"/>
          </a:ln>
        </p:spPr>
        <p:txBody>
          <a:bodyPr lIns="38100" tIns="38100" rIns="38100" bIns="38100">
            <a:spAutoFit/>
          </a:bodyPr>
          <a:lstStyle>
            <a:lvl1pPr algn="l">
              <a:defRPr sz="2000" b="1" cap="all" spc="40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dirty="0"/>
          </a:p>
        </p:txBody>
      </p:sp>
      <p:sp>
        <p:nvSpPr>
          <p:cNvPr id="9" name="Shape 9"/>
          <p:cNvSpPr/>
          <p:nvPr/>
        </p:nvSpPr>
        <p:spPr>
          <a:xfrm>
            <a:off x="23204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pic>
        <p:nvPicPr>
          <p:cNvPr id="10" name="Content Placeholder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1402274" y="11330486"/>
            <a:ext cx="2356462" cy="1750514"/>
          </a:xfrm>
          <a:prstGeom prst="rect">
            <a:avLst/>
          </a:prstGeom>
        </p:spPr>
      </p:pic>
      <p:sp>
        <p:nvSpPr>
          <p:cNvPr id="11" name="TextBox 10"/>
          <p:cNvSpPr txBox="1"/>
          <p:nvPr/>
        </p:nvSpPr>
        <p:spPr>
          <a:xfrm>
            <a:off x="19637683" y="810683"/>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51" r:id="rId3"/>
    <p:sldLayoutId id="2147483667"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 id="2147483662" r:id="rId13"/>
    <p:sldLayoutId id="2147483654" r:id="rId14"/>
    <p:sldLayoutId id="2147483653" r:id="rId15"/>
    <p:sldLayoutId id="2147483664" r:id="rId16"/>
    <p:sldLayoutId id="2147483668" r:id="rId17"/>
    <p:sldLayoutId id="2147483670" r:id="rId18"/>
    <p:sldLayoutId id="2147483671" r:id="rId19"/>
    <p:sldLayoutId id="2147483673" r:id="rId20"/>
    <p:sldLayoutId id="2147483672" r:id="rId21"/>
    <p:sldLayoutId id="2147483674" r:id="rId22"/>
    <p:sldLayoutId id="2147483675" r:id="rId23"/>
  </p:sldLayoutIdLst>
  <p:transition spd="slow">
    <p:push dir="u"/>
  </p:transition>
  <p:hf hdr="0" ftr="0" dt="0"/>
  <p:txStyles>
    <p:title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8560727"/>
            <a:ext cx="14387526" cy="1314393"/>
          </a:xfrm>
        </p:spPr>
        <p:txBody>
          <a:bodyPr>
            <a:noAutofit/>
          </a:bodyPr>
          <a:lstStyle/>
          <a:p>
            <a:r>
              <a:rPr lang="en-GB" sz="4400" dirty="0">
                <a:solidFill>
                  <a:schemeClr val="bg1">
                    <a:lumMod val="50000"/>
                  </a:schemeClr>
                </a:solidFill>
                <a:latin typeface="Arial" charset="0"/>
                <a:ea typeface="Arial" charset="0"/>
                <a:cs typeface="Arial" charset="0"/>
              </a:rPr>
              <a:t>2020/25 STRATEGIC PLAN AND 2020/21 ANNUAL PERFORMANCE PLAN</a:t>
            </a:r>
            <a:endParaRPr lang="en-US" sz="4400" dirty="0">
              <a:solidFill>
                <a:schemeClr val="bg1">
                  <a:lumMod val="50000"/>
                </a:schemeClr>
              </a:solidFill>
            </a:endParaRPr>
          </a:p>
        </p:txBody>
      </p:sp>
      <p:sp>
        <p:nvSpPr>
          <p:cNvPr id="3" name="Title 1">
            <a:extLst>
              <a:ext uri="{FF2B5EF4-FFF2-40B4-BE49-F238E27FC236}">
                <a16:creationId xmlns:a16="http://schemas.microsoft.com/office/drawing/2014/main" id="{8975FFEE-EC33-4D43-BEC9-4F368AE6549C}"/>
              </a:ext>
            </a:extLst>
          </p:cNvPr>
          <p:cNvSpPr txBox="1">
            <a:spLocks/>
          </p:cNvSpPr>
          <p:nvPr/>
        </p:nvSpPr>
        <p:spPr>
          <a:xfrm>
            <a:off x="590550" y="10048866"/>
            <a:ext cx="14558976" cy="13143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chemeClr val="tx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hangingPunct="1">
              <a:lnSpc>
                <a:spcPct val="100000"/>
              </a:lnSpc>
            </a:pPr>
            <a:r>
              <a:rPr lang="en-ZA" sz="4000" b="0" dirty="0">
                <a:solidFill>
                  <a:schemeClr val="bg1">
                    <a:lumMod val="50000"/>
                  </a:schemeClr>
                </a:solidFill>
                <a:latin typeface="Arial" charset="0"/>
                <a:ea typeface="Arial" charset="0"/>
                <a:cs typeface="Arial" charset="0"/>
              </a:rPr>
              <a:t>Presentation to the Portfolio Committee on Higher Education, Science and Technology and Select Committee on Education and Technology, Sports, Arts &amp; Culture.</a:t>
            </a:r>
            <a:endParaRPr lang="en-US" sz="4000" b="0" dirty="0">
              <a:solidFill>
                <a:schemeClr val="bg1">
                  <a:lumMod val="50000"/>
                </a:schemeClr>
              </a:solidFill>
            </a:endParaRPr>
          </a:p>
        </p:txBody>
      </p:sp>
      <p:sp>
        <p:nvSpPr>
          <p:cNvPr id="4" name="TextBox 3">
            <a:extLst>
              <a:ext uri="{FF2B5EF4-FFF2-40B4-BE49-F238E27FC236}">
                <a16:creationId xmlns:a16="http://schemas.microsoft.com/office/drawing/2014/main" id="{4845E3D2-E58B-4450-B8A3-CF35C038D46B}"/>
              </a:ext>
            </a:extLst>
          </p:cNvPr>
          <p:cNvSpPr txBox="1"/>
          <p:nvPr/>
        </p:nvSpPr>
        <p:spPr>
          <a:xfrm>
            <a:off x="590550" y="12504751"/>
            <a:ext cx="2940017" cy="584775"/>
          </a:xfrm>
          <a:prstGeom prst="rect">
            <a:avLst/>
          </a:prstGeom>
          <a:noFill/>
        </p:spPr>
        <p:txBody>
          <a:bodyPr wrap="square" rtlCol="0">
            <a:spAutoFit/>
          </a:bodyPr>
          <a:lstStyle/>
          <a:p>
            <a:r>
              <a:rPr lang="en-GB" sz="3200" b="1" dirty="0">
                <a:solidFill>
                  <a:schemeClr val="bg1">
                    <a:lumMod val="50000"/>
                  </a:schemeClr>
                </a:solidFill>
                <a:latin typeface="Arial" charset="0"/>
                <a:ea typeface="Arial" charset="0"/>
                <a:cs typeface="Arial" charset="0"/>
              </a:rPr>
              <a:t>11 MAY 2020</a:t>
            </a:r>
            <a:endParaRPr lang="en-US" sz="3200" dirty="0">
              <a:solidFill>
                <a:schemeClr val="bg1">
                  <a:lumMod val="50000"/>
                </a:schemeClr>
              </a:solidFill>
            </a:endParaRPr>
          </a:p>
        </p:txBody>
      </p:sp>
    </p:spTree>
    <p:extLst>
      <p:ext uri="{BB962C8B-B14F-4D97-AF65-F5344CB8AC3E}">
        <p14:creationId xmlns:p14="http://schemas.microsoft.com/office/powerpoint/2010/main" val="10031624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947208" y="141032"/>
            <a:ext cx="22850539" cy="1384031"/>
          </a:xfrm>
          <a:prstGeom prst="rect">
            <a:avLst/>
          </a:prstGeom>
        </p:spPr>
        <p:txBody>
          <a:bodyPr wrap="square" lIns="232672" tIns="116331" rIns="232672" bIns="116331">
            <a:spAutoFit/>
          </a:bodyPr>
          <a:lstStyle/>
          <a:p>
            <a:pPr algn="l" defTabSz="2438430" hangingPunct="1">
              <a:buClr>
                <a:srgbClr val="C00000"/>
              </a:buClr>
              <a:defRPr/>
            </a:pPr>
            <a:r>
              <a:rPr lang="en-ZA" sz="7467" b="1" kern="1200" dirty="0">
                <a:solidFill>
                  <a:schemeClr val="bg1">
                    <a:lumMod val="50000"/>
                  </a:schemeClr>
                </a:solidFill>
                <a:latin typeface="Arial"/>
                <a:ea typeface="+mn-ea"/>
                <a:cs typeface="Arial" panose="020B0604020202020204" pitchFamily="34" charset="0"/>
              </a:rPr>
              <a:t>Risk mitigation</a:t>
            </a:r>
          </a:p>
        </p:txBody>
      </p:sp>
      <p:sp>
        <p:nvSpPr>
          <p:cNvPr id="2" name="TextBox 1">
            <a:extLst>
              <a:ext uri="{FF2B5EF4-FFF2-40B4-BE49-F238E27FC236}">
                <a16:creationId xmlns:a16="http://schemas.microsoft.com/office/drawing/2014/main" id="{07C2D363-870D-43EF-B6CA-F64ED1A034A4}"/>
              </a:ext>
            </a:extLst>
          </p:cNvPr>
          <p:cNvSpPr txBox="1"/>
          <p:nvPr/>
        </p:nvSpPr>
        <p:spPr>
          <a:xfrm>
            <a:off x="15835212" y="3226888"/>
            <a:ext cx="5403507" cy="1077218"/>
          </a:xfrm>
          <a:prstGeom prst="rect">
            <a:avLst/>
          </a:prstGeom>
          <a:noFill/>
        </p:spPr>
        <p:txBody>
          <a:bodyPr wrap="square" rtlCol="0">
            <a:spAutoFit/>
          </a:bodyPr>
          <a:lstStyle/>
          <a:p>
            <a:pPr algn="l" defTabSz="2438430" hangingPunct="1">
              <a:buClr>
                <a:srgbClr val="EAAB21"/>
              </a:buClr>
              <a:tabLst>
                <a:tab pos="609608" algn="l"/>
              </a:tabLst>
              <a:defRPr/>
            </a:pPr>
            <a:endParaRPr lang="en-US" sz="3200" kern="1200" dirty="0">
              <a:solidFill>
                <a:srgbClr val="FF0000"/>
              </a:solidFill>
              <a:latin typeface="Arial"/>
              <a:ea typeface="+mn-ea"/>
              <a:cs typeface="+mn-cs"/>
            </a:endParaRPr>
          </a:p>
          <a:p>
            <a:pPr algn="l" defTabSz="2438430" hangingPunct="1">
              <a:defRPr/>
            </a:pPr>
            <a:endParaRPr lang="en-ZA" sz="3200" kern="1200" dirty="0">
              <a:solidFill>
                <a:prstClr val="black"/>
              </a:solidFill>
              <a:latin typeface="Arial"/>
              <a:ea typeface="+mn-ea"/>
              <a:cs typeface="+mn-cs"/>
            </a:endParaRPr>
          </a:p>
        </p:txBody>
      </p:sp>
      <p:sp>
        <p:nvSpPr>
          <p:cNvPr id="3" name="TextBox 2">
            <a:extLst>
              <a:ext uri="{FF2B5EF4-FFF2-40B4-BE49-F238E27FC236}">
                <a16:creationId xmlns:a16="http://schemas.microsoft.com/office/drawing/2014/main" id="{0EB7B33A-F617-4EDF-AD2E-65227E31958D}"/>
              </a:ext>
            </a:extLst>
          </p:cNvPr>
          <p:cNvSpPr txBox="1"/>
          <p:nvPr/>
        </p:nvSpPr>
        <p:spPr>
          <a:xfrm>
            <a:off x="0" y="1531289"/>
            <a:ext cx="24384000" cy="16004381"/>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a:p>
            <a:pPr algn="ctr"/>
            <a:endParaRPr lang="en-US" dirty="0">
              <a:solidFill>
                <a:schemeClr val="bg1"/>
              </a:solidFill>
              <a:latin typeface="Arial" panose="020B0604020202020204" pitchFamily="34" charset="0"/>
            </a:endParaRPr>
          </a:p>
        </p:txBody>
      </p:sp>
      <p:sp>
        <p:nvSpPr>
          <p:cNvPr id="13" name="TextBox 12">
            <a:extLst>
              <a:ext uri="{FF2B5EF4-FFF2-40B4-BE49-F238E27FC236}">
                <a16:creationId xmlns:a16="http://schemas.microsoft.com/office/drawing/2014/main" id="{11304A6E-4AD5-4DC9-8D58-54A5457A2369}"/>
              </a:ext>
            </a:extLst>
          </p:cNvPr>
          <p:cNvSpPr txBox="1"/>
          <p:nvPr/>
        </p:nvSpPr>
        <p:spPr>
          <a:xfrm>
            <a:off x="338668" y="1706101"/>
            <a:ext cx="11659954" cy="1241237"/>
          </a:xfrm>
          <a:prstGeom prst="rect">
            <a:avLst/>
          </a:prstGeom>
          <a:solidFill>
            <a:srgbClr val="7C0E0E"/>
          </a:solidFill>
        </p:spPr>
        <p:txBody>
          <a:bodyPr wrap="square" rtlCol="0">
            <a:spAutoFit/>
          </a:bodyPr>
          <a:lstStyle/>
          <a:p>
            <a:pPr algn="l" defTabSz="2438430" hangingPunct="1">
              <a:defRPr/>
            </a:pPr>
            <a:r>
              <a:rPr lang="en-ZA" sz="3733" b="1" kern="1200" dirty="0">
                <a:solidFill>
                  <a:schemeClr val="tx1"/>
                </a:solidFill>
                <a:latin typeface="Arial"/>
                <a:ea typeface="+mn-ea"/>
                <a:cs typeface="+mn-cs"/>
              </a:rPr>
              <a:t>Prioritised risk assessment at the start of Administration</a:t>
            </a:r>
            <a:endParaRPr lang="en-US" sz="3733" b="1" kern="1200" dirty="0">
              <a:solidFill>
                <a:schemeClr val="tx1"/>
              </a:solidFill>
              <a:latin typeface="Arial"/>
              <a:ea typeface="+mn-ea"/>
              <a:cs typeface="+mn-cs"/>
            </a:endParaRPr>
          </a:p>
        </p:txBody>
      </p:sp>
      <p:sp>
        <p:nvSpPr>
          <p:cNvPr id="14" name="TextBox 13">
            <a:extLst>
              <a:ext uri="{FF2B5EF4-FFF2-40B4-BE49-F238E27FC236}">
                <a16:creationId xmlns:a16="http://schemas.microsoft.com/office/drawing/2014/main" id="{C992B1CE-3267-4729-B08C-157EB6B6B845}"/>
              </a:ext>
            </a:extLst>
          </p:cNvPr>
          <p:cNvSpPr txBox="1"/>
          <p:nvPr/>
        </p:nvSpPr>
        <p:spPr>
          <a:xfrm>
            <a:off x="12385379" y="1706101"/>
            <a:ext cx="11998621" cy="1241237"/>
          </a:xfrm>
          <a:prstGeom prst="rect">
            <a:avLst/>
          </a:prstGeom>
          <a:solidFill>
            <a:schemeClr val="tx2">
              <a:lumMod val="10000"/>
            </a:schemeClr>
          </a:solidFill>
        </p:spPr>
        <p:txBody>
          <a:bodyPr wrap="square" rtlCol="0">
            <a:spAutoFit/>
          </a:bodyPr>
          <a:lstStyle/>
          <a:p>
            <a:pPr algn="l" defTabSz="2438430" hangingPunct="1">
              <a:defRPr/>
            </a:pPr>
            <a:r>
              <a:rPr lang="en-ZA" sz="3733" b="1" kern="1200" dirty="0">
                <a:solidFill>
                  <a:schemeClr val="tx1"/>
                </a:solidFill>
                <a:latin typeface="Arial"/>
                <a:ea typeface="+mn-ea"/>
                <a:cs typeface="+mn-cs"/>
              </a:rPr>
              <a:t>Implementation of controls resulted in significant improvement</a:t>
            </a:r>
            <a:endParaRPr lang="en-US" sz="3733" b="1" kern="1200" dirty="0">
              <a:solidFill>
                <a:schemeClr val="tx1"/>
              </a:solidFill>
              <a:latin typeface="Arial"/>
              <a:ea typeface="+mn-ea"/>
              <a:cs typeface="+mn-cs"/>
            </a:endParaRPr>
          </a:p>
        </p:txBody>
      </p:sp>
      <p:graphicFrame>
        <p:nvGraphicFramePr>
          <p:cNvPr id="15" name="Table 14">
            <a:extLst>
              <a:ext uri="{FF2B5EF4-FFF2-40B4-BE49-F238E27FC236}">
                <a16:creationId xmlns:a16="http://schemas.microsoft.com/office/drawing/2014/main" id="{A057B67F-88E0-4E01-AAEA-1071194D9381}"/>
              </a:ext>
            </a:extLst>
          </p:cNvPr>
          <p:cNvGraphicFramePr>
            <a:graphicFrameLocks noGrp="1"/>
          </p:cNvGraphicFramePr>
          <p:nvPr>
            <p:extLst>
              <p:ext uri="{D42A27DB-BD31-4B8C-83A1-F6EECF244321}">
                <p14:modId xmlns:p14="http://schemas.microsoft.com/office/powerpoint/2010/main" val="2486896431"/>
              </p:ext>
            </p:extLst>
          </p:nvPr>
        </p:nvGraphicFramePr>
        <p:xfrm>
          <a:off x="12515850" y="3296935"/>
          <a:ext cx="11360148" cy="8228416"/>
        </p:xfrm>
        <a:graphic>
          <a:graphicData uri="http://schemas.openxmlformats.org/drawingml/2006/table">
            <a:tbl>
              <a:tblPr/>
              <a:tblGrid>
                <a:gridCol w="5200881">
                  <a:extLst>
                    <a:ext uri="{9D8B030D-6E8A-4147-A177-3AD203B41FA5}">
                      <a16:colId xmlns:a16="http://schemas.microsoft.com/office/drawing/2014/main" val="821372858"/>
                    </a:ext>
                  </a:extLst>
                </a:gridCol>
                <a:gridCol w="3673848">
                  <a:extLst>
                    <a:ext uri="{9D8B030D-6E8A-4147-A177-3AD203B41FA5}">
                      <a16:colId xmlns:a16="http://schemas.microsoft.com/office/drawing/2014/main" val="2994274718"/>
                    </a:ext>
                  </a:extLst>
                </a:gridCol>
                <a:gridCol w="2485419">
                  <a:extLst>
                    <a:ext uri="{9D8B030D-6E8A-4147-A177-3AD203B41FA5}">
                      <a16:colId xmlns:a16="http://schemas.microsoft.com/office/drawing/2014/main" val="1870030056"/>
                    </a:ext>
                  </a:extLst>
                </a:gridCol>
              </a:tblGrid>
              <a:tr h="896797">
                <a:tc>
                  <a:txBody>
                    <a:bodyPr/>
                    <a:lstStyle/>
                    <a:p>
                      <a:pPr algn="ctr" fontAlgn="b">
                        <a:spcBef>
                          <a:spcPts val="0"/>
                        </a:spcBef>
                        <a:spcAft>
                          <a:spcPts val="0"/>
                        </a:spcAft>
                      </a:pPr>
                      <a:r>
                        <a:rPr lang="en-ZA" sz="1800" b="1" i="0" u="none" strike="noStrike" spc="0" dirty="0">
                          <a:solidFill>
                            <a:srgbClr val="000000"/>
                          </a:solidFill>
                          <a:effectLst/>
                          <a:latin typeface="Arial" panose="020B0604020202020204" pitchFamily="34" charset="0"/>
                          <a:cs typeface="Arial" panose="020B0604020202020204" pitchFamily="34" charset="0"/>
                        </a:rPr>
                        <a:t>Improved governance and </a:t>
                      </a:r>
                    </a:p>
                    <a:p>
                      <a:pPr algn="ctr" fontAlgn="b">
                        <a:spcBef>
                          <a:spcPts val="0"/>
                        </a:spcBef>
                        <a:spcAft>
                          <a:spcPts val="0"/>
                        </a:spcAft>
                      </a:pPr>
                      <a:r>
                        <a:rPr lang="en-ZA" sz="1800" b="1" i="0" u="none" strike="noStrike" spc="0" dirty="0">
                          <a:solidFill>
                            <a:srgbClr val="000000"/>
                          </a:solidFill>
                          <a:effectLst/>
                          <a:latin typeface="Arial" panose="020B0604020202020204" pitchFamily="34" charset="0"/>
                          <a:cs typeface="Arial" panose="020B0604020202020204" pitchFamily="34" charset="0"/>
                        </a:rPr>
                        <a:t>de-risking   </a:t>
                      </a:r>
                      <a:endParaRPr lang="en-ZA" sz="1800" b="0" i="0" u="none" strike="noStrike" spc="0" dirty="0">
                        <a:effectLst/>
                        <a:latin typeface="Arial" panose="020B0604020202020204" pitchFamily="34" charset="0"/>
                        <a:cs typeface="Arial" panose="020B0604020202020204" pitchFamily="34" charset="0"/>
                      </a:endParaRPr>
                    </a:p>
                  </a:txBody>
                  <a:tcPr marL="0" marR="0"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0"/>
                        </a:spcBef>
                        <a:spcAft>
                          <a:spcPts val="0"/>
                        </a:spcAft>
                      </a:pPr>
                      <a:r>
                        <a:rPr lang="en-ZA" sz="1800" b="1" i="0" u="none" strike="noStrike" spc="0" dirty="0">
                          <a:solidFill>
                            <a:srgbClr val="000000"/>
                          </a:solidFill>
                          <a:effectLst/>
                          <a:latin typeface="Arial" panose="020B0604020202020204" pitchFamily="34" charset="0"/>
                          <a:cs typeface="Arial" panose="020B0604020202020204" pitchFamily="34" charset="0"/>
                        </a:rPr>
                        <a:t>   Risk August 2018</a:t>
                      </a:r>
                      <a:endParaRPr lang="en-ZA" sz="1800" b="0" i="0" u="none" strike="noStrike" spc="0" dirty="0">
                        <a:effectLst/>
                        <a:latin typeface="Arial" panose="020B0604020202020204" pitchFamily="34" charset="0"/>
                        <a:cs typeface="Arial" panose="020B0604020202020204" pitchFamily="34" charset="0"/>
                      </a:endParaRPr>
                    </a:p>
                  </a:txBody>
                  <a:tcPr marL="0" marR="0"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spcBef>
                          <a:spcPts val="0"/>
                        </a:spcBef>
                        <a:spcAft>
                          <a:spcPts val="0"/>
                        </a:spcAft>
                      </a:pPr>
                      <a:r>
                        <a:rPr lang="en-ZA" sz="1800" b="1" i="0" u="none" strike="noStrike" spc="0" dirty="0">
                          <a:solidFill>
                            <a:srgbClr val="000000"/>
                          </a:solidFill>
                          <a:effectLst/>
                          <a:latin typeface="Arial" panose="020B0604020202020204" pitchFamily="34" charset="0"/>
                          <a:cs typeface="Arial" panose="020B0604020202020204" pitchFamily="34" charset="0"/>
                        </a:rPr>
                        <a:t>Residual risk</a:t>
                      </a:r>
                      <a:endParaRPr lang="en-ZA" sz="1800" b="0" i="0" u="none" strike="noStrike" spc="0" dirty="0">
                        <a:effectLst/>
                        <a:latin typeface="Arial" panose="020B0604020202020204" pitchFamily="34" charset="0"/>
                        <a:cs typeface="Arial" panose="020B0604020202020204" pitchFamily="34" charset="0"/>
                      </a:endParaRPr>
                    </a:p>
                  </a:txBody>
                  <a:tcPr marL="0" marR="0"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5208545"/>
                  </a:ext>
                </a:extLst>
              </a:tr>
              <a:tr h="628769">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Data integrity                                                                                                                                            </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t">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437110378"/>
                  </a:ext>
                </a:extLst>
              </a:tr>
              <a:tr h="628769">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Data exchange</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t">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87194613"/>
                  </a:ext>
                </a:extLst>
              </a:tr>
              <a:tr h="628769">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System stability </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b">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697254754"/>
                  </a:ext>
                </a:extLst>
              </a:tr>
              <a:tr h="628769">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Cyber security </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t">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535871793"/>
                  </a:ext>
                </a:extLst>
              </a:tr>
              <a:tr h="628769">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Disaster recovery</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b">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569447118"/>
                  </a:ext>
                </a:extLst>
              </a:tr>
              <a:tr h="628769">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Disbursements</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b">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858122777"/>
                  </a:ext>
                </a:extLst>
              </a:tr>
              <a:tr h="851187">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Funding policy</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b">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93823033"/>
                  </a:ext>
                </a:extLst>
              </a:tr>
              <a:tr h="775386">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Institutional capacity</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t">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80165670"/>
                  </a:ext>
                </a:extLst>
              </a:tr>
              <a:tr h="628769">
                <a:tc>
                  <a:txBody>
                    <a:bodyPr/>
                    <a:lstStyle/>
                    <a:p>
                      <a:pPr algn="ctr" fontAlgn="t">
                        <a:lnSpc>
                          <a:spcPct val="150000"/>
                        </a:lnSpc>
                        <a:spcBef>
                          <a:spcPts val="0"/>
                        </a:spcBef>
                        <a:spcAft>
                          <a:spcPts val="0"/>
                        </a:spcAft>
                      </a:pPr>
                      <a:r>
                        <a:rPr lang="en-ZA" sz="2400" b="0" i="0" u="none" strike="noStrike" cap="none" spc="0" dirty="0">
                          <a:solidFill>
                            <a:srgbClr val="000000"/>
                          </a:solidFill>
                          <a:effectLst/>
                          <a:latin typeface="Arial" panose="020B0604020202020204" pitchFamily="34" charset="0"/>
                          <a:cs typeface="Arial" panose="020B0604020202020204" pitchFamily="34" charset="0"/>
                        </a:rPr>
                        <a:t>Culture</a:t>
                      </a:r>
                      <a:endParaRPr lang="en-ZA" sz="2400" b="0" i="0" u="none" strike="noStrike" cap="none" spc="0" dirty="0">
                        <a:effectLst/>
                        <a:latin typeface="Arial" panose="020B0604020202020204" pitchFamily="34" charset="0"/>
                        <a:cs typeface="Arial" panose="020B0604020202020204" pitchFamily="34" charset="0"/>
                      </a:endParaRPr>
                    </a:p>
                  </a:txBody>
                  <a:tcPr marL="0" marR="196059" marT="130707" marB="13070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en-ZA" sz="1600" b="0" i="0" u="none" strike="noStrike" spc="0" dirty="0">
                          <a:solidFill>
                            <a:srgbClr val="000000"/>
                          </a:solidFill>
                          <a:effectLst/>
                          <a:latin typeface="Arial Narrow" panose="020B0606020202030204" pitchFamily="34" charset="0"/>
                        </a:rPr>
                        <a:t> </a:t>
                      </a:r>
                      <a:endParaRPr lang="en-ZA" sz="1600" b="0" i="0" u="none" strike="noStrike" spc="0"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fontAlgn="t">
                        <a:spcBef>
                          <a:spcPts val="0"/>
                        </a:spcBef>
                        <a:spcAft>
                          <a:spcPts val="0"/>
                        </a:spcAft>
                      </a:pPr>
                      <a:r>
                        <a:rPr lang="en-ZA" sz="1600" b="0" i="0" u="none" strike="noStrike" dirty="0">
                          <a:solidFill>
                            <a:srgbClr val="000000"/>
                          </a:solidFill>
                          <a:effectLst/>
                          <a:latin typeface="Arial Narrow" panose="020B0606020202030204" pitchFamily="34" charset="0"/>
                        </a:rPr>
                        <a:t> </a:t>
                      </a:r>
                      <a:endParaRPr lang="en-ZA" sz="1600" b="0" i="0" u="none" strike="noStrike" dirty="0">
                        <a:effectLst/>
                        <a:latin typeface="Arial" panose="020B0604020202020204" pitchFamily="34" charset="0"/>
                      </a:endParaRPr>
                    </a:p>
                  </a:txBody>
                  <a:tcPr marL="0" marR="196059" marT="130707" marB="1307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725323224"/>
                  </a:ext>
                </a:extLst>
              </a:tr>
            </a:tbl>
          </a:graphicData>
        </a:graphic>
      </p:graphicFrame>
      <p:graphicFrame>
        <p:nvGraphicFramePr>
          <p:cNvPr id="16" name="Table 15">
            <a:extLst>
              <a:ext uri="{FF2B5EF4-FFF2-40B4-BE49-F238E27FC236}">
                <a16:creationId xmlns:a16="http://schemas.microsoft.com/office/drawing/2014/main" id="{98F525A8-1490-4B47-AB06-F34D5826AC87}"/>
              </a:ext>
            </a:extLst>
          </p:cNvPr>
          <p:cNvGraphicFramePr>
            <a:graphicFrameLocks noGrp="1"/>
          </p:cNvGraphicFramePr>
          <p:nvPr>
            <p:extLst>
              <p:ext uri="{D42A27DB-BD31-4B8C-83A1-F6EECF244321}">
                <p14:modId xmlns:p14="http://schemas.microsoft.com/office/powerpoint/2010/main" val="3601356044"/>
              </p:ext>
            </p:extLst>
          </p:nvPr>
        </p:nvGraphicFramePr>
        <p:xfrm>
          <a:off x="338668" y="3258853"/>
          <a:ext cx="11659953" cy="9382119"/>
        </p:xfrm>
        <a:graphic>
          <a:graphicData uri="http://schemas.openxmlformats.org/drawingml/2006/table">
            <a:tbl>
              <a:tblPr firstRow="1" bandRow="1">
                <a:tableStyleId>{1E171933-4619-4E11-9A3F-F7608DF75F80}</a:tableStyleId>
              </a:tblPr>
              <a:tblGrid>
                <a:gridCol w="2548456">
                  <a:extLst>
                    <a:ext uri="{9D8B030D-6E8A-4147-A177-3AD203B41FA5}">
                      <a16:colId xmlns:a16="http://schemas.microsoft.com/office/drawing/2014/main" val="1387850684"/>
                    </a:ext>
                  </a:extLst>
                </a:gridCol>
                <a:gridCol w="9111497">
                  <a:extLst>
                    <a:ext uri="{9D8B030D-6E8A-4147-A177-3AD203B41FA5}">
                      <a16:colId xmlns:a16="http://schemas.microsoft.com/office/drawing/2014/main" val="2932795292"/>
                    </a:ext>
                  </a:extLst>
                </a:gridCol>
              </a:tblGrid>
              <a:tr h="931333">
                <a:tc>
                  <a:txBody>
                    <a:bodyPr/>
                    <a:lstStyle/>
                    <a:p>
                      <a:endParaRPr lang="en-US" sz="2000" cap="none" spc="0" dirty="0"/>
                    </a:p>
                    <a:p>
                      <a:r>
                        <a:rPr lang="en-US" sz="2000" cap="none" spc="0" dirty="0"/>
                        <a:t>Priority risk</a:t>
                      </a:r>
                    </a:p>
                  </a:txBody>
                  <a:tcPr/>
                </a:tc>
                <a:tc>
                  <a:txBody>
                    <a:bodyPr/>
                    <a:lstStyle/>
                    <a:p>
                      <a:endParaRPr lang="en-US" sz="2000" cap="none" spc="0" dirty="0"/>
                    </a:p>
                    <a:p>
                      <a:r>
                        <a:rPr lang="en-US" sz="2000" cap="none" spc="0" dirty="0"/>
                        <a:t> Mitigation</a:t>
                      </a:r>
                    </a:p>
                    <a:p>
                      <a:endParaRPr lang="en-US" sz="2000" cap="none" spc="0" dirty="0"/>
                    </a:p>
                  </a:txBody>
                  <a:tcPr/>
                </a:tc>
                <a:extLst>
                  <a:ext uri="{0D108BD9-81ED-4DB2-BD59-A6C34878D82A}">
                    <a16:rowId xmlns:a16="http://schemas.microsoft.com/office/drawing/2014/main" val="3749077911"/>
                  </a:ext>
                </a:extLst>
              </a:tr>
              <a:tr h="1304919">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endParaRPr lang="en-US" sz="1600" b="1" u="none" strike="noStrike" cap="none" spc="0" baseline="0" dirty="0">
                        <a:ln>
                          <a:noFill/>
                        </a:ln>
                        <a:effectLst/>
                        <a:uFillTx/>
                        <a:sym typeface="Montserrat-Regular"/>
                      </a:endParaRPr>
                    </a:p>
                    <a:p>
                      <a:pPr marL="0" marR="0" lvl="0" indent="0" algn="l" defTabSz="825500" eaLnBrk="1" fontAlgn="auto" latinLnBrk="0" hangingPunct="1">
                        <a:lnSpc>
                          <a:spcPct val="100000"/>
                        </a:lnSpc>
                        <a:spcBef>
                          <a:spcPts val="0"/>
                        </a:spcBef>
                        <a:spcAft>
                          <a:spcPts val="0"/>
                        </a:spcAft>
                        <a:buClrTx/>
                        <a:buSzTx/>
                        <a:buFontTx/>
                        <a:buNone/>
                        <a:tabLst/>
                        <a:defRPr/>
                      </a:pPr>
                      <a:r>
                        <a:rPr lang="en-US" sz="1600" b="1" u="none" strike="noStrike" cap="none" spc="0" baseline="0" dirty="0">
                          <a:ln>
                            <a:noFill/>
                          </a:ln>
                          <a:effectLst/>
                          <a:uFillTx/>
                          <a:sym typeface="Montserrat-Regular"/>
                        </a:rPr>
                        <a:t>INFORMATION &amp; CYBER SECURITY </a:t>
                      </a:r>
                    </a:p>
                    <a:p>
                      <a:endParaRPr lang="en-US" sz="1600" b="1" cap="none" spc="0" dirty="0"/>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1800" u="none" strike="noStrike" cap="none" spc="0" baseline="0" dirty="0">
                          <a:ln>
                            <a:noFill/>
                          </a:ln>
                          <a:effectLst/>
                          <a:uFillTx/>
                          <a:sym typeface="Montserrat-Regular"/>
                        </a:rPr>
                        <a:t>As immediate de-risking to address audit recommendation introduction of script bank, segregation of duties, physical/ logical access to information. Addressing the cyber security assessment is ongoing and requires significant time and resources.</a:t>
                      </a:r>
                    </a:p>
                    <a:p>
                      <a:endParaRPr lang="en-US" sz="1800" spc="0" dirty="0"/>
                    </a:p>
                  </a:txBody>
                  <a:tcPr/>
                </a:tc>
                <a:extLst>
                  <a:ext uri="{0D108BD9-81ED-4DB2-BD59-A6C34878D82A}">
                    <a16:rowId xmlns:a16="http://schemas.microsoft.com/office/drawing/2014/main" val="2718529187"/>
                  </a:ext>
                </a:extLst>
              </a:tr>
              <a:tr h="1304919">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endParaRPr lang="en-US" sz="1600" b="1" u="none" strike="noStrike" cap="none" spc="0" baseline="0" dirty="0">
                        <a:ln>
                          <a:noFill/>
                        </a:ln>
                        <a:effectLst/>
                        <a:uFillTx/>
                        <a:sym typeface="Montserrat-Regular"/>
                      </a:endParaRPr>
                    </a:p>
                    <a:p>
                      <a:pPr marL="0" marR="0" lvl="0" indent="0" algn="l" defTabSz="825500" eaLnBrk="1" fontAlgn="auto" latinLnBrk="0" hangingPunct="1">
                        <a:lnSpc>
                          <a:spcPct val="100000"/>
                        </a:lnSpc>
                        <a:spcBef>
                          <a:spcPts val="0"/>
                        </a:spcBef>
                        <a:spcAft>
                          <a:spcPts val="0"/>
                        </a:spcAft>
                        <a:buClrTx/>
                        <a:buSzTx/>
                        <a:buFontTx/>
                        <a:buNone/>
                        <a:tabLst/>
                        <a:defRPr/>
                      </a:pPr>
                      <a:r>
                        <a:rPr lang="en-US" sz="1600" b="1" u="none" strike="noStrike" cap="none" spc="0" baseline="0" dirty="0">
                          <a:ln>
                            <a:noFill/>
                          </a:ln>
                          <a:effectLst/>
                          <a:uFillTx/>
                          <a:sym typeface="Montserrat-Regular"/>
                        </a:rPr>
                        <a:t>DATA INTEGRITY </a:t>
                      </a:r>
                    </a:p>
                    <a:p>
                      <a:endParaRPr lang="en-US" sz="1600" b="1" cap="none" spc="0" dirty="0"/>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1800" u="none" strike="noStrike" cap="none" spc="0" baseline="0" dirty="0">
                          <a:ln>
                            <a:noFill/>
                          </a:ln>
                          <a:effectLst/>
                          <a:uFillTx/>
                          <a:sym typeface="Montserrat-Regular"/>
                        </a:rPr>
                        <a:t>NSFAS data is integrity is poor, affecting the quality of service to students and reliability of reporting. The administrator has commissioned a special project targeted towards improving the integrity and access to data across the organization for 2017 and 2018 academic years and much more reliable data had been made available to stakeholders. Data warehouse requires re-architecture. </a:t>
                      </a:r>
                    </a:p>
                    <a:p>
                      <a:endParaRPr lang="en-US" sz="1800" spc="0" dirty="0"/>
                    </a:p>
                  </a:txBody>
                  <a:tcPr/>
                </a:tc>
                <a:extLst>
                  <a:ext uri="{0D108BD9-81ED-4DB2-BD59-A6C34878D82A}">
                    <a16:rowId xmlns:a16="http://schemas.microsoft.com/office/drawing/2014/main" val="2140553765"/>
                  </a:ext>
                </a:extLst>
              </a:tr>
              <a:tr h="1304919">
                <a:tc>
                  <a:txBody>
                    <a:bodyPr/>
                    <a:lstStyle/>
                    <a:p>
                      <a:endParaRPr lang="en-US" sz="1600" b="1" u="none" strike="noStrike" cap="none" spc="0" baseline="0" dirty="0">
                        <a:ln>
                          <a:noFill/>
                        </a:ln>
                        <a:effectLst/>
                        <a:uFillTx/>
                        <a:sym typeface="Montserrat-Regular"/>
                      </a:endParaRPr>
                    </a:p>
                    <a:p>
                      <a:r>
                        <a:rPr lang="en-US" sz="1600" b="1" u="none" strike="noStrike" cap="none" spc="0" baseline="0" dirty="0">
                          <a:ln>
                            <a:noFill/>
                          </a:ln>
                          <a:effectLst/>
                          <a:uFillTx/>
                          <a:sym typeface="Montserrat-Regular"/>
                        </a:rPr>
                        <a:t>ABSENCE OF GOVERNANCE STRUCTURES AND PROCESSES</a:t>
                      </a:r>
                    </a:p>
                    <a:p>
                      <a:endParaRPr lang="en-US" sz="1600" b="1" cap="none" spc="0" dirty="0"/>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1800" u="none" strike="noStrike" cap="none" spc="0" baseline="0" dirty="0">
                          <a:ln>
                            <a:noFill/>
                          </a:ln>
                          <a:effectLst/>
                          <a:uFillTx/>
                          <a:sym typeface="Montserrat-Regular"/>
                        </a:rPr>
                        <a:t>NSFAS has had numerous audits that recommended of establishment of proper governance structures and processes. Over that past year a policy framework was developed, and the gap analysis performed confirmed extreme non-compliance. Work has commenced on critical policies and some have been addressed.</a:t>
                      </a:r>
                    </a:p>
                    <a:p>
                      <a:endParaRPr lang="en-US" sz="1800" spc="0" dirty="0"/>
                    </a:p>
                  </a:txBody>
                  <a:tcPr/>
                </a:tc>
                <a:extLst>
                  <a:ext uri="{0D108BD9-81ED-4DB2-BD59-A6C34878D82A}">
                    <a16:rowId xmlns:a16="http://schemas.microsoft.com/office/drawing/2014/main" val="3035113824"/>
                  </a:ext>
                </a:extLst>
              </a:tr>
              <a:tr h="1304919">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endParaRPr lang="en-US" sz="1600" b="1" u="none" strike="noStrike" cap="none" spc="0" baseline="0" dirty="0">
                        <a:ln>
                          <a:noFill/>
                        </a:ln>
                        <a:effectLst/>
                        <a:uFillTx/>
                        <a:sym typeface="Montserrat-Regular"/>
                      </a:endParaRPr>
                    </a:p>
                    <a:p>
                      <a:pPr marL="0" marR="0" lvl="0" indent="0" algn="l" defTabSz="825500" eaLnBrk="1" fontAlgn="auto" latinLnBrk="0" hangingPunct="1">
                        <a:lnSpc>
                          <a:spcPct val="100000"/>
                        </a:lnSpc>
                        <a:spcBef>
                          <a:spcPts val="0"/>
                        </a:spcBef>
                        <a:spcAft>
                          <a:spcPts val="0"/>
                        </a:spcAft>
                        <a:buClrTx/>
                        <a:buSzTx/>
                        <a:buFontTx/>
                        <a:buNone/>
                        <a:tabLst/>
                        <a:defRPr/>
                      </a:pPr>
                      <a:r>
                        <a:rPr lang="en-US" sz="1600" b="1" u="none" strike="noStrike" cap="none" spc="0" baseline="0" dirty="0">
                          <a:ln>
                            <a:noFill/>
                          </a:ln>
                          <a:effectLst/>
                          <a:uFillTx/>
                          <a:sym typeface="Montserrat-Regular"/>
                        </a:rPr>
                        <a:t>POOR FINANCIAL CONTROL</a:t>
                      </a:r>
                    </a:p>
                    <a:p>
                      <a:endParaRPr lang="en-US" sz="1600" b="1" cap="none" spc="0" dirty="0"/>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1800" u="none" strike="noStrike" cap="none" spc="0" baseline="0" dirty="0">
                          <a:ln>
                            <a:noFill/>
                          </a:ln>
                          <a:effectLst/>
                          <a:uFillTx/>
                          <a:sym typeface="Montserrat-Regular"/>
                        </a:rPr>
                        <a:t>numerous previous audit reports, including the NOCLAR internal report have highlighted extent of dysfunctionality. some immediate interventions included (1) termination of VBS &amp; standard bank contracts which were concluded in violation of PFMA prescripts; (2) established delegation of authority and decision of authority and decision log; (3) segregation of duties especially within the disbursement process; (3) enforcing policies and procedures.</a:t>
                      </a:r>
                    </a:p>
                    <a:p>
                      <a:endParaRPr lang="en-US" sz="1800" spc="0" dirty="0"/>
                    </a:p>
                  </a:txBody>
                  <a:tcPr/>
                </a:tc>
                <a:extLst>
                  <a:ext uri="{0D108BD9-81ED-4DB2-BD59-A6C34878D82A}">
                    <a16:rowId xmlns:a16="http://schemas.microsoft.com/office/drawing/2014/main" val="2061315259"/>
                  </a:ext>
                </a:extLst>
              </a:tr>
              <a:tr h="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endParaRPr lang="en-US" sz="1600" b="1" u="none" strike="noStrike" cap="none" spc="0" baseline="0" dirty="0">
                        <a:ln>
                          <a:noFill/>
                        </a:ln>
                        <a:effectLst/>
                        <a:uFillTx/>
                        <a:sym typeface="Montserrat-Regular"/>
                      </a:endParaRPr>
                    </a:p>
                    <a:p>
                      <a:pPr marL="0" marR="0" lvl="0" indent="0" algn="l" defTabSz="825500" eaLnBrk="1" fontAlgn="auto" latinLnBrk="0" hangingPunct="1">
                        <a:lnSpc>
                          <a:spcPct val="100000"/>
                        </a:lnSpc>
                        <a:spcBef>
                          <a:spcPts val="0"/>
                        </a:spcBef>
                        <a:spcAft>
                          <a:spcPts val="0"/>
                        </a:spcAft>
                        <a:buClrTx/>
                        <a:buSzTx/>
                        <a:buFontTx/>
                        <a:buNone/>
                        <a:tabLst/>
                        <a:defRPr/>
                      </a:pPr>
                      <a:r>
                        <a:rPr lang="en-US" sz="1600" b="1" u="none" strike="noStrike" cap="none" spc="0" baseline="0" dirty="0">
                          <a:ln>
                            <a:noFill/>
                          </a:ln>
                          <a:effectLst/>
                          <a:uFillTx/>
                          <a:sym typeface="Montserrat-Regular"/>
                        </a:rPr>
                        <a:t>POOR INTEGRATION WITH INSTITUTIONS </a:t>
                      </a:r>
                    </a:p>
                    <a:p>
                      <a:endParaRPr lang="en-US" sz="1600" b="1" cap="none" spc="0" dirty="0"/>
                    </a:p>
                    <a:p>
                      <a:endParaRPr lang="en-US" sz="1600" b="1" cap="none" spc="0" dirty="0"/>
                    </a:p>
                  </a:txBody>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1800" u="none" strike="noStrike" cap="none" spc="0" baseline="0" dirty="0">
                          <a:ln>
                            <a:noFill/>
                          </a:ln>
                          <a:effectLst/>
                          <a:uFillTx/>
                          <a:sym typeface="Montserrat-Regular"/>
                        </a:rPr>
                        <a:t>NSFAS relies on data from institutions to execute mandate. Lack of support and training from NSFAS, systems errors, inconsistent processes and capacity constraints especially in TVETs were identified as some of the issues preventing smooth integration of data between NSFAS and institutions. To-date, majority of these issues, soft and technical, have been resolved and integration for 2019 applications proceeded relatively well</a:t>
                      </a:r>
                      <a:r>
                        <a:rPr lang="en-US" sz="2000" u="none" strike="noStrike" cap="all" spc="400" baseline="0" dirty="0">
                          <a:ln>
                            <a:noFill/>
                          </a:ln>
                          <a:effectLst/>
                          <a:uFillTx/>
                          <a:sym typeface="Montserrat-Regular"/>
                        </a:rPr>
                        <a:t>.</a:t>
                      </a:r>
                    </a:p>
                    <a:p>
                      <a:endParaRPr lang="en-US" sz="1800" spc="0" dirty="0"/>
                    </a:p>
                  </a:txBody>
                  <a:tcPr/>
                </a:tc>
                <a:extLst>
                  <a:ext uri="{0D108BD9-81ED-4DB2-BD59-A6C34878D82A}">
                    <a16:rowId xmlns:a16="http://schemas.microsoft.com/office/drawing/2014/main" val="3960447779"/>
                  </a:ext>
                </a:extLst>
              </a:tr>
            </a:tbl>
          </a:graphicData>
        </a:graphic>
      </p:graphicFrame>
      <p:grpSp>
        <p:nvGrpSpPr>
          <p:cNvPr id="19" name="Group 18">
            <a:extLst>
              <a:ext uri="{FF2B5EF4-FFF2-40B4-BE49-F238E27FC236}">
                <a16:creationId xmlns:a16="http://schemas.microsoft.com/office/drawing/2014/main" id="{69F4C54F-8015-492C-B5DA-1C53CA1B8774}"/>
              </a:ext>
            </a:extLst>
          </p:cNvPr>
          <p:cNvGrpSpPr/>
          <p:nvPr/>
        </p:nvGrpSpPr>
        <p:grpSpPr>
          <a:xfrm>
            <a:off x="338668" y="267536"/>
            <a:ext cx="1540814" cy="1107996"/>
            <a:chOff x="983629" y="1671123"/>
            <a:chExt cx="512513" cy="553998"/>
          </a:xfrm>
        </p:grpSpPr>
        <p:sp>
          <p:nvSpPr>
            <p:cNvPr id="20" name="TextBox 19">
              <a:extLst>
                <a:ext uri="{FF2B5EF4-FFF2-40B4-BE49-F238E27FC236}">
                  <a16:creationId xmlns:a16="http://schemas.microsoft.com/office/drawing/2014/main" id="{C7F2D6FE-8A48-4E8D-91F7-EF74BE8385DA}"/>
                </a:ext>
              </a:extLst>
            </p:cNvPr>
            <p:cNvSpPr txBox="1"/>
            <p:nvPr/>
          </p:nvSpPr>
          <p:spPr>
            <a:xfrm>
              <a:off x="983629" y="1671123"/>
              <a:ext cx="512513" cy="553998"/>
            </a:xfrm>
            <a:prstGeom prst="rect">
              <a:avLst/>
            </a:prstGeom>
            <a:noFill/>
          </p:spPr>
          <p:txBody>
            <a:bodyPr wrap="square" rtlCol="0">
              <a:spAutoFit/>
            </a:bodyPr>
            <a:lstStyle/>
            <a:p>
              <a:pPr algn="ctr"/>
              <a:r>
                <a:rPr lang="en-US" sz="6600" b="1" dirty="0">
                  <a:solidFill>
                    <a:schemeClr val="bg1">
                      <a:lumMod val="50000"/>
                    </a:schemeClr>
                  </a:solidFill>
                  <a:latin typeface="+mj-lt"/>
                  <a:ea typeface="Open Sans SemiBold" panose="020B0706030804020204" pitchFamily="34" charset="0"/>
                  <a:cs typeface="Poppins Bold" panose="00000800000000000000" pitchFamily="2" charset="0"/>
                </a:rPr>
                <a:t>10</a:t>
              </a:r>
            </a:p>
          </p:txBody>
        </p:sp>
        <p:cxnSp>
          <p:nvCxnSpPr>
            <p:cNvPr id="21" name="Straight Connector 20">
              <a:extLst>
                <a:ext uri="{FF2B5EF4-FFF2-40B4-BE49-F238E27FC236}">
                  <a16:creationId xmlns:a16="http://schemas.microsoft.com/office/drawing/2014/main" id="{2B5700ED-9C0F-43A1-B565-932002FAB440}"/>
                </a:ext>
              </a:extLst>
            </p:cNvPr>
            <p:cNvCxnSpPr>
              <a:cxnSpLocks/>
            </p:cNvCxnSpPr>
            <p:nvPr/>
          </p:nvCxnSpPr>
          <p:spPr>
            <a:xfrm>
              <a:off x="1064649" y="2172830"/>
              <a:ext cx="37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B03ED0C8-70A2-4037-9EFF-73DBB6F6AD02}"/>
              </a:ext>
            </a:extLst>
          </p:cNvPr>
          <p:cNvSpPr txBox="1"/>
          <p:nvPr/>
        </p:nvSpPr>
        <p:spPr>
          <a:xfrm>
            <a:off x="12515850" y="12196472"/>
            <a:ext cx="1145237" cy="931183"/>
          </a:xfrm>
          <a:prstGeom prst="rect">
            <a:avLst/>
          </a:prstGeom>
          <a:solidFill>
            <a:srgbClr val="A71F2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a:endParaRPr lang="en-US" dirty="0">
              <a:solidFill>
                <a:schemeClr val="bg1"/>
              </a:solidFill>
              <a:latin typeface="Arial" panose="020B0604020202020204" pitchFamily="34" charset="0"/>
            </a:endParaRPr>
          </a:p>
        </p:txBody>
      </p:sp>
      <p:sp>
        <p:nvSpPr>
          <p:cNvPr id="23" name="TextBox 22">
            <a:extLst>
              <a:ext uri="{FF2B5EF4-FFF2-40B4-BE49-F238E27FC236}">
                <a16:creationId xmlns:a16="http://schemas.microsoft.com/office/drawing/2014/main" id="{614E1BEB-8234-4C15-AF28-2C1D453F6EDF}"/>
              </a:ext>
            </a:extLst>
          </p:cNvPr>
          <p:cNvSpPr txBox="1"/>
          <p:nvPr/>
        </p:nvSpPr>
        <p:spPr>
          <a:xfrm>
            <a:off x="15243115" y="12225500"/>
            <a:ext cx="1145237" cy="931183"/>
          </a:xfrm>
          <a:prstGeom prst="rect">
            <a:avLst/>
          </a:prstGeom>
          <a:solidFill>
            <a:srgbClr val="FFC000"/>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a:endParaRPr lang="en-US" dirty="0">
              <a:solidFill>
                <a:schemeClr val="bg1"/>
              </a:solidFill>
              <a:latin typeface="Arial" panose="020B0604020202020204" pitchFamily="34" charset="0"/>
            </a:endParaRPr>
          </a:p>
        </p:txBody>
      </p:sp>
      <p:sp>
        <p:nvSpPr>
          <p:cNvPr id="24" name="TextBox 23">
            <a:extLst>
              <a:ext uri="{FF2B5EF4-FFF2-40B4-BE49-F238E27FC236}">
                <a16:creationId xmlns:a16="http://schemas.microsoft.com/office/drawing/2014/main" id="{F2A158BD-A28D-43A6-A428-A265BDCC423D}"/>
              </a:ext>
            </a:extLst>
          </p:cNvPr>
          <p:cNvSpPr txBox="1"/>
          <p:nvPr/>
        </p:nvSpPr>
        <p:spPr>
          <a:xfrm>
            <a:off x="17814064" y="12258179"/>
            <a:ext cx="1145237" cy="931183"/>
          </a:xfrm>
          <a:prstGeom prst="rect">
            <a:avLst/>
          </a:prstGeom>
          <a:solidFill>
            <a:srgbClr val="F8F7F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a:endParaRPr lang="en-US" dirty="0">
              <a:solidFill>
                <a:schemeClr val="bg1"/>
              </a:solidFill>
              <a:latin typeface="Arial" panose="020B0604020202020204" pitchFamily="34" charset="0"/>
            </a:endParaRPr>
          </a:p>
        </p:txBody>
      </p:sp>
      <p:sp>
        <p:nvSpPr>
          <p:cNvPr id="25" name="TextBox 24">
            <a:extLst>
              <a:ext uri="{FF2B5EF4-FFF2-40B4-BE49-F238E27FC236}">
                <a16:creationId xmlns:a16="http://schemas.microsoft.com/office/drawing/2014/main" id="{51BFA357-87EF-41DC-AC72-8E2D214E1048}"/>
              </a:ext>
            </a:extLst>
          </p:cNvPr>
          <p:cNvSpPr txBox="1"/>
          <p:nvPr/>
        </p:nvSpPr>
        <p:spPr>
          <a:xfrm>
            <a:off x="21088437" y="12258177"/>
            <a:ext cx="1145237" cy="931183"/>
          </a:xfrm>
          <a:prstGeom prst="rect">
            <a:avLst/>
          </a:prstGeom>
          <a:solidFill>
            <a:schemeClr val="bg1">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a:endParaRPr lang="en-US" dirty="0">
              <a:solidFill>
                <a:schemeClr val="bg1"/>
              </a:solidFill>
              <a:latin typeface="Arial" panose="020B0604020202020204" pitchFamily="34" charset="0"/>
            </a:endParaRPr>
          </a:p>
        </p:txBody>
      </p:sp>
      <p:sp>
        <p:nvSpPr>
          <p:cNvPr id="26" name="TextBox 25">
            <a:extLst>
              <a:ext uri="{FF2B5EF4-FFF2-40B4-BE49-F238E27FC236}">
                <a16:creationId xmlns:a16="http://schemas.microsoft.com/office/drawing/2014/main" id="{4EE5552D-2E95-4C51-811A-6842F3366963}"/>
              </a:ext>
            </a:extLst>
          </p:cNvPr>
          <p:cNvSpPr txBox="1"/>
          <p:nvPr/>
        </p:nvSpPr>
        <p:spPr>
          <a:xfrm>
            <a:off x="13727097" y="12377369"/>
            <a:ext cx="1565695" cy="5693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3200" dirty="0">
                <a:solidFill>
                  <a:schemeClr val="bg1"/>
                </a:solidFill>
                <a:latin typeface="Arial" panose="020B0604020202020204" pitchFamily="34" charset="0"/>
              </a:rPr>
              <a:t>Critical</a:t>
            </a:r>
          </a:p>
        </p:txBody>
      </p:sp>
      <p:sp>
        <p:nvSpPr>
          <p:cNvPr id="27" name="TextBox 26">
            <a:extLst>
              <a:ext uri="{FF2B5EF4-FFF2-40B4-BE49-F238E27FC236}">
                <a16:creationId xmlns:a16="http://schemas.microsoft.com/office/drawing/2014/main" id="{7F2AEA47-2F87-4CF3-9375-BB2D6B036331}"/>
              </a:ext>
            </a:extLst>
          </p:cNvPr>
          <p:cNvSpPr txBox="1"/>
          <p:nvPr/>
        </p:nvSpPr>
        <p:spPr>
          <a:xfrm>
            <a:off x="16533466" y="12406397"/>
            <a:ext cx="1161912" cy="5693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3200" dirty="0">
                <a:solidFill>
                  <a:schemeClr val="bg1"/>
                </a:solidFill>
                <a:latin typeface="Arial" panose="020B0604020202020204" pitchFamily="34" charset="0"/>
              </a:rPr>
              <a:t>High</a:t>
            </a:r>
          </a:p>
        </p:txBody>
      </p:sp>
      <p:sp>
        <p:nvSpPr>
          <p:cNvPr id="28" name="TextBox 27">
            <a:extLst>
              <a:ext uri="{FF2B5EF4-FFF2-40B4-BE49-F238E27FC236}">
                <a16:creationId xmlns:a16="http://schemas.microsoft.com/office/drawing/2014/main" id="{E983917C-1F4D-4BA0-9680-7F09DBFA2A5B}"/>
              </a:ext>
            </a:extLst>
          </p:cNvPr>
          <p:cNvSpPr txBox="1"/>
          <p:nvPr/>
        </p:nvSpPr>
        <p:spPr>
          <a:xfrm>
            <a:off x="19082636" y="12439076"/>
            <a:ext cx="1986874" cy="5693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3200" dirty="0">
                <a:solidFill>
                  <a:schemeClr val="bg1"/>
                </a:solidFill>
                <a:latin typeface="Arial" panose="020B0604020202020204" pitchFamily="34" charset="0"/>
              </a:rPr>
              <a:t>Moderate</a:t>
            </a:r>
          </a:p>
        </p:txBody>
      </p:sp>
      <p:sp>
        <p:nvSpPr>
          <p:cNvPr id="30" name="TextBox 29">
            <a:extLst>
              <a:ext uri="{FF2B5EF4-FFF2-40B4-BE49-F238E27FC236}">
                <a16:creationId xmlns:a16="http://schemas.microsoft.com/office/drawing/2014/main" id="{F40CAB18-9D15-4F80-B7DF-3B550BEC2106}"/>
              </a:ext>
            </a:extLst>
          </p:cNvPr>
          <p:cNvSpPr txBox="1"/>
          <p:nvPr/>
        </p:nvSpPr>
        <p:spPr>
          <a:xfrm>
            <a:off x="22447474" y="12453590"/>
            <a:ext cx="1986874" cy="5693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3200" dirty="0">
                <a:solidFill>
                  <a:schemeClr val="bg1"/>
                </a:solidFill>
                <a:latin typeface="Arial" panose="020B0604020202020204" pitchFamily="34" charset="0"/>
              </a:rPr>
              <a:t>Low</a:t>
            </a:r>
          </a:p>
        </p:txBody>
      </p:sp>
    </p:spTree>
    <p:extLst>
      <p:ext uri="{BB962C8B-B14F-4D97-AF65-F5344CB8AC3E}">
        <p14:creationId xmlns:p14="http://schemas.microsoft.com/office/powerpoint/2010/main" val="158347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sp>
        <p:nvSpPr>
          <p:cNvPr id="4" name="Rectangle 3">
            <a:extLst>
              <a:ext uri="{FF2B5EF4-FFF2-40B4-BE49-F238E27FC236}">
                <a16:creationId xmlns:a16="http://schemas.microsoft.com/office/drawing/2014/main" id="{C1FE60CF-97DC-4F5A-A60A-78D8C539DDDC}"/>
              </a:ext>
            </a:extLst>
          </p:cNvPr>
          <p:cNvSpPr/>
          <p:nvPr/>
        </p:nvSpPr>
        <p:spPr>
          <a:xfrm>
            <a:off x="0" y="0"/>
            <a:ext cx="7990112" cy="13716000"/>
          </a:xfrm>
          <a:prstGeom prst="rect">
            <a:avLst/>
          </a:prstGeom>
          <a:solidFill>
            <a:srgbClr val="D36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0" dirty="0"/>
          </a:p>
        </p:txBody>
      </p:sp>
      <p:sp>
        <p:nvSpPr>
          <p:cNvPr id="5" name="TextBox 4"/>
          <p:cNvSpPr txBox="1"/>
          <p:nvPr/>
        </p:nvSpPr>
        <p:spPr>
          <a:xfrm>
            <a:off x="823049" y="1836680"/>
            <a:ext cx="7252788" cy="1754326"/>
          </a:xfrm>
          <a:prstGeom prst="rect">
            <a:avLst/>
          </a:prstGeom>
          <a:noFill/>
        </p:spPr>
        <p:txBody>
          <a:bodyPr wrap="square" rtlCol="0">
            <a:spAutoFit/>
          </a:bodyPr>
          <a:lstStyle/>
          <a:p>
            <a:pPr algn="l">
              <a:buClr>
                <a:srgbClr val="C00000"/>
              </a:buClr>
            </a:pPr>
            <a:r>
              <a:rPr lang="en-ZA" sz="5400" b="1" dirty="0">
                <a:solidFill>
                  <a:schemeClr val="bg1">
                    <a:lumMod val="50000"/>
                  </a:schemeClr>
                </a:solidFill>
                <a:latin typeface="+mj-lt"/>
                <a:cs typeface="Arial" panose="020B0604020202020204" pitchFamily="34" charset="0"/>
              </a:rPr>
              <a:t>Situational Analysis – </a:t>
            </a:r>
            <a:r>
              <a:rPr lang="en-ZA" sz="5400" b="1" dirty="0">
                <a:solidFill>
                  <a:schemeClr val="tx1"/>
                </a:solidFill>
                <a:latin typeface="+mj-lt"/>
                <a:cs typeface="Arial" panose="020B0604020202020204" pitchFamily="34" charset="0"/>
              </a:rPr>
              <a:t>Disbursement</a:t>
            </a:r>
          </a:p>
        </p:txBody>
      </p:sp>
      <p:grpSp>
        <p:nvGrpSpPr>
          <p:cNvPr id="17" name="Group 16">
            <a:extLst>
              <a:ext uri="{FF2B5EF4-FFF2-40B4-BE49-F238E27FC236}">
                <a16:creationId xmlns:a16="http://schemas.microsoft.com/office/drawing/2014/main" id="{83573B09-9458-49F4-9355-81C8905FBA0B}"/>
              </a:ext>
            </a:extLst>
          </p:cNvPr>
          <p:cNvGrpSpPr/>
          <p:nvPr/>
        </p:nvGrpSpPr>
        <p:grpSpPr>
          <a:xfrm>
            <a:off x="914519" y="634155"/>
            <a:ext cx="1025026" cy="830998"/>
            <a:chOff x="994893" y="1730385"/>
            <a:chExt cx="512513" cy="415499"/>
          </a:xfrm>
        </p:grpSpPr>
        <p:sp>
          <p:nvSpPr>
            <p:cNvPr id="18" name="TextBox 17">
              <a:extLst>
                <a:ext uri="{FF2B5EF4-FFF2-40B4-BE49-F238E27FC236}">
                  <a16:creationId xmlns:a16="http://schemas.microsoft.com/office/drawing/2014/main" id="{6C4F733A-CF8A-4082-A3CC-D3C8EA5BCE9C}"/>
                </a:ext>
              </a:extLst>
            </p:cNvPr>
            <p:cNvSpPr txBox="1"/>
            <p:nvPr/>
          </p:nvSpPr>
          <p:spPr>
            <a:xfrm>
              <a:off x="994893" y="1730385"/>
              <a:ext cx="512513" cy="415499"/>
            </a:xfrm>
            <a:prstGeom prst="rect">
              <a:avLst/>
            </a:prstGeom>
            <a:noFill/>
          </p:spPr>
          <p:txBody>
            <a:bodyPr wrap="square" rtlCol="0">
              <a:spAutoFit/>
            </a:bodyPr>
            <a:lstStyle/>
            <a:p>
              <a:pPr algn="ctr"/>
              <a:r>
                <a:rPr lang="en-US" sz="4800" b="1" dirty="0">
                  <a:solidFill>
                    <a:schemeClr val="tx1"/>
                  </a:solidFill>
                  <a:latin typeface="+mj-lt"/>
                  <a:ea typeface="Open Sans SemiBold" panose="020B0706030804020204" pitchFamily="34" charset="0"/>
                  <a:cs typeface="Poppins Bold" panose="00000800000000000000" pitchFamily="2" charset="0"/>
                </a:rPr>
                <a:t>11</a:t>
              </a:r>
            </a:p>
          </p:txBody>
        </p:sp>
        <p:cxnSp>
          <p:nvCxnSpPr>
            <p:cNvPr id="19" name="Straight Connector 18">
              <a:extLst>
                <a:ext uri="{FF2B5EF4-FFF2-40B4-BE49-F238E27FC236}">
                  <a16:creationId xmlns:a16="http://schemas.microsoft.com/office/drawing/2014/main" id="{53FEF9B1-55B5-443D-842F-1872EA60A7D3}"/>
                </a:ext>
              </a:extLst>
            </p:cNvPr>
            <p:cNvCxnSpPr>
              <a:cxnSpLocks/>
            </p:cNvCxnSpPr>
            <p:nvPr/>
          </p:nvCxnSpPr>
          <p:spPr>
            <a:xfrm>
              <a:off x="1064649" y="2130495"/>
              <a:ext cx="37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EA8D87EA-331D-4961-8CAB-789AFCAE54CA}"/>
              </a:ext>
            </a:extLst>
          </p:cNvPr>
          <p:cNvSpPr txBox="1"/>
          <p:nvPr/>
        </p:nvSpPr>
        <p:spPr>
          <a:xfrm>
            <a:off x="8362949" y="1836680"/>
            <a:ext cx="14852652" cy="1128001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lumMod val="50000"/>
                  </a:schemeClr>
                </a:solidFill>
                <a:latin typeface="Arial" panose="020B0604020202020204" pitchFamily="34" charset="0"/>
                <a:cs typeface="Arial" panose="020B0604020202020204" pitchFamily="34" charset="0"/>
              </a:rPr>
              <a:t>Preponderance of commercial interests at commencement of term of Administrator, within the disbursement value chain, effectively amounted to abdication of mandate by NSFAS.</a:t>
            </a:r>
          </a:p>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lumMod val="50000"/>
                  </a:schemeClr>
                </a:solidFill>
                <a:latin typeface="Arial" panose="020B0604020202020204" pitchFamily="34" charset="0"/>
                <a:cs typeface="Arial" panose="020B0604020202020204" pitchFamily="34" charset="0"/>
              </a:rPr>
              <a:t>Payment through intermediaries caused additional bureaucratic delays and inefficiencies. Hitherto NSFAS onboarded </a:t>
            </a:r>
            <a:r>
              <a:rPr lang="en-US" sz="2800" b="1" dirty="0">
                <a:solidFill>
                  <a:schemeClr val="bg1">
                    <a:lumMod val="50000"/>
                  </a:schemeClr>
                </a:solidFill>
                <a:latin typeface="Arial" panose="020B0604020202020204" pitchFamily="34" charset="0"/>
                <a:cs typeface="Arial" panose="020B0604020202020204" pitchFamily="34" charset="0"/>
              </a:rPr>
              <a:t>35 of 50 TVET colleges </a:t>
            </a:r>
            <a:r>
              <a:rPr lang="en-US" sz="2800" dirty="0">
                <a:solidFill>
                  <a:schemeClr val="bg1">
                    <a:lumMod val="50000"/>
                  </a:schemeClr>
                </a:solidFill>
                <a:latin typeface="Arial" panose="020B0604020202020204" pitchFamily="34" charset="0"/>
                <a:cs typeface="Arial" panose="020B0604020202020204" pitchFamily="34" charset="0"/>
              </a:rPr>
              <a:t>onto  NSFAS wallet (cellphone activated direct payments to students)  as interim measure as processes are developed to leveraging additional security of the banking system for direct payments to students.</a:t>
            </a:r>
          </a:p>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lumMod val="50000"/>
                  </a:schemeClr>
                </a:solidFill>
                <a:latin typeface="Arial" panose="020B0604020202020204" pitchFamily="34" charset="0"/>
                <a:cs typeface="Arial" panose="020B0604020202020204" pitchFamily="34" charset="0"/>
              </a:rPr>
              <a:t>Further complicated by a voucher system of payment that directed retail to monopolies and created a virtual stock exchange where vouchers were swopped for cash.</a:t>
            </a:r>
          </a:p>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lumMod val="50000"/>
                  </a:schemeClr>
                </a:solidFill>
                <a:latin typeface="Arial" panose="020B0604020202020204" pitchFamily="34" charset="0"/>
                <a:cs typeface="Arial" panose="020B0604020202020204" pitchFamily="34" charset="0"/>
              </a:rPr>
              <a:t>Distortion of intent by naming teaching aid allowances as book allowances stifling, secondhand book market and application of allowances for technology enabled pedagogy – now cruelly exposed in the COVID 19 crisis</a:t>
            </a:r>
          </a:p>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lumMod val="50000"/>
                  </a:schemeClr>
                </a:solidFill>
                <a:latin typeface="Arial" panose="020B0604020202020204" pitchFamily="34" charset="0"/>
                <a:cs typeface="Arial" panose="020B0604020202020204" pitchFamily="34" charset="0"/>
              </a:rPr>
              <a:t>Inequality of allowances between </a:t>
            </a:r>
            <a:r>
              <a:rPr lang="en-US" sz="2800" b="1" dirty="0">
                <a:solidFill>
                  <a:schemeClr val="bg1">
                    <a:lumMod val="50000"/>
                  </a:schemeClr>
                </a:solidFill>
                <a:latin typeface="Arial" panose="020B0604020202020204" pitchFamily="34" charset="0"/>
                <a:cs typeface="Arial" panose="020B0604020202020204" pitchFamily="34" charset="0"/>
              </a:rPr>
              <a:t>TVETs and Universities</a:t>
            </a:r>
            <a:r>
              <a:rPr lang="en-US" sz="2800" dirty="0">
                <a:solidFill>
                  <a:schemeClr val="bg1">
                    <a:lumMod val="50000"/>
                  </a:schemeClr>
                </a:solidFill>
                <a:latin typeface="Arial" panose="020B0604020202020204" pitchFamily="34" charset="0"/>
                <a:cs typeface="Arial" panose="020B0604020202020204" pitchFamily="34" charset="0"/>
              </a:rPr>
              <a:t>, missing middle and no access for poor students to postgrad financial aid remain vexing. </a:t>
            </a:r>
          </a:p>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lumMod val="50000"/>
                  </a:schemeClr>
                </a:solidFill>
                <a:latin typeface="Arial" panose="020B0604020202020204" pitchFamily="34" charset="0"/>
                <a:cs typeface="Arial" panose="020B0604020202020204" pitchFamily="34" charset="0"/>
              </a:rPr>
              <a:t> Housing allowances currently subject to institutional policies and a national directives are being developed.</a:t>
            </a:r>
          </a:p>
          <a:p>
            <a:pPr algn="l">
              <a:lnSpc>
                <a:spcPct val="150000"/>
              </a:lnSpc>
              <a:buClr>
                <a:schemeClr val="accent1"/>
              </a:buClr>
              <a:tabLst>
                <a:tab pos="228600" algn="l"/>
              </a:tabLst>
            </a:pPr>
            <a:endParaRPr lang="en-US" sz="2800" dirty="0">
              <a:solidFill>
                <a:schemeClr val="bg1">
                  <a:lumMod val="50000"/>
                </a:schemeClr>
              </a:solidFill>
              <a:latin typeface="Arial" panose="020B0604020202020204" pitchFamily="34" charset="0"/>
              <a:cs typeface="Arial" panose="020B0604020202020204" pitchFamily="34" charset="0"/>
            </a:endParaRPr>
          </a:p>
          <a:p>
            <a:pPr algn="l">
              <a:buClr>
                <a:schemeClr val="accent1"/>
              </a:buClr>
              <a:tabLst>
                <a:tab pos="228600" algn="l"/>
              </a:tabLst>
            </a:pPr>
            <a:endParaRPr lang="en-US" sz="2800" dirty="0">
              <a:solidFill>
                <a:schemeClr val="bg1">
                  <a:lumMod val="50000"/>
                </a:schemeClr>
              </a:solidFill>
              <a:latin typeface="Arial" panose="020B0604020202020204" pitchFamily="34" charset="0"/>
              <a:cs typeface="Arial" panose="020B0604020202020204" pitchFamily="34" charset="0"/>
            </a:endParaRPr>
          </a:p>
          <a:p>
            <a:pPr algn="l"/>
            <a:endParaRPr lang="en-ZA" sz="2800" dirty="0">
              <a:solidFill>
                <a:schemeClr val="bg1">
                  <a:lumMod val="50000"/>
                </a:schemeClr>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190FFB27-8B22-4465-8B3F-6A089144CAF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394856" y="5819335"/>
            <a:ext cx="3200400" cy="3314700"/>
          </a:xfrm>
          <a:prstGeom prst="rect">
            <a:avLst/>
          </a:prstGeom>
        </p:spPr>
      </p:pic>
    </p:spTree>
    <p:extLst>
      <p:ext uri="{BB962C8B-B14F-4D97-AF65-F5344CB8AC3E}">
        <p14:creationId xmlns:p14="http://schemas.microsoft.com/office/powerpoint/2010/main" val="227741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sp>
        <p:nvSpPr>
          <p:cNvPr id="4" name="Rectangle 3">
            <a:extLst>
              <a:ext uri="{FF2B5EF4-FFF2-40B4-BE49-F238E27FC236}">
                <a16:creationId xmlns:a16="http://schemas.microsoft.com/office/drawing/2014/main" id="{C1FE60CF-97DC-4F5A-A60A-78D8C539DDDC}"/>
              </a:ext>
            </a:extLst>
          </p:cNvPr>
          <p:cNvSpPr/>
          <p:nvPr/>
        </p:nvSpPr>
        <p:spPr>
          <a:xfrm>
            <a:off x="0" y="0"/>
            <a:ext cx="7990112" cy="13716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0" dirty="0"/>
          </a:p>
        </p:txBody>
      </p:sp>
      <p:sp>
        <p:nvSpPr>
          <p:cNvPr id="5" name="TextBox 4"/>
          <p:cNvSpPr txBox="1"/>
          <p:nvPr/>
        </p:nvSpPr>
        <p:spPr>
          <a:xfrm>
            <a:off x="823049" y="1836680"/>
            <a:ext cx="7252788" cy="2585323"/>
          </a:xfrm>
          <a:prstGeom prst="rect">
            <a:avLst/>
          </a:prstGeom>
          <a:noFill/>
        </p:spPr>
        <p:txBody>
          <a:bodyPr wrap="square" rtlCol="0">
            <a:spAutoFit/>
          </a:bodyPr>
          <a:lstStyle/>
          <a:p>
            <a:pPr algn="l">
              <a:buClr>
                <a:srgbClr val="C00000"/>
              </a:buClr>
            </a:pPr>
            <a:r>
              <a:rPr lang="en-ZA" sz="5400" b="1" dirty="0">
                <a:solidFill>
                  <a:schemeClr val="tx1"/>
                </a:solidFill>
                <a:latin typeface="+mj-lt"/>
                <a:cs typeface="Arial" panose="020B0604020202020204" pitchFamily="34" charset="0"/>
              </a:rPr>
              <a:t>Situational Analysis – </a:t>
            </a:r>
            <a:r>
              <a:rPr lang="en-ZA" sz="5400" b="1" dirty="0">
                <a:solidFill>
                  <a:schemeClr val="accent1"/>
                </a:solidFill>
                <a:latin typeface="+mj-lt"/>
                <a:cs typeface="Arial" panose="020B0604020202020204" pitchFamily="34" charset="0"/>
              </a:rPr>
              <a:t>Debt Recovery and Historic Debt</a:t>
            </a:r>
          </a:p>
        </p:txBody>
      </p:sp>
      <p:grpSp>
        <p:nvGrpSpPr>
          <p:cNvPr id="17" name="Group 16">
            <a:extLst>
              <a:ext uri="{FF2B5EF4-FFF2-40B4-BE49-F238E27FC236}">
                <a16:creationId xmlns:a16="http://schemas.microsoft.com/office/drawing/2014/main" id="{83573B09-9458-49F4-9355-81C8905FBA0B}"/>
              </a:ext>
            </a:extLst>
          </p:cNvPr>
          <p:cNvGrpSpPr/>
          <p:nvPr/>
        </p:nvGrpSpPr>
        <p:grpSpPr>
          <a:xfrm>
            <a:off x="914519" y="634155"/>
            <a:ext cx="1025026" cy="830998"/>
            <a:chOff x="994893" y="1730385"/>
            <a:chExt cx="512513" cy="415499"/>
          </a:xfrm>
        </p:grpSpPr>
        <p:sp>
          <p:nvSpPr>
            <p:cNvPr id="18" name="TextBox 17">
              <a:extLst>
                <a:ext uri="{FF2B5EF4-FFF2-40B4-BE49-F238E27FC236}">
                  <a16:creationId xmlns:a16="http://schemas.microsoft.com/office/drawing/2014/main" id="{6C4F733A-CF8A-4082-A3CC-D3C8EA5BCE9C}"/>
                </a:ext>
              </a:extLst>
            </p:cNvPr>
            <p:cNvSpPr txBox="1"/>
            <p:nvPr/>
          </p:nvSpPr>
          <p:spPr>
            <a:xfrm>
              <a:off x="994893" y="1730385"/>
              <a:ext cx="512513" cy="415499"/>
            </a:xfrm>
            <a:prstGeom prst="rect">
              <a:avLst/>
            </a:prstGeom>
            <a:noFill/>
          </p:spPr>
          <p:txBody>
            <a:bodyPr wrap="square" rtlCol="0">
              <a:spAutoFit/>
            </a:bodyPr>
            <a:lstStyle/>
            <a:p>
              <a:pPr algn="ctr"/>
              <a:r>
                <a:rPr lang="en-US" sz="4800" b="1" dirty="0">
                  <a:solidFill>
                    <a:schemeClr val="tx1"/>
                  </a:solidFill>
                  <a:latin typeface="+mj-lt"/>
                  <a:ea typeface="Open Sans SemiBold" panose="020B0706030804020204" pitchFamily="34" charset="0"/>
                  <a:cs typeface="Poppins Bold" panose="00000800000000000000" pitchFamily="2" charset="0"/>
                </a:rPr>
                <a:t>12</a:t>
              </a:r>
            </a:p>
          </p:txBody>
        </p:sp>
        <p:cxnSp>
          <p:nvCxnSpPr>
            <p:cNvPr id="19" name="Straight Connector 18">
              <a:extLst>
                <a:ext uri="{FF2B5EF4-FFF2-40B4-BE49-F238E27FC236}">
                  <a16:creationId xmlns:a16="http://schemas.microsoft.com/office/drawing/2014/main" id="{53FEF9B1-55B5-443D-842F-1872EA60A7D3}"/>
                </a:ext>
              </a:extLst>
            </p:cNvPr>
            <p:cNvCxnSpPr>
              <a:cxnSpLocks/>
            </p:cNvCxnSpPr>
            <p:nvPr/>
          </p:nvCxnSpPr>
          <p:spPr>
            <a:xfrm>
              <a:off x="1064649" y="2130495"/>
              <a:ext cx="37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EA8D87EA-331D-4961-8CAB-789AFCAE54CA}"/>
              </a:ext>
            </a:extLst>
          </p:cNvPr>
          <p:cNvSpPr txBox="1"/>
          <p:nvPr/>
        </p:nvSpPr>
        <p:spPr>
          <a:xfrm>
            <a:off x="7840133" y="3105831"/>
            <a:ext cx="15578667" cy="1192634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628650" lvl="1" indent="-171450" algn="l">
              <a:lnSpc>
                <a:spcPct val="150000"/>
              </a:lnSpc>
              <a:buClr>
                <a:schemeClr val="accent1"/>
              </a:buClr>
              <a:buFont typeface="Wingdings" panose="05000000000000000000" pitchFamily="2" charset="2"/>
              <a:buChar char="v"/>
              <a:tabLst>
                <a:tab pos="228600" algn="l"/>
              </a:tabLst>
            </a:pPr>
            <a:r>
              <a:rPr lang="en-US" sz="2800" dirty="0">
                <a:solidFill>
                  <a:schemeClr val="bg1"/>
                </a:solidFill>
                <a:latin typeface="Arial" panose="020B0604020202020204" pitchFamily="34" charset="0"/>
                <a:cs typeface="Arial" panose="020B0604020202020204" pitchFamily="34" charset="0"/>
              </a:rPr>
              <a:t>Introduction of DHET bursary scheme, led debtors to believe repayment of loans no longer    </a:t>
            </a:r>
          </a:p>
          <a:p>
            <a:pPr marL="457200" lvl="1" indent="0" algn="l">
              <a:lnSpc>
                <a:spcPct val="150000"/>
              </a:lnSpc>
              <a:buClr>
                <a:schemeClr val="accent1"/>
              </a:buClr>
              <a:tabLst>
                <a:tab pos="228600" algn="l"/>
              </a:tabLst>
            </a:pPr>
            <a:r>
              <a:rPr lang="en-US" sz="2800" dirty="0">
                <a:solidFill>
                  <a:schemeClr val="bg1"/>
                </a:solidFill>
                <a:latin typeface="Arial" panose="020B0604020202020204" pitchFamily="34" charset="0"/>
                <a:cs typeface="Arial" panose="020B0604020202020204" pitchFamily="34" charset="0"/>
              </a:rPr>
              <a:t>    required, </a:t>
            </a:r>
          </a:p>
          <a:p>
            <a:pPr marL="628650" lvl="1" indent="-171450" algn="l">
              <a:lnSpc>
                <a:spcPct val="150000"/>
              </a:lnSpc>
              <a:buClr>
                <a:schemeClr val="accent1"/>
              </a:buClr>
              <a:buFont typeface="Wingdings" panose="05000000000000000000" pitchFamily="2" charset="2"/>
              <a:buChar char="v"/>
              <a:tabLst>
                <a:tab pos="228600" algn="l"/>
              </a:tabLst>
            </a:pPr>
            <a:r>
              <a:rPr lang="en-US" sz="2800" dirty="0">
                <a:solidFill>
                  <a:schemeClr val="bg1"/>
                </a:solidFill>
                <a:latin typeface="Arial" panose="020B0604020202020204" pitchFamily="34" charset="0"/>
                <a:cs typeface="Arial" panose="020B0604020202020204" pitchFamily="34" charset="0"/>
              </a:rPr>
              <a:t>Historic debt settlement announcement  towards end of the financial year, also contributed to   </a:t>
            </a:r>
          </a:p>
          <a:p>
            <a:pPr marL="457200" lvl="1" indent="0" algn="l">
              <a:lnSpc>
                <a:spcPct val="150000"/>
              </a:lnSpc>
              <a:buClr>
                <a:schemeClr val="accent1"/>
              </a:buClr>
              <a:tabLst>
                <a:tab pos="228600" algn="l"/>
              </a:tabLst>
            </a:pPr>
            <a:r>
              <a:rPr lang="en-US" sz="2800" dirty="0">
                <a:solidFill>
                  <a:schemeClr val="bg1"/>
                </a:solidFill>
                <a:latin typeface="Arial" panose="020B0604020202020204" pitchFamily="34" charset="0"/>
                <a:cs typeface="Arial" panose="020B0604020202020204" pitchFamily="34" charset="0"/>
              </a:rPr>
              <a:t>    unpaid debit orders as NSFAS debtors were under the impression that their debts would be  </a:t>
            </a:r>
          </a:p>
          <a:p>
            <a:pPr marL="457200" lvl="1" indent="0" algn="l">
              <a:lnSpc>
                <a:spcPct val="150000"/>
              </a:lnSpc>
              <a:buClr>
                <a:schemeClr val="accent1"/>
              </a:buClr>
              <a:tabLst>
                <a:tab pos="228600" algn="l"/>
              </a:tabLst>
            </a:pPr>
            <a:r>
              <a:rPr lang="en-US" sz="2800" dirty="0">
                <a:solidFill>
                  <a:schemeClr val="bg1"/>
                </a:solidFill>
                <a:latin typeface="Arial" panose="020B0604020202020204" pitchFamily="34" charset="0"/>
                <a:cs typeface="Arial" panose="020B0604020202020204" pitchFamily="34" charset="0"/>
              </a:rPr>
              <a:t>    written off,</a:t>
            </a:r>
          </a:p>
          <a:p>
            <a:pPr marL="628650" lvl="1" indent="-171450" algn="l">
              <a:lnSpc>
                <a:spcPct val="150000"/>
              </a:lnSpc>
              <a:buClr>
                <a:schemeClr val="accent1"/>
              </a:buClr>
              <a:buFont typeface="Wingdings" panose="05000000000000000000" pitchFamily="2" charset="2"/>
              <a:buChar char="v"/>
              <a:tabLst>
                <a:tab pos="228600" algn="l"/>
              </a:tabLst>
            </a:pPr>
            <a:r>
              <a:rPr lang="en-US" sz="2800" dirty="0">
                <a:solidFill>
                  <a:schemeClr val="bg1"/>
                </a:solidFill>
                <a:latin typeface="Arial" panose="020B0604020202020204" pitchFamily="34" charset="0"/>
                <a:cs typeface="Arial" panose="020B0604020202020204" pitchFamily="34" charset="0"/>
              </a:rPr>
              <a:t>Collections from the public sector, which were the key driver of performance in this area.</a:t>
            </a:r>
            <a:endParaRPr lang="en-US" sz="2400" dirty="0">
              <a:solidFill>
                <a:schemeClr val="bg1"/>
              </a:solidFill>
              <a:latin typeface="Arial" panose="020B0604020202020204" pitchFamily="34" charset="0"/>
              <a:cs typeface="Arial" panose="020B0604020202020204" pitchFamily="34" charset="0"/>
            </a:endParaRPr>
          </a:p>
          <a:p>
            <a:pPr algn="l">
              <a:lnSpc>
                <a:spcPct val="150000"/>
              </a:lnSpc>
              <a:buClr>
                <a:schemeClr val="accent1"/>
              </a:buClr>
              <a:tabLst>
                <a:tab pos="228600" algn="l"/>
              </a:tabLst>
            </a:pPr>
            <a:endParaRPr lang="en-US" sz="2800" dirty="0">
              <a:solidFill>
                <a:schemeClr val="bg1"/>
              </a:solidFill>
              <a:latin typeface="Arial" panose="020B0604020202020204" pitchFamily="34" charset="0"/>
              <a:cs typeface="Arial" panose="020B0604020202020204" pitchFamily="34" charset="0"/>
            </a:endParaRPr>
          </a:p>
          <a:p>
            <a:pPr algn="l">
              <a:lnSpc>
                <a:spcPct val="150000"/>
              </a:lnSpc>
              <a:buClr>
                <a:schemeClr val="accent1"/>
              </a:buClr>
              <a:tabLst>
                <a:tab pos="228600" algn="l"/>
              </a:tabLst>
            </a:pPr>
            <a:endParaRPr lang="en-US" sz="2800" dirty="0">
              <a:solidFill>
                <a:schemeClr val="bg1"/>
              </a:solidFill>
              <a:latin typeface="Arial" panose="020B0604020202020204" pitchFamily="34" charset="0"/>
              <a:cs typeface="Arial" panose="020B0604020202020204" pitchFamily="34" charset="0"/>
            </a:endParaRPr>
          </a:p>
          <a:p>
            <a:pPr algn="l">
              <a:lnSpc>
                <a:spcPct val="150000"/>
              </a:lnSpc>
              <a:buClr>
                <a:schemeClr val="accent1"/>
              </a:buClr>
              <a:tabLst>
                <a:tab pos="228600" algn="l"/>
              </a:tabLst>
            </a:pPr>
            <a:endParaRPr lang="en-US" sz="2800" dirty="0">
              <a:solidFill>
                <a:schemeClr val="bg1"/>
              </a:solidFill>
              <a:latin typeface="Arial" panose="020B0604020202020204" pitchFamily="34" charset="0"/>
              <a:cs typeface="Arial" panose="020B0604020202020204" pitchFamily="34" charset="0"/>
            </a:endParaRPr>
          </a:p>
          <a:p>
            <a:pPr algn="l">
              <a:lnSpc>
                <a:spcPct val="150000"/>
              </a:lnSpc>
              <a:buClr>
                <a:schemeClr val="accent1"/>
              </a:buClr>
              <a:tabLst>
                <a:tab pos="228600" algn="l"/>
              </a:tabLst>
            </a:pPr>
            <a:endParaRPr lang="en-US" sz="2800" dirty="0">
              <a:solidFill>
                <a:schemeClr val="bg1"/>
              </a:solidFill>
              <a:latin typeface="Arial" panose="020B0604020202020204" pitchFamily="34" charset="0"/>
              <a:cs typeface="Arial" panose="020B0604020202020204" pitchFamily="34" charset="0"/>
            </a:endParaRPr>
          </a:p>
          <a:p>
            <a:pPr algn="l">
              <a:lnSpc>
                <a:spcPct val="150000"/>
              </a:lnSpc>
              <a:buClr>
                <a:schemeClr val="accent1"/>
              </a:buClr>
              <a:tabLst>
                <a:tab pos="228600" algn="l"/>
              </a:tabLst>
            </a:pPr>
            <a:endParaRPr lang="en-US" sz="2800" dirty="0">
              <a:solidFill>
                <a:schemeClr val="bg1"/>
              </a:solidFill>
              <a:latin typeface="Arial" panose="020B0604020202020204" pitchFamily="34" charset="0"/>
              <a:cs typeface="Arial" panose="020B0604020202020204" pitchFamily="34" charset="0"/>
            </a:endParaRPr>
          </a:p>
          <a:p>
            <a:pPr marL="742950" lvl="1" indent="-285750" algn="l">
              <a:lnSpc>
                <a:spcPct val="150000"/>
              </a:lnSpc>
              <a:buClr>
                <a:schemeClr val="accent1"/>
              </a:buClr>
              <a:buFont typeface="Wingdings" panose="05000000000000000000" pitchFamily="2" charset="2"/>
              <a:buChar char="v"/>
              <a:tabLst>
                <a:tab pos="228600" algn="l"/>
              </a:tabLst>
            </a:pPr>
            <a:r>
              <a:rPr lang="en-US" sz="2800" dirty="0">
                <a:solidFill>
                  <a:schemeClr val="bg1"/>
                </a:solidFill>
                <a:latin typeface="Arial" panose="020B0604020202020204" pitchFamily="34" charset="0"/>
                <a:cs typeface="Arial" panose="020B0604020202020204" pitchFamily="34" charset="0"/>
              </a:rPr>
              <a:t>Criteria for funding was developed in conjunction with DHET</a:t>
            </a:r>
          </a:p>
          <a:p>
            <a:pPr marL="742950" lvl="1" indent="-285750" algn="l">
              <a:lnSpc>
                <a:spcPct val="150000"/>
              </a:lnSpc>
              <a:buClr>
                <a:schemeClr val="accent1"/>
              </a:buClr>
              <a:buFont typeface="Wingdings" panose="05000000000000000000" pitchFamily="2" charset="2"/>
              <a:buChar char="v"/>
              <a:tabLst>
                <a:tab pos="228600" algn="l"/>
              </a:tabLst>
            </a:pPr>
            <a:r>
              <a:rPr lang="en-US" sz="2800" dirty="0">
                <a:solidFill>
                  <a:schemeClr val="bg1"/>
                </a:solidFill>
                <a:latin typeface="Arial" panose="020B0604020202020204" pitchFamily="34" charset="0"/>
                <a:cs typeface="Arial" panose="020B0604020202020204" pitchFamily="34" charset="0"/>
              </a:rPr>
              <a:t>In 2019 claims totaling R1.7bn was received from universities</a:t>
            </a:r>
          </a:p>
          <a:p>
            <a:pPr marL="742950" lvl="1" indent="-285750" algn="l">
              <a:lnSpc>
                <a:spcPct val="150000"/>
              </a:lnSpc>
              <a:buClr>
                <a:schemeClr val="accent1"/>
              </a:buClr>
              <a:buFont typeface="Wingdings" panose="05000000000000000000" pitchFamily="2" charset="2"/>
              <a:buChar char="v"/>
              <a:tabLst>
                <a:tab pos="228600" algn="l"/>
              </a:tabLst>
            </a:pPr>
            <a:r>
              <a:rPr lang="en-US" sz="2800" dirty="0">
                <a:solidFill>
                  <a:schemeClr val="bg1"/>
                </a:solidFill>
                <a:latin typeface="Arial" panose="020B0604020202020204" pitchFamily="34" charset="0"/>
                <a:cs typeface="Arial" panose="020B0604020202020204" pitchFamily="34" charset="0"/>
              </a:rPr>
              <a:t>Following QA R750 million was allocated to students.</a:t>
            </a:r>
          </a:p>
          <a:p>
            <a:pPr marL="742950" lvl="1" indent="-285750" algn="l">
              <a:lnSpc>
                <a:spcPct val="150000"/>
              </a:lnSpc>
              <a:buClr>
                <a:schemeClr val="accent1"/>
              </a:buClr>
              <a:buFont typeface="Wingdings" panose="05000000000000000000" pitchFamily="2" charset="2"/>
              <a:buChar char="v"/>
              <a:tabLst>
                <a:tab pos="228600" algn="l"/>
              </a:tabLst>
            </a:pPr>
            <a:r>
              <a:rPr lang="en-US" sz="2800" dirty="0">
                <a:solidFill>
                  <a:schemeClr val="bg1"/>
                </a:solidFill>
                <a:latin typeface="Arial" panose="020B0604020202020204" pitchFamily="34" charset="0"/>
                <a:cs typeface="Arial" panose="020B0604020202020204" pitchFamily="34" charset="0"/>
              </a:rPr>
              <a:t>NSFAS engaged DHET to revisit criteria based on inconsistencies</a:t>
            </a:r>
          </a:p>
          <a:p>
            <a:pPr lvl="1" algn="l">
              <a:lnSpc>
                <a:spcPct val="150000"/>
              </a:lnSpc>
              <a:buClr>
                <a:schemeClr val="accent1"/>
              </a:buClr>
              <a:tabLst>
                <a:tab pos="228600" algn="l"/>
              </a:tabLst>
            </a:pPr>
            <a:endParaRPr lang="en-US" sz="2400" dirty="0">
              <a:solidFill>
                <a:schemeClr val="bg1"/>
              </a:solidFill>
              <a:latin typeface="Arial" panose="020B0604020202020204" pitchFamily="34" charset="0"/>
              <a:cs typeface="Arial" panose="020B0604020202020204" pitchFamily="34" charset="0"/>
            </a:endParaRPr>
          </a:p>
          <a:p>
            <a:pPr algn="l">
              <a:buClr>
                <a:schemeClr val="accent1"/>
              </a:buClr>
              <a:tabLst>
                <a:tab pos="228600" algn="l"/>
              </a:tabLst>
            </a:pPr>
            <a:endParaRPr lang="en-US" sz="2400" dirty="0">
              <a:solidFill>
                <a:schemeClr val="bg1"/>
              </a:solidFill>
              <a:latin typeface="Arial" panose="020B0604020202020204" pitchFamily="34" charset="0"/>
              <a:cs typeface="Arial" panose="020B0604020202020204" pitchFamily="34" charset="0"/>
            </a:endParaRPr>
          </a:p>
          <a:p>
            <a:pPr algn="l"/>
            <a:endParaRPr lang="en-US" sz="4000" dirty="0">
              <a:solidFill>
                <a:schemeClr val="bg1"/>
              </a:solidFill>
              <a:latin typeface="Arial" panose="020B0604020202020204" pitchFamily="34" charset="0"/>
              <a:cs typeface="Arial" panose="020B0604020202020204" pitchFamily="34" charset="0"/>
            </a:endParaRPr>
          </a:p>
          <a:p>
            <a:pPr algn="l"/>
            <a:endParaRPr lang="en-ZA" sz="4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76B35A1-D17D-453E-AE3E-68AC2E4D9968}"/>
              </a:ext>
            </a:extLst>
          </p:cNvPr>
          <p:cNvSpPr txBox="1"/>
          <p:nvPr/>
        </p:nvSpPr>
        <p:spPr>
          <a:xfrm>
            <a:off x="8398933" y="1915846"/>
            <a:ext cx="15646400" cy="149271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3200" b="1" dirty="0">
                <a:solidFill>
                  <a:schemeClr val="bg1"/>
                </a:solidFill>
                <a:latin typeface="Arial" panose="020B0604020202020204" pitchFamily="34" charset="0"/>
                <a:cs typeface="Arial" panose="020B0604020202020204" pitchFamily="34" charset="0"/>
              </a:rPr>
              <a:t>A reduction in the percentage of target achieved for the past two financial years 2017/18 and 2018/19:</a:t>
            </a:r>
          </a:p>
          <a:p>
            <a:pPr algn="l"/>
            <a:endParaRPr lang="en-US" sz="2800" b="1" dirty="0">
              <a:solidFill>
                <a:schemeClr val="bg1"/>
              </a:solidFill>
              <a:latin typeface="Arial" panose="020B0604020202020204" pitchFamily="34" charset="0"/>
            </a:endParaRPr>
          </a:p>
        </p:txBody>
      </p:sp>
      <p:sp>
        <p:nvSpPr>
          <p:cNvPr id="11" name="TextBox 10">
            <a:extLst>
              <a:ext uri="{FF2B5EF4-FFF2-40B4-BE49-F238E27FC236}">
                <a16:creationId xmlns:a16="http://schemas.microsoft.com/office/drawing/2014/main" id="{3DE5C4B8-D6D6-40E2-87BF-90CC228BD1B4}"/>
              </a:ext>
            </a:extLst>
          </p:cNvPr>
          <p:cNvSpPr txBox="1"/>
          <p:nvPr/>
        </p:nvSpPr>
        <p:spPr>
          <a:xfrm>
            <a:off x="8398933" y="7583615"/>
            <a:ext cx="15646400" cy="27238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lnSpc>
                <a:spcPct val="150000"/>
              </a:lnSpc>
              <a:buClr>
                <a:schemeClr val="accent1"/>
              </a:buClr>
              <a:tabLst>
                <a:tab pos="228600" algn="l"/>
              </a:tabLst>
            </a:pPr>
            <a:r>
              <a:rPr lang="en-US" sz="3200" b="1" dirty="0">
                <a:solidFill>
                  <a:schemeClr val="bg1"/>
                </a:solidFill>
                <a:latin typeface="Arial" panose="020B0604020202020204" pitchFamily="34" charset="0"/>
                <a:cs typeface="Arial" panose="020B0604020202020204" pitchFamily="34" charset="0"/>
              </a:rPr>
              <a:t>Special allocation of just under R1bn was made to assist students that incurred debt as a result of capped funding applicable to the loan scheme in place for students in the system prior to 2018:</a:t>
            </a:r>
          </a:p>
          <a:p>
            <a:pPr algn="l"/>
            <a:endParaRPr lang="en-US" sz="2800" b="1" dirty="0">
              <a:solidFill>
                <a:schemeClr val="bg1"/>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CB9CA72D-98EF-4483-8037-098EE196E00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800031" y="5314950"/>
            <a:ext cx="4928521" cy="4158440"/>
          </a:xfrm>
          <a:prstGeom prst="rect">
            <a:avLst/>
          </a:prstGeom>
        </p:spPr>
      </p:pic>
    </p:spTree>
    <p:extLst>
      <p:ext uri="{BB962C8B-B14F-4D97-AF65-F5344CB8AC3E}">
        <p14:creationId xmlns:p14="http://schemas.microsoft.com/office/powerpoint/2010/main" val="183590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CE7CF9-EF2B-4AD7-8742-BD7C11E8D854}"/>
              </a:ext>
            </a:extLst>
          </p:cNvPr>
          <p:cNvSpPr>
            <a:spLocks noGrp="1"/>
          </p:cNvSpPr>
          <p:nvPr>
            <p:ph type="sldNum" sz="quarter" idx="10"/>
          </p:nvPr>
        </p:nvSpPr>
        <p:spPr/>
        <p:txBody>
          <a:bodyPr/>
          <a:lstStyle/>
          <a:p>
            <a:fld id="{86CB4B4D-7CA3-9044-876B-883B54F8677D}" type="slidenum">
              <a:rPr lang="en-GB" smtClean="0"/>
              <a:pPr/>
              <a:t>13</a:t>
            </a:fld>
            <a:endParaRPr lang="en-GB" dirty="0"/>
          </a:p>
        </p:txBody>
      </p:sp>
      <p:sp>
        <p:nvSpPr>
          <p:cNvPr id="3" name="TextBox 2">
            <a:extLst>
              <a:ext uri="{FF2B5EF4-FFF2-40B4-BE49-F238E27FC236}">
                <a16:creationId xmlns:a16="http://schemas.microsoft.com/office/drawing/2014/main" id="{F0B6F18E-87C1-4B43-8FFA-04611E64D3D3}"/>
              </a:ext>
            </a:extLst>
          </p:cNvPr>
          <p:cNvSpPr txBox="1"/>
          <p:nvPr/>
        </p:nvSpPr>
        <p:spPr>
          <a:xfrm>
            <a:off x="8919721" y="1609931"/>
            <a:ext cx="14431346" cy="82330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6000" b="1" dirty="0">
              <a:solidFill>
                <a:schemeClr val="bg1">
                  <a:lumMod val="50000"/>
                </a:schemeClr>
              </a:solidFill>
              <a:latin typeface="+mn-lt"/>
              <a:cs typeface="Arial" panose="020B0604020202020204" pitchFamily="34" charset="0"/>
            </a:endParaRPr>
          </a:p>
          <a:p>
            <a:pPr algn="l">
              <a:buClr>
                <a:srgbClr val="C00000"/>
              </a:buClr>
            </a:pPr>
            <a:r>
              <a:rPr lang="en-ZA" sz="16600" b="1" dirty="0">
                <a:solidFill>
                  <a:srgbClr val="D36E28"/>
                </a:solidFill>
                <a:latin typeface="+mn-lt"/>
                <a:cs typeface="Arial" panose="020B0604020202020204" pitchFamily="34" charset="0"/>
              </a:rPr>
              <a:t>PART B:  </a:t>
            </a:r>
          </a:p>
          <a:p>
            <a:pPr algn="l">
              <a:buClr>
                <a:srgbClr val="C00000"/>
              </a:buClr>
            </a:pPr>
            <a:r>
              <a:rPr lang="en-ZA" sz="4000" b="1" dirty="0">
                <a:solidFill>
                  <a:schemeClr val="bg1">
                    <a:lumMod val="50000"/>
                  </a:schemeClr>
                </a:solidFill>
                <a:latin typeface="+mn-lt"/>
                <a:cs typeface="Arial" panose="020B0604020202020204" pitchFamily="34" charset="0"/>
              </a:rPr>
              <a:t>NSFAS OBJECTIVES AND KEY PERFORMANCE INDICATORS FOR THE PAST TWO FINANCIAL YEARS </a:t>
            </a:r>
          </a:p>
          <a:p>
            <a:pPr algn="l">
              <a:buClr>
                <a:srgbClr val="C00000"/>
              </a:buClr>
            </a:pPr>
            <a:r>
              <a:rPr lang="en-ZA" sz="4000" b="1" dirty="0">
                <a:solidFill>
                  <a:schemeClr val="bg1">
                    <a:lumMod val="50000"/>
                  </a:schemeClr>
                </a:solidFill>
                <a:latin typeface="+mn-lt"/>
                <a:cs typeface="Arial" panose="020B0604020202020204" pitchFamily="34" charset="0"/>
              </a:rPr>
              <a:t> </a:t>
            </a:r>
          </a:p>
          <a:p>
            <a:pPr algn="l"/>
            <a:endParaRPr lang="en-US" sz="4000" dirty="0">
              <a:solidFill>
                <a:schemeClr val="bg1"/>
              </a:solidFill>
              <a:latin typeface="+mn-lt"/>
            </a:endParaRPr>
          </a:p>
        </p:txBody>
      </p:sp>
      <p:pic>
        <p:nvPicPr>
          <p:cNvPr id="4" name="Graphic 3">
            <a:extLst>
              <a:ext uri="{FF2B5EF4-FFF2-40B4-BE49-F238E27FC236}">
                <a16:creationId xmlns:a16="http://schemas.microsoft.com/office/drawing/2014/main" id="{C7248ADC-A0D4-4D07-AC96-B9C7EBE50AF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76412" y="4485832"/>
            <a:ext cx="4757738" cy="4744336"/>
          </a:xfrm>
          <a:prstGeom prst="rect">
            <a:avLst/>
          </a:prstGeom>
        </p:spPr>
      </p:pic>
    </p:spTree>
    <p:extLst>
      <p:ext uri="{BB962C8B-B14F-4D97-AF65-F5344CB8AC3E}">
        <p14:creationId xmlns:p14="http://schemas.microsoft.com/office/powerpoint/2010/main" val="109444664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996638"/>
            <a:ext cx="16255484" cy="1811172"/>
          </a:xfrm>
        </p:spPr>
        <p:txBody>
          <a:bodyPr>
            <a:noAutofit/>
          </a:bodyPr>
          <a:lstStyle/>
          <a:p>
            <a:r>
              <a:rPr lang="en-ZA" sz="5400" dirty="0">
                <a:solidFill>
                  <a:schemeClr val="bg1"/>
                </a:solidFill>
                <a:latin typeface="Arial"/>
                <a:cs typeface="Arial" panose="020B0604020202020204" pitchFamily="34" charset="0"/>
              </a:rPr>
              <a:t>NSFAS Objectives and Key Performance Indicators for the past two Financial Years</a:t>
            </a:r>
            <a:r>
              <a:rPr lang="en-ZA" sz="5400" kern="1200" dirty="0">
                <a:solidFill>
                  <a:schemeClr val="bg1"/>
                </a:solidFill>
                <a:latin typeface="Arial"/>
                <a:cs typeface="Arial" panose="020B0604020202020204" pitchFamily="34" charset="0"/>
              </a:rPr>
              <a:t>  </a:t>
            </a:r>
            <a:br>
              <a:rPr lang="en-ZA" sz="5400" kern="1200" dirty="0">
                <a:solidFill>
                  <a:schemeClr val="bg1"/>
                </a:solidFill>
                <a:latin typeface="Arial"/>
                <a:cs typeface="Arial" panose="020B0604020202020204" pitchFamily="34" charset="0"/>
              </a:rPr>
            </a:br>
            <a:endParaRPr lang="en-US" sz="5400" dirty="0">
              <a:solidFill>
                <a:schemeClr val="bg1"/>
              </a:solidFill>
            </a:endParaRP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14</a:t>
            </a:fld>
            <a:endParaRPr lang="en-GB"/>
          </a:p>
        </p:txBody>
      </p:sp>
      <p:graphicFrame>
        <p:nvGraphicFramePr>
          <p:cNvPr id="6" name="Table 5">
            <a:extLst>
              <a:ext uri="{FF2B5EF4-FFF2-40B4-BE49-F238E27FC236}">
                <a16:creationId xmlns:a16="http://schemas.microsoft.com/office/drawing/2014/main" id="{881657BE-C291-4889-850B-C3BF8088110F}"/>
              </a:ext>
            </a:extLst>
          </p:cNvPr>
          <p:cNvGraphicFramePr>
            <a:graphicFrameLocks noGrp="1"/>
          </p:cNvGraphicFramePr>
          <p:nvPr>
            <p:extLst>
              <p:ext uri="{D42A27DB-BD31-4B8C-83A1-F6EECF244321}">
                <p14:modId xmlns:p14="http://schemas.microsoft.com/office/powerpoint/2010/main" val="3399534006"/>
              </p:ext>
            </p:extLst>
          </p:nvPr>
        </p:nvGraphicFramePr>
        <p:xfrm>
          <a:off x="2049450" y="2621543"/>
          <a:ext cx="20556550" cy="8716965"/>
        </p:xfrm>
        <a:graphic>
          <a:graphicData uri="http://schemas.openxmlformats.org/drawingml/2006/table">
            <a:tbl>
              <a:tblPr firstRow="1" firstCol="1" lastRow="1" lastCol="1" bandRow="1" bandCol="1"/>
              <a:tblGrid>
                <a:gridCol w="6376321">
                  <a:extLst>
                    <a:ext uri="{9D8B030D-6E8A-4147-A177-3AD203B41FA5}">
                      <a16:colId xmlns:a16="http://schemas.microsoft.com/office/drawing/2014/main" val="3616636367"/>
                    </a:ext>
                  </a:extLst>
                </a:gridCol>
                <a:gridCol w="7459819">
                  <a:extLst>
                    <a:ext uri="{9D8B030D-6E8A-4147-A177-3AD203B41FA5}">
                      <a16:colId xmlns:a16="http://schemas.microsoft.com/office/drawing/2014/main" val="2513803456"/>
                    </a:ext>
                  </a:extLst>
                </a:gridCol>
                <a:gridCol w="6720410">
                  <a:extLst>
                    <a:ext uri="{9D8B030D-6E8A-4147-A177-3AD203B41FA5}">
                      <a16:colId xmlns:a16="http://schemas.microsoft.com/office/drawing/2014/main" val="321850512"/>
                    </a:ext>
                  </a:extLst>
                </a:gridCol>
              </a:tblGrid>
              <a:tr h="749191">
                <a:tc rowSpan="2">
                  <a:txBody>
                    <a:bodyPr/>
                    <a:lstStyle/>
                    <a:p>
                      <a:pPr marL="63500" marR="0" algn="l" defTabSz="914400" rtl="0" eaLnBrk="1" latinLnBrk="0" hangingPunct="1">
                        <a:spcBef>
                          <a:spcPts val="160"/>
                        </a:spcBef>
                        <a:spcAft>
                          <a:spcPts val="0"/>
                        </a:spcAft>
                      </a:pPr>
                      <a:endParaRPr lang="en-US" sz="2800" b="1" kern="12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3500" marR="0" algn="l" defTabSz="914400" rtl="0" eaLnBrk="1" latinLnBrk="0" hangingPunct="1">
                        <a:spcBef>
                          <a:spcPts val="160"/>
                        </a:spcBef>
                        <a:spcAft>
                          <a:spcPts val="0"/>
                        </a:spcAft>
                      </a:pPr>
                      <a:r>
                        <a:rPr lang="en-US" sz="2800" b="1" kern="12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p>
                      <a:pPr marL="63500" marR="0" algn="l" defTabSz="914400" rtl="0" eaLnBrk="1" latinLnBrk="0" hangingPunct="1">
                        <a:spcBef>
                          <a:spcPts val="160"/>
                        </a:spcBef>
                        <a:spcAft>
                          <a:spcPts val="0"/>
                        </a:spcAft>
                      </a:pPr>
                      <a:r>
                        <a:rPr lang="en-US" sz="2800" b="1" kern="12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p>
                      <a:pPr marL="63500" marR="0" algn="l" defTabSz="914400" rtl="0" eaLnBrk="1" latinLnBrk="0" hangingPunct="1">
                        <a:spcBef>
                          <a:spcPts val="160"/>
                        </a:spcBef>
                        <a:spcAft>
                          <a:spcPts val="0"/>
                        </a:spcAft>
                      </a:pPr>
                      <a:r>
                        <a:rPr lang="en-US" sz="2800" b="1" kern="12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Objectives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57785" marR="372745" algn="ctr">
                        <a:spcBef>
                          <a:spcPts val="170"/>
                        </a:spcBef>
                        <a:spcAft>
                          <a:spcPts val="0"/>
                        </a:spcAft>
                      </a:pP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57785" marR="372745" algn="ctr">
                        <a:spcBef>
                          <a:spcPts val="170"/>
                        </a:spcBef>
                        <a:spcAft>
                          <a:spcPts val="0"/>
                        </a:spcAft>
                      </a:pPr>
                      <a:r>
                        <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2018/19 Financial Year</a:t>
                      </a:r>
                    </a:p>
                    <a:p>
                      <a:pPr marL="57785" marR="372745" algn="ctr">
                        <a:spcBef>
                          <a:spcPts val="170"/>
                        </a:spcBef>
                        <a:spcAft>
                          <a:spcPts val="0"/>
                        </a:spcAft>
                      </a:pP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57785" marR="372745" algn="ctr">
                        <a:spcBef>
                          <a:spcPts val="170"/>
                        </a:spcBef>
                        <a:spcAft>
                          <a:spcPts val="0"/>
                        </a:spcAft>
                      </a:pP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57785" marR="372745" algn="ctr">
                        <a:spcBef>
                          <a:spcPts val="170"/>
                        </a:spcBef>
                        <a:spcAft>
                          <a:spcPts val="0"/>
                        </a:spcAft>
                      </a:pPr>
                      <a:r>
                        <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2019/20 Financial Year</a:t>
                      </a: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82533844"/>
                  </a:ext>
                </a:extLst>
              </a:tr>
              <a:tr h="1086762">
                <a:tc vMerge="1">
                  <a:txBody>
                    <a:bodyPr/>
                    <a:lstStyle/>
                    <a:p>
                      <a:endParaRPr lang="en-US"/>
                    </a:p>
                  </a:txBody>
                  <a:tcPr/>
                </a:tc>
                <a:tc>
                  <a:txBody>
                    <a:bodyPr/>
                    <a:lstStyle/>
                    <a:p>
                      <a:pPr marL="57785" marR="372745" algn="ctr">
                        <a:spcBef>
                          <a:spcPts val="170"/>
                        </a:spcBef>
                        <a:spcAft>
                          <a:spcPts val="0"/>
                        </a:spcAft>
                      </a:pP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57785" marR="372745" algn="ctr">
                        <a:spcBef>
                          <a:spcPts val="170"/>
                        </a:spcBef>
                        <a:spcAft>
                          <a:spcPts val="0"/>
                        </a:spcAft>
                      </a:pP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57785" marR="372745" algn="ctr">
                        <a:spcBef>
                          <a:spcPts val="170"/>
                        </a:spcBef>
                        <a:spcAft>
                          <a:spcPts val="0"/>
                        </a:spcAft>
                      </a:pPr>
                      <a:r>
                        <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Key Performance Indicator</a:t>
                      </a:r>
                    </a:p>
                    <a:p>
                      <a:pPr marL="57785" marR="372745" algn="ctr">
                        <a:spcBef>
                          <a:spcPts val="170"/>
                        </a:spcBef>
                        <a:spcAft>
                          <a:spcPts val="0"/>
                        </a:spcAft>
                      </a:pP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lgn="ct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lgn="ctr"/>
                      <a:r>
                        <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Key Performance Indicator</a:t>
                      </a:r>
                      <a:endParaRPr lang="en-US" sz="2800" spc="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83880981"/>
                  </a:ext>
                </a:extLst>
              </a:tr>
              <a:tr h="1443612">
                <a:tc>
                  <a:txBody>
                    <a:bodyPr/>
                    <a:lstStyle/>
                    <a:p>
                      <a:pPr marL="284480" marR="127000" indent="-228600" algn="l">
                        <a:lnSpc>
                          <a:spcPct val="98000"/>
                        </a:lnSpc>
                        <a:spcBef>
                          <a:spcPts val="245"/>
                        </a:spcBef>
                        <a:spcAft>
                          <a:spcPts val="0"/>
                        </a:spcAft>
                        <a:buAutoNum type="arabicPeriod"/>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284480" marR="127000" indent="-228600" algn="l">
                        <a:lnSpc>
                          <a:spcPct val="98000"/>
                        </a:lnSpc>
                        <a:spcBef>
                          <a:spcPts val="245"/>
                        </a:spcBef>
                        <a:spcAft>
                          <a:spcPts val="0"/>
                        </a:spcAft>
                        <a:buAutoNum type="arabicPeriod"/>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Increase in funding (rand value) raised for financial aid for qualifying students</a:t>
                      </a:r>
                    </a:p>
                    <a:p>
                      <a:pPr marL="284480" marR="127000" indent="-228600" algn="l">
                        <a:lnSpc>
                          <a:spcPct val="98000"/>
                        </a:lnSpc>
                        <a:spcBef>
                          <a:spcPts val="245"/>
                        </a:spcBef>
                        <a:spcAft>
                          <a:spcPts val="0"/>
                        </a:spcAft>
                        <a:buAutoNum type="arabicPeriod"/>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algn="l">
                        <a:spcBef>
                          <a:spcPts val="30"/>
                        </a:spcBef>
                        <a:spcAft>
                          <a:spcPts val="0"/>
                        </a:spcAft>
                      </a:pPr>
                      <a:r>
                        <a:rPr lang="en-US" sz="28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49225" algn="l">
                        <a:spcBef>
                          <a:spcPts val="185"/>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49225" algn="l">
                        <a:spcBef>
                          <a:spcPts val="185"/>
                        </a:spcBef>
                        <a:spcAft>
                          <a:spcPts val="0"/>
                        </a:spcAft>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1.1 Amount of funds (rand value) raised from new funders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49225" algn="l">
                        <a:spcBef>
                          <a:spcPts val="185"/>
                        </a:spcBef>
                        <a:spcAft>
                          <a:spcPts val="0"/>
                        </a:spcAft>
                      </a:pPr>
                      <a:endParaRPr lang="en-ZA"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49225" algn="l">
                        <a:spcBef>
                          <a:spcPts val="185"/>
                        </a:spcBef>
                        <a:spcAft>
                          <a:spcPts val="0"/>
                        </a:spcAft>
                      </a:pPr>
                      <a:r>
                        <a:rPr lang="en-ZA"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1.1 Amount of funds (rand value) raised from new funders</a:t>
                      </a:r>
                    </a:p>
                    <a:p>
                      <a:pPr marL="57785" marR="149225" algn="l">
                        <a:spcBef>
                          <a:spcPts val="185"/>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6381829"/>
                  </a:ext>
                </a:extLst>
              </a:tr>
              <a:tr h="2760030">
                <a:tc>
                  <a:txBody>
                    <a:bodyPr/>
                    <a:lstStyle/>
                    <a:p>
                      <a:pPr marL="284480" marR="0" indent="-228600" algn="l">
                        <a:spcBef>
                          <a:spcPts val="225"/>
                        </a:spcBef>
                        <a:spcAft>
                          <a:spcPts val="0"/>
                        </a:spcAft>
                        <a:buAutoNum type="arabicPeriod" startAt="2"/>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284480" marR="0" indent="-228600" algn="l">
                        <a:spcBef>
                          <a:spcPts val="225"/>
                        </a:spcBef>
                        <a:spcAft>
                          <a:spcPts val="0"/>
                        </a:spcAft>
                        <a:buAutoNum type="arabicPeriod" startAt="2"/>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Increase the amount of money recovered (rand value) from NSFAS debtors</a:t>
                      </a:r>
                    </a:p>
                    <a:p>
                      <a:pPr marL="284480" marR="0" indent="-228600" algn="l">
                        <a:spcBef>
                          <a:spcPts val="225"/>
                        </a:spcBef>
                        <a:spcAft>
                          <a:spcPts val="0"/>
                        </a:spcAft>
                        <a:buAutoNum type="arabicPeriod" startAt="2"/>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algn="l">
                        <a:spcBef>
                          <a:spcPts val="30"/>
                        </a:spcBef>
                        <a:spcAft>
                          <a:spcPts val="0"/>
                        </a:spcAft>
                      </a:pPr>
                      <a:r>
                        <a:rPr lang="en-US" sz="28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lgn="l">
                        <a:spcBef>
                          <a:spcPts val="200"/>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18745" algn="l">
                        <a:spcBef>
                          <a:spcPts val="200"/>
                        </a:spcBef>
                        <a:spcAft>
                          <a:spcPts val="0"/>
                        </a:spcAft>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2.1 Amount of money recovered (rand value) from NSFAS debtors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lgn="l">
                        <a:spcBef>
                          <a:spcPts val="200"/>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18745" algn="l">
                        <a:spcBef>
                          <a:spcPts val="200"/>
                        </a:spcBef>
                        <a:spcAft>
                          <a:spcPts val="0"/>
                        </a:spcAft>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2.1 Amount of money recovered (rand value) from NSFAS debtors</a:t>
                      </a:r>
                    </a:p>
                    <a:p>
                      <a:pPr marL="57785" marR="118745" algn="l">
                        <a:spcBef>
                          <a:spcPts val="200"/>
                        </a:spcBef>
                        <a:spcAft>
                          <a:spcPts val="0"/>
                        </a:spcAft>
                      </a:pPr>
                      <a:endParaRPr lang="en-ZA"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18745" algn="l">
                        <a:spcBef>
                          <a:spcPts val="200"/>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25034015"/>
                  </a:ext>
                </a:extLst>
              </a:tr>
            </a:tbl>
          </a:graphicData>
        </a:graphic>
      </p:graphicFrame>
    </p:spTree>
    <p:extLst>
      <p:ext uri="{BB962C8B-B14F-4D97-AF65-F5344CB8AC3E}">
        <p14:creationId xmlns:p14="http://schemas.microsoft.com/office/powerpoint/2010/main" val="300465064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1143696"/>
            <a:ext cx="16255484" cy="1811172"/>
          </a:xfrm>
        </p:spPr>
        <p:txBody>
          <a:bodyPr>
            <a:noAutofit/>
          </a:bodyPr>
          <a:lstStyle/>
          <a:p>
            <a:r>
              <a:rPr lang="en-ZA" sz="5400" dirty="0">
                <a:solidFill>
                  <a:schemeClr val="bg1"/>
                </a:solidFill>
                <a:latin typeface="Arial"/>
                <a:cs typeface="Arial" panose="020B0604020202020204" pitchFamily="34" charset="0"/>
              </a:rPr>
              <a:t>NSFAS Objectives and Key Performance Indicators for the past two Financial Years</a:t>
            </a:r>
            <a:r>
              <a:rPr lang="en-ZA" sz="5400" kern="1200" dirty="0">
                <a:solidFill>
                  <a:schemeClr val="bg1"/>
                </a:solidFill>
                <a:latin typeface="Arial"/>
                <a:cs typeface="Arial" panose="020B0604020202020204" pitchFamily="34" charset="0"/>
              </a:rPr>
              <a:t>  </a:t>
            </a:r>
            <a:br>
              <a:rPr lang="en-ZA" sz="5400" kern="1200" dirty="0">
                <a:solidFill>
                  <a:schemeClr val="bg1"/>
                </a:solidFill>
                <a:latin typeface="Arial"/>
                <a:cs typeface="Arial" panose="020B0604020202020204" pitchFamily="34" charset="0"/>
              </a:rPr>
            </a:br>
            <a:endParaRPr lang="en-US" sz="5400" dirty="0">
              <a:solidFill>
                <a:schemeClr val="bg1"/>
              </a:solidFill>
            </a:endParaRP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15</a:t>
            </a:fld>
            <a:endParaRPr lang="en-GB"/>
          </a:p>
        </p:txBody>
      </p:sp>
      <p:graphicFrame>
        <p:nvGraphicFramePr>
          <p:cNvPr id="9" name="Table 8">
            <a:extLst>
              <a:ext uri="{FF2B5EF4-FFF2-40B4-BE49-F238E27FC236}">
                <a16:creationId xmlns:a16="http://schemas.microsoft.com/office/drawing/2014/main" id="{B180FCAA-10F0-43FB-B126-3FE6CFAEF064}"/>
              </a:ext>
            </a:extLst>
          </p:cNvPr>
          <p:cNvGraphicFramePr>
            <a:graphicFrameLocks noGrp="1"/>
          </p:cNvGraphicFramePr>
          <p:nvPr>
            <p:extLst>
              <p:ext uri="{D42A27DB-BD31-4B8C-83A1-F6EECF244321}">
                <p14:modId xmlns:p14="http://schemas.microsoft.com/office/powerpoint/2010/main" val="3690831741"/>
              </p:ext>
            </p:extLst>
          </p:nvPr>
        </p:nvGraphicFramePr>
        <p:xfrm>
          <a:off x="2049449" y="2807809"/>
          <a:ext cx="20082417" cy="8844128"/>
        </p:xfrm>
        <a:graphic>
          <a:graphicData uri="http://schemas.openxmlformats.org/drawingml/2006/table">
            <a:tbl>
              <a:tblPr firstRow="1" firstCol="1" lastRow="1" lastCol="1" bandRow="1" bandCol="1"/>
              <a:tblGrid>
                <a:gridCol w="3506944">
                  <a:extLst>
                    <a:ext uri="{9D8B030D-6E8A-4147-A177-3AD203B41FA5}">
                      <a16:colId xmlns:a16="http://schemas.microsoft.com/office/drawing/2014/main" val="1344884391"/>
                    </a:ext>
                  </a:extLst>
                </a:gridCol>
                <a:gridCol w="8227340">
                  <a:extLst>
                    <a:ext uri="{9D8B030D-6E8A-4147-A177-3AD203B41FA5}">
                      <a16:colId xmlns:a16="http://schemas.microsoft.com/office/drawing/2014/main" val="1662593931"/>
                    </a:ext>
                  </a:extLst>
                </a:gridCol>
                <a:gridCol w="8348133">
                  <a:extLst>
                    <a:ext uri="{9D8B030D-6E8A-4147-A177-3AD203B41FA5}">
                      <a16:colId xmlns:a16="http://schemas.microsoft.com/office/drawing/2014/main" val="3915507335"/>
                    </a:ext>
                  </a:extLst>
                </a:gridCol>
              </a:tblGrid>
              <a:tr h="739931">
                <a:tc rowSpan="2">
                  <a:txBody>
                    <a:bodyPr/>
                    <a:lstStyle/>
                    <a:p>
                      <a:pPr marL="63500" marR="0" algn="ctr" defTabSz="914400" rtl="0" eaLnBrk="1" latinLnBrk="0" hangingPunct="1">
                        <a:spcBef>
                          <a:spcPts val="160"/>
                        </a:spcBef>
                        <a:spcAft>
                          <a:spcPts val="0"/>
                        </a:spcAft>
                      </a:pPr>
                      <a:endParaRPr lang="en-US" sz="24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63500" marR="0" algn="ctr" defTabSz="914400" rtl="0" eaLnBrk="1" latinLnBrk="0" hangingPunct="1">
                        <a:spcBef>
                          <a:spcPts val="160"/>
                        </a:spcBef>
                        <a:spcAft>
                          <a:spcPts val="0"/>
                        </a:spcAft>
                      </a:pPr>
                      <a:endParaRPr lang="en-US" sz="24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63500" marR="0" algn="ctr" defTabSz="914400" rtl="0" eaLnBrk="1" latinLnBrk="0" hangingPunct="1">
                        <a:spcBef>
                          <a:spcPts val="160"/>
                        </a:spcBef>
                        <a:spcAft>
                          <a:spcPts val="0"/>
                        </a:spcAft>
                      </a:pPr>
                      <a:r>
                        <a:rPr lang="en-US" sz="28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Objectives</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3500" marR="0" algn="ctr" defTabSz="914400" rtl="0" eaLnBrk="1" latinLnBrk="0" hangingPunct="1">
                        <a:spcBef>
                          <a:spcPts val="160"/>
                        </a:spcBef>
                        <a:spcAft>
                          <a:spcPts val="0"/>
                        </a:spcAft>
                      </a:pPr>
                      <a:endParaRPr lang="en-US" sz="28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63500" marR="0" algn="ctr" defTabSz="914400" rtl="0" eaLnBrk="1" latinLnBrk="0" hangingPunct="1">
                        <a:spcBef>
                          <a:spcPts val="160"/>
                        </a:spcBef>
                        <a:spcAft>
                          <a:spcPts val="0"/>
                        </a:spcAft>
                      </a:pPr>
                      <a:r>
                        <a:rPr lang="en-US" sz="28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Key performance indicator</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a:txBody>
                    <a:bodyPr/>
                    <a:lstStyle/>
                    <a:p>
                      <a:pPr algn="ctr"/>
                      <a:endParaRPr lang="en-US" sz="2800" b="1" cap="none" spc="0" dirty="0">
                        <a:solidFill>
                          <a:schemeClr val="tx1"/>
                        </a:solidFill>
                        <a:latin typeface="Arial" panose="020B0604020202020204" pitchFamily="34" charset="0"/>
                        <a:cs typeface="Arial" panose="020B0604020202020204" pitchFamily="34" charset="0"/>
                      </a:endParaRPr>
                    </a:p>
                    <a:p>
                      <a:pPr algn="ctr"/>
                      <a:r>
                        <a:rPr lang="en-US" sz="2800" b="1" cap="none" spc="0" dirty="0">
                          <a:solidFill>
                            <a:schemeClr val="tx1"/>
                          </a:solidFill>
                          <a:latin typeface="Arial" panose="020B0604020202020204" pitchFamily="34" charset="0"/>
                          <a:cs typeface="Arial" panose="020B0604020202020204" pitchFamily="34" charset="0"/>
                        </a:rPr>
                        <a:t>Key performance indicator</a:t>
                      </a:r>
                    </a:p>
                    <a:p>
                      <a:pPr algn="ctr"/>
                      <a:endParaRPr lang="en-US" sz="2400" b="1" cap="none" spc="0" dirty="0">
                        <a:solidFill>
                          <a:schemeClr val="tx1"/>
                        </a:solidFill>
                        <a:latin typeface="Arial" panose="020B0604020202020204" pitchFamily="34" charset="0"/>
                        <a:cs typeface="Arial" panose="020B0604020202020204" pitchFamily="34" charset="0"/>
                      </a:endParaRPr>
                    </a:p>
                    <a:p>
                      <a:pPr algn="ctr"/>
                      <a:r>
                        <a:rPr lang="en-US" sz="28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32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2018/19 FY</a:t>
                      </a:r>
                      <a:endParaRPr lang="en-US" sz="2800" b="1" cap="none" spc="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53736496"/>
                  </a:ext>
                </a:extLst>
              </a:tr>
              <a:tr h="739931">
                <a:tc vMerge="1">
                  <a:txBody>
                    <a:bodyPr/>
                    <a:lstStyle/>
                    <a:p>
                      <a:endParaRPr lang="en-US"/>
                    </a:p>
                  </a:txBody>
                  <a:tcPr/>
                </a:tc>
                <a:tc>
                  <a:txBody>
                    <a:bodyPr/>
                    <a:lstStyle/>
                    <a:p>
                      <a:pPr marL="63500" marR="0" algn="ctr" defTabSz="914400" rtl="0" eaLnBrk="1" latinLnBrk="0" hangingPunct="1">
                        <a:spcBef>
                          <a:spcPts val="160"/>
                        </a:spcBef>
                        <a:spcAft>
                          <a:spcPts val="0"/>
                        </a:spcAft>
                      </a:pPr>
                      <a:r>
                        <a:rPr lang="en-US" sz="20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63500" marR="0" algn="ctr" defTabSz="914400" rtl="0" eaLnBrk="1" latinLnBrk="0" hangingPunct="1">
                        <a:spcBef>
                          <a:spcPts val="160"/>
                        </a:spcBef>
                        <a:spcAft>
                          <a:spcPts val="0"/>
                        </a:spcAft>
                      </a:pPr>
                      <a:r>
                        <a:rPr lang="en-US" sz="32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2018/19 FY</a:t>
                      </a:r>
                    </a:p>
                    <a:p>
                      <a:pPr marL="63500" marR="0" algn="ctr" defTabSz="914400" rtl="0" eaLnBrk="1" latinLnBrk="0" hangingPunct="1">
                        <a:spcBef>
                          <a:spcPts val="160"/>
                        </a:spcBef>
                        <a:spcAft>
                          <a:spcPts val="0"/>
                        </a:spcAft>
                      </a:pPr>
                      <a:endParaRPr lang="en-US" sz="3200" b="1" kern="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vMerge="1">
                  <a:txBody>
                    <a:bodyPr/>
                    <a:lstStyle/>
                    <a:p>
                      <a:endParaRPr lang="en-US"/>
                    </a:p>
                  </a:txBody>
                  <a:tcPr/>
                </a:tc>
                <a:extLst>
                  <a:ext uri="{0D108BD9-81ED-4DB2-BD59-A6C34878D82A}">
                    <a16:rowId xmlns:a16="http://schemas.microsoft.com/office/drawing/2014/main" val="4274652794"/>
                  </a:ext>
                </a:extLst>
              </a:tr>
              <a:tr h="1401974">
                <a:tc rowSpan="5">
                  <a:txBody>
                    <a:bodyPr/>
                    <a:lstStyle/>
                    <a:p>
                      <a:pPr marL="292100" marR="195580" indent="-228600">
                        <a:lnSpc>
                          <a:spcPct val="150000"/>
                        </a:lnSpc>
                        <a:spcBef>
                          <a:spcPts val="240"/>
                        </a:spcBef>
                        <a:spcAft>
                          <a:spcPts val="0"/>
                        </a:spcAft>
                        <a:buAutoNum type="arabicPeriod" startAt="3"/>
                      </a:pPr>
                      <a:r>
                        <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Improve the efficiency of the application, evaluation and funding of students</a:t>
                      </a:r>
                    </a:p>
                    <a:p>
                      <a:pPr marL="292100" marR="195580" indent="-228600">
                        <a:lnSpc>
                          <a:spcPct val="150000"/>
                        </a:lnSpc>
                        <a:spcBef>
                          <a:spcPts val="240"/>
                        </a:spcBef>
                        <a:spcAft>
                          <a:spcPts val="0"/>
                        </a:spcAft>
                        <a:buAutoNum type="arabicPeriod" startAt="3"/>
                      </a:pPr>
                      <a:endPar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30"/>
                        </a:spcBef>
                        <a:spcAft>
                          <a:spcPts val="0"/>
                        </a:spcAft>
                      </a:pPr>
                      <a:r>
                        <a:rPr lang="en-US" sz="2000" b="1"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67945">
                        <a:lnSpc>
                          <a:spcPct val="150000"/>
                        </a:lnSpc>
                        <a:spcBef>
                          <a:spcPts val="195"/>
                        </a:spcBef>
                        <a:spcAft>
                          <a:spcPts val="0"/>
                        </a:spcAft>
                      </a:pPr>
                      <a:r>
                        <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 1 Percentage of all applications received by 30 November, where  provisional funding decisions are  communicated to applicants by 31 January each year</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67945" algn="l">
                        <a:lnSpc>
                          <a:spcPct val="150000"/>
                        </a:lnSpc>
                        <a:spcBef>
                          <a:spcPts val="195"/>
                        </a:spcBef>
                        <a:spcAft>
                          <a:spcPts val="0"/>
                        </a:spcAft>
                      </a:pPr>
                      <a:r>
                        <a:rPr lang="en-ZA"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3.1 Reduced administrative backlog (1.1.1)</a:t>
                      </a:r>
                      <a:endPar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26810769"/>
                  </a:ext>
                </a:extLst>
              </a:tr>
              <a:tr h="934650">
                <a:tc vMerge="1">
                  <a:txBody>
                    <a:bodyPr/>
                    <a:lstStyle/>
                    <a:p>
                      <a:endParaRPr lang="en-US"/>
                    </a:p>
                  </a:txBody>
                  <a:tcPr/>
                </a:tc>
                <a:tc>
                  <a:txBody>
                    <a:bodyPr/>
                    <a:lstStyle/>
                    <a:p>
                      <a:pPr marL="64770" marR="112395">
                        <a:lnSpc>
                          <a:spcPct val="150000"/>
                        </a:lnSpc>
                        <a:spcBef>
                          <a:spcPts val="185"/>
                        </a:spcBef>
                        <a:spcAft>
                          <a:spcPts val="0"/>
                        </a:spcAft>
                      </a:pPr>
                      <a:r>
                        <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 2 Design and implement processes to record the date on which registration data is received from institutions</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12395" algn="l">
                        <a:lnSpc>
                          <a:spcPct val="150000"/>
                        </a:lnSpc>
                        <a:spcBef>
                          <a:spcPts val="185"/>
                        </a:spcBef>
                        <a:spcAft>
                          <a:spcPts val="0"/>
                        </a:spcAft>
                      </a:pPr>
                      <a:r>
                        <a:rPr lang="en-ZA"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3.2 Efficient disbursement to students (1.2.1) </a:t>
                      </a:r>
                      <a:endPar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9034037"/>
                  </a:ext>
                </a:extLst>
              </a:tr>
              <a:tr h="1583365">
                <a:tc vMerge="1">
                  <a:txBody>
                    <a:bodyPr/>
                    <a:lstStyle/>
                    <a:p>
                      <a:endParaRPr lang="en-US"/>
                    </a:p>
                  </a:txBody>
                  <a:tcPr/>
                </a:tc>
                <a:tc>
                  <a:txBody>
                    <a:bodyPr/>
                    <a:lstStyle/>
                    <a:p>
                      <a:pPr marL="64770" marR="112395">
                        <a:lnSpc>
                          <a:spcPct val="150000"/>
                        </a:lnSpc>
                        <a:spcBef>
                          <a:spcPts val="185"/>
                        </a:spcBef>
                        <a:spcAft>
                          <a:spcPts val="0"/>
                        </a:spcAft>
                      </a:pPr>
                      <a:r>
                        <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 3 Percentage of first-time entry students where LAFSOPS are generated within 30 days of receipt of registration data from institutions</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12395" algn="l">
                        <a:lnSpc>
                          <a:spcPct val="150000"/>
                        </a:lnSpc>
                        <a:spcBef>
                          <a:spcPts val="185"/>
                        </a:spcBef>
                        <a:spcAft>
                          <a:spcPts val="0"/>
                        </a:spcAft>
                      </a:pPr>
                      <a:r>
                        <a:rPr lang="en-ZA"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3.3 Payments and remittances reconciled across institutions (1.4.1)</a:t>
                      </a:r>
                      <a:endPar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91489290"/>
                  </a:ext>
                </a:extLst>
              </a:tr>
              <a:tr h="1583365">
                <a:tc vMerge="1">
                  <a:txBody>
                    <a:bodyPr/>
                    <a:lstStyle/>
                    <a:p>
                      <a:endParaRPr lang="en-US"/>
                    </a:p>
                  </a:txBody>
                  <a:tcPr/>
                </a:tc>
                <a:tc>
                  <a:txBody>
                    <a:bodyPr/>
                    <a:lstStyle/>
                    <a:p>
                      <a:pPr marL="64770" marR="112395">
                        <a:lnSpc>
                          <a:spcPct val="150000"/>
                        </a:lnSpc>
                        <a:spcBef>
                          <a:spcPts val="185"/>
                        </a:spcBef>
                        <a:spcAft>
                          <a:spcPts val="0"/>
                        </a:spcAft>
                      </a:pPr>
                      <a:r>
                        <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3.4 Percentage of returning students where  the funding process is completed within 30 days of receipt of registration data</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12395" algn="l">
                        <a:lnSpc>
                          <a:spcPct val="150000"/>
                        </a:lnSpc>
                        <a:spcBef>
                          <a:spcPts val="185"/>
                        </a:spcBef>
                        <a:spcAft>
                          <a:spcPts val="0"/>
                        </a:spcAft>
                      </a:pPr>
                      <a:r>
                        <a:rPr lang="en-ZA"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3.4 Efficient disbursement to institutions (1.4.2)</a:t>
                      </a:r>
                      <a:endPar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01283780"/>
                  </a:ext>
                </a:extLst>
              </a:tr>
              <a:tr h="1130974">
                <a:tc vMerge="1">
                  <a:txBody>
                    <a:bodyPr/>
                    <a:lstStyle/>
                    <a:p>
                      <a:endParaRPr lang="en-US"/>
                    </a:p>
                  </a:txBody>
                  <a:tcPr/>
                </a:tc>
                <a:tc>
                  <a:txBody>
                    <a:bodyPr/>
                    <a:lstStyle/>
                    <a:p>
                      <a:pPr marL="64770" marR="112395">
                        <a:lnSpc>
                          <a:spcPct val="150000"/>
                        </a:lnSpc>
                        <a:spcBef>
                          <a:spcPts val="185"/>
                        </a:spcBef>
                        <a:spcAft>
                          <a:spcPts val="0"/>
                        </a:spcAft>
                      </a:pPr>
                      <a:r>
                        <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3.5 Number of institutions where NSFAS disburses allowances directly to students</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12395" algn="l">
                        <a:lnSpc>
                          <a:spcPct val="150000"/>
                        </a:lnSpc>
                        <a:spcBef>
                          <a:spcPts val="185"/>
                        </a:spcBef>
                        <a:spcAft>
                          <a:spcPts val="0"/>
                        </a:spcAft>
                      </a:pPr>
                      <a:r>
                        <a:rPr lang="en-ZA"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3.5 Level of outstanding payments (1.2.2)</a:t>
                      </a:r>
                      <a:endPar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24562595"/>
                  </a:ext>
                </a:extLst>
              </a:tr>
            </a:tbl>
          </a:graphicData>
        </a:graphic>
      </p:graphicFrame>
    </p:spTree>
    <p:extLst>
      <p:ext uri="{BB962C8B-B14F-4D97-AF65-F5344CB8AC3E}">
        <p14:creationId xmlns:p14="http://schemas.microsoft.com/office/powerpoint/2010/main" val="16218012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996638"/>
            <a:ext cx="16255484" cy="1811172"/>
          </a:xfrm>
        </p:spPr>
        <p:txBody>
          <a:bodyPr>
            <a:noAutofit/>
          </a:bodyPr>
          <a:lstStyle/>
          <a:p>
            <a:r>
              <a:rPr lang="en-ZA" sz="5400" dirty="0">
                <a:solidFill>
                  <a:schemeClr val="bg1"/>
                </a:solidFill>
                <a:latin typeface="Arial"/>
                <a:cs typeface="Arial" panose="020B0604020202020204" pitchFamily="34" charset="0"/>
              </a:rPr>
              <a:t>NSFAS Objectives and Key Performance Indicators for the past two Financial Years</a:t>
            </a:r>
            <a:r>
              <a:rPr lang="en-ZA" sz="5400" kern="1200" dirty="0">
                <a:solidFill>
                  <a:schemeClr val="bg1"/>
                </a:solidFill>
                <a:latin typeface="Arial"/>
                <a:cs typeface="Arial" panose="020B0604020202020204" pitchFamily="34" charset="0"/>
              </a:rPr>
              <a:t>  </a:t>
            </a:r>
            <a:br>
              <a:rPr lang="en-ZA" sz="5400" kern="1200" dirty="0">
                <a:solidFill>
                  <a:schemeClr val="bg1"/>
                </a:solidFill>
                <a:latin typeface="Arial"/>
                <a:cs typeface="Arial" panose="020B0604020202020204" pitchFamily="34" charset="0"/>
              </a:rPr>
            </a:br>
            <a:endParaRPr lang="en-US" sz="5400" dirty="0">
              <a:solidFill>
                <a:schemeClr val="bg1"/>
              </a:solidFill>
            </a:endParaRP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16</a:t>
            </a:fld>
            <a:endParaRPr lang="en-GB"/>
          </a:p>
        </p:txBody>
      </p:sp>
      <p:graphicFrame>
        <p:nvGraphicFramePr>
          <p:cNvPr id="5" name="Table 4">
            <a:extLst>
              <a:ext uri="{FF2B5EF4-FFF2-40B4-BE49-F238E27FC236}">
                <a16:creationId xmlns:a16="http://schemas.microsoft.com/office/drawing/2014/main" id="{6697FAF8-EEFB-4F42-9367-56A80A3956E2}"/>
              </a:ext>
            </a:extLst>
          </p:cNvPr>
          <p:cNvGraphicFramePr>
            <a:graphicFrameLocks noGrp="1"/>
          </p:cNvGraphicFramePr>
          <p:nvPr>
            <p:extLst>
              <p:ext uri="{D42A27DB-BD31-4B8C-83A1-F6EECF244321}">
                <p14:modId xmlns:p14="http://schemas.microsoft.com/office/powerpoint/2010/main" val="2473846313"/>
              </p:ext>
            </p:extLst>
          </p:nvPr>
        </p:nvGraphicFramePr>
        <p:xfrm>
          <a:off x="2049449" y="2587857"/>
          <a:ext cx="19963883" cy="9377680"/>
        </p:xfrm>
        <a:graphic>
          <a:graphicData uri="http://schemas.openxmlformats.org/drawingml/2006/table">
            <a:tbl>
              <a:tblPr firstRow="1" firstCol="1" lastRow="1" lastCol="1" bandRow="1" bandCol="1"/>
              <a:tblGrid>
                <a:gridCol w="3843381">
                  <a:extLst>
                    <a:ext uri="{9D8B030D-6E8A-4147-A177-3AD203B41FA5}">
                      <a16:colId xmlns:a16="http://schemas.microsoft.com/office/drawing/2014/main" val="4287104081"/>
                    </a:ext>
                  </a:extLst>
                </a:gridCol>
                <a:gridCol w="7924992">
                  <a:extLst>
                    <a:ext uri="{9D8B030D-6E8A-4147-A177-3AD203B41FA5}">
                      <a16:colId xmlns:a16="http://schemas.microsoft.com/office/drawing/2014/main" val="535185301"/>
                    </a:ext>
                  </a:extLst>
                </a:gridCol>
                <a:gridCol w="8195510">
                  <a:extLst>
                    <a:ext uri="{9D8B030D-6E8A-4147-A177-3AD203B41FA5}">
                      <a16:colId xmlns:a16="http://schemas.microsoft.com/office/drawing/2014/main" val="1794532398"/>
                    </a:ext>
                  </a:extLst>
                </a:gridCol>
              </a:tblGrid>
              <a:tr h="425778">
                <a:tc>
                  <a:txBody>
                    <a:bodyPr/>
                    <a:lstStyle/>
                    <a:p>
                      <a:pPr marL="63500" marR="0">
                        <a:spcBef>
                          <a:spcPts val="160"/>
                        </a:spcBef>
                        <a:spcAft>
                          <a:spcPts val="0"/>
                        </a:spcAft>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marL="63500" marR="0">
                        <a:spcBef>
                          <a:spcPts val="160"/>
                        </a:spcBef>
                        <a:spcAft>
                          <a:spcPts val="0"/>
                        </a:spcAft>
                      </a:pPr>
                      <a:r>
                        <a:rPr lang="en-US" sz="2400" b="1" dirty="0">
                          <a:effectLst/>
                          <a:latin typeface="Arial" panose="020B0604020202020204" pitchFamily="34" charset="0"/>
                          <a:ea typeface="Arial" panose="020B0604020202020204" pitchFamily="34" charset="0"/>
                          <a:cs typeface="Times New Roman" panose="02020603050405020304" pitchFamily="18" charset="0"/>
                        </a:rPr>
                        <a:t>Objectives</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64770" marR="379730">
                        <a:spcBef>
                          <a:spcPts val="160"/>
                        </a:spcBef>
                        <a:spcAft>
                          <a:spcPts val="0"/>
                        </a:spcAft>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marL="64770" marR="379730">
                        <a:spcBef>
                          <a:spcPts val="160"/>
                        </a:spcBef>
                        <a:spcAft>
                          <a:spcPts val="0"/>
                        </a:spcAft>
                      </a:pPr>
                      <a:r>
                        <a:rPr lang="en-US" sz="2400" b="1" dirty="0">
                          <a:effectLst/>
                          <a:latin typeface="Arial" panose="020B0604020202020204" pitchFamily="34" charset="0"/>
                          <a:ea typeface="Arial" panose="020B0604020202020204" pitchFamily="34" charset="0"/>
                          <a:cs typeface="Times New Roman" panose="02020603050405020304" pitchFamily="18" charset="0"/>
                        </a:rPr>
                        <a:t>Key Performance indicator</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64770" marR="379730">
                        <a:spcBef>
                          <a:spcPts val="160"/>
                        </a:spcBef>
                        <a:spcAft>
                          <a:spcPts val="0"/>
                        </a:spcAft>
                      </a:pP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marL="64770" marR="379730">
                        <a:spcBef>
                          <a:spcPts val="160"/>
                        </a:spcBef>
                        <a:spcAft>
                          <a:spcPts val="0"/>
                        </a:spcAft>
                      </a:pPr>
                      <a:r>
                        <a:rPr lang="en-US" sz="2400" b="1" dirty="0">
                          <a:effectLst/>
                          <a:latin typeface="Arial" panose="020B0604020202020204" pitchFamily="34" charset="0"/>
                          <a:ea typeface="Arial" panose="020B0604020202020204" pitchFamily="34" charset="0"/>
                          <a:cs typeface="Times New Roman" panose="02020603050405020304" pitchFamily="18" charset="0"/>
                        </a:rPr>
                        <a:t>Key Performance indicator</a:t>
                      </a:r>
                    </a:p>
                    <a:p>
                      <a:pPr marL="64770" marR="379730">
                        <a:spcBef>
                          <a:spcPts val="16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83808649"/>
                  </a:ext>
                </a:extLst>
              </a:tr>
              <a:tr h="834225">
                <a:tc rowSpan="4">
                  <a:txBody>
                    <a:bodyPr/>
                    <a:lstStyle/>
                    <a:p>
                      <a:pPr marL="292100" marR="100965" indent="-228600">
                        <a:lnSpc>
                          <a:spcPct val="150000"/>
                        </a:lnSpc>
                        <a:spcBef>
                          <a:spcPts val="220"/>
                        </a:spcBef>
                        <a:spcAft>
                          <a:spcPts val="0"/>
                        </a:spcAft>
                        <a:buAutoNum type="arabicPeriod" startAt="4"/>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2100" marR="100965" indent="-228600">
                        <a:lnSpc>
                          <a:spcPct val="150000"/>
                        </a:lnSpc>
                        <a:spcBef>
                          <a:spcPts val="220"/>
                        </a:spcBef>
                        <a:spcAft>
                          <a:spcPts val="0"/>
                        </a:spcAft>
                        <a:buAutoNum type="arabicPeriod" startAt="4"/>
                      </a:pPr>
                      <a:r>
                        <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Improve the efficiency of payments of tuition, residence fees and allowances to NSFAS students and institutions</a:t>
                      </a:r>
                    </a:p>
                    <a:p>
                      <a:pPr marL="292100" marR="100965" indent="-228600">
                        <a:lnSpc>
                          <a:spcPct val="150000"/>
                        </a:lnSpc>
                        <a:spcBef>
                          <a:spcPts val="220"/>
                        </a:spcBef>
                        <a:spcAft>
                          <a:spcPts val="0"/>
                        </a:spcAft>
                        <a:buAutoNum type="arabicPeriod" startAt="4"/>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30"/>
                        </a:spcBef>
                        <a:spcAft>
                          <a:spcPts val="0"/>
                        </a:spcAft>
                      </a:pPr>
                      <a:r>
                        <a:rPr lang="en-US" sz="1800" b="1"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31445">
                        <a:lnSpc>
                          <a:spcPct val="150000"/>
                        </a:lnSpc>
                        <a:spcBef>
                          <a:spcPts val="185"/>
                        </a:spcBef>
                        <a:spcAft>
                          <a:spcPts val="0"/>
                        </a:spcAft>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31445">
                        <a:lnSpc>
                          <a:spcPct val="150000"/>
                        </a:lnSpc>
                        <a:spcBef>
                          <a:spcPts val="185"/>
                        </a:spcBef>
                        <a:spcAft>
                          <a:spcPts val="0"/>
                        </a:spcAft>
                      </a:pPr>
                      <a:r>
                        <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4.1 Percentage of students for which the first instalment of amounts due to the institution is paid to the institution within 30 days from LAFSOP acceptance date  </a:t>
                      </a:r>
                    </a:p>
                    <a:p>
                      <a:pPr marL="64770" marR="131445">
                        <a:lnSpc>
                          <a:spcPct val="150000"/>
                        </a:lnSpc>
                        <a:spcBef>
                          <a:spcPts val="185"/>
                        </a:spcBef>
                        <a:spcAft>
                          <a:spcPts val="0"/>
                        </a:spcAft>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31445">
                        <a:lnSpc>
                          <a:spcPct val="150000"/>
                        </a:lnSpc>
                        <a:spcBef>
                          <a:spcPts val="185"/>
                        </a:spcBef>
                        <a:spcAft>
                          <a:spcPts val="0"/>
                        </a:spcAft>
                      </a:pPr>
                      <a:endParaRPr lang="en-ZA"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31445">
                        <a:lnSpc>
                          <a:spcPct val="150000"/>
                        </a:lnSpc>
                        <a:spcBef>
                          <a:spcPts val="185"/>
                        </a:spcBef>
                        <a:spcAft>
                          <a:spcPts val="0"/>
                        </a:spcAft>
                      </a:pPr>
                      <a:r>
                        <a:rPr lang="en-ZA"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4.1 Percentage of funding decisions of valid applicants received by 30   </a:t>
                      </a:r>
                    </a:p>
                    <a:p>
                      <a:pPr marL="64770" marR="131445">
                        <a:lnSpc>
                          <a:spcPct val="150000"/>
                        </a:lnSpc>
                        <a:spcBef>
                          <a:spcPts val="185"/>
                        </a:spcBef>
                        <a:spcAft>
                          <a:spcPts val="0"/>
                        </a:spcAft>
                      </a:pPr>
                      <a:r>
                        <a:rPr lang="en-ZA"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November processed before registration (2.2.1)</a:t>
                      </a: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82260653"/>
                  </a:ext>
                </a:extLst>
              </a:tr>
              <a:tr h="900237">
                <a:tc vMerge="1">
                  <a:txBody>
                    <a:bodyPr/>
                    <a:lstStyle/>
                    <a:p>
                      <a:endParaRPr lang="en-US"/>
                    </a:p>
                  </a:txBody>
                  <a:tcPr/>
                </a:tc>
                <a:tc>
                  <a:txBody>
                    <a:bodyPr/>
                    <a:lstStyle/>
                    <a:p>
                      <a:pPr marL="64770" marR="144145">
                        <a:lnSpc>
                          <a:spcPct val="150000"/>
                        </a:lnSpc>
                        <a:spcBef>
                          <a:spcPts val="185"/>
                        </a:spcBef>
                        <a:spcAft>
                          <a:spcPts val="0"/>
                        </a:spcAft>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44145">
                        <a:lnSpc>
                          <a:spcPct val="150000"/>
                        </a:lnSpc>
                        <a:spcBef>
                          <a:spcPts val="185"/>
                        </a:spcBef>
                        <a:spcAft>
                          <a:spcPts val="0"/>
                        </a:spcAft>
                      </a:pPr>
                      <a:r>
                        <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4.2 Percentage of students for which the first instalment of allowances due to students (where NSFAS disburses directly to students) is paid to the student within 10 days of LAFSOP acceptance date </a:t>
                      </a:r>
                    </a:p>
                    <a:p>
                      <a:pPr marL="64770" marR="144145">
                        <a:lnSpc>
                          <a:spcPct val="150000"/>
                        </a:lnSpc>
                        <a:spcBef>
                          <a:spcPts val="185"/>
                        </a:spcBef>
                        <a:spcAft>
                          <a:spcPts val="0"/>
                        </a:spcAft>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44145">
                        <a:lnSpc>
                          <a:spcPct val="150000"/>
                        </a:lnSpc>
                        <a:spcBef>
                          <a:spcPts val="185"/>
                        </a:spcBef>
                        <a:spcAft>
                          <a:spcPts val="0"/>
                        </a:spcAft>
                      </a:pPr>
                      <a:r>
                        <a:rPr lang="en-ZA"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lang="en-US" sz="20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13990532"/>
                  </a:ext>
                </a:extLst>
              </a:tr>
              <a:tr h="649545">
                <a:tc vMerge="1">
                  <a:txBody>
                    <a:bodyPr/>
                    <a:lstStyle/>
                    <a:p>
                      <a:endParaRPr lang="en-US"/>
                    </a:p>
                  </a:txBody>
                  <a:tcPr/>
                </a:tc>
                <a:tc>
                  <a:txBody>
                    <a:bodyPr/>
                    <a:lstStyle/>
                    <a:p>
                      <a:pPr marL="64770" marR="93980">
                        <a:lnSpc>
                          <a:spcPct val="150000"/>
                        </a:lnSpc>
                        <a:spcBef>
                          <a:spcPts val="185"/>
                        </a:spcBef>
                        <a:spcAft>
                          <a:spcPts val="0"/>
                        </a:spcAft>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93980">
                        <a:lnSpc>
                          <a:spcPct val="150000"/>
                        </a:lnSpc>
                        <a:spcBef>
                          <a:spcPts val="185"/>
                        </a:spcBef>
                        <a:spcAft>
                          <a:spcPts val="0"/>
                        </a:spcAft>
                      </a:pPr>
                      <a:r>
                        <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4.3 Percentage of amounts due to institutions in respect of LAFSOP accepted by 30 November which are paid to institutions by 31 </a:t>
                      </a:r>
                      <a:r>
                        <a:rPr lang="en-US" sz="1800" cap="none" spc="0" dirty="0" err="1">
                          <a:solidFill>
                            <a:schemeClr val="bg1"/>
                          </a:solidFill>
                          <a:effectLst/>
                          <a:latin typeface="Arial" panose="020B0604020202020204" pitchFamily="34" charset="0"/>
                          <a:ea typeface="Arial" panose="020B0604020202020204" pitchFamily="34" charset="0"/>
                          <a:cs typeface="Arial" panose="020B0604020202020204" pitchFamily="34" charset="0"/>
                        </a:rPr>
                        <a:t>december</a:t>
                      </a:r>
                      <a:r>
                        <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each year</a:t>
                      </a:r>
                    </a:p>
                    <a:p>
                      <a:pPr marL="64770" marR="93980">
                        <a:lnSpc>
                          <a:spcPct val="150000"/>
                        </a:lnSpc>
                        <a:spcBef>
                          <a:spcPts val="185"/>
                        </a:spcBef>
                        <a:spcAft>
                          <a:spcPts val="0"/>
                        </a:spcAft>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50000"/>
                        </a:lnSpc>
                      </a:pPr>
                      <a:endParaRPr lang="en-US" sz="36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80585751"/>
                  </a:ext>
                </a:extLst>
              </a:tr>
              <a:tr h="1042780">
                <a:tc vMerge="1">
                  <a:txBody>
                    <a:bodyPr/>
                    <a:lstStyle/>
                    <a:p>
                      <a:endParaRPr lang="en-US"/>
                    </a:p>
                  </a:txBody>
                  <a:tcPr/>
                </a:tc>
                <a:tc>
                  <a:txBody>
                    <a:bodyPr/>
                    <a:lstStyle/>
                    <a:p>
                      <a:pPr marL="64770" marR="100330">
                        <a:lnSpc>
                          <a:spcPct val="150000"/>
                        </a:lnSpc>
                        <a:spcBef>
                          <a:spcPts val="195"/>
                        </a:spcBef>
                        <a:spcAft>
                          <a:spcPts val="0"/>
                        </a:spcAft>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nSpc>
                          <a:spcPct val="150000"/>
                        </a:lnSpc>
                        <a:spcBef>
                          <a:spcPts val="195"/>
                        </a:spcBef>
                        <a:spcAft>
                          <a:spcPts val="0"/>
                        </a:spcAft>
                      </a:pPr>
                      <a:r>
                        <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4.4 Percentage of allowances due to students in respect of LAFSOPS accepted by 30 November (where NSFAS disburses directly to students) which are paid to students by 31 December each year</a:t>
                      </a:r>
                    </a:p>
                    <a:p>
                      <a:pPr marL="64770" marR="100330">
                        <a:lnSpc>
                          <a:spcPct val="150000"/>
                        </a:lnSpc>
                        <a:spcBef>
                          <a:spcPts val="195"/>
                        </a:spcBef>
                        <a:spcAft>
                          <a:spcPts val="0"/>
                        </a:spcAft>
                      </a:pPr>
                      <a:endParaRPr lang="en-US" sz="18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50000"/>
                        </a:lnSpc>
                      </a:pPr>
                      <a:endParaRPr lang="en-US" sz="36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77588210"/>
                  </a:ext>
                </a:extLst>
              </a:tr>
            </a:tbl>
          </a:graphicData>
        </a:graphic>
      </p:graphicFrame>
    </p:spTree>
    <p:extLst>
      <p:ext uri="{BB962C8B-B14F-4D97-AF65-F5344CB8AC3E}">
        <p14:creationId xmlns:p14="http://schemas.microsoft.com/office/powerpoint/2010/main" val="193954034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996638"/>
            <a:ext cx="16255484" cy="1811172"/>
          </a:xfrm>
        </p:spPr>
        <p:txBody>
          <a:bodyPr>
            <a:noAutofit/>
          </a:bodyPr>
          <a:lstStyle/>
          <a:p>
            <a:r>
              <a:rPr lang="en-ZA" sz="5400" dirty="0">
                <a:solidFill>
                  <a:schemeClr val="bg1"/>
                </a:solidFill>
                <a:latin typeface="Arial"/>
                <a:cs typeface="Arial" panose="020B0604020202020204" pitchFamily="34" charset="0"/>
              </a:rPr>
              <a:t>NSFAS Objectives and Key Performance Indicators for the past two Financial Years</a:t>
            </a:r>
            <a:r>
              <a:rPr lang="en-ZA" sz="5400" kern="1200" dirty="0">
                <a:solidFill>
                  <a:schemeClr val="bg1"/>
                </a:solidFill>
                <a:latin typeface="Arial"/>
                <a:cs typeface="Arial" panose="020B0604020202020204" pitchFamily="34" charset="0"/>
              </a:rPr>
              <a:t>  </a:t>
            </a:r>
            <a:br>
              <a:rPr lang="en-ZA" sz="5400" kern="1200" dirty="0">
                <a:solidFill>
                  <a:schemeClr val="bg1"/>
                </a:solidFill>
                <a:latin typeface="Arial"/>
                <a:cs typeface="Arial" panose="020B0604020202020204" pitchFamily="34" charset="0"/>
              </a:rPr>
            </a:br>
            <a:endParaRPr lang="en-US" sz="5400" dirty="0">
              <a:solidFill>
                <a:schemeClr val="bg1"/>
              </a:solidFill>
            </a:endParaRP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17</a:t>
            </a:fld>
            <a:endParaRPr lang="en-GB"/>
          </a:p>
        </p:txBody>
      </p:sp>
      <p:graphicFrame>
        <p:nvGraphicFramePr>
          <p:cNvPr id="6" name="Table 5">
            <a:extLst>
              <a:ext uri="{FF2B5EF4-FFF2-40B4-BE49-F238E27FC236}">
                <a16:creationId xmlns:a16="http://schemas.microsoft.com/office/drawing/2014/main" id="{5F230C4D-D1E1-4893-8D76-3C0277DDA7CC}"/>
              </a:ext>
            </a:extLst>
          </p:cNvPr>
          <p:cNvGraphicFramePr>
            <a:graphicFrameLocks noGrp="1"/>
          </p:cNvGraphicFramePr>
          <p:nvPr>
            <p:extLst>
              <p:ext uri="{D42A27DB-BD31-4B8C-83A1-F6EECF244321}">
                <p14:modId xmlns:p14="http://schemas.microsoft.com/office/powerpoint/2010/main" val="1513375835"/>
              </p:ext>
            </p:extLst>
          </p:nvPr>
        </p:nvGraphicFramePr>
        <p:xfrm>
          <a:off x="2049449" y="2814695"/>
          <a:ext cx="20471883" cy="7817207"/>
        </p:xfrm>
        <a:graphic>
          <a:graphicData uri="http://schemas.openxmlformats.org/drawingml/2006/table">
            <a:tbl>
              <a:tblPr firstRow="1" firstCol="1" lastRow="1" lastCol="1" bandRow="1" bandCol="1"/>
              <a:tblGrid>
                <a:gridCol w="5258829">
                  <a:extLst>
                    <a:ext uri="{9D8B030D-6E8A-4147-A177-3AD203B41FA5}">
                      <a16:colId xmlns:a16="http://schemas.microsoft.com/office/drawing/2014/main" val="3542105866"/>
                    </a:ext>
                  </a:extLst>
                </a:gridCol>
                <a:gridCol w="7324806">
                  <a:extLst>
                    <a:ext uri="{9D8B030D-6E8A-4147-A177-3AD203B41FA5}">
                      <a16:colId xmlns:a16="http://schemas.microsoft.com/office/drawing/2014/main" val="2505871614"/>
                    </a:ext>
                  </a:extLst>
                </a:gridCol>
                <a:gridCol w="7888248">
                  <a:extLst>
                    <a:ext uri="{9D8B030D-6E8A-4147-A177-3AD203B41FA5}">
                      <a16:colId xmlns:a16="http://schemas.microsoft.com/office/drawing/2014/main" val="3323025536"/>
                    </a:ext>
                  </a:extLst>
                </a:gridCol>
              </a:tblGrid>
              <a:tr h="1646240">
                <a:tc>
                  <a:txBody>
                    <a:bodyPr/>
                    <a:lstStyle/>
                    <a:p>
                      <a:pPr marL="63500" marR="0" algn="ctr">
                        <a:spcBef>
                          <a:spcPts val="160"/>
                        </a:spcBef>
                        <a:spcAft>
                          <a:spcPts val="0"/>
                        </a:spcAft>
                      </a:pP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p>
                      <a:pPr marL="63500" marR="0" algn="ctr">
                        <a:spcBef>
                          <a:spcPts val="160"/>
                        </a:spcBef>
                        <a:spcAft>
                          <a:spcPts val="0"/>
                        </a:spcAft>
                      </a:pPr>
                      <a:r>
                        <a:rPr lang="en-US" sz="2400" b="1" spc="0" dirty="0">
                          <a:effectLst/>
                          <a:latin typeface="Arial" panose="020B0604020202020204" pitchFamily="34" charset="0"/>
                          <a:ea typeface="Arial" panose="020B0604020202020204" pitchFamily="34" charset="0"/>
                          <a:cs typeface="Times New Roman" panose="02020603050405020304" pitchFamily="18" charset="0"/>
                        </a:rPr>
                        <a:t>Objectives</a:t>
                      </a:r>
                      <a:endParaRPr lang="en-US" sz="2400"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p>
                      <a:pPr marL="64770" marR="379730" algn="ctr">
                        <a:spcBef>
                          <a:spcPts val="160"/>
                        </a:spcBef>
                        <a:spcAft>
                          <a:spcPts val="0"/>
                        </a:spcAft>
                      </a:pPr>
                      <a:r>
                        <a:rPr lang="en-US" sz="2400" b="1" spc="0" dirty="0">
                          <a:effectLst/>
                          <a:latin typeface="Arial" panose="020B0604020202020204" pitchFamily="34" charset="0"/>
                          <a:ea typeface="Arial" panose="020B0604020202020204" pitchFamily="34" charset="0"/>
                          <a:cs typeface="Times New Roman" panose="02020603050405020304" pitchFamily="18" charset="0"/>
                        </a:rPr>
                        <a:t>Key Performance indicator</a:t>
                      </a:r>
                    </a:p>
                    <a:p>
                      <a:pPr marL="64770" marR="379730" algn="ctr">
                        <a:spcBef>
                          <a:spcPts val="160"/>
                        </a:spcBef>
                        <a:spcAft>
                          <a:spcPts val="0"/>
                        </a:spcAft>
                      </a:pPr>
                      <a:r>
                        <a:rPr lang="en-US" sz="2400" b="1" spc="0" dirty="0">
                          <a:effectLst/>
                          <a:latin typeface="Arial" panose="020B0604020202020204" pitchFamily="34" charset="0"/>
                          <a:ea typeface="Arial" panose="020B0604020202020204" pitchFamily="34" charset="0"/>
                          <a:cs typeface="Times New Roman" panose="02020603050405020304" pitchFamily="18" charset="0"/>
                        </a:rPr>
                        <a:t>2018/19 FY</a:t>
                      </a:r>
                      <a:endParaRPr lang="en-US" sz="2400"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ZA" sz="2400" b="1" spc="0" dirty="0">
                        <a:effectLst/>
                        <a:latin typeface="Arial" panose="020B0604020202020204" pitchFamily="34" charset="0"/>
                        <a:ea typeface="Arial" panose="020B0604020202020204" pitchFamily="34" charset="0"/>
                        <a:cs typeface="Times New Roman" panose="02020603050405020304" pitchFamily="18" charset="0"/>
                      </a:endParaRPr>
                    </a:p>
                    <a:p>
                      <a:pPr marL="64770" marR="379730" algn="ctr">
                        <a:spcBef>
                          <a:spcPts val="160"/>
                        </a:spcBef>
                        <a:spcAft>
                          <a:spcPts val="0"/>
                        </a:spcAft>
                      </a:pPr>
                      <a:r>
                        <a:rPr lang="en-ZA" sz="2400" b="1" spc="0" dirty="0">
                          <a:effectLst/>
                          <a:latin typeface="Arial" panose="020B0604020202020204" pitchFamily="34" charset="0"/>
                          <a:ea typeface="Arial" panose="020B0604020202020204" pitchFamily="34" charset="0"/>
                          <a:cs typeface="Times New Roman" panose="02020603050405020304" pitchFamily="18" charset="0"/>
                        </a:rPr>
                        <a:t>Key Performance Indicator</a:t>
                      </a:r>
                    </a:p>
                    <a:p>
                      <a:pPr marL="64770" marR="379730" algn="ctr">
                        <a:spcBef>
                          <a:spcPts val="160"/>
                        </a:spcBef>
                        <a:spcAft>
                          <a:spcPts val="0"/>
                        </a:spcAft>
                      </a:pPr>
                      <a:r>
                        <a:rPr lang="en-ZA" sz="2400" b="1" spc="0" dirty="0">
                          <a:effectLst/>
                          <a:latin typeface="Arial" panose="020B0604020202020204" pitchFamily="34" charset="0"/>
                          <a:ea typeface="Arial" panose="020B0604020202020204" pitchFamily="34" charset="0"/>
                          <a:cs typeface="Times New Roman" panose="02020603050405020304" pitchFamily="18" charset="0"/>
                        </a:rPr>
                        <a:t>2019/20 FY</a:t>
                      </a: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62418816"/>
                  </a:ext>
                </a:extLst>
              </a:tr>
              <a:tr h="870464">
                <a:tc rowSpan="2">
                  <a:txBody>
                    <a:bodyPr/>
                    <a:lstStyle/>
                    <a:p>
                      <a:pPr marL="294005" marR="0" indent="-228600">
                        <a:lnSpc>
                          <a:spcPct val="150000"/>
                        </a:lnSpc>
                        <a:spcBef>
                          <a:spcPts val="0"/>
                        </a:spcBef>
                        <a:spcAft>
                          <a:spcPts val="0"/>
                        </a:spcAft>
                        <a:buAutoNum type="arabicPeriod" startAt="5"/>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294005" marR="0" indent="-228600">
                        <a:lnSpc>
                          <a:spcPct val="150000"/>
                        </a:lnSpc>
                        <a:spcBef>
                          <a:spcPts val="0"/>
                        </a:spcBef>
                        <a:spcAft>
                          <a:spcPts val="0"/>
                        </a:spcAft>
                        <a:buAutoNum type="arabicPeriod" startAt="5"/>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Improve service level to customers and stakeholders through monitoring customer satisfaction and taking corrective action where necessary</a:t>
                      </a:r>
                    </a:p>
                    <a:p>
                      <a:pPr marL="294005" marR="0" indent="-228600">
                        <a:lnSpc>
                          <a:spcPct val="150000"/>
                        </a:lnSpc>
                        <a:spcBef>
                          <a:spcPts val="0"/>
                        </a:spcBef>
                        <a:spcAft>
                          <a:spcPts val="0"/>
                        </a:spcAft>
                        <a:buAutoNum type="arabicPeriod" startAt="5"/>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0">
                        <a:lnSpc>
                          <a:spcPct val="150000"/>
                        </a:lnSpc>
                        <a:spcBef>
                          <a:spcPts val="0"/>
                        </a:spcBef>
                        <a:spcAft>
                          <a:spcPts val="0"/>
                        </a:spcAft>
                      </a:pPr>
                      <a:r>
                        <a:rPr lang="en-US" sz="24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nSpc>
                          <a:spcPct val="150000"/>
                        </a:lnSpc>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0">
                        <a:lnSpc>
                          <a:spcPct val="150000"/>
                        </a:lnSpc>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5.1 A framework for the measurement of customer (student) and stakeholder satisfaction </a:t>
                      </a:r>
                    </a:p>
                    <a:p>
                      <a:pPr marL="65405" marR="0">
                        <a:lnSpc>
                          <a:spcPct val="150000"/>
                        </a:lnSpc>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nSpc>
                          <a:spcPct val="150000"/>
                        </a:lnSpc>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0">
                        <a:lnSpc>
                          <a:spcPct val="150000"/>
                        </a:lnSpc>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5.1 Number of social media and general media campaigns conducted (2.4.1)</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5424589"/>
                  </a:ext>
                </a:extLst>
              </a:tr>
              <a:tr h="1892083">
                <a:tc vMerge="1">
                  <a:txBody>
                    <a:bodyPr/>
                    <a:lstStyle/>
                    <a:p>
                      <a:endParaRPr lang="en-US"/>
                    </a:p>
                  </a:txBody>
                  <a:tcPr/>
                </a:tc>
                <a:tc>
                  <a:txBody>
                    <a:bodyPr/>
                    <a:lstStyle/>
                    <a:p>
                      <a:pPr marL="64770" marR="100330">
                        <a:lnSpc>
                          <a:spcPct val="150000"/>
                        </a:lnSpc>
                        <a:spcBef>
                          <a:spcPts val="19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100330">
                        <a:lnSpc>
                          <a:spcPct val="150000"/>
                        </a:lnSpc>
                        <a:spcBef>
                          <a:spcPts val="19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5.2 Benchmarks /baseline for contact </a:t>
                      </a:r>
                      <a:r>
                        <a:rPr lang="en-US" sz="2400" cap="none" spc="0" dirty="0" err="1">
                          <a:solidFill>
                            <a:schemeClr val="bg1"/>
                          </a:solidFill>
                          <a:effectLst/>
                          <a:latin typeface="Arial" panose="020B0604020202020204" pitchFamily="34" charset="0"/>
                          <a:ea typeface="Arial" panose="020B0604020202020204" pitchFamily="34" charset="0"/>
                          <a:cs typeface="Times New Roman" panose="02020603050405020304" pitchFamily="18" charset="0"/>
                        </a:rPr>
                        <a:t>centre</a:t>
                      </a: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performance</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nSpc>
                          <a:spcPct val="150000"/>
                        </a:lnSpc>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100330">
                        <a:lnSpc>
                          <a:spcPct val="150000"/>
                        </a:lnSpc>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5.2 Increase capacity for TVET support (4.2.1)</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72050754"/>
                  </a:ext>
                </a:extLst>
              </a:tr>
              <a:tr h="1751183">
                <a:tc>
                  <a:txBody>
                    <a:bodyPr/>
                    <a:lstStyle/>
                    <a:p>
                      <a:pPr marL="294005" marR="160020" indent="-228600">
                        <a:lnSpc>
                          <a:spcPct val="150000"/>
                        </a:lnSpc>
                        <a:spcBef>
                          <a:spcPts val="245"/>
                        </a:spcBef>
                        <a:spcAft>
                          <a:spcPts val="0"/>
                        </a:spcAft>
                        <a:buAutoNum type="arabicPeriod" startAt="6"/>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Undertake research for the better </a:t>
                      </a:r>
                      <a:r>
                        <a:rPr lang="en-US" sz="2400" cap="none" spc="0" dirty="0" err="1">
                          <a:solidFill>
                            <a:schemeClr val="bg1"/>
                          </a:solidFill>
                          <a:effectLst/>
                          <a:latin typeface="Arial" panose="020B0604020202020204" pitchFamily="34" charset="0"/>
                          <a:ea typeface="Arial" panose="020B0604020202020204" pitchFamily="34" charset="0"/>
                          <a:cs typeface="Times New Roman" panose="02020603050405020304" pitchFamily="18" charset="0"/>
                        </a:rPr>
                        <a:t>utilisation</a:t>
                      </a: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of financial resources</a:t>
                      </a:r>
                    </a:p>
                    <a:p>
                      <a:pPr marL="294005" marR="160020" indent="-228600">
                        <a:lnSpc>
                          <a:spcPct val="150000"/>
                        </a:lnSpc>
                        <a:spcBef>
                          <a:spcPts val="245"/>
                        </a:spcBef>
                        <a:spcAft>
                          <a:spcPts val="0"/>
                        </a:spcAft>
                        <a:buAutoNum type="arabicPeriod" startAt="6"/>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30"/>
                        </a:spcBef>
                        <a:spcAft>
                          <a:spcPts val="0"/>
                        </a:spcAft>
                      </a:pPr>
                      <a:r>
                        <a:rPr lang="en-US" sz="24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83185">
                        <a:lnSpc>
                          <a:spcPct val="150000"/>
                        </a:lnSpc>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6.1 Number of research reports produced each financial year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83185">
                        <a:lnSpc>
                          <a:spcPct val="150000"/>
                        </a:lnSpc>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6.1 Number of research outputs produced in a financial year</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54486101"/>
                  </a:ext>
                </a:extLst>
              </a:tr>
            </a:tbl>
          </a:graphicData>
        </a:graphic>
      </p:graphicFrame>
    </p:spTree>
    <p:extLst>
      <p:ext uri="{BB962C8B-B14F-4D97-AF65-F5344CB8AC3E}">
        <p14:creationId xmlns:p14="http://schemas.microsoft.com/office/powerpoint/2010/main" val="43256178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1189256"/>
            <a:ext cx="16255484" cy="1811172"/>
          </a:xfrm>
        </p:spPr>
        <p:txBody>
          <a:bodyPr>
            <a:noAutofit/>
          </a:bodyPr>
          <a:lstStyle/>
          <a:p>
            <a:r>
              <a:rPr lang="en-ZA" sz="5400" dirty="0">
                <a:solidFill>
                  <a:schemeClr val="bg1"/>
                </a:solidFill>
                <a:latin typeface="Arial"/>
                <a:cs typeface="Arial" panose="020B0604020202020204" pitchFamily="34" charset="0"/>
              </a:rPr>
              <a:t>NSFAS Objectives and Key Performance Indicators for the past two Financial Years</a:t>
            </a:r>
            <a:r>
              <a:rPr lang="en-ZA" sz="5400" kern="1200" dirty="0">
                <a:solidFill>
                  <a:schemeClr val="bg1"/>
                </a:solidFill>
                <a:latin typeface="Arial"/>
                <a:cs typeface="Arial" panose="020B0604020202020204" pitchFamily="34" charset="0"/>
              </a:rPr>
              <a:t>  </a:t>
            </a:r>
            <a:br>
              <a:rPr lang="en-ZA" sz="5400" kern="1200" dirty="0">
                <a:solidFill>
                  <a:schemeClr val="bg1"/>
                </a:solidFill>
                <a:latin typeface="Arial"/>
                <a:cs typeface="Arial" panose="020B0604020202020204" pitchFamily="34" charset="0"/>
              </a:rPr>
            </a:br>
            <a:endParaRPr lang="en-US" sz="5400" dirty="0">
              <a:solidFill>
                <a:schemeClr val="bg1"/>
              </a:solidFill>
            </a:endParaRP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18</a:t>
            </a:fld>
            <a:endParaRPr lang="en-GB"/>
          </a:p>
        </p:txBody>
      </p:sp>
      <p:graphicFrame>
        <p:nvGraphicFramePr>
          <p:cNvPr id="5" name="Table 4">
            <a:extLst>
              <a:ext uri="{FF2B5EF4-FFF2-40B4-BE49-F238E27FC236}">
                <a16:creationId xmlns:a16="http://schemas.microsoft.com/office/drawing/2014/main" id="{4D476E27-D357-40CD-8B34-FC7B3F27F8DF}"/>
              </a:ext>
            </a:extLst>
          </p:cNvPr>
          <p:cNvGraphicFramePr>
            <a:graphicFrameLocks noGrp="1"/>
          </p:cNvGraphicFramePr>
          <p:nvPr>
            <p:extLst>
              <p:ext uri="{D42A27DB-BD31-4B8C-83A1-F6EECF244321}">
                <p14:modId xmlns:p14="http://schemas.microsoft.com/office/powerpoint/2010/main" val="2994914524"/>
              </p:ext>
            </p:extLst>
          </p:nvPr>
        </p:nvGraphicFramePr>
        <p:xfrm>
          <a:off x="2142327" y="2928294"/>
          <a:ext cx="20480605" cy="4891723"/>
        </p:xfrm>
        <a:graphic>
          <a:graphicData uri="http://schemas.openxmlformats.org/drawingml/2006/table">
            <a:tbl>
              <a:tblPr firstRow="1" firstCol="1" lastRow="1" lastCol="1" bandRow="1" bandCol="1"/>
              <a:tblGrid>
                <a:gridCol w="4556684">
                  <a:extLst>
                    <a:ext uri="{9D8B030D-6E8A-4147-A177-3AD203B41FA5}">
                      <a16:colId xmlns:a16="http://schemas.microsoft.com/office/drawing/2014/main" val="642026975"/>
                    </a:ext>
                  </a:extLst>
                </a:gridCol>
                <a:gridCol w="7146519">
                  <a:extLst>
                    <a:ext uri="{9D8B030D-6E8A-4147-A177-3AD203B41FA5}">
                      <a16:colId xmlns:a16="http://schemas.microsoft.com/office/drawing/2014/main" val="4054962185"/>
                    </a:ext>
                  </a:extLst>
                </a:gridCol>
                <a:gridCol w="8777402">
                  <a:extLst>
                    <a:ext uri="{9D8B030D-6E8A-4147-A177-3AD203B41FA5}">
                      <a16:colId xmlns:a16="http://schemas.microsoft.com/office/drawing/2014/main" val="3094903965"/>
                    </a:ext>
                  </a:extLst>
                </a:gridCol>
              </a:tblGrid>
              <a:tr h="574966">
                <a:tc>
                  <a:txBody>
                    <a:bodyPr/>
                    <a:lstStyle/>
                    <a:p>
                      <a:pPr marL="64770" marR="0" algn="ctr">
                        <a:spcBef>
                          <a:spcPts val="160"/>
                        </a:spcBef>
                        <a:spcAft>
                          <a:spcPts val="0"/>
                        </a:spcAft>
                      </a:pP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4770" marR="0" algn="ctr">
                        <a:spcBef>
                          <a:spcPts val="160"/>
                        </a:spcBef>
                        <a:spcAft>
                          <a:spcPts val="0"/>
                        </a:spcAft>
                      </a:pPr>
                      <a:r>
                        <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Objectives</a:t>
                      </a:r>
                    </a:p>
                    <a:p>
                      <a:pPr marL="64770" marR="0">
                        <a:spcBef>
                          <a:spcPts val="160"/>
                        </a:spcBef>
                        <a:spcAft>
                          <a:spcPts val="0"/>
                        </a:spcAft>
                      </a:pP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65405" marR="397510" algn="ctr">
                        <a:spcBef>
                          <a:spcPts val="160"/>
                        </a:spcBef>
                        <a:spcAft>
                          <a:spcPts val="0"/>
                        </a:spcAft>
                      </a:pPr>
                      <a:r>
                        <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r>
                      <a:br>
                        <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Key Performance indicator </a:t>
                      </a:r>
                    </a:p>
                    <a:p>
                      <a:pPr marL="65405" marR="397510" algn="ctr">
                        <a:spcBef>
                          <a:spcPts val="160"/>
                        </a:spcBef>
                        <a:spcAft>
                          <a:spcPts val="0"/>
                        </a:spcAft>
                      </a:pPr>
                      <a:r>
                        <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2018/19 FY</a:t>
                      </a:r>
                    </a:p>
                    <a:p>
                      <a:pPr marL="65405" marR="397510">
                        <a:spcBef>
                          <a:spcPts val="160"/>
                        </a:spcBef>
                        <a:spcAft>
                          <a:spcPts val="0"/>
                        </a:spcAft>
                      </a:pPr>
                      <a:endParaRPr lang="en-US" sz="28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65405" marR="397510">
                        <a:spcBef>
                          <a:spcPts val="160"/>
                        </a:spcBef>
                        <a:spcAft>
                          <a:spcPts val="0"/>
                        </a:spcAft>
                      </a:pP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5405" marR="397510" algn="ctr">
                        <a:spcBef>
                          <a:spcPts val="160"/>
                        </a:spcBef>
                        <a:spcAft>
                          <a:spcPts val="0"/>
                        </a:spcAft>
                      </a:pPr>
                      <a:r>
                        <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Key Performance indicator </a:t>
                      </a:r>
                    </a:p>
                    <a:p>
                      <a:pPr marL="65405" marR="397510" algn="ctr">
                        <a:spcBef>
                          <a:spcPts val="160"/>
                        </a:spcBef>
                        <a:spcAft>
                          <a:spcPts val="0"/>
                        </a:spcAft>
                      </a:pPr>
                      <a:r>
                        <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2019/20 FY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97155002"/>
                  </a:ext>
                </a:extLst>
              </a:tr>
              <a:tr h="431389">
                <a:tc rowSpan="2">
                  <a:txBody>
                    <a:bodyPr/>
                    <a:lstStyle/>
                    <a:p>
                      <a:pPr marL="293370" marR="237490" indent="-228600">
                        <a:lnSpc>
                          <a:spcPct val="98000"/>
                        </a:lnSpc>
                        <a:spcBef>
                          <a:spcPts val="245"/>
                        </a:spcBef>
                        <a:spcAft>
                          <a:spcPts val="0"/>
                        </a:spcAft>
                        <a:buAutoNum type="arabicPeriod" startAt="7"/>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293370" marR="237490" indent="-228600">
                        <a:lnSpc>
                          <a:spcPct val="98000"/>
                        </a:lnSpc>
                        <a:spcBef>
                          <a:spcPts val="245"/>
                        </a:spcBef>
                        <a:spcAft>
                          <a:spcPts val="0"/>
                        </a:spcAft>
                        <a:buAutoNum type="arabicPeriod" startAt="7"/>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Improve and maintain financial, performance management, it governance and audit outcomes</a:t>
                      </a:r>
                    </a:p>
                    <a:p>
                      <a:pPr marL="293370" marR="237490" indent="-228600">
                        <a:lnSpc>
                          <a:spcPct val="98000"/>
                        </a:lnSpc>
                        <a:spcBef>
                          <a:spcPts val="245"/>
                        </a:spcBef>
                        <a:spcAft>
                          <a:spcPts val="0"/>
                        </a:spcAft>
                        <a:buAutoNum type="arabicPeriod" startAt="7"/>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237490">
                        <a:lnSpc>
                          <a:spcPct val="98000"/>
                        </a:lnSpc>
                        <a:spcBef>
                          <a:spcPts val="24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30"/>
                        </a:spcBef>
                        <a:spcAft>
                          <a:spcPts val="0"/>
                        </a:spcAft>
                      </a:pPr>
                      <a:r>
                        <a:rPr lang="en-US" sz="24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333375">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333375">
                        <a:spcBef>
                          <a:spcPts val="18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7.1 Audit opinion of the AGSA </a:t>
                      </a:r>
                    </a:p>
                    <a:p>
                      <a:pPr marL="65405" marR="333375">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333375">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333375">
                        <a:spcBef>
                          <a:spcPts val="18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7.1 Audit opinion of the AGSA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2675794"/>
                  </a:ext>
                </a:extLst>
              </a:tr>
              <a:tr h="1081876">
                <a:tc vMerge="1">
                  <a:txBody>
                    <a:bodyPr/>
                    <a:lstStyle/>
                    <a:p>
                      <a:endParaRPr lang="en-US"/>
                    </a:p>
                  </a:txBody>
                  <a:tcPr/>
                </a:tc>
                <a:tc>
                  <a:txBody>
                    <a:bodyPr/>
                    <a:lstStyle/>
                    <a:p>
                      <a:pPr marL="65405" marR="340360">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340360">
                        <a:spcBef>
                          <a:spcPts val="18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7.2 Status level 2 for CGICTAS achieved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340360">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340360">
                        <a:spcBef>
                          <a:spcPts val="18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7.2 Status level 3 for CGICTAS achieved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55334465"/>
                  </a:ext>
                </a:extLst>
              </a:tr>
            </a:tbl>
          </a:graphicData>
        </a:graphic>
      </p:graphicFrame>
    </p:spTree>
    <p:extLst>
      <p:ext uri="{BB962C8B-B14F-4D97-AF65-F5344CB8AC3E}">
        <p14:creationId xmlns:p14="http://schemas.microsoft.com/office/powerpoint/2010/main" val="198953838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996638"/>
            <a:ext cx="16255484" cy="1811172"/>
          </a:xfrm>
        </p:spPr>
        <p:txBody>
          <a:bodyPr>
            <a:noAutofit/>
          </a:bodyPr>
          <a:lstStyle/>
          <a:p>
            <a:r>
              <a:rPr lang="en-ZA" sz="5400" dirty="0">
                <a:solidFill>
                  <a:schemeClr val="bg1"/>
                </a:solidFill>
                <a:latin typeface="Arial"/>
                <a:cs typeface="Arial" panose="020B0604020202020204" pitchFamily="34" charset="0"/>
              </a:rPr>
              <a:t>NSFAS Objectives and Key Performance Indicators for the past two Financial Years</a:t>
            </a:r>
            <a:r>
              <a:rPr lang="en-ZA" sz="5400" kern="1200" dirty="0">
                <a:solidFill>
                  <a:schemeClr val="bg1"/>
                </a:solidFill>
                <a:latin typeface="Arial"/>
                <a:cs typeface="Arial" panose="020B0604020202020204" pitchFamily="34" charset="0"/>
              </a:rPr>
              <a:t>  </a:t>
            </a:r>
            <a:br>
              <a:rPr lang="en-ZA" sz="5400" kern="1200" dirty="0">
                <a:solidFill>
                  <a:schemeClr val="bg1"/>
                </a:solidFill>
                <a:latin typeface="Arial"/>
                <a:cs typeface="Arial" panose="020B0604020202020204" pitchFamily="34" charset="0"/>
              </a:rPr>
            </a:br>
            <a:endParaRPr lang="en-US" sz="5400" dirty="0">
              <a:solidFill>
                <a:schemeClr val="bg1"/>
              </a:solidFill>
            </a:endParaRP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19</a:t>
            </a:fld>
            <a:endParaRPr lang="en-GB"/>
          </a:p>
        </p:txBody>
      </p:sp>
      <p:graphicFrame>
        <p:nvGraphicFramePr>
          <p:cNvPr id="6" name="Table 5">
            <a:extLst>
              <a:ext uri="{FF2B5EF4-FFF2-40B4-BE49-F238E27FC236}">
                <a16:creationId xmlns:a16="http://schemas.microsoft.com/office/drawing/2014/main" id="{DDA857F2-727D-46DE-8178-38BB125DC981}"/>
              </a:ext>
            </a:extLst>
          </p:cNvPr>
          <p:cNvGraphicFramePr>
            <a:graphicFrameLocks noGrp="1"/>
          </p:cNvGraphicFramePr>
          <p:nvPr>
            <p:extLst>
              <p:ext uri="{D42A27DB-BD31-4B8C-83A1-F6EECF244321}">
                <p14:modId xmlns:p14="http://schemas.microsoft.com/office/powerpoint/2010/main" val="2989980086"/>
              </p:ext>
            </p:extLst>
          </p:nvPr>
        </p:nvGraphicFramePr>
        <p:xfrm>
          <a:off x="2049450" y="2587676"/>
          <a:ext cx="19963882" cy="9805346"/>
        </p:xfrm>
        <a:graphic>
          <a:graphicData uri="http://schemas.openxmlformats.org/drawingml/2006/table">
            <a:tbl>
              <a:tblPr firstRow="1" firstCol="1" lastRow="1" lastCol="1" bandRow="1" bandCol="1"/>
              <a:tblGrid>
                <a:gridCol w="6329324">
                  <a:extLst>
                    <a:ext uri="{9D8B030D-6E8A-4147-A177-3AD203B41FA5}">
                      <a16:colId xmlns:a16="http://schemas.microsoft.com/office/drawing/2014/main" val="3591396095"/>
                    </a:ext>
                  </a:extLst>
                </a:gridCol>
                <a:gridCol w="6979931">
                  <a:extLst>
                    <a:ext uri="{9D8B030D-6E8A-4147-A177-3AD203B41FA5}">
                      <a16:colId xmlns:a16="http://schemas.microsoft.com/office/drawing/2014/main" val="3418900138"/>
                    </a:ext>
                  </a:extLst>
                </a:gridCol>
                <a:gridCol w="6654627">
                  <a:extLst>
                    <a:ext uri="{9D8B030D-6E8A-4147-A177-3AD203B41FA5}">
                      <a16:colId xmlns:a16="http://schemas.microsoft.com/office/drawing/2014/main" val="1738522044"/>
                    </a:ext>
                  </a:extLst>
                </a:gridCol>
              </a:tblGrid>
              <a:tr h="2236146">
                <a:tc>
                  <a:txBody>
                    <a:bodyPr/>
                    <a:lstStyle/>
                    <a:p>
                      <a:pPr marL="65405" marR="0" algn="ctr">
                        <a:spcBef>
                          <a:spcPts val="160"/>
                        </a:spcBef>
                        <a:spcAft>
                          <a:spcPts val="0"/>
                        </a:spcAft>
                      </a:pPr>
                      <a:endParaRPr lang="en-US" sz="2800" b="1" cap="none" spc="0" dirty="0">
                        <a:effectLst/>
                        <a:latin typeface="Arial" panose="020B0604020202020204" pitchFamily="34" charset="0"/>
                        <a:ea typeface="Arial" panose="020B0604020202020204" pitchFamily="34" charset="0"/>
                        <a:cs typeface="Times New Roman" panose="02020603050405020304" pitchFamily="18" charset="0"/>
                      </a:endParaRPr>
                    </a:p>
                    <a:p>
                      <a:pPr marL="65405" marR="0" algn="ctr">
                        <a:spcBef>
                          <a:spcPts val="160"/>
                        </a:spcBef>
                        <a:spcAft>
                          <a:spcPts val="0"/>
                        </a:spcAft>
                      </a:pPr>
                      <a:r>
                        <a:rPr lang="en-US" sz="2800" b="1" cap="none" spc="0" dirty="0">
                          <a:effectLst/>
                          <a:latin typeface="Arial" panose="020B0604020202020204" pitchFamily="34" charset="0"/>
                          <a:ea typeface="Arial" panose="020B0604020202020204" pitchFamily="34" charset="0"/>
                          <a:cs typeface="Times New Roman" panose="02020603050405020304" pitchFamily="18" charset="0"/>
                        </a:rPr>
                        <a:t>Objectives</a:t>
                      </a:r>
                    </a:p>
                    <a:p>
                      <a:pPr marL="65405" marR="0" algn="ctr">
                        <a:spcBef>
                          <a:spcPts val="160"/>
                        </a:spcBef>
                        <a:spcAft>
                          <a:spcPts val="0"/>
                        </a:spcAft>
                      </a:pPr>
                      <a:endParaRPr lang="en-US" sz="2800" cap="none" spc="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5285" algn="ctr">
                        <a:spcBef>
                          <a:spcPts val="160"/>
                        </a:spcBef>
                        <a:spcAft>
                          <a:spcPts val="0"/>
                        </a:spcAft>
                      </a:pPr>
                      <a:endParaRPr lang="en-ZA" sz="2800" b="1" cap="none" spc="0" dirty="0">
                        <a:effectLst/>
                        <a:latin typeface="Arial" panose="020B0604020202020204" pitchFamily="34" charset="0"/>
                        <a:ea typeface="Arial" panose="020B0604020202020204" pitchFamily="34" charset="0"/>
                        <a:cs typeface="Times New Roman" panose="02020603050405020304" pitchFamily="18" charset="0"/>
                      </a:endParaRPr>
                    </a:p>
                    <a:p>
                      <a:pPr marL="64770" marR="375285" algn="ctr">
                        <a:spcBef>
                          <a:spcPts val="160"/>
                        </a:spcBef>
                        <a:spcAft>
                          <a:spcPts val="0"/>
                        </a:spcAft>
                      </a:pPr>
                      <a:r>
                        <a:rPr lang="en-ZA" sz="2800" b="1" cap="none" spc="0" dirty="0">
                          <a:effectLst/>
                          <a:latin typeface="Arial" panose="020B0604020202020204" pitchFamily="34" charset="0"/>
                          <a:ea typeface="Arial" panose="020B0604020202020204" pitchFamily="34" charset="0"/>
                          <a:cs typeface="Times New Roman" panose="02020603050405020304" pitchFamily="18" charset="0"/>
                        </a:rPr>
                        <a:t>K</a:t>
                      </a:r>
                      <a:r>
                        <a:rPr lang="en-US" sz="2800" b="1" cap="none" spc="0" dirty="0" err="1">
                          <a:effectLst/>
                          <a:latin typeface="Arial" panose="020B0604020202020204" pitchFamily="34" charset="0"/>
                          <a:ea typeface="Arial" panose="020B0604020202020204" pitchFamily="34" charset="0"/>
                          <a:cs typeface="Times New Roman" panose="02020603050405020304" pitchFamily="18" charset="0"/>
                        </a:rPr>
                        <a:t>ey</a:t>
                      </a:r>
                      <a:r>
                        <a:rPr lang="en-US" sz="2800" b="1" cap="none" spc="0" dirty="0">
                          <a:effectLst/>
                          <a:latin typeface="Arial" panose="020B0604020202020204" pitchFamily="34" charset="0"/>
                          <a:ea typeface="Arial" panose="020B0604020202020204" pitchFamily="34" charset="0"/>
                          <a:cs typeface="Times New Roman" panose="02020603050405020304" pitchFamily="18" charset="0"/>
                        </a:rPr>
                        <a:t> performance indicator </a:t>
                      </a:r>
                    </a:p>
                    <a:p>
                      <a:pPr marL="64770" marR="375285" algn="ctr">
                        <a:spcBef>
                          <a:spcPts val="160"/>
                        </a:spcBef>
                        <a:spcAft>
                          <a:spcPts val="0"/>
                        </a:spcAft>
                      </a:pPr>
                      <a:r>
                        <a:rPr lang="en-US" sz="2800" b="1" cap="none" spc="0" dirty="0">
                          <a:effectLst/>
                          <a:latin typeface="Arial" panose="020B0604020202020204" pitchFamily="34" charset="0"/>
                          <a:ea typeface="Arial" panose="020B0604020202020204" pitchFamily="34" charset="0"/>
                          <a:cs typeface="Times New Roman" panose="02020603050405020304" pitchFamily="18" charset="0"/>
                        </a:rPr>
                        <a:t>2018/19 FY</a:t>
                      </a:r>
                    </a:p>
                    <a:p>
                      <a:pPr marL="64770" marR="375285" algn="ctr">
                        <a:spcBef>
                          <a:spcPts val="160"/>
                        </a:spcBef>
                        <a:spcAft>
                          <a:spcPts val="0"/>
                        </a:spcAft>
                      </a:pPr>
                      <a:endParaRPr lang="en-US" sz="2800" cap="none" spc="0" dirty="0">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5285" algn="ctr">
                        <a:spcBef>
                          <a:spcPts val="160"/>
                        </a:spcBef>
                        <a:spcAft>
                          <a:spcPts val="0"/>
                        </a:spcAft>
                      </a:pPr>
                      <a:endParaRPr lang="en-US" sz="2800" b="1" cap="none" spc="0" dirty="0">
                        <a:effectLst/>
                        <a:latin typeface="Arial" panose="020B0604020202020204" pitchFamily="34" charset="0"/>
                        <a:ea typeface="Arial" panose="020B0604020202020204" pitchFamily="34" charset="0"/>
                        <a:cs typeface="Times New Roman" panose="02020603050405020304" pitchFamily="18" charset="0"/>
                      </a:endParaRPr>
                    </a:p>
                    <a:p>
                      <a:pPr marL="64770" marR="375285" algn="ctr">
                        <a:spcBef>
                          <a:spcPts val="160"/>
                        </a:spcBef>
                        <a:spcAft>
                          <a:spcPts val="0"/>
                        </a:spcAft>
                      </a:pPr>
                      <a:r>
                        <a:rPr lang="en-US" sz="2800" b="1" cap="none" spc="0" dirty="0">
                          <a:effectLst/>
                          <a:latin typeface="Arial" panose="020B0604020202020204" pitchFamily="34" charset="0"/>
                          <a:ea typeface="Arial" panose="020B0604020202020204" pitchFamily="34" charset="0"/>
                          <a:cs typeface="Times New Roman" panose="02020603050405020304" pitchFamily="18" charset="0"/>
                        </a:rPr>
                        <a:t>Key performance indicator </a:t>
                      </a:r>
                    </a:p>
                    <a:p>
                      <a:pPr marL="64770" marR="375285" algn="ctr">
                        <a:spcBef>
                          <a:spcPts val="160"/>
                        </a:spcBef>
                        <a:spcAft>
                          <a:spcPts val="0"/>
                        </a:spcAft>
                      </a:pPr>
                      <a:r>
                        <a:rPr lang="en-US" sz="2800" b="1" cap="none" spc="0" dirty="0">
                          <a:effectLst/>
                          <a:latin typeface="Arial" panose="020B0604020202020204" pitchFamily="34" charset="0"/>
                          <a:ea typeface="Arial" panose="020B0604020202020204" pitchFamily="34" charset="0"/>
                          <a:cs typeface="Times New Roman" panose="02020603050405020304" pitchFamily="18" charset="0"/>
                        </a:rPr>
                        <a:t>2019/20 FY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25438483"/>
                  </a:ext>
                </a:extLst>
              </a:tr>
              <a:tr h="981723">
                <a:tc rowSpan="4">
                  <a:txBody>
                    <a:bodyPr/>
                    <a:lstStyle/>
                    <a:p>
                      <a:pPr marL="294005" marR="57785" indent="-228600">
                        <a:spcBef>
                          <a:spcPts val="235"/>
                        </a:spcBef>
                        <a:spcAft>
                          <a:spcPts val="0"/>
                        </a:spcAft>
                        <a:buAutoNum type="arabicPeriod" startAt="8"/>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294005" marR="57785" indent="-228600">
                        <a:spcBef>
                          <a:spcPts val="235"/>
                        </a:spcBef>
                        <a:spcAft>
                          <a:spcPts val="0"/>
                        </a:spcAft>
                        <a:buAutoNum type="arabicPeriod" startAt="8"/>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Strive for an improved </a:t>
                      </a:r>
                      <a:r>
                        <a:rPr lang="en-US" sz="2400" cap="none" spc="0" dirty="0" err="1">
                          <a:solidFill>
                            <a:schemeClr val="bg1"/>
                          </a:solidFill>
                          <a:effectLst/>
                          <a:latin typeface="Arial" panose="020B0604020202020204" pitchFamily="34" charset="0"/>
                          <a:ea typeface="Arial" panose="020B0604020202020204" pitchFamily="34" charset="0"/>
                          <a:cs typeface="Times New Roman" panose="02020603050405020304" pitchFamily="18" charset="0"/>
                        </a:rPr>
                        <a:t>organisational</a:t>
                      </a: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culture of high performance and high productivity by improving employee engagement</a:t>
                      </a:r>
                    </a:p>
                    <a:p>
                      <a:pPr marL="294005" marR="57785" indent="-228600">
                        <a:spcBef>
                          <a:spcPts val="235"/>
                        </a:spcBef>
                        <a:spcAft>
                          <a:spcPts val="0"/>
                        </a:spcAft>
                        <a:buAutoNum type="arabicPeriod" startAt="8"/>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30"/>
                        </a:spcBef>
                        <a:spcAft>
                          <a:spcPts val="0"/>
                        </a:spcAft>
                      </a:pPr>
                      <a:r>
                        <a:rPr lang="en-US" sz="24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78105">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78105">
                        <a:spcBef>
                          <a:spcPts val="18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8.1 Leadership behavior 360 degrees survey</a:t>
                      </a:r>
                    </a:p>
                    <a:p>
                      <a:pPr marL="64770" marR="78105">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78105">
                        <a:spcBef>
                          <a:spcPts val="18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78105">
                        <a:spcBef>
                          <a:spcPts val="18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8.1 Number of policies and procedures reviewed and approved (7.1.1)</a:t>
                      </a:r>
                    </a:p>
                    <a:p>
                      <a:pPr marL="64770" marR="78105">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32350259"/>
                  </a:ext>
                </a:extLst>
              </a:tr>
              <a:tr h="1914965">
                <a:tc vMerge="1">
                  <a:txBody>
                    <a:bodyPr/>
                    <a:lstStyle/>
                    <a:p>
                      <a:endParaRPr lang="en-US"/>
                    </a:p>
                  </a:txBody>
                  <a:tcPr/>
                </a:tc>
                <a:tc rowSpan="3">
                  <a:txBody>
                    <a:bodyPr/>
                    <a:lstStyle/>
                    <a:p>
                      <a:pPr marL="64770" marR="20955">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20955">
                        <a:spcBef>
                          <a:spcPts val="18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8.2 Percentage employee engagement index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20955">
                        <a:spcBef>
                          <a:spcPts val="18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20955">
                        <a:spcBef>
                          <a:spcPts val="18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8.2 To define and design the appropriate organisational structure</a:t>
                      </a:r>
                    </a:p>
                    <a:p>
                      <a:pPr marL="64770" marR="20955">
                        <a:spcBef>
                          <a:spcPts val="18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(7.3.1)</a:t>
                      </a:r>
                    </a:p>
                    <a:p>
                      <a:pPr marL="64770" marR="20955">
                        <a:spcBef>
                          <a:spcPts val="18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86943168"/>
                  </a:ext>
                </a:extLst>
              </a:tr>
              <a:tr h="1448344">
                <a:tc vMerge="1">
                  <a:txBody>
                    <a:bodyPr/>
                    <a:lstStyle/>
                    <a:p>
                      <a:endParaRPr lang="en-US"/>
                    </a:p>
                  </a:txBody>
                  <a:tcPr/>
                </a:tc>
                <a:tc vMerge="1">
                  <a:txBody>
                    <a:bodyPr/>
                    <a:lstStyle/>
                    <a:p>
                      <a:endParaRPr lang="en-US"/>
                    </a:p>
                  </a:txBody>
                  <a:tcPr/>
                </a:tc>
                <a:tc>
                  <a:txBody>
                    <a:bodyPr/>
                    <a:lstStyle/>
                    <a:p>
                      <a:pPr marL="64770" marR="20955">
                        <a:spcBef>
                          <a:spcPts val="18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20955">
                        <a:spcBef>
                          <a:spcPts val="18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8.3 Implement an approved performance management system (7.3.2)</a:t>
                      </a:r>
                    </a:p>
                    <a:p>
                      <a:pPr marL="64770" marR="20955">
                        <a:spcBef>
                          <a:spcPts val="18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49296311"/>
                  </a:ext>
                </a:extLst>
              </a:tr>
              <a:tr h="1448344">
                <a:tc vMerge="1">
                  <a:txBody>
                    <a:bodyPr/>
                    <a:lstStyle/>
                    <a:p>
                      <a:endParaRPr lang="en-US"/>
                    </a:p>
                  </a:txBody>
                  <a:tcPr/>
                </a:tc>
                <a:tc vMerge="1">
                  <a:txBody>
                    <a:bodyPr/>
                    <a:lstStyle/>
                    <a:p>
                      <a:endParaRPr lang="en-US"/>
                    </a:p>
                  </a:txBody>
                  <a:tcPr/>
                </a:tc>
                <a:tc>
                  <a:txBody>
                    <a:bodyPr/>
                    <a:lstStyle/>
                    <a:p>
                      <a:pPr marL="64770" marR="20955">
                        <a:spcBef>
                          <a:spcPts val="18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20955">
                        <a:spcBef>
                          <a:spcPts val="18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8.4 Address issues of culture, leadership behaviour, staff morale and engagement (7.3.4)</a:t>
                      </a:r>
                    </a:p>
                    <a:p>
                      <a:pPr marL="64770" marR="20955">
                        <a:spcBef>
                          <a:spcPts val="18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20955">
                        <a:spcBef>
                          <a:spcPts val="18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05787321"/>
                  </a:ext>
                </a:extLst>
              </a:tr>
            </a:tbl>
          </a:graphicData>
        </a:graphic>
      </p:graphicFrame>
    </p:spTree>
    <p:extLst>
      <p:ext uri="{BB962C8B-B14F-4D97-AF65-F5344CB8AC3E}">
        <p14:creationId xmlns:p14="http://schemas.microsoft.com/office/powerpoint/2010/main" val="318418521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11500" dirty="0"/>
              <a:t>Contents Page</a:t>
            </a:r>
          </a:p>
        </p:txBody>
      </p:sp>
      <p:sp>
        <p:nvSpPr>
          <p:cNvPr id="3" name="Text Placeholder 2"/>
          <p:cNvSpPr>
            <a:spLocks noGrp="1"/>
          </p:cNvSpPr>
          <p:nvPr>
            <p:ph type="body" idx="1"/>
          </p:nvPr>
        </p:nvSpPr>
        <p:spPr>
          <a:xfrm>
            <a:off x="2025301" y="4139425"/>
            <a:ext cx="12027584" cy="5194356"/>
          </a:xfrm>
        </p:spPr>
        <p:txBody>
          <a:bodyPr>
            <a:normAutofit/>
          </a:bodyPr>
          <a:lstStyle/>
          <a:p>
            <a:r>
              <a:rPr lang="en-GB" sz="4000" dirty="0"/>
              <a:t>1. </a:t>
            </a:r>
            <a:r>
              <a:rPr lang="en-ZA" sz="4000" dirty="0">
                <a:cs typeface="Arial" panose="020B0604020202020204" pitchFamily="34" charset="0"/>
              </a:rPr>
              <a:t>App as per revised framework</a:t>
            </a:r>
            <a:endParaRPr lang="en-GB" sz="4000" dirty="0"/>
          </a:p>
          <a:p>
            <a:r>
              <a:rPr lang="en-GB" sz="4000" dirty="0"/>
              <a:t>2. NSFAS Mandate, Vision and Mission  </a:t>
            </a:r>
          </a:p>
          <a:p>
            <a:r>
              <a:rPr lang="en-GB" sz="4000" dirty="0"/>
              <a:t>3. Situational Analysis</a:t>
            </a:r>
          </a:p>
          <a:p>
            <a:r>
              <a:rPr lang="en-GB" sz="4000" dirty="0"/>
              <a:t>4. Key performance indicators for past two</a:t>
            </a:r>
          </a:p>
          <a:p>
            <a:r>
              <a:rPr lang="en-GB" sz="4000" dirty="0"/>
              <a:t>5. 2020/25 SP and 2020/21 APP</a:t>
            </a:r>
          </a:p>
          <a:p>
            <a:r>
              <a:rPr lang="en-GB" sz="4000" dirty="0"/>
              <a:t>6. Annual &amp; Quarterly Targets</a:t>
            </a:r>
          </a:p>
          <a:p>
            <a:r>
              <a:rPr lang="en-GB" sz="4000" dirty="0"/>
              <a:t>7. 2020/21 Budget</a:t>
            </a:r>
          </a:p>
        </p:txBody>
      </p:sp>
    </p:spTree>
    <p:extLst>
      <p:ext uri="{BB962C8B-B14F-4D97-AF65-F5344CB8AC3E}">
        <p14:creationId xmlns:p14="http://schemas.microsoft.com/office/powerpoint/2010/main" val="16384005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996638"/>
            <a:ext cx="16255484" cy="1811172"/>
          </a:xfrm>
        </p:spPr>
        <p:txBody>
          <a:bodyPr>
            <a:noAutofit/>
          </a:bodyPr>
          <a:lstStyle/>
          <a:p>
            <a:r>
              <a:rPr lang="en-ZA" sz="5400" dirty="0">
                <a:solidFill>
                  <a:schemeClr val="bg1"/>
                </a:solidFill>
                <a:latin typeface="Arial"/>
                <a:cs typeface="Arial" panose="020B0604020202020204" pitchFamily="34" charset="0"/>
              </a:rPr>
              <a:t>NSFAS Objectives and Key Performance Indicators for the past two Financial Years</a:t>
            </a:r>
            <a:r>
              <a:rPr lang="en-ZA" sz="5400" kern="1200" dirty="0">
                <a:solidFill>
                  <a:schemeClr val="bg1"/>
                </a:solidFill>
                <a:latin typeface="Arial"/>
                <a:cs typeface="Arial" panose="020B0604020202020204" pitchFamily="34" charset="0"/>
              </a:rPr>
              <a:t>  </a:t>
            </a:r>
            <a:br>
              <a:rPr lang="en-ZA" sz="5400" kern="1200" dirty="0">
                <a:solidFill>
                  <a:schemeClr val="bg1"/>
                </a:solidFill>
                <a:latin typeface="Arial"/>
                <a:cs typeface="Arial" panose="020B0604020202020204" pitchFamily="34" charset="0"/>
              </a:rPr>
            </a:br>
            <a:endParaRPr lang="en-US" sz="5400" dirty="0">
              <a:solidFill>
                <a:schemeClr val="bg1"/>
              </a:solidFill>
            </a:endParaRP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20</a:t>
            </a:fld>
            <a:endParaRPr lang="en-GB"/>
          </a:p>
        </p:txBody>
      </p:sp>
      <p:graphicFrame>
        <p:nvGraphicFramePr>
          <p:cNvPr id="6" name="Table 5">
            <a:extLst>
              <a:ext uri="{FF2B5EF4-FFF2-40B4-BE49-F238E27FC236}">
                <a16:creationId xmlns:a16="http://schemas.microsoft.com/office/drawing/2014/main" id="{881657BE-C291-4889-850B-C3BF8088110F}"/>
              </a:ext>
            </a:extLst>
          </p:cNvPr>
          <p:cNvGraphicFramePr>
            <a:graphicFrameLocks noGrp="1"/>
          </p:cNvGraphicFramePr>
          <p:nvPr>
            <p:extLst>
              <p:ext uri="{D42A27DB-BD31-4B8C-83A1-F6EECF244321}">
                <p14:modId xmlns:p14="http://schemas.microsoft.com/office/powerpoint/2010/main" val="3420831472"/>
              </p:ext>
            </p:extLst>
          </p:nvPr>
        </p:nvGraphicFramePr>
        <p:xfrm>
          <a:off x="2049450" y="2621543"/>
          <a:ext cx="20556550" cy="8716965"/>
        </p:xfrm>
        <a:graphic>
          <a:graphicData uri="http://schemas.openxmlformats.org/drawingml/2006/table">
            <a:tbl>
              <a:tblPr firstRow="1" firstCol="1" lastRow="1" lastCol="1" bandRow="1" bandCol="1"/>
              <a:tblGrid>
                <a:gridCol w="6376321">
                  <a:extLst>
                    <a:ext uri="{9D8B030D-6E8A-4147-A177-3AD203B41FA5}">
                      <a16:colId xmlns:a16="http://schemas.microsoft.com/office/drawing/2014/main" val="3616636367"/>
                    </a:ext>
                  </a:extLst>
                </a:gridCol>
                <a:gridCol w="7459819">
                  <a:extLst>
                    <a:ext uri="{9D8B030D-6E8A-4147-A177-3AD203B41FA5}">
                      <a16:colId xmlns:a16="http://schemas.microsoft.com/office/drawing/2014/main" val="2513803456"/>
                    </a:ext>
                  </a:extLst>
                </a:gridCol>
                <a:gridCol w="6720410">
                  <a:extLst>
                    <a:ext uri="{9D8B030D-6E8A-4147-A177-3AD203B41FA5}">
                      <a16:colId xmlns:a16="http://schemas.microsoft.com/office/drawing/2014/main" val="321850512"/>
                    </a:ext>
                  </a:extLst>
                </a:gridCol>
              </a:tblGrid>
              <a:tr h="749191">
                <a:tc rowSpan="2">
                  <a:txBody>
                    <a:bodyPr/>
                    <a:lstStyle/>
                    <a:p>
                      <a:pPr marL="63500" marR="0" algn="l" defTabSz="914400" rtl="0" eaLnBrk="1" latinLnBrk="0" hangingPunct="1">
                        <a:spcBef>
                          <a:spcPts val="160"/>
                        </a:spcBef>
                        <a:spcAft>
                          <a:spcPts val="0"/>
                        </a:spcAft>
                      </a:pPr>
                      <a:endParaRPr lang="en-US" sz="2800" b="1" kern="12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63500" marR="0" algn="l" defTabSz="914400" rtl="0" eaLnBrk="1" latinLnBrk="0" hangingPunct="1">
                        <a:spcBef>
                          <a:spcPts val="160"/>
                        </a:spcBef>
                        <a:spcAft>
                          <a:spcPts val="0"/>
                        </a:spcAft>
                      </a:pPr>
                      <a:r>
                        <a:rPr lang="en-US" sz="2800" b="1" kern="12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p>
                      <a:pPr marL="63500" marR="0" algn="l" defTabSz="914400" rtl="0" eaLnBrk="1" latinLnBrk="0" hangingPunct="1">
                        <a:spcBef>
                          <a:spcPts val="160"/>
                        </a:spcBef>
                        <a:spcAft>
                          <a:spcPts val="0"/>
                        </a:spcAft>
                      </a:pPr>
                      <a:r>
                        <a:rPr lang="en-US" sz="2800" b="1" kern="12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p>
                      <a:pPr marL="63500" marR="0" algn="l" defTabSz="914400" rtl="0" eaLnBrk="1" latinLnBrk="0" hangingPunct="1">
                        <a:spcBef>
                          <a:spcPts val="160"/>
                        </a:spcBef>
                        <a:spcAft>
                          <a:spcPts val="0"/>
                        </a:spcAft>
                      </a:pPr>
                      <a:r>
                        <a:rPr lang="en-US" sz="2800" b="1" kern="1200"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Objectives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57785" marR="372745" algn="ctr">
                        <a:spcBef>
                          <a:spcPts val="170"/>
                        </a:spcBef>
                        <a:spcAft>
                          <a:spcPts val="0"/>
                        </a:spcAft>
                      </a:pP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57785" marR="372745" algn="ctr">
                        <a:spcBef>
                          <a:spcPts val="170"/>
                        </a:spcBef>
                        <a:spcAft>
                          <a:spcPts val="0"/>
                        </a:spcAft>
                      </a:pPr>
                      <a:r>
                        <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2018/19 Financial Year</a:t>
                      </a:r>
                    </a:p>
                    <a:p>
                      <a:pPr marL="57785" marR="372745" algn="ctr">
                        <a:spcBef>
                          <a:spcPts val="170"/>
                        </a:spcBef>
                        <a:spcAft>
                          <a:spcPts val="0"/>
                        </a:spcAft>
                      </a:pP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57785" marR="372745" algn="ctr">
                        <a:spcBef>
                          <a:spcPts val="170"/>
                        </a:spcBef>
                        <a:spcAft>
                          <a:spcPts val="0"/>
                        </a:spcAft>
                      </a:pP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57785" marR="372745" algn="ctr">
                        <a:spcBef>
                          <a:spcPts val="170"/>
                        </a:spcBef>
                        <a:spcAft>
                          <a:spcPts val="0"/>
                        </a:spcAft>
                      </a:pPr>
                      <a:r>
                        <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2019/20 Financial Year</a:t>
                      </a: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82533844"/>
                  </a:ext>
                </a:extLst>
              </a:tr>
              <a:tr h="1086762">
                <a:tc vMerge="1">
                  <a:txBody>
                    <a:bodyPr/>
                    <a:lstStyle/>
                    <a:p>
                      <a:endParaRPr lang="en-US"/>
                    </a:p>
                  </a:txBody>
                  <a:tcPr/>
                </a:tc>
                <a:tc>
                  <a:txBody>
                    <a:bodyPr/>
                    <a:lstStyle/>
                    <a:p>
                      <a:pPr marL="57785" marR="372745" algn="ctr">
                        <a:spcBef>
                          <a:spcPts val="170"/>
                        </a:spcBef>
                        <a:spcAft>
                          <a:spcPts val="0"/>
                        </a:spcAft>
                      </a:pP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57785" marR="372745" algn="ctr">
                        <a:spcBef>
                          <a:spcPts val="170"/>
                        </a:spcBef>
                        <a:spcAft>
                          <a:spcPts val="0"/>
                        </a:spcAft>
                      </a:pP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57785" marR="372745" algn="ctr">
                        <a:spcBef>
                          <a:spcPts val="170"/>
                        </a:spcBef>
                        <a:spcAft>
                          <a:spcPts val="0"/>
                        </a:spcAft>
                      </a:pPr>
                      <a:r>
                        <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Key Performance Indicator</a:t>
                      </a:r>
                    </a:p>
                    <a:p>
                      <a:pPr marL="57785" marR="372745" algn="ctr">
                        <a:spcBef>
                          <a:spcPts val="170"/>
                        </a:spcBef>
                        <a:spcAft>
                          <a:spcPts val="0"/>
                        </a:spcAft>
                      </a:pPr>
                      <a:endParaRPr lang="en-US"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lgn="ctr"/>
                      <a:endPar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lgn="ctr"/>
                      <a:r>
                        <a:rPr lang="en-ZA" sz="2800" b="1"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Key Performance Indicator</a:t>
                      </a:r>
                      <a:endParaRPr lang="en-US" sz="2800" spc="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83880981"/>
                  </a:ext>
                </a:extLst>
              </a:tr>
              <a:tr h="1443612">
                <a:tc>
                  <a:txBody>
                    <a:bodyPr/>
                    <a:lstStyle/>
                    <a:p>
                      <a:pPr marL="284480" marR="127000" indent="-228600" algn="l">
                        <a:lnSpc>
                          <a:spcPct val="98000"/>
                        </a:lnSpc>
                        <a:spcBef>
                          <a:spcPts val="245"/>
                        </a:spcBef>
                        <a:spcAft>
                          <a:spcPts val="0"/>
                        </a:spcAft>
                        <a:buAutoNum type="arabicPeriod"/>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284480" marR="127000" indent="-228600" algn="l">
                        <a:lnSpc>
                          <a:spcPct val="98000"/>
                        </a:lnSpc>
                        <a:spcBef>
                          <a:spcPts val="245"/>
                        </a:spcBef>
                        <a:spcAft>
                          <a:spcPts val="0"/>
                        </a:spcAft>
                        <a:buAutoNum type="arabicPeriod"/>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Increase in funding (rand value) raised for financial aid for qualifying students</a:t>
                      </a:r>
                    </a:p>
                    <a:p>
                      <a:pPr marL="284480" marR="127000" indent="-228600" algn="l">
                        <a:lnSpc>
                          <a:spcPct val="98000"/>
                        </a:lnSpc>
                        <a:spcBef>
                          <a:spcPts val="245"/>
                        </a:spcBef>
                        <a:spcAft>
                          <a:spcPts val="0"/>
                        </a:spcAft>
                        <a:buAutoNum type="arabicPeriod"/>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algn="l">
                        <a:spcBef>
                          <a:spcPts val="30"/>
                        </a:spcBef>
                        <a:spcAft>
                          <a:spcPts val="0"/>
                        </a:spcAft>
                      </a:pPr>
                      <a:r>
                        <a:rPr lang="en-US" sz="28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49225" algn="l">
                        <a:spcBef>
                          <a:spcPts val="185"/>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49225" algn="l">
                        <a:spcBef>
                          <a:spcPts val="185"/>
                        </a:spcBef>
                        <a:spcAft>
                          <a:spcPts val="0"/>
                        </a:spcAft>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1.1 Amount of funds (rand value) raised from new funders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49225" algn="l">
                        <a:spcBef>
                          <a:spcPts val="185"/>
                        </a:spcBef>
                        <a:spcAft>
                          <a:spcPts val="0"/>
                        </a:spcAft>
                      </a:pPr>
                      <a:endParaRPr lang="en-ZA"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49225" algn="l">
                        <a:spcBef>
                          <a:spcPts val="185"/>
                        </a:spcBef>
                        <a:spcAft>
                          <a:spcPts val="0"/>
                        </a:spcAft>
                      </a:pPr>
                      <a:r>
                        <a:rPr lang="en-ZA"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1.1 Amount of funds (rand value) raised from new funders</a:t>
                      </a:r>
                    </a:p>
                    <a:p>
                      <a:pPr marL="57785" marR="149225" algn="l">
                        <a:spcBef>
                          <a:spcPts val="185"/>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6381829"/>
                  </a:ext>
                </a:extLst>
              </a:tr>
              <a:tr h="2760030">
                <a:tc>
                  <a:txBody>
                    <a:bodyPr/>
                    <a:lstStyle/>
                    <a:p>
                      <a:pPr marL="284480" marR="0" indent="-228600" algn="l">
                        <a:spcBef>
                          <a:spcPts val="225"/>
                        </a:spcBef>
                        <a:spcAft>
                          <a:spcPts val="0"/>
                        </a:spcAft>
                        <a:buAutoNum type="arabicPeriod" startAt="2"/>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284480" marR="0" indent="-228600" algn="l">
                        <a:spcBef>
                          <a:spcPts val="225"/>
                        </a:spcBef>
                        <a:spcAft>
                          <a:spcPts val="0"/>
                        </a:spcAft>
                        <a:buAutoNum type="arabicPeriod" startAt="2"/>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Increase the amount of money recovered (rand value) from NSFAS debtors</a:t>
                      </a:r>
                    </a:p>
                    <a:p>
                      <a:pPr marL="284480" marR="0" indent="-228600" algn="l">
                        <a:spcBef>
                          <a:spcPts val="225"/>
                        </a:spcBef>
                        <a:spcAft>
                          <a:spcPts val="0"/>
                        </a:spcAft>
                        <a:buAutoNum type="arabicPeriod" startAt="2"/>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algn="l">
                        <a:spcBef>
                          <a:spcPts val="30"/>
                        </a:spcBef>
                        <a:spcAft>
                          <a:spcPts val="0"/>
                        </a:spcAft>
                      </a:pPr>
                      <a:r>
                        <a:rPr lang="en-US" sz="28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lgn="l">
                        <a:spcBef>
                          <a:spcPts val="200"/>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18745" algn="l">
                        <a:spcBef>
                          <a:spcPts val="200"/>
                        </a:spcBef>
                        <a:spcAft>
                          <a:spcPts val="0"/>
                        </a:spcAft>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2.1 Amount of money recovered (rand value) from NSFAS debtors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7785" marR="118745" algn="l">
                        <a:spcBef>
                          <a:spcPts val="200"/>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18745" algn="l">
                        <a:spcBef>
                          <a:spcPts val="200"/>
                        </a:spcBef>
                        <a:spcAft>
                          <a:spcPts val="0"/>
                        </a:spcAft>
                      </a:pPr>
                      <a:r>
                        <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2.1 Amount of money recovered (rand value) from NSFAS debtors</a:t>
                      </a:r>
                    </a:p>
                    <a:p>
                      <a:pPr marL="57785" marR="118745" algn="l">
                        <a:spcBef>
                          <a:spcPts val="200"/>
                        </a:spcBef>
                        <a:spcAft>
                          <a:spcPts val="0"/>
                        </a:spcAft>
                      </a:pPr>
                      <a:endParaRPr lang="en-ZA"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785" marR="118745" algn="l">
                        <a:spcBef>
                          <a:spcPts val="200"/>
                        </a:spcBef>
                        <a:spcAft>
                          <a:spcPts val="0"/>
                        </a:spcAft>
                      </a:pPr>
                      <a:endParaRPr lang="en-US" sz="28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25034015"/>
                  </a:ext>
                </a:extLst>
              </a:tr>
            </a:tbl>
          </a:graphicData>
        </a:graphic>
      </p:graphicFrame>
    </p:spTree>
    <p:extLst>
      <p:ext uri="{BB962C8B-B14F-4D97-AF65-F5344CB8AC3E}">
        <p14:creationId xmlns:p14="http://schemas.microsoft.com/office/powerpoint/2010/main" val="133101175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CE7CF9-EF2B-4AD7-8742-BD7C11E8D854}"/>
              </a:ext>
            </a:extLst>
          </p:cNvPr>
          <p:cNvSpPr>
            <a:spLocks noGrp="1"/>
          </p:cNvSpPr>
          <p:nvPr>
            <p:ph type="sldNum" sz="quarter" idx="10"/>
          </p:nvPr>
        </p:nvSpPr>
        <p:spPr/>
        <p:txBody>
          <a:bodyPr/>
          <a:lstStyle/>
          <a:p>
            <a:fld id="{86CB4B4D-7CA3-9044-876B-883B54F8677D}" type="slidenum">
              <a:rPr lang="en-GB" smtClean="0"/>
              <a:pPr/>
              <a:t>21</a:t>
            </a:fld>
            <a:endParaRPr lang="en-GB" dirty="0"/>
          </a:p>
        </p:txBody>
      </p:sp>
      <p:sp>
        <p:nvSpPr>
          <p:cNvPr id="3" name="TextBox 2">
            <a:extLst>
              <a:ext uri="{FF2B5EF4-FFF2-40B4-BE49-F238E27FC236}">
                <a16:creationId xmlns:a16="http://schemas.microsoft.com/office/drawing/2014/main" id="{F0B6F18E-87C1-4B43-8FFA-04611E64D3D3}"/>
              </a:ext>
            </a:extLst>
          </p:cNvPr>
          <p:cNvSpPr txBox="1"/>
          <p:nvPr/>
        </p:nvSpPr>
        <p:spPr>
          <a:xfrm>
            <a:off x="8919721" y="1917708"/>
            <a:ext cx="14431346" cy="76174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6000" b="1" dirty="0">
              <a:solidFill>
                <a:schemeClr val="bg1">
                  <a:lumMod val="50000"/>
                </a:schemeClr>
              </a:solidFill>
              <a:latin typeface="+mn-lt"/>
              <a:cs typeface="Arial" panose="020B0604020202020204" pitchFamily="34" charset="0"/>
            </a:endParaRPr>
          </a:p>
          <a:p>
            <a:pPr algn="l">
              <a:buClr>
                <a:srgbClr val="C00000"/>
              </a:buClr>
            </a:pPr>
            <a:r>
              <a:rPr lang="en-ZA" sz="16600" b="1" dirty="0">
                <a:solidFill>
                  <a:srgbClr val="D36E28"/>
                </a:solidFill>
                <a:latin typeface="+mn-lt"/>
                <a:cs typeface="Arial" panose="020B0604020202020204" pitchFamily="34" charset="0"/>
              </a:rPr>
              <a:t>PART C:  </a:t>
            </a:r>
          </a:p>
          <a:p>
            <a:pPr algn="l">
              <a:buClr>
                <a:srgbClr val="C00000"/>
              </a:buClr>
            </a:pPr>
            <a:r>
              <a:rPr lang="en-ZA" sz="4000" b="1" dirty="0">
                <a:solidFill>
                  <a:schemeClr val="bg1">
                    <a:lumMod val="50000"/>
                  </a:schemeClr>
                </a:solidFill>
                <a:latin typeface="Arial" panose="020B0604020202020204" pitchFamily="34" charset="0"/>
                <a:cs typeface="Arial" panose="020B0604020202020204" pitchFamily="34" charset="0"/>
              </a:rPr>
              <a:t>MEDIUM TERM STRATEGIC FRAMEWORK (MTSF) TARGETS AND STRATEGIC OUTCOMES</a:t>
            </a:r>
          </a:p>
          <a:p>
            <a:pPr algn="l"/>
            <a:endParaRPr lang="en-US" sz="4000" dirty="0">
              <a:solidFill>
                <a:schemeClr val="bg1"/>
              </a:solidFill>
              <a:latin typeface="+mn-lt"/>
            </a:endParaRPr>
          </a:p>
        </p:txBody>
      </p:sp>
      <p:pic>
        <p:nvPicPr>
          <p:cNvPr id="4" name="Graphic 3">
            <a:extLst>
              <a:ext uri="{FF2B5EF4-FFF2-40B4-BE49-F238E27FC236}">
                <a16:creationId xmlns:a16="http://schemas.microsoft.com/office/drawing/2014/main" id="{5F794478-1CBD-45AB-AF97-505C77C898D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847850" y="4419600"/>
            <a:ext cx="4876800" cy="4876800"/>
          </a:xfrm>
          <a:prstGeom prst="rect">
            <a:avLst/>
          </a:prstGeom>
        </p:spPr>
      </p:pic>
    </p:spTree>
    <p:extLst>
      <p:ext uri="{BB962C8B-B14F-4D97-AF65-F5344CB8AC3E}">
        <p14:creationId xmlns:p14="http://schemas.microsoft.com/office/powerpoint/2010/main" val="166530395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757382"/>
            <a:ext cx="16255484" cy="2139383"/>
          </a:xfrm>
        </p:spPr>
        <p:txBody>
          <a:bodyPr>
            <a:noAutofit/>
          </a:bodyPr>
          <a:lstStyle/>
          <a:p>
            <a:pPr lvl="0" defTabSz="914400">
              <a:lnSpc>
                <a:spcPct val="100000"/>
              </a:lnSpc>
              <a:buClr>
                <a:srgbClr val="C00000"/>
              </a:buClr>
              <a:defRPr/>
            </a:pPr>
            <a:r>
              <a:rPr lang="en-GB" sz="5400" kern="1200" dirty="0">
                <a:solidFill>
                  <a:schemeClr val="bg1"/>
                </a:solidFill>
                <a:latin typeface="Arial"/>
                <a:cs typeface="Arial" panose="020B0604020202020204" pitchFamily="34" charset="0"/>
              </a:rPr>
              <a:t>MTSF targets that NSFAS is responsible for</a:t>
            </a:r>
            <a:r>
              <a:rPr lang="en-ZA" sz="6000" kern="1200" dirty="0">
                <a:solidFill>
                  <a:schemeClr val="bg1"/>
                </a:solidFill>
                <a:latin typeface="Arial"/>
                <a:cs typeface="Arial" panose="020B0604020202020204" pitchFamily="34" charset="0"/>
              </a:rPr>
              <a:t> </a:t>
            </a:r>
            <a:br>
              <a:rPr lang="en-ZA" sz="6000" kern="1200" dirty="0">
                <a:solidFill>
                  <a:schemeClr val="bg1"/>
                </a:solidFill>
                <a:latin typeface="Arial"/>
                <a:cs typeface="Arial" panose="020B0604020202020204" pitchFamily="34" charset="0"/>
              </a:rPr>
            </a:br>
            <a:r>
              <a:rPr lang="en-ZA" sz="3200" b="0" kern="1200" dirty="0">
                <a:solidFill>
                  <a:schemeClr val="bg1"/>
                </a:solidFill>
                <a:latin typeface="Arial"/>
                <a:cs typeface="Arial" panose="020B0604020202020204" pitchFamily="34" charset="0"/>
              </a:rPr>
              <a:t>Impact Indicators  - Baseline &amp; Projection</a:t>
            </a:r>
            <a:br>
              <a:rPr lang="en-ZA" sz="3200" b="0" kern="1200" dirty="0">
                <a:solidFill>
                  <a:schemeClr val="bg1"/>
                </a:solidFill>
                <a:latin typeface="Arial"/>
                <a:cs typeface="Arial" panose="020B0604020202020204" pitchFamily="34" charset="0"/>
              </a:rPr>
            </a:br>
            <a:r>
              <a:rPr lang="en-ZA" sz="3200" b="0" dirty="0">
                <a:solidFill>
                  <a:schemeClr val="bg1"/>
                </a:solidFill>
                <a:latin typeface="Arial"/>
                <a:cs typeface="Arial" panose="020B0604020202020204" pitchFamily="34" charset="0"/>
              </a:rPr>
              <a:t>Number of students that can be funded during the period</a:t>
            </a:r>
            <a:endParaRPr lang="en-ZA" sz="3200" b="0" dirty="0">
              <a:solidFill>
                <a:schemeClr val="bg1"/>
              </a:solidFill>
              <a:cs typeface="Arial" panose="020B0604020202020204" pitchFamily="34" charset="0"/>
            </a:endParaRP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22</a:t>
            </a:fld>
            <a:endParaRPr lang="en-GB"/>
          </a:p>
        </p:txBody>
      </p:sp>
      <p:graphicFrame>
        <p:nvGraphicFramePr>
          <p:cNvPr id="5" name="Content Placeholder 7">
            <a:extLst>
              <a:ext uri="{FF2B5EF4-FFF2-40B4-BE49-F238E27FC236}">
                <a16:creationId xmlns:a16="http://schemas.microsoft.com/office/drawing/2014/main" id="{5C3A169C-521F-4EC9-9FCB-E8FE3D2CA467}"/>
              </a:ext>
            </a:extLst>
          </p:cNvPr>
          <p:cNvGraphicFramePr>
            <a:graphicFrameLocks/>
          </p:cNvGraphicFramePr>
          <p:nvPr>
            <p:extLst>
              <p:ext uri="{D42A27DB-BD31-4B8C-83A1-F6EECF244321}">
                <p14:modId xmlns:p14="http://schemas.microsoft.com/office/powerpoint/2010/main" val="1310081083"/>
              </p:ext>
            </p:extLst>
          </p:nvPr>
        </p:nvGraphicFramePr>
        <p:xfrm>
          <a:off x="2049449" y="2896765"/>
          <a:ext cx="21284683" cy="6867599"/>
        </p:xfrm>
        <a:graphic>
          <a:graphicData uri="http://schemas.openxmlformats.org/drawingml/2006/table">
            <a:tbl>
              <a:tblPr firstRow="1" bandRow="1">
                <a:tableStyleId>{8EC20E35-A176-4012-BC5E-935CFFF8708E}</a:tableStyleId>
              </a:tblPr>
              <a:tblGrid>
                <a:gridCol w="3950522">
                  <a:extLst>
                    <a:ext uri="{9D8B030D-6E8A-4147-A177-3AD203B41FA5}">
                      <a16:colId xmlns:a16="http://schemas.microsoft.com/office/drawing/2014/main" val="20000"/>
                    </a:ext>
                  </a:extLst>
                </a:gridCol>
                <a:gridCol w="3443869">
                  <a:extLst>
                    <a:ext uri="{9D8B030D-6E8A-4147-A177-3AD203B41FA5}">
                      <a16:colId xmlns:a16="http://schemas.microsoft.com/office/drawing/2014/main" val="20001"/>
                    </a:ext>
                  </a:extLst>
                </a:gridCol>
                <a:gridCol w="3329076">
                  <a:extLst>
                    <a:ext uri="{9D8B030D-6E8A-4147-A177-3AD203B41FA5}">
                      <a16:colId xmlns:a16="http://schemas.microsoft.com/office/drawing/2014/main" val="20002"/>
                    </a:ext>
                  </a:extLst>
                </a:gridCol>
                <a:gridCol w="2640304">
                  <a:extLst>
                    <a:ext uri="{9D8B030D-6E8A-4147-A177-3AD203B41FA5}">
                      <a16:colId xmlns:a16="http://schemas.microsoft.com/office/drawing/2014/main" val="1615866618"/>
                    </a:ext>
                  </a:extLst>
                </a:gridCol>
                <a:gridCol w="2640304">
                  <a:extLst>
                    <a:ext uri="{9D8B030D-6E8A-4147-A177-3AD203B41FA5}">
                      <a16:colId xmlns:a16="http://schemas.microsoft.com/office/drawing/2014/main" val="1799657670"/>
                    </a:ext>
                  </a:extLst>
                </a:gridCol>
                <a:gridCol w="2640304">
                  <a:extLst>
                    <a:ext uri="{9D8B030D-6E8A-4147-A177-3AD203B41FA5}">
                      <a16:colId xmlns:a16="http://schemas.microsoft.com/office/drawing/2014/main" val="1602338988"/>
                    </a:ext>
                  </a:extLst>
                </a:gridCol>
                <a:gridCol w="2640304">
                  <a:extLst>
                    <a:ext uri="{9D8B030D-6E8A-4147-A177-3AD203B41FA5}">
                      <a16:colId xmlns:a16="http://schemas.microsoft.com/office/drawing/2014/main" val="1036219078"/>
                    </a:ext>
                  </a:extLst>
                </a:gridCol>
              </a:tblGrid>
              <a:tr h="1773116">
                <a:tc>
                  <a:txBody>
                    <a:bodyPr/>
                    <a:lstStyle/>
                    <a:p>
                      <a:pPr marL="63500" marR="0" algn="ctr">
                        <a:spcBef>
                          <a:spcPts val="165"/>
                        </a:spcBef>
                        <a:spcAft>
                          <a:spcPts val="0"/>
                        </a:spcAft>
                      </a:pPr>
                      <a:endParaRPr lang="en-US" sz="2400" cap="none" spc="0" dirty="0">
                        <a:effectLst/>
                      </a:endParaRPr>
                    </a:p>
                    <a:p>
                      <a:pPr marL="63500" marR="0" algn="ctr">
                        <a:spcBef>
                          <a:spcPts val="165"/>
                        </a:spcBef>
                        <a:spcAft>
                          <a:spcPts val="0"/>
                        </a:spcAft>
                      </a:pPr>
                      <a:endParaRPr lang="en-US" sz="2400" cap="none" spc="0" dirty="0">
                        <a:effectLst/>
                      </a:endParaRPr>
                    </a:p>
                    <a:p>
                      <a:pPr marL="63500" marR="0" algn="ctr">
                        <a:spcBef>
                          <a:spcPts val="165"/>
                        </a:spcBef>
                        <a:spcAft>
                          <a:spcPts val="0"/>
                        </a:spcAft>
                      </a:pPr>
                      <a:r>
                        <a:rPr lang="en-US" sz="2400" cap="none" spc="0" dirty="0">
                          <a:effectLst/>
                        </a:rPr>
                        <a:t>Impact indicator</a:t>
                      </a:r>
                      <a:br>
                        <a:rPr lang="en-US" sz="2400" cap="none" spc="0" dirty="0">
                          <a:effectLst/>
                        </a:rPr>
                      </a:br>
                      <a:endParaRPr lang="en-ZA" sz="24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algn="ctr">
                        <a:spcBef>
                          <a:spcPts val="165"/>
                        </a:spcBef>
                        <a:spcAft>
                          <a:spcPts val="0"/>
                        </a:spcAft>
                      </a:pPr>
                      <a:endParaRPr lang="en-US" sz="2400" cap="none" spc="0" dirty="0">
                        <a:effectLst/>
                      </a:endParaRPr>
                    </a:p>
                    <a:p>
                      <a:pPr marL="64770" marR="0" algn="ctr">
                        <a:spcBef>
                          <a:spcPts val="165"/>
                        </a:spcBef>
                        <a:spcAft>
                          <a:spcPts val="0"/>
                        </a:spcAft>
                      </a:pPr>
                      <a:endParaRPr lang="en-US" sz="2400" cap="none" spc="0" dirty="0">
                        <a:effectLst/>
                      </a:endParaRPr>
                    </a:p>
                    <a:p>
                      <a:pPr marL="64770" marR="0" algn="ctr">
                        <a:spcBef>
                          <a:spcPts val="165"/>
                        </a:spcBef>
                        <a:spcAft>
                          <a:spcPts val="0"/>
                        </a:spcAft>
                      </a:pPr>
                      <a:r>
                        <a:rPr lang="en-US" sz="2400" cap="none" spc="0" dirty="0">
                          <a:effectLst/>
                        </a:rPr>
                        <a:t>Baseline (2019  academic year)</a:t>
                      </a:r>
                      <a:endParaRPr lang="en-ZA" sz="24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algn="ctr">
                        <a:spcBef>
                          <a:spcPts val="165"/>
                        </a:spcBef>
                        <a:spcAft>
                          <a:spcPts val="0"/>
                        </a:spcAft>
                      </a:pPr>
                      <a:endParaRPr lang="en-US" sz="2400" cap="none" spc="0" dirty="0">
                        <a:effectLst/>
                      </a:endParaRPr>
                    </a:p>
                    <a:p>
                      <a:pPr marL="64770" marR="0" algn="ctr">
                        <a:spcBef>
                          <a:spcPts val="165"/>
                        </a:spcBef>
                        <a:spcAft>
                          <a:spcPts val="0"/>
                        </a:spcAft>
                      </a:pPr>
                      <a:endParaRPr lang="en-US" sz="2400" cap="none" spc="0" dirty="0">
                        <a:effectLst/>
                      </a:endParaRPr>
                    </a:p>
                    <a:p>
                      <a:pPr marL="64770" marR="0" algn="ctr">
                        <a:spcBef>
                          <a:spcPts val="165"/>
                        </a:spcBef>
                        <a:spcAft>
                          <a:spcPts val="0"/>
                        </a:spcAft>
                      </a:pPr>
                      <a:r>
                        <a:rPr lang="en-US" sz="2400" cap="none" spc="0" dirty="0">
                          <a:effectLst/>
                        </a:rPr>
                        <a:t>2020 academic year (projection)</a:t>
                      </a:r>
                      <a:endParaRPr lang="en-ZA" sz="24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algn="ctr">
                        <a:spcBef>
                          <a:spcPts val="165"/>
                        </a:spcBef>
                        <a:spcAft>
                          <a:spcPts val="0"/>
                        </a:spcAft>
                      </a:pPr>
                      <a:r>
                        <a:rPr lang="en-ZA" sz="2400" cap="none" spc="0" dirty="0">
                          <a:effectLst/>
                        </a:rPr>
                        <a:t/>
                      </a:r>
                      <a:br>
                        <a:rPr lang="en-ZA" sz="2400" cap="none" spc="0" dirty="0">
                          <a:effectLst/>
                        </a:rPr>
                      </a:br>
                      <a:endParaRPr lang="en-ZA" sz="2400" cap="none" spc="0" dirty="0">
                        <a:effectLst/>
                      </a:endParaRPr>
                    </a:p>
                    <a:p>
                      <a:pPr marL="64770" marR="0" algn="ctr">
                        <a:spcBef>
                          <a:spcPts val="165"/>
                        </a:spcBef>
                        <a:spcAft>
                          <a:spcPts val="0"/>
                        </a:spcAft>
                      </a:pPr>
                      <a:r>
                        <a:rPr lang="en-ZA" sz="2400" cap="none" spc="0" dirty="0">
                          <a:effectLst/>
                        </a:rPr>
                        <a:t> 2021 academic year (projection)</a:t>
                      </a:r>
                      <a:endParaRPr lang="en-ZA" sz="24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algn="ctr">
                        <a:spcBef>
                          <a:spcPts val="165"/>
                        </a:spcBef>
                        <a:spcAft>
                          <a:spcPts val="0"/>
                        </a:spcAft>
                      </a:pPr>
                      <a:endParaRPr lang="en-ZA" sz="2400" cap="none" spc="0" dirty="0">
                        <a:effectLst/>
                      </a:endParaRPr>
                    </a:p>
                    <a:p>
                      <a:pPr marL="64770" marR="0" algn="ctr">
                        <a:spcBef>
                          <a:spcPts val="165"/>
                        </a:spcBef>
                        <a:spcAft>
                          <a:spcPts val="0"/>
                        </a:spcAft>
                      </a:pPr>
                      <a:endParaRPr lang="en-ZA" sz="2400" cap="none" spc="0" dirty="0">
                        <a:effectLst/>
                      </a:endParaRPr>
                    </a:p>
                    <a:p>
                      <a:pPr marL="64770" marR="0" algn="ctr">
                        <a:spcBef>
                          <a:spcPts val="165"/>
                        </a:spcBef>
                        <a:spcAft>
                          <a:spcPts val="0"/>
                        </a:spcAft>
                      </a:pPr>
                      <a:r>
                        <a:rPr lang="en-ZA" sz="2400" cap="none" spc="0" dirty="0">
                          <a:effectLst/>
                        </a:rPr>
                        <a:t>2022 academic year </a:t>
                      </a:r>
                    </a:p>
                    <a:p>
                      <a:pPr marL="64770" marR="0" algn="ctr">
                        <a:spcBef>
                          <a:spcPts val="165"/>
                        </a:spcBef>
                        <a:spcAft>
                          <a:spcPts val="0"/>
                        </a:spcAft>
                      </a:pPr>
                      <a:r>
                        <a:rPr lang="en-ZA" sz="2400" cap="none" spc="0" dirty="0">
                          <a:effectLst/>
                        </a:rPr>
                        <a:t>(projection)</a:t>
                      </a:r>
                    </a:p>
                    <a:p>
                      <a:pPr marL="64770" marR="0" algn="ctr">
                        <a:spcBef>
                          <a:spcPts val="165"/>
                        </a:spcBef>
                        <a:spcAft>
                          <a:spcPts val="0"/>
                        </a:spcAft>
                      </a:pPr>
                      <a:endParaRPr lang="en-ZA" sz="24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algn="ctr">
                        <a:spcBef>
                          <a:spcPts val="165"/>
                        </a:spcBef>
                        <a:spcAft>
                          <a:spcPts val="0"/>
                        </a:spcAft>
                      </a:pPr>
                      <a:endParaRPr lang="en-ZA" sz="2400" cap="none" spc="0" dirty="0">
                        <a:effectLst/>
                      </a:endParaRPr>
                    </a:p>
                    <a:p>
                      <a:pPr marL="64770" marR="0" algn="ctr">
                        <a:spcBef>
                          <a:spcPts val="165"/>
                        </a:spcBef>
                        <a:spcAft>
                          <a:spcPts val="0"/>
                        </a:spcAft>
                      </a:pPr>
                      <a:endParaRPr lang="en-ZA" sz="2400" cap="none" spc="0" dirty="0">
                        <a:effectLst/>
                      </a:endParaRPr>
                    </a:p>
                    <a:p>
                      <a:pPr marL="64770" marR="0" algn="ctr">
                        <a:spcBef>
                          <a:spcPts val="165"/>
                        </a:spcBef>
                        <a:spcAft>
                          <a:spcPts val="0"/>
                        </a:spcAft>
                      </a:pPr>
                      <a:r>
                        <a:rPr lang="en-ZA" sz="2400" cap="none" spc="0" dirty="0">
                          <a:effectLst/>
                        </a:rPr>
                        <a:t>2023 academic year </a:t>
                      </a:r>
                    </a:p>
                    <a:p>
                      <a:pPr marL="64770" marR="0" algn="ctr">
                        <a:spcBef>
                          <a:spcPts val="165"/>
                        </a:spcBef>
                        <a:spcAft>
                          <a:spcPts val="0"/>
                        </a:spcAft>
                      </a:pPr>
                      <a:r>
                        <a:rPr lang="en-ZA" sz="2400" cap="none" spc="0" dirty="0">
                          <a:effectLst/>
                        </a:rPr>
                        <a:t>(projection)</a:t>
                      </a:r>
                      <a:endParaRPr lang="en-ZA" sz="24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algn="ctr">
                        <a:spcBef>
                          <a:spcPts val="165"/>
                        </a:spcBef>
                        <a:spcAft>
                          <a:spcPts val="0"/>
                        </a:spcAft>
                      </a:pPr>
                      <a:endParaRPr lang="en-ZA" sz="2400" cap="none" spc="0" dirty="0">
                        <a:effectLst/>
                      </a:endParaRPr>
                    </a:p>
                    <a:p>
                      <a:pPr marL="64770" marR="0" algn="ctr">
                        <a:spcBef>
                          <a:spcPts val="165"/>
                        </a:spcBef>
                        <a:spcAft>
                          <a:spcPts val="0"/>
                        </a:spcAft>
                      </a:pPr>
                      <a:endParaRPr lang="en-ZA" sz="2400" cap="none" spc="0" dirty="0">
                        <a:effectLst/>
                      </a:endParaRPr>
                    </a:p>
                    <a:p>
                      <a:pPr marL="64770" marR="0" algn="ctr">
                        <a:spcBef>
                          <a:spcPts val="165"/>
                        </a:spcBef>
                        <a:spcAft>
                          <a:spcPts val="0"/>
                        </a:spcAft>
                      </a:pPr>
                      <a:r>
                        <a:rPr lang="en-ZA" sz="2400" cap="none" spc="0" dirty="0">
                          <a:effectLst/>
                        </a:rPr>
                        <a:t>2024</a:t>
                      </a:r>
                    </a:p>
                    <a:p>
                      <a:pPr marL="64770" marR="0" algn="ctr">
                        <a:spcBef>
                          <a:spcPts val="165"/>
                        </a:spcBef>
                        <a:spcAft>
                          <a:spcPts val="0"/>
                        </a:spcAft>
                      </a:pPr>
                      <a:r>
                        <a:rPr lang="en-ZA" sz="2400" cap="none" spc="0" dirty="0">
                          <a:effectLst/>
                        </a:rPr>
                        <a:t>Academic year</a:t>
                      </a:r>
                    </a:p>
                    <a:p>
                      <a:pPr marL="64770" marR="0" algn="ctr">
                        <a:spcBef>
                          <a:spcPts val="165"/>
                        </a:spcBef>
                        <a:spcAft>
                          <a:spcPts val="0"/>
                        </a:spcAft>
                      </a:pPr>
                      <a:r>
                        <a:rPr lang="en-ZA" sz="2400" cap="none" spc="0" dirty="0">
                          <a:effectLst/>
                        </a:rPr>
                        <a:t>(Projection)</a:t>
                      </a:r>
                      <a:endParaRPr lang="en-ZA" sz="24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519813">
                <a:tc>
                  <a:txBody>
                    <a:bodyPr/>
                    <a:lstStyle/>
                    <a:p>
                      <a:pPr marL="65405" marR="174625">
                        <a:spcBef>
                          <a:spcPts val="185"/>
                        </a:spcBef>
                        <a:spcAft>
                          <a:spcPts val="0"/>
                        </a:spcAft>
                      </a:pPr>
                      <a:endParaRPr lang="en-ZA" sz="2400" kern="1200" cap="none" spc="0" dirty="0">
                        <a:effectLst/>
                      </a:endParaRPr>
                    </a:p>
                    <a:p>
                      <a:pPr marL="65405" marR="174625">
                        <a:spcBef>
                          <a:spcPts val="185"/>
                        </a:spcBef>
                        <a:spcAft>
                          <a:spcPts val="0"/>
                        </a:spcAft>
                      </a:pPr>
                      <a:r>
                        <a:rPr lang="en-ZA" sz="2400" kern="1200" cap="none" spc="0" dirty="0">
                          <a:effectLst/>
                        </a:rPr>
                        <a:t>Number of eligible university students obtaining financial aid annually.</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198755" indent="0" algn="ctr" defTabSz="914400" rtl="0" eaLnBrk="1" fontAlgn="auto" latinLnBrk="0" hangingPunct="1">
                        <a:lnSpc>
                          <a:spcPct val="100000"/>
                        </a:lnSpc>
                        <a:spcBef>
                          <a:spcPts val="185"/>
                        </a:spcBef>
                        <a:spcAft>
                          <a:spcPts val="0"/>
                        </a:spcAft>
                        <a:buClrTx/>
                        <a:buSzTx/>
                        <a:buFontTx/>
                        <a:buNone/>
                        <a:tabLst/>
                        <a:defRPr/>
                      </a:pPr>
                      <a:endParaRPr lang="en-ZA" sz="2400" kern="1200" cap="none" spc="0" dirty="0">
                        <a:effectLst/>
                      </a:endParaRPr>
                    </a:p>
                    <a:p>
                      <a:pPr marL="65405" marR="198755" indent="0" algn="ctr" defTabSz="914400" rtl="0" eaLnBrk="1" fontAlgn="auto" latinLnBrk="0" hangingPunct="1">
                        <a:lnSpc>
                          <a:spcPct val="100000"/>
                        </a:lnSpc>
                        <a:spcBef>
                          <a:spcPts val="185"/>
                        </a:spcBef>
                        <a:spcAft>
                          <a:spcPts val="0"/>
                        </a:spcAft>
                        <a:buClrTx/>
                        <a:buSzTx/>
                        <a:buFontTx/>
                        <a:buNone/>
                        <a:tabLst/>
                        <a:defRPr/>
                      </a:pPr>
                      <a:r>
                        <a:rPr lang="en-ZA" sz="2400" kern="1200" cap="none" spc="0" dirty="0">
                          <a:effectLst/>
                        </a:rPr>
                        <a:t>4</a:t>
                      </a:r>
                      <a:r>
                        <a:rPr lang="en-US" sz="2400" kern="1200" cap="none" spc="0" dirty="0">
                          <a:effectLst/>
                        </a:rPr>
                        <a:t>14 399</a:t>
                      </a:r>
                      <a:endParaRPr lang="en-US"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303530" algn="ctr">
                        <a:spcBef>
                          <a:spcPts val="185"/>
                        </a:spcBef>
                        <a:spcAft>
                          <a:spcPts val="0"/>
                        </a:spcAft>
                      </a:pPr>
                      <a:endParaRPr lang="en-ZA" sz="2400" kern="1200" cap="none" spc="0" dirty="0">
                        <a:effectLst/>
                      </a:endParaRPr>
                    </a:p>
                    <a:p>
                      <a:pPr marL="65405" marR="303530" algn="ctr">
                        <a:spcBef>
                          <a:spcPts val="185"/>
                        </a:spcBef>
                        <a:spcAft>
                          <a:spcPts val="0"/>
                        </a:spcAft>
                      </a:pPr>
                      <a:r>
                        <a:rPr lang="en-ZA" sz="2400" kern="1200" cap="none" spc="0" dirty="0">
                          <a:effectLst/>
                        </a:rPr>
                        <a:t>426,268</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303530" algn="ctr">
                        <a:spcBef>
                          <a:spcPts val="185"/>
                        </a:spcBef>
                        <a:spcAft>
                          <a:spcPts val="0"/>
                        </a:spcAft>
                      </a:pPr>
                      <a:endParaRPr lang="en-ZA" sz="2400" kern="1200" cap="none" spc="0" dirty="0">
                        <a:effectLst/>
                      </a:endParaRPr>
                    </a:p>
                    <a:p>
                      <a:pPr marL="65405" marR="303530" algn="ctr">
                        <a:spcBef>
                          <a:spcPts val="185"/>
                        </a:spcBef>
                        <a:spcAft>
                          <a:spcPts val="0"/>
                        </a:spcAft>
                      </a:pPr>
                      <a:r>
                        <a:rPr lang="en-ZA" sz="2400" kern="1200" cap="none" spc="0" dirty="0">
                          <a:effectLst/>
                        </a:rPr>
                        <a:t>427,851</a:t>
                      </a:r>
                    </a:p>
                    <a:p>
                      <a:pPr marL="65405" marR="303530" algn="ctr">
                        <a:spcBef>
                          <a:spcPts val="185"/>
                        </a:spcBef>
                        <a:spcAft>
                          <a:spcPts val="0"/>
                        </a:spcAft>
                      </a:pPr>
                      <a:r>
                        <a:rPr lang="en-ZA" sz="2400" kern="1200" cap="none" spc="0" dirty="0">
                          <a:effectLst/>
                        </a:rPr>
                        <a:t> </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303530" algn="ctr">
                        <a:spcBef>
                          <a:spcPts val="185"/>
                        </a:spcBef>
                        <a:spcAft>
                          <a:spcPts val="0"/>
                        </a:spcAft>
                      </a:pPr>
                      <a:endParaRPr lang="en-ZA" sz="2400" kern="1200" cap="none" spc="0" dirty="0">
                        <a:effectLst/>
                      </a:endParaRPr>
                    </a:p>
                    <a:p>
                      <a:pPr marL="65405" marR="303530" algn="ctr">
                        <a:spcBef>
                          <a:spcPts val="185"/>
                        </a:spcBef>
                        <a:spcAft>
                          <a:spcPts val="0"/>
                        </a:spcAft>
                      </a:pPr>
                      <a:r>
                        <a:rPr lang="en-ZA" sz="2400" kern="1200" cap="none" spc="0" dirty="0">
                          <a:effectLst/>
                        </a:rPr>
                        <a:t>431,412</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303530" algn="ctr">
                        <a:spcBef>
                          <a:spcPts val="185"/>
                        </a:spcBef>
                        <a:spcAft>
                          <a:spcPts val="0"/>
                        </a:spcAft>
                      </a:pPr>
                      <a:endParaRPr lang="en-ZA" sz="2400" kern="1200" cap="none" spc="0" dirty="0">
                        <a:effectLst/>
                      </a:endParaRPr>
                    </a:p>
                    <a:p>
                      <a:pPr marL="65405" marR="303530" algn="ctr">
                        <a:spcBef>
                          <a:spcPts val="185"/>
                        </a:spcBef>
                        <a:spcAft>
                          <a:spcPts val="0"/>
                        </a:spcAft>
                      </a:pPr>
                      <a:r>
                        <a:rPr lang="en-ZA" sz="2400" kern="1200" cap="none" spc="0" dirty="0">
                          <a:effectLst/>
                        </a:rPr>
                        <a:t>439,659</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303530" algn="ctr">
                        <a:spcBef>
                          <a:spcPts val="185"/>
                        </a:spcBef>
                        <a:spcAft>
                          <a:spcPts val="0"/>
                        </a:spcAft>
                      </a:pPr>
                      <a:endParaRPr lang="en-ZA" sz="2400" kern="1200" cap="none" spc="0" dirty="0">
                        <a:effectLst/>
                      </a:endParaRPr>
                    </a:p>
                    <a:p>
                      <a:pPr marL="65405" marR="303530" algn="ctr">
                        <a:spcBef>
                          <a:spcPts val="185"/>
                        </a:spcBef>
                        <a:spcAft>
                          <a:spcPts val="0"/>
                        </a:spcAft>
                      </a:pPr>
                      <a:r>
                        <a:rPr lang="en-ZA" sz="2400" kern="1200" cap="none" spc="0" dirty="0">
                          <a:effectLst/>
                        </a:rPr>
                        <a:t>450,000</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717239">
                <a:tc>
                  <a:txBody>
                    <a:bodyPr/>
                    <a:lstStyle/>
                    <a:p>
                      <a:pPr marL="64770" marR="378460" lvl="0" indent="0" algn="l" defTabSz="914400" rtl="0" eaLnBrk="1" fontAlgn="auto" latinLnBrk="0" hangingPunct="1">
                        <a:lnSpc>
                          <a:spcPct val="100000"/>
                        </a:lnSpc>
                        <a:spcBef>
                          <a:spcPts val="185"/>
                        </a:spcBef>
                        <a:spcAft>
                          <a:spcPts val="0"/>
                        </a:spcAft>
                        <a:buClrTx/>
                        <a:buSzTx/>
                        <a:buFontTx/>
                        <a:buNone/>
                        <a:tabLst/>
                        <a:defRPr/>
                      </a:pPr>
                      <a:endParaRPr lang="en-ZA" sz="2400" kern="1200" cap="none" spc="0" dirty="0">
                        <a:effectLst/>
                      </a:endParaRPr>
                    </a:p>
                    <a:p>
                      <a:pPr marL="64770" marR="378460" lvl="0" indent="0" algn="l" defTabSz="914400" rtl="0" eaLnBrk="1" fontAlgn="auto" latinLnBrk="0" hangingPunct="1">
                        <a:lnSpc>
                          <a:spcPct val="100000"/>
                        </a:lnSpc>
                        <a:spcBef>
                          <a:spcPts val="185"/>
                        </a:spcBef>
                        <a:spcAft>
                          <a:spcPts val="0"/>
                        </a:spcAft>
                        <a:buClrTx/>
                        <a:buSzTx/>
                        <a:buFontTx/>
                        <a:buNone/>
                        <a:tabLst/>
                        <a:defRPr/>
                      </a:pPr>
                      <a:r>
                        <a:rPr lang="en-ZA" sz="2400" kern="1200" cap="none" spc="0" dirty="0">
                          <a:effectLst/>
                        </a:rPr>
                        <a:t>Number of eligible TVET college students obtaining financial aid annually.</a:t>
                      </a:r>
                    </a:p>
                    <a:p>
                      <a:pPr marL="64770" marR="378460" lvl="0" indent="0" algn="l" defTabSz="914400" rtl="0" eaLnBrk="1" fontAlgn="auto" latinLnBrk="0" hangingPunct="1">
                        <a:lnSpc>
                          <a:spcPct val="100000"/>
                        </a:lnSpc>
                        <a:spcBef>
                          <a:spcPts val="185"/>
                        </a:spcBef>
                        <a:spcAft>
                          <a:spcPts val="0"/>
                        </a:spcAft>
                        <a:buClrTx/>
                        <a:buSzTx/>
                        <a:buFontTx/>
                        <a:buNone/>
                        <a:tabLst/>
                        <a:defRPr/>
                      </a:pPr>
                      <a:r>
                        <a:rPr lang="en-ZA" sz="2400" kern="1200" cap="none" spc="0" dirty="0">
                          <a:effectLst/>
                        </a:rPr>
                        <a:t> </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198755" algn="ctr">
                        <a:spcBef>
                          <a:spcPts val="185"/>
                        </a:spcBef>
                        <a:spcAft>
                          <a:spcPts val="0"/>
                        </a:spcAft>
                      </a:pPr>
                      <a:endParaRPr lang="en-ZA" sz="2400" kern="1200" cap="none" spc="0" dirty="0">
                        <a:effectLst/>
                      </a:endParaRPr>
                    </a:p>
                    <a:p>
                      <a:pPr marL="65405" marR="198755" algn="ctr">
                        <a:spcBef>
                          <a:spcPts val="185"/>
                        </a:spcBef>
                        <a:spcAft>
                          <a:spcPts val="0"/>
                        </a:spcAft>
                      </a:pPr>
                      <a:r>
                        <a:rPr lang="en-ZA" sz="2400" kern="1200" cap="none" spc="0" dirty="0">
                          <a:effectLst/>
                        </a:rPr>
                        <a:t>2</a:t>
                      </a:r>
                      <a:r>
                        <a:rPr lang="en-US" sz="2400" kern="1200" cap="none" spc="0" dirty="0">
                          <a:effectLst/>
                        </a:rPr>
                        <a:t>94 843</a:t>
                      </a:r>
                      <a:endParaRPr lang="en-US"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lvl="0" indent="0" algn="ctr" defTabSz="914400" rtl="0" eaLnBrk="1" fontAlgn="auto" latinLnBrk="0" hangingPunct="1">
                        <a:lnSpc>
                          <a:spcPct val="100000"/>
                        </a:lnSpc>
                        <a:spcBef>
                          <a:spcPts val="185"/>
                        </a:spcBef>
                        <a:spcAft>
                          <a:spcPts val="0"/>
                        </a:spcAft>
                        <a:buClrTx/>
                        <a:buSzTx/>
                        <a:buFontTx/>
                        <a:buNone/>
                        <a:tabLst/>
                        <a:defRPr/>
                      </a:pPr>
                      <a:endParaRPr lang="en-US" sz="2400" kern="1200" cap="none" spc="0" dirty="0">
                        <a:effectLst/>
                      </a:endParaRPr>
                    </a:p>
                    <a:p>
                      <a:pPr marL="64770" marR="0" lvl="0" indent="0" algn="ctr" defTabSz="914400" rtl="0" eaLnBrk="1" fontAlgn="auto" latinLnBrk="0" hangingPunct="1">
                        <a:lnSpc>
                          <a:spcPct val="100000"/>
                        </a:lnSpc>
                        <a:spcBef>
                          <a:spcPts val="185"/>
                        </a:spcBef>
                        <a:spcAft>
                          <a:spcPts val="0"/>
                        </a:spcAft>
                        <a:buClrTx/>
                        <a:buSzTx/>
                        <a:buFontTx/>
                        <a:buNone/>
                        <a:tabLst/>
                        <a:defRPr/>
                      </a:pPr>
                      <a:r>
                        <a:rPr lang="en-US" sz="2400" kern="1200" cap="none" spc="0" dirty="0">
                          <a:effectLst/>
                        </a:rPr>
                        <a:t>305,400</a:t>
                      </a:r>
                    </a:p>
                    <a:p>
                      <a:pPr marL="64770" marR="0" lvl="0" indent="0" algn="ctr" defTabSz="914400" rtl="0" eaLnBrk="1" fontAlgn="auto" latinLnBrk="0" hangingPunct="1">
                        <a:lnSpc>
                          <a:spcPct val="100000"/>
                        </a:lnSpc>
                        <a:spcBef>
                          <a:spcPts val="185"/>
                        </a:spcBef>
                        <a:spcAft>
                          <a:spcPts val="0"/>
                        </a:spcAft>
                        <a:buClrTx/>
                        <a:buSzTx/>
                        <a:buFontTx/>
                        <a:buNone/>
                        <a:tabLst/>
                        <a:defRPr/>
                      </a:pPr>
                      <a:endParaRPr lang="en-US" sz="2400" kern="1200" cap="none" spc="0" dirty="0">
                        <a:effectLst/>
                      </a:endParaRPr>
                    </a:p>
                    <a:p>
                      <a:pPr marL="64770" marR="0" lvl="0" indent="0" algn="ctr" defTabSz="914400" rtl="0" eaLnBrk="1" fontAlgn="auto" latinLnBrk="0" hangingPunct="1">
                        <a:lnSpc>
                          <a:spcPct val="100000"/>
                        </a:lnSpc>
                        <a:spcBef>
                          <a:spcPts val="185"/>
                        </a:spcBef>
                        <a:spcAft>
                          <a:spcPts val="0"/>
                        </a:spcAft>
                        <a:buClrTx/>
                        <a:buSzTx/>
                        <a:buFontTx/>
                        <a:buNone/>
                        <a:tabLst/>
                        <a:defRPr/>
                      </a:pPr>
                      <a:r>
                        <a:rPr lang="en-US" sz="2400" kern="1200" cap="none" spc="0" dirty="0">
                          <a:effectLst/>
                        </a:rPr>
                        <a:t> </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lvl="0" indent="0" algn="ctr" defTabSz="914400" rtl="0" eaLnBrk="1" fontAlgn="auto" latinLnBrk="0" hangingPunct="1">
                        <a:lnSpc>
                          <a:spcPct val="100000"/>
                        </a:lnSpc>
                        <a:spcBef>
                          <a:spcPts val="185"/>
                        </a:spcBef>
                        <a:spcAft>
                          <a:spcPts val="0"/>
                        </a:spcAft>
                        <a:buClrTx/>
                        <a:buSzTx/>
                        <a:buFontTx/>
                        <a:buNone/>
                        <a:tabLst/>
                        <a:defRPr/>
                      </a:pPr>
                      <a:endParaRPr lang="en-ZA" sz="2400" kern="1200" cap="none" spc="0" dirty="0">
                        <a:effectLst/>
                      </a:endParaRPr>
                    </a:p>
                    <a:p>
                      <a:pPr marL="64770" marR="0" lvl="0" indent="0" algn="ctr" defTabSz="914400" rtl="0" eaLnBrk="1" fontAlgn="auto" latinLnBrk="0" hangingPunct="1">
                        <a:lnSpc>
                          <a:spcPct val="100000"/>
                        </a:lnSpc>
                        <a:spcBef>
                          <a:spcPts val="185"/>
                        </a:spcBef>
                        <a:spcAft>
                          <a:spcPts val="0"/>
                        </a:spcAft>
                        <a:buClrTx/>
                        <a:buSzTx/>
                        <a:buFontTx/>
                        <a:buNone/>
                        <a:tabLst/>
                        <a:defRPr/>
                      </a:pPr>
                      <a:r>
                        <a:rPr lang="en-ZA" sz="2400" kern="1200" cap="none" spc="0" dirty="0">
                          <a:effectLst/>
                        </a:rPr>
                        <a:t>310,900</a:t>
                      </a:r>
                    </a:p>
                    <a:p>
                      <a:pPr marL="64770" marR="0" lvl="0" indent="0" algn="ctr" defTabSz="914400" rtl="0" eaLnBrk="1" fontAlgn="auto" latinLnBrk="0" hangingPunct="1">
                        <a:lnSpc>
                          <a:spcPct val="100000"/>
                        </a:lnSpc>
                        <a:spcBef>
                          <a:spcPts val="185"/>
                        </a:spcBef>
                        <a:spcAft>
                          <a:spcPts val="0"/>
                        </a:spcAft>
                        <a:buClrTx/>
                        <a:buSzTx/>
                        <a:buFontTx/>
                        <a:buNone/>
                        <a:tabLst/>
                        <a:defRPr/>
                      </a:pPr>
                      <a:r>
                        <a:rPr lang="en-ZA" sz="2400" kern="1200" cap="none" spc="0" dirty="0">
                          <a:effectLst/>
                        </a:rPr>
                        <a:t> </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lvl="0" indent="0" algn="ctr" defTabSz="914400" rtl="0" eaLnBrk="1" fontAlgn="auto" latinLnBrk="0" hangingPunct="1">
                        <a:lnSpc>
                          <a:spcPct val="100000"/>
                        </a:lnSpc>
                        <a:spcBef>
                          <a:spcPts val="185"/>
                        </a:spcBef>
                        <a:spcAft>
                          <a:spcPts val="0"/>
                        </a:spcAft>
                        <a:buClrTx/>
                        <a:buSzTx/>
                        <a:buFontTx/>
                        <a:buNone/>
                        <a:tabLst/>
                        <a:defRPr/>
                      </a:pPr>
                      <a:endParaRPr lang="en-ZA" sz="2400" kern="1200" cap="none" spc="0" dirty="0">
                        <a:effectLst/>
                      </a:endParaRPr>
                    </a:p>
                    <a:p>
                      <a:pPr marL="64770" marR="0" lvl="0" indent="0" algn="ctr" defTabSz="914400" rtl="0" eaLnBrk="1" fontAlgn="auto" latinLnBrk="0" hangingPunct="1">
                        <a:lnSpc>
                          <a:spcPct val="100000"/>
                        </a:lnSpc>
                        <a:spcBef>
                          <a:spcPts val="185"/>
                        </a:spcBef>
                        <a:spcAft>
                          <a:spcPts val="0"/>
                        </a:spcAft>
                        <a:buClrTx/>
                        <a:buSzTx/>
                        <a:buFontTx/>
                        <a:buNone/>
                        <a:tabLst/>
                        <a:defRPr/>
                      </a:pPr>
                      <a:r>
                        <a:rPr lang="en-ZA" sz="2400" kern="1200" cap="none" spc="0" dirty="0">
                          <a:effectLst/>
                        </a:rPr>
                        <a:t>329,554</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lvl="0" indent="0" algn="ctr" defTabSz="914400" rtl="0" eaLnBrk="1" fontAlgn="auto" latinLnBrk="0" hangingPunct="1">
                        <a:lnSpc>
                          <a:spcPct val="100000"/>
                        </a:lnSpc>
                        <a:spcBef>
                          <a:spcPts val="185"/>
                        </a:spcBef>
                        <a:spcAft>
                          <a:spcPts val="0"/>
                        </a:spcAft>
                        <a:buClrTx/>
                        <a:buSzTx/>
                        <a:buFontTx/>
                        <a:buNone/>
                        <a:tabLst/>
                        <a:defRPr/>
                      </a:pPr>
                      <a:endParaRPr lang="en-ZA" sz="2400" kern="1200" cap="none" spc="0" dirty="0">
                        <a:effectLst/>
                      </a:endParaRPr>
                    </a:p>
                    <a:p>
                      <a:pPr marL="64770" marR="0" lvl="0" indent="0" algn="ctr" defTabSz="914400" rtl="0" eaLnBrk="1" fontAlgn="auto" latinLnBrk="0" hangingPunct="1">
                        <a:lnSpc>
                          <a:spcPct val="100000"/>
                        </a:lnSpc>
                        <a:spcBef>
                          <a:spcPts val="185"/>
                        </a:spcBef>
                        <a:spcAft>
                          <a:spcPts val="0"/>
                        </a:spcAft>
                        <a:buClrTx/>
                        <a:buSzTx/>
                        <a:buFontTx/>
                        <a:buNone/>
                        <a:tabLst/>
                        <a:defRPr/>
                      </a:pPr>
                      <a:r>
                        <a:rPr lang="en-ZA" sz="2400" kern="1200" cap="none" spc="0" dirty="0">
                          <a:effectLst/>
                        </a:rPr>
                        <a:t>346,258</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4770" marR="0" lvl="0" indent="0" algn="ctr" defTabSz="914400" rtl="0" eaLnBrk="1" fontAlgn="auto" latinLnBrk="0" hangingPunct="1">
                        <a:lnSpc>
                          <a:spcPct val="100000"/>
                        </a:lnSpc>
                        <a:spcBef>
                          <a:spcPts val="185"/>
                        </a:spcBef>
                        <a:spcAft>
                          <a:spcPts val="0"/>
                        </a:spcAft>
                        <a:buClrTx/>
                        <a:buSzTx/>
                        <a:buFontTx/>
                        <a:buNone/>
                        <a:tabLst/>
                        <a:defRPr/>
                      </a:pPr>
                      <a:endParaRPr lang="en-ZA" sz="2400" kern="1200" cap="none" spc="0" dirty="0">
                        <a:effectLst/>
                      </a:endParaRPr>
                    </a:p>
                    <a:p>
                      <a:pPr marL="64770" marR="0" lvl="0" indent="0" algn="ctr" defTabSz="914400" rtl="0" eaLnBrk="1" fontAlgn="auto" latinLnBrk="0" hangingPunct="1">
                        <a:lnSpc>
                          <a:spcPct val="100000"/>
                        </a:lnSpc>
                        <a:spcBef>
                          <a:spcPts val="185"/>
                        </a:spcBef>
                        <a:spcAft>
                          <a:spcPts val="0"/>
                        </a:spcAft>
                        <a:buClrTx/>
                        <a:buSzTx/>
                        <a:buFontTx/>
                        <a:buNone/>
                        <a:tabLst/>
                        <a:defRPr/>
                      </a:pPr>
                      <a:r>
                        <a:rPr lang="en-ZA" sz="2400" kern="1200" cap="none" spc="0" dirty="0">
                          <a:effectLst/>
                        </a:rPr>
                        <a:t>400,000</a:t>
                      </a:r>
                      <a:endParaRPr lang="en-ZA" sz="2400" b="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199415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3291-8DB2-4298-A72A-AE246EF2F334}"/>
              </a:ext>
            </a:extLst>
          </p:cNvPr>
          <p:cNvSpPr>
            <a:spLocks noGrp="1"/>
          </p:cNvSpPr>
          <p:nvPr>
            <p:ph type="title"/>
          </p:nvPr>
        </p:nvSpPr>
        <p:spPr>
          <a:xfrm>
            <a:off x="2049450" y="959636"/>
            <a:ext cx="16255484" cy="2139383"/>
          </a:xfrm>
        </p:spPr>
        <p:txBody>
          <a:bodyPr>
            <a:noAutofit/>
          </a:bodyPr>
          <a:lstStyle/>
          <a:p>
            <a:pPr>
              <a:buClr>
                <a:srgbClr val="C00000"/>
              </a:buClr>
            </a:pPr>
            <a:r>
              <a:rPr lang="en-ZA" sz="5400" dirty="0">
                <a:solidFill>
                  <a:schemeClr val="bg1">
                    <a:lumMod val="50000"/>
                  </a:schemeClr>
                </a:solidFill>
                <a:cs typeface="Arial" panose="020B0604020202020204" pitchFamily="34" charset="0"/>
              </a:rPr>
              <a:t>2020/2021 </a:t>
            </a:r>
            <a:r>
              <a:rPr lang="en-US" sz="5400" dirty="0">
                <a:solidFill>
                  <a:schemeClr val="bg1">
                    <a:lumMod val="50000"/>
                  </a:schemeClr>
                </a:solidFill>
                <a:cs typeface="Arial" panose="020B0604020202020204" pitchFamily="34" charset="0"/>
              </a:rPr>
              <a:t>Strategic Outcomes and Outcome Statement         </a:t>
            </a:r>
            <a:r>
              <a:rPr lang="en-ZA" sz="3200" dirty="0">
                <a:solidFill>
                  <a:schemeClr val="bg1">
                    <a:lumMod val="50000"/>
                  </a:schemeClr>
                </a:solidFill>
                <a:cs typeface="Arial" panose="020B0604020202020204" pitchFamily="34" charset="0"/>
              </a:rPr>
              <a:t> </a:t>
            </a:r>
          </a:p>
        </p:txBody>
      </p:sp>
      <p:sp>
        <p:nvSpPr>
          <p:cNvPr id="4" name="Slide Number Placeholder 3">
            <a:extLst>
              <a:ext uri="{FF2B5EF4-FFF2-40B4-BE49-F238E27FC236}">
                <a16:creationId xmlns:a16="http://schemas.microsoft.com/office/drawing/2014/main" id="{4174DA9F-81AC-4D0C-A82D-9FF80F71D825}"/>
              </a:ext>
            </a:extLst>
          </p:cNvPr>
          <p:cNvSpPr>
            <a:spLocks noGrp="1"/>
          </p:cNvSpPr>
          <p:nvPr>
            <p:ph type="sldNum" sz="quarter" idx="2"/>
          </p:nvPr>
        </p:nvSpPr>
        <p:spPr/>
        <p:txBody>
          <a:bodyPr/>
          <a:lstStyle/>
          <a:p>
            <a:fld id="{86CB4B4D-7CA3-9044-876B-883B54F8677D}" type="slidenum">
              <a:rPr lang="en-GB" smtClean="0"/>
              <a:pPr/>
              <a:t>23</a:t>
            </a:fld>
            <a:endParaRPr lang="en-GB"/>
          </a:p>
        </p:txBody>
      </p:sp>
      <p:graphicFrame>
        <p:nvGraphicFramePr>
          <p:cNvPr id="6" name="Table 5">
            <a:extLst>
              <a:ext uri="{FF2B5EF4-FFF2-40B4-BE49-F238E27FC236}">
                <a16:creationId xmlns:a16="http://schemas.microsoft.com/office/drawing/2014/main" id="{49A8084B-3766-4D5C-9724-D88EC3241E2D}"/>
              </a:ext>
            </a:extLst>
          </p:cNvPr>
          <p:cNvGraphicFramePr>
            <a:graphicFrameLocks noGrp="1"/>
          </p:cNvGraphicFramePr>
          <p:nvPr>
            <p:extLst>
              <p:ext uri="{D42A27DB-BD31-4B8C-83A1-F6EECF244321}">
                <p14:modId xmlns:p14="http://schemas.microsoft.com/office/powerpoint/2010/main" val="1727227072"/>
              </p:ext>
            </p:extLst>
          </p:nvPr>
        </p:nvGraphicFramePr>
        <p:xfrm>
          <a:off x="2049450" y="2585720"/>
          <a:ext cx="19732068" cy="6238558"/>
        </p:xfrm>
        <a:graphic>
          <a:graphicData uri="http://schemas.openxmlformats.org/drawingml/2006/table">
            <a:tbl>
              <a:tblPr firstRow="1" firstCol="1" lastRow="1" lastCol="1" bandRow="1" bandCol="1">
                <a:tableStyleId>{5C22544A-7EE6-4342-B048-85BDC9FD1C3A}</a:tableStyleId>
              </a:tblPr>
              <a:tblGrid>
                <a:gridCol w="3196908">
                  <a:extLst>
                    <a:ext uri="{9D8B030D-6E8A-4147-A177-3AD203B41FA5}">
                      <a16:colId xmlns:a16="http://schemas.microsoft.com/office/drawing/2014/main" val="20000"/>
                    </a:ext>
                  </a:extLst>
                </a:gridCol>
                <a:gridCol w="2859358">
                  <a:extLst>
                    <a:ext uri="{9D8B030D-6E8A-4147-A177-3AD203B41FA5}">
                      <a16:colId xmlns:a16="http://schemas.microsoft.com/office/drawing/2014/main" val="20001"/>
                    </a:ext>
                  </a:extLst>
                </a:gridCol>
                <a:gridCol w="3027554">
                  <a:extLst>
                    <a:ext uri="{9D8B030D-6E8A-4147-A177-3AD203B41FA5}">
                      <a16:colId xmlns:a16="http://schemas.microsoft.com/office/drawing/2014/main" val="20002"/>
                    </a:ext>
                  </a:extLst>
                </a:gridCol>
                <a:gridCol w="3195752">
                  <a:extLst>
                    <a:ext uri="{9D8B030D-6E8A-4147-A177-3AD203B41FA5}">
                      <a16:colId xmlns:a16="http://schemas.microsoft.com/office/drawing/2014/main" val="339129332"/>
                    </a:ext>
                  </a:extLst>
                </a:gridCol>
                <a:gridCol w="7452496">
                  <a:extLst>
                    <a:ext uri="{9D8B030D-6E8A-4147-A177-3AD203B41FA5}">
                      <a16:colId xmlns:a16="http://schemas.microsoft.com/office/drawing/2014/main" val="402582645"/>
                    </a:ext>
                  </a:extLst>
                </a:gridCol>
              </a:tblGrid>
              <a:tr h="997227">
                <a:tc>
                  <a:txBody>
                    <a:bodyPr/>
                    <a:lstStyle/>
                    <a:p>
                      <a:pPr marL="65405" marR="222885" algn="ctr">
                        <a:lnSpc>
                          <a:spcPct val="118000"/>
                        </a:lnSpc>
                        <a:spcBef>
                          <a:spcPts val="185"/>
                        </a:spcBef>
                        <a:spcAft>
                          <a:spcPts val="0"/>
                        </a:spcAft>
                      </a:pPr>
                      <a:endParaRPr lang="en-ZA" sz="2800" b="1" spc="0" dirty="0">
                        <a:solidFill>
                          <a:schemeClr val="tx1"/>
                        </a:solidFill>
                        <a:effectLst/>
                        <a:latin typeface="+mn-lt"/>
                        <a:ea typeface="Arial" panose="020B0604020202020204" pitchFamily="34" charset="0"/>
                        <a:cs typeface="Times New Roman" panose="02020603050405020304" pitchFamily="18" charset="0"/>
                      </a:endParaRPr>
                    </a:p>
                    <a:p>
                      <a:pPr marL="65405" marR="222885" algn="ctr">
                        <a:lnSpc>
                          <a:spcPct val="118000"/>
                        </a:lnSpc>
                        <a:spcBef>
                          <a:spcPts val="185"/>
                        </a:spcBef>
                        <a:spcAft>
                          <a:spcPts val="0"/>
                        </a:spcAft>
                      </a:pPr>
                      <a:r>
                        <a:rPr lang="en-ZA" sz="2800" b="1" spc="0" dirty="0">
                          <a:solidFill>
                            <a:schemeClr val="tx1"/>
                          </a:solidFill>
                          <a:effectLst/>
                          <a:latin typeface="+mn-lt"/>
                          <a:ea typeface="Arial" panose="020B0604020202020204" pitchFamily="34" charset="0"/>
                          <a:cs typeface="Times New Roman" panose="02020603050405020304" pitchFamily="18" charset="0"/>
                        </a:rPr>
                        <a:t>PROGRAMMES</a:t>
                      </a:r>
                    </a:p>
                  </a:txBody>
                  <a:tcPr>
                    <a:solidFill>
                      <a:schemeClr val="bg2">
                        <a:lumMod val="75000"/>
                      </a:schemeClr>
                    </a:solidFill>
                  </a:tcPr>
                </a:tc>
                <a:tc gridSpan="3">
                  <a:txBody>
                    <a:bodyPr/>
                    <a:lstStyle/>
                    <a:p>
                      <a:pPr marL="64770" marR="0" algn="ctr">
                        <a:spcBef>
                          <a:spcPts val="185"/>
                        </a:spcBef>
                        <a:spcAft>
                          <a:spcPts val="0"/>
                        </a:spcAft>
                      </a:pPr>
                      <a:endParaRPr lang="en-ZA" sz="2800" b="1" spc="0" dirty="0">
                        <a:solidFill>
                          <a:schemeClr val="tx1"/>
                        </a:solidFill>
                        <a:effectLst/>
                        <a:latin typeface="+mn-lt"/>
                        <a:ea typeface="Arial" panose="020B0604020202020204" pitchFamily="34" charset="0"/>
                        <a:cs typeface="Times New Roman" panose="02020603050405020304" pitchFamily="18" charset="0"/>
                      </a:endParaRPr>
                    </a:p>
                    <a:p>
                      <a:pPr marL="64770" marR="0" algn="ctr">
                        <a:spcBef>
                          <a:spcPts val="185"/>
                        </a:spcBef>
                        <a:spcAft>
                          <a:spcPts val="0"/>
                        </a:spcAft>
                      </a:pPr>
                      <a:r>
                        <a:rPr lang="en-ZA" sz="2800" b="1" spc="0" dirty="0">
                          <a:solidFill>
                            <a:schemeClr val="tx1"/>
                          </a:solidFill>
                          <a:effectLst/>
                          <a:latin typeface="+mn-lt"/>
                          <a:ea typeface="Arial" panose="020B0604020202020204" pitchFamily="34" charset="0"/>
                          <a:cs typeface="Times New Roman" panose="02020603050405020304" pitchFamily="18" charset="0"/>
                        </a:rPr>
                        <a:t>PROGRAMME 1: ADMINISTRATION</a:t>
                      </a:r>
                    </a:p>
                  </a:txBody>
                  <a:tcPr>
                    <a:solidFill>
                      <a:schemeClr val="bg2">
                        <a:lumMod val="75000"/>
                      </a:schemeClr>
                    </a:solidFill>
                  </a:tcPr>
                </a:tc>
                <a:tc hMerge="1">
                  <a:txBody>
                    <a:bodyPr/>
                    <a:lstStyle/>
                    <a:p>
                      <a:pPr marL="65405" marR="0">
                        <a:spcBef>
                          <a:spcPts val="185"/>
                        </a:spcBef>
                        <a:spcAft>
                          <a:spcPts val="0"/>
                        </a:spcAft>
                      </a:pPr>
                      <a:endParaRPr lang="en-ZA" sz="12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tc hMerge="1">
                  <a:txBody>
                    <a:bodyPr/>
                    <a:lstStyle/>
                    <a:p>
                      <a:pPr marL="65405" marR="0">
                        <a:spcBef>
                          <a:spcPts val="185"/>
                        </a:spcBef>
                        <a:spcAft>
                          <a:spcPts val="0"/>
                        </a:spcAft>
                      </a:pPr>
                      <a:endParaRPr lang="en-ZA" sz="12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1">
                        <a:lumMod val="50000"/>
                        <a:lumOff val="50000"/>
                      </a:schemeClr>
                    </a:solidFill>
                  </a:tcPr>
                </a:tc>
                <a:tc>
                  <a:txBody>
                    <a:bodyPr/>
                    <a:lstStyle/>
                    <a:p>
                      <a:pPr marL="65405" marR="0" algn="ctr">
                        <a:spcBef>
                          <a:spcPts val="185"/>
                        </a:spcBef>
                        <a:spcAft>
                          <a:spcPts val="0"/>
                        </a:spcAft>
                      </a:pPr>
                      <a:endParaRPr lang="en-ZA" sz="2800" b="1" spc="0" dirty="0">
                        <a:solidFill>
                          <a:schemeClr val="tx1"/>
                        </a:solidFill>
                        <a:effectLst/>
                        <a:latin typeface="+mn-lt"/>
                        <a:ea typeface="Arial" panose="020B0604020202020204" pitchFamily="34" charset="0"/>
                        <a:cs typeface="Times New Roman" panose="02020603050405020304" pitchFamily="18" charset="0"/>
                      </a:endParaRPr>
                    </a:p>
                    <a:p>
                      <a:pPr marL="65405" marR="0" algn="ctr">
                        <a:spcBef>
                          <a:spcPts val="185"/>
                        </a:spcBef>
                        <a:spcAft>
                          <a:spcPts val="0"/>
                        </a:spcAft>
                      </a:pPr>
                      <a:r>
                        <a:rPr lang="en-ZA" sz="2800" b="1" spc="0" dirty="0">
                          <a:solidFill>
                            <a:schemeClr val="tx1"/>
                          </a:solidFill>
                          <a:effectLst/>
                          <a:latin typeface="+mn-lt"/>
                          <a:ea typeface="Arial" panose="020B0604020202020204" pitchFamily="34" charset="0"/>
                          <a:cs typeface="Times New Roman" panose="02020603050405020304" pitchFamily="18" charset="0"/>
                        </a:rPr>
                        <a:t>PROGRAMME 2: CORE MANDATE</a:t>
                      </a:r>
                    </a:p>
                  </a:txBody>
                  <a:tcPr>
                    <a:solidFill>
                      <a:schemeClr val="bg2">
                        <a:lumMod val="75000"/>
                      </a:schemeClr>
                    </a:solidFill>
                  </a:tcPr>
                </a:tc>
                <a:extLst>
                  <a:ext uri="{0D108BD9-81ED-4DB2-BD59-A6C34878D82A}">
                    <a16:rowId xmlns:a16="http://schemas.microsoft.com/office/drawing/2014/main" val="658709056"/>
                  </a:ext>
                </a:extLst>
              </a:tr>
              <a:tr h="755458">
                <a:tc>
                  <a:txBody>
                    <a:bodyPr/>
                    <a:lstStyle/>
                    <a:p>
                      <a:pPr marL="65405" marR="222885" algn="ctr">
                        <a:lnSpc>
                          <a:spcPct val="118000"/>
                        </a:lnSpc>
                        <a:spcBef>
                          <a:spcPts val="185"/>
                        </a:spcBef>
                        <a:spcAft>
                          <a:spcPts val="0"/>
                        </a:spcAft>
                      </a:pPr>
                      <a:endParaRPr lang="en-ZA" sz="2000" b="1" spc="0" dirty="0">
                        <a:solidFill>
                          <a:schemeClr val="tx1"/>
                        </a:solidFill>
                        <a:effectLst/>
                        <a:latin typeface="+mn-lt"/>
                        <a:ea typeface="Arial" panose="020B0604020202020204" pitchFamily="34" charset="0"/>
                        <a:cs typeface="Times New Roman" panose="02020603050405020304" pitchFamily="18" charset="0"/>
                      </a:endParaRPr>
                    </a:p>
                    <a:p>
                      <a:pPr marL="65405" marR="222885" algn="ctr">
                        <a:lnSpc>
                          <a:spcPct val="118000"/>
                        </a:lnSpc>
                        <a:spcBef>
                          <a:spcPts val="185"/>
                        </a:spcBef>
                        <a:spcAft>
                          <a:spcPts val="0"/>
                        </a:spcAft>
                      </a:pPr>
                      <a:r>
                        <a:rPr lang="en-ZA" sz="2000" b="1" spc="0" dirty="0">
                          <a:solidFill>
                            <a:schemeClr val="tx1"/>
                          </a:solidFill>
                          <a:effectLst/>
                          <a:latin typeface="+mn-lt"/>
                          <a:ea typeface="Arial" panose="020B0604020202020204" pitchFamily="34" charset="0"/>
                          <a:cs typeface="Times New Roman" panose="02020603050405020304" pitchFamily="18" charset="0"/>
                        </a:rPr>
                        <a:t>Outcomes</a:t>
                      </a: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64770" marR="0" algn="ctr">
                        <a:spcBef>
                          <a:spcPts val="185"/>
                        </a:spcBef>
                        <a:spcAft>
                          <a:spcPts val="0"/>
                        </a:spcAft>
                      </a:pPr>
                      <a:endParaRPr lang="en-US" sz="2000" b="1" spc="0" dirty="0">
                        <a:solidFill>
                          <a:schemeClr val="tx1"/>
                        </a:solidFill>
                        <a:effectLst/>
                        <a:latin typeface="+mn-lt"/>
                        <a:ea typeface="Arial" panose="020B0604020202020204" pitchFamily="34" charset="0"/>
                        <a:cs typeface="Times New Roman" panose="02020603050405020304" pitchFamily="18" charset="0"/>
                      </a:endParaRPr>
                    </a:p>
                    <a:p>
                      <a:pPr marL="64770" marR="0" algn="ctr">
                        <a:spcBef>
                          <a:spcPts val="185"/>
                        </a:spcBef>
                        <a:spcAft>
                          <a:spcPts val="0"/>
                        </a:spcAft>
                      </a:pPr>
                      <a:r>
                        <a:rPr lang="en-US" sz="2000" b="1" spc="0" dirty="0">
                          <a:solidFill>
                            <a:schemeClr val="tx1"/>
                          </a:solidFill>
                          <a:effectLst/>
                          <a:latin typeface="+mn-lt"/>
                          <a:ea typeface="Arial" panose="020B0604020202020204" pitchFamily="34" charset="0"/>
                          <a:cs typeface="Times New Roman" panose="02020603050405020304" pitchFamily="18" charset="0"/>
                        </a:rPr>
                        <a:t>Outcome 1</a:t>
                      </a:r>
                      <a:endParaRPr lang="en-ZA" sz="2000" b="1" spc="0" dirty="0">
                        <a:solidFill>
                          <a:schemeClr val="tx1"/>
                        </a:solidFill>
                        <a:effectLst/>
                        <a:latin typeface="+mn-lt"/>
                        <a:ea typeface="Arial" panose="020B060402020202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65405" marR="0" algn="ctr">
                        <a:spcBef>
                          <a:spcPts val="185"/>
                        </a:spcBef>
                        <a:spcAft>
                          <a:spcPts val="0"/>
                        </a:spcAft>
                      </a:pPr>
                      <a:endParaRPr lang="en-US" sz="2000" b="1" spc="0" dirty="0">
                        <a:solidFill>
                          <a:schemeClr val="tx1"/>
                        </a:solidFill>
                        <a:effectLst/>
                        <a:latin typeface="+mn-lt"/>
                        <a:ea typeface="Arial" panose="020B0604020202020204" pitchFamily="34" charset="0"/>
                        <a:cs typeface="Times New Roman" panose="02020603050405020304" pitchFamily="18" charset="0"/>
                      </a:endParaRPr>
                    </a:p>
                    <a:p>
                      <a:pPr marL="65405" marR="0" algn="ctr">
                        <a:spcBef>
                          <a:spcPts val="185"/>
                        </a:spcBef>
                        <a:spcAft>
                          <a:spcPts val="0"/>
                        </a:spcAft>
                      </a:pPr>
                      <a:r>
                        <a:rPr lang="en-US" sz="2000" b="1" spc="0" dirty="0">
                          <a:solidFill>
                            <a:schemeClr val="tx1"/>
                          </a:solidFill>
                          <a:effectLst/>
                          <a:latin typeface="+mn-lt"/>
                          <a:ea typeface="Arial" panose="020B0604020202020204" pitchFamily="34" charset="0"/>
                          <a:cs typeface="Times New Roman" panose="02020603050405020304" pitchFamily="18" charset="0"/>
                        </a:rPr>
                        <a:t>Outcome 2</a:t>
                      </a:r>
                      <a:endParaRPr lang="en-ZA" sz="2000" b="1" spc="0" dirty="0">
                        <a:solidFill>
                          <a:schemeClr val="tx1"/>
                        </a:solidFill>
                        <a:effectLst/>
                        <a:latin typeface="+mn-lt"/>
                        <a:ea typeface="Arial" panose="020B060402020202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65405" marR="0" algn="ctr">
                        <a:spcBef>
                          <a:spcPts val="185"/>
                        </a:spcBef>
                        <a:spcAft>
                          <a:spcPts val="0"/>
                        </a:spcAft>
                      </a:pPr>
                      <a:endParaRPr lang="en-ZA" sz="2000" b="1" spc="0" dirty="0">
                        <a:solidFill>
                          <a:schemeClr val="tx1"/>
                        </a:solidFill>
                        <a:effectLst/>
                        <a:latin typeface="+mn-lt"/>
                        <a:ea typeface="Arial" panose="020B0604020202020204" pitchFamily="34" charset="0"/>
                        <a:cs typeface="Times New Roman" panose="02020603050405020304" pitchFamily="18" charset="0"/>
                      </a:endParaRPr>
                    </a:p>
                    <a:p>
                      <a:pPr marL="65405" marR="0" algn="ctr">
                        <a:spcBef>
                          <a:spcPts val="185"/>
                        </a:spcBef>
                        <a:spcAft>
                          <a:spcPts val="0"/>
                        </a:spcAft>
                      </a:pPr>
                      <a:r>
                        <a:rPr lang="en-ZA" sz="2000" b="1" spc="0" dirty="0">
                          <a:solidFill>
                            <a:schemeClr val="tx1"/>
                          </a:solidFill>
                          <a:effectLst/>
                          <a:latin typeface="+mn-lt"/>
                          <a:ea typeface="Arial" panose="020B0604020202020204" pitchFamily="34" charset="0"/>
                          <a:cs typeface="Times New Roman" panose="02020603050405020304" pitchFamily="18" charset="0"/>
                        </a:rPr>
                        <a:t>Outcome 3</a:t>
                      </a: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65405" marR="0" algn="ctr">
                        <a:spcBef>
                          <a:spcPts val="185"/>
                        </a:spcBef>
                        <a:spcAft>
                          <a:spcPts val="0"/>
                        </a:spcAft>
                      </a:pPr>
                      <a:r>
                        <a:rPr lang="en-ZA" sz="2000" b="1" spc="0" dirty="0">
                          <a:solidFill>
                            <a:schemeClr val="tx1"/>
                          </a:solidFill>
                          <a:effectLst/>
                          <a:latin typeface="+mn-lt"/>
                          <a:ea typeface="Arial" panose="020B0604020202020204" pitchFamily="34" charset="0"/>
                          <a:cs typeface="Times New Roman" panose="02020603050405020304" pitchFamily="18" charset="0"/>
                        </a:rPr>
                        <a:t/>
                      </a:r>
                      <a:br>
                        <a:rPr lang="en-ZA" sz="2000" b="1" spc="0" dirty="0">
                          <a:solidFill>
                            <a:schemeClr val="tx1"/>
                          </a:solidFill>
                          <a:effectLst/>
                          <a:latin typeface="+mn-lt"/>
                          <a:ea typeface="Arial" panose="020B0604020202020204" pitchFamily="34" charset="0"/>
                          <a:cs typeface="Times New Roman" panose="02020603050405020304" pitchFamily="18" charset="0"/>
                        </a:rPr>
                      </a:br>
                      <a:r>
                        <a:rPr lang="en-ZA" sz="2000" b="1" spc="0" dirty="0">
                          <a:solidFill>
                            <a:schemeClr val="tx1"/>
                          </a:solidFill>
                          <a:effectLst/>
                          <a:latin typeface="+mn-lt"/>
                          <a:ea typeface="Arial" panose="020B0604020202020204" pitchFamily="34" charset="0"/>
                          <a:cs typeface="Times New Roman" panose="02020603050405020304" pitchFamily="18" charset="0"/>
                        </a:rPr>
                        <a:t>Outcome 4</a:t>
                      </a:r>
                    </a:p>
                    <a:p>
                      <a:pPr marL="65405" marR="0" algn="ctr">
                        <a:spcBef>
                          <a:spcPts val="185"/>
                        </a:spcBef>
                        <a:spcAft>
                          <a:spcPts val="0"/>
                        </a:spcAft>
                      </a:pPr>
                      <a:endParaRPr lang="en-ZA" sz="2000" b="1" spc="0" dirty="0">
                        <a:solidFill>
                          <a:schemeClr val="tx1"/>
                        </a:solidFill>
                        <a:effectLst/>
                        <a:latin typeface="+mn-lt"/>
                        <a:ea typeface="Arial" panose="020B060402020202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3924403"/>
                  </a:ext>
                </a:extLst>
              </a:tr>
              <a:tr h="4128262">
                <a:tc>
                  <a:txBody>
                    <a:bodyPr/>
                    <a:lstStyle/>
                    <a:p>
                      <a:pPr marL="65405" marR="0" indent="0" algn="l" defTabSz="914400" rtl="0" eaLnBrk="1" latinLnBrk="0" hangingPunct="1">
                        <a:lnSpc>
                          <a:spcPct val="118000"/>
                        </a:lnSpc>
                        <a:spcBef>
                          <a:spcPts val="0"/>
                        </a:spcBef>
                        <a:spcAft>
                          <a:spcPts val="0"/>
                        </a:spcAft>
                        <a:buNone/>
                      </a:pPr>
                      <a:endParaRPr lang="en-ZA" sz="2400" b="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indent="0" algn="l" defTabSz="914400" rtl="0" eaLnBrk="1" latinLnBrk="0" hangingPunct="1">
                        <a:lnSpc>
                          <a:spcPct val="118000"/>
                        </a:lnSpc>
                        <a:spcBef>
                          <a:spcPts val="0"/>
                        </a:spcBef>
                        <a:spcAft>
                          <a:spcPts val="0"/>
                        </a:spcAft>
                        <a:buNone/>
                      </a:pPr>
                      <a:r>
                        <a:rPr lang="en-ZA" sz="2400" b="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Strategic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marR="0" lvl="0" indent="0" algn="l" defTabSz="914400" rtl="0" eaLnBrk="1" latinLnBrk="0" hangingPunct="1">
                        <a:lnSpc>
                          <a:spcPct val="107000"/>
                        </a:lnSpc>
                        <a:spcBef>
                          <a:spcPts val="0"/>
                        </a:spcBef>
                        <a:spcAft>
                          <a:spcPts val="0"/>
                        </a:spcAft>
                        <a:buNone/>
                      </a:pPr>
                      <a:endParaRPr lang="en-US" sz="2400" b="0" kern="120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5405" marR="0" lvl="0" indent="0" algn="l" defTabSz="914400" rtl="0" eaLnBrk="1" latinLnBrk="0" hangingPunct="1">
                        <a:lnSpc>
                          <a:spcPct val="107000"/>
                        </a:lnSpc>
                        <a:spcBef>
                          <a:spcPts val="0"/>
                        </a:spcBef>
                        <a:spcAft>
                          <a:spcPts val="0"/>
                        </a:spcAft>
                        <a:buNone/>
                      </a:pPr>
                      <a:r>
                        <a:rPr lang="en-US" sz="2400" b="0" kern="120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rPr>
                        <a:t>NSFAS is compliant with all governance requirements in the delivery of its mandate.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marR="0" indent="0" algn="l" defTabSz="914400" rtl="0" eaLnBrk="1" latinLnBrk="0" hangingPunct="1">
                        <a:lnSpc>
                          <a:spcPct val="107000"/>
                        </a:lnSpc>
                        <a:spcBef>
                          <a:spcPts val="0"/>
                        </a:spcBef>
                        <a:spcAft>
                          <a:spcPts val="0"/>
                        </a:spcAft>
                        <a:buNone/>
                      </a:pPr>
                      <a:endParaRPr lang="en-US" sz="2400" b="0" kern="120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5405" marR="0" indent="0" algn="l" defTabSz="914400" rtl="0" eaLnBrk="1" latinLnBrk="0" hangingPunct="1">
                        <a:lnSpc>
                          <a:spcPct val="107000"/>
                        </a:lnSpc>
                        <a:spcBef>
                          <a:spcPts val="0"/>
                        </a:spcBef>
                        <a:spcAft>
                          <a:spcPts val="0"/>
                        </a:spcAft>
                        <a:buNone/>
                      </a:pPr>
                      <a:r>
                        <a:rPr lang="en-US" sz="2400" b="0" kern="120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rPr>
                        <a:t>NSFAS empowers the minister with advice on matters relating to financial aid.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marR="0" indent="0" algn="l" defTabSz="914400" rtl="0" eaLnBrk="1" latinLnBrk="0" hangingPunct="1">
                        <a:lnSpc>
                          <a:spcPct val="107000"/>
                        </a:lnSpc>
                        <a:spcBef>
                          <a:spcPts val="0"/>
                        </a:spcBef>
                        <a:spcAft>
                          <a:spcPts val="0"/>
                        </a:spcAft>
                        <a:buNone/>
                      </a:pPr>
                      <a:endParaRPr lang="en-US" sz="2400" b="0" kern="120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5405" marR="0" indent="0" algn="l" defTabSz="914400" rtl="0" eaLnBrk="1" latinLnBrk="0" hangingPunct="1">
                        <a:lnSpc>
                          <a:spcPct val="107000"/>
                        </a:lnSpc>
                        <a:spcBef>
                          <a:spcPts val="0"/>
                        </a:spcBef>
                        <a:spcAft>
                          <a:spcPts val="0"/>
                        </a:spcAft>
                        <a:buNone/>
                      </a:pPr>
                      <a:r>
                        <a:rPr lang="en-US" sz="2400" b="0" kern="120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rPr>
                        <a:t>NSFAS core mandate is enabled by effective internal support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5405" marR="0" indent="0" algn="l" defTabSz="914400" rtl="0" eaLnBrk="1" latinLnBrk="0" hangingPunct="1">
                        <a:lnSpc>
                          <a:spcPct val="107000"/>
                        </a:lnSpc>
                        <a:spcBef>
                          <a:spcPts val="0"/>
                        </a:spcBef>
                        <a:spcAft>
                          <a:spcPts val="0"/>
                        </a:spcAft>
                        <a:buNone/>
                      </a:pPr>
                      <a:endParaRPr lang="en-US" sz="2400" b="0" kern="120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5405" marR="0" indent="0" algn="l" defTabSz="914400" rtl="0" eaLnBrk="1" latinLnBrk="0" hangingPunct="1">
                        <a:lnSpc>
                          <a:spcPct val="107000"/>
                        </a:lnSpc>
                        <a:spcBef>
                          <a:spcPts val="0"/>
                        </a:spcBef>
                        <a:spcAft>
                          <a:spcPts val="0"/>
                        </a:spcAft>
                        <a:buNone/>
                      </a:pPr>
                      <a:r>
                        <a:rPr lang="en-US" sz="2400" b="0" kern="1200" cap="none" spc="0" dirty="0">
                          <a:solidFill>
                            <a:schemeClr val="bg1"/>
                          </a:solidFill>
                          <a:effectLst/>
                          <a:latin typeface="Arial" panose="020B0604020202020204" pitchFamily="34" charset="0"/>
                          <a:ea typeface="Calibri" panose="020F0502020204030204" pitchFamily="34" charset="0"/>
                          <a:cs typeface="Arial" panose="020B0604020202020204" pitchFamily="34" charset="0"/>
                        </a:rPr>
                        <a:t>NSFAS delivers on its core mandate to provide financial aid to eligible students at public universities and TVET colleges.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7417340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CE7CF9-EF2B-4AD7-8742-BD7C11E8D854}"/>
              </a:ext>
            </a:extLst>
          </p:cNvPr>
          <p:cNvSpPr>
            <a:spLocks noGrp="1"/>
          </p:cNvSpPr>
          <p:nvPr>
            <p:ph type="sldNum" sz="quarter" idx="10"/>
          </p:nvPr>
        </p:nvSpPr>
        <p:spPr/>
        <p:txBody>
          <a:bodyPr/>
          <a:lstStyle/>
          <a:p>
            <a:fld id="{86CB4B4D-7CA3-9044-876B-883B54F8677D}" type="slidenum">
              <a:rPr lang="en-GB" smtClean="0"/>
              <a:pPr/>
              <a:t>24</a:t>
            </a:fld>
            <a:endParaRPr lang="en-GB" dirty="0"/>
          </a:p>
        </p:txBody>
      </p:sp>
      <p:sp>
        <p:nvSpPr>
          <p:cNvPr id="3" name="TextBox 2">
            <a:extLst>
              <a:ext uri="{FF2B5EF4-FFF2-40B4-BE49-F238E27FC236}">
                <a16:creationId xmlns:a16="http://schemas.microsoft.com/office/drawing/2014/main" id="{F0B6F18E-87C1-4B43-8FFA-04611E64D3D3}"/>
              </a:ext>
            </a:extLst>
          </p:cNvPr>
          <p:cNvSpPr txBox="1"/>
          <p:nvPr/>
        </p:nvSpPr>
        <p:spPr>
          <a:xfrm>
            <a:off x="8919721" y="1917708"/>
            <a:ext cx="14431346" cy="76174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6000" b="1" dirty="0">
              <a:solidFill>
                <a:schemeClr val="bg1">
                  <a:lumMod val="50000"/>
                </a:schemeClr>
              </a:solidFill>
              <a:latin typeface="+mn-lt"/>
              <a:cs typeface="Arial" panose="020B0604020202020204" pitchFamily="34" charset="0"/>
            </a:endParaRPr>
          </a:p>
          <a:p>
            <a:pPr algn="l">
              <a:buClr>
                <a:srgbClr val="C00000"/>
              </a:buClr>
            </a:pPr>
            <a:r>
              <a:rPr lang="en-ZA" sz="16600" b="1" dirty="0">
                <a:solidFill>
                  <a:srgbClr val="D36E28"/>
                </a:solidFill>
                <a:latin typeface="+mn-lt"/>
                <a:cs typeface="Arial" panose="020B0604020202020204" pitchFamily="34" charset="0"/>
              </a:rPr>
              <a:t>PART D :  </a:t>
            </a:r>
          </a:p>
          <a:p>
            <a:pPr>
              <a:buClr>
                <a:srgbClr val="C00000"/>
              </a:buClr>
            </a:pPr>
            <a:r>
              <a:rPr lang="en-ZA" sz="4000" b="1" dirty="0">
                <a:solidFill>
                  <a:schemeClr val="bg1">
                    <a:lumMod val="50000"/>
                  </a:schemeClr>
                </a:solidFill>
                <a:latin typeface="Arial" panose="020B0604020202020204" pitchFamily="34" charset="0"/>
                <a:cs typeface="Arial" panose="020B0604020202020204" pitchFamily="34" charset="0"/>
              </a:rPr>
              <a:t>2020/2025 STRATEGIC PLAN  AND </a:t>
            </a:r>
          </a:p>
          <a:p>
            <a:pPr>
              <a:buClr>
                <a:srgbClr val="C00000"/>
              </a:buClr>
            </a:pPr>
            <a:r>
              <a:rPr lang="en-ZA" sz="4000" b="1" dirty="0">
                <a:solidFill>
                  <a:schemeClr val="bg1">
                    <a:lumMod val="50000"/>
                  </a:schemeClr>
                </a:solidFill>
                <a:latin typeface="Arial" panose="020B0604020202020204" pitchFamily="34" charset="0"/>
                <a:cs typeface="Arial" panose="020B0604020202020204" pitchFamily="34" charset="0"/>
              </a:rPr>
              <a:t>2020/21 ANNUAL PERFORMANCE PLAN</a:t>
            </a:r>
          </a:p>
          <a:p>
            <a:pPr algn="l"/>
            <a:endParaRPr lang="en-US" sz="4000" dirty="0">
              <a:solidFill>
                <a:schemeClr val="bg1"/>
              </a:solidFill>
              <a:latin typeface="+mn-lt"/>
            </a:endParaRPr>
          </a:p>
        </p:txBody>
      </p:sp>
      <p:pic>
        <p:nvPicPr>
          <p:cNvPr id="4" name="Graphic 3">
            <a:extLst>
              <a:ext uri="{FF2B5EF4-FFF2-40B4-BE49-F238E27FC236}">
                <a16:creationId xmlns:a16="http://schemas.microsoft.com/office/drawing/2014/main" id="{C65D157B-2DD2-4183-A542-0401C55C98E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81200" y="4419600"/>
            <a:ext cx="4876800" cy="4876800"/>
          </a:xfrm>
          <a:prstGeom prst="rect">
            <a:avLst/>
          </a:prstGeom>
        </p:spPr>
      </p:pic>
    </p:spTree>
    <p:extLst>
      <p:ext uri="{BB962C8B-B14F-4D97-AF65-F5344CB8AC3E}">
        <p14:creationId xmlns:p14="http://schemas.microsoft.com/office/powerpoint/2010/main" val="266055779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E5F3A7C-DC43-4A29-A350-3A3153D067F9}"/>
              </a:ext>
            </a:extLst>
          </p:cNvPr>
          <p:cNvSpPr>
            <a:spLocks noChangeArrowheads="1"/>
          </p:cNvSpPr>
          <p:nvPr/>
        </p:nvSpPr>
        <p:spPr bwMode="auto">
          <a:xfrm>
            <a:off x="1676400" y="2348305"/>
            <a:ext cx="2438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3840" tIns="121920" rIns="243840" bIns="121920" numCol="1" anchor="ctr" anchorCtr="0" compatLnSpc="1">
            <a:prstTxWarp prst="textNoShape">
              <a:avLst/>
            </a:prstTxWarp>
            <a:spAutoFit/>
          </a:bodyPr>
          <a:lstStyle/>
          <a:p>
            <a:pPr algn="l" defTabSz="2438430" eaLnBrk="0" fontAlgn="base">
              <a:spcBef>
                <a:spcPct val="0"/>
              </a:spcBef>
              <a:spcAft>
                <a:spcPct val="0"/>
              </a:spcAft>
              <a:defRPr/>
            </a:pPr>
            <a:r>
              <a:rPr lang="en-US" altLang="en-US" sz="4800" kern="1200">
                <a:solidFill>
                  <a:prstClr val="black"/>
                </a:solidFill>
                <a:latin typeface="Arial" panose="020B0604020202020204" pitchFamily="34" charset="0"/>
                <a:ea typeface="+mn-ea"/>
                <a:cs typeface="+mn-cs"/>
              </a:rPr>
              <a:t/>
            </a:r>
            <a:br>
              <a:rPr lang="en-US" altLang="en-US" sz="4800" kern="1200">
                <a:solidFill>
                  <a:prstClr val="black"/>
                </a:solidFill>
                <a:latin typeface="Arial" panose="020B0604020202020204" pitchFamily="34" charset="0"/>
                <a:ea typeface="+mn-ea"/>
                <a:cs typeface="+mn-cs"/>
              </a:rPr>
            </a:br>
            <a:endParaRPr lang="en-US" altLang="en-US" sz="4800" kern="1200">
              <a:solidFill>
                <a:prstClr val="black"/>
              </a:solidFill>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8A977093-BC3A-43E3-9ADD-5542AFA60318}"/>
              </a:ext>
            </a:extLst>
          </p:cNvPr>
          <p:cNvSpPr/>
          <p:nvPr/>
        </p:nvSpPr>
        <p:spPr>
          <a:xfrm>
            <a:off x="694069" y="192852"/>
            <a:ext cx="17797131" cy="2327815"/>
          </a:xfrm>
          <a:prstGeom prst="rect">
            <a:avLst/>
          </a:prstGeom>
        </p:spPr>
        <p:txBody>
          <a:bodyPr wrap="square" lIns="232672" tIns="116331" rIns="232672" bIns="116331">
            <a:spAutoFit/>
          </a:bodyPr>
          <a:lstStyle/>
          <a:p>
            <a:pPr algn="l" defTabSz="2438430" hangingPunct="1">
              <a:buClr>
                <a:srgbClr val="C00000"/>
              </a:buClr>
              <a:defRPr/>
            </a:pPr>
            <a:r>
              <a:rPr lang="en-ZA" sz="5400" b="1" kern="1200" dirty="0">
                <a:solidFill>
                  <a:schemeClr val="bg1"/>
                </a:solidFill>
                <a:latin typeface="Arial"/>
                <a:ea typeface="+mn-ea"/>
                <a:cs typeface="Arial" panose="020B0604020202020204" pitchFamily="34" charset="0"/>
              </a:rPr>
              <a:t>Outcome Indicators, Baselines, 2020/21 Annual Target and 2020/25 Five-</a:t>
            </a:r>
            <a:r>
              <a:rPr lang="en-ZA" sz="5400" b="1" dirty="0">
                <a:solidFill>
                  <a:schemeClr val="bg1"/>
                </a:solidFill>
                <a:latin typeface="Arial"/>
                <a:cs typeface="Arial" panose="020B0604020202020204" pitchFamily="34" charset="0"/>
              </a:rPr>
              <a:t>Y</a:t>
            </a:r>
            <a:r>
              <a:rPr lang="en-ZA" sz="5400" b="1" kern="1200" dirty="0">
                <a:solidFill>
                  <a:schemeClr val="bg1"/>
                </a:solidFill>
                <a:latin typeface="Arial"/>
                <a:ea typeface="+mn-ea"/>
                <a:cs typeface="Arial" panose="020B0604020202020204" pitchFamily="34" charset="0"/>
              </a:rPr>
              <a:t>ear </a:t>
            </a:r>
            <a:r>
              <a:rPr lang="en-ZA" sz="5400" b="1" dirty="0">
                <a:solidFill>
                  <a:schemeClr val="bg1"/>
                </a:solidFill>
                <a:latin typeface="Arial"/>
                <a:cs typeface="Arial" panose="020B0604020202020204" pitchFamily="34" charset="0"/>
              </a:rPr>
              <a:t>T</a:t>
            </a:r>
            <a:r>
              <a:rPr lang="en-ZA" sz="5400" b="1" kern="1200" dirty="0" err="1">
                <a:solidFill>
                  <a:schemeClr val="bg1"/>
                </a:solidFill>
                <a:latin typeface="Arial"/>
                <a:ea typeface="+mn-ea"/>
                <a:cs typeface="Arial" panose="020B0604020202020204" pitchFamily="34" charset="0"/>
              </a:rPr>
              <a:t>argets</a:t>
            </a:r>
            <a:r>
              <a:rPr lang="en-ZA" sz="5400" b="1" kern="1200" dirty="0">
                <a:solidFill>
                  <a:schemeClr val="bg1"/>
                </a:solidFill>
                <a:latin typeface="Arial"/>
                <a:ea typeface="+mn-ea"/>
                <a:cs typeface="Arial" panose="020B0604020202020204" pitchFamily="34" charset="0"/>
              </a:rPr>
              <a:t> </a:t>
            </a:r>
          </a:p>
          <a:p>
            <a:pPr algn="l" defTabSz="2438430" hangingPunct="1">
              <a:buClr>
                <a:srgbClr val="C00000"/>
              </a:buClr>
              <a:defRPr/>
            </a:pPr>
            <a:r>
              <a:rPr lang="en-ZA" sz="2400" b="1" kern="1200" dirty="0">
                <a:solidFill>
                  <a:schemeClr val="bg1"/>
                </a:solidFill>
                <a:latin typeface="Arial"/>
                <a:ea typeface="+mn-ea"/>
                <a:cs typeface="Arial" panose="020B0604020202020204" pitchFamily="34" charset="0"/>
              </a:rPr>
              <a:t> PROGRAMME 1: ADMINISTRATION</a:t>
            </a:r>
          </a:p>
        </p:txBody>
      </p:sp>
      <p:graphicFrame>
        <p:nvGraphicFramePr>
          <p:cNvPr id="6" name="Table 5">
            <a:extLst>
              <a:ext uri="{FF2B5EF4-FFF2-40B4-BE49-F238E27FC236}">
                <a16:creationId xmlns:a16="http://schemas.microsoft.com/office/drawing/2014/main" id="{96DAA905-E342-4208-AA3F-8D3AAA7F3751}"/>
              </a:ext>
            </a:extLst>
          </p:cNvPr>
          <p:cNvGraphicFramePr>
            <a:graphicFrameLocks noGrp="1"/>
          </p:cNvGraphicFramePr>
          <p:nvPr>
            <p:extLst>
              <p:ext uri="{D42A27DB-BD31-4B8C-83A1-F6EECF244321}">
                <p14:modId xmlns:p14="http://schemas.microsoft.com/office/powerpoint/2010/main" val="1408801690"/>
              </p:ext>
            </p:extLst>
          </p:nvPr>
        </p:nvGraphicFramePr>
        <p:xfrm>
          <a:off x="967166" y="2520667"/>
          <a:ext cx="22722765" cy="7142151"/>
        </p:xfrm>
        <a:graphic>
          <a:graphicData uri="http://schemas.openxmlformats.org/drawingml/2006/table">
            <a:tbl>
              <a:tblPr firstRow="1" firstCol="1" lastRow="1" lastCol="1" bandRow="1" bandCol="1"/>
              <a:tblGrid>
                <a:gridCol w="5205894">
                  <a:extLst>
                    <a:ext uri="{9D8B030D-6E8A-4147-A177-3AD203B41FA5}">
                      <a16:colId xmlns:a16="http://schemas.microsoft.com/office/drawing/2014/main" val="3542105866"/>
                    </a:ext>
                  </a:extLst>
                </a:gridCol>
                <a:gridCol w="5763673">
                  <a:extLst>
                    <a:ext uri="{9D8B030D-6E8A-4147-A177-3AD203B41FA5}">
                      <a16:colId xmlns:a16="http://schemas.microsoft.com/office/drawing/2014/main" val="2505871614"/>
                    </a:ext>
                  </a:extLst>
                </a:gridCol>
                <a:gridCol w="3296177">
                  <a:extLst>
                    <a:ext uri="{9D8B030D-6E8A-4147-A177-3AD203B41FA5}">
                      <a16:colId xmlns:a16="http://schemas.microsoft.com/office/drawing/2014/main" val="3335268841"/>
                    </a:ext>
                  </a:extLst>
                </a:gridCol>
                <a:gridCol w="4114226">
                  <a:extLst>
                    <a:ext uri="{9D8B030D-6E8A-4147-A177-3AD203B41FA5}">
                      <a16:colId xmlns:a16="http://schemas.microsoft.com/office/drawing/2014/main" val="3323025536"/>
                    </a:ext>
                  </a:extLst>
                </a:gridCol>
                <a:gridCol w="4342795">
                  <a:extLst>
                    <a:ext uri="{9D8B030D-6E8A-4147-A177-3AD203B41FA5}">
                      <a16:colId xmlns:a16="http://schemas.microsoft.com/office/drawing/2014/main" val="3909985091"/>
                    </a:ext>
                  </a:extLst>
                </a:gridCol>
              </a:tblGrid>
              <a:tr h="1284117">
                <a:tc>
                  <a:txBody>
                    <a:bodyPr/>
                    <a:lstStyle/>
                    <a:p>
                      <a:pPr marL="63500" marR="0" algn="ctr">
                        <a:spcBef>
                          <a:spcPts val="160"/>
                        </a:spcBef>
                        <a:spcAft>
                          <a:spcPts val="0"/>
                        </a:spcAft>
                      </a:pPr>
                      <a:endParaRPr lang="en-US" sz="2400" b="1" cap="none" spc="0" dirty="0">
                        <a:effectLst/>
                        <a:latin typeface="Arial" panose="020B0604020202020204" pitchFamily="34" charset="0"/>
                        <a:ea typeface="Arial" panose="020B0604020202020204" pitchFamily="34" charset="0"/>
                        <a:cs typeface="Times New Roman" panose="02020603050405020304" pitchFamily="18" charset="0"/>
                      </a:endParaRPr>
                    </a:p>
                    <a:p>
                      <a:pPr marL="63500" marR="0" algn="ctr">
                        <a:spcBef>
                          <a:spcPts val="160"/>
                        </a:spcBef>
                        <a:spcAft>
                          <a:spcPts val="0"/>
                        </a:spcAft>
                      </a:pPr>
                      <a:r>
                        <a:rPr lang="en-US" sz="2400" b="1" cap="none" spc="0" dirty="0">
                          <a:effectLst/>
                          <a:latin typeface="Arial" panose="020B0604020202020204" pitchFamily="34" charset="0"/>
                          <a:ea typeface="Arial" panose="020B0604020202020204" pitchFamily="34" charset="0"/>
                          <a:cs typeface="Times New Roman" panose="02020603050405020304" pitchFamily="18" charset="0"/>
                        </a:rPr>
                        <a:t>OUTCOMES</a:t>
                      </a:r>
                      <a:endParaRPr lang="en-US" sz="2400" cap="none"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US" sz="2400" b="1" cap="none" spc="0" dirty="0">
                        <a:effectLst/>
                        <a:latin typeface="Arial" panose="020B0604020202020204" pitchFamily="34" charset="0"/>
                        <a:ea typeface="Arial" panose="020B0604020202020204" pitchFamily="34" charset="0"/>
                        <a:cs typeface="Times New Roman" panose="02020603050405020304" pitchFamily="18" charset="0"/>
                      </a:endParaRPr>
                    </a:p>
                    <a:p>
                      <a:pPr marL="64770" marR="379730" algn="ctr">
                        <a:spcBef>
                          <a:spcPts val="160"/>
                        </a:spcBef>
                        <a:spcAft>
                          <a:spcPts val="0"/>
                        </a:spcAft>
                      </a:pPr>
                      <a:r>
                        <a:rPr lang="en-US" sz="2400" b="1" cap="none" spc="0" dirty="0">
                          <a:effectLst/>
                          <a:latin typeface="Arial" panose="020B0604020202020204" pitchFamily="34" charset="0"/>
                          <a:ea typeface="Arial" panose="020B0604020202020204" pitchFamily="34" charset="0"/>
                          <a:cs typeface="Times New Roman" panose="02020603050405020304" pitchFamily="18" charset="0"/>
                        </a:rPr>
                        <a:t>OUTCOME INDICATOR</a:t>
                      </a:r>
                      <a:endParaRPr lang="en-US" sz="2400" cap="none"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ZA" sz="2400" b="1" cap="none" spc="0" dirty="0">
                        <a:effectLst/>
                        <a:latin typeface="Arial" panose="020B0604020202020204" pitchFamily="34" charset="0"/>
                        <a:ea typeface="Arial" panose="020B0604020202020204" pitchFamily="34" charset="0"/>
                        <a:cs typeface="Times New Roman" panose="02020603050405020304" pitchFamily="18" charset="0"/>
                      </a:endParaRPr>
                    </a:p>
                    <a:p>
                      <a:pPr marL="64770" marR="379730" algn="ctr">
                        <a:spcBef>
                          <a:spcPts val="160"/>
                        </a:spcBef>
                        <a:spcAft>
                          <a:spcPts val="0"/>
                        </a:spcAft>
                      </a:pPr>
                      <a:r>
                        <a:rPr lang="en-ZA" sz="2400" b="1" cap="none" spc="0" dirty="0">
                          <a:effectLst/>
                          <a:latin typeface="Arial" panose="020B0604020202020204" pitchFamily="34" charset="0"/>
                          <a:ea typeface="Arial" panose="020B0604020202020204" pitchFamily="34" charset="0"/>
                          <a:cs typeface="Times New Roman" panose="02020603050405020304" pitchFamily="18" charset="0"/>
                        </a:rPr>
                        <a:t>BASELINE</a:t>
                      </a:r>
                      <a:endParaRPr lang="en-US" sz="2400" b="1" cap="none"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r>
                        <a:rPr lang="en-ZA" sz="2400" b="1" cap="none" spc="0" dirty="0">
                          <a:effectLst/>
                          <a:latin typeface="Arial" panose="020B0604020202020204" pitchFamily="34" charset="0"/>
                          <a:ea typeface="Arial" panose="020B0604020202020204" pitchFamily="34" charset="0"/>
                          <a:cs typeface="Times New Roman" panose="02020603050405020304" pitchFamily="18" charset="0"/>
                        </a:rPr>
                        <a:t> </a:t>
                      </a:r>
                    </a:p>
                    <a:p>
                      <a:pPr marL="65405" marR="0" algn="ctr">
                        <a:spcBef>
                          <a:spcPts val="0"/>
                        </a:spcBef>
                        <a:spcAft>
                          <a:spcPts val="0"/>
                        </a:spcAft>
                      </a:pPr>
                      <a:r>
                        <a:rPr lang="en-ZA" sz="2400" b="1" cap="none" spc="0" dirty="0">
                          <a:effectLst/>
                          <a:latin typeface="Arial" panose="020B0604020202020204" pitchFamily="34" charset="0"/>
                          <a:ea typeface="Arial" panose="020B0604020202020204" pitchFamily="34" charset="0"/>
                          <a:cs typeface="Times New Roman" panose="02020603050405020304" pitchFamily="18" charset="0"/>
                        </a:rPr>
                        <a:t>2020/21 ANNUAL TARGET </a:t>
                      </a:r>
                      <a:endParaRPr lang="en-US" sz="2400" b="1" cap="none"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US" sz="2400" b="1" cap="none" spc="0" dirty="0">
                        <a:effectLst/>
                        <a:latin typeface="Arial" panose="020B0604020202020204" pitchFamily="34" charset="0"/>
                        <a:ea typeface="Arial" panose="020B0604020202020204" pitchFamily="34" charset="0"/>
                        <a:cs typeface="Times New Roman" panose="02020603050405020304" pitchFamily="18" charset="0"/>
                      </a:endParaRPr>
                    </a:p>
                    <a:p>
                      <a:pPr marL="65405" marR="0" algn="ctr">
                        <a:spcBef>
                          <a:spcPts val="0"/>
                        </a:spcBef>
                        <a:spcAft>
                          <a:spcPts val="0"/>
                        </a:spcAft>
                      </a:pPr>
                      <a:r>
                        <a:rPr lang="en-US" sz="2400" b="1" cap="none" spc="0" dirty="0">
                          <a:effectLst/>
                          <a:latin typeface="Arial" panose="020B0604020202020204" pitchFamily="34" charset="0"/>
                          <a:ea typeface="Arial" panose="020B0604020202020204" pitchFamily="34" charset="0"/>
                          <a:cs typeface="Times New Roman" panose="02020603050405020304" pitchFamily="18" charset="0"/>
                        </a:rPr>
                        <a:t>2020/25 FIVE-YEAR TARGET</a:t>
                      </a:r>
                    </a:p>
                    <a:p>
                      <a:pPr marL="65405" marR="0" algn="ctr">
                        <a:spcBef>
                          <a:spcPts val="0"/>
                        </a:spcBef>
                        <a:spcAft>
                          <a:spcPts val="0"/>
                        </a:spcAft>
                      </a:pPr>
                      <a:endParaRPr lang="en-US" sz="2400" b="1" cap="none"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62418816"/>
                  </a:ext>
                </a:extLst>
              </a:tr>
              <a:tr h="1299941">
                <a:tc rowSpan="3">
                  <a:txBody>
                    <a:bodyPr/>
                    <a:lstStyle/>
                    <a:p>
                      <a:pPr marL="294005" marR="0" indent="-228600">
                        <a:spcBef>
                          <a:spcPts val="0"/>
                        </a:spcBef>
                        <a:spcAft>
                          <a:spcPts val="0"/>
                        </a:spcAft>
                        <a:buAutoNum type="arabicPeriod"/>
                      </a:pPr>
                      <a:endParaRPr lang="en-ZA" sz="240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294005" marR="0" indent="-228600">
                        <a:spcBef>
                          <a:spcPts val="0"/>
                        </a:spcBef>
                        <a:spcAft>
                          <a:spcPts val="0"/>
                        </a:spcAft>
                        <a:buAutoNum type="arabicPeriod"/>
                      </a:pPr>
                      <a:r>
                        <a:rPr lang="en-ZA" sz="240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NSFAS is compliant with all governance requirements in the delivery of its mandate</a:t>
                      </a:r>
                    </a:p>
                    <a:p>
                      <a:pPr marL="294005" marR="0" indent="-228600">
                        <a:spcBef>
                          <a:spcPts val="0"/>
                        </a:spcBef>
                        <a:spcAft>
                          <a:spcPts val="0"/>
                        </a:spcAft>
                        <a:buAutoNum type="arabicPeriod"/>
                      </a:pPr>
                      <a:endParaRPr lang="en-US" sz="2400" kern="12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0">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1.1 External audit opinion</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Qualified audit opinion</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Unqualified audit</a:t>
                      </a:r>
                    </a:p>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5405" marR="0" algn="ctr">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Unqualified audit</a:t>
                      </a:r>
                    </a:p>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5424589"/>
                  </a:ext>
                </a:extLst>
              </a:tr>
              <a:tr h="1276084">
                <a:tc vMerge="1">
                  <a:txBody>
                    <a:bodyPr/>
                    <a:lstStyle/>
                    <a:p>
                      <a:endParaRPr lang="en-US"/>
                    </a:p>
                  </a:txBody>
                  <a:tcPr/>
                </a:tc>
                <a:tc>
                  <a:txBody>
                    <a:bodyPr/>
                    <a:lstStyle/>
                    <a:p>
                      <a:pPr marL="64770" marR="100330">
                        <a:spcBef>
                          <a:spcPts val="19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100330">
                        <a:spcBef>
                          <a:spcPts val="19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1.2   </a:t>
                      </a: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Level of maturity in terms of the corporate governance of information and communication technology (CGICT) in framework</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100330" algn="ctr">
                        <a:spcBef>
                          <a:spcPts val="19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Level 1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Level 2</a:t>
                      </a: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64770" marR="100330" algn="ctr">
                        <a:spcBef>
                          <a:spcPts val="19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Level 3 maturity level</a:t>
                      </a:r>
                    </a:p>
                    <a:p>
                      <a:pPr marL="64770" marR="100330" algn="ctr">
                        <a:spcBef>
                          <a:spcPts val="19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72050754"/>
                  </a:ext>
                </a:extLst>
              </a:tr>
              <a:tr h="2540794">
                <a:tc vMerge="1">
                  <a:txBody>
                    <a:bodyPr/>
                    <a:lstStyle/>
                    <a:p>
                      <a:pPr marL="65405" marR="0">
                        <a:spcBef>
                          <a:spcPts val="0"/>
                        </a:spcBef>
                        <a:spcAft>
                          <a:spcPts val="0"/>
                        </a:spcAft>
                      </a:pPr>
                      <a:endParaRPr lang="en-US" sz="11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p>
                    <a:p>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1.3  </a:t>
                      </a: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Level of maturity with respect to cyber security</a:t>
                      </a:r>
                    </a:p>
                    <a:p>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endParaRPr lang="en-US" sz="4400" cap="none" spc="0" dirty="0">
                        <a:solidFill>
                          <a:schemeClr val="bg1"/>
                        </a:solidFil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b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b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Level 0</a:t>
                      </a:r>
                      <a:endParaRPr lang="en-US" sz="4400" cap="none" spc="0" dirty="0">
                        <a:solidFill>
                          <a:schemeClr val="bg1"/>
                        </a:solidFil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algn="ctr"/>
                      <a:r>
                        <a:rPr lang="en-ZA"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L</a:t>
                      </a:r>
                      <a:r>
                        <a:rPr lang="en-US" sz="2400" cap="none" spc="0" dirty="0" err="1">
                          <a:solidFill>
                            <a:schemeClr val="bg1"/>
                          </a:solidFill>
                          <a:effectLst/>
                          <a:latin typeface="Arial" panose="020B0604020202020204" pitchFamily="34" charset="0"/>
                          <a:ea typeface="Arial" panose="020B0604020202020204" pitchFamily="34" charset="0"/>
                          <a:cs typeface="Times New Roman" panose="02020603050405020304" pitchFamily="18" charset="0"/>
                        </a:rPr>
                        <a:t>evel</a:t>
                      </a: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1</a:t>
                      </a:r>
                    </a:p>
                    <a:p>
                      <a:pPr algn="ct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Level 3 maturity level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algn="ctr"/>
                      <a:endParaRPr lang="en-US" sz="4400" cap="none" spc="0" dirty="0">
                        <a:solidFill>
                          <a:schemeClr val="bg1"/>
                        </a:solidFil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47073253"/>
                  </a:ext>
                </a:extLst>
              </a:tr>
            </a:tbl>
          </a:graphicData>
        </a:graphic>
      </p:graphicFrame>
    </p:spTree>
    <p:extLst>
      <p:ext uri="{BB962C8B-B14F-4D97-AF65-F5344CB8AC3E}">
        <p14:creationId xmlns:p14="http://schemas.microsoft.com/office/powerpoint/2010/main" val="2039507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E5F3A7C-DC43-4A29-A350-3A3153D067F9}"/>
              </a:ext>
            </a:extLst>
          </p:cNvPr>
          <p:cNvSpPr>
            <a:spLocks noChangeArrowheads="1"/>
          </p:cNvSpPr>
          <p:nvPr/>
        </p:nvSpPr>
        <p:spPr bwMode="auto">
          <a:xfrm>
            <a:off x="1676400" y="2348305"/>
            <a:ext cx="2438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3840" tIns="121920" rIns="243840" bIns="121920" numCol="1" anchor="ctr" anchorCtr="0" compatLnSpc="1">
            <a:prstTxWarp prst="textNoShape">
              <a:avLst/>
            </a:prstTxWarp>
            <a:spAutoFit/>
          </a:bodyPr>
          <a:lstStyle/>
          <a:p>
            <a:pPr algn="l" defTabSz="2438430" eaLnBrk="0" fontAlgn="base">
              <a:spcBef>
                <a:spcPct val="0"/>
              </a:spcBef>
              <a:spcAft>
                <a:spcPct val="0"/>
              </a:spcAft>
              <a:defRPr/>
            </a:pPr>
            <a:r>
              <a:rPr lang="en-US" altLang="en-US" sz="4800" kern="1200">
                <a:solidFill>
                  <a:prstClr val="black"/>
                </a:solidFill>
                <a:latin typeface="Arial" panose="020B0604020202020204" pitchFamily="34" charset="0"/>
                <a:ea typeface="+mn-ea"/>
                <a:cs typeface="+mn-cs"/>
              </a:rPr>
              <a:t/>
            </a:r>
            <a:br>
              <a:rPr lang="en-US" altLang="en-US" sz="4800" kern="1200">
                <a:solidFill>
                  <a:prstClr val="black"/>
                </a:solidFill>
                <a:latin typeface="Arial" panose="020B0604020202020204" pitchFamily="34" charset="0"/>
                <a:ea typeface="+mn-ea"/>
                <a:cs typeface="+mn-cs"/>
              </a:rPr>
            </a:br>
            <a:endParaRPr lang="en-US" altLang="en-US" sz="4800" kern="1200">
              <a:solidFill>
                <a:prstClr val="black"/>
              </a:solidFill>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8A977093-BC3A-43E3-9ADD-5542AFA60318}"/>
              </a:ext>
            </a:extLst>
          </p:cNvPr>
          <p:cNvSpPr/>
          <p:nvPr/>
        </p:nvSpPr>
        <p:spPr>
          <a:xfrm>
            <a:off x="694069" y="192852"/>
            <a:ext cx="17797131" cy="2327815"/>
          </a:xfrm>
          <a:prstGeom prst="rect">
            <a:avLst/>
          </a:prstGeom>
        </p:spPr>
        <p:txBody>
          <a:bodyPr wrap="square" lIns="232672" tIns="116331" rIns="232672" bIns="116331">
            <a:spAutoFit/>
          </a:bodyPr>
          <a:lstStyle/>
          <a:p>
            <a:pPr algn="l" defTabSz="2438430" hangingPunct="1">
              <a:buClr>
                <a:srgbClr val="C00000"/>
              </a:buClr>
              <a:defRPr/>
            </a:pPr>
            <a:r>
              <a:rPr lang="en-ZA" sz="5400" b="1" kern="1200" dirty="0">
                <a:solidFill>
                  <a:schemeClr val="bg1"/>
                </a:solidFill>
                <a:latin typeface="Arial"/>
                <a:ea typeface="+mn-ea"/>
                <a:cs typeface="Arial" panose="020B0604020202020204" pitchFamily="34" charset="0"/>
              </a:rPr>
              <a:t>Outcome Indicators, Baselines, 2020/21 Annual Target and 2020/25 Five-</a:t>
            </a:r>
            <a:r>
              <a:rPr lang="en-ZA" sz="5400" b="1" dirty="0">
                <a:solidFill>
                  <a:schemeClr val="bg1"/>
                </a:solidFill>
                <a:latin typeface="Arial"/>
                <a:cs typeface="Arial" panose="020B0604020202020204" pitchFamily="34" charset="0"/>
              </a:rPr>
              <a:t>Y</a:t>
            </a:r>
            <a:r>
              <a:rPr lang="en-ZA" sz="5400" b="1" kern="1200" dirty="0">
                <a:solidFill>
                  <a:schemeClr val="bg1"/>
                </a:solidFill>
                <a:latin typeface="Arial"/>
                <a:ea typeface="+mn-ea"/>
                <a:cs typeface="Arial" panose="020B0604020202020204" pitchFamily="34" charset="0"/>
              </a:rPr>
              <a:t>ear </a:t>
            </a:r>
            <a:r>
              <a:rPr lang="en-ZA" sz="5400" b="1" dirty="0">
                <a:solidFill>
                  <a:schemeClr val="bg1"/>
                </a:solidFill>
                <a:latin typeface="Arial"/>
                <a:cs typeface="Arial" panose="020B0604020202020204" pitchFamily="34" charset="0"/>
              </a:rPr>
              <a:t>T</a:t>
            </a:r>
            <a:r>
              <a:rPr lang="en-ZA" sz="5400" b="1" kern="1200" dirty="0" err="1">
                <a:solidFill>
                  <a:schemeClr val="bg1"/>
                </a:solidFill>
                <a:latin typeface="Arial"/>
                <a:ea typeface="+mn-ea"/>
                <a:cs typeface="Arial" panose="020B0604020202020204" pitchFamily="34" charset="0"/>
              </a:rPr>
              <a:t>argets</a:t>
            </a:r>
            <a:r>
              <a:rPr lang="en-ZA" sz="5400" b="1" kern="1200" dirty="0">
                <a:solidFill>
                  <a:schemeClr val="bg1"/>
                </a:solidFill>
                <a:latin typeface="Arial"/>
                <a:ea typeface="+mn-ea"/>
                <a:cs typeface="Arial" panose="020B0604020202020204" pitchFamily="34" charset="0"/>
              </a:rPr>
              <a:t> </a:t>
            </a:r>
          </a:p>
          <a:p>
            <a:pPr algn="l" defTabSz="2438430" hangingPunct="1">
              <a:buClr>
                <a:srgbClr val="C00000"/>
              </a:buClr>
              <a:defRPr/>
            </a:pPr>
            <a:r>
              <a:rPr lang="en-ZA" sz="2400" b="1" kern="1200" dirty="0">
                <a:solidFill>
                  <a:schemeClr val="bg1"/>
                </a:solidFill>
                <a:latin typeface="Arial"/>
                <a:ea typeface="+mn-ea"/>
                <a:cs typeface="Arial" panose="020B0604020202020204" pitchFamily="34" charset="0"/>
              </a:rPr>
              <a:t> PROGRAMME 1: ADMINISTRATION</a:t>
            </a:r>
          </a:p>
        </p:txBody>
      </p:sp>
      <p:graphicFrame>
        <p:nvGraphicFramePr>
          <p:cNvPr id="7" name="Table 6">
            <a:extLst>
              <a:ext uri="{FF2B5EF4-FFF2-40B4-BE49-F238E27FC236}">
                <a16:creationId xmlns:a16="http://schemas.microsoft.com/office/drawing/2014/main" id="{9F5C0FA9-FBF3-446E-A8A3-C9F359659DDC}"/>
              </a:ext>
            </a:extLst>
          </p:cNvPr>
          <p:cNvGraphicFramePr>
            <a:graphicFrameLocks noGrp="1"/>
          </p:cNvGraphicFramePr>
          <p:nvPr>
            <p:extLst>
              <p:ext uri="{D42A27DB-BD31-4B8C-83A1-F6EECF244321}">
                <p14:modId xmlns:p14="http://schemas.microsoft.com/office/powerpoint/2010/main" val="2176369196"/>
              </p:ext>
            </p:extLst>
          </p:nvPr>
        </p:nvGraphicFramePr>
        <p:xfrm>
          <a:off x="978536" y="2703631"/>
          <a:ext cx="22618883" cy="9022080"/>
        </p:xfrm>
        <a:graphic>
          <a:graphicData uri="http://schemas.openxmlformats.org/drawingml/2006/table">
            <a:tbl>
              <a:tblPr firstRow="1" firstCol="1" lastRow="1" lastCol="1" bandRow="1" bandCol="1"/>
              <a:tblGrid>
                <a:gridCol w="4598797">
                  <a:extLst>
                    <a:ext uri="{9D8B030D-6E8A-4147-A177-3AD203B41FA5}">
                      <a16:colId xmlns:a16="http://schemas.microsoft.com/office/drawing/2014/main" val="3542105866"/>
                    </a:ext>
                  </a:extLst>
                </a:gridCol>
                <a:gridCol w="4760024">
                  <a:extLst>
                    <a:ext uri="{9D8B030D-6E8A-4147-A177-3AD203B41FA5}">
                      <a16:colId xmlns:a16="http://schemas.microsoft.com/office/drawing/2014/main" val="2505871614"/>
                    </a:ext>
                  </a:extLst>
                </a:gridCol>
                <a:gridCol w="4760024">
                  <a:extLst>
                    <a:ext uri="{9D8B030D-6E8A-4147-A177-3AD203B41FA5}">
                      <a16:colId xmlns:a16="http://schemas.microsoft.com/office/drawing/2014/main" val="2131331805"/>
                    </a:ext>
                  </a:extLst>
                </a:gridCol>
                <a:gridCol w="4250019">
                  <a:extLst>
                    <a:ext uri="{9D8B030D-6E8A-4147-A177-3AD203B41FA5}">
                      <a16:colId xmlns:a16="http://schemas.microsoft.com/office/drawing/2014/main" val="3323025536"/>
                    </a:ext>
                  </a:extLst>
                </a:gridCol>
                <a:gridCol w="4250019">
                  <a:extLst>
                    <a:ext uri="{9D8B030D-6E8A-4147-A177-3AD203B41FA5}">
                      <a16:colId xmlns:a16="http://schemas.microsoft.com/office/drawing/2014/main" val="5628472"/>
                    </a:ext>
                  </a:extLst>
                </a:gridCol>
              </a:tblGrid>
              <a:tr h="503666">
                <a:tc>
                  <a:txBody>
                    <a:bodyPr/>
                    <a:lstStyle/>
                    <a:p>
                      <a:pPr marL="63500" marR="0" algn="ctr">
                        <a:spcBef>
                          <a:spcPts val="160"/>
                        </a:spcBef>
                        <a:spcAft>
                          <a:spcPts val="0"/>
                        </a:spcAft>
                      </a:pPr>
                      <a:endParaRPr lang="en-US" sz="2800" b="1" spc="0" dirty="0">
                        <a:effectLst/>
                        <a:latin typeface="Arial" panose="020B0604020202020204" pitchFamily="34" charset="0"/>
                        <a:ea typeface="Arial" panose="020B0604020202020204" pitchFamily="34" charset="0"/>
                        <a:cs typeface="Arial" panose="020B0604020202020204" pitchFamily="34" charset="0"/>
                      </a:endParaRPr>
                    </a:p>
                    <a:p>
                      <a:pPr marL="63500" marR="0" algn="ctr">
                        <a:spcBef>
                          <a:spcPts val="160"/>
                        </a:spcBef>
                        <a:spcAft>
                          <a:spcPts val="0"/>
                        </a:spcAft>
                      </a:pPr>
                      <a:r>
                        <a:rPr lang="en-US" sz="2800" b="1" spc="0" dirty="0">
                          <a:effectLst/>
                          <a:latin typeface="Arial" panose="020B0604020202020204" pitchFamily="34" charset="0"/>
                          <a:ea typeface="Arial" panose="020B0604020202020204" pitchFamily="34" charset="0"/>
                          <a:cs typeface="Arial" panose="020B0604020202020204" pitchFamily="34" charset="0"/>
                        </a:rPr>
                        <a:t>Outcomes</a:t>
                      </a:r>
                    </a:p>
                    <a:p>
                      <a:pPr marL="63500" marR="0" algn="ctr">
                        <a:spcBef>
                          <a:spcPts val="160"/>
                        </a:spcBef>
                        <a:spcAft>
                          <a:spcPts val="0"/>
                        </a:spcAft>
                      </a:pPr>
                      <a:endParaRPr lang="en-US" sz="2800"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US" sz="2800" b="1" spc="0" dirty="0">
                        <a:effectLst/>
                        <a:latin typeface="Arial" panose="020B0604020202020204" pitchFamily="34" charset="0"/>
                        <a:ea typeface="Arial" panose="020B0604020202020204" pitchFamily="34" charset="0"/>
                        <a:cs typeface="Arial" panose="020B0604020202020204" pitchFamily="34" charset="0"/>
                      </a:endParaRPr>
                    </a:p>
                    <a:p>
                      <a:pPr marL="64770" marR="379730" algn="ctr">
                        <a:spcBef>
                          <a:spcPts val="160"/>
                        </a:spcBef>
                        <a:spcAft>
                          <a:spcPts val="0"/>
                        </a:spcAft>
                      </a:pPr>
                      <a:r>
                        <a:rPr lang="en-US" sz="2800" b="1" spc="0" dirty="0">
                          <a:effectLst/>
                          <a:latin typeface="Arial" panose="020B0604020202020204" pitchFamily="34" charset="0"/>
                          <a:ea typeface="Arial" panose="020B0604020202020204" pitchFamily="34" charset="0"/>
                          <a:cs typeface="Arial" panose="020B0604020202020204" pitchFamily="34" charset="0"/>
                        </a:rPr>
                        <a:t>Outcome indicator</a:t>
                      </a:r>
                      <a:endParaRPr lang="en-US" sz="2800"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ZA" sz="2800" b="1" kern="1200"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64770" marR="379730" algn="ctr">
                        <a:spcBef>
                          <a:spcPts val="160"/>
                        </a:spcBef>
                        <a:spcAft>
                          <a:spcPts val="0"/>
                        </a:spcAft>
                      </a:pPr>
                      <a:r>
                        <a:rPr lang="en-ZA" sz="2800" b="1" kern="1200" spc="0" dirty="0">
                          <a:solidFill>
                            <a:schemeClr val="tx1"/>
                          </a:solidFill>
                          <a:effectLst/>
                          <a:latin typeface="Arial" panose="020B0604020202020204" pitchFamily="34" charset="0"/>
                          <a:ea typeface="Arial" panose="020B0604020202020204" pitchFamily="34" charset="0"/>
                          <a:cs typeface="Arial" panose="020B0604020202020204" pitchFamily="34" charset="0"/>
                        </a:rPr>
                        <a:t>Baseline </a:t>
                      </a:r>
                      <a:endParaRPr lang="en-US" sz="2800" b="1" kern="1200"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ZA" sz="2800" b="1"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800" b="1" spc="0" dirty="0">
                          <a:effectLst/>
                          <a:latin typeface="Arial" panose="020B0604020202020204" pitchFamily="34" charset="0"/>
                          <a:ea typeface="Arial" panose="020B0604020202020204" pitchFamily="34" charset="0"/>
                          <a:cs typeface="Arial" panose="020B0604020202020204" pitchFamily="34" charset="0"/>
                        </a:rPr>
                        <a:t>2020/21 Annual  Target </a:t>
                      </a:r>
                      <a:endParaRPr lang="en-US" sz="2800" b="1"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US" sz="2800" b="1"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US" sz="2800" b="1" spc="0" dirty="0">
                          <a:effectLst/>
                          <a:latin typeface="Arial" panose="020B0604020202020204" pitchFamily="34" charset="0"/>
                          <a:ea typeface="Arial" panose="020B0604020202020204" pitchFamily="34" charset="0"/>
                          <a:cs typeface="Arial" panose="020B0604020202020204" pitchFamily="34" charset="0"/>
                        </a:rPr>
                        <a:t>2020/25 Five-Year Target</a:t>
                      </a:r>
                    </a:p>
                    <a:p>
                      <a:pPr marL="65405" marR="0" algn="ctr">
                        <a:spcBef>
                          <a:spcPts val="0"/>
                        </a:spcBef>
                        <a:spcAft>
                          <a:spcPts val="0"/>
                        </a:spcAft>
                      </a:pPr>
                      <a:endParaRPr lang="en-US" sz="2800" b="1"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62418816"/>
                  </a:ext>
                </a:extLst>
              </a:tr>
              <a:tr h="752087">
                <a:tc>
                  <a:txBody>
                    <a:bodyPr/>
                    <a:lstStyle/>
                    <a:p>
                      <a:pPr marL="294005" marR="0" lvl="0" indent="-228600" algn="l" defTabSz="914400" rtl="0" eaLnBrk="1" latinLnBrk="0" hangingPunct="1">
                        <a:spcBef>
                          <a:spcPts val="0"/>
                        </a:spcBef>
                        <a:spcAft>
                          <a:spcPts val="0"/>
                        </a:spcAft>
                        <a:buAutoNum type="arabicPeriod" startAt="2"/>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lvl="0" indent="-228600" algn="l" defTabSz="914400" rtl="0" eaLnBrk="1" latinLnBrk="0" hangingPunct="1">
                        <a:spcBef>
                          <a:spcPts val="0"/>
                        </a:spcBef>
                        <a:spcAft>
                          <a:spcPts val="0"/>
                        </a:spcAft>
                        <a:buAutoNum type="arabicPeriod" startAt="2"/>
                      </a:pPr>
                      <a:r>
                        <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NSFAS empowers the minister with advice on matters relating to financial aid</a:t>
                      </a:r>
                    </a:p>
                    <a:p>
                      <a:pPr marL="294005" marR="0" lvl="0" indent="-228600" algn="l" defTabSz="914400" rtl="0" eaLnBrk="1" latinLnBrk="0" hangingPunct="1">
                        <a:spcBef>
                          <a:spcPts val="0"/>
                        </a:spcBef>
                        <a:spcAft>
                          <a:spcPts val="0"/>
                        </a:spcAft>
                        <a:buAutoNum type="arabicPeriod" startAt="2"/>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lvl="0" indent="0" algn="l" defTabSz="914400" rtl="0" eaLnBrk="1" latinLnBrk="0" hangingPunct="1">
                        <a:spcBef>
                          <a:spcPts val="0"/>
                        </a:spcBef>
                        <a:spcAft>
                          <a:spcPts val="0"/>
                        </a:spcAft>
                        <a:buNone/>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lvl="0" indent="0" algn="l" defTabSz="914400" rtl="0" eaLnBrk="1" latinLnBrk="0" hangingPunct="1">
                        <a:spcBef>
                          <a:spcPts val="0"/>
                        </a:spcBef>
                        <a:spcAft>
                          <a:spcPts val="0"/>
                        </a:spcAft>
                        <a:buNone/>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indent="0" algn="just" defTabSz="914400" rtl="0" eaLnBrk="1" latinLnBrk="0" hangingPunct="1">
                        <a:spcBef>
                          <a:spcPts val="0"/>
                        </a:spcBef>
                        <a:spcAft>
                          <a:spcPts val="0"/>
                        </a:spcAft>
                        <a:buNone/>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indent="0" algn="l" defTabSz="914400" rtl="0" eaLnBrk="1" latinLnBrk="0" hangingPunct="1">
                        <a:spcBef>
                          <a:spcPts val="0"/>
                        </a:spcBef>
                        <a:spcAft>
                          <a:spcPts val="0"/>
                        </a:spcAft>
                        <a:buNone/>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indent="0" algn="l" defTabSz="914400" rtl="0" eaLnBrk="1" latinLnBrk="0" hangingPunct="1">
                        <a:spcBef>
                          <a:spcPts val="0"/>
                        </a:spcBef>
                        <a:spcAft>
                          <a:spcPts val="0"/>
                        </a:spcAft>
                        <a:buNone/>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indent="0" algn="l" defTabSz="914400" rtl="0" eaLnBrk="1" latinLnBrk="0" hangingPunct="1">
                        <a:spcBef>
                          <a:spcPts val="0"/>
                        </a:spcBef>
                        <a:spcAft>
                          <a:spcPts val="0"/>
                        </a:spcAft>
                        <a:buNone/>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indent="0" algn="l" defTabSz="914400" rtl="0" eaLnBrk="1" latinLnBrk="0" hangingPunct="1">
                        <a:spcBef>
                          <a:spcPts val="0"/>
                        </a:spcBef>
                        <a:spcAft>
                          <a:spcPts val="0"/>
                        </a:spcAft>
                        <a:buNone/>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US" sz="32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83185">
                        <a:spcBef>
                          <a:spcPts val="0"/>
                        </a:spcBef>
                        <a:spcAft>
                          <a:spcPts val="0"/>
                        </a:spcAft>
                      </a:pPr>
                      <a:endParaRPr lang="en-ZA"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83185">
                        <a:spcBef>
                          <a:spcPts val="0"/>
                        </a:spcBef>
                        <a:spcAft>
                          <a:spcPts val="0"/>
                        </a:spcAft>
                      </a:pPr>
                      <a:r>
                        <a:rPr lang="en-ZA"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2.1 Number of policy/advisory briefs related to the </a:t>
                      </a:r>
                      <a:r>
                        <a:rPr lang="en-ZA" sz="3200" cap="none" spc="0" dirty="0" err="1">
                          <a:solidFill>
                            <a:schemeClr val="bg1"/>
                          </a:solidFill>
                          <a:effectLst/>
                          <a:latin typeface="Arial" panose="020B0604020202020204" pitchFamily="34" charset="0"/>
                          <a:ea typeface="Arial" panose="020B0604020202020204" pitchFamily="34" charset="0"/>
                          <a:cs typeface="Arial" panose="020B0604020202020204" pitchFamily="34" charset="0"/>
                        </a:rPr>
                        <a:t>nsfas</a:t>
                      </a:r>
                      <a:r>
                        <a:rPr lang="en-ZA"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mandate</a:t>
                      </a:r>
                      <a:endParaRPr lang="en-US"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83185">
                        <a:spcBef>
                          <a:spcPts val="0"/>
                        </a:spcBef>
                        <a:spcAft>
                          <a:spcPts val="0"/>
                        </a:spcAft>
                      </a:pPr>
                      <a:r>
                        <a:rPr lang="en-ZA"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p>
                    <a:p>
                      <a:pPr marL="64770" marR="83185">
                        <a:spcBef>
                          <a:spcPts val="0"/>
                        </a:spcBef>
                        <a:spcAft>
                          <a:spcPts val="0"/>
                        </a:spcAft>
                      </a:pPr>
                      <a:r>
                        <a:rPr lang="en-ZA"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New indicator</a:t>
                      </a:r>
                      <a:endParaRPr lang="en-US"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 </a:t>
                      </a:r>
                      <a:endParaRPr lang="en-US"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r>
                        <a:rPr lang="en-US"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a:r>
                      <a:br>
                        <a:rPr lang="en-US"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br>
                      <a:r>
                        <a:rPr lang="en-US" sz="3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 annually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5424589"/>
                  </a:ext>
                </a:extLst>
              </a:tr>
            </a:tbl>
          </a:graphicData>
        </a:graphic>
      </p:graphicFrame>
    </p:spTree>
    <p:extLst>
      <p:ext uri="{BB962C8B-B14F-4D97-AF65-F5344CB8AC3E}">
        <p14:creationId xmlns:p14="http://schemas.microsoft.com/office/powerpoint/2010/main" val="4140018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E5F3A7C-DC43-4A29-A350-3A3153D067F9}"/>
              </a:ext>
            </a:extLst>
          </p:cNvPr>
          <p:cNvSpPr>
            <a:spLocks noChangeArrowheads="1"/>
          </p:cNvSpPr>
          <p:nvPr/>
        </p:nvSpPr>
        <p:spPr bwMode="auto">
          <a:xfrm>
            <a:off x="1676400" y="2348305"/>
            <a:ext cx="2438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3840" tIns="121920" rIns="243840" bIns="121920" numCol="1" anchor="ctr" anchorCtr="0" compatLnSpc="1">
            <a:prstTxWarp prst="textNoShape">
              <a:avLst/>
            </a:prstTxWarp>
            <a:spAutoFit/>
          </a:bodyPr>
          <a:lstStyle/>
          <a:p>
            <a:pPr algn="l" defTabSz="2438430" eaLnBrk="0" fontAlgn="base">
              <a:spcBef>
                <a:spcPct val="0"/>
              </a:spcBef>
              <a:spcAft>
                <a:spcPct val="0"/>
              </a:spcAft>
              <a:defRPr/>
            </a:pPr>
            <a:r>
              <a:rPr lang="en-US" altLang="en-US" sz="4800" kern="1200">
                <a:solidFill>
                  <a:prstClr val="black"/>
                </a:solidFill>
                <a:latin typeface="Arial" panose="020B0604020202020204" pitchFamily="34" charset="0"/>
                <a:ea typeface="+mn-ea"/>
                <a:cs typeface="+mn-cs"/>
              </a:rPr>
              <a:t/>
            </a:r>
            <a:br>
              <a:rPr lang="en-US" altLang="en-US" sz="4800" kern="1200">
                <a:solidFill>
                  <a:prstClr val="black"/>
                </a:solidFill>
                <a:latin typeface="Arial" panose="020B0604020202020204" pitchFamily="34" charset="0"/>
                <a:ea typeface="+mn-ea"/>
                <a:cs typeface="+mn-cs"/>
              </a:rPr>
            </a:br>
            <a:endParaRPr lang="en-US" altLang="en-US" sz="4800" kern="1200">
              <a:solidFill>
                <a:prstClr val="black"/>
              </a:solidFill>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8A977093-BC3A-43E3-9ADD-5542AFA60318}"/>
              </a:ext>
            </a:extLst>
          </p:cNvPr>
          <p:cNvSpPr/>
          <p:nvPr/>
        </p:nvSpPr>
        <p:spPr>
          <a:xfrm>
            <a:off x="694069" y="421452"/>
            <a:ext cx="17797131" cy="2327815"/>
          </a:xfrm>
          <a:prstGeom prst="rect">
            <a:avLst/>
          </a:prstGeom>
        </p:spPr>
        <p:txBody>
          <a:bodyPr wrap="square" lIns="232672" tIns="116331" rIns="232672" bIns="116331">
            <a:spAutoFit/>
          </a:bodyPr>
          <a:lstStyle/>
          <a:p>
            <a:pPr algn="l" defTabSz="2438430" hangingPunct="1">
              <a:buClr>
                <a:srgbClr val="C00000"/>
              </a:buClr>
              <a:defRPr/>
            </a:pPr>
            <a:r>
              <a:rPr lang="en-ZA" sz="5400" b="1" kern="1200" dirty="0">
                <a:solidFill>
                  <a:schemeClr val="bg1"/>
                </a:solidFill>
                <a:latin typeface="Arial"/>
                <a:ea typeface="+mn-ea"/>
                <a:cs typeface="Arial" panose="020B0604020202020204" pitchFamily="34" charset="0"/>
              </a:rPr>
              <a:t>Outcome Indicators, Baselines, 2020/21 Annual Target and 2020/25 Five-</a:t>
            </a:r>
            <a:r>
              <a:rPr lang="en-ZA" sz="5400" b="1" dirty="0">
                <a:solidFill>
                  <a:schemeClr val="bg1"/>
                </a:solidFill>
                <a:latin typeface="Arial"/>
                <a:cs typeface="Arial" panose="020B0604020202020204" pitchFamily="34" charset="0"/>
              </a:rPr>
              <a:t>Y</a:t>
            </a:r>
            <a:r>
              <a:rPr lang="en-ZA" sz="5400" b="1" kern="1200" dirty="0">
                <a:solidFill>
                  <a:schemeClr val="bg1"/>
                </a:solidFill>
                <a:latin typeface="Arial"/>
                <a:ea typeface="+mn-ea"/>
                <a:cs typeface="Arial" panose="020B0604020202020204" pitchFamily="34" charset="0"/>
              </a:rPr>
              <a:t>ear </a:t>
            </a:r>
            <a:r>
              <a:rPr lang="en-ZA" sz="5400" b="1" dirty="0">
                <a:solidFill>
                  <a:schemeClr val="bg1"/>
                </a:solidFill>
                <a:latin typeface="Arial"/>
                <a:cs typeface="Arial" panose="020B0604020202020204" pitchFamily="34" charset="0"/>
              </a:rPr>
              <a:t>T</a:t>
            </a:r>
            <a:r>
              <a:rPr lang="en-ZA" sz="5400" b="1" kern="1200" dirty="0" err="1">
                <a:solidFill>
                  <a:schemeClr val="bg1"/>
                </a:solidFill>
                <a:latin typeface="Arial"/>
                <a:ea typeface="+mn-ea"/>
                <a:cs typeface="Arial" panose="020B0604020202020204" pitchFamily="34" charset="0"/>
              </a:rPr>
              <a:t>argets</a:t>
            </a:r>
            <a:r>
              <a:rPr lang="en-ZA" sz="5400" b="1" kern="1200" dirty="0">
                <a:solidFill>
                  <a:schemeClr val="bg1"/>
                </a:solidFill>
                <a:latin typeface="Arial"/>
                <a:ea typeface="+mn-ea"/>
                <a:cs typeface="Arial" panose="020B0604020202020204" pitchFamily="34" charset="0"/>
              </a:rPr>
              <a:t> </a:t>
            </a:r>
          </a:p>
          <a:p>
            <a:pPr algn="l" defTabSz="2438430" hangingPunct="1">
              <a:buClr>
                <a:srgbClr val="C00000"/>
              </a:buClr>
              <a:defRPr/>
            </a:pPr>
            <a:r>
              <a:rPr lang="en-ZA" sz="2400" b="1" kern="1200" dirty="0">
                <a:solidFill>
                  <a:schemeClr val="bg1"/>
                </a:solidFill>
                <a:latin typeface="Arial"/>
                <a:ea typeface="+mn-ea"/>
                <a:cs typeface="Arial" panose="020B0604020202020204" pitchFamily="34" charset="0"/>
              </a:rPr>
              <a:t> PROGRAMME 2: CORE MANDATE</a:t>
            </a:r>
          </a:p>
        </p:txBody>
      </p:sp>
      <p:graphicFrame>
        <p:nvGraphicFramePr>
          <p:cNvPr id="8" name="Table 7">
            <a:extLst>
              <a:ext uri="{FF2B5EF4-FFF2-40B4-BE49-F238E27FC236}">
                <a16:creationId xmlns:a16="http://schemas.microsoft.com/office/drawing/2014/main" id="{15670242-C9ED-40CF-8661-B33EF3077AB2}"/>
              </a:ext>
            </a:extLst>
          </p:cNvPr>
          <p:cNvGraphicFramePr>
            <a:graphicFrameLocks noGrp="1"/>
          </p:cNvGraphicFramePr>
          <p:nvPr>
            <p:extLst>
              <p:ext uri="{D42A27DB-BD31-4B8C-83A1-F6EECF244321}">
                <p14:modId xmlns:p14="http://schemas.microsoft.com/office/powerpoint/2010/main" val="3700031614"/>
              </p:ext>
            </p:extLst>
          </p:nvPr>
        </p:nvGraphicFramePr>
        <p:xfrm>
          <a:off x="1018007" y="2884179"/>
          <a:ext cx="22343438" cy="7209532"/>
        </p:xfrm>
        <a:graphic>
          <a:graphicData uri="http://schemas.openxmlformats.org/drawingml/2006/table">
            <a:tbl>
              <a:tblPr firstRow="1" firstCol="1" lastRow="1" lastCol="1" bandRow="1" bandCol="1"/>
              <a:tblGrid>
                <a:gridCol w="4532561">
                  <a:extLst>
                    <a:ext uri="{9D8B030D-6E8A-4147-A177-3AD203B41FA5}">
                      <a16:colId xmlns:a16="http://schemas.microsoft.com/office/drawing/2014/main" val="3542105866"/>
                    </a:ext>
                  </a:extLst>
                </a:gridCol>
                <a:gridCol w="5305218">
                  <a:extLst>
                    <a:ext uri="{9D8B030D-6E8A-4147-A177-3AD203B41FA5}">
                      <a16:colId xmlns:a16="http://schemas.microsoft.com/office/drawing/2014/main" val="2505871614"/>
                    </a:ext>
                  </a:extLst>
                </a:gridCol>
                <a:gridCol w="4168553">
                  <a:extLst>
                    <a:ext uri="{9D8B030D-6E8A-4147-A177-3AD203B41FA5}">
                      <a16:colId xmlns:a16="http://schemas.microsoft.com/office/drawing/2014/main" val="3335268841"/>
                    </a:ext>
                  </a:extLst>
                </a:gridCol>
                <a:gridCol w="4168553">
                  <a:extLst>
                    <a:ext uri="{9D8B030D-6E8A-4147-A177-3AD203B41FA5}">
                      <a16:colId xmlns:a16="http://schemas.microsoft.com/office/drawing/2014/main" val="3323025536"/>
                    </a:ext>
                  </a:extLst>
                </a:gridCol>
                <a:gridCol w="4168553">
                  <a:extLst>
                    <a:ext uri="{9D8B030D-6E8A-4147-A177-3AD203B41FA5}">
                      <a16:colId xmlns:a16="http://schemas.microsoft.com/office/drawing/2014/main" val="2102244612"/>
                    </a:ext>
                  </a:extLst>
                </a:gridCol>
              </a:tblGrid>
              <a:tr h="1013475">
                <a:tc>
                  <a:txBody>
                    <a:bodyPr/>
                    <a:lstStyle/>
                    <a:p>
                      <a:pPr marL="63500" marR="0" algn="ctr">
                        <a:spcBef>
                          <a:spcPts val="160"/>
                        </a:spcBef>
                        <a:spcAft>
                          <a:spcPts val="0"/>
                        </a:spcAft>
                      </a:pPr>
                      <a:endParaRPr lang="en-US" sz="2400" b="1" spc="0" dirty="0">
                        <a:effectLst/>
                        <a:latin typeface="Arial" panose="020B0604020202020204" pitchFamily="34" charset="0"/>
                        <a:ea typeface="Arial" panose="020B0604020202020204" pitchFamily="34" charset="0"/>
                        <a:cs typeface="Arial" panose="020B0604020202020204" pitchFamily="34" charset="0"/>
                      </a:endParaRPr>
                    </a:p>
                    <a:p>
                      <a:pPr marL="63500" marR="0" algn="ctr">
                        <a:spcBef>
                          <a:spcPts val="160"/>
                        </a:spcBef>
                        <a:spcAft>
                          <a:spcPts val="0"/>
                        </a:spcAft>
                      </a:pPr>
                      <a:r>
                        <a:rPr lang="en-US" sz="2400" b="1" spc="0" dirty="0">
                          <a:effectLst/>
                          <a:latin typeface="Arial" panose="020B0604020202020204" pitchFamily="34" charset="0"/>
                          <a:ea typeface="Arial" panose="020B0604020202020204" pitchFamily="34" charset="0"/>
                          <a:cs typeface="Arial" panose="020B0604020202020204" pitchFamily="34" charset="0"/>
                        </a:rPr>
                        <a:t>Outcomes</a:t>
                      </a:r>
                      <a:endParaRPr lang="en-US" sz="2400"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US" sz="2400" b="1" spc="0" dirty="0">
                        <a:effectLst/>
                        <a:latin typeface="Arial" panose="020B0604020202020204" pitchFamily="34" charset="0"/>
                        <a:ea typeface="Arial" panose="020B0604020202020204" pitchFamily="34" charset="0"/>
                        <a:cs typeface="Arial" panose="020B0604020202020204" pitchFamily="34" charset="0"/>
                      </a:endParaRPr>
                    </a:p>
                    <a:p>
                      <a:pPr marL="64770" marR="379730" algn="ctr">
                        <a:spcBef>
                          <a:spcPts val="160"/>
                        </a:spcBef>
                        <a:spcAft>
                          <a:spcPts val="0"/>
                        </a:spcAft>
                      </a:pPr>
                      <a:r>
                        <a:rPr lang="en-US" sz="2400" b="1" spc="0" dirty="0">
                          <a:effectLst/>
                          <a:latin typeface="Arial" panose="020B0604020202020204" pitchFamily="34" charset="0"/>
                          <a:ea typeface="Arial" panose="020B0604020202020204" pitchFamily="34" charset="0"/>
                          <a:cs typeface="Arial" panose="020B0604020202020204" pitchFamily="34" charset="0"/>
                        </a:rPr>
                        <a:t>Outcome indicator</a:t>
                      </a:r>
                      <a:endParaRPr lang="en-US" sz="2400"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ZA" sz="2400" b="1" spc="0" dirty="0">
                        <a:effectLst/>
                        <a:latin typeface="Arial" panose="020B0604020202020204" pitchFamily="34" charset="0"/>
                        <a:ea typeface="Arial" panose="020B0604020202020204" pitchFamily="34" charset="0"/>
                        <a:cs typeface="Arial" panose="020B0604020202020204" pitchFamily="34" charset="0"/>
                      </a:endParaRPr>
                    </a:p>
                    <a:p>
                      <a:pPr marL="64770" marR="379730" algn="ctr">
                        <a:spcBef>
                          <a:spcPts val="160"/>
                        </a:spcBef>
                        <a:spcAft>
                          <a:spcPts val="0"/>
                        </a:spcAft>
                      </a:pPr>
                      <a:r>
                        <a:rPr lang="en-ZA" sz="2400" b="1" spc="0" dirty="0">
                          <a:effectLst/>
                          <a:latin typeface="Arial" panose="020B0604020202020204" pitchFamily="34" charset="0"/>
                          <a:ea typeface="Arial" panose="020B0604020202020204" pitchFamily="34" charset="0"/>
                          <a:cs typeface="Arial" panose="020B0604020202020204" pitchFamily="34" charset="0"/>
                        </a:rPr>
                        <a:t>Baseline</a:t>
                      </a:r>
                      <a:endParaRPr lang="en-US" sz="2400" b="1"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r>
                        <a:rPr lang="en-ZA" sz="2400" b="1" spc="0" dirty="0">
                          <a:effectLst/>
                          <a:latin typeface="Arial" panose="020B0604020202020204" pitchFamily="34" charset="0"/>
                          <a:ea typeface="Arial" panose="020B0604020202020204" pitchFamily="34" charset="0"/>
                          <a:cs typeface="Arial" panose="020B0604020202020204" pitchFamily="34" charset="0"/>
                        </a:rPr>
                        <a:t> </a:t>
                      </a:r>
                    </a:p>
                    <a:p>
                      <a:pPr marL="65405" marR="0" algn="ctr">
                        <a:spcBef>
                          <a:spcPts val="0"/>
                        </a:spcBef>
                        <a:spcAft>
                          <a:spcPts val="0"/>
                        </a:spcAft>
                      </a:pPr>
                      <a:r>
                        <a:rPr lang="en-ZA" sz="2400" b="1" spc="0" dirty="0">
                          <a:effectLst/>
                          <a:latin typeface="Arial" panose="020B0604020202020204" pitchFamily="34" charset="0"/>
                          <a:ea typeface="Arial" panose="020B0604020202020204" pitchFamily="34" charset="0"/>
                          <a:cs typeface="Arial" panose="020B0604020202020204" pitchFamily="34" charset="0"/>
                        </a:rPr>
                        <a:t>2020/21 Annual  Target</a:t>
                      </a:r>
                      <a:endParaRPr lang="en-US" sz="2400" b="1"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US" sz="2400" b="1"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US" sz="2400" b="1" spc="0" dirty="0">
                          <a:effectLst/>
                          <a:latin typeface="Arial" panose="020B0604020202020204" pitchFamily="34" charset="0"/>
                          <a:ea typeface="Arial" panose="020B0604020202020204" pitchFamily="34" charset="0"/>
                          <a:cs typeface="Arial" panose="020B0604020202020204" pitchFamily="34" charset="0"/>
                        </a:rPr>
                        <a:t>2020/25 Five -Year  Target</a:t>
                      </a:r>
                    </a:p>
                    <a:p>
                      <a:pPr marL="65405" marR="0" algn="ctr">
                        <a:spcBef>
                          <a:spcPts val="0"/>
                        </a:spcBef>
                        <a:spcAft>
                          <a:spcPts val="0"/>
                        </a:spcAft>
                      </a:pPr>
                      <a:endParaRPr lang="en-US" sz="2400" b="1"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62418816"/>
                  </a:ext>
                </a:extLst>
              </a:tr>
              <a:tr h="1084653">
                <a:tc rowSpan="3">
                  <a:txBody>
                    <a:bodyPr/>
                    <a:lstStyle/>
                    <a:p>
                      <a:pPr marL="294005" marR="0" indent="-228600">
                        <a:spcBef>
                          <a:spcPts val="0"/>
                        </a:spcBef>
                        <a:spcAft>
                          <a:spcPts val="0"/>
                        </a:spcAft>
                        <a:buAutoNum type="arabicPeriod" startAt="3"/>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spcBef>
                          <a:spcPts val="0"/>
                        </a:spcBef>
                        <a:spcAft>
                          <a:spcPts val="0"/>
                        </a:spcAft>
                        <a:buAutoNum type="arabicPeriod" startAt="3"/>
                      </a:pPr>
                      <a:r>
                        <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NSFAS core mandate is enabled by effective  internal support services</a:t>
                      </a:r>
                    </a:p>
                    <a:p>
                      <a:pPr marL="294005" marR="0" indent="-228600">
                        <a:spcBef>
                          <a:spcPts val="0"/>
                        </a:spcBef>
                        <a:spcAft>
                          <a:spcPts val="0"/>
                        </a:spcAft>
                        <a:buAutoNum type="arabicPeriod" startAt="3"/>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endParaRPr lang="en-US"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3.1   Employee turnover rate</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New indicator </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5%</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5%</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5424589"/>
                  </a:ext>
                </a:extLst>
              </a:tr>
              <a:tr h="1942433">
                <a:tc vMerge="1">
                  <a:txBody>
                    <a:bodyPr/>
                    <a:lstStyle/>
                    <a:p>
                      <a:endParaRPr lang="en-US"/>
                    </a:p>
                  </a:txBody>
                  <a:tcPr/>
                </a:tc>
                <a:tc>
                  <a:txBody>
                    <a:bodyPr/>
                    <a:lstStyle/>
                    <a:p>
                      <a:pPr marL="64770" marR="100330">
                        <a:spcBef>
                          <a:spcPts val="19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spcBef>
                          <a:spcPts val="195"/>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3.2   </a:t>
                      </a: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Level of brand awareness</a:t>
                      </a:r>
                    </a:p>
                    <a:p>
                      <a:pPr marL="64770" marR="100330">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spcBef>
                          <a:spcPts val="195"/>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N</a:t>
                      </a:r>
                      <a:r>
                        <a:rPr lang="en-US" sz="2400" cap="none" spc="0" dirty="0" err="1">
                          <a:solidFill>
                            <a:schemeClr val="bg1"/>
                          </a:solidFill>
                          <a:effectLst/>
                          <a:latin typeface="Arial" panose="020B0604020202020204" pitchFamily="34" charset="0"/>
                          <a:ea typeface="Arial" panose="020B0604020202020204" pitchFamily="34" charset="0"/>
                          <a:cs typeface="Arial" panose="020B0604020202020204" pitchFamily="34" charset="0"/>
                        </a:rPr>
                        <a:t>ew</a:t>
                      </a: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indicator</a:t>
                      </a: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b="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b="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a:t>
                      </a:r>
                      <a:r>
                        <a:rPr lang="en-US" sz="2400" b="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0%</a:t>
                      </a:r>
                      <a:endParaRPr lang="en-ZA" sz="2400" b="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b="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b="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90%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72050754"/>
                  </a:ext>
                </a:extLst>
              </a:tr>
              <a:tr h="2719406">
                <a:tc vMerge="1">
                  <a:txBody>
                    <a:bodyPr/>
                    <a:lstStyle/>
                    <a:p>
                      <a:pPr marL="65405" marR="0">
                        <a:spcBef>
                          <a:spcPts val="0"/>
                        </a:spcBef>
                        <a:spcAft>
                          <a:spcPts val="0"/>
                        </a:spcAft>
                      </a:pPr>
                      <a:endParaRPr lang="en-US" sz="11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p>
                    <a:p>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3.3 </a:t>
                      </a: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Percentage of payments to institutions completed within 7 working days of receiving the approved disbursement file from operations.</a:t>
                      </a:r>
                    </a:p>
                    <a:p>
                      <a:endParaRPr lang="en-US" sz="4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p>
                    <a:p>
                      <a:pPr algn="ct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New indicator</a:t>
                      </a:r>
                      <a:endParaRPr lang="en-US" sz="4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effectLst/>
                        <a:latin typeface="Arial" panose="020B0604020202020204" pitchFamily="34" charset="0"/>
                        <a:cs typeface="Arial" panose="020B0604020202020204" pitchFamily="34" charset="0"/>
                      </a:endParaRPr>
                    </a:p>
                    <a:p>
                      <a:pPr algn="ctr"/>
                      <a:r>
                        <a:rPr lang="en-ZA" sz="2400" cap="none" spc="0" dirty="0">
                          <a:solidFill>
                            <a:schemeClr val="bg1"/>
                          </a:solidFill>
                          <a:effectLst/>
                          <a:latin typeface="Arial" panose="020B0604020202020204" pitchFamily="34" charset="0"/>
                          <a:cs typeface="Arial" panose="020B0604020202020204" pitchFamily="34" charset="0"/>
                        </a:rPr>
                        <a:t>  100%  </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400" cap="none" spc="0" dirty="0">
                          <a:solidFill>
                            <a:schemeClr val="bg1"/>
                          </a:solidFill>
                          <a:latin typeface="Arial" panose="020B0604020202020204" pitchFamily="34" charset="0"/>
                          <a:cs typeface="Arial" panose="020B0604020202020204" pitchFamily="34" charset="0"/>
                        </a:rPr>
                        <a:t> </a:t>
                      </a:r>
                    </a:p>
                    <a:p>
                      <a:pPr algn="ctr"/>
                      <a:r>
                        <a:rPr lang="en-US" sz="2400" cap="none" spc="0" dirty="0">
                          <a:solidFill>
                            <a:schemeClr val="bg1"/>
                          </a:solidFill>
                          <a:latin typeface="Arial" panose="020B0604020202020204" pitchFamily="34" charset="0"/>
                          <a:cs typeface="Arial" panose="020B0604020202020204" pitchFamily="34" charset="0"/>
                        </a:rPr>
                        <a:t>100%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47073253"/>
                  </a:ext>
                </a:extLst>
              </a:tr>
            </a:tbl>
          </a:graphicData>
        </a:graphic>
      </p:graphicFrame>
    </p:spTree>
    <p:extLst>
      <p:ext uri="{BB962C8B-B14F-4D97-AF65-F5344CB8AC3E}">
        <p14:creationId xmlns:p14="http://schemas.microsoft.com/office/powerpoint/2010/main" val="2742853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E5F3A7C-DC43-4A29-A350-3A3153D067F9}"/>
              </a:ext>
            </a:extLst>
          </p:cNvPr>
          <p:cNvSpPr>
            <a:spLocks noChangeArrowheads="1"/>
          </p:cNvSpPr>
          <p:nvPr/>
        </p:nvSpPr>
        <p:spPr bwMode="auto">
          <a:xfrm>
            <a:off x="1676400" y="2348305"/>
            <a:ext cx="2438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3840" tIns="121920" rIns="243840" bIns="121920" numCol="1" anchor="ctr" anchorCtr="0" compatLnSpc="1">
            <a:prstTxWarp prst="textNoShape">
              <a:avLst/>
            </a:prstTxWarp>
            <a:spAutoFit/>
          </a:bodyPr>
          <a:lstStyle/>
          <a:p>
            <a:pPr algn="l" defTabSz="2438430" eaLnBrk="0" fontAlgn="base">
              <a:spcBef>
                <a:spcPct val="0"/>
              </a:spcBef>
              <a:spcAft>
                <a:spcPct val="0"/>
              </a:spcAft>
              <a:defRPr/>
            </a:pPr>
            <a:r>
              <a:rPr lang="en-US" altLang="en-US" sz="4800" kern="1200">
                <a:solidFill>
                  <a:prstClr val="black"/>
                </a:solidFill>
                <a:latin typeface="Arial" panose="020B0604020202020204" pitchFamily="34" charset="0"/>
                <a:ea typeface="+mn-ea"/>
                <a:cs typeface="+mn-cs"/>
              </a:rPr>
              <a:t/>
            </a:r>
            <a:br>
              <a:rPr lang="en-US" altLang="en-US" sz="4800" kern="1200">
                <a:solidFill>
                  <a:prstClr val="black"/>
                </a:solidFill>
                <a:latin typeface="Arial" panose="020B0604020202020204" pitchFamily="34" charset="0"/>
                <a:ea typeface="+mn-ea"/>
                <a:cs typeface="+mn-cs"/>
              </a:rPr>
            </a:br>
            <a:endParaRPr lang="en-US" altLang="en-US" sz="4800" kern="1200">
              <a:solidFill>
                <a:prstClr val="black"/>
              </a:solidFill>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8A977093-BC3A-43E3-9ADD-5542AFA60318}"/>
              </a:ext>
            </a:extLst>
          </p:cNvPr>
          <p:cNvSpPr/>
          <p:nvPr/>
        </p:nvSpPr>
        <p:spPr>
          <a:xfrm>
            <a:off x="694069" y="192852"/>
            <a:ext cx="17797131" cy="2327815"/>
          </a:xfrm>
          <a:prstGeom prst="rect">
            <a:avLst/>
          </a:prstGeom>
        </p:spPr>
        <p:txBody>
          <a:bodyPr wrap="square" lIns="232672" tIns="116331" rIns="232672" bIns="116331">
            <a:spAutoFit/>
          </a:bodyPr>
          <a:lstStyle/>
          <a:p>
            <a:pPr algn="l" defTabSz="2438430" hangingPunct="1">
              <a:buClr>
                <a:srgbClr val="C00000"/>
              </a:buClr>
              <a:defRPr/>
            </a:pPr>
            <a:r>
              <a:rPr lang="en-ZA" sz="5400" b="1" kern="1200" dirty="0">
                <a:solidFill>
                  <a:prstClr val="white">
                    <a:lumMod val="50000"/>
                  </a:prstClr>
                </a:solidFill>
                <a:latin typeface="Arial"/>
                <a:ea typeface="+mn-ea"/>
                <a:cs typeface="Arial" panose="020B0604020202020204" pitchFamily="34" charset="0"/>
              </a:rPr>
              <a:t>Outcome Indicators, Baselines, 2020/21 Annual Target and 2020/25 Five-</a:t>
            </a:r>
            <a:r>
              <a:rPr lang="en-ZA" sz="5400" b="1" dirty="0">
                <a:solidFill>
                  <a:prstClr val="white">
                    <a:lumMod val="50000"/>
                  </a:prstClr>
                </a:solidFill>
                <a:latin typeface="Arial"/>
                <a:cs typeface="Arial" panose="020B0604020202020204" pitchFamily="34" charset="0"/>
              </a:rPr>
              <a:t>Y</a:t>
            </a:r>
            <a:r>
              <a:rPr lang="en-ZA" sz="5400" b="1" kern="1200" dirty="0">
                <a:solidFill>
                  <a:prstClr val="white">
                    <a:lumMod val="50000"/>
                  </a:prstClr>
                </a:solidFill>
                <a:latin typeface="Arial"/>
                <a:ea typeface="+mn-ea"/>
                <a:cs typeface="Arial" panose="020B0604020202020204" pitchFamily="34" charset="0"/>
              </a:rPr>
              <a:t>ear </a:t>
            </a:r>
            <a:r>
              <a:rPr lang="en-ZA" sz="5400" b="1" dirty="0">
                <a:solidFill>
                  <a:prstClr val="white">
                    <a:lumMod val="50000"/>
                  </a:prstClr>
                </a:solidFill>
                <a:latin typeface="Arial"/>
                <a:cs typeface="Arial" panose="020B0604020202020204" pitchFamily="34" charset="0"/>
              </a:rPr>
              <a:t>T</a:t>
            </a:r>
            <a:r>
              <a:rPr lang="en-ZA" sz="5400" b="1" kern="1200" dirty="0" err="1">
                <a:solidFill>
                  <a:prstClr val="white">
                    <a:lumMod val="50000"/>
                  </a:prstClr>
                </a:solidFill>
                <a:latin typeface="Arial"/>
                <a:ea typeface="+mn-ea"/>
                <a:cs typeface="Arial" panose="020B0604020202020204" pitchFamily="34" charset="0"/>
              </a:rPr>
              <a:t>argets</a:t>
            </a:r>
            <a:r>
              <a:rPr lang="en-ZA" sz="5400" b="1" kern="1200" dirty="0">
                <a:solidFill>
                  <a:prstClr val="white">
                    <a:lumMod val="50000"/>
                  </a:prstClr>
                </a:solidFill>
                <a:latin typeface="Arial"/>
                <a:ea typeface="+mn-ea"/>
                <a:cs typeface="Arial" panose="020B0604020202020204" pitchFamily="34" charset="0"/>
              </a:rPr>
              <a:t> </a:t>
            </a:r>
          </a:p>
          <a:p>
            <a:pPr algn="l" defTabSz="2438430" hangingPunct="1">
              <a:buClr>
                <a:srgbClr val="C00000"/>
              </a:buClr>
              <a:defRPr/>
            </a:pPr>
            <a:r>
              <a:rPr lang="en-ZA" sz="2400" b="1" kern="1200" dirty="0">
                <a:solidFill>
                  <a:prstClr val="white">
                    <a:lumMod val="50000"/>
                  </a:prstClr>
                </a:solidFill>
                <a:latin typeface="Arial"/>
                <a:ea typeface="+mn-ea"/>
                <a:cs typeface="Arial" panose="020B0604020202020204" pitchFamily="34" charset="0"/>
              </a:rPr>
              <a:t> PROGRAMME 2: CORE MANDATE</a:t>
            </a:r>
          </a:p>
        </p:txBody>
      </p:sp>
      <p:graphicFrame>
        <p:nvGraphicFramePr>
          <p:cNvPr id="6" name="Table 5">
            <a:extLst>
              <a:ext uri="{FF2B5EF4-FFF2-40B4-BE49-F238E27FC236}">
                <a16:creationId xmlns:a16="http://schemas.microsoft.com/office/drawing/2014/main" id="{98DAC9C6-D14D-4C11-9D86-75D5F09B1944}"/>
              </a:ext>
            </a:extLst>
          </p:cNvPr>
          <p:cNvGraphicFramePr>
            <a:graphicFrameLocks noGrp="1"/>
          </p:cNvGraphicFramePr>
          <p:nvPr>
            <p:extLst>
              <p:ext uri="{D42A27DB-BD31-4B8C-83A1-F6EECF244321}">
                <p14:modId xmlns:p14="http://schemas.microsoft.com/office/powerpoint/2010/main" val="2810017536"/>
              </p:ext>
            </p:extLst>
          </p:nvPr>
        </p:nvGraphicFramePr>
        <p:xfrm>
          <a:off x="994298" y="2555651"/>
          <a:ext cx="21897787" cy="7959222"/>
        </p:xfrm>
        <a:graphic>
          <a:graphicData uri="http://schemas.openxmlformats.org/drawingml/2006/table">
            <a:tbl>
              <a:tblPr firstRow="1" firstCol="1" lastRow="1" lastCol="1" bandRow="1" bandCol="1"/>
              <a:tblGrid>
                <a:gridCol w="4818341">
                  <a:extLst>
                    <a:ext uri="{9D8B030D-6E8A-4147-A177-3AD203B41FA5}">
                      <a16:colId xmlns:a16="http://schemas.microsoft.com/office/drawing/2014/main" val="3542105866"/>
                    </a:ext>
                  </a:extLst>
                </a:gridCol>
                <a:gridCol w="4800312">
                  <a:extLst>
                    <a:ext uri="{9D8B030D-6E8A-4147-A177-3AD203B41FA5}">
                      <a16:colId xmlns:a16="http://schemas.microsoft.com/office/drawing/2014/main" val="2505871614"/>
                    </a:ext>
                  </a:extLst>
                </a:gridCol>
                <a:gridCol w="3540866">
                  <a:extLst>
                    <a:ext uri="{9D8B030D-6E8A-4147-A177-3AD203B41FA5}">
                      <a16:colId xmlns:a16="http://schemas.microsoft.com/office/drawing/2014/main" val="3335268841"/>
                    </a:ext>
                  </a:extLst>
                </a:gridCol>
                <a:gridCol w="2456952">
                  <a:extLst>
                    <a:ext uri="{9D8B030D-6E8A-4147-A177-3AD203B41FA5}">
                      <a16:colId xmlns:a16="http://schemas.microsoft.com/office/drawing/2014/main" val="3323025536"/>
                    </a:ext>
                  </a:extLst>
                </a:gridCol>
                <a:gridCol w="3140658">
                  <a:extLst>
                    <a:ext uri="{9D8B030D-6E8A-4147-A177-3AD203B41FA5}">
                      <a16:colId xmlns:a16="http://schemas.microsoft.com/office/drawing/2014/main" val="2378631221"/>
                    </a:ext>
                  </a:extLst>
                </a:gridCol>
                <a:gridCol w="3140658">
                  <a:extLst>
                    <a:ext uri="{9D8B030D-6E8A-4147-A177-3AD203B41FA5}">
                      <a16:colId xmlns:a16="http://schemas.microsoft.com/office/drawing/2014/main" val="838812800"/>
                    </a:ext>
                  </a:extLst>
                </a:gridCol>
              </a:tblGrid>
              <a:tr h="1266401">
                <a:tc>
                  <a:txBody>
                    <a:bodyPr/>
                    <a:lstStyle/>
                    <a:p>
                      <a:pPr marL="63500" marR="0" algn="ctr">
                        <a:spcBef>
                          <a:spcPts val="16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p>
                      <a:pPr marL="63500" marR="0" algn="ctr">
                        <a:spcBef>
                          <a:spcPts val="160"/>
                        </a:spcBef>
                        <a:spcAft>
                          <a:spcPts val="0"/>
                        </a:spcAft>
                      </a:pPr>
                      <a:r>
                        <a:rPr lang="en-US" sz="2400" b="1" cap="none" spc="0" dirty="0">
                          <a:effectLst/>
                          <a:latin typeface="Arial" panose="020B0604020202020204" pitchFamily="34" charset="0"/>
                          <a:ea typeface="Arial" panose="020B0604020202020204" pitchFamily="34" charset="0"/>
                          <a:cs typeface="Arial" panose="020B0604020202020204" pitchFamily="34" charset="0"/>
                        </a:rPr>
                        <a:t>OUTCOMES</a:t>
                      </a:r>
                      <a:endParaRPr lang="en-US" sz="2400"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gridSpan="2">
                  <a:txBody>
                    <a:bodyPr/>
                    <a:lstStyle/>
                    <a:p>
                      <a:pPr marL="64770" marR="379730" algn="ctr">
                        <a:spcBef>
                          <a:spcPts val="16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p>
                      <a:pPr marL="64770" marR="379730" algn="ctr">
                        <a:spcBef>
                          <a:spcPts val="160"/>
                        </a:spcBef>
                        <a:spcAft>
                          <a:spcPts val="0"/>
                        </a:spcAft>
                      </a:pPr>
                      <a:r>
                        <a:rPr lang="en-US" sz="2400" b="1" cap="none" spc="0" dirty="0">
                          <a:effectLst/>
                          <a:latin typeface="Arial" panose="020B0604020202020204" pitchFamily="34" charset="0"/>
                          <a:ea typeface="Arial" panose="020B0604020202020204" pitchFamily="34" charset="0"/>
                          <a:cs typeface="Arial" panose="020B0604020202020204" pitchFamily="34" charset="0"/>
                        </a:rPr>
                        <a:t>OUTCOME INDICATOR</a:t>
                      </a:r>
                      <a:endParaRPr lang="en-US" sz="2400" cap="none" spc="0" dirty="0">
                        <a:effectLst/>
                        <a:latin typeface="Arial" panose="020B0604020202020204" pitchFamily="34" charset="0"/>
                        <a:ea typeface="Arial" panose="020B0604020202020204" pitchFamily="34" charset="0"/>
                        <a:cs typeface="Arial" panose="020B0604020202020204" pitchFamily="34" charset="0"/>
                      </a:endParaRPr>
                    </a:p>
                    <a:p>
                      <a:pPr marL="64770" marR="379730" algn="ctr">
                        <a:spcBef>
                          <a:spcPts val="16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marL="64770" marR="379730">
                        <a:spcBef>
                          <a:spcPts val="16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ZA" sz="2400" b="1" cap="none"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b="1" cap="none" spc="0" dirty="0">
                          <a:effectLst/>
                          <a:latin typeface="Arial" panose="020B0604020202020204" pitchFamily="34" charset="0"/>
                          <a:ea typeface="Arial" panose="020B0604020202020204" pitchFamily="34" charset="0"/>
                          <a:cs typeface="Arial" panose="020B0604020202020204" pitchFamily="34" charset="0"/>
                        </a:rPr>
                        <a:t> BASELINE </a:t>
                      </a: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ZA" sz="2400" b="1" cap="none"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b="1" cap="none" spc="0" dirty="0">
                          <a:effectLst/>
                          <a:latin typeface="Arial" panose="020B0604020202020204" pitchFamily="34" charset="0"/>
                          <a:ea typeface="Arial" panose="020B0604020202020204" pitchFamily="34" charset="0"/>
                          <a:cs typeface="Arial" panose="020B0604020202020204" pitchFamily="34" charset="0"/>
                        </a:rPr>
                        <a:t>2020/21 ANNUAL TARGET</a:t>
                      </a: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US" sz="2400" b="1" cap="none" spc="0" dirty="0">
                          <a:effectLst/>
                          <a:latin typeface="Arial" panose="020B0604020202020204" pitchFamily="34" charset="0"/>
                          <a:ea typeface="Arial" panose="020B0604020202020204" pitchFamily="34" charset="0"/>
                          <a:cs typeface="Arial" panose="020B0604020202020204" pitchFamily="34" charset="0"/>
                        </a:rPr>
                        <a:t>2020/25 </a:t>
                      </a:r>
                    </a:p>
                    <a:p>
                      <a:pPr marL="65405" marR="0" algn="ctr">
                        <a:spcBef>
                          <a:spcPts val="0"/>
                        </a:spcBef>
                        <a:spcAft>
                          <a:spcPts val="0"/>
                        </a:spcAft>
                      </a:pPr>
                      <a:r>
                        <a:rPr lang="en-US" sz="2400" b="1" cap="none" spc="0" dirty="0">
                          <a:effectLst/>
                          <a:latin typeface="Arial" panose="020B0604020202020204" pitchFamily="34" charset="0"/>
                          <a:ea typeface="Arial" panose="020B0604020202020204" pitchFamily="34" charset="0"/>
                          <a:cs typeface="Arial" panose="020B0604020202020204" pitchFamily="34" charset="0"/>
                        </a:rPr>
                        <a:t>FIVE-YEAR TARGET</a:t>
                      </a:r>
                    </a:p>
                    <a:p>
                      <a:pPr marL="65405" marR="0" algn="ctr">
                        <a:spcBef>
                          <a:spcPts val="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62418816"/>
                  </a:ext>
                </a:extLst>
              </a:tr>
              <a:tr h="1167232">
                <a:tc rowSpan="4">
                  <a:txBody>
                    <a:bodyPr/>
                    <a:lstStyle/>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lgn="l">
                        <a:spcBef>
                          <a:spcPts val="0"/>
                        </a:spcBef>
                        <a:spcAft>
                          <a:spcPts val="0"/>
                        </a:spcAft>
                        <a:buAutoNum type="arabicPeriod" startAt="4"/>
                      </a:pPr>
                      <a:r>
                        <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NSFAS provides financial aid to eligible students at public universities and TVET colleges</a:t>
                      </a:r>
                    </a:p>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US"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65405" marR="0" algn="l">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4.1 Number of poor and working-class students, as per NSFAS eligibility criteria, in approved programmes in public universities and TVET colleges funded by NSFAS per academic year</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University</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414 399</a:t>
                      </a:r>
                    </a:p>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427 851</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450 000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5424589"/>
                  </a:ext>
                </a:extLst>
              </a:tr>
              <a:tr h="2225530">
                <a:tc vMerge="1">
                  <a:txBody>
                    <a:bodyPr/>
                    <a:lstStyle/>
                    <a:p>
                      <a:endParaRPr lang="en-US"/>
                    </a:p>
                  </a:txBody>
                  <a:tcPr/>
                </a:tc>
                <a:tc vMerge="1">
                  <a:txBody>
                    <a:bodyPr/>
                    <a:lstStyle/>
                    <a:p>
                      <a:pPr marL="64770" marR="100330">
                        <a:spcBef>
                          <a:spcPts val="195"/>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TVET</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65405"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294 843</a:t>
                      </a: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310 900</a:t>
                      </a: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400 000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72050754"/>
                  </a:ext>
                </a:extLst>
              </a:tr>
              <a:tr h="580434">
                <a:tc vMerge="1">
                  <a:txBody>
                    <a:bodyPr/>
                    <a:lstStyle/>
                    <a:p>
                      <a:pPr marL="65405" marR="0">
                        <a:spcBef>
                          <a:spcPts val="0"/>
                        </a:spcBef>
                        <a:spcAft>
                          <a:spcPts val="0"/>
                        </a:spcAft>
                      </a:pPr>
                      <a:endParaRPr lang="en-US" sz="11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l">
                        <a:spcBef>
                          <a:spcPts val="600"/>
                        </a:spcBef>
                      </a:pPr>
                      <a:endParaRPr lang="en-ZA" sz="2400" cap="none" spc="0" dirty="0">
                        <a:solidFill>
                          <a:schemeClr val="bg1"/>
                        </a:solidFill>
                        <a:latin typeface="Arial" panose="020B0604020202020204" pitchFamily="34" charset="0"/>
                        <a:cs typeface="Arial" panose="020B0604020202020204" pitchFamily="34" charset="0"/>
                      </a:endParaRPr>
                    </a:p>
                    <a:p>
                      <a:pPr algn="l">
                        <a:spcBef>
                          <a:spcPts val="600"/>
                        </a:spcBef>
                      </a:pPr>
                      <a:r>
                        <a:rPr lang="en-ZA" sz="2400" cap="none" spc="0" dirty="0">
                          <a:solidFill>
                            <a:schemeClr val="bg1"/>
                          </a:solidFill>
                          <a:latin typeface="Arial" panose="020B0604020202020204" pitchFamily="34" charset="0"/>
                          <a:cs typeface="Arial" panose="020B0604020202020204" pitchFamily="34" charset="0"/>
                        </a:rPr>
                        <a:t>4.2 Percent of funds disbursed consistent with the NSFAS value proposition annually</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 University </a:t>
                      </a:r>
                    </a:p>
                    <a:p>
                      <a:pPr algn="ct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 95%</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ZA" sz="2400" cap="none" spc="0" dirty="0">
                          <a:solidFill>
                            <a:schemeClr val="bg1"/>
                          </a:solidFill>
                          <a:latin typeface="Arial" panose="020B0604020202020204" pitchFamily="34" charset="0"/>
                          <a:cs typeface="Arial" panose="020B0604020202020204" pitchFamily="34" charset="0"/>
                        </a:rPr>
                        <a:t> </a:t>
                      </a:r>
                    </a:p>
                    <a:p>
                      <a:pPr algn="ctr"/>
                      <a:r>
                        <a:rPr lang="en-ZA" sz="2400" cap="none" spc="0" dirty="0">
                          <a:solidFill>
                            <a:schemeClr val="bg1"/>
                          </a:solidFill>
                          <a:latin typeface="Arial" panose="020B0604020202020204" pitchFamily="34" charset="0"/>
                          <a:cs typeface="Arial" panose="020B0604020202020204" pitchFamily="34" charset="0"/>
                        </a:rPr>
                        <a:t> 97%</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99,5%</a:t>
                      </a:r>
                      <a:endParaRPr lang="en-US" sz="2400" cap="none" spc="0" dirty="0">
                        <a:solidFill>
                          <a:schemeClr val="bg1"/>
                        </a:solidFill>
                        <a:latin typeface="Arial" panose="020B0604020202020204" pitchFamily="34" charset="0"/>
                        <a:cs typeface="Arial" panose="020B0604020202020204" pitchFamily="34" charset="0"/>
                      </a:endParaRPr>
                    </a:p>
                    <a:p>
                      <a:pPr algn="ct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47073253"/>
                  </a:ext>
                </a:extLst>
              </a:tr>
              <a:tr h="1741302">
                <a:tc vMerge="1">
                  <a:txBody>
                    <a:bodyPr/>
                    <a:lstStyle/>
                    <a:p>
                      <a:endParaRPr lang="en-US"/>
                    </a:p>
                  </a:txBody>
                  <a:tcPr/>
                </a:tc>
                <a:tc vMerge="1">
                  <a:txBody>
                    <a:bodyPr/>
                    <a:lstStyle/>
                    <a:p>
                      <a:endParaRPr lang="en-US"/>
                    </a:p>
                  </a:txBody>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 TVET</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 95%</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ZA" sz="2400" cap="none" spc="0" dirty="0">
                          <a:solidFill>
                            <a:schemeClr val="bg1"/>
                          </a:solidFill>
                          <a:latin typeface="Arial" panose="020B0604020202020204" pitchFamily="34" charset="0"/>
                          <a:cs typeface="Arial" panose="020B0604020202020204" pitchFamily="34" charset="0"/>
                        </a:rPr>
                        <a:t> </a:t>
                      </a:r>
                    </a:p>
                    <a:p>
                      <a:pPr algn="ctr"/>
                      <a:r>
                        <a:rPr lang="en-ZA" sz="2400" cap="none" spc="0" dirty="0">
                          <a:solidFill>
                            <a:schemeClr val="bg1"/>
                          </a:solidFill>
                          <a:latin typeface="Arial" panose="020B0604020202020204" pitchFamily="34" charset="0"/>
                          <a:cs typeface="Arial" panose="020B0604020202020204" pitchFamily="34" charset="0"/>
                        </a:rPr>
                        <a:t> 97%</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99,5% </a:t>
                      </a:r>
                    </a:p>
                    <a:p>
                      <a:pPr algn="ctr"/>
                      <a:endParaRPr lang="en-US" sz="2400" cap="none" spc="0" dirty="0">
                        <a:solidFill>
                          <a:schemeClr val="bg1"/>
                        </a:solidFill>
                        <a:latin typeface="Arial" panose="020B0604020202020204" pitchFamily="34" charset="0"/>
                        <a:cs typeface="Arial" panose="020B0604020202020204" pitchFamily="34" charset="0"/>
                      </a:endParaRPr>
                    </a:p>
                    <a:p>
                      <a:pPr algn="ct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05086303"/>
                  </a:ext>
                </a:extLst>
              </a:tr>
            </a:tbl>
          </a:graphicData>
        </a:graphic>
      </p:graphicFrame>
    </p:spTree>
    <p:extLst>
      <p:ext uri="{BB962C8B-B14F-4D97-AF65-F5344CB8AC3E}">
        <p14:creationId xmlns:p14="http://schemas.microsoft.com/office/powerpoint/2010/main" val="1556237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E5F3A7C-DC43-4A29-A350-3A3153D067F9}"/>
              </a:ext>
            </a:extLst>
          </p:cNvPr>
          <p:cNvSpPr>
            <a:spLocks noChangeArrowheads="1"/>
          </p:cNvSpPr>
          <p:nvPr/>
        </p:nvSpPr>
        <p:spPr bwMode="auto">
          <a:xfrm>
            <a:off x="1676400" y="2348305"/>
            <a:ext cx="2438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3840" tIns="121920" rIns="243840" bIns="121920" numCol="1" anchor="ctr" anchorCtr="0" compatLnSpc="1">
            <a:prstTxWarp prst="textNoShape">
              <a:avLst/>
            </a:prstTxWarp>
            <a:spAutoFit/>
          </a:bodyPr>
          <a:lstStyle/>
          <a:p>
            <a:pPr algn="l" defTabSz="2438430" eaLnBrk="0" fontAlgn="base">
              <a:spcBef>
                <a:spcPct val="0"/>
              </a:spcBef>
              <a:spcAft>
                <a:spcPct val="0"/>
              </a:spcAft>
              <a:defRPr/>
            </a:pPr>
            <a:r>
              <a:rPr lang="en-US" altLang="en-US" sz="4800" kern="1200">
                <a:solidFill>
                  <a:prstClr val="black"/>
                </a:solidFill>
                <a:latin typeface="Arial" panose="020B0604020202020204" pitchFamily="34" charset="0"/>
                <a:ea typeface="+mn-ea"/>
                <a:cs typeface="+mn-cs"/>
              </a:rPr>
              <a:t/>
            </a:r>
            <a:br>
              <a:rPr lang="en-US" altLang="en-US" sz="4800" kern="1200">
                <a:solidFill>
                  <a:prstClr val="black"/>
                </a:solidFill>
                <a:latin typeface="Arial" panose="020B0604020202020204" pitchFamily="34" charset="0"/>
                <a:ea typeface="+mn-ea"/>
                <a:cs typeface="+mn-cs"/>
              </a:rPr>
            </a:br>
            <a:endParaRPr lang="en-US" altLang="en-US" sz="4800" kern="1200">
              <a:solidFill>
                <a:prstClr val="black"/>
              </a:solidFill>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8A977093-BC3A-43E3-9ADD-5542AFA60318}"/>
              </a:ext>
            </a:extLst>
          </p:cNvPr>
          <p:cNvSpPr/>
          <p:nvPr/>
        </p:nvSpPr>
        <p:spPr>
          <a:xfrm>
            <a:off x="694069" y="192852"/>
            <a:ext cx="17797131" cy="2327815"/>
          </a:xfrm>
          <a:prstGeom prst="rect">
            <a:avLst/>
          </a:prstGeom>
        </p:spPr>
        <p:txBody>
          <a:bodyPr wrap="square" lIns="232672" tIns="116331" rIns="232672" bIns="116331">
            <a:spAutoFit/>
          </a:bodyPr>
          <a:lstStyle/>
          <a:p>
            <a:pPr algn="l" defTabSz="2438430" hangingPunct="1">
              <a:buClr>
                <a:srgbClr val="C00000"/>
              </a:buClr>
              <a:defRPr/>
            </a:pPr>
            <a:r>
              <a:rPr lang="en-ZA" sz="5400" b="1" kern="1200" dirty="0">
                <a:solidFill>
                  <a:schemeClr val="bg1"/>
                </a:solidFill>
                <a:latin typeface="Arial"/>
                <a:ea typeface="+mn-ea"/>
                <a:cs typeface="Arial" panose="020B0604020202020204" pitchFamily="34" charset="0"/>
              </a:rPr>
              <a:t>Outcome Indicators, Baselines, 2020/21 Annual Target and 2020/25 Five-</a:t>
            </a:r>
            <a:r>
              <a:rPr lang="en-ZA" sz="5400" b="1" dirty="0">
                <a:solidFill>
                  <a:schemeClr val="bg1"/>
                </a:solidFill>
                <a:latin typeface="Arial"/>
                <a:cs typeface="Arial" panose="020B0604020202020204" pitchFamily="34" charset="0"/>
              </a:rPr>
              <a:t>Y</a:t>
            </a:r>
            <a:r>
              <a:rPr lang="en-ZA" sz="5400" b="1" kern="1200" dirty="0">
                <a:solidFill>
                  <a:schemeClr val="bg1"/>
                </a:solidFill>
                <a:latin typeface="Arial"/>
                <a:ea typeface="+mn-ea"/>
                <a:cs typeface="Arial" panose="020B0604020202020204" pitchFamily="34" charset="0"/>
              </a:rPr>
              <a:t>ear </a:t>
            </a:r>
            <a:r>
              <a:rPr lang="en-ZA" sz="5400" b="1" dirty="0">
                <a:solidFill>
                  <a:schemeClr val="bg1"/>
                </a:solidFill>
                <a:latin typeface="Arial"/>
                <a:cs typeface="Arial" panose="020B0604020202020204" pitchFamily="34" charset="0"/>
              </a:rPr>
              <a:t>T</a:t>
            </a:r>
            <a:r>
              <a:rPr lang="en-ZA" sz="5400" b="1" kern="1200" dirty="0" err="1">
                <a:solidFill>
                  <a:schemeClr val="bg1"/>
                </a:solidFill>
                <a:latin typeface="Arial"/>
                <a:ea typeface="+mn-ea"/>
                <a:cs typeface="Arial" panose="020B0604020202020204" pitchFamily="34" charset="0"/>
              </a:rPr>
              <a:t>argets</a:t>
            </a:r>
            <a:r>
              <a:rPr lang="en-ZA" sz="5400" b="1" kern="1200" dirty="0">
                <a:solidFill>
                  <a:schemeClr val="bg1"/>
                </a:solidFill>
                <a:latin typeface="Arial"/>
                <a:ea typeface="+mn-ea"/>
                <a:cs typeface="Arial" panose="020B0604020202020204" pitchFamily="34" charset="0"/>
              </a:rPr>
              <a:t> </a:t>
            </a:r>
          </a:p>
          <a:p>
            <a:pPr algn="l" defTabSz="2438430" hangingPunct="1">
              <a:buClr>
                <a:srgbClr val="C00000"/>
              </a:buClr>
              <a:defRPr/>
            </a:pPr>
            <a:r>
              <a:rPr lang="en-ZA" sz="2400" b="1" kern="1200" dirty="0">
                <a:solidFill>
                  <a:schemeClr val="bg1"/>
                </a:solidFill>
                <a:latin typeface="Arial"/>
                <a:ea typeface="+mn-ea"/>
                <a:cs typeface="Arial" panose="020B0604020202020204" pitchFamily="34" charset="0"/>
              </a:rPr>
              <a:t> PROGRAMME 2: CORE MANDATE</a:t>
            </a:r>
          </a:p>
        </p:txBody>
      </p:sp>
      <p:graphicFrame>
        <p:nvGraphicFramePr>
          <p:cNvPr id="6" name="Table 5">
            <a:extLst>
              <a:ext uri="{FF2B5EF4-FFF2-40B4-BE49-F238E27FC236}">
                <a16:creationId xmlns:a16="http://schemas.microsoft.com/office/drawing/2014/main" id="{98DAC9C6-D14D-4C11-9D86-75D5F09B1944}"/>
              </a:ext>
            </a:extLst>
          </p:cNvPr>
          <p:cNvGraphicFramePr>
            <a:graphicFrameLocks noGrp="1"/>
          </p:cNvGraphicFramePr>
          <p:nvPr>
            <p:extLst>
              <p:ext uri="{D42A27DB-BD31-4B8C-83A1-F6EECF244321}">
                <p14:modId xmlns:p14="http://schemas.microsoft.com/office/powerpoint/2010/main" val="1931258434"/>
              </p:ext>
            </p:extLst>
          </p:nvPr>
        </p:nvGraphicFramePr>
        <p:xfrm>
          <a:off x="994298" y="2555651"/>
          <a:ext cx="21897787" cy="8324982"/>
        </p:xfrm>
        <a:graphic>
          <a:graphicData uri="http://schemas.openxmlformats.org/drawingml/2006/table">
            <a:tbl>
              <a:tblPr firstRow="1" firstCol="1" lastRow="1" lastCol="1" bandRow="1" bandCol="1"/>
              <a:tblGrid>
                <a:gridCol w="4818341">
                  <a:extLst>
                    <a:ext uri="{9D8B030D-6E8A-4147-A177-3AD203B41FA5}">
                      <a16:colId xmlns:a16="http://schemas.microsoft.com/office/drawing/2014/main" val="3542105866"/>
                    </a:ext>
                  </a:extLst>
                </a:gridCol>
                <a:gridCol w="4800312">
                  <a:extLst>
                    <a:ext uri="{9D8B030D-6E8A-4147-A177-3AD203B41FA5}">
                      <a16:colId xmlns:a16="http://schemas.microsoft.com/office/drawing/2014/main" val="2505871614"/>
                    </a:ext>
                  </a:extLst>
                </a:gridCol>
                <a:gridCol w="3540866">
                  <a:extLst>
                    <a:ext uri="{9D8B030D-6E8A-4147-A177-3AD203B41FA5}">
                      <a16:colId xmlns:a16="http://schemas.microsoft.com/office/drawing/2014/main" val="3335268841"/>
                    </a:ext>
                  </a:extLst>
                </a:gridCol>
                <a:gridCol w="2456952">
                  <a:extLst>
                    <a:ext uri="{9D8B030D-6E8A-4147-A177-3AD203B41FA5}">
                      <a16:colId xmlns:a16="http://schemas.microsoft.com/office/drawing/2014/main" val="3323025536"/>
                    </a:ext>
                  </a:extLst>
                </a:gridCol>
                <a:gridCol w="3140658">
                  <a:extLst>
                    <a:ext uri="{9D8B030D-6E8A-4147-A177-3AD203B41FA5}">
                      <a16:colId xmlns:a16="http://schemas.microsoft.com/office/drawing/2014/main" val="2378631221"/>
                    </a:ext>
                  </a:extLst>
                </a:gridCol>
                <a:gridCol w="3140658">
                  <a:extLst>
                    <a:ext uri="{9D8B030D-6E8A-4147-A177-3AD203B41FA5}">
                      <a16:colId xmlns:a16="http://schemas.microsoft.com/office/drawing/2014/main" val="838812800"/>
                    </a:ext>
                  </a:extLst>
                </a:gridCol>
              </a:tblGrid>
              <a:tr h="1266401">
                <a:tc>
                  <a:txBody>
                    <a:bodyPr/>
                    <a:lstStyle/>
                    <a:p>
                      <a:pPr marL="63500" marR="0" algn="ctr">
                        <a:spcBef>
                          <a:spcPts val="16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p>
                      <a:pPr marL="63500" marR="0" algn="ctr">
                        <a:spcBef>
                          <a:spcPts val="160"/>
                        </a:spcBef>
                        <a:spcAft>
                          <a:spcPts val="0"/>
                        </a:spcAft>
                      </a:pPr>
                      <a:r>
                        <a:rPr lang="en-US" sz="2400" b="1" cap="none" spc="0" dirty="0">
                          <a:effectLst/>
                          <a:latin typeface="Arial" panose="020B0604020202020204" pitchFamily="34" charset="0"/>
                          <a:ea typeface="Arial" panose="020B0604020202020204" pitchFamily="34" charset="0"/>
                          <a:cs typeface="Arial" panose="020B0604020202020204" pitchFamily="34" charset="0"/>
                        </a:rPr>
                        <a:t>OUTCOMES</a:t>
                      </a:r>
                      <a:endParaRPr lang="en-US" sz="2400"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gridSpan="2">
                  <a:txBody>
                    <a:bodyPr/>
                    <a:lstStyle/>
                    <a:p>
                      <a:pPr marL="64770" marR="379730" algn="ctr">
                        <a:spcBef>
                          <a:spcPts val="16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p>
                      <a:pPr marL="64770" marR="379730" algn="ctr">
                        <a:spcBef>
                          <a:spcPts val="160"/>
                        </a:spcBef>
                        <a:spcAft>
                          <a:spcPts val="0"/>
                        </a:spcAft>
                      </a:pPr>
                      <a:r>
                        <a:rPr lang="en-US" sz="2400" b="1" cap="none" spc="0" dirty="0">
                          <a:effectLst/>
                          <a:latin typeface="Arial" panose="020B0604020202020204" pitchFamily="34" charset="0"/>
                          <a:ea typeface="Arial" panose="020B0604020202020204" pitchFamily="34" charset="0"/>
                          <a:cs typeface="Arial" panose="020B0604020202020204" pitchFamily="34" charset="0"/>
                        </a:rPr>
                        <a:t>OUTCOME INDICATOR</a:t>
                      </a:r>
                      <a:endParaRPr lang="en-US" sz="2400" cap="none" spc="0" dirty="0">
                        <a:effectLst/>
                        <a:latin typeface="Arial" panose="020B0604020202020204" pitchFamily="34" charset="0"/>
                        <a:ea typeface="Arial" panose="020B0604020202020204" pitchFamily="34" charset="0"/>
                        <a:cs typeface="Arial" panose="020B0604020202020204" pitchFamily="34" charset="0"/>
                      </a:endParaRPr>
                    </a:p>
                    <a:p>
                      <a:pPr marL="64770" marR="379730" algn="ctr">
                        <a:spcBef>
                          <a:spcPts val="16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marL="64770" marR="379730">
                        <a:spcBef>
                          <a:spcPts val="160"/>
                        </a:spcBef>
                        <a:spcAft>
                          <a:spcPts val="0"/>
                        </a:spcAft>
                      </a:pPr>
                      <a:endParaRPr lang="en-US" sz="105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ZA" sz="2400" b="1" cap="none"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b="1" cap="none" spc="0" dirty="0">
                          <a:effectLst/>
                          <a:latin typeface="Arial" panose="020B0604020202020204" pitchFamily="34" charset="0"/>
                          <a:ea typeface="Arial" panose="020B0604020202020204" pitchFamily="34" charset="0"/>
                          <a:cs typeface="Arial" panose="020B0604020202020204" pitchFamily="34" charset="0"/>
                        </a:rPr>
                        <a:t> BASELINE </a:t>
                      </a: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ZA" sz="2400" b="1" cap="none"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b="1" cap="none" spc="0" dirty="0">
                          <a:effectLst/>
                          <a:latin typeface="Arial" panose="020B0604020202020204" pitchFamily="34" charset="0"/>
                          <a:ea typeface="Arial" panose="020B0604020202020204" pitchFamily="34" charset="0"/>
                          <a:cs typeface="Arial" panose="020B0604020202020204" pitchFamily="34" charset="0"/>
                        </a:rPr>
                        <a:t>2020/21 ANNUAL TARGET</a:t>
                      </a: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US" sz="2400" b="1" cap="none" spc="0" dirty="0">
                          <a:effectLst/>
                          <a:latin typeface="Arial" panose="020B0604020202020204" pitchFamily="34" charset="0"/>
                          <a:ea typeface="Arial" panose="020B0604020202020204" pitchFamily="34" charset="0"/>
                          <a:cs typeface="Arial" panose="020B0604020202020204" pitchFamily="34" charset="0"/>
                        </a:rPr>
                        <a:t>2020/25 </a:t>
                      </a:r>
                    </a:p>
                    <a:p>
                      <a:pPr marL="65405" marR="0" algn="ctr">
                        <a:spcBef>
                          <a:spcPts val="0"/>
                        </a:spcBef>
                        <a:spcAft>
                          <a:spcPts val="0"/>
                        </a:spcAft>
                      </a:pPr>
                      <a:r>
                        <a:rPr lang="en-US" sz="2400" b="1" cap="none" spc="0" dirty="0">
                          <a:effectLst/>
                          <a:latin typeface="Arial" panose="020B0604020202020204" pitchFamily="34" charset="0"/>
                          <a:ea typeface="Arial" panose="020B0604020202020204" pitchFamily="34" charset="0"/>
                          <a:cs typeface="Arial" panose="020B0604020202020204" pitchFamily="34" charset="0"/>
                        </a:rPr>
                        <a:t>FIVE-YEAR TARGET</a:t>
                      </a:r>
                    </a:p>
                    <a:p>
                      <a:pPr marL="65405" marR="0" algn="ctr">
                        <a:spcBef>
                          <a:spcPts val="0"/>
                        </a:spcBef>
                        <a:spcAft>
                          <a:spcPts val="0"/>
                        </a:spcAft>
                      </a:pPr>
                      <a:endParaRPr lang="en-US" sz="2400" b="1" cap="none" spc="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62418816"/>
                  </a:ext>
                </a:extLst>
              </a:tr>
              <a:tr h="1167232">
                <a:tc rowSpan="4">
                  <a:txBody>
                    <a:bodyPr/>
                    <a:lstStyle/>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294005" marR="0" indent="-228600" algn="l">
                        <a:spcBef>
                          <a:spcPts val="0"/>
                        </a:spcBef>
                        <a:spcAft>
                          <a:spcPts val="0"/>
                        </a:spcAft>
                        <a:buAutoNum type="arabicPeriod" startAt="4"/>
                      </a:pPr>
                      <a:r>
                        <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NSFAS provides financial aid to eligible students at public universities and TVET colleges</a:t>
                      </a:r>
                    </a:p>
                    <a:p>
                      <a:pPr marL="294005" marR="0" indent="-228600" algn="l">
                        <a:spcBef>
                          <a:spcPts val="0"/>
                        </a:spcBef>
                        <a:spcAft>
                          <a:spcPts val="0"/>
                        </a:spcAft>
                        <a:buAutoNum type="arabicPeriod" startAt="4"/>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US" sz="2400" kern="12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65405" marR="0" algn="l">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l">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4.1 Number of poor and working-class students, as per NSFAS eligibility criteria, in approved programmes in public universities and TVET colleges funded by NSFAS per academic year</a:t>
                      </a:r>
                    </a:p>
                    <a:p>
                      <a:pPr marL="65405" marR="0" algn="l">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University</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414 399</a:t>
                      </a:r>
                    </a:p>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427 851</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450 000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5424589"/>
                  </a:ext>
                </a:extLst>
              </a:tr>
              <a:tr h="2225530">
                <a:tc vMerge="1">
                  <a:txBody>
                    <a:bodyPr/>
                    <a:lstStyle/>
                    <a:p>
                      <a:endParaRPr lang="en-US"/>
                    </a:p>
                  </a:txBody>
                  <a:tcPr/>
                </a:tc>
                <a:tc vMerge="1">
                  <a:txBody>
                    <a:bodyPr/>
                    <a:lstStyle/>
                    <a:p>
                      <a:pPr marL="64770" marR="100330">
                        <a:spcBef>
                          <a:spcPts val="195"/>
                        </a:spcBef>
                        <a:spcAft>
                          <a:spcPts val="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TVET</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65405"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294 843</a:t>
                      </a: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kumimoji="0" lang="en-ZA" sz="2400" b="0"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310 900</a:t>
                      </a: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400 000</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72050754"/>
                  </a:ext>
                </a:extLst>
              </a:tr>
              <a:tr h="580434">
                <a:tc vMerge="1">
                  <a:txBody>
                    <a:bodyPr/>
                    <a:lstStyle/>
                    <a:p>
                      <a:pPr marL="65405" marR="0">
                        <a:spcBef>
                          <a:spcPts val="0"/>
                        </a:spcBef>
                        <a:spcAft>
                          <a:spcPts val="0"/>
                        </a:spcAft>
                      </a:pPr>
                      <a:endParaRPr lang="en-US" sz="11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l">
                        <a:spcBef>
                          <a:spcPts val="600"/>
                        </a:spcBef>
                      </a:pPr>
                      <a:endParaRPr lang="en-ZA" sz="2400" cap="none" spc="0" dirty="0">
                        <a:solidFill>
                          <a:schemeClr val="bg1"/>
                        </a:solidFill>
                        <a:latin typeface="Arial" panose="020B0604020202020204" pitchFamily="34" charset="0"/>
                        <a:cs typeface="Arial" panose="020B0604020202020204" pitchFamily="34" charset="0"/>
                      </a:endParaRPr>
                    </a:p>
                    <a:p>
                      <a:pPr algn="l">
                        <a:spcBef>
                          <a:spcPts val="600"/>
                        </a:spcBef>
                      </a:pPr>
                      <a:r>
                        <a:rPr lang="en-ZA" sz="2400" cap="none" spc="0" dirty="0">
                          <a:solidFill>
                            <a:schemeClr val="bg1"/>
                          </a:solidFill>
                          <a:latin typeface="Arial" panose="020B0604020202020204" pitchFamily="34" charset="0"/>
                          <a:cs typeface="Arial" panose="020B0604020202020204" pitchFamily="34" charset="0"/>
                        </a:rPr>
                        <a:t>4.2 Percent of funds disbursed consistent with the NSFAS value proposition annually</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 University </a:t>
                      </a:r>
                    </a:p>
                    <a:p>
                      <a:pPr algn="ct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 95%</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ZA" sz="2400" cap="none" spc="0" dirty="0">
                          <a:solidFill>
                            <a:schemeClr val="bg1"/>
                          </a:solidFill>
                          <a:latin typeface="Arial" panose="020B0604020202020204" pitchFamily="34" charset="0"/>
                          <a:cs typeface="Arial" panose="020B0604020202020204" pitchFamily="34" charset="0"/>
                        </a:rPr>
                        <a:t> </a:t>
                      </a:r>
                    </a:p>
                    <a:p>
                      <a:pPr algn="ctr"/>
                      <a:r>
                        <a:rPr lang="en-ZA" sz="2400" cap="none" spc="0" dirty="0">
                          <a:solidFill>
                            <a:schemeClr val="bg1"/>
                          </a:solidFill>
                          <a:latin typeface="Arial" panose="020B0604020202020204" pitchFamily="34" charset="0"/>
                          <a:cs typeface="Arial" panose="020B0604020202020204" pitchFamily="34" charset="0"/>
                        </a:rPr>
                        <a:t> 97%</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99,5%</a:t>
                      </a:r>
                      <a:endParaRPr lang="en-US" sz="2400" cap="none" spc="0" dirty="0">
                        <a:solidFill>
                          <a:schemeClr val="bg1"/>
                        </a:solidFill>
                        <a:latin typeface="Arial" panose="020B0604020202020204" pitchFamily="34" charset="0"/>
                        <a:cs typeface="Arial" panose="020B0604020202020204" pitchFamily="34" charset="0"/>
                      </a:endParaRPr>
                    </a:p>
                    <a:p>
                      <a:pPr algn="ct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47073253"/>
                  </a:ext>
                </a:extLst>
              </a:tr>
              <a:tr h="1741302">
                <a:tc vMerge="1">
                  <a:txBody>
                    <a:bodyPr/>
                    <a:lstStyle/>
                    <a:p>
                      <a:endParaRPr lang="en-US"/>
                    </a:p>
                  </a:txBody>
                  <a:tcPr/>
                </a:tc>
                <a:tc vMerge="1">
                  <a:txBody>
                    <a:bodyPr/>
                    <a:lstStyle/>
                    <a:p>
                      <a:endParaRPr lang="en-US"/>
                    </a:p>
                  </a:txBody>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 TVET</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 95%</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ZA" sz="2400" cap="none" spc="0" dirty="0">
                          <a:solidFill>
                            <a:schemeClr val="bg1"/>
                          </a:solidFill>
                          <a:latin typeface="Arial" panose="020B0604020202020204" pitchFamily="34" charset="0"/>
                          <a:cs typeface="Arial" panose="020B0604020202020204" pitchFamily="34" charset="0"/>
                        </a:rPr>
                        <a:t> </a:t>
                      </a:r>
                    </a:p>
                    <a:p>
                      <a:pPr algn="ctr"/>
                      <a:r>
                        <a:rPr lang="en-ZA" sz="2400" cap="none" spc="0" dirty="0">
                          <a:solidFill>
                            <a:schemeClr val="bg1"/>
                          </a:solidFill>
                          <a:latin typeface="Arial" panose="020B0604020202020204" pitchFamily="34" charset="0"/>
                          <a:cs typeface="Arial" panose="020B0604020202020204" pitchFamily="34" charset="0"/>
                        </a:rPr>
                        <a:t> 97%</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cap="none" spc="0" dirty="0">
                        <a:solidFill>
                          <a:schemeClr val="bg1"/>
                        </a:solidFill>
                        <a:latin typeface="Arial" panose="020B0604020202020204" pitchFamily="34" charset="0"/>
                        <a:cs typeface="Arial" panose="020B0604020202020204" pitchFamily="34" charset="0"/>
                      </a:endParaRPr>
                    </a:p>
                    <a:p>
                      <a:pPr algn="ctr"/>
                      <a:r>
                        <a:rPr lang="en-ZA" sz="2400" cap="none" spc="0" dirty="0">
                          <a:solidFill>
                            <a:schemeClr val="bg1"/>
                          </a:solidFill>
                          <a:latin typeface="Arial" panose="020B0604020202020204" pitchFamily="34" charset="0"/>
                          <a:cs typeface="Arial" panose="020B0604020202020204" pitchFamily="34" charset="0"/>
                        </a:rPr>
                        <a:t>99,5% </a:t>
                      </a:r>
                    </a:p>
                    <a:p>
                      <a:pPr algn="ctr"/>
                      <a:endParaRPr lang="en-US" sz="2400" cap="none" spc="0" dirty="0">
                        <a:solidFill>
                          <a:schemeClr val="bg1"/>
                        </a:solidFill>
                        <a:latin typeface="Arial" panose="020B0604020202020204" pitchFamily="34" charset="0"/>
                        <a:cs typeface="Arial" panose="020B0604020202020204" pitchFamily="34" charset="0"/>
                      </a:endParaRPr>
                    </a:p>
                    <a:p>
                      <a:pPr algn="ct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05086303"/>
                  </a:ext>
                </a:extLst>
              </a:tr>
            </a:tbl>
          </a:graphicData>
        </a:graphic>
      </p:graphicFrame>
    </p:spTree>
    <p:extLst>
      <p:ext uri="{BB962C8B-B14F-4D97-AF65-F5344CB8AC3E}">
        <p14:creationId xmlns:p14="http://schemas.microsoft.com/office/powerpoint/2010/main" val="76230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nvSpPr>
        <p:spPr>
          <a:xfrm>
            <a:off x="2109139" y="762696"/>
            <a:ext cx="15484593" cy="168842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defRPr/>
            </a:pPr>
            <a:r>
              <a:rPr lang="en-ZA" sz="6600" dirty="0">
                <a:solidFill>
                  <a:schemeClr val="bg1">
                    <a:lumMod val="50000"/>
                  </a:schemeClr>
                </a:solidFill>
                <a:latin typeface="+mn-lt"/>
                <a:cs typeface="Arial" panose="020B0604020202020204" pitchFamily="34" charset="0"/>
              </a:rPr>
              <a:t>Format</a:t>
            </a:r>
            <a:r>
              <a:rPr lang="en-ZA" sz="6600" dirty="0">
                <a:latin typeface="+mn-lt"/>
                <a:cs typeface="Arial" pitchFamily="34" charset="0"/>
              </a:rPr>
              <a:t> </a:t>
            </a:r>
            <a:r>
              <a:rPr lang="en-ZA" sz="6600" dirty="0">
                <a:solidFill>
                  <a:schemeClr val="bg1">
                    <a:lumMod val="50000"/>
                  </a:schemeClr>
                </a:solidFill>
                <a:latin typeface="+mn-lt"/>
                <a:cs typeface="Arial" panose="020B0604020202020204" pitchFamily="34" charset="0"/>
              </a:rPr>
              <a:t>of</a:t>
            </a:r>
            <a:r>
              <a:rPr lang="en-ZA" sz="6600" dirty="0">
                <a:latin typeface="+mn-lt"/>
                <a:cs typeface="Arial" pitchFamily="34" charset="0"/>
              </a:rPr>
              <a:t> </a:t>
            </a:r>
            <a:r>
              <a:rPr lang="en-ZA" sz="6600" dirty="0">
                <a:solidFill>
                  <a:schemeClr val="bg1">
                    <a:lumMod val="50000"/>
                  </a:schemeClr>
                </a:solidFill>
                <a:latin typeface="+mn-lt"/>
                <a:cs typeface="Arial" panose="020B0604020202020204" pitchFamily="34" charset="0"/>
              </a:rPr>
              <a:t>the APP</a:t>
            </a:r>
            <a:r>
              <a:rPr lang="en-ZA" sz="6600" dirty="0">
                <a:latin typeface="+mn-lt"/>
                <a:cs typeface="Arial" pitchFamily="34" charset="0"/>
              </a:rPr>
              <a:t> </a:t>
            </a:r>
            <a:r>
              <a:rPr lang="en-ZA" sz="6600" dirty="0">
                <a:solidFill>
                  <a:schemeClr val="bg1">
                    <a:lumMod val="50000"/>
                  </a:schemeClr>
                </a:solidFill>
                <a:latin typeface="+mn-lt"/>
                <a:cs typeface="Arial" panose="020B0604020202020204" pitchFamily="34" charset="0"/>
              </a:rPr>
              <a:t>as</a:t>
            </a:r>
            <a:r>
              <a:rPr lang="en-ZA" sz="6600" dirty="0">
                <a:latin typeface="+mn-lt"/>
                <a:cs typeface="Arial" pitchFamily="34" charset="0"/>
              </a:rPr>
              <a:t> </a:t>
            </a:r>
            <a:r>
              <a:rPr lang="en-ZA" sz="6600" dirty="0">
                <a:solidFill>
                  <a:schemeClr val="bg1">
                    <a:lumMod val="50000"/>
                  </a:schemeClr>
                </a:solidFill>
                <a:latin typeface="+mn-lt"/>
                <a:cs typeface="Arial" panose="020B0604020202020204" pitchFamily="34" charset="0"/>
              </a:rPr>
              <a:t>per</a:t>
            </a:r>
            <a:r>
              <a:rPr lang="en-ZA" sz="6600" dirty="0">
                <a:latin typeface="+mn-lt"/>
                <a:cs typeface="Arial" pitchFamily="34" charset="0"/>
              </a:rPr>
              <a:t> </a:t>
            </a:r>
            <a:r>
              <a:rPr lang="en-ZA" sz="6600" dirty="0">
                <a:solidFill>
                  <a:schemeClr val="bg1">
                    <a:lumMod val="50000"/>
                  </a:schemeClr>
                </a:solidFill>
                <a:latin typeface="+mn-lt"/>
                <a:cs typeface="Arial" panose="020B0604020202020204" pitchFamily="34" charset="0"/>
              </a:rPr>
              <a:t>the</a:t>
            </a:r>
            <a:r>
              <a:rPr lang="en-ZA" sz="6600" dirty="0">
                <a:latin typeface="+mn-lt"/>
                <a:cs typeface="Arial" pitchFamily="34" charset="0"/>
              </a:rPr>
              <a:t> </a:t>
            </a:r>
            <a:r>
              <a:rPr lang="en-ZA" sz="6600" dirty="0">
                <a:solidFill>
                  <a:schemeClr val="bg1">
                    <a:lumMod val="50000"/>
                  </a:schemeClr>
                </a:solidFill>
                <a:latin typeface="+mn-lt"/>
                <a:cs typeface="Arial" panose="020B0604020202020204" pitchFamily="34" charset="0"/>
              </a:rPr>
              <a:t>Revised</a:t>
            </a:r>
            <a:r>
              <a:rPr lang="en-ZA" sz="6600" dirty="0">
                <a:latin typeface="+mn-lt"/>
                <a:cs typeface="Arial" pitchFamily="34" charset="0"/>
              </a:rPr>
              <a:t> </a:t>
            </a:r>
            <a:r>
              <a:rPr lang="en-ZA" sz="6600" dirty="0">
                <a:solidFill>
                  <a:schemeClr val="bg1">
                    <a:lumMod val="50000"/>
                  </a:schemeClr>
                </a:solidFill>
                <a:latin typeface="+mn-lt"/>
                <a:cs typeface="Arial" panose="020B0604020202020204" pitchFamily="34" charset="0"/>
              </a:rPr>
              <a:t>Framework</a:t>
            </a:r>
            <a:r>
              <a:rPr lang="en-ZA" sz="6600" dirty="0">
                <a:latin typeface="+mn-lt"/>
                <a:cs typeface="Arial" pitchFamily="34" charset="0"/>
              </a:rPr>
              <a:t> </a:t>
            </a:r>
          </a:p>
        </p:txBody>
      </p:sp>
      <p:sp>
        <p:nvSpPr>
          <p:cNvPr id="63" name="Shape 63"/>
          <p:cNvSpPr/>
          <p:nvPr/>
        </p:nvSpPr>
        <p:spPr>
          <a:xfrm>
            <a:off x="2123478" y="3081868"/>
            <a:ext cx="12896389" cy="875451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92500"/>
          </a:bodyPr>
          <a:lstStyle/>
          <a:p>
            <a:pPr marL="12700">
              <a:tabLst>
                <a:tab pos="744220" algn="l"/>
              </a:tabLst>
            </a:pPr>
            <a:r>
              <a:rPr lang="en-ZA" sz="3200" b="1" spc="-20" dirty="0">
                <a:solidFill>
                  <a:schemeClr val="bg1"/>
                </a:solidFill>
                <a:latin typeface="+mj-lt"/>
                <a:cs typeface="Calibri"/>
              </a:rPr>
              <a:t>P</a:t>
            </a:r>
            <a:r>
              <a:rPr lang="en-ZA" sz="3200" b="1" spc="-15" dirty="0">
                <a:solidFill>
                  <a:schemeClr val="bg1"/>
                </a:solidFill>
                <a:latin typeface="+mj-lt"/>
                <a:cs typeface="Calibri"/>
              </a:rPr>
              <a:t>ar</a:t>
            </a:r>
            <a:r>
              <a:rPr lang="en-ZA" sz="3200" b="1" spc="-10" dirty="0">
                <a:solidFill>
                  <a:schemeClr val="bg1"/>
                </a:solidFill>
                <a:latin typeface="+mj-lt"/>
                <a:cs typeface="Calibri"/>
              </a:rPr>
              <a:t>t</a:t>
            </a:r>
            <a:r>
              <a:rPr lang="en-ZA" sz="3200" b="1" spc="10" dirty="0">
                <a:solidFill>
                  <a:schemeClr val="bg1"/>
                </a:solidFill>
                <a:latin typeface="+mj-lt"/>
                <a:cs typeface="Calibri"/>
              </a:rPr>
              <a:t> </a:t>
            </a:r>
            <a:r>
              <a:rPr lang="en-ZA" sz="3200" b="1" spc="-15" dirty="0">
                <a:solidFill>
                  <a:schemeClr val="bg1"/>
                </a:solidFill>
                <a:latin typeface="+mj-lt"/>
                <a:cs typeface="Calibri"/>
              </a:rPr>
              <a:t>A:</a:t>
            </a:r>
            <a:r>
              <a:rPr lang="en-ZA" sz="3200" b="1" spc="10" dirty="0">
                <a:solidFill>
                  <a:schemeClr val="bg1"/>
                </a:solidFill>
                <a:latin typeface="+mj-lt"/>
                <a:cs typeface="Calibri"/>
              </a:rPr>
              <a:t> </a:t>
            </a:r>
            <a:endParaRPr lang="en-ZA" sz="3200" b="1" dirty="0">
              <a:solidFill>
                <a:schemeClr val="bg1"/>
              </a:solidFill>
              <a:latin typeface="+mj-lt"/>
              <a:cs typeface="Calibri"/>
            </a:endParaRPr>
          </a:p>
          <a:p>
            <a:pPr marL="469900" indent="-457200">
              <a:buFont typeface="+mj-lt"/>
              <a:buAutoNum type="arabicPeriod"/>
              <a:tabLst>
                <a:tab pos="744220" algn="l"/>
              </a:tabLst>
            </a:pPr>
            <a:r>
              <a:rPr lang="en-ZA" sz="3200" spc="-20" dirty="0">
                <a:solidFill>
                  <a:schemeClr val="bg1"/>
                </a:solidFill>
                <a:latin typeface="+mj-lt"/>
                <a:cs typeface="Calibri"/>
              </a:rPr>
              <a:t>Mandate</a:t>
            </a:r>
          </a:p>
          <a:p>
            <a:pPr marL="469900" indent="-457200">
              <a:buFont typeface="+mj-lt"/>
              <a:buAutoNum type="arabicPeriod"/>
              <a:tabLst>
                <a:tab pos="744220" algn="l"/>
              </a:tabLst>
            </a:pPr>
            <a:r>
              <a:rPr lang="en-ZA" sz="3200" spc="-20" dirty="0">
                <a:solidFill>
                  <a:schemeClr val="bg1"/>
                </a:solidFill>
                <a:latin typeface="+mj-lt"/>
                <a:cs typeface="Calibri"/>
              </a:rPr>
              <a:t>Vision and Mission</a:t>
            </a:r>
            <a:endParaRPr lang="en-ZA" sz="3200" dirty="0">
              <a:solidFill>
                <a:schemeClr val="bg1"/>
              </a:solidFill>
              <a:latin typeface="+mj-lt"/>
              <a:cs typeface="Calibri"/>
            </a:endParaRPr>
          </a:p>
          <a:p>
            <a:pPr marL="469900" indent="-457200">
              <a:buFont typeface="+mj-lt"/>
              <a:buAutoNum type="arabicPeriod"/>
              <a:tabLst>
                <a:tab pos="744220" algn="l"/>
              </a:tabLst>
            </a:pPr>
            <a:r>
              <a:rPr lang="en-ZA" sz="3200" spc="-20" dirty="0">
                <a:solidFill>
                  <a:schemeClr val="bg1"/>
                </a:solidFill>
                <a:latin typeface="+mj-lt"/>
                <a:cs typeface="Calibri"/>
              </a:rPr>
              <a:t>Situational Analysis</a:t>
            </a:r>
            <a:endParaRPr lang="en-ZA" sz="3200" dirty="0">
              <a:solidFill>
                <a:schemeClr val="bg1"/>
              </a:solidFill>
              <a:latin typeface="+mj-lt"/>
              <a:cs typeface="Calibri"/>
            </a:endParaRPr>
          </a:p>
          <a:p>
            <a:pPr marL="12700">
              <a:tabLst>
                <a:tab pos="744220" algn="l"/>
              </a:tabLst>
            </a:pPr>
            <a:endParaRPr lang="en-ZA" sz="3200" b="1" spc="-20" dirty="0">
              <a:solidFill>
                <a:schemeClr val="bg1"/>
              </a:solidFill>
              <a:latin typeface="+mj-lt"/>
              <a:cs typeface="Calibri"/>
            </a:endParaRPr>
          </a:p>
          <a:p>
            <a:pPr marL="12700">
              <a:tabLst>
                <a:tab pos="744220" algn="l"/>
              </a:tabLst>
            </a:pPr>
            <a:r>
              <a:rPr lang="en-ZA" sz="3200" b="1" spc="-20" dirty="0">
                <a:solidFill>
                  <a:schemeClr val="bg1"/>
                </a:solidFill>
                <a:latin typeface="+mj-lt"/>
                <a:cs typeface="Calibri"/>
              </a:rPr>
              <a:t>P</a:t>
            </a:r>
            <a:r>
              <a:rPr lang="en-ZA" sz="3200" b="1" spc="-15" dirty="0">
                <a:solidFill>
                  <a:schemeClr val="bg1"/>
                </a:solidFill>
                <a:latin typeface="+mj-lt"/>
                <a:cs typeface="Calibri"/>
              </a:rPr>
              <a:t>ar</a:t>
            </a:r>
            <a:r>
              <a:rPr lang="en-ZA" sz="3200" b="1" spc="-10" dirty="0">
                <a:solidFill>
                  <a:schemeClr val="bg1"/>
                </a:solidFill>
                <a:latin typeface="+mj-lt"/>
                <a:cs typeface="Calibri"/>
              </a:rPr>
              <a:t>t</a:t>
            </a:r>
            <a:r>
              <a:rPr lang="en-ZA" sz="3200" b="1" spc="15" dirty="0">
                <a:solidFill>
                  <a:schemeClr val="bg1"/>
                </a:solidFill>
                <a:latin typeface="+mj-lt"/>
                <a:cs typeface="Calibri"/>
              </a:rPr>
              <a:t> </a:t>
            </a:r>
            <a:r>
              <a:rPr lang="en-ZA" sz="3200" b="1" spc="-15" dirty="0">
                <a:solidFill>
                  <a:schemeClr val="bg1"/>
                </a:solidFill>
                <a:latin typeface="+mj-lt"/>
                <a:cs typeface="Calibri"/>
              </a:rPr>
              <a:t>B:</a:t>
            </a:r>
            <a:endParaRPr lang="en-ZA" sz="3200" b="1" dirty="0">
              <a:solidFill>
                <a:schemeClr val="bg1"/>
              </a:solidFill>
              <a:latin typeface="+mj-lt"/>
              <a:cs typeface="Calibri"/>
            </a:endParaRPr>
          </a:p>
          <a:p>
            <a:pPr marL="241300" indent="-228600">
              <a:buAutoNum type="arabicPeriod"/>
              <a:tabLst>
                <a:tab pos="744220" algn="l"/>
              </a:tabLst>
            </a:pPr>
            <a:r>
              <a:rPr lang="en-ZA" sz="3200" spc="-25" dirty="0">
                <a:solidFill>
                  <a:schemeClr val="bg1"/>
                </a:solidFill>
                <a:latin typeface="+mj-lt"/>
                <a:cs typeface="Calibri"/>
              </a:rPr>
              <a:t>  Objectives </a:t>
            </a:r>
          </a:p>
          <a:p>
            <a:pPr marL="241300" indent="-228600">
              <a:buAutoNum type="arabicPeriod"/>
              <a:tabLst>
                <a:tab pos="744220" algn="l"/>
              </a:tabLst>
            </a:pPr>
            <a:r>
              <a:rPr lang="en-ZA" sz="3200" spc="-25" dirty="0">
                <a:solidFill>
                  <a:schemeClr val="bg1"/>
                </a:solidFill>
                <a:latin typeface="+mj-lt"/>
                <a:cs typeface="Calibri"/>
              </a:rPr>
              <a:t>  Key Performance Areas for past two financial years</a:t>
            </a:r>
          </a:p>
          <a:p>
            <a:pPr marL="12700">
              <a:tabLst>
                <a:tab pos="744220" algn="l"/>
              </a:tabLst>
            </a:pPr>
            <a:endParaRPr lang="en-ZA" sz="3200" b="1" spc="-20" dirty="0">
              <a:solidFill>
                <a:schemeClr val="bg1"/>
              </a:solidFill>
              <a:latin typeface="+mj-lt"/>
              <a:cs typeface="Calibri"/>
            </a:endParaRPr>
          </a:p>
          <a:p>
            <a:pPr marL="12700">
              <a:tabLst>
                <a:tab pos="744220" algn="l"/>
              </a:tabLst>
            </a:pPr>
            <a:r>
              <a:rPr lang="en-ZA" sz="3200" b="1" spc="-15" dirty="0">
                <a:solidFill>
                  <a:schemeClr val="bg1"/>
                </a:solidFill>
                <a:latin typeface="+mj-lt"/>
                <a:cs typeface="Calibri"/>
              </a:rPr>
              <a:t>STRATEGIC FOCUS</a:t>
            </a:r>
            <a:endParaRPr lang="en-ZA" sz="3200" b="1" spc="-15" dirty="0">
              <a:solidFill>
                <a:schemeClr val="bg1"/>
              </a:solidFill>
              <a:latin typeface="+mj-lt"/>
            </a:endParaRPr>
          </a:p>
          <a:p>
            <a:pPr marL="12700">
              <a:tabLst>
                <a:tab pos="744220" algn="l"/>
              </a:tabLst>
            </a:pPr>
            <a:endParaRPr lang="en-ZA" sz="3200" spc="-15" dirty="0">
              <a:solidFill>
                <a:schemeClr val="bg1"/>
              </a:solidFill>
              <a:latin typeface="+mj-lt"/>
              <a:cs typeface="Calibri"/>
            </a:endParaRPr>
          </a:p>
          <a:p>
            <a:pPr marL="12700">
              <a:tabLst>
                <a:tab pos="744220" algn="l"/>
              </a:tabLst>
            </a:pPr>
            <a:r>
              <a:rPr lang="en-ZA" sz="3200" b="1" spc="-15" dirty="0">
                <a:solidFill>
                  <a:schemeClr val="bg1"/>
                </a:solidFill>
                <a:latin typeface="+mj-lt"/>
                <a:cs typeface="Calibri"/>
              </a:rPr>
              <a:t>Part C: </a:t>
            </a:r>
            <a:r>
              <a:rPr lang="en-ZA" sz="3200" spc="-15" dirty="0">
                <a:solidFill>
                  <a:schemeClr val="bg1"/>
                </a:solidFill>
                <a:latin typeface="+mj-lt"/>
                <a:cs typeface="Calibri"/>
              </a:rPr>
              <a:t>Medium Term Strategic Framework (MTSF) Strategic Outcomes</a:t>
            </a:r>
          </a:p>
          <a:p>
            <a:pPr marL="12700">
              <a:tabLst>
                <a:tab pos="744220" algn="l"/>
              </a:tabLst>
            </a:pPr>
            <a:endParaRPr lang="en-ZA" sz="3200" spc="-15" dirty="0">
              <a:solidFill>
                <a:schemeClr val="bg1"/>
              </a:solidFill>
              <a:latin typeface="+mj-lt"/>
              <a:cs typeface="Calibri"/>
            </a:endParaRPr>
          </a:p>
          <a:p>
            <a:pPr marL="12700">
              <a:tabLst>
                <a:tab pos="744220" algn="l"/>
              </a:tabLst>
            </a:pPr>
            <a:r>
              <a:rPr lang="en-ZA" sz="3200" b="1" spc="-15" dirty="0">
                <a:solidFill>
                  <a:schemeClr val="bg1"/>
                </a:solidFill>
                <a:latin typeface="+mj-lt"/>
                <a:cs typeface="Calibri"/>
              </a:rPr>
              <a:t>Part D: </a:t>
            </a:r>
            <a:r>
              <a:rPr lang="en-ZA" sz="3200" spc="-15" dirty="0">
                <a:solidFill>
                  <a:schemeClr val="bg1"/>
                </a:solidFill>
                <a:latin typeface="+mj-lt"/>
                <a:cs typeface="Calibri"/>
              </a:rPr>
              <a:t>2020-2025 Strategic Plan and 2020/21 Annual Performance Plan</a:t>
            </a:r>
          </a:p>
          <a:p>
            <a:pPr marL="12700">
              <a:tabLst>
                <a:tab pos="744220" algn="l"/>
              </a:tabLst>
            </a:pPr>
            <a:endParaRPr lang="en-ZA" sz="3200" spc="-15" dirty="0">
              <a:solidFill>
                <a:schemeClr val="bg1"/>
              </a:solidFill>
              <a:latin typeface="+mj-lt"/>
              <a:cs typeface="Calibri"/>
            </a:endParaRPr>
          </a:p>
          <a:p>
            <a:pPr marL="12700">
              <a:tabLst>
                <a:tab pos="744220" algn="l"/>
              </a:tabLst>
            </a:pPr>
            <a:r>
              <a:rPr lang="en-ZA" sz="3200" b="1" spc="-15" dirty="0">
                <a:solidFill>
                  <a:schemeClr val="bg1"/>
                </a:solidFill>
                <a:latin typeface="+mj-lt"/>
                <a:cs typeface="Calibri"/>
              </a:rPr>
              <a:t>Part E: </a:t>
            </a:r>
            <a:r>
              <a:rPr lang="en-ZA" sz="3200" spc="-15" dirty="0">
                <a:solidFill>
                  <a:schemeClr val="bg1"/>
                </a:solidFill>
                <a:latin typeface="+mj-lt"/>
                <a:cs typeface="Calibri"/>
              </a:rPr>
              <a:t>Output Indicators: Annual and Quarterly Targets </a:t>
            </a:r>
          </a:p>
          <a:p>
            <a:pPr marL="12700">
              <a:tabLst>
                <a:tab pos="744220" algn="l"/>
              </a:tabLst>
            </a:pPr>
            <a:endParaRPr lang="en-ZA" sz="3200" spc="-15" dirty="0">
              <a:solidFill>
                <a:schemeClr val="bg1"/>
              </a:solidFill>
              <a:latin typeface="+mj-lt"/>
              <a:cs typeface="Calibri"/>
            </a:endParaRPr>
          </a:p>
          <a:p>
            <a:pPr marL="12700">
              <a:tabLst>
                <a:tab pos="744220" algn="l"/>
              </a:tabLst>
            </a:pPr>
            <a:r>
              <a:rPr lang="en-ZA" sz="3200" b="1" spc="-15" dirty="0">
                <a:solidFill>
                  <a:schemeClr val="bg1"/>
                </a:solidFill>
                <a:latin typeface="+mj-lt"/>
                <a:cs typeface="Calibri"/>
              </a:rPr>
              <a:t>Part F</a:t>
            </a:r>
            <a:r>
              <a:rPr lang="en-ZA" sz="3200" spc="-15" dirty="0">
                <a:solidFill>
                  <a:schemeClr val="bg1"/>
                </a:solidFill>
                <a:latin typeface="+mj-lt"/>
                <a:cs typeface="Calibri"/>
              </a:rPr>
              <a:t>: Budget Resource Considerations</a:t>
            </a:r>
            <a:r>
              <a:rPr lang="en-ZA" sz="3200" dirty="0">
                <a:solidFill>
                  <a:schemeClr val="bg1"/>
                </a:solidFill>
                <a:latin typeface="+mj-lt"/>
                <a:cs typeface="Calibri"/>
              </a:rPr>
              <a:t>  </a:t>
            </a:r>
            <a:endParaRPr lang="en-ZA" sz="3200" spc="10" dirty="0">
              <a:solidFill>
                <a:schemeClr val="bg1"/>
              </a:solidFill>
              <a:latin typeface="+mj-lt"/>
              <a:cs typeface="Calibri"/>
            </a:endParaRPr>
          </a:p>
        </p:txBody>
      </p:sp>
      <p:sp>
        <p:nvSpPr>
          <p:cNvPr id="64" name="Shape 64"/>
          <p:cNvSpPr>
            <a:spLocks noGrp="1"/>
          </p:cNvSpPr>
          <p:nvPr>
            <p:ph type="sldNum" sz="quarter" idx="2"/>
          </p:nvPr>
        </p:nvSpPr>
        <p:spPr>
          <a:xfrm>
            <a:off x="23163465" y="762695"/>
            <a:ext cx="607907" cy="3810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65" name="Shape 65"/>
          <p:cNvSpPr/>
          <p:nvPr/>
        </p:nvSpPr>
        <p:spPr>
          <a:xfrm>
            <a:off x="2143789" y="2501921"/>
            <a:ext cx="805299"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pic>
        <p:nvPicPr>
          <p:cNvPr id="3" name="Graphic 2">
            <a:extLst>
              <a:ext uri="{FF2B5EF4-FFF2-40B4-BE49-F238E27FC236}">
                <a16:creationId xmlns:a16="http://schemas.microsoft.com/office/drawing/2014/main" id="{AF6E3921-2476-4A5B-AA20-CA18A12BDA4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5521550" y="2863872"/>
            <a:ext cx="7348123" cy="7308828"/>
          </a:xfrm>
          <a:prstGeom prst="rect">
            <a:avLst/>
          </a:prstGeom>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E5F3A7C-DC43-4A29-A350-3A3153D067F9}"/>
              </a:ext>
            </a:extLst>
          </p:cNvPr>
          <p:cNvSpPr>
            <a:spLocks noChangeArrowheads="1"/>
          </p:cNvSpPr>
          <p:nvPr/>
        </p:nvSpPr>
        <p:spPr bwMode="auto">
          <a:xfrm>
            <a:off x="1676400" y="2348305"/>
            <a:ext cx="2438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3840" tIns="121920" rIns="243840" bIns="121920" numCol="1" anchor="ctr" anchorCtr="0" compatLnSpc="1">
            <a:prstTxWarp prst="textNoShape">
              <a:avLst/>
            </a:prstTxWarp>
            <a:spAutoFit/>
          </a:bodyPr>
          <a:lstStyle/>
          <a:p>
            <a:pPr algn="l" defTabSz="2438430" eaLnBrk="0" fontAlgn="base">
              <a:spcBef>
                <a:spcPct val="0"/>
              </a:spcBef>
              <a:spcAft>
                <a:spcPct val="0"/>
              </a:spcAft>
              <a:defRPr/>
            </a:pPr>
            <a:r>
              <a:rPr lang="en-US" altLang="en-US" sz="4800" kern="1200">
                <a:solidFill>
                  <a:prstClr val="black"/>
                </a:solidFill>
                <a:latin typeface="Arial" panose="020B0604020202020204" pitchFamily="34" charset="0"/>
                <a:ea typeface="+mn-ea"/>
                <a:cs typeface="+mn-cs"/>
              </a:rPr>
              <a:t/>
            </a:r>
            <a:br>
              <a:rPr lang="en-US" altLang="en-US" sz="4800" kern="1200">
                <a:solidFill>
                  <a:prstClr val="black"/>
                </a:solidFill>
                <a:latin typeface="Arial" panose="020B0604020202020204" pitchFamily="34" charset="0"/>
                <a:ea typeface="+mn-ea"/>
                <a:cs typeface="+mn-cs"/>
              </a:rPr>
            </a:br>
            <a:endParaRPr lang="en-US" altLang="en-US" sz="4800" kern="1200">
              <a:solidFill>
                <a:prstClr val="black"/>
              </a:solidFill>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8A977093-BC3A-43E3-9ADD-5542AFA60318}"/>
              </a:ext>
            </a:extLst>
          </p:cNvPr>
          <p:cNvSpPr/>
          <p:nvPr/>
        </p:nvSpPr>
        <p:spPr>
          <a:xfrm>
            <a:off x="694069" y="192852"/>
            <a:ext cx="17797131" cy="2327815"/>
          </a:xfrm>
          <a:prstGeom prst="rect">
            <a:avLst/>
          </a:prstGeom>
        </p:spPr>
        <p:txBody>
          <a:bodyPr wrap="square" lIns="232672" tIns="116331" rIns="232672" bIns="116331">
            <a:spAutoFit/>
          </a:bodyPr>
          <a:lstStyle/>
          <a:p>
            <a:pPr algn="l" defTabSz="2438430" hangingPunct="1">
              <a:buClr>
                <a:srgbClr val="C00000"/>
              </a:buClr>
              <a:defRPr/>
            </a:pPr>
            <a:r>
              <a:rPr lang="en-ZA" sz="5400" b="1" kern="1200" dirty="0">
                <a:solidFill>
                  <a:schemeClr val="bg1"/>
                </a:solidFill>
                <a:latin typeface="Arial"/>
                <a:ea typeface="+mn-ea"/>
                <a:cs typeface="Arial" panose="020B0604020202020204" pitchFamily="34" charset="0"/>
              </a:rPr>
              <a:t>Outcome Indicators, Baselines, 2020/21 Annual Target and 2020/25 Five-</a:t>
            </a:r>
            <a:r>
              <a:rPr lang="en-ZA" sz="5400" b="1" dirty="0">
                <a:solidFill>
                  <a:schemeClr val="bg1"/>
                </a:solidFill>
                <a:latin typeface="Arial"/>
                <a:cs typeface="Arial" panose="020B0604020202020204" pitchFamily="34" charset="0"/>
              </a:rPr>
              <a:t>Y</a:t>
            </a:r>
            <a:r>
              <a:rPr lang="en-ZA" sz="5400" b="1" kern="1200" dirty="0">
                <a:solidFill>
                  <a:schemeClr val="bg1"/>
                </a:solidFill>
                <a:latin typeface="Arial"/>
                <a:ea typeface="+mn-ea"/>
                <a:cs typeface="Arial" panose="020B0604020202020204" pitchFamily="34" charset="0"/>
              </a:rPr>
              <a:t>ear </a:t>
            </a:r>
            <a:r>
              <a:rPr lang="en-ZA" sz="5400" b="1" dirty="0">
                <a:solidFill>
                  <a:schemeClr val="bg1"/>
                </a:solidFill>
                <a:latin typeface="Arial"/>
                <a:cs typeface="Arial" panose="020B0604020202020204" pitchFamily="34" charset="0"/>
              </a:rPr>
              <a:t>T</a:t>
            </a:r>
            <a:r>
              <a:rPr lang="en-ZA" sz="5400" b="1" kern="1200" dirty="0" err="1">
                <a:solidFill>
                  <a:schemeClr val="bg1"/>
                </a:solidFill>
                <a:latin typeface="Arial"/>
                <a:ea typeface="+mn-ea"/>
                <a:cs typeface="Arial" panose="020B0604020202020204" pitchFamily="34" charset="0"/>
              </a:rPr>
              <a:t>argets</a:t>
            </a:r>
            <a:r>
              <a:rPr lang="en-ZA" sz="5400" b="1" kern="1200" dirty="0">
                <a:solidFill>
                  <a:schemeClr val="bg1"/>
                </a:solidFill>
                <a:latin typeface="Arial"/>
                <a:ea typeface="+mn-ea"/>
                <a:cs typeface="Arial" panose="020B0604020202020204" pitchFamily="34" charset="0"/>
              </a:rPr>
              <a:t> </a:t>
            </a:r>
          </a:p>
          <a:p>
            <a:pPr algn="l" defTabSz="2438430" hangingPunct="1">
              <a:buClr>
                <a:srgbClr val="C00000"/>
              </a:buClr>
              <a:defRPr/>
            </a:pPr>
            <a:r>
              <a:rPr lang="en-ZA" sz="2400" b="1" kern="1200" dirty="0">
                <a:solidFill>
                  <a:schemeClr val="bg1"/>
                </a:solidFill>
                <a:latin typeface="Arial"/>
                <a:ea typeface="+mn-ea"/>
                <a:cs typeface="Arial" panose="020B0604020202020204" pitchFamily="34" charset="0"/>
              </a:rPr>
              <a:t> PROGRAMME 2: CORE MANDATE</a:t>
            </a:r>
          </a:p>
        </p:txBody>
      </p:sp>
      <p:graphicFrame>
        <p:nvGraphicFramePr>
          <p:cNvPr id="10" name="Table 9">
            <a:extLst>
              <a:ext uri="{FF2B5EF4-FFF2-40B4-BE49-F238E27FC236}">
                <a16:creationId xmlns:a16="http://schemas.microsoft.com/office/drawing/2014/main" id="{D80DAF20-3BD6-4738-978F-8E73327930E3}"/>
              </a:ext>
            </a:extLst>
          </p:cNvPr>
          <p:cNvGraphicFramePr>
            <a:graphicFrameLocks noGrp="1"/>
          </p:cNvGraphicFramePr>
          <p:nvPr>
            <p:extLst>
              <p:ext uri="{D42A27DB-BD31-4B8C-83A1-F6EECF244321}">
                <p14:modId xmlns:p14="http://schemas.microsoft.com/office/powerpoint/2010/main" val="888979011"/>
              </p:ext>
            </p:extLst>
          </p:nvPr>
        </p:nvGraphicFramePr>
        <p:xfrm>
          <a:off x="1030420" y="2560668"/>
          <a:ext cx="21677180" cy="8689023"/>
        </p:xfrm>
        <a:graphic>
          <a:graphicData uri="http://schemas.openxmlformats.org/drawingml/2006/table">
            <a:tbl>
              <a:tblPr firstRow="1" firstCol="1" lastRow="1" lastCol="1" bandRow="1" bandCol="1"/>
              <a:tblGrid>
                <a:gridCol w="4595751">
                  <a:extLst>
                    <a:ext uri="{9D8B030D-6E8A-4147-A177-3AD203B41FA5}">
                      <a16:colId xmlns:a16="http://schemas.microsoft.com/office/drawing/2014/main" val="3542105866"/>
                    </a:ext>
                  </a:extLst>
                </a:gridCol>
                <a:gridCol w="6277071">
                  <a:extLst>
                    <a:ext uri="{9D8B030D-6E8A-4147-A177-3AD203B41FA5}">
                      <a16:colId xmlns:a16="http://schemas.microsoft.com/office/drawing/2014/main" val="2505871614"/>
                    </a:ext>
                  </a:extLst>
                </a:gridCol>
                <a:gridCol w="4039434">
                  <a:extLst>
                    <a:ext uri="{9D8B030D-6E8A-4147-A177-3AD203B41FA5}">
                      <a16:colId xmlns:a16="http://schemas.microsoft.com/office/drawing/2014/main" val="3335268841"/>
                    </a:ext>
                  </a:extLst>
                </a:gridCol>
                <a:gridCol w="3382462">
                  <a:extLst>
                    <a:ext uri="{9D8B030D-6E8A-4147-A177-3AD203B41FA5}">
                      <a16:colId xmlns:a16="http://schemas.microsoft.com/office/drawing/2014/main" val="3323025536"/>
                    </a:ext>
                  </a:extLst>
                </a:gridCol>
                <a:gridCol w="3382462">
                  <a:extLst>
                    <a:ext uri="{9D8B030D-6E8A-4147-A177-3AD203B41FA5}">
                      <a16:colId xmlns:a16="http://schemas.microsoft.com/office/drawing/2014/main" val="2056962093"/>
                    </a:ext>
                  </a:extLst>
                </a:gridCol>
              </a:tblGrid>
              <a:tr h="1440774">
                <a:tc>
                  <a:txBody>
                    <a:bodyPr/>
                    <a:lstStyle/>
                    <a:p>
                      <a:pPr marL="63500" marR="0" algn="ctr">
                        <a:spcBef>
                          <a:spcPts val="160"/>
                        </a:spcBef>
                        <a:spcAft>
                          <a:spcPts val="0"/>
                        </a:spcAft>
                      </a:pP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p>
                      <a:pPr marL="63500" marR="0" algn="ctr">
                        <a:spcBef>
                          <a:spcPts val="160"/>
                        </a:spcBef>
                        <a:spcAft>
                          <a:spcPts val="0"/>
                        </a:spcAft>
                      </a:pPr>
                      <a:r>
                        <a:rPr lang="en-US" sz="2400" b="1" spc="0" dirty="0">
                          <a:effectLst/>
                          <a:latin typeface="Arial" panose="020B0604020202020204" pitchFamily="34" charset="0"/>
                          <a:ea typeface="Arial" panose="020B0604020202020204" pitchFamily="34" charset="0"/>
                          <a:cs typeface="Times New Roman" panose="02020603050405020304" pitchFamily="18" charset="0"/>
                        </a:rPr>
                        <a:t>Outcomes</a:t>
                      </a:r>
                      <a:endParaRPr lang="en-US" sz="2400"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p>
                      <a:pPr marL="64770" marR="379730" algn="ctr">
                        <a:spcBef>
                          <a:spcPts val="160"/>
                        </a:spcBef>
                        <a:spcAft>
                          <a:spcPts val="0"/>
                        </a:spcAft>
                      </a:pPr>
                      <a:r>
                        <a:rPr lang="en-US" sz="2400" b="1" spc="0" dirty="0">
                          <a:effectLst/>
                          <a:latin typeface="Arial" panose="020B0604020202020204" pitchFamily="34" charset="0"/>
                          <a:ea typeface="Arial" panose="020B0604020202020204" pitchFamily="34" charset="0"/>
                          <a:cs typeface="Times New Roman" panose="02020603050405020304" pitchFamily="18" charset="0"/>
                        </a:rPr>
                        <a:t>Outcome indicator</a:t>
                      </a:r>
                      <a:endParaRPr lang="en-US" sz="2400"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4770" marR="379730" algn="ctr">
                        <a:spcBef>
                          <a:spcPts val="160"/>
                        </a:spcBef>
                        <a:spcAft>
                          <a:spcPts val="0"/>
                        </a:spcAft>
                      </a:pPr>
                      <a:endParaRPr lang="en-ZA" sz="2400" b="1" spc="0" dirty="0">
                        <a:effectLst/>
                        <a:latin typeface="Arial" panose="020B0604020202020204" pitchFamily="34" charset="0"/>
                        <a:ea typeface="Arial" panose="020B0604020202020204" pitchFamily="34" charset="0"/>
                        <a:cs typeface="Times New Roman" panose="02020603050405020304" pitchFamily="18" charset="0"/>
                      </a:endParaRPr>
                    </a:p>
                    <a:p>
                      <a:pPr marL="64770" marR="379730" algn="ctr">
                        <a:spcBef>
                          <a:spcPts val="160"/>
                        </a:spcBef>
                        <a:spcAft>
                          <a:spcPts val="0"/>
                        </a:spcAft>
                      </a:pPr>
                      <a:r>
                        <a:rPr lang="en-ZA" sz="2400" b="1" spc="0" dirty="0">
                          <a:effectLst/>
                          <a:latin typeface="Arial" panose="020B0604020202020204" pitchFamily="34" charset="0"/>
                          <a:ea typeface="Arial" panose="020B0604020202020204" pitchFamily="34" charset="0"/>
                          <a:cs typeface="Times New Roman" panose="02020603050405020304" pitchFamily="18" charset="0"/>
                        </a:rPr>
                        <a:t>Baseline</a:t>
                      </a: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p>
                      <a:pPr marL="65405" marR="0" algn="ctr">
                        <a:spcBef>
                          <a:spcPts val="0"/>
                        </a:spcBef>
                        <a:spcAft>
                          <a:spcPts val="0"/>
                        </a:spcAft>
                      </a:pPr>
                      <a:r>
                        <a:rPr lang="en-US" sz="2400" b="1" spc="0" dirty="0">
                          <a:effectLst/>
                          <a:latin typeface="Arial" panose="020B0604020202020204" pitchFamily="34" charset="0"/>
                          <a:ea typeface="Arial" panose="020B0604020202020204" pitchFamily="34" charset="0"/>
                          <a:cs typeface="Times New Roman" panose="02020603050405020304" pitchFamily="18" charset="0"/>
                        </a:rPr>
                        <a:t>2020/21 Annual  Target</a:t>
                      </a:r>
                    </a:p>
                    <a:p>
                      <a:pPr marL="65405" marR="0" algn="ctr">
                        <a:spcBef>
                          <a:spcPts val="0"/>
                        </a:spcBef>
                        <a:spcAft>
                          <a:spcPts val="0"/>
                        </a:spcAft>
                      </a:pP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65405" marR="0" algn="ctr">
                        <a:spcBef>
                          <a:spcPts val="0"/>
                        </a:spcBef>
                        <a:spcAft>
                          <a:spcPts val="0"/>
                        </a:spcAft>
                      </a:pP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p>
                      <a:pPr marL="65405" marR="0" algn="ctr">
                        <a:spcBef>
                          <a:spcPts val="0"/>
                        </a:spcBef>
                        <a:spcAft>
                          <a:spcPts val="0"/>
                        </a:spcAft>
                      </a:pPr>
                      <a:r>
                        <a:rPr lang="en-US" sz="2400" b="1" spc="0" dirty="0">
                          <a:effectLst/>
                          <a:latin typeface="Arial" panose="020B0604020202020204" pitchFamily="34" charset="0"/>
                          <a:ea typeface="Arial" panose="020B0604020202020204" pitchFamily="34" charset="0"/>
                          <a:cs typeface="Times New Roman" panose="02020603050405020304" pitchFamily="18" charset="0"/>
                        </a:rPr>
                        <a:t>2020/25 Five Year Target </a:t>
                      </a:r>
                    </a:p>
                    <a:p>
                      <a:pPr marL="65405" marR="0" algn="ctr">
                        <a:spcBef>
                          <a:spcPts val="0"/>
                        </a:spcBef>
                        <a:spcAft>
                          <a:spcPts val="0"/>
                        </a:spcAft>
                      </a:pPr>
                      <a:endParaRPr lang="en-US" sz="2400" b="1" spc="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62418816"/>
                  </a:ext>
                </a:extLst>
              </a:tr>
              <a:tr h="1981064">
                <a:tc rowSpan="4">
                  <a:txBody>
                    <a:bodyPr/>
                    <a:lstStyle/>
                    <a:p>
                      <a:pPr marL="65405" marR="0" indent="0">
                        <a:spcBef>
                          <a:spcPts val="0"/>
                        </a:spcBef>
                        <a:spcAft>
                          <a:spcPts val="0"/>
                        </a:spcAft>
                        <a:buNone/>
                      </a:pPr>
                      <a:endParaRPr lang="en-ZA" sz="1100" kern="1200" spc="0" dirty="0">
                        <a:solidFill>
                          <a:schemeClr val="bg1"/>
                        </a:solidFill>
                        <a:effectLst/>
                        <a:latin typeface="+mj-lt"/>
                        <a:ea typeface="Arial" panose="020B0604020202020204" pitchFamily="34" charset="0"/>
                        <a:cs typeface="Times New Roman" panose="02020603050405020304" pitchFamily="18" charset="0"/>
                      </a:endParaRPr>
                    </a:p>
                    <a:p>
                      <a:pPr marL="294005" marR="0" indent="-228600">
                        <a:spcBef>
                          <a:spcPts val="0"/>
                        </a:spcBef>
                        <a:spcAft>
                          <a:spcPts val="0"/>
                        </a:spcAft>
                        <a:buAutoNum type="arabicPeriod" startAt="4"/>
                      </a:pPr>
                      <a:endParaRPr lang="en-US" sz="1100" kern="1200" spc="0" dirty="0">
                        <a:solidFill>
                          <a:schemeClr val="bg1"/>
                        </a:solidFill>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4.3 Total rand value in funding administered, in addition to funding received from DHET, for financial aid annually</a:t>
                      </a:r>
                    </a:p>
                    <a:p>
                      <a:pPr marL="65405" marR="0">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R1.7billion</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5405" marR="0" algn="ctr">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R1.9billion</a:t>
                      </a:r>
                    </a:p>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5405" marR="0" algn="ctr">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p>
                    <a:p>
                      <a:pPr marL="65405" marR="0" algn="ctr">
                        <a:spcBef>
                          <a:spcPts val="0"/>
                        </a:spcBef>
                        <a:spcAft>
                          <a:spcPts val="0"/>
                        </a:spcAft>
                      </a:pPr>
                      <a:r>
                        <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R2.2billion by 2025 </a:t>
                      </a:r>
                    </a:p>
                    <a:p>
                      <a:pPr marL="65405" marR="0" algn="ctr">
                        <a:spcBef>
                          <a:spcPts val="0"/>
                        </a:spcBef>
                        <a:spcAft>
                          <a:spcPts val="0"/>
                        </a:spcAft>
                      </a:pP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65424589"/>
                  </a:ext>
                </a:extLst>
              </a:tr>
              <a:tr h="1470638">
                <a:tc vMerge="1">
                  <a:txBody>
                    <a:bodyPr/>
                    <a:lstStyle/>
                    <a:p>
                      <a:endParaRPr lang="en-US"/>
                    </a:p>
                  </a:txBody>
                  <a:tcPr/>
                </a:tc>
                <a:tc>
                  <a:txBody>
                    <a:bodyPr/>
                    <a:lstStyle/>
                    <a:p>
                      <a:pPr marL="64770" marR="100330">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4.4 Total rand value recovered and allocated to loan accounts annually</a:t>
                      </a:r>
                      <a:endParaRPr lang="en-US"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R0.7billion</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R0.8billion</a:t>
                      </a:r>
                    </a:p>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64770" marR="100330" algn="ctr">
                        <a:spcBef>
                          <a:spcPts val="195"/>
                        </a:spcBef>
                        <a:spcAft>
                          <a:spcPts val="0"/>
                        </a:spcAft>
                      </a:pPr>
                      <a:r>
                        <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rPr>
                        <a:t>R4.7billion cumulatively </a:t>
                      </a:r>
                    </a:p>
                    <a:p>
                      <a:pPr marL="64770" marR="100330" algn="ctr">
                        <a:spcBef>
                          <a:spcPts val="195"/>
                        </a:spcBef>
                        <a:spcAft>
                          <a:spcPts val="0"/>
                        </a:spcAft>
                      </a:pPr>
                      <a:endParaRPr lang="en-ZA" sz="2400" cap="none" spc="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72050754"/>
                  </a:ext>
                </a:extLst>
              </a:tr>
              <a:tr h="1320709">
                <a:tc vMerge="1">
                  <a:txBody>
                    <a:bodyPr/>
                    <a:lstStyle/>
                    <a:p>
                      <a:pPr marL="65405" marR="0">
                        <a:spcBef>
                          <a:spcPts val="0"/>
                        </a:spcBef>
                        <a:spcAft>
                          <a:spcPts val="0"/>
                        </a:spcAft>
                      </a:pPr>
                      <a:endParaRPr lang="en-US" sz="11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ZA" sz="2400" cap="none" spc="0" dirty="0">
                          <a:solidFill>
                            <a:schemeClr val="bg1"/>
                          </a:solidFill>
                          <a:latin typeface="Arial" panose="020B0604020202020204" pitchFamily="34" charset="0"/>
                          <a:cs typeface="Arial" panose="020B0604020202020204" pitchFamily="34" charset="0"/>
                        </a:rPr>
                        <a:t> </a:t>
                      </a:r>
                    </a:p>
                    <a:p>
                      <a:r>
                        <a:rPr lang="en-ZA" sz="2400" cap="none" spc="0" dirty="0">
                          <a:solidFill>
                            <a:schemeClr val="bg1"/>
                          </a:solidFill>
                          <a:latin typeface="Arial" panose="020B0604020202020204" pitchFamily="34" charset="0"/>
                          <a:cs typeface="Arial" panose="020B0604020202020204" pitchFamily="34" charset="0"/>
                        </a:rPr>
                        <a:t>4.5 Level of partner collaboration with NSFAS</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ZA" sz="2400" cap="none" spc="0" dirty="0">
                          <a:solidFill>
                            <a:schemeClr val="bg1"/>
                          </a:solidFill>
                          <a:latin typeface="Arial" panose="020B0604020202020204" pitchFamily="34" charset="0"/>
                          <a:cs typeface="Arial" panose="020B0604020202020204" pitchFamily="34" charset="0"/>
                        </a:rPr>
                        <a:t>   </a:t>
                      </a:r>
                    </a:p>
                    <a:p>
                      <a:pPr algn="ctr"/>
                      <a:r>
                        <a:rPr lang="en-ZA" sz="2400" cap="none" spc="0" dirty="0">
                          <a:solidFill>
                            <a:schemeClr val="bg1"/>
                          </a:solidFill>
                          <a:latin typeface="Arial" panose="020B0604020202020204" pitchFamily="34" charset="0"/>
                          <a:cs typeface="Arial" panose="020B0604020202020204" pitchFamily="34" charset="0"/>
                        </a:rPr>
                        <a:t>New indicator</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b="0" cap="none" spc="0" dirty="0">
                        <a:solidFill>
                          <a:schemeClr val="bg1"/>
                        </a:solidFill>
                        <a:latin typeface="Arial" panose="020B0604020202020204" pitchFamily="34" charset="0"/>
                        <a:cs typeface="Arial" panose="020B0604020202020204" pitchFamily="34" charset="0"/>
                      </a:endParaRPr>
                    </a:p>
                    <a:p>
                      <a:pPr algn="ctr"/>
                      <a:r>
                        <a:rPr lang="en-ZA" sz="2400" b="0" cap="none" spc="0" dirty="0">
                          <a:solidFill>
                            <a:schemeClr val="bg1"/>
                          </a:solidFill>
                          <a:latin typeface="Arial" panose="020B0604020202020204" pitchFamily="34" charset="0"/>
                          <a:cs typeface="Arial" panose="020B0604020202020204" pitchFamily="34" charset="0"/>
                        </a:rPr>
                        <a:t>15%</a:t>
                      </a:r>
                      <a:endParaRPr lang="en-US" sz="2400" b="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2400" cap="none" spc="0" dirty="0">
                        <a:solidFill>
                          <a:schemeClr val="bg1"/>
                        </a:solidFill>
                        <a:latin typeface="Arial" panose="020B0604020202020204" pitchFamily="34" charset="0"/>
                        <a:cs typeface="Arial" panose="020B0604020202020204" pitchFamily="34" charset="0"/>
                      </a:endParaRPr>
                    </a:p>
                    <a:p>
                      <a:pPr algn="ctr"/>
                      <a:r>
                        <a:rPr lang="en-US" sz="2400" cap="none" spc="0" dirty="0">
                          <a:solidFill>
                            <a:schemeClr val="bg1"/>
                          </a:solidFill>
                          <a:latin typeface="Arial" panose="020B0604020202020204" pitchFamily="34" charset="0"/>
                          <a:cs typeface="Arial" panose="020B0604020202020204" pitchFamily="34" charset="0"/>
                        </a:rPr>
                        <a:t>80% collaboration index rating</a:t>
                      </a:r>
                    </a:p>
                    <a:p>
                      <a:pPr algn="ct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47073253"/>
                  </a:ext>
                </a:extLst>
              </a:tr>
              <a:tr h="2311241">
                <a:tc vMerge="1">
                  <a:txBody>
                    <a:bodyPr/>
                    <a:lstStyle/>
                    <a:p>
                      <a:endParaRPr lang="en-US"/>
                    </a:p>
                  </a:txBody>
                  <a:tcPr/>
                </a:tc>
                <a:tc>
                  <a:txBody>
                    <a:bodyPr/>
                    <a:lstStyle/>
                    <a:p>
                      <a:r>
                        <a:rPr lang="en-ZA" sz="2400" cap="none" spc="0" dirty="0">
                          <a:solidFill>
                            <a:schemeClr val="bg1"/>
                          </a:solidFill>
                          <a:latin typeface="Arial" panose="020B0604020202020204" pitchFamily="34" charset="0"/>
                          <a:cs typeface="Arial" panose="020B0604020202020204" pitchFamily="34" charset="0"/>
                        </a:rPr>
                        <a:t> </a:t>
                      </a:r>
                    </a:p>
                    <a:p>
                      <a:r>
                        <a:rPr lang="en-ZA" sz="2400" cap="none" spc="0" dirty="0">
                          <a:solidFill>
                            <a:schemeClr val="bg1"/>
                          </a:solidFill>
                          <a:latin typeface="Arial" panose="020B0604020202020204" pitchFamily="34" charset="0"/>
                          <a:cs typeface="Arial" panose="020B0604020202020204" pitchFamily="34" charset="0"/>
                        </a:rPr>
                        <a:t>4.6  Percent reduction in the number of complaints or queries from NSFAS students escalated to the NSFAS tier 2 student query resolution team.</a:t>
                      </a:r>
                    </a:p>
                    <a:p>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ZA" sz="2400" cap="none" spc="0" dirty="0">
                          <a:solidFill>
                            <a:schemeClr val="bg1"/>
                          </a:solidFill>
                          <a:latin typeface="Arial" panose="020B0604020202020204" pitchFamily="34" charset="0"/>
                          <a:cs typeface="Arial" panose="020B0604020202020204" pitchFamily="34" charset="0"/>
                        </a:rPr>
                        <a:t>  </a:t>
                      </a:r>
                    </a:p>
                    <a:p>
                      <a:pPr algn="ctr"/>
                      <a:r>
                        <a:rPr lang="en-ZA" sz="2400" cap="none" spc="0" dirty="0">
                          <a:solidFill>
                            <a:schemeClr val="bg1"/>
                          </a:solidFill>
                          <a:latin typeface="Arial" panose="020B0604020202020204" pitchFamily="34" charset="0"/>
                          <a:cs typeface="Arial" panose="020B0604020202020204" pitchFamily="34" charset="0"/>
                        </a:rPr>
                        <a:t>New indicator</a:t>
                      </a: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ZA" sz="2400" b="0" cap="none" spc="0" dirty="0">
                        <a:solidFill>
                          <a:schemeClr val="bg1"/>
                        </a:solidFill>
                        <a:latin typeface="Arial" panose="020B0604020202020204" pitchFamily="34" charset="0"/>
                        <a:cs typeface="Arial" panose="020B0604020202020204" pitchFamily="34" charset="0"/>
                      </a:endParaRPr>
                    </a:p>
                    <a:p>
                      <a:pPr algn="ctr"/>
                      <a:r>
                        <a:rPr lang="en-ZA" sz="2400" b="0" cap="none" spc="0" dirty="0">
                          <a:solidFill>
                            <a:schemeClr val="bg1"/>
                          </a:solidFill>
                          <a:latin typeface="Arial" panose="020B0604020202020204" pitchFamily="34" charset="0"/>
                          <a:cs typeface="Arial" panose="020B0604020202020204" pitchFamily="34" charset="0"/>
                        </a:rPr>
                        <a:t>15%</a:t>
                      </a:r>
                      <a:endParaRPr lang="en-US" sz="2400" b="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2400" cap="none" spc="0" dirty="0">
                        <a:solidFill>
                          <a:schemeClr val="bg1"/>
                        </a:solidFill>
                        <a:latin typeface="Arial" panose="020B0604020202020204" pitchFamily="34" charset="0"/>
                        <a:cs typeface="Arial" panose="020B0604020202020204" pitchFamily="34" charset="0"/>
                      </a:endParaRPr>
                    </a:p>
                    <a:p>
                      <a:pPr algn="ctr"/>
                      <a:r>
                        <a:rPr lang="en-US" sz="2400" cap="none" spc="0" dirty="0">
                          <a:solidFill>
                            <a:schemeClr val="bg1"/>
                          </a:solidFill>
                          <a:latin typeface="Arial" panose="020B0604020202020204" pitchFamily="34" charset="0"/>
                          <a:cs typeface="Arial" panose="020B0604020202020204" pitchFamily="34" charset="0"/>
                        </a:rPr>
                        <a:t>95% </a:t>
                      </a:r>
                    </a:p>
                    <a:p>
                      <a:pPr algn="ctr"/>
                      <a:endParaRPr lang="en-US" sz="2400" cap="none" spc="0"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56510803"/>
                  </a:ext>
                </a:extLst>
              </a:tr>
            </a:tbl>
          </a:graphicData>
        </a:graphic>
      </p:graphicFrame>
    </p:spTree>
    <p:extLst>
      <p:ext uri="{BB962C8B-B14F-4D97-AF65-F5344CB8AC3E}">
        <p14:creationId xmlns:p14="http://schemas.microsoft.com/office/powerpoint/2010/main" val="61467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CE7CF9-EF2B-4AD7-8742-BD7C11E8D854}"/>
              </a:ext>
            </a:extLst>
          </p:cNvPr>
          <p:cNvSpPr>
            <a:spLocks noGrp="1"/>
          </p:cNvSpPr>
          <p:nvPr>
            <p:ph type="sldNum" sz="quarter" idx="10"/>
          </p:nvPr>
        </p:nvSpPr>
        <p:spPr/>
        <p:txBody>
          <a:bodyPr/>
          <a:lstStyle/>
          <a:p>
            <a:fld id="{86CB4B4D-7CA3-9044-876B-883B54F8677D}" type="slidenum">
              <a:rPr lang="en-GB" smtClean="0"/>
              <a:pPr/>
              <a:t>31</a:t>
            </a:fld>
            <a:endParaRPr lang="en-GB" dirty="0"/>
          </a:p>
        </p:txBody>
      </p:sp>
      <p:sp>
        <p:nvSpPr>
          <p:cNvPr id="3" name="TextBox 2">
            <a:extLst>
              <a:ext uri="{FF2B5EF4-FFF2-40B4-BE49-F238E27FC236}">
                <a16:creationId xmlns:a16="http://schemas.microsoft.com/office/drawing/2014/main" id="{F0B6F18E-87C1-4B43-8FFA-04611E64D3D3}"/>
              </a:ext>
            </a:extLst>
          </p:cNvPr>
          <p:cNvSpPr txBox="1"/>
          <p:nvPr/>
        </p:nvSpPr>
        <p:spPr>
          <a:xfrm>
            <a:off x="8919721" y="2225484"/>
            <a:ext cx="14431346" cy="70019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6000" b="1" dirty="0">
              <a:solidFill>
                <a:schemeClr val="bg1">
                  <a:lumMod val="50000"/>
                </a:schemeClr>
              </a:solidFill>
              <a:latin typeface="+mn-lt"/>
              <a:cs typeface="Arial" panose="020B0604020202020204" pitchFamily="34" charset="0"/>
            </a:endParaRPr>
          </a:p>
          <a:p>
            <a:pPr algn="l">
              <a:buClr>
                <a:srgbClr val="C00000"/>
              </a:buClr>
            </a:pPr>
            <a:r>
              <a:rPr lang="en-ZA" sz="16600" b="1" dirty="0">
                <a:solidFill>
                  <a:srgbClr val="D36E28"/>
                </a:solidFill>
                <a:latin typeface="+mn-lt"/>
                <a:cs typeface="Arial" panose="020B0604020202020204" pitchFamily="34" charset="0"/>
              </a:rPr>
              <a:t>PART E:  </a:t>
            </a:r>
          </a:p>
          <a:p>
            <a:pPr>
              <a:buClr>
                <a:srgbClr val="C00000"/>
              </a:buClr>
            </a:pPr>
            <a:r>
              <a:rPr lang="en-ZA" sz="4000" b="1" dirty="0">
                <a:solidFill>
                  <a:schemeClr val="bg1">
                    <a:lumMod val="50000"/>
                  </a:schemeClr>
                </a:solidFill>
                <a:latin typeface="Arial" panose="020B0604020202020204" pitchFamily="34" charset="0"/>
                <a:cs typeface="Arial" panose="020B0604020202020204" pitchFamily="34" charset="0"/>
              </a:rPr>
              <a:t>INDICATORS, ANNUAL &amp; QUARTERLY TARGETS  </a:t>
            </a:r>
          </a:p>
          <a:p>
            <a:pPr algn="l"/>
            <a:endParaRPr lang="en-US" sz="4000" dirty="0">
              <a:solidFill>
                <a:schemeClr val="bg1"/>
              </a:solidFill>
              <a:latin typeface="+mn-lt"/>
            </a:endParaRPr>
          </a:p>
        </p:txBody>
      </p:sp>
      <p:pic>
        <p:nvPicPr>
          <p:cNvPr id="4" name="Graphic 3">
            <a:extLst>
              <a:ext uri="{FF2B5EF4-FFF2-40B4-BE49-F238E27FC236}">
                <a16:creationId xmlns:a16="http://schemas.microsoft.com/office/drawing/2014/main" id="{C346E65E-09E8-4AC2-A5DF-128CBD4FB10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89970" y="4343400"/>
            <a:ext cx="4915580" cy="5505450"/>
          </a:xfrm>
          <a:prstGeom prst="rect">
            <a:avLst/>
          </a:prstGeom>
        </p:spPr>
      </p:pic>
    </p:spTree>
    <p:extLst>
      <p:ext uri="{BB962C8B-B14F-4D97-AF65-F5344CB8AC3E}">
        <p14:creationId xmlns:p14="http://schemas.microsoft.com/office/powerpoint/2010/main" val="165263905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4336" y="231288"/>
            <a:ext cx="16330507" cy="1522639"/>
          </a:xfrm>
          <a:prstGeom prst="rect">
            <a:avLst/>
          </a:prstGeom>
        </p:spPr>
        <p:txBody>
          <a:bodyPr vert="horz" wrap="square" lIns="0" tIns="32173" rIns="0" bIns="0" rtlCol="0">
            <a:spAutoFit/>
          </a:bodyPr>
          <a:lstStyle/>
          <a:p>
            <a:pPr marL="33867">
              <a:lnSpc>
                <a:spcPct val="100000"/>
              </a:lnSpc>
              <a:spcBef>
                <a:spcPts val="253"/>
              </a:spcBef>
            </a:pPr>
            <a:r>
              <a:rPr lang="en-ZA" sz="6400" spc="-13" dirty="0">
                <a:solidFill>
                  <a:schemeClr val="bg1"/>
                </a:solidFill>
              </a:rPr>
              <a:t>Indicators, Annual &amp; Quarterly Targets</a:t>
            </a:r>
            <a:endParaRPr sz="6400" spc="-13" dirty="0">
              <a:solidFill>
                <a:schemeClr val="bg1"/>
              </a:solidFill>
            </a:endParaRPr>
          </a:p>
          <a:p>
            <a:pPr marL="33867">
              <a:lnSpc>
                <a:spcPct val="100000"/>
              </a:lnSpc>
              <a:spcBef>
                <a:spcPts val="107"/>
              </a:spcBef>
            </a:pPr>
            <a:r>
              <a:rPr lang="en-ZA" sz="3200" spc="-13" dirty="0">
                <a:solidFill>
                  <a:schemeClr val="bg1"/>
                </a:solidFill>
              </a:rPr>
              <a:t>Programme 1: ADMINISTRATION </a:t>
            </a:r>
            <a:endParaRPr sz="3200" dirty="0">
              <a:solidFill>
                <a:schemeClr val="bg1"/>
              </a:solidFill>
            </a:endParaRPr>
          </a:p>
        </p:txBody>
      </p:sp>
      <p:graphicFrame>
        <p:nvGraphicFramePr>
          <p:cNvPr id="14" name="Table 14">
            <a:extLst>
              <a:ext uri="{FF2B5EF4-FFF2-40B4-BE49-F238E27FC236}">
                <a16:creationId xmlns:a16="http://schemas.microsoft.com/office/drawing/2014/main" id="{C977A779-B5AF-4325-BF58-582CFA407760}"/>
              </a:ext>
            </a:extLst>
          </p:cNvPr>
          <p:cNvGraphicFramePr>
            <a:graphicFrameLocks noGrp="1"/>
          </p:cNvGraphicFramePr>
          <p:nvPr>
            <p:extLst>
              <p:ext uri="{D42A27DB-BD31-4B8C-83A1-F6EECF244321}">
                <p14:modId xmlns:p14="http://schemas.microsoft.com/office/powerpoint/2010/main" val="2505176994"/>
              </p:ext>
            </p:extLst>
          </p:nvPr>
        </p:nvGraphicFramePr>
        <p:xfrm>
          <a:off x="2214336" y="1960351"/>
          <a:ext cx="21893346" cy="10437114"/>
        </p:xfrm>
        <a:graphic>
          <a:graphicData uri="http://schemas.openxmlformats.org/drawingml/2006/table">
            <a:tbl>
              <a:tblPr firstRow="1" bandRow="1">
                <a:tableStyleId>{4C3C2611-4C71-4FC5-86AE-919BDF0F9419}</a:tableStyleId>
              </a:tblPr>
              <a:tblGrid>
                <a:gridCol w="1305064">
                  <a:extLst>
                    <a:ext uri="{9D8B030D-6E8A-4147-A177-3AD203B41FA5}">
                      <a16:colId xmlns:a16="http://schemas.microsoft.com/office/drawing/2014/main" val="1930153971"/>
                    </a:ext>
                  </a:extLst>
                </a:gridCol>
                <a:gridCol w="5624600">
                  <a:extLst>
                    <a:ext uri="{9D8B030D-6E8A-4147-A177-3AD203B41FA5}">
                      <a16:colId xmlns:a16="http://schemas.microsoft.com/office/drawing/2014/main" val="3904823099"/>
                    </a:ext>
                  </a:extLst>
                </a:gridCol>
                <a:gridCol w="4716379">
                  <a:extLst>
                    <a:ext uri="{9D8B030D-6E8A-4147-A177-3AD203B41FA5}">
                      <a16:colId xmlns:a16="http://schemas.microsoft.com/office/drawing/2014/main" val="813940264"/>
                    </a:ext>
                  </a:extLst>
                </a:gridCol>
                <a:gridCol w="2235354">
                  <a:extLst>
                    <a:ext uri="{9D8B030D-6E8A-4147-A177-3AD203B41FA5}">
                      <a16:colId xmlns:a16="http://schemas.microsoft.com/office/drawing/2014/main" val="397272157"/>
                    </a:ext>
                  </a:extLst>
                </a:gridCol>
                <a:gridCol w="2346152">
                  <a:extLst>
                    <a:ext uri="{9D8B030D-6E8A-4147-A177-3AD203B41FA5}">
                      <a16:colId xmlns:a16="http://schemas.microsoft.com/office/drawing/2014/main" val="170624317"/>
                    </a:ext>
                  </a:extLst>
                </a:gridCol>
                <a:gridCol w="1610747">
                  <a:extLst>
                    <a:ext uri="{9D8B030D-6E8A-4147-A177-3AD203B41FA5}">
                      <a16:colId xmlns:a16="http://schemas.microsoft.com/office/drawing/2014/main" val="1310068097"/>
                    </a:ext>
                  </a:extLst>
                </a:gridCol>
                <a:gridCol w="4055050">
                  <a:extLst>
                    <a:ext uri="{9D8B030D-6E8A-4147-A177-3AD203B41FA5}">
                      <a16:colId xmlns:a16="http://schemas.microsoft.com/office/drawing/2014/main" val="1668586538"/>
                    </a:ext>
                  </a:extLst>
                </a:gridCol>
              </a:tblGrid>
              <a:tr h="731111">
                <a:tc>
                  <a:txBody>
                    <a:bodyPr/>
                    <a:lstStyle/>
                    <a:p>
                      <a:endParaRPr lang="en-US" sz="2800" dirty="0">
                        <a:latin typeface="Arial" panose="020B0604020202020204" pitchFamily="34" charset="0"/>
                        <a:cs typeface="Arial" panose="020B0604020202020204" pitchFamily="34" charset="0"/>
                      </a:endParaRPr>
                    </a:p>
                    <a:p>
                      <a:pPr marL="0" marR="0" lvl="0" indent="0" algn="l" defTabSz="825500" eaLnBrk="1" fontAlgn="auto" latinLnBrk="0" hangingPunct="1">
                        <a:lnSpc>
                          <a:spcPct val="100000"/>
                        </a:lnSpc>
                        <a:spcBef>
                          <a:spcPts val="0"/>
                        </a:spcBef>
                        <a:spcAft>
                          <a:spcPts val="0"/>
                        </a:spcAft>
                        <a:buClrTx/>
                        <a:buSzTx/>
                        <a:buFontTx/>
                        <a:buNone/>
                        <a:tabLst/>
                        <a:defRPr/>
                      </a:pPr>
                      <a:r>
                        <a:rPr lang="en-ZA"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txBody>
                  <a:tcPr marL="243840" marR="243840" marT="121920" marB="121920"/>
                </a:tc>
                <a:tc>
                  <a:txBody>
                    <a:bodyPr/>
                    <a:lstStyle/>
                    <a:p>
                      <a:endParaRPr lang="en-US" sz="2800" dirty="0">
                        <a:latin typeface="Arial" panose="020B0604020202020204" pitchFamily="34" charset="0"/>
                        <a:cs typeface="Arial" panose="020B0604020202020204" pitchFamily="34" charset="0"/>
                      </a:endParaRPr>
                    </a:p>
                    <a:p>
                      <a:pPr marL="0" marR="0" lvl="0" indent="0" algn="l" defTabSz="825500" eaLnBrk="1" fontAlgn="auto" latinLnBrk="0" hangingPunct="1">
                        <a:lnSpc>
                          <a:spcPct val="100000"/>
                        </a:lnSpc>
                        <a:spcBef>
                          <a:spcPts val="0"/>
                        </a:spcBef>
                        <a:spcAft>
                          <a:spcPts val="0"/>
                        </a:spcAft>
                        <a:buClrTx/>
                        <a:buSzTx/>
                        <a:buFontTx/>
                        <a:buNone/>
                        <a:tabLst/>
                        <a:defRPr/>
                      </a:pPr>
                      <a:r>
                        <a:rPr lang="en-ZA" sz="2800" dirty="0">
                          <a:latin typeface="Arial" panose="020B0604020202020204" pitchFamily="34" charset="0"/>
                          <a:cs typeface="Arial" panose="020B0604020202020204" pitchFamily="34" charset="0"/>
                        </a:rPr>
                        <a:t>Outcome Indicator</a:t>
                      </a:r>
                    </a:p>
                  </a:txBody>
                  <a:tcPr marL="243840" marR="243840" marT="121920" marB="121920"/>
                </a:tc>
                <a:tc>
                  <a:txBody>
                    <a:bodyPr/>
                    <a:lstStyle/>
                    <a:p>
                      <a:endParaRPr lang="en-ZA" sz="2800" dirty="0">
                        <a:latin typeface="Arial" panose="020B0604020202020204" pitchFamily="34" charset="0"/>
                        <a:cs typeface="Arial" panose="020B0604020202020204" pitchFamily="34" charset="0"/>
                      </a:endParaRPr>
                    </a:p>
                    <a:p>
                      <a:r>
                        <a:rPr lang="en-ZA" sz="2800" dirty="0">
                          <a:latin typeface="Arial" panose="020B0604020202020204" pitchFamily="34" charset="0"/>
                          <a:cs typeface="Arial" panose="020B0604020202020204" pitchFamily="34" charset="0"/>
                        </a:rPr>
                        <a:t>Annual Target</a:t>
                      </a:r>
                    </a:p>
                    <a:p>
                      <a:endParaRPr lang="en-US" sz="2800" dirty="0">
                        <a:latin typeface="Arial" panose="020B0604020202020204" pitchFamily="34" charset="0"/>
                        <a:cs typeface="Arial" panose="020B0604020202020204" pitchFamily="34" charset="0"/>
                      </a:endParaRPr>
                    </a:p>
                  </a:txBody>
                  <a:tcPr marL="243840" marR="243840" marT="121920" marB="121920"/>
                </a:tc>
                <a:tc>
                  <a:txBody>
                    <a:bodyPr/>
                    <a:lstStyle/>
                    <a:p>
                      <a:endParaRPr lang="en-ZA" sz="2800" dirty="0">
                        <a:latin typeface="Arial" panose="020B0604020202020204" pitchFamily="34" charset="0"/>
                        <a:cs typeface="Arial" panose="020B0604020202020204" pitchFamily="34" charset="0"/>
                      </a:endParaRPr>
                    </a:p>
                    <a:p>
                      <a:r>
                        <a:rPr lang="en-ZA" sz="2800" dirty="0">
                          <a:latin typeface="Arial" panose="020B0604020202020204" pitchFamily="34" charset="0"/>
                          <a:cs typeface="Arial" panose="020B0604020202020204" pitchFamily="34" charset="0"/>
                        </a:rPr>
                        <a:t>Q1</a:t>
                      </a:r>
                      <a:endParaRPr lang="en-US" sz="2800" dirty="0">
                        <a:latin typeface="Arial" panose="020B0604020202020204" pitchFamily="34" charset="0"/>
                        <a:cs typeface="Arial" panose="020B0604020202020204" pitchFamily="34" charset="0"/>
                      </a:endParaRPr>
                    </a:p>
                  </a:txBody>
                  <a:tcPr marL="243840" marR="243840" marT="121920" marB="121920"/>
                </a:tc>
                <a:tc>
                  <a:txBody>
                    <a:bodyPr/>
                    <a:lstStyle/>
                    <a:p>
                      <a:endParaRPr lang="en-ZA" sz="2800" dirty="0">
                        <a:latin typeface="Arial" panose="020B0604020202020204" pitchFamily="34" charset="0"/>
                        <a:cs typeface="Arial" panose="020B0604020202020204" pitchFamily="34" charset="0"/>
                      </a:endParaRPr>
                    </a:p>
                    <a:p>
                      <a:r>
                        <a:rPr lang="en-ZA" sz="2800" dirty="0">
                          <a:latin typeface="Arial" panose="020B0604020202020204" pitchFamily="34" charset="0"/>
                          <a:cs typeface="Arial" panose="020B0604020202020204" pitchFamily="34" charset="0"/>
                        </a:rPr>
                        <a:t>Q2</a:t>
                      </a:r>
                      <a:endParaRPr lang="en-US" sz="2800" dirty="0">
                        <a:latin typeface="Arial" panose="020B0604020202020204" pitchFamily="34" charset="0"/>
                        <a:cs typeface="Arial" panose="020B0604020202020204" pitchFamily="34" charset="0"/>
                      </a:endParaRPr>
                    </a:p>
                  </a:txBody>
                  <a:tcPr marL="243840" marR="243840" marT="121920" marB="121920"/>
                </a:tc>
                <a:tc>
                  <a:txBody>
                    <a:bodyPr/>
                    <a:lstStyle/>
                    <a:p>
                      <a:endParaRPr lang="en-ZA" sz="2800" dirty="0">
                        <a:latin typeface="Arial" panose="020B0604020202020204" pitchFamily="34" charset="0"/>
                        <a:cs typeface="Arial" panose="020B0604020202020204" pitchFamily="34" charset="0"/>
                      </a:endParaRPr>
                    </a:p>
                    <a:p>
                      <a:r>
                        <a:rPr lang="en-ZA" sz="2800" dirty="0">
                          <a:latin typeface="Arial" panose="020B0604020202020204" pitchFamily="34" charset="0"/>
                          <a:cs typeface="Arial" panose="020B0604020202020204" pitchFamily="34" charset="0"/>
                        </a:rPr>
                        <a:t>Q3</a:t>
                      </a:r>
                      <a:endParaRPr lang="en-US" sz="2800" dirty="0">
                        <a:latin typeface="Arial" panose="020B0604020202020204" pitchFamily="34" charset="0"/>
                        <a:cs typeface="Arial" panose="020B0604020202020204" pitchFamily="34" charset="0"/>
                      </a:endParaRPr>
                    </a:p>
                  </a:txBody>
                  <a:tcPr marL="243840" marR="243840" marT="121920" marB="121920"/>
                </a:tc>
                <a:tc>
                  <a:txBody>
                    <a:bodyPr/>
                    <a:lstStyle/>
                    <a:p>
                      <a:endParaRPr lang="en-ZA" sz="2800" dirty="0">
                        <a:latin typeface="Arial" panose="020B0604020202020204" pitchFamily="34" charset="0"/>
                        <a:cs typeface="Arial" panose="020B0604020202020204" pitchFamily="34" charset="0"/>
                      </a:endParaRPr>
                    </a:p>
                    <a:p>
                      <a:r>
                        <a:rPr lang="en-ZA" sz="2800" dirty="0">
                          <a:latin typeface="Arial" panose="020B0604020202020204" pitchFamily="34" charset="0"/>
                          <a:cs typeface="Arial" panose="020B0604020202020204" pitchFamily="34" charset="0"/>
                        </a:rPr>
                        <a:t>Q4</a:t>
                      </a:r>
                      <a:endParaRPr lang="en-US" sz="2800" dirty="0">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1139880002"/>
                  </a:ext>
                </a:extLst>
              </a:tr>
              <a:tr h="690818">
                <a:tc>
                  <a:txBody>
                    <a:bodyPr/>
                    <a:lstStyle/>
                    <a:p>
                      <a:pPr>
                        <a:lnSpc>
                          <a:spcPct val="150000"/>
                        </a:lnSpc>
                      </a:pPr>
                      <a:r>
                        <a:rPr lang="en-ZA" sz="2400" spc="0" dirty="0">
                          <a:latin typeface="Arial" panose="020B0604020202020204" pitchFamily="34" charset="0"/>
                          <a:cs typeface="Arial" panose="020B0604020202020204" pitchFamily="34" charset="0"/>
                        </a:rPr>
                        <a:t>1.1</a:t>
                      </a:r>
                      <a:endParaRPr lang="en-US" sz="2400"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nSpc>
                          <a:spcPct val="150000"/>
                        </a:lnSpc>
                      </a:pPr>
                      <a:r>
                        <a:rPr lang="en-ZA" sz="2400" cap="none" spc="0" dirty="0">
                          <a:latin typeface="Arial" panose="020B0604020202020204" pitchFamily="34" charset="0"/>
                          <a:cs typeface="Arial" panose="020B0604020202020204" pitchFamily="34" charset="0"/>
                        </a:rPr>
                        <a:t>Audit opinion</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Unqualified audit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Unqualified audit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2319885985"/>
                  </a:ext>
                </a:extLst>
              </a:tr>
              <a:tr h="778094">
                <a:tc>
                  <a:txBody>
                    <a:bodyPr/>
                    <a:lstStyle/>
                    <a:p>
                      <a:pPr>
                        <a:lnSpc>
                          <a:spcPct val="150000"/>
                        </a:lnSpc>
                      </a:pPr>
                      <a:r>
                        <a:rPr lang="en-ZA" sz="2400" spc="0" dirty="0">
                          <a:latin typeface="Arial" panose="020B0604020202020204" pitchFamily="34" charset="0"/>
                          <a:cs typeface="Arial" panose="020B0604020202020204" pitchFamily="34" charset="0"/>
                        </a:rPr>
                        <a:t>1.2</a:t>
                      </a:r>
                      <a:endParaRPr lang="en-US" sz="2400"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nSpc>
                          <a:spcPct val="150000"/>
                        </a:lnSpc>
                      </a:pPr>
                      <a:r>
                        <a:rPr lang="en-ZA" sz="2400" cap="none" spc="0" dirty="0">
                          <a:latin typeface="Arial" panose="020B0604020202020204" pitchFamily="34" charset="0"/>
                          <a:cs typeface="Arial" panose="020B0604020202020204" pitchFamily="34" charset="0"/>
                        </a:rPr>
                        <a:t>Level of maturity in terms of CGICT framework</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Level 1</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Level 1</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2287480367"/>
                  </a:ext>
                </a:extLst>
              </a:tr>
              <a:tr h="778094">
                <a:tc>
                  <a:txBody>
                    <a:bodyPr/>
                    <a:lstStyle/>
                    <a:p>
                      <a:pPr>
                        <a:lnSpc>
                          <a:spcPct val="150000"/>
                        </a:lnSpc>
                      </a:pPr>
                      <a:r>
                        <a:rPr lang="en-ZA" sz="2400" spc="0" dirty="0">
                          <a:latin typeface="Arial" panose="020B0604020202020204" pitchFamily="34" charset="0"/>
                          <a:cs typeface="Arial" panose="020B0604020202020204" pitchFamily="34" charset="0"/>
                        </a:rPr>
                        <a:t>1.3</a:t>
                      </a:r>
                      <a:endParaRPr lang="en-US" sz="2400"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nSpc>
                          <a:spcPct val="150000"/>
                        </a:lnSpc>
                      </a:pPr>
                      <a:r>
                        <a:rPr lang="en-ZA" sz="2400" cap="none" spc="0" dirty="0">
                          <a:latin typeface="Arial" panose="020B0604020202020204" pitchFamily="34" charset="0"/>
                          <a:cs typeface="Arial" panose="020B0604020202020204" pitchFamily="34" charset="0"/>
                        </a:rPr>
                        <a:t>Level of maturity with regards to cyber security</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Level 1</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Level 1</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2620440759"/>
                  </a:ext>
                </a:extLst>
              </a:tr>
              <a:tr h="1181194">
                <a:tc>
                  <a:txBody>
                    <a:bodyPr/>
                    <a:lstStyle/>
                    <a:p>
                      <a:pPr>
                        <a:lnSpc>
                          <a:spcPct val="150000"/>
                        </a:lnSpc>
                      </a:pPr>
                      <a:r>
                        <a:rPr lang="en-ZA" sz="2400" spc="0" dirty="0">
                          <a:latin typeface="Arial" panose="020B0604020202020204" pitchFamily="34" charset="0"/>
                          <a:cs typeface="Arial" panose="020B0604020202020204" pitchFamily="34" charset="0"/>
                        </a:rPr>
                        <a:t>2.1</a:t>
                      </a:r>
                      <a:endParaRPr lang="en-US" sz="2400"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nSpc>
                          <a:spcPct val="150000"/>
                        </a:lnSpc>
                      </a:pPr>
                      <a:r>
                        <a:rPr lang="en-ZA" sz="2400" cap="none" spc="0" dirty="0">
                          <a:latin typeface="Arial" panose="020B0604020202020204" pitchFamily="34" charset="0"/>
                          <a:cs typeface="Arial" panose="020B0604020202020204" pitchFamily="34" charset="0"/>
                        </a:rPr>
                        <a:t>Number of policy/ advisory briefs related to NSFAS mandate</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4</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2</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2</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3548465424"/>
                  </a:ext>
                </a:extLst>
              </a:tr>
              <a:tr h="690818">
                <a:tc>
                  <a:txBody>
                    <a:bodyPr/>
                    <a:lstStyle/>
                    <a:p>
                      <a:pPr>
                        <a:lnSpc>
                          <a:spcPct val="150000"/>
                        </a:lnSpc>
                      </a:pPr>
                      <a:r>
                        <a:rPr lang="en-ZA" sz="2400" spc="0" dirty="0">
                          <a:latin typeface="Arial" panose="020B0604020202020204" pitchFamily="34" charset="0"/>
                          <a:cs typeface="Arial" panose="020B0604020202020204" pitchFamily="34" charset="0"/>
                        </a:rPr>
                        <a:t>3.1</a:t>
                      </a:r>
                      <a:endParaRPr lang="en-US" sz="2400"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nSpc>
                          <a:spcPct val="150000"/>
                        </a:lnSpc>
                      </a:pPr>
                      <a:r>
                        <a:rPr lang="en-ZA" sz="2400" cap="none" spc="0" dirty="0">
                          <a:latin typeface="Arial" panose="020B0604020202020204" pitchFamily="34" charset="0"/>
                          <a:cs typeface="Arial" panose="020B0604020202020204" pitchFamily="34" charset="0"/>
                        </a:rPr>
                        <a:t>Employee turnover </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5%</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5%</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5%</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5%</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5%</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4023840802"/>
                  </a:ext>
                </a:extLst>
              </a:tr>
              <a:tr h="690818">
                <a:tc>
                  <a:txBody>
                    <a:bodyPr/>
                    <a:lstStyle/>
                    <a:p>
                      <a:pPr>
                        <a:lnSpc>
                          <a:spcPct val="150000"/>
                        </a:lnSpc>
                      </a:pPr>
                      <a:r>
                        <a:rPr lang="en-ZA" sz="2400" spc="0" dirty="0">
                          <a:latin typeface="Arial" panose="020B0604020202020204" pitchFamily="34" charset="0"/>
                          <a:cs typeface="Arial" panose="020B0604020202020204" pitchFamily="34" charset="0"/>
                        </a:rPr>
                        <a:t>3.2</a:t>
                      </a:r>
                      <a:endParaRPr lang="en-US" sz="2400"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nSpc>
                          <a:spcPct val="150000"/>
                        </a:lnSpc>
                      </a:pPr>
                      <a:r>
                        <a:rPr lang="en-ZA" sz="2400" cap="none" spc="0" dirty="0">
                          <a:latin typeface="Arial" panose="020B0604020202020204" pitchFamily="34" charset="0"/>
                          <a:cs typeface="Arial" panose="020B0604020202020204" pitchFamily="34" charset="0"/>
                        </a:rPr>
                        <a:t>Level of brand awareness</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40%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30%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30%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35%</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40%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399025449"/>
                  </a:ext>
                </a:extLst>
              </a:tr>
              <a:tr h="2796842">
                <a:tc>
                  <a:txBody>
                    <a:bodyPr/>
                    <a:lstStyle/>
                    <a:p>
                      <a:pPr>
                        <a:lnSpc>
                          <a:spcPct val="150000"/>
                        </a:lnSpc>
                      </a:pPr>
                      <a:r>
                        <a:rPr lang="en-ZA" sz="2400" spc="0" dirty="0">
                          <a:latin typeface="Arial" panose="020B0604020202020204" pitchFamily="34" charset="0"/>
                          <a:cs typeface="Arial" panose="020B0604020202020204" pitchFamily="34" charset="0"/>
                        </a:rPr>
                        <a:t>3.3</a:t>
                      </a:r>
                      <a:endParaRPr lang="en-US" sz="2400"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nSpc>
                          <a:spcPct val="150000"/>
                        </a:lnSpc>
                      </a:pPr>
                      <a:r>
                        <a:rPr lang="en-ZA" sz="2400" cap="none" spc="0" dirty="0">
                          <a:latin typeface="Arial" panose="020B0604020202020204" pitchFamily="34" charset="0"/>
                          <a:cs typeface="Arial" panose="020B0604020202020204" pitchFamily="34" charset="0"/>
                        </a:rPr>
                        <a:t>Percentage of payments to institutions that are completed within 7 working days of receiving the approved disbursement file from operations</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100%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100%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100%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100%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tc>
                  <a:txBody>
                    <a:bodyPr/>
                    <a:lstStyle/>
                    <a:p>
                      <a:pPr algn="ctr">
                        <a:lnSpc>
                          <a:spcPct val="150000"/>
                        </a:lnSpc>
                      </a:pPr>
                      <a:r>
                        <a:rPr lang="en-ZA" sz="2400" cap="none" spc="0" dirty="0">
                          <a:latin typeface="Arial" panose="020B0604020202020204" pitchFamily="34" charset="0"/>
                          <a:cs typeface="Arial" panose="020B0604020202020204" pitchFamily="34" charset="0"/>
                        </a:rPr>
                        <a:t>100%</a:t>
                      </a:r>
                      <a:endParaRPr lang="en-US" sz="2400" cap="none" spc="0" dirty="0">
                        <a:solidFill>
                          <a:schemeClr val="bg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82535737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2742" y="723731"/>
            <a:ext cx="16330507" cy="524930"/>
          </a:xfrm>
          <a:prstGeom prst="rect">
            <a:avLst/>
          </a:prstGeom>
        </p:spPr>
        <p:txBody>
          <a:bodyPr vert="horz" wrap="square" lIns="0" tIns="32173" rIns="0" bIns="0" rtlCol="0">
            <a:spAutoFit/>
          </a:bodyPr>
          <a:lstStyle/>
          <a:p>
            <a:pPr marL="33867">
              <a:lnSpc>
                <a:spcPct val="100000"/>
              </a:lnSpc>
              <a:spcBef>
                <a:spcPts val="107"/>
              </a:spcBef>
            </a:pPr>
            <a:r>
              <a:rPr lang="en-ZA" sz="3200" spc="-13" dirty="0">
                <a:solidFill>
                  <a:schemeClr val="bg1"/>
                </a:solidFill>
              </a:rPr>
              <a:t>PROGRAMME 2: CORE MANDATE</a:t>
            </a:r>
            <a:endParaRPr sz="3200" dirty="0">
              <a:solidFill>
                <a:schemeClr val="bg1"/>
              </a:solidFill>
            </a:endParaRPr>
          </a:p>
        </p:txBody>
      </p:sp>
      <p:graphicFrame>
        <p:nvGraphicFramePr>
          <p:cNvPr id="7" name="Table 7">
            <a:extLst>
              <a:ext uri="{FF2B5EF4-FFF2-40B4-BE49-F238E27FC236}">
                <a16:creationId xmlns:a16="http://schemas.microsoft.com/office/drawing/2014/main" id="{94D53FF4-86C9-4778-83D7-83A38DCEB6EE}"/>
              </a:ext>
            </a:extLst>
          </p:cNvPr>
          <p:cNvGraphicFramePr>
            <a:graphicFrameLocks noGrp="1"/>
          </p:cNvGraphicFramePr>
          <p:nvPr>
            <p:extLst>
              <p:ext uri="{D42A27DB-BD31-4B8C-83A1-F6EECF244321}">
                <p14:modId xmlns:p14="http://schemas.microsoft.com/office/powerpoint/2010/main" val="3194108450"/>
              </p:ext>
            </p:extLst>
          </p:nvPr>
        </p:nvGraphicFramePr>
        <p:xfrm>
          <a:off x="862742" y="1530236"/>
          <a:ext cx="22911658" cy="9347313"/>
        </p:xfrm>
        <a:graphic>
          <a:graphicData uri="http://schemas.openxmlformats.org/drawingml/2006/table">
            <a:tbl>
              <a:tblPr firstRow="1" bandRow="1">
                <a:tableStyleId>{4C3C2611-4C71-4FC5-86AE-919BDF0F9419}</a:tableStyleId>
              </a:tblPr>
              <a:tblGrid>
                <a:gridCol w="1204496">
                  <a:extLst>
                    <a:ext uri="{9D8B030D-6E8A-4147-A177-3AD203B41FA5}">
                      <a16:colId xmlns:a16="http://schemas.microsoft.com/office/drawing/2014/main" val="1149456632"/>
                    </a:ext>
                  </a:extLst>
                </a:gridCol>
                <a:gridCol w="5600888">
                  <a:extLst>
                    <a:ext uri="{9D8B030D-6E8A-4147-A177-3AD203B41FA5}">
                      <a16:colId xmlns:a16="http://schemas.microsoft.com/office/drawing/2014/main" val="2779266256"/>
                    </a:ext>
                  </a:extLst>
                </a:gridCol>
                <a:gridCol w="2987704">
                  <a:extLst>
                    <a:ext uri="{9D8B030D-6E8A-4147-A177-3AD203B41FA5}">
                      <a16:colId xmlns:a16="http://schemas.microsoft.com/office/drawing/2014/main" val="1007232116"/>
                    </a:ext>
                  </a:extLst>
                </a:gridCol>
                <a:gridCol w="2418486">
                  <a:extLst>
                    <a:ext uri="{9D8B030D-6E8A-4147-A177-3AD203B41FA5}">
                      <a16:colId xmlns:a16="http://schemas.microsoft.com/office/drawing/2014/main" val="1059096443"/>
                    </a:ext>
                  </a:extLst>
                </a:gridCol>
                <a:gridCol w="2190026">
                  <a:extLst>
                    <a:ext uri="{9D8B030D-6E8A-4147-A177-3AD203B41FA5}">
                      <a16:colId xmlns:a16="http://schemas.microsoft.com/office/drawing/2014/main" val="64601979"/>
                    </a:ext>
                  </a:extLst>
                </a:gridCol>
                <a:gridCol w="2688299">
                  <a:extLst>
                    <a:ext uri="{9D8B030D-6E8A-4147-A177-3AD203B41FA5}">
                      <a16:colId xmlns:a16="http://schemas.microsoft.com/office/drawing/2014/main" val="1443617146"/>
                    </a:ext>
                  </a:extLst>
                </a:gridCol>
                <a:gridCol w="3072341">
                  <a:extLst>
                    <a:ext uri="{9D8B030D-6E8A-4147-A177-3AD203B41FA5}">
                      <a16:colId xmlns:a16="http://schemas.microsoft.com/office/drawing/2014/main" val="2208147177"/>
                    </a:ext>
                  </a:extLst>
                </a:gridCol>
                <a:gridCol w="2749418">
                  <a:extLst>
                    <a:ext uri="{9D8B030D-6E8A-4147-A177-3AD203B41FA5}">
                      <a16:colId xmlns:a16="http://schemas.microsoft.com/office/drawing/2014/main" val="3018702162"/>
                    </a:ext>
                  </a:extLst>
                </a:gridCol>
              </a:tblGrid>
              <a:tr h="848277">
                <a:tc>
                  <a:txBody>
                    <a:bodyPr/>
                    <a:lstStyle/>
                    <a:p>
                      <a:r>
                        <a:rPr lang="en-ZA" sz="3200" spc="0" dirty="0"/>
                        <a:t>#</a:t>
                      </a:r>
                      <a:endParaRPr lang="en-US" sz="3200" spc="0" dirty="0"/>
                    </a:p>
                  </a:txBody>
                  <a:tcPr marL="243840" marR="243840" marT="121920" marB="121920"/>
                </a:tc>
                <a:tc>
                  <a:txBody>
                    <a:bodyPr/>
                    <a:lstStyle/>
                    <a:p>
                      <a:r>
                        <a:rPr lang="en-ZA" sz="3200" spc="0" dirty="0"/>
                        <a:t>Outcome Indicator</a:t>
                      </a:r>
                      <a:endParaRPr lang="en-US" sz="3200" spc="0" dirty="0"/>
                    </a:p>
                  </a:txBody>
                  <a:tcPr marL="243840" marR="243840" marT="121920" marB="121920"/>
                </a:tc>
                <a:tc gridSpan="2">
                  <a:txBody>
                    <a:bodyPr/>
                    <a:lstStyle/>
                    <a:p>
                      <a:r>
                        <a:rPr lang="en-ZA" sz="3200" spc="0" dirty="0"/>
                        <a:t>Annual Target</a:t>
                      </a:r>
                      <a:endParaRPr lang="en-US" sz="3200" spc="0" dirty="0"/>
                    </a:p>
                  </a:txBody>
                  <a:tcPr marL="243840" marR="243840" marT="121920" marB="121920"/>
                </a:tc>
                <a:tc hMerge="1">
                  <a:txBody>
                    <a:bodyPr/>
                    <a:lstStyle/>
                    <a:p>
                      <a:endParaRPr lang="en-US" sz="1400" dirty="0"/>
                    </a:p>
                  </a:txBody>
                  <a:tcPr/>
                </a:tc>
                <a:tc>
                  <a:txBody>
                    <a:bodyPr/>
                    <a:lstStyle/>
                    <a:p>
                      <a:r>
                        <a:rPr lang="en-ZA" sz="3200" spc="0" dirty="0"/>
                        <a:t>Q1</a:t>
                      </a:r>
                      <a:endParaRPr lang="en-US" sz="3200" spc="0" dirty="0"/>
                    </a:p>
                  </a:txBody>
                  <a:tcPr marL="243840" marR="243840" marT="121920" marB="121920"/>
                </a:tc>
                <a:tc>
                  <a:txBody>
                    <a:bodyPr/>
                    <a:lstStyle/>
                    <a:p>
                      <a:r>
                        <a:rPr lang="en-ZA" sz="3200" spc="0" dirty="0"/>
                        <a:t>Q2</a:t>
                      </a:r>
                      <a:endParaRPr lang="en-US" sz="3200" spc="0" dirty="0"/>
                    </a:p>
                  </a:txBody>
                  <a:tcPr marL="243840" marR="243840" marT="121920" marB="121920"/>
                </a:tc>
                <a:tc>
                  <a:txBody>
                    <a:bodyPr/>
                    <a:lstStyle/>
                    <a:p>
                      <a:r>
                        <a:rPr lang="en-ZA" sz="3200" spc="0" dirty="0"/>
                        <a:t>Q3</a:t>
                      </a:r>
                      <a:endParaRPr lang="en-US" sz="3200" spc="0" dirty="0"/>
                    </a:p>
                  </a:txBody>
                  <a:tcPr marL="243840" marR="243840" marT="121920" marB="121920"/>
                </a:tc>
                <a:tc>
                  <a:txBody>
                    <a:bodyPr/>
                    <a:lstStyle/>
                    <a:p>
                      <a:r>
                        <a:rPr lang="en-ZA" sz="3200" spc="0" dirty="0"/>
                        <a:t>Q4</a:t>
                      </a:r>
                      <a:endParaRPr lang="en-US" sz="3200" spc="0" dirty="0"/>
                    </a:p>
                  </a:txBody>
                  <a:tcPr marL="243840" marR="243840" marT="121920" marB="121920"/>
                </a:tc>
                <a:extLst>
                  <a:ext uri="{0D108BD9-81ED-4DB2-BD59-A6C34878D82A}">
                    <a16:rowId xmlns:a16="http://schemas.microsoft.com/office/drawing/2014/main" val="411016784"/>
                  </a:ext>
                </a:extLst>
              </a:tr>
              <a:tr h="1541790">
                <a:tc>
                  <a:txBody>
                    <a:bodyPr/>
                    <a:lstStyle/>
                    <a:p>
                      <a:r>
                        <a:rPr lang="en-ZA" sz="2000" cap="none" spc="0" dirty="0">
                          <a:latin typeface="Arial" panose="020B0604020202020204" pitchFamily="34" charset="0"/>
                          <a:cs typeface="Arial" panose="020B0604020202020204" pitchFamily="34" charset="0"/>
                        </a:rPr>
                        <a:t>4.1</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r>
                        <a:rPr lang="en-ZA" sz="1800" cap="none" spc="0" dirty="0">
                          <a:latin typeface="Arial" panose="020B0604020202020204" pitchFamily="34" charset="0"/>
                          <a:cs typeface="Arial" panose="020B0604020202020204" pitchFamily="34" charset="0"/>
                        </a:rPr>
                        <a:t>Number of poor and working-class students as per NSFAS eligibility criteria in public universities and TVET colleges funded by NSFAS</a:t>
                      </a:r>
                      <a:endParaRPr lang="en-US" sz="18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UNIVERSITY </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TVETS</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427,851</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310,900</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427,851</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310,900</a:t>
                      </a:r>
                      <a:endParaRPr lang="en-US" sz="2000" cap="none" spc="0" dirty="0">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2238008902"/>
                  </a:ext>
                </a:extLst>
              </a:tr>
              <a:tr h="1241030">
                <a:tc>
                  <a:txBody>
                    <a:bodyPr/>
                    <a:lstStyle/>
                    <a:p>
                      <a:r>
                        <a:rPr lang="en-ZA" sz="2000" cap="none" spc="0" dirty="0">
                          <a:latin typeface="Arial" panose="020B0604020202020204" pitchFamily="34" charset="0"/>
                          <a:cs typeface="Arial" panose="020B0604020202020204" pitchFamily="34" charset="0"/>
                        </a:rPr>
                        <a:t>4.2</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r>
                        <a:rPr lang="en-ZA" sz="1800" cap="none" spc="0" dirty="0">
                          <a:latin typeface="Arial" panose="020B0604020202020204" pitchFamily="34" charset="0"/>
                          <a:cs typeface="Arial" panose="020B0604020202020204" pitchFamily="34" charset="0"/>
                        </a:rPr>
                        <a:t>Percent of funds disbursed consistent with the NSFAS value proposition annually</a:t>
                      </a:r>
                      <a:endParaRPr lang="en-US" sz="18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UNIVERSITY</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TVETS</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97%</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97%</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97%</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97%</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97%</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97%</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97%</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97%</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97%</a:t>
                      </a:r>
                    </a:p>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97%</a:t>
                      </a:r>
                      <a:endParaRPr lang="en-US" sz="2000" cap="none" spc="0" dirty="0">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3420713549"/>
                  </a:ext>
                </a:extLst>
              </a:tr>
              <a:tr h="1418172">
                <a:tc>
                  <a:txBody>
                    <a:bodyPr/>
                    <a:lstStyle/>
                    <a:p>
                      <a:r>
                        <a:rPr lang="en-ZA" sz="2000" cap="none" spc="0" dirty="0">
                          <a:latin typeface="Arial" panose="020B0604020202020204" pitchFamily="34" charset="0"/>
                          <a:cs typeface="Arial" panose="020B0604020202020204" pitchFamily="34" charset="0"/>
                        </a:rPr>
                        <a:t>4.3</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r>
                        <a:rPr lang="en-ZA" sz="1800" cap="none" spc="0" dirty="0">
                          <a:latin typeface="Arial" panose="020B0604020202020204" pitchFamily="34" charset="0"/>
                          <a:cs typeface="Arial" panose="020B0604020202020204" pitchFamily="34" charset="0"/>
                        </a:rPr>
                        <a:t>Total rand value in funding administered, in addition to funding received from DHET, for financial aid annually (quarterly figures are cumulative)</a:t>
                      </a:r>
                      <a:endParaRPr lang="en-US" sz="1800" cap="none" spc="0" dirty="0">
                        <a:latin typeface="Arial" panose="020B0604020202020204" pitchFamily="34" charset="0"/>
                        <a:cs typeface="Arial" panose="020B0604020202020204" pitchFamily="34" charset="0"/>
                      </a:endParaRPr>
                    </a:p>
                  </a:txBody>
                  <a:tcPr marL="243840" marR="243840" marT="121920" marB="121920"/>
                </a:tc>
                <a:tc gridSpan="2">
                  <a:txBody>
                    <a:bodyPr/>
                    <a:lstStyle/>
                    <a:p>
                      <a:pPr algn="ctr"/>
                      <a:endParaRPr lang="en-ZA" sz="2000" cap="none" spc="0" dirty="0">
                        <a:latin typeface="Arial" panose="020B0604020202020204" pitchFamily="34" charset="0"/>
                        <a:cs typeface="Arial" panose="020B0604020202020204" pitchFamily="34" charset="0"/>
                      </a:endParaRPr>
                    </a:p>
                    <a:p>
                      <a:pPr algn="ctr"/>
                      <a:r>
                        <a:rPr lang="en-ZA" sz="2000" cap="none" spc="0" dirty="0">
                          <a:latin typeface="Arial" panose="020B0604020202020204" pitchFamily="34" charset="0"/>
                          <a:cs typeface="Arial" panose="020B0604020202020204" pitchFamily="34" charset="0"/>
                        </a:rPr>
                        <a:t>R 1.7BILLION</a:t>
                      </a:r>
                      <a:endParaRPr lang="en-US" sz="2000" b="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hMerge="1">
                  <a:txBody>
                    <a:bodyPr/>
                    <a:lstStyle/>
                    <a:p>
                      <a:endParaRPr lang="en-US" sz="1100" dirty="0"/>
                    </a:p>
                  </a:txBody>
                  <a:tcPr/>
                </a:tc>
                <a:tc>
                  <a:txBody>
                    <a:bodyPr/>
                    <a:lstStyle/>
                    <a:p>
                      <a:pPr algn="ctr"/>
                      <a:endParaRPr lang="en-ZA" sz="2000" cap="none" spc="0" dirty="0">
                        <a:latin typeface="Arial" panose="020B0604020202020204" pitchFamily="34" charset="0"/>
                        <a:cs typeface="Arial" panose="020B0604020202020204" pitchFamily="34" charset="0"/>
                      </a:endParaRPr>
                    </a:p>
                    <a:p>
                      <a:pPr algn="ctr"/>
                      <a:r>
                        <a:rPr lang="en-US" sz="2000" cap="none" spc="0" dirty="0">
                          <a:latin typeface="Arial" panose="020B0604020202020204" pitchFamily="34" charset="0"/>
                          <a:cs typeface="Arial" panose="020B0604020202020204" pitchFamily="34" charset="0"/>
                        </a:rPr>
                        <a:t>R 0.3BILLION</a:t>
                      </a:r>
                      <a:endParaRPr lang="en-US" sz="2000" b="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endParaRPr lang="en-ZA" sz="2000" cap="none" spc="0" dirty="0">
                        <a:latin typeface="Arial" panose="020B0604020202020204" pitchFamily="34" charset="0"/>
                        <a:cs typeface="Arial" panose="020B0604020202020204" pitchFamily="34" charset="0"/>
                      </a:endParaRPr>
                    </a:p>
                    <a:p>
                      <a:pPr algn="ctr"/>
                      <a:r>
                        <a:rPr lang="en-US" sz="2000" cap="none" spc="0" dirty="0">
                          <a:latin typeface="Arial" panose="020B0604020202020204" pitchFamily="34" charset="0"/>
                          <a:cs typeface="Arial" panose="020B0604020202020204" pitchFamily="34" charset="0"/>
                        </a:rPr>
                        <a:t>R 0.4BILLION</a:t>
                      </a:r>
                      <a:endParaRPr lang="en-US" sz="2000" b="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endParaRPr lang="en-ZA" sz="2000" cap="none" spc="0" dirty="0">
                        <a:latin typeface="Arial" panose="020B0604020202020204" pitchFamily="34" charset="0"/>
                        <a:cs typeface="Arial" panose="020B0604020202020204" pitchFamily="34" charset="0"/>
                      </a:endParaRPr>
                    </a:p>
                    <a:p>
                      <a:pPr algn="ctr"/>
                      <a:r>
                        <a:rPr lang="en-US" sz="2000" cap="none" spc="0" dirty="0">
                          <a:latin typeface="Arial" panose="020B0604020202020204" pitchFamily="34" charset="0"/>
                          <a:cs typeface="Arial" panose="020B0604020202020204" pitchFamily="34" charset="0"/>
                        </a:rPr>
                        <a:t>R1.3BILLION</a:t>
                      </a:r>
                      <a:endParaRPr lang="en-US" sz="2000" b="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endParaRPr lang="en-ZA" sz="2000" cap="none" spc="0" dirty="0">
                        <a:latin typeface="Arial" panose="020B0604020202020204" pitchFamily="34" charset="0"/>
                        <a:cs typeface="Arial" panose="020B0604020202020204" pitchFamily="34" charset="0"/>
                      </a:endParaRPr>
                    </a:p>
                    <a:p>
                      <a:pPr algn="ctr"/>
                      <a:r>
                        <a:rPr lang="en-US" sz="2000" cap="none" spc="0" dirty="0">
                          <a:latin typeface="Arial" panose="020B0604020202020204" pitchFamily="34" charset="0"/>
                          <a:cs typeface="Arial" panose="020B0604020202020204" pitchFamily="34" charset="0"/>
                        </a:rPr>
                        <a:t>R1.7BILLION</a:t>
                      </a:r>
                      <a:endParaRPr lang="en-US" sz="2000" b="0" cap="none" spc="0" dirty="0">
                        <a:solidFill>
                          <a:schemeClr val="tx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2530531399"/>
                  </a:ext>
                </a:extLst>
              </a:tr>
              <a:tr h="849126">
                <a:tc>
                  <a:txBody>
                    <a:bodyPr/>
                    <a:lstStyle/>
                    <a:p>
                      <a:r>
                        <a:rPr lang="en-ZA" sz="2000" cap="none" spc="0" dirty="0">
                          <a:latin typeface="Arial" panose="020B0604020202020204" pitchFamily="34" charset="0"/>
                          <a:cs typeface="Arial" panose="020B0604020202020204" pitchFamily="34" charset="0"/>
                        </a:rPr>
                        <a:t>4.4</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r>
                        <a:rPr lang="en-ZA" sz="1800" cap="none" spc="0" dirty="0">
                          <a:latin typeface="Arial" panose="020B0604020202020204" pitchFamily="34" charset="0"/>
                          <a:cs typeface="Arial" panose="020B0604020202020204" pitchFamily="34" charset="0"/>
                        </a:rPr>
                        <a:t>Total rand value recovered and allocated to loan accounts annually.</a:t>
                      </a:r>
                      <a:endParaRPr lang="en-US" sz="1800" cap="none" spc="0" dirty="0">
                        <a:latin typeface="Arial" panose="020B0604020202020204" pitchFamily="34" charset="0"/>
                        <a:cs typeface="Arial" panose="020B0604020202020204" pitchFamily="34" charset="0"/>
                      </a:endParaRPr>
                    </a:p>
                  </a:txBody>
                  <a:tcPr marL="243840" marR="243840" marT="121920" marB="121920"/>
                </a:tc>
                <a:tc gridSpan="2">
                  <a:txBody>
                    <a:bodyPr/>
                    <a:lstStyle/>
                    <a:p>
                      <a:pPr algn="ctr"/>
                      <a:r>
                        <a:rPr lang="en-ZA" sz="2000" cap="none" spc="0" dirty="0">
                          <a:latin typeface="Arial" panose="020B0604020202020204" pitchFamily="34" charset="0"/>
                          <a:cs typeface="Arial" panose="020B0604020202020204" pitchFamily="34" charset="0"/>
                        </a:rPr>
                        <a:t>R 0.8 BILLION</a:t>
                      </a:r>
                      <a:endParaRPr lang="en-US" sz="2000" cap="none" spc="0" dirty="0">
                        <a:latin typeface="Arial" panose="020B0604020202020204" pitchFamily="34" charset="0"/>
                        <a:cs typeface="Arial" panose="020B0604020202020204" pitchFamily="34" charset="0"/>
                      </a:endParaRPr>
                    </a:p>
                  </a:txBody>
                  <a:tcPr marL="243840" marR="243840" marT="121920" marB="121920"/>
                </a:tc>
                <a:tc hMerge="1">
                  <a:txBody>
                    <a:bodyPr/>
                    <a:lstStyle/>
                    <a:p>
                      <a:endParaRPr lang="en-US" sz="1100" dirty="0"/>
                    </a:p>
                  </a:txBody>
                  <a:tcPr/>
                </a:tc>
                <a:tc>
                  <a:txBody>
                    <a:bodyPr/>
                    <a:lstStyle/>
                    <a:p>
                      <a:pPr algn="ctr"/>
                      <a:r>
                        <a:rPr lang="en-ZA" sz="2000" cap="none" spc="0" dirty="0">
                          <a:latin typeface="Arial" panose="020B0604020202020204" pitchFamily="34" charset="0"/>
                          <a:cs typeface="Arial" panose="020B0604020202020204" pitchFamily="34" charset="0"/>
                        </a:rPr>
                        <a:t>R0.2 BILLION</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R0.2 BILLION</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R0.2 BILLION</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R0.2BILLION</a:t>
                      </a:r>
                      <a:endParaRPr lang="en-US" sz="2000" cap="none" spc="0" dirty="0">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2050723764"/>
                  </a:ext>
                </a:extLst>
              </a:tr>
              <a:tr h="679542">
                <a:tc>
                  <a:txBody>
                    <a:bodyPr/>
                    <a:lstStyle/>
                    <a:p>
                      <a:r>
                        <a:rPr lang="en-ZA" sz="2000" cap="none" spc="0" dirty="0">
                          <a:latin typeface="Arial" panose="020B0604020202020204" pitchFamily="34" charset="0"/>
                          <a:cs typeface="Arial" panose="020B0604020202020204" pitchFamily="34" charset="0"/>
                        </a:rPr>
                        <a:t>4.5</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r>
                        <a:rPr lang="en-ZA" sz="1800" cap="none" spc="0" dirty="0">
                          <a:latin typeface="Arial" panose="020B0604020202020204" pitchFamily="34" charset="0"/>
                          <a:cs typeface="Arial" panose="020B0604020202020204" pitchFamily="34" charset="0"/>
                        </a:rPr>
                        <a:t>Level of partner collaboration with NSFAS </a:t>
                      </a:r>
                      <a:endParaRPr lang="en-US" sz="1800" cap="none" spc="0" dirty="0">
                        <a:latin typeface="Arial" panose="020B0604020202020204" pitchFamily="34" charset="0"/>
                        <a:cs typeface="Arial" panose="020B0604020202020204" pitchFamily="34" charset="0"/>
                      </a:endParaRPr>
                    </a:p>
                  </a:txBody>
                  <a:tcPr marL="243840" marR="243840" marT="121920" marB="121920"/>
                </a:tc>
                <a:tc gridSpan="2">
                  <a:txBody>
                    <a:bodyPr/>
                    <a:lstStyle/>
                    <a:p>
                      <a:pPr algn="ctr"/>
                      <a:r>
                        <a:rPr lang="en-ZA" sz="2000" cap="none" spc="0" dirty="0">
                          <a:latin typeface="Arial" panose="020B0604020202020204" pitchFamily="34" charset="0"/>
                          <a:cs typeface="Arial" panose="020B0604020202020204" pitchFamily="34" charset="0"/>
                        </a:rPr>
                        <a:t>15%</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hMerge="1">
                  <a:txBody>
                    <a:bodyPr/>
                    <a:lstStyle/>
                    <a:p>
                      <a:endParaRPr lang="en-US" sz="1100" dirty="0"/>
                    </a:p>
                  </a:txBody>
                  <a:tcPr/>
                </a:tc>
                <a:tc>
                  <a:txBody>
                    <a:bodyPr/>
                    <a:lstStyle/>
                    <a:p>
                      <a:pPr algn="ctr"/>
                      <a:r>
                        <a:rPr lang="en-ZA" sz="2000" cap="none" spc="0" dirty="0">
                          <a:latin typeface="Arial" panose="020B0604020202020204" pitchFamily="34" charset="0"/>
                          <a:cs typeface="Arial" panose="020B0604020202020204" pitchFamily="34" charset="0"/>
                        </a:rPr>
                        <a:t>5%</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8%</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12%</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15%</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1473409098"/>
                  </a:ext>
                </a:extLst>
              </a:tr>
              <a:tr h="2769376">
                <a:tc>
                  <a:txBody>
                    <a:bodyPr/>
                    <a:lstStyle/>
                    <a:p>
                      <a:r>
                        <a:rPr lang="en-ZA" sz="2000" cap="none" spc="0" dirty="0">
                          <a:latin typeface="Arial" panose="020B0604020202020204" pitchFamily="34" charset="0"/>
                          <a:cs typeface="Arial" panose="020B0604020202020204" pitchFamily="34" charset="0"/>
                        </a:rPr>
                        <a:t>4.6</a:t>
                      </a:r>
                      <a:endParaRPr lang="en-US" sz="2000" cap="none" spc="0" dirty="0">
                        <a:latin typeface="Arial" panose="020B0604020202020204" pitchFamily="34" charset="0"/>
                        <a:cs typeface="Arial" panose="020B0604020202020204" pitchFamily="34" charset="0"/>
                      </a:endParaRPr>
                    </a:p>
                  </a:txBody>
                  <a:tcPr marL="243840" marR="243840" marT="121920" marB="121920"/>
                </a:tc>
                <a:tc>
                  <a:txBody>
                    <a:bodyPr/>
                    <a:lstStyle/>
                    <a:p>
                      <a:r>
                        <a:rPr lang="en-ZA" sz="1800" cap="none" spc="0" dirty="0">
                          <a:latin typeface="Arial" panose="020B0604020202020204" pitchFamily="34" charset="0"/>
                          <a:cs typeface="Arial" panose="020B0604020202020204" pitchFamily="34" charset="0"/>
                        </a:rPr>
                        <a:t>Percent reduction in the number of complaints or queries from NSFAS students escalated to the NSFAS tier 2 student query resolution team</a:t>
                      </a:r>
                      <a:endParaRPr lang="en-US" sz="1800" cap="none" spc="0" dirty="0">
                        <a:latin typeface="Arial" panose="020B0604020202020204" pitchFamily="34" charset="0"/>
                        <a:cs typeface="Arial" panose="020B0604020202020204" pitchFamily="34" charset="0"/>
                      </a:endParaRPr>
                    </a:p>
                  </a:txBody>
                  <a:tcPr marL="243840" marR="243840" marT="121920" marB="121920"/>
                </a:tc>
                <a:tc gridSpan="2">
                  <a:txBody>
                    <a:bodyPr/>
                    <a:lstStyle/>
                    <a:p>
                      <a:pPr algn="ctr"/>
                      <a:r>
                        <a:rPr lang="en-ZA" sz="2000" cap="none" spc="0" dirty="0">
                          <a:latin typeface="Arial" panose="020B0604020202020204" pitchFamily="34" charset="0"/>
                          <a:cs typeface="Arial" panose="020B0604020202020204" pitchFamily="34" charset="0"/>
                        </a:rPr>
                        <a:t>15%</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hMerge="1">
                  <a:txBody>
                    <a:bodyPr/>
                    <a:lstStyle/>
                    <a:p>
                      <a:endParaRPr lang="en-US" sz="1100" dirty="0"/>
                    </a:p>
                  </a:txBody>
                  <a:tcPr/>
                </a:tc>
                <a:tc>
                  <a:txBody>
                    <a:bodyPr/>
                    <a:lstStyle/>
                    <a:p>
                      <a:pPr algn="ctr"/>
                      <a:r>
                        <a:rPr lang="en-ZA" sz="2000" cap="none" spc="0" dirty="0">
                          <a:latin typeface="Arial" panose="020B0604020202020204" pitchFamily="34" charset="0"/>
                          <a:cs typeface="Arial" panose="020B0604020202020204" pitchFamily="34" charset="0"/>
                        </a:rPr>
                        <a:t>-</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tc>
                  <a:txBody>
                    <a:bodyPr/>
                    <a:lstStyle/>
                    <a:p>
                      <a:pPr algn="ctr"/>
                      <a:r>
                        <a:rPr lang="en-ZA" sz="2000" cap="none" spc="0" dirty="0">
                          <a:latin typeface="Arial" panose="020B0604020202020204" pitchFamily="34" charset="0"/>
                          <a:cs typeface="Arial" panose="020B0604020202020204" pitchFamily="34" charset="0"/>
                        </a:rPr>
                        <a:t>15%</a:t>
                      </a:r>
                      <a:endParaRPr lang="en-US" sz="2000" cap="none" spc="0" dirty="0">
                        <a:solidFill>
                          <a:schemeClr val="tx1"/>
                        </a:solidFill>
                        <a:latin typeface="Arial" panose="020B0604020202020204" pitchFamily="34" charset="0"/>
                        <a:cs typeface="Arial" panose="020B0604020202020204" pitchFamily="34" charset="0"/>
                      </a:endParaRPr>
                    </a:p>
                  </a:txBody>
                  <a:tcPr marL="243840" marR="243840" marT="121920" marB="121920"/>
                </a:tc>
                <a:extLst>
                  <a:ext uri="{0D108BD9-81ED-4DB2-BD59-A6C34878D82A}">
                    <a16:rowId xmlns:a16="http://schemas.microsoft.com/office/drawing/2014/main" val="2764451401"/>
                  </a:ext>
                </a:extLst>
              </a:tr>
            </a:tbl>
          </a:graphicData>
        </a:graphic>
      </p:graphicFrame>
    </p:spTree>
    <p:extLst>
      <p:ext uri="{BB962C8B-B14F-4D97-AF65-F5344CB8AC3E}">
        <p14:creationId xmlns:p14="http://schemas.microsoft.com/office/powerpoint/2010/main" val="1221836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CE7CF9-EF2B-4AD7-8742-BD7C11E8D854}"/>
              </a:ext>
            </a:extLst>
          </p:cNvPr>
          <p:cNvSpPr>
            <a:spLocks noGrp="1"/>
          </p:cNvSpPr>
          <p:nvPr>
            <p:ph type="sldNum" sz="quarter" idx="10"/>
          </p:nvPr>
        </p:nvSpPr>
        <p:spPr/>
        <p:txBody>
          <a:bodyPr/>
          <a:lstStyle/>
          <a:p>
            <a:fld id="{86CB4B4D-7CA3-9044-876B-883B54F8677D}" type="slidenum">
              <a:rPr lang="en-GB" smtClean="0"/>
              <a:pPr/>
              <a:t>34</a:t>
            </a:fld>
            <a:endParaRPr lang="en-GB" dirty="0"/>
          </a:p>
        </p:txBody>
      </p:sp>
      <p:sp>
        <p:nvSpPr>
          <p:cNvPr id="3" name="TextBox 2">
            <a:extLst>
              <a:ext uri="{FF2B5EF4-FFF2-40B4-BE49-F238E27FC236}">
                <a16:creationId xmlns:a16="http://schemas.microsoft.com/office/drawing/2014/main" id="{F0B6F18E-87C1-4B43-8FFA-04611E64D3D3}"/>
              </a:ext>
            </a:extLst>
          </p:cNvPr>
          <p:cNvSpPr txBox="1"/>
          <p:nvPr/>
        </p:nvSpPr>
        <p:spPr>
          <a:xfrm>
            <a:off x="8919721" y="2225484"/>
            <a:ext cx="14431346" cy="70019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6000" b="1" dirty="0">
              <a:solidFill>
                <a:schemeClr val="bg1">
                  <a:lumMod val="50000"/>
                </a:schemeClr>
              </a:solidFill>
              <a:latin typeface="+mn-lt"/>
              <a:cs typeface="Arial" panose="020B0604020202020204" pitchFamily="34" charset="0"/>
            </a:endParaRPr>
          </a:p>
          <a:p>
            <a:pPr algn="l">
              <a:buClr>
                <a:srgbClr val="C00000"/>
              </a:buClr>
            </a:pPr>
            <a:r>
              <a:rPr lang="en-ZA" sz="16600" b="1" dirty="0">
                <a:solidFill>
                  <a:srgbClr val="D36E28"/>
                </a:solidFill>
                <a:latin typeface="+mn-lt"/>
                <a:cs typeface="Arial" panose="020B0604020202020204" pitchFamily="34" charset="0"/>
              </a:rPr>
              <a:t>PART F:  </a:t>
            </a:r>
          </a:p>
          <a:p>
            <a:pPr>
              <a:buClr>
                <a:srgbClr val="C00000"/>
              </a:buClr>
            </a:pPr>
            <a:r>
              <a:rPr lang="en-ZA" sz="4000" b="1" dirty="0">
                <a:solidFill>
                  <a:schemeClr val="bg1">
                    <a:lumMod val="50000"/>
                  </a:schemeClr>
                </a:solidFill>
                <a:latin typeface="Arial" panose="020B0604020202020204" pitchFamily="34" charset="0"/>
                <a:cs typeface="Arial" panose="020B0604020202020204" pitchFamily="34" charset="0"/>
              </a:rPr>
              <a:t>2020/21 BUDGET </a:t>
            </a:r>
          </a:p>
          <a:p>
            <a:pPr algn="l"/>
            <a:endParaRPr lang="en-US" sz="4000" dirty="0">
              <a:solidFill>
                <a:schemeClr val="bg1"/>
              </a:solidFill>
              <a:latin typeface="+mn-lt"/>
            </a:endParaRPr>
          </a:p>
        </p:txBody>
      </p:sp>
      <p:pic>
        <p:nvPicPr>
          <p:cNvPr id="4" name="Graphic 3">
            <a:extLst>
              <a:ext uri="{FF2B5EF4-FFF2-40B4-BE49-F238E27FC236}">
                <a16:creationId xmlns:a16="http://schemas.microsoft.com/office/drawing/2014/main" id="{4F086618-1E4E-4B25-9246-237A386309D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24050" y="4152900"/>
            <a:ext cx="4876800" cy="4876800"/>
          </a:xfrm>
          <a:prstGeom prst="rect">
            <a:avLst/>
          </a:prstGeom>
        </p:spPr>
      </p:pic>
    </p:spTree>
    <p:extLst>
      <p:ext uri="{BB962C8B-B14F-4D97-AF65-F5344CB8AC3E}">
        <p14:creationId xmlns:p14="http://schemas.microsoft.com/office/powerpoint/2010/main" val="139751789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5819" y="231289"/>
            <a:ext cx="16330507" cy="1522639"/>
          </a:xfrm>
          <a:prstGeom prst="rect">
            <a:avLst/>
          </a:prstGeom>
        </p:spPr>
        <p:txBody>
          <a:bodyPr vert="horz" wrap="square" lIns="0" tIns="32173" rIns="0" bIns="0" rtlCol="0">
            <a:spAutoFit/>
          </a:bodyPr>
          <a:lstStyle/>
          <a:p>
            <a:pPr marL="33867">
              <a:lnSpc>
                <a:spcPct val="100000"/>
              </a:lnSpc>
              <a:spcBef>
                <a:spcPts val="253"/>
              </a:spcBef>
            </a:pPr>
            <a:r>
              <a:rPr sz="6400" spc="-13" dirty="0">
                <a:solidFill>
                  <a:schemeClr val="bg1"/>
                </a:solidFill>
              </a:rPr>
              <a:t>20</a:t>
            </a:r>
            <a:r>
              <a:rPr lang="en-ZA" sz="6400" spc="-13" dirty="0">
                <a:solidFill>
                  <a:schemeClr val="bg1"/>
                </a:solidFill>
              </a:rPr>
              <a:t>20</a:t>
            </a:r>
            <a:r>
              <a:rPr sz="6400" spc="-13" dirty="0">
                <a:solidFill>
                  <a:schemeClr val="bg1"/>
                </a:solidFill>
              </a:rPr>
              <a:t>/20</a:t>
            </a:r>
            <a:r>
              <a:rPr lang="en-ZA" sz="6400" spc="-13" dirty="0">
                <a:solidFill>
                  <a:schemeClr val="bg1"/>
                </a:solidFill>
              </a:rPr>
              <a:t>21</a:t>
            </a:r>
            <a:r>
              <a:rPr sz="6400" spc="-13" dirty="0">
                <a:solidFill>
                  <a:schemeClr val="bg1"/>
                </a:solidFill>
              </a:rPr>
              <a:t> Annual Performance</a:t>
            </a:r>
            <a:r>
              <a:rPr sz="6400" spc="-80" dirty="0">
                <a:solidFill>
                  <a:schemeClr val="bg1"/>
                </a:solidFill>
              </a:rPr>
              <a:t> </a:t>
            </a:r>
            <a:r>
              <a:rPr sz="6400" spc="-13" dirty="0">
                <a:solidFill>
                  <a:schemeClr val="bg1"/>
                </a:solidFill>
              </a:rPr>
              <a:t>Plan</a:t>
            </a:r>
          </a:p>
          <a:p>
            <a:pPr marL="33867">
              <a:lnSpc>
                <a:spcPct val="100000"/>
              </a:lnSpc>
              <a:spcBef>
                <a:spcPts val="107"/>
              </a:spcBef>
            </a:pPr>
            <a:r>
              <a:rPr sz="3200" spc="-13" dirty="0">
                <a:solidFill>
                  <a:schemeClr val="bg1"/>
                </a:solidFill>
              </a:rPr>
              <a:t>BUDGET </a:t>
            </a:r>
            <a:r>
              <a:rPr sz="3200" dirty="0">
                <a:solidFill>
                  <a:schemeClr val="bg1"/>
                </a:solidFill>
              </a:rPr>
              <a:t>-</a:t>
            </a:r>
            <a:r>
              <a:rPr sz="3200" spc="-13" dirty="0">
                <a:solidFill>
                  <a:schemeClr val="bg1"/>
                </a:solidFill>
              </a:rPr>
              <a:t> REVENUE</a:t>
            </a:r>
            <a:endParaRPr sz="3200" dirty="0">
              <a:solidFill>
                <a:schemeClr val="bg1"/>
              </a:solidFill>
            </a:endParaRPr>
          </a:p>
        </p:txBody>
      </p:sp>
      <p:graphicFrame>
        <p:nvGraphicFramePr>
          <p:cNvPr id="6" name="object 6"/>
          <p:cNvGraphicFramePr>
            <a:graphicFrameLocks noGrp="1"/>
          </p:cNvGraphicFramePr>
          <p:nvPr>
            <p:extLst>
              <p:ext uri="{D42A27DB-BD31-4B8C-83A1-F6EECF244321}">
                <p14:modId xmlns:p14="http://schemas.microsoft.com/office/powerpoint/2010/main" val="3573988048"/>
              </p:ext>
            </p:extLst>
          </p:nvPr>
        </p:nvGraphicFramePr>
        <p:xfrm>
          <a:off x="845819" y="2228850"/>
          <a:ext cx="22269024" cy="9014475"/>
        </p:xfrm>
        <a:graphic>
          <a:graphicData uri="http://schemas.openxmlformats.org/drawingml/2006/table">
            <a:tbl>
              <a:tblPr firstRow="1" bandRow="1">
                <a:tableStyleId>{4C3C2611-4C71-4FC5-86AE-919BDF0F9419}</a:tableStyleId>
              </a:tblPr>
              <a:tblGrid>
                <a:gridCol w="4991947">
                  <a:extLst>
                    <a:ext uri="{9D8B030D-6E8A-4147-A177-3AD203B41FA5}">
                      <a16:colId xmlns:a16="http://schemas.microsoft.com/office/drawing/2014/main" val="20000"/>
                    </a:ext>
                  </a:extLst>
                </a:gridCol>
                <a:gridCol w="4049979">
                  <a:extLst>
                    <a:ext uri="{9D8B030D-6E8A-4147-A177-3AD203B41FA5}">
                      <a16:colId xmlns:a16="http://schemas.microsoft.com/office/drawing/2014/main" val="20001"/>
                    </a:ext>
                  </a:extLst>
                </a:gridCol>
                <a:gridCol w="4608512">
                  <a:extLst>
                    <a:ext uri="{9D8B030D-6E8A-4147-A177-3AD203B41FA5}">
                      <a16:colId xmlns:a16="http://schemas.microsoft.com/office/drawing/2014/main" val="20002"/>
                    </a:ext>
                  </a:extLst>
                </a:gridCol>
                <a:gridCol w="4224469">
                  <a:extLst>
                    <a:ext uri="{9D8B030D-6E8A-4147-A177-3AD203B41FA5}">
                      <a16:colId xmlns:a16="http://schemas.microsoft.com/office/drawing/2014/main" val="20003"/>
                    </a:ext>
                  </a:extLst>
                </a:gridCol>
                <a:gridCol w="4394117">
                  <a:extLst>
                    <a:ext uri="{9D8B030D-6E8A-4147-A177-3AD203B41FA5}">
                      <a16:colId xmlns:a16="http://schemas.microsoft.com/office/drawing/2014/main" val="20004"/>
                    </a:ext>
                  </a:extLst>
                </a:gridCol>
              </a:tblGrid>
              <a:tr h="1581150">
                <a:tc>
                  <a:txBody>
                    <a:bodyPr/>
                    <a:lstStyle/>
                    <a:p>
                      <a:pPr>
                        <a:lnSpc>
                          <a:spcPct val="100000"/>
                        </a:lnSpc>
                      </a:pPr>
                      <a:endParaRPr sz="3200" dirty="0">
                        <a:latin typeface="Times New Roman"/>
                        <a:cs typeface="Times New Roman"/>
                      </a:endParaRPr>
                    </a:p>
                  </a:txBody>
                  <a:tcPr marL="0" marR="0" marT="0" marB="0"/>
                </a:tc>
                <a:tc>
                  <a:txBody>
                    <a:bodyPr/>
                    <a:lstStyle/>
                    <a:p>
                      <a:pPr marL="200025">
                        <a:lnSpc>
                          <a:spcPct val="100000"/>
                        </a:lnSpc>
                        <a:spcBef>
                          <a:spcPts val="315"/>
                        </a:spcBef>
                      </a:pPr>
                      <a:r>
                        <a:rPr sz="3200" spc="-5" dirty="0">
                          <a:latin typeface="Arial" panose="020B0604020202020204" pitchFamily="34" charset="0"/>
                          <a:cs typeface="Arial" panose="020B0604020202020204" pitchFamily="34" charset="0"/>
                        </a:rPr>
                        <a:t>2019/20Est</a:t>
                      </a:r>
                      <a:r>
                        <a:rPr lang="en-ZA" sz="3200" spc="-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R</a:t>
                      </a:r>
                      <a:r>
                        <a:rPr sz="3200" spc="-90" dirty="0">
                          <a:latin typeface="Arial" panose="020B0604020202020204" pitchFamily="34" charset="0"/>
                          <a:cs typeface="Arial" panose="020B0604020202020204" pitchFamily="34" charset="0"/>
                        </a:rPr>
                        <a:t> </a:t>
                      </a:r>
                      <a:r>
                        <a:rPr lang="en-ZA" sz="3200" spc="-10" dirty="0">
                          <a:latin typeface="Arial" panose="020B0604020202020204" pitchFamily="34" charset="0"/>
                          <a:cs typeface="Arial" panose="020B0604020202020204" pitchFamily="34" charset="0"/>
                        </a:rPr>
                        <a:t>bn</a:t>
                      </a:r>
                      <a:endParaRPr sz="3200" dirty="0">
                        <a:latin typeface="Arial" panose="020B0604020202020204" pitchFamily="34" charset="0"/>
                        <a:cs typeface="Arial" panose="020B0604020202020204" pitchFamily="34" charset="0"/>
                      </a:endParaRPr>
                    </a:p>
                  </a:txBody>
                  <a:tcPr marL="0" marR="0" marT="106680" marB="0"/>
                </a:tc>
                <a:tc>
                  <a:txBody>
                    <a:bodyPr/>
                    <a:lstStyle/>
                    <a:p>
                      <a:pPr marL="756285">
                        <a:lnSpc>
                          <a:spcPct val="100000"/>
                        </a:lnSpc>
                        <a:spcBef>
                          <a:spcPts val="315"/>
                        </a:spcBef>
                      </a:pPr>
                      <a:r>
                        <a:rPr sz="3200" spc="-5" dirty="0">
                          <a:latin typeface="Arial" panose="020B0604020202020204" pitchFamily="34" charset="0"/>
                          <a:cs typeface="Arial" panose="020B0604020202020204" pitchFamily="34" charset="0"/>
                        </a:rPr>
                        <a:t>2020/2</a:t>
                      </a:r>
                      <a:r>
                        <a:rPr lang="en-ZA" sz="3200" spc="-5" dirty="0">
                          <a:latin typeface="Arial" panose="020B0604020202020204" pitchFamily="34" charset="0"/>
                          <a:cs typeface="Arial" panose="020B0604020202020204" pitchFamily="34" charset="0"/>
                        </a:rPr>
                        <a:t>1</a:t>
                      </a:r>
                    </a:p>
                    <a:p>
                      <a:pPr marL="756285">
                        <a:lnSpc>
                          <a:spcPct val="100000"/>
                        </a:lnSpc>
                        <a:spcBef>
                          <a:spcPts val="315"/>
                        </a:spcBef>
                      </a:pPr>
                      <a:r>
                        <a:rPr sz="3200" spc="-10" dirty="0">
                          <a:latin typeface="Arial" panose="020B0604020202020204" pitchFamily="34" charset="0"/>
                          <a:cs typeface="Arial" panose="020B0604020202020204" pitchFamily="34" charset="0"/>
                        </a:rPr>
                        <a:t>R</a:t>
                      </a:r>
                      <a:r>
                        <a:rPr lang="en-ZA" sz="3200" spc="-10" dirty="0">
                          <a:latin typeface="Arial" panose="020B0604020202020204" pitchFamily="34" charset="0"/>
                          <a:cs typeface="Arial" panose="020B0604020202020204" pitchFamily="34" charset="0"/>
                        </a:rPr>
                        <a:t> bn</a:t>
                      </a:r>
                      <a:endParaRPr sz="3200" dirty="0">
                        <a:latin typeface="Arial" panose="020B0604020202020204" pitchFamily="34" charset="0"/>
                        <a:cs typeface="Arial" panose="020B0604020202020204" pitchFamily="34" charset="0"/>
                      </a:endParaRPr>
                    </a:p>
                  </a:txBody>
                  <a:tcPr marL="0" marR="0" marT="106680" marB="0"/>
                </a:tc>
                <a:tc>
                  <a:txBody>
                    <a:bodyPr/>
                    <a:lstStyle/>
                    <a:p>
                      <a:pPr marL="756920">
                        <a:lnSpc>
                          <a:spcPct val="100000"/>
                        </a:lnSpc>
                        <a:spcBef>
                          <a:spcPts val="315"/>
                        </a:spcBef>
                      </a:pPr>
                      <a:r>
                        <a:rPr sz="3200" spc="-5" dirty="0">
                          <a:latin typeface="Arial" panose="020B0604020202020204" pitchFamily="34" charset="0"/>
                          <a:cs typeface="Arial" panose="020B0604020202020204" pitchFamily="34" charset="0"/>
                        </a:rPr>
                        <a:t>2021/22</a:t>
                      </a:r>
                      <a:endParaRPr sz="3200" dirty="0">
                        <a:latin typeface="Arial" panose="020B0604020202020204" pitchFamily="34" charset="0"/>
                        <a:cs typeface="Arial" panose="020B0604020202020204" pitchFamily="34" charset="0"/>
                      </a:endParaRPr>
                    </a:p>
                    <a:p>
                      <a:pPr marL="1035685">
                        <a:lnSpc>
                          <a:spcPct val="100000"/>
                        </a:lnSpc>
                      </a:pPr>
                      <a:r>
                        <a:rPr sz="3200" spc="-10" dirty="0">
                          <a:latin typeface="Arial" panose="020B0604020202020204" pitchFamily="34" charset="0"/>
                          <a:cs typeface="Arial" panose="020B0604020202020204" pitchFamily="34" charset="0"/>
                        </a:rPr>
                        <a:t>R</a:t>
                      </a:r>
                      <a:r>
                        <a:rPr lang="en-ZA" sz="3200" spc="-10" dirty="0">
                          <a:latin typeface="Arial" panose="020B0604020202020204" pitchFamily="34" charset="0"/>
                          <a:cs typeface="Arial" panose="020B0604020202020204" pitchFamily="34" charset="0"/>
                        </a:rPr>
                        <a:t>bn</a:t>
                      </a:r>
                      <a:endParaRPr sz="3200" dirty="0">
                        <a:latin typeface="Arial" panose="020B0604020202020204" pitchFamily="34" charset="0"/>
                        <a:cs typeface="Arial" panose="020B0604020202020204" pitchFamily="34" charset="0"/>
                      </a:endParaRPr>
                    </a:p>
                  </a:txBody>
                  <a:tcPr marL="0" marR="0" marT="106680" marB="0"/>
                </a:tc>
                <a:tc>
                  <a:txBody>
                    <a:bodyPr/>
                    <a:lstStyle/>
                    <a:p>
                      <a:pPr marL="756920">
                        <a:lnSpc>
                          <a:spcPct val="100000"/>
                        </a:lnSpc>
                        <a:spcBef>
                          <a:spcPts val="315"/>
                        </a:spcBef>
                      </a:pPr>
                      <a:r>
                        <a:rPr sz="3200" spc="-5" dirty="0">
                          <a:latin typeface="Arial" panose="020B0604020202020204" pitchFamily="34" charset="0"/>
                          <a:cs typeface="Arial" panose="020B0604020202020204" pitchFamily="34" charset="0"/>
                        </a:rPr>
                        <a:t>2022/23</a:t>
                      </a:r>
                      <a:endParaRPr sz="3200" dirty="0">
                        <a:latin typeface="Arial" panose="020B0604020202020204" pitchFamily="34" charset="0"/>
                        <a:cs typeface="Arial" panose="020B0604020202020204" pitchFamily="34" charset="0"/>
                      </a:endParaRPr>
                    </a:p>
                    <a:p>
                      <a:pPr marL="1036319">
                        <a:lnSpc>
                          <a:spcPct val="100000"/>
                        </a:lnSpc>
                      </a:pPr>
                      <a:r>
                        <a:rPr sz="3200" spc="-10" dirty="0">
                          <a:latin typeface="Arial" panose="020B0604020202020204" pitchFamily="34" charset="0"/>
                          <a:cs typeface="Arial" panose="020B0604020202020204" pitchFamily="34" charset="0"/>
                        </a:rPr>
                        <a:t>R</a:t>
                      </a:r>
                      <a:r>
                        <a:rPr lang="en-ZA" sz="3200" spc="-10" dirty="0">
                          <a:latin typeface="Arial" panose="020B0604020202020204" pitchFamily="34" charset="0"/>
                          <a:cs typeface="Arial" panose="020B0604020202020204" pitchFamily="34" charset="0"/>
                        </a:rPr>
                        <a:t> bn</a:t>
                      </a:r>
                      <a:endParaRPr sz="3200" dirty="0">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0"/>
                  </a:ext>
                </a:extLst>
              </a:tr>
              <a:tr h="1135058">
                <a:tc>
                  <a:txBody>
                    <a:bodyPr/>
                    <a:lstStyle/>
                    <a:p>
                      <a:pPr marL="91440">
                        <a:lnSpc>
                          <a:spcPct val="100000"/>
                        </a:lnSpc>
                        <a:spcBef>
                          <a:spcPts val="315"/>
                        </a:spcBef>
                      </a:pPr>
                      <a:r>
                        <a:rPr lang="en-US" sz="2800" cap="none" spc="0" dirty="0">
                          <a:latin typeface="Arial" panose="020B0604020202020204" pitchFamily="34" charset="0"/>
                          <a:cs typeface="Arial" panose="020B0604020202020204" pitchFamily="34" charset="0"/>
                        </a:rPr>
                        <a:t>Entity revenue</a:t>
                      </a:r>
                      <a:endParaRPr lang="en-US"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00000"/>
                        </a:lnSpc>
                        <a:spcBef>
                          <a:spcPts val="315"/>
                        </a:spcBef>
                      </a:pPr>
                      <a:r>
                        <a:rPr lang="en-US" sz="2800" cap="none" spc="0" dirty="0">
                          <a:latin typeface="Arial" panose="020B0604020202020204" pitchFamily="34" charset="0"/>
                          <a:cs typeface="Arial" panose="020B0604020202020204" pitchFamily="34" charset="0"/>
                        </a:rPr>
                        <a:t>1.7bn</a:t>
                      </a:r>
                      <a:endParaRPr lang="en-US"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2800" cap="none" spc="0" dirty="0">
                          <a:latin typeface="Arial" panose="020B0604020202020204" pitchFamily="34" charset="0"/>
                          <a:cs typeface="Arial" panose="020B0604020202020204" pitchFamily="34" charset="0"/>
                        </a:rPr>
                        <a:t>1.3bn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2800" cap="none" spc="0" dirty="0">
                          <a:latin typeface="Arial" panose="020B0604020202020204" pitchFamily="34" charset="0"/>
                          <a:cs typeface="Arial" panose="020B0604020202020204" pitchFamily="34" charset="0"/>
                        </a:rPr>
                        <a:t>1.4bn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2800" cap="none" spc="0" dirty="0">
                          <a:latin typeface="Arial" panose="020B0604020202020204" pitchFamily="34" charset="0"/>
                          <a:cs typeface="Arial" panose="020B0604020202020204" pitchFamily="34" charset="0"/>
                        </a:rPr>
                        <a:t>1.4bn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1"/>
                  </a:ext>
                </a:extLst>
              </a:tr>
              <a:tr h="929974">
                <a:tc>
                  <a:txBody>
                    <a:bodyPr/>
                    <a:lstStyle/>
                    <a:p>
                      <a:pPr marL="91440">
                        <a:lnSpc>
                          <a:spcPct val="100000"/>
                        </a:lnSpc>
                        <a:spcBef>
                          <a:spcPts val="315"/>
                        </a:spcBef>
                      </a:pPr>
                      <a:r>
                        <a:rPr lang="en-US" sz="2800" cap="none" spc="0" dirty="0">
                          <a:latin typeface="Arial" panose="020B0604020202020204" pitchFamily="34" charset="0"/>
                          <a:cs typeface="Arial" panose="020B0604020202020204" pitchFamily="34" charset="0"/>
                        </a:rPr>
                        <a:t>DHET –student funding</a:t>
                      </a:r>
                      <a:endParaRPr lang="en-US" sz="1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US" sz="2800" cap="none" spc="0" dirty="0">
                          <a:latin typeface="Arial" panose="020B0604020202020204" pitchFamily="34" charset="0"/>
                          <a:cs typeface="Arial" panose="020B0604020202020204" pitchFamily="34" charset="0"/>
                        </a:rPr>
                        <a:t>30.7bn</a:t>
                      </a:r>
                      <a:endParaRPr lang="en-US"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2800" cap="none" spc="0" dirty="0">
                          <a:latin typeface="Arial" panose="020B0604020202020204" pitchFamily="34" charset="0"/>
                          <a:cs typeface="Arial" panose="020B0604020202020204" pitchFamily="34" charset="0"/>
                        </a:rPr>
                        <a:t>34.8bn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2800" cap="none" spc="0" dirty="0">
                          <a:latin typeface="Arial" panose="020B0604020202020204" pitchFamily="34" charset="0"/>
                          <a:cs typeface="Arial" panose="020B0604020202020204" pitchFamily="34" charset="0"/>
                        </a:rPr>
                        <a:t>36.6bn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79375" algn="ctr">
                        <a:lnSpc>
                          <a:spcPct val="100000"/>
                        </a:lnSpc>
                        <a:spcBef>
                          <a:spcPts val="315"/>
                        </a:spcBef>
                      </a:pPr>
                      <a:r>
                        <a:rPr lang="en-ZA" sz="2800" cap="none" spc="0" dirty="0">
                          <a:latin typeface="Arial" panose="020B0604020202020204" pitchFamily="34" charset="0"/>
                          <a:cs typeface="Arial" panose="020B0604020202020204" pitchFamily="34" charset="0"/>
                        </a:rPr>
                        <a:t>38.2bn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2"/>
                  </a:ext>
                </a:extLst>
              </a:tr>
              <a:tr h="1393269">
                <a:tc>
                  <a:txBody>
                    <a:bodyPr/>
                    <a:lstStyle/>
                    <a:p>
                      <a:pPr marL="91440">
                        <a:lnSpc>
                          <a:spcPct val="100000"/>
                        </a:lnSpc>
                        <a:spcBef>
                          <a:spcPts val="315"/>
                        </a:spcBef>
                      </a:pPr>
                      <a:r>
                        <a:rPr lang="en-US" sz="2800" cap="none" spc="0" dirty="0">
                          <a:latin typeface="Arial" panose="020B0604020202020204" pitchFamily="34" charset="0"/>
                          <a:cs typeface="Arial" panose="020B0604020202020204" pitchFamily="34" charset="0"/>
                        </a:rPr>
                        <a:t>DHET –admin funding</a:t>
                      </a:r>
                      <a:endParaRPr lang="en-US" sz="2800" cap="none" spc="0" dirty="0">
                        <a:solidFill>
                          <a:schemeClr val="accent6">
                            <a:lumMod val="50000"/>
                          </a:schemeClr>
                        </a:solidFill>
                        <a:latin typeface="Arial" panose="020B0604020202020204" pitchFamily="34" charset="0"/>
                        <a:ea typeface="+mn-ea"/>
                        <a:cs typeface="Arial" panose="020B0604020202020204" pitchFamily="34" charset="0"/>
                      </a:endParaRPr>
                    </a:p>
                  </a:txBody>
                  <a:tcPr marL="0" marR="0" marT="106680" marB="0"/>
                </a:tc>
                <a:tc>
                  <a:txBody>
                    <a:bodyPr/>
                    <a:lstStyle/>
                    <a:p>
                      <a:pPr marR="81280" algn="ctr">
                        <a:lnSpc>
                          <a:spcPct val="100000"/>
                        </a:lnSpc>
                        <a:spcBef>
                          <a:spcPts val="315"/>
                        </a:spcBef>
                      </a:pPr>
                      <a:r>
                        <a:rPr lang="en-ZA" sz="2800" cap="none" spc="0" dirty="0">
                          <a:latin typeface="Arial" panose="020B0604020202020204" pitchFamily="34" charset="0"/>
                          <a:cs typeface="Arial" panose="020B0604020202020204" pitchFamily="34" charset="0"/>
                        </a:rPr>
                        <a:t>0.3bn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2800" u="none" strike="noStrike" kern="1200" cap="none" spc="0" normalizeH="0" baseline="0" noProof="0" dirty="0">
                          <a:ln>
                            <a:noFill/>
                          </a:ln>
                          <a:effectLst/>
                          <a:uLnTx/>
                          <a:uFillTx/>
                          <a:latin typeface="Arial" panose="020B0604020202020204" pitchFamily="34" charset="0"/>
                          <a:cs typeface="Arial" panose="020B0604020202020204" pitchFamily="34" charset="0"/>
                        </a:rPr>
                        <a:t>0.3bn</a:t>
                      </a:r>
                      <a:endParaRPr kumimoji="0" lang="en-ZA" sz="28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2800" u="none" strike="noStrike" kern="1200" cap="none" spc="0" normalizeH="0" baseline="0" noProof="0" dirty="0">
                          <a:ln>
                            <a:noFill/>
                          </a:ln>
                          <a:effectLst/>
                          <a:uLnTx/>
                          <a:uFillTx/>
                          <a:latin typeface="Arial" panose="020B0604020202020204" pitchFamily="34" charset="0"/>
                          <a:cs typeface="Arial" panose="020B0604020202020204" pitchFamily="34" charset="0"/>
                        </a:rPr>
                        <a:t>0.3bn</a:t>
                      </a:r>
                      <a:endParaRPr kumimoji="0" lang="en-ZA" sz="28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2800" u="none" strike="noStrike" kern="1200" cap="none" spc="0" normalizeH="0" baseline="0" noProof="0" dirty="0">
                          <a:ln>
                            <a:noFill/>
                          </a:ln>
                          <a:effectLst/>
                          <a:uLnTx/>
                          <a:uFillTx/>
                          <a:latin typeface="Arial" panose="020B0604020202020204" pitchFamily="34" charset="0"/>
                          <a:cs typeface="Arial" panose="020B0604020202020204" pitchFamily="34" charset="0"/>
                        </a:rPr>
                        <a:t>0.3bn</a:t>
                      </a:r>
                      <a:endParaRPr kumimoji="0" lang="en-ZA" sz="28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extLst>
                  <a:ext uri="{0D108BD9-81ED-4DB2-BD59-A6C34878D82A}">
                    <a16:rowId xmlns:a16="http://schemas.microsoft.com/office/drawing/2014/main" val="1151708251"/>
                  </a:ext>
                </a:extLst>
              </a:tr>
              <a:tr h="1430468">
                <a:tc>
                  <a:txBody>
                    <a:bodyPr/>
                    <a:lstStyle/>
                    <a:p>
                      <a:pPr marL="91440">
                        <a:lnSpc>
                          <a:spcPct val="100000"/>
                        </a:lnSpc>
                        <a:spcBef>
                          <a:spcPts val="315"/>
                        </a:spcBef>
                      </a:pPr>
                      <a:r>
                        <a:rPr lang="en-ZA" sz="2800" cap="none" spc="0" dirty="0">
                          <a:latin typeface="Arial" panose="020B0604020202020204" pitchFamily="34" charset="0"/>
                          <a:cs typeface="Arial" panose="020B0604020202020204" pitchFamily="34" charset="0"/>
                        </a:rPr>
                        <a:t>Admin fees-other funders</a:t>
                      </a:r>
                      <a:endParaRPr lang="en-US" sz="2800" cap="none" spc="0" dirty="0">
                        <a:solidFill>
                          <a:schemeClr val="accent6">
                            <a:lumMod val="50000"/>
                          </a:schemeClr>
                        </a:solidFill>
                        <a:latin typeface="Arial" panose="020B0604020202020204" pitchFamily="34" charset="0"/>
                        <a:ea typeface="+mn-ea"/>
                        <a:cs typeface="Arial" panose="020B0604020202020204" pitchFamily="34" charset="0"/>
                      </a:endParaRPr>
                    </a:p>
                  </a:txBody>
                  <a:tcPr marL="0" marR="0" marT="106680" marB="0"/>
                </a:tc>
                <a:tc>
                  <a:txBody>
                    <a:bodyPr/>
                    <a:lstStyle/>
                    <a:p>
                      <a:pPr marR="81280" algn="ctr">
                        <a:lnSpc>
                          <a:spcPct val="100000"/>
                        </a:lnSpc>
                        <a:spcBef>
                          <a:spcPts val="315"/>
                        </a:spcBef>
                      </a:pPr>
                      <a:r>
                        <a:rPr lang="en-ZA" sz="2800" cap="none" spc="0" dirty="0">
                          <a:latin typeface="Arial" panose="020B0604020202020204" pitchFamily="34" charset="0"/>
                          <a:cs typeface="Arial" panose="020B0604020202020204" pitchFamily="34" charset="0"/>
                        </a:rPr>
                        <a:t>0.1bn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2800" u="none" strike="noStrike" kern="1200" cap="none" spc="0" normalizeH="0" baseline="0" noProof="0" dirty="0">
                          <a:ln>
                            <a:noFill/>
                          </a:ln>
                          <a:effectLst/>
                          <a:uLnTx/>
                          <a:uFillTx/>
                          <a:latin typeface="Arial" panose="020B0604020202020204" pitchFamily="34" charset="0"/>
                          <a:cs typeface="Arial" panose="020B0604020202020204" pitchFamily="34" charset="0"/>
                        </a:rPr>
                        <a:t>0.1bn</a:t>
                      </a:r>
                      <a:endParaRPr kumimoji="0" lang="en-ZA" sz="28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2800" u="none" strike="noStrike" kern="1200" cap="none" spc="0" normalizeH="0" baseline="0" noProof="0" dirty="0">
                          <a:ln>
                            <a:noFill/>
                          </a:ln>
                          <a:effectLst/>
                          <a:uLnTx/>
                          <a:uFillTx/>
                          <a:latin typeface="Arial" panose="020B0604020202020204" pitchFamily="34" charset="0"/>
                          <a:cs typeface="Arial" panose="020B0604020202020204" pitchFamily="34" charset="0"/>
                        </a:rPr>
                        <a:t>0.1bn</a:t>
                      </a:r>
                      <a:endParaRPr kumimoji="0" lang="en-ZA" sz="28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2800" u="none" strike="noStrike" kern="1200" cap="none" spc="0" normalizeH="0" baseline="0" noProof="0" dirty="0">
                          <a:ln>
                            <a:noFill/>
                          </a:ln>
                          <a:effectLst/>
                          <a:uLnTx/>
                          <a:uFillTx/>
                          <a:latin typeface="Arial" panose="020B0604020202020204" pitchFamily="34" charset="0"/>
                          <a:cs typeface="Arial" panose="020B0604020202020204" pitchFamily="34" charset="0"/>
                        </a:rPr>
                        <a:t>0.1bn</a:t>
                      </a:r>
                      <a:endParaRPr kumimoji="0" lang="en-ZA" sz="28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extLst>
                  <a:ext uri="{0D108BD9-81ED-4DB2-BD59-A6C34878D82A}">
                    <a16:rowId xmlns:a16="http://schemas.microsoft.com/office/drawing/2014/main" val="3518896244"/>
                  </a:ext>
                </a:extLst>
              </a:tr>
              <a:tr h="1149785">
                <a:tc>
                  <a:txBody>
                    <a:bodyPr/>
                    <a:lstStyle/>
                    <a:p>
                      <a:pPr marL="91440">
                        <a:lnSpc>
                          <a:spcPct val="100000"/>
                        </a:lnSpc>
                        <a:spcBef>
                          <a:spcPts val="320"/>
                        </a:spcBef>
                      </a:pPr>
                      <a:r>
                        <a:rPr lang="en-US" sz="2800" cap="none" spc="0" dirty="0">
                          <a:latin typeface="Arial" panose="020B0604020202020204" pitchFamily="34" charset="0"/>
                          <a:cs typeface="Arial" panose="020B0604020202020204" pitchFamily="34" charset="0"/>
                        </a:rPr>
                        <a:t>Other grants</a:t>
                      </a:r>
                      <a:endParaRPr lang="en-US"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2800" cap="none" spc="0" dirty="0">
                          <a:latin typeface="Arial" panose="020B0604020202020204" pitchFamily="34" charset="0"/>
                          <a:cs typeface="Arial" panose="020B0604020202020204" pitchFamily="34" charset="0"/>
                        </a:rPr>
                        <a:t>1.8bn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2800" cap="none" spc="0" dirty="0">
                          <a:latin typeface="Arial" panose="020B0604020202020204" pitchFamily="34" charset="0"/>
                          <a:cs typeface="Arial" panose="020B0604020202020204" pitchFamily="34" charset="0"/>
                        </a:rPr>
                        <a:t>1.9bn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2800" cap="none" spc="0" dirty="0">
                          <a:latin typeface="Arial" panose="020B0604020202020204" pitchFamily="34" charset="0"/>
                          <a:cs typeface="Arial" panose="020B0604020202020204" pitchFamily="34" charset="0"/>
                        </a:rPr>
                        <a:t>2.1bn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ZA" sz="2800" cap="none" spc="0" dirty="0">
                          <a:latin typeface="Arial" panose="020B0604020202020204" pitchFamily="34" charset="0"/>
                          <a:cs typeface="Arial" panose="020B0604020202020204" pitchFamily="34" charset="0"/>
                        </a:rPr>
                        <a:t>2.2bn</a:t>
                      </a:r>
                      <a:endParaRPr lang="en-ZA" sz="28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extLst>
                  <a:ext uri="{0D108BD9-81ED-4DB2-BD59-A6C34878D82A}">
                    <a16:rowId xmlns:a16="http://schemas.microsoft.com/office/drawing/2014/main" val="10003"/>
                  </a:ext>
                </a:extLst>
              </a:tr>
              <a:tr h="1394771">
                <a:tc>
                  <a:txBody>
                    <a:bodyPr/>
                    <a:lstStyle/>
                    <a:p>
                      <a:pPr marL="91440">
                        <a:lnSpc>
                          <a:spcPct val="100000"/>
                        </a:lnSpc>
                        <a:spcBef>
                          <a:spcPts val="320"/>
                        </a:spcBef>
                      </a:pPr>
                      <a:r>
                        <a:rPr lang="en-US" sz="2800" b="1" cap="none" spc="0" dirty="0">
                          <a:latin typeface="Arial" panose="020B0604020202020204" pitchFamily="34" charset="0"/>
                          <a:cs typeface="Arial" panose="020B0604020202020204" pitchFamily="34" charset="0"/>
                        </a:rPr>
                        <a:t>Total revenue</a:t>
                      </a:r>
                      <a:endParaRPr lang="en-US" sz="28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US" sz="2800" b="1" cap="none" spc="0" dirty="0">
                          <a:latin typeface="Arial" panose="020B0604020202020204" pitchFamily="34" charset="0"/>
                          <a:cs typeface="Arial" panose="020B0604020202020204" pitchFamily="34" charset="0"/>
                        </a:rPr>
                        <a:t>34.6bn</a:t>
                      </a:r>
                      <a:endParaRPr lang="en-US" sz="28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ZA" sz="2800" b="1" cap="none" spc="0" dirty="0">
                          <a:latin typeface="Arial" panose="020B0604020202020204" pitchFamily="34" charset="0"/>
                          <a:cs typeface="Arial" panose="020B0604020202020204" pitchFamily="34" charset="0"/>
                        </a:rPr>
                        <a:t>38.4bn</a:t>
                      </a:r>
                      <a:endParaRPr lang="en-ZA" sz="28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ZA" sz="2800" b="1" cap="none" spc="0" dirty="0">
                          <a:latin typeface="Arial" panose="020B0604020202020204" pitchFamily="34" charset="0"/>
                          <a:cs typeface="Arial" panose="020B0604020202020204" pitchFamily="34" charset="0"/>
                        </a:rPr>
                        <a:t>40.5bn</a:t>
                      </a:r>
                      <a:endParaRPr lang="en-ZA" sz="28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79375" algn="ctr">
                        <a:lnSpc>
                          <a:spcPct val="100000"/>
                        </a:lnSpc>
                        <a:spcBef>
                          <a:spcPts val="320"/>
                        </a:spcBef>
                      </a:pPr>
                      <a:r>
                        <a:rPr lang="en-ZA" sz="2800" b="1" cap="none" spc="0" dirty="0">
                          <a:latin typeface="Arial" panose="020B0604020202020204" pitchFamily="34" charset="0"/>
                          <a:cs typeface="Arial" panose="020B0604020202020204" pitchFamily="34" charset="0"/>
                        </a:rPr>
                        <a:t>42.1bn</a:t>
                      </a:r>
                      <a:endParaRPr lang="en-ZA" sz="28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4666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459889"/>
            <a:ext cx="16330507" cy="1522639"/>
          </a:xfrm>
          <a:prstGeom prst="rect">
            <a:avLst/>
          </a:prstGeom>
        </p:spPr>
        <p:txBody>
          <a:bodyPr vert="horz" wrap="square" lIns="0" tIns="32173" rIns="0" bIns="0" rtlCol="0">
            <a:spAutoFit/>
          </a:bodyPr>
          <a:lstStyle/>
          <a:p>
            <a:pPr marL="33867">
              <a:lnSpc>
                <a:spcPct val="100000"/>
              </a:lnSpc>
              <a:spcBef>
                <a:spcPts val="253"/>
              </a:spcBef>
            </a:pPr>
            <a:r>
              <a:rPr sz="6400" spc="-13" dirty="0">
                <a:solidFill>
                  <a:schemeClr val="bg1"/>
                </a:solidFill>
              </a:rPr>
              <a:t>20</a:t>
            </a:r>
            <a:r>
              <a:rPr lang="en-ZA" sz="6400" spc="-13" dirty="0">
                <a:solidFill>
                  <a:schemeClr val="bg1"/>
                </a:solidFill>
              </a:rPr>
              <a:t>20</a:t>
            </a:r>
            <a:r>
              <a:rPr sz="6400" spc="-13" dirty="0">
                <a:solidFill>
                  <a:schemeClr val="bg1"/>
                </a:solidFill>
              </a:rPr>
              <a:t>/20</a:t>
            </a:r>
            <a:r>
              <a:rPr lang="en-ZA" sz="6400" spc="-13" dirty="0">
                <a:solidFill>
                  <a:schemeClr val="bg1"/>
                </a:solidFill>
              </a:rPr>
              <a:t>21</a:t>
            </a:r>
            <a:r>
              <a:rPr sz="6400" spc="-13" dirty="0">
                <a:solidFill>
                  <a:schemeClr val="bg1"/>
                </a:solidFill>
              </a:rPr>
              <a:t> Annual Performance</a:t>
            </a:r>
            <a:r>
              <a:rPr sz="6400" spc="-80" dirty="0">
                <a:solidFill>
                  <a:schemeClr val="bg1"/>
                </a:solidFill>
              </a:rPr>
              <a:t> </a:t>
            </a:r>
            <a:r>
              <a:rPr sz="6400" spc="-13" dirty="0">
                <a:solidFill>
                  <a:schemeClr val="bg1"/>
                </a:solidFill>
              </a:rPr>
              <a:t>Plan</a:t>
            </a:r>
          </a:p>
          <a:p>
            <a:pPr marL="33867">
              <a:lnSpc>
                <a:spcPct val="100000"/>
              </a:lnSpc>
              <a:spcBef>
                <a:spcPts val="107"/>
              </a:spcBef>
            </a:pPr>
            <a:r>
              <a:rPr sz="3200" spc="-13" dirty="0">
                <a:solidFill>
                  <a:schemeClr val="bg1"/>
                </a:solidFill>
              </a:rPr>
              <a:t>BUDGET </a:t>
            </a:r>
            <a:r>
              <a:rPr sz="3200" dirty="0">
                <a:solidFill>
                  <a:schemeClr val="bg1"/>
                </a:solidFill>
              </a:rPr>
              <a:t>-</a:t>
            </a:r>
            <a:r>
              <a:rPr sz="3200" spc="-13" dirty="0">
                <a:solidFill>
                  <a:schemeClr val="bg1"/>
                </a:solidFill>
              </a:rPr>
              <a:t> EXPENDITURE</a:t>
            </a:r>
            <a:endParaRPr sz="3200" dirty="0">
              <a:solidFill>
                <a:schemeClr val="bg1"/>
              </a:solidFill>
            </a:endParaRPr>
          </a:p>
        </p:txBody>
      </p:sp>
      <p:graphicFrame>
        <p:nvGraphicFramePr>
          <p:cNvPr id="6" name="object 6"/>
          <p:cNvGraphicFramePr>
            <a:graphicFrameLocks noGrp="1"/>
          </p:cNvGraphicFramePr>
          <p:nvPr>
            <p:extLst>
              <p:ext uri="{D42A27DB-BD31-4B8C-83A1-F6EECF244321}">
                <p14:modId xmlns:p14="http://schemas.microsoft.com/office/powerpoint/2010/main" val="2773438673"/>
              </p:ext>
            </p:extLst>
          </p:nvPr>
        </p:nvGraphicFramePr>
        <p:xfrm>
          <a:off x="990600" y="2232488"/>
          <a:ext cx="22669500" cy="8126456"/>
        </p:xfrm>
        <a:graphic>
          <a:graphicData uri="http://schemas.openxmlformats.org/drawingml/2006/table">
            <a:tbl>
              <a:tblPr firstRow="1" bandRow="1">
                <a:tableStyleId>{4C3C2611-4C71-4FC5-86AE-919BDF0F9419}</a:tableStyleId>
              </a:tblPr>
              <a:tblGrid>
                <a:gridCol w="5483552">
                  <a:extLst>
                    <a:ext uri="{9D8B030D-6E8A-4147-A177-3AD203B41FA5}">
                      <a16:colId xmlns:a16="http://schemas.microsoft.com/office/drawing/2014/main" val="20000"/>
                    </a:ext>
                  </a:extLst>
                </a:gridCol>
                <a:gridCol w="3864664">
                  <a:extLst>
                    <a:ext uri="{9D8B030D-6E8A-4147-A177-3AD203B41FA5}">
                      <a16:colId xmlns:a16="http://schemas.microsoft.com/office/drawing/2014/main" val="20001"/>
                    </a:ext>
                  </a:extLst>
                </a:gridCol>
                <a:gridCol w="4484878">
                  <a:extLst>
                    <a:ext uri="{9D8B030D-6E8A-4147-A177-3AD203B41FA5}">
                      <a16:colId xmlns:a16="http://schemas.microsoft.com/office/drawing/2014/main" val="20002"/>
                    </a:ext>
                  </a:extLst>
                </a:gridCol>
                <a:gridCol w="4484878">
                  <a:extLst>
                    <a:ext uri="{9D8B030D-6E8A-4147-A177-3AD203B41FA5}">
                      <a16:colId xmlns:a16="http://schemas.microsoft.com/office/drawing/2014/main" val="20003"/>
                    </a:ext>
                  </a:extLst>
                </a:gridCol>
                <a:gridCol w="4351528">
                  <a:extLst>
                    <a:ext uri="{9D8B030D-6E8A-4147-A177-3AD203B41FA5}">
                      <a16:colId xmlns:a16="http://schemas.microsoft.com/office/drawing/2014/main" val="20004"/>
                    </a:ext>
                  </a:extLst>
                </a:gridCol>
              </a:tblGrid>
              <a:tr h="1706877">
                <a:tc>
                  <a:txBody>
                    <a:bodyPr/>
                    <a:lstStyle/>
                    <a:p>
                      <a:pPr>
                        <a:lnSpc>
                          <a:spcPct val="100000"/>
                        </a:lnSpc>
                      </a:pPr>
                      <a:endParaRPr sz="3200" dirty="0">
                        <a:latin typeface="Arial" panose="020B0604020202020204" pitchFamily="34" charset="0"/>
                        <a:cs typeface="Arial" panose="020B0604020202020204" pitchFamily="34" charset="0"/>
                      </a:endParaRPr>
                    </a:p>
                  </a:txBody>
                  <a:tcPr marL="0" marR="0" marT="0" marB="0"/>
                </a:tc>
                <a:tc>
                  <a:txBody>
                    <a:bodyPr/>
                    <a:lstStyle/>
                    <a:p>
                      <a:pPr marL="201295">
                        <a:lnSpc>
                          <a:spcPct val="100000"/>
                        </a:lnSpc>
                        <a:spcBef>
                          <a:spcPts val="315"/>
                        </a:spcBef>
                      </a:pPr>
                      <a:r>
                        <a:rPr sz="3200" spc="-5" dirty="0">
                          <a:latin typeface="Arial" panose="020B0604020202020204" pitchFamily="34" charset="0"/>
                          <a:cs typeface="Arial" panose="020B0604020202020204" pitchFamily="34" charset="0"/>
                        </a:rPr>
                        <a:t>2019/20Est</a:t>
                      </a:r>
                      <a:endParaRPr sz="3200" dirty="0">
                        <a:latin typeface="Arial" panose="020B0604020202020204" pitchFamily="34" charset="0"/>
                        <a:cs typeface="Arial" panose="020B0604020202020204" pitchFamily="34" charset="0"/>
                      </a:endParaRPr>
                    </a:p>
                    <a:p>
                      <a:pPr marL="771525">
                        <a:lnSpc>
                          <a:spcPct val="100000"/>
                        </a:lnSpc>
                      </a:pPr>
                      <a:r>
                        <a:rPr sz="3200" spc="-5" dirty="0">
                          <a:latin typeface="Arial" panose="020B0604020202020204" pitchFamily="34" charset="0"/>
                          <a:cs typeface="Arial" panose="020B0604020202020204" pitchFamily="34" charset="0"/>
                        </a:rPr>
                        <a:t>R</a:t>
                      </a:r>
                      <a:r>
                        <a:rPr lang="en-ZA" sz="3200" spc="-95" dirty="0">
                          <a:latin typeface="Arial" panose="020B0604020202020204" pitchFamily="34" charset="0"/>
                          <a:cs typeface="Arial" panose="020B0604020202020204" pitchFamily="34" charset="0"/>
                        </a:rPr>
                        <a:t>bn</a:t>
                      </a:r>
                      <a:endParaRPr sz="3200" dirty="0">
                        <a:latin typeface="Arial" panose="020B0604020202020204" pitchFamily="34" charset="0"/>
                        <a:cs typeface="Arial" panose="020B0604020202020204" pitchFamily="34" charset="0"/>
                      </a:endParaRPr>
                    </a:p>
                  </a:txBody>
                  <a:tcPr marL="0" marR="0" marT="106680" marB="0"/>
                </a:tc>
                <a:tc>
                  <a:txBody>
                    <a:bodyPr/>
                    <a:lstStyle/>
                    <a:p>
                      <a:pPr marL="793115">
                        <a:lnSpc>
                          <a:spcPct val="100000"/>
                        </a:lnSpc>
                        <a:spcBef>
                          <a:spcPts val="315"/>
                        </a:spcBef>
                      </a:pPr>
                      <a:r>
                        <a:rPr sz="3200" spc="-5" dirty="0">
                          <a:latin typeface="Arial" panose="020B0604020202020204" pitchFamily="34" charset="0"/>
                          <a:cs typeface="Arial" panose="020B0604020202020204" pitchFamily="34" charset="0"/>
                        </a:rPr>
                        <a:t>2020/21</a:t>
                      </a:r>
                      <a:endParaRPr sz="3200" dirty="0">
                        <a:latin typeface="Arial" panose="020B0604020202020204" pitchFamily="34" charset="0"/>
                        <a:cs typeface="Arial" panose="020B0604020202020204" pitchFamily="34" charset="0"/>
                      </a:endParaRPr>
                    </a:p>
                    <a:p>
                      <a:pPr marL="1071880">
                        <a:lnSpc>
                          <a:spcPct val="100000"/>
                        </a:lnSpc>
                      </a:pPr>
                      <a:r>
                        <a:rPr sz="3200" spc="-5" dirty="0">
                          <a:latin typeface="Arial" panose="020B0604020202020204" pitchFamily="34" charset="0"/>
                          <a:cs typeface="Arial" panose="020B0604020202020204" pitchFamily="34" charset="0"/>
                        </a:rPr>
                        <a:t>R</a:t>
                      </a:r>
                      <a:r>
                        <a:rPr lang="en-ZA" sz="3200" spc="-5" dirty="0">
                          <a:latin typeface="Arial" panose="020B0604020202020204" pitchFamily="34" charset="0"/>
                          <a:cs typeface="Arial" panose="020B0604020202020204" pitchFamily="34" charset="0"/>
                        </a:rPr>
                        <a:t>bn</a:t>
                      </a:r>
                      <a:endParaRPr sz="3200" dirty="0">
                        <a:latin typeface="Arial" panose="020B0604020202020204" pitchFamily="34" charset="0"/>
                        <a:cs typeface="Arial" panose="020B0604020202020204" pitchFamily="34" charset="0"/>
                      </a:endParaRPr>
                    </a:p>
                  </a:txBody>
                  <a:tcPr marL="0" marR="0" marT="106680" marB="0"/>
                </a:tc>
                <a:tc>
                  <a:txBody>
                    <a:bodyPr/>
                    <a:lstStyle/>
                    <a:p>
                      <a:pPr marL="793115">
                        <a:lnSpc>
                          <a:spcPct val="100000"/>
                        </a:lnSpc>
                        <a:spcBef>
                          <a:spcPts val="315"/>
                        </a:spcBef>
                      </a:pPr>
                      <a:r>
                        <a:rPr sz="3200" spc="-5" dirty="0">
                          <a:latin typeface="Arial" panose="020B0604020202020204" pitchFamily="34" charset="0"/>
                          <a:cs typeface="Arial" panose="020B0604020202020204" pitchFamily="34" charset="0"/>
                        </a:rPr>
                        <a:t>2021/22</a:t>
                      </a:r>
                      <a:endParaRPr sz="3200" dirty="0">
                        <a:latin typeface="Arial" panose="020B0604020202020204" pitchFamily="34" charset="0"/>
                        <a:cs typeface="Arial" panose="020B0604020202020204" pitchFamily="34" charset="0"/>
                      </a:endParaRPr>
                    </a:p>
                    <a:p>
                      <a:pPr marL="1071880">
                        <a:lnSpc>
                          <a:spcPct val="100000"/>
                        </a:lnSpc>
                      </a:pPr>
                      <a:r>
                        <a:rPr sz="3200" spc="-5" dirty="0">
                          <a:latin typeface="Arial" panose="020B0604020202020204" pitchFamily="34" charset="0"/>
                          <a:cs typeface="Arial" panose="020B0604020202020204" pitchFamily="34" charset="0"/>
                        </a:rPr>
                        <a:t>R</a:t>
                      </a:r>
                      <a:r>
                        <a:rPr lang="en-ZA" sz="3200" spc="-5" dirty="0">
                          <a:latin typeface="Arial" panose="020B0604020202020204" pitchFamily="34" charset="0"/>
                          <a:cs typeface="Arial" panose="020B0604020202020204" pitchFamily="34" charset="0"/>
                        </a:rPr>
                        <a:t>bn</a:t>
                      </a:r>
                      <a:endParaRPr sz="3200" dirty="0">
                        <a:latin typeface="Arial" panose="020B0604020202020204" pitchFamily="34" charset="0"/>
                        <a:cs typeface="Arial" panose="020B0604020202020204" pitchFamily="34" charset="0"/>
                      </a:endParaRPr>
                    </a:p>
                  </a:txBody>
                  <a:tcPr marL="0" marR="0" marT="106680" marB="0"/>
                </a:tc>
                <a:tc>
                  <a:txBody>
                    <a:bodyPr/>
                    <a:lstStyle/>
                    <a:p>
                      <a:pPr marL="793750">
                        <a:lnSpc>
                          <a:spcPct val="100000"/>
                        </a:lnSpc>
                        <a:spcBef>
                          <a:spcPts val="315"/>
                        </a:spcBef>
                      </a:pPr>
                      <a:r>
                        <a:rPr sz="3200" spc="-5" dirty="0">
                          <a:latin typeface="Arial" panose="020B0604020202020204" pitchFamily="34" charset="0"/>
                          <a:cs typeface="Arial" panose="020B0604020202020204" pitchFamily="34" charset="0"/>
                        </a:rPr>
                        <a:t>2022/23</a:t>
                      </a:r>
                      <a:endParaRPr sz="3200" dirty="0">
                        <a:latin typeface="Arial" panose="020B0604020202020204" pitchFamily="34" charset="0"/>
                        <a:cs typeface="Arial" panose="020B0604020202020204" pitchFamily="34" charset="0"/>
                      </a:endParaRPr>
                    </a:p>
                    <a:p>
                      <a:pPr marL="1072515">
                        <a:lnSpc>
                          <a:spcPct val="100000"/>
                        </a:lnSpc>
                      </a:pPr>
                      <a:r>
                        <a:rPr sz="3200" spc="-5" dirty="0">
                          <a:latin typeface="Arial" panose="020B0604020202020204" pitchFamily="34" charset="0"/>
                          <a:cs typeface="Arial" panose="020B0604020202020204" pitchFamily="34" charset="0"/>
                        </a:rPr>
                        <a:t>R</a:t>
                      </a:r>
                      <a:r>
                        <a:rPr lang="en-ZA" sz="3200" spc="-5" dirty="0">
                          <a:latin typeface="Arial" panose="020B0604020202020204" pitchFamily="34" charset="0"/>
                          <a:cs typeface="Arial" panose="020B0604020202020204" pitchFamily="34" charset="0"/>
                        </a:rPr>
                        <a:t>bn</a:t>
                      </a:r>
                      <a:endParaRPr sz="3200" dirty="0">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0"/>
                  </a:ext>
                </a:extLst>
              </a:tr>
              <a:tr h="1451785">
                <a:tc>
                  <a:txBody>
                    <a:bodyPr/>
                    <a:lstStyle/>
                    <a:p>
                      <a:pPr marL="91440">
                        <a:lnSpc>
                          <a:spcPct val="100000"/>
                        </a:lnSpc>
                        <a:spcBef>
                          <a:spcPts val="315"/>
                        </a:spcBef>
                      </a:pPr>
                      <a:r>
                        <a:rPr lang="en-US" sz="2800" cap="none" spc="0" dirty="0">
                          <a:latin typeface="Arial" panose="020B0604020202020204" pitchFamily="34" charset="0"/>
                          <a:cs typeface="Arial" panose="020B0604020202020204" pitchFamily="34" charset="0"/>
                        </a:rPr>
                        <a:t>Compensation of employees</a:t>
                      </a:r>
                      <a:endParaRPr lang="en-US" sz="28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200" spc="0" dirty="0">
                          <a:latin typeface="Arial" panose="020B0604020202020204" pitchFamily="34" charset="0"/>
                          <a:cs typeface="Arial" panose="020B0604020202020204" pitchFamily="34" charset="0"/>
                        </a:rPr>
                        <a:t>0.</a:t>
                      </a:r>
                      <a:r>
                        <a:rPr sz="3200" spc="0" dirty="0">
                          <a:latin typeface="Arial" panose="020B0604020202020204" pitchFamily="34" charset="0"/>
                          <a:cs typeface="Arial" panose="020B0604020202020204" pitchFamily="34" charset="0"/>
                        </a:rPr>
                        <a:t>2</a:t>
                      </a:r>
                      <a:r>
                        <a:rPr lang="en-ZA" sz="3200" spc="0" dirty="0">
                          <a:latin typeface="Arial" panose="020B0604020202020204" pitchFamily="34" charset="0"/>
                          <a:cs typeface="Arial" panose="020B0604020202020204" pitchFamily="34" charset="0"/>
                        </a:rPr>
                        <a:t>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00000"/>
                        </a:lnSpc>
                        <a:spcBef>
                          <a:spcPts val="315"/>
                        </a:spcBef>
                      </a:pPr>
                      <a:r>
                        <a:rPr lang="en-ZA" sz="3200" spc="0" dirty="0">
                          <a:latin typeface="Arial" panose="020B0604020202020204" pitchFamily="34" charset="0"/>
                          <a:cs typeface="Arial" panose="020B0604020202020204" pitchFamily="34" charset="0"/>
                        </a:rPr>
                        <a:t>0.2bn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200" spc="0" dirty="0">
                          <a:latin typeface="Arial" panose="020B0604020202020204" pitchFamily="34" charset="0"/>
                          <a:cs typeface="Arial" panose="020B0604020202020204" pitchFamily="34" charset="0"/>
                        </a:rPr>
                        <a:t>0.2bn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200" spc="0" dirty="0">
                          <a:latin typeface="Arial" panose="020B0604020202020204" pitchFamily="34" charset="0"/>
                          <a:cs typeface="Arial" panose="020B0604020202020204" pitchFamily="34" charset="0"/>
                        </a:rPr>
                        <a:t>0.3bn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1"/>
                  </a:ext>
                </a:extLst>
              </a:tr>
              <a:tr h="609600">
                <a:tc>
                  <a:txBody>
                    <a:bodyPr/>
                    <a:lstStyle/>
                    <a:p>
                      <a:pPr marL="91440">
                        <a:lnSpc>
                          <a:spcPct val="100000"/>
                        </a:lnSpc>
                        <a:spcBef>
                          <a:spcPts val="315"/>
                        </a:spcBef>
                      </a:pPr>
                      <a:r>
                        <a:rPr lang="en-US" sz="3200" cap="none" spc="0" dirty="0">
                          <a:latin typeface="Arial" panose="020B0604020202020204" pitchFamily="34" charset="0"/>
                          <a:cs typeface="Arial" panose="020B0604020202020204" pitchFamily="34" charset="0"/>
                        </a:rPr>
                        <a:t>Goods &amp; services</a:t>
                      </a:r>
                      <a:endParaRPr lang="en-US"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00000"/>
                        </a:lnSpc>
                        <a:spcBef>
                          <a:spcPts val="315"/>
                        </a:spcBef>
                      </a:pPr>
                      <a:r>
                        <a:rPr lang="en-ZA" sz="3200" spc="0" dirty="0">
                          <a:latin typeface="Arial" panose="020B0604020202020204" pitchFamily="34" charset="0"/>
                          <a:cs typeface="Arial" panose="020B0604020202020204" pitchFamily="34" charset="0"/>
                        </a:rPr>
                        <a:t>0.2bn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200" spc="0" dirty="0">
                          <a:latin typeface="Arial" panose="020B0604020202020204" pitchFamily="34" charset="0"/>
                          <a:cs typeface="Arial" panose="020B0604020202020204" pitchFamily="34" charset="0"/>
                        </a:rPr>
                        <a:t>0.1bn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200" spc="0" dirty="0">
                          <a:latin typeface="Arial" panose="020B0604020202020204" pitchFamily="34" charset="0"/>
                          <a:cs typeface="Arial" panose="020B0604020202020204" pitchFamily="34" charset="0"/>
                        </a:rPr>
                        <a:t>0.2bn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3200" spc="0" dirty="0">
                          <a:latin typeface="Arial" panose="020B0604020202020204" pitchFamily="34" charset="0"/>
                          <a:cs typeface="Arial" panose="020B0604020202020204" pitchFamily="34" charset="0"/>
                        </a:rPr>
                        <a:t>0.2bn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2"/>
                  </a:ext>
                </a:extLst>
              </a:tr>
              <a:tr h="1219200">
                <a:tc>
                  <a:txBody>
                    <a:bodyPr/>
                    <a:lstStyle/>
                    <a:p>
                      <a:pPr marL="91440" marR="816610">
                        <a:lnSpc>
                          <a:spcPct val="100000"/>
                        </a:lnSpc>
                        <a:spcBef>
                          <a:spcPts val="320"/>
                        </a:spcBef>
                      </a:pPr>
                      <a:r>
                        <a:rPr lang="en-US" sz="2800" cap="none" spc="0" dirty="0">
                          <a:latin typeface="Arial" panose="020B0604020202020204" pitchFamily="34" charset="0"/>
                          <a:cs typeface="Arial" panose="020B0604020202020204" pitchFamily="34" charset="0"/>
                        </a:rPr>
                        <a:t>Transfers &amp;  subsidies</a:t>
                      </a:r>
                      <a:endParaRPr lang="en-US" sz="28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sz="3200" spc="0" dirty="0">
                          <a:latin typeface="Arial" panose="020B0604020202020204" pitchFamily="34" charset="0"/>
                          <a:cs typeface="Arial" panose="020B0604020202020204" pitchFamily="34" charset="0"/>
                        </a:rPr>
                        <a:t>32</a:t>
                      </a:r>
                      <a:r>
                        <a:rPr lang="en-ZA" sz="3200" spc="0" dirty="0">
                          <a:latin typeface="Arial" panose="020B0604020202020204" pitchFamily="34" charset="0"/>
                          <a:cs typeface="Arial" panose="020B0604020202020204" pitchFamily="34" charset="0"/>
                        </a:rPr>
                        <a:t>.6bn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sz="3200" spc="0" dirty="0">
                          <a:latin typeface="Arial" panose="020B0604020202020204" pitchFamily="34" charset="0"/>
                          <a:cs typeface="Arial" panose="020B0604020202020204" pitchFamily="34" charset="0"/>
                        </a:rPr>
                        <a:t>3</a:t>
                      </a:r>
                      <a:r>
                        <a:rPr lang="en-ZA" sz="3200" spc="0" dirty="0">
                          <a:latin typeface="Arial" panose="020B0604020202020204" pitchFamily="34" charset="0"/>
                          <a:cs typeface="Arial" panose="020B0604020202020204" pitchFamily="34" charset="0"/>
                        </a:rPr>
                        <a:t>6.7bn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0010" algn="ctr">
                        <a:lnSpc>
                          <a:spcPct val="100000"/>
                        </a:lnSpc>
                        <a:spcBef>
                          <a:spcPts val="320"/>
                        </a:spcBef>
                      </a:pPr>
                      <a:r>
                        <a:rPr lang="en-ZA" sz="3200" spc="0" dirty="0">
                          <a:latin typeface="Arial" panose="020B0604020202020204" pitchFamily="34" charset="0"/>
                          <a:cs typeface="Arial" panose="020B0604020202020204" pitchFamily="34" charset="0"/>
                        </a:rPr>
                        <a:t>38.7bn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0010" algn="ctr">
                        <a:lnSpc>
                          <a:spcPct val="100000"/>
                        </a:lnSpc>
                        <a:spcBef>
                          <a:spcPts val="320"/>
                        </a:spcBef>
                      </a:pPr>
                      <a:r>
                        <a:rPr lang="en-ZA" sz="3200" spc="0" dirty="0">
                          <a:latin typeface="Arial" panose="020B0604020202020204" pitchFamily="34" charset="0"/>
                          <a:cs typeface="Arial" panose="020B0604020202020204" pitchFamily="34" charset="0"/>
                        </a:rPr>
                        <a:t>40.4bn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extLst>
                  <a:ext uri="{0D108BD9-81ED-4DB2-BD59-A6C34878D82A}">
                    <a16:rowId xmlns:a16="http://schemas.microsoft.com/office/drawing/2014/main" val="10003"/>
                  </a:ext>
                </a:extLst>
              </a:tr>
              <a:tr h="946997">
                <a:tc>
                  <a:txBody>
                    <a:bodyPr/>
                    <a:lstStyle/>
                    <a:p>
                      <a:pPr marL="91440">
                        <a:lnSpc>
                          <a:spcPct val="100000"/>
                        </a:lnSpc>
                        <a:spcBef>
                          <a:spcPts val="320"/>
                        </a:spcBef>
                      </a:pPr>
                      <a:r>
                        <a:rPr lang="en-ZA" sz="3200" cap="none" spc="0" dirty="0">
                          <a:latin typeface="Arial" panose="020B0604020202020204" pitchFamily="34" charset="0"/>
                          <a:cs typeface="Arial" panose="020B0604020202020204" pitchFamily="34" charset="0"/>
                        </a:rPr>
                        <a:t>Impairment losses</a:t>
                      </a:r>
                      <a:endParaRPr lang="en-ZA"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lang="en-ZA" sz="3200" spc="0" dirty="0">
                          <a:latin typeface="Arial" panose="020B0604020202020204" pitchFamily="34" charset="0"/>
                          <a:cs typeface="Arial" panose="020B0604020202020204" pitchFamily="34" charset="0"/>
                        </a:rPr>
                        <a:t>1.6bn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lang="en-ZA" sz="3200" spc="0" dirty="0">
                          <a:latin typeface="Arial" panose="020B0604020202020204" pitchFamily="34" charset="0"/>
                          <a:cs typeface="Arial" panose="020B0604020202020204" pitchFamily="34" charset="0"/>
                        </a:rPr>
                        <a:t>1.4bn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lang="en-ZA" sz="3200" spc="0" dirty="0">
                          <a:latin typeface="Arial" panose="020B0604020202020204" pitchFamily="34" charset="0"/>
                          <a:cs typeface="Arial" panose="020B0604020202020204" pitchFamily="34" charset="0"/>
                        </a:rPr>
                        <a:t>1.4bn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3200" spc="0" dirty="0">
                          <a:latin typeface="Arial" panose="020B0604020202020204" pitchFamily="34" charset="0"/>
                          <a:cs typeface="Arial" panose="020B0604020202020204" pitchFamily="34" charset="0"/>
                        </a:rPr>
                        <a:t>1.2bn</a:t>
                      </a: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extLst>
                  <a:ext uri="{0D108BD9-81ED-4DB2-BD59-A6C34878D82A}">
                    <a16:rowId xmlns:a16="http://schemas.microsoft.com/office/drawing/2014/main" val="10004"/>
                  </a:ext>
                </a:extLst>
              </a:tr>
              <a:tr h="1175597">
                <a:tc>
                  <a:txBody>
                    <a:bodyPr/>
                    <a:lstStyle/>
                    <a:p>
                      <a:pPr marL="91440">
                        <a:lnSpc>
                          <a:spcPct val="100000"/>
                        </a:lnSpc>
                        <a:spcBef>
                          <a:spcPts val="325"/>
                        </a:spcBef>
                      </a:pPr>
                      <a:r>
                        <a:rPr lang="en-ZA" sz="3200" b="1" cap="none" spc="0" dirty="0">
                          <a:latin typeface="Arial" panose="020B0604020202020204" pitchFamily="34" charset="0"/>
                          <a:cs typeface="Arial" panose="020B0604020202020204" pitchFamily="34" charset="0"/>
                        </a:rPr>
                        <a:t>Total expenditure</a:t>
                      </a:r>
                      <a:endParaRPr lang="en-ZA" sz="32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2550" algn="ctr">
                        <a:lnSpc>
                          <a:spcPct val="100000"/>
                        </a:lnSpc>
                        <a:spcBef>
                          <a:spcPts val="325"/>
                        </a:spcBef>
                      </a:pPr>
                      <a:r>
                        <a:rPr lang="en-ZA" sz="3200" b="1" spc="0" dirty="0">
                          <a:latin typeface="Arial" panose="020B0604020202020204" pitchFamily="34" charset="0"/>
                          <a:cs typeface="Arial" panose="020B0604020202020204" pitchFamily="34" charset="0"/>
                        </a:rPr>
                        <a:t>34.6bn</a:t>
                      </a:r>
                      <a:endParaRPr sz="32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820" algn="ctr">
                        <a:lnSpc>
                          <a:spcPct val="100000"/>
                        </a:lnSpc>
                        <a:spcBef>
                          <a:spcPts val="325"/>
                        </a:spcBef>
                      </a:pPr>
                      <a:r>
                        <a:rPr lang="en-ZA" sz="3200" b="1" spc="0" dirty="0">
                          <a:latin typeface="Arial" panose="020B0604020202020204" pitchFamily="34" charset="0"/>
                          <a:cs typeface="Arial" panose="020B0604020202020204" pitchFamily="34" charset="0"/>
                        </a:rPr>
                        <a:t>38.4bn</a:t>
                      </a:r>
                      <a:endParaRPr sz="32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185" algn="ctr">
                        <a:lnSpc>
                          <a:spcPct val="100000"/>
                        </a:lnSpc>
                        <a:spcBef>
                          <a:spcPts val="325"/>
                        </a:spcBef>
                      </a:pPr>
                      <a:r>
                        <a:rPr lang="en-ZA" sz="3200" b="1" spc="0" dirty="0">
                          <a:latin typeface="Arial" panose="020B0604020202020204" pitchFamily="34" charset="0"/>
                          <a:cs typeface="Arial" panose="020B0604020202020204" pitchFamily="34" charset="0"/>
                        </a:rPr>
                        <a:t>40.5bn</a:t>
                      </a:r>
                      <a:endParaRPr sz="32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185" algn="ctr">
                        <a:lnSpc>
                          <a:spcPct val="100000"/>
                        </a:lnSpc>
                        <a:spcBef>
                          <a:spcPts val="325"/>
                        </a:spcBef>
                      </a:pPr>
                      <a:r>
                        <a:rPr lang="en-ZA" sz="3200" b="1" spc="0" dirty="0">
                          <a:latin typeface="Arial" panose="020B0604020202020204" pitchFamily="34" charset="0"/>
                          <a:cs typeface="Arial" panose="020B0604020202020204" pitchFamily="34" charset="0"/>
                        </a:rPr>
                        <a:t>42.1bn</a:t>
                      </a:r>
                      <a:endParaRPr sz="32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extLst>
                  <a:ext uri="{0D108BD9-81ED-4DB2-BD59-A6C34878D82A}">
                    <a16:rowId xmlns:a16="http://schemas.microsoft.com/office/drawing/2014/main" val="10007"/>
                  </a:ext>
                </a:extLst>
              </a:tr>
              <a:tr h="1016400">
                <a:tc>
                  <a:txBody>
                    <a:bodyPr/>
                    <a:lstStyle/>
                    <a:p>
                      <a:pPr marL="91440">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2550"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820"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185"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185"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extLst>
                  <a:ext uri="{0D108BD9-81ED-4DB2-BD59-A6C34878D82A}">
                    <a16:rowId xmlns:a16="http://schemas.microsoft.com/office/drawing/2014/main" val="269606583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581" y="421788"/>
            <a:ext cx="16330507" cy="1522639"/>
          </a:xfrm>
          <a:prstGeom prst="rect">
            <a:avLst/>
          </a:prstGeom>
        </p:spPr>
        <p:txBody>
          <a:bodyPr vert="horz" wrap="square" lIns="0" tIns="32173" rIns="0" bIns="0" rtlCol="0">
            <a:spAutoFit/>
          </a:bodyPr>
          <a:lstStyle/>
          <a:p>
            <a:pPr marL="33867">
              <a:lnSpc>
                <a:spcPct val="100000"/>
              </a:lnSpc>
              <a:spcBef>
                <a:spcPts val="253"/>
              </a:spcBef>
            </a:pPr>
            <a:r>
              <a:rPr sz="6400" spc="-13" dirty="0">
                <a:solidFill>
                  <a:schemeClr val="bg1"/>
                </a:solidFill>
              </a:rPr>
              <a:t>20</a:t>
            </a:r>
            <a:r>
              <a:rPr lang="en-ZA" sz="6400" spc="-13" dirty="0">
                <a:solidFill>
                  <a:schemeClr val="bg1"/>
                </a:solidFill>
              </a:rPr>
              <a:t>20</a:t>
            </a:r>
            <a:r>
              <a:rPr sz="6400" spc="-13" dirty="0">
                <a:solidFill>
                  <a:schemeClr val="bg1"/>
                </a:solidFill>
              </a:rPr>
              <a:t>/20</a:t>
            </a:r>
            <a:r>
              <a:rPr lang="en-ZA" sz="6400" spc="-13" dirty="0">
                <a:solidFill>
                  <a:schemeClr val="bg1"/>
                </a:solidFill>
              </a:rPr>
              <a:t>21</a:t>
            </a:r>
            <a:r>
              <a:rPr sz="6400" spc="-13" dirty="0">
                <a:solidFill>
                  <a:schemeClr val="bg1"/>
                </a:solidFill>
              </a:rPr>
              <a:t> Annual Performance</a:t>
            </a:r>
            <a:r>
              <a:rPr sz="6400" spc="-80" dirty="0">
                <a:solidFill>
                  <a:schemeClr val="bg1"/>
                </a:solidFill>
              </a:rPr>
              <a:t> </a:t>
            </a:r>
            <a:r>
              <a:rPr sz="6400" spc="-13" dirty="0">
                <a:solidFill>
                  <a:schemeClr val="bg1"/>
                </a:solidFill>
              </a:rPr>
              <a:t>Plan</a:t>
            </a:r>
          </a:p>
          <a:p>
            <a:pPr marL="33867">
              <a:lnSpc>
                <a:spcPct val="100000"/>
              </a:lnSpc>
              <a:spcBef>
                <a:spcPts val="107"/>
              </a:spcBef>
            </a:pPr>
            <a:r>
              <a:rPr sz="3200" spc="-13" dirty="0">
                <a:solidFill>
                  <a:schemeClr val="bg1"/>
                </a:solidFill>
              </a:rPr>
              <a:t>BUDGET </a:t>
            </a:r>
            <a:r>
              <a:rPr sz="3200" dirty="0">
                <a:solidFill>
                  <a:schemeClr val="bg1"/>
                </a:solidFill>
              </a:rPr>
              <a:t>– </a:t>
            </a:r>
            <a:r>
              <a:rPr sz="3200" spc="-13" dirty="0">
                <a:solidFill>
                  <a:schemeClr val="bg1"/>
                </a:solidFill>
              </a:rPr>
              <a:t>EXPENDITURE PER</a:t>
            </a:r>
            <a:r>
              <a:rPr sz="3200" spc="-53" dirty="0">
                <a:solidFill>
                  <a:schemeClr val="bg1"/>
                </a:solidFill>
              </a:rPr>
              <a:t> </a:t>
            </a:r>
            <a:r>
              <a:rPr sz="3200" spc="-27" dirty="0">
                <a:solidFill>
                  <a:schemeClr val="bg1"/>
                </a:solidFill>
              </a:rPr>
              <a:t>PROGRAMME</a:t>
            </a:r>
            <a:endParaRPr sz="3200" dirty="0">
              <a:solidFill>
                <a:schemeClr val="bg1"/>
              </a:solidFill>
            </a:endParaRPr>
          </a:p>
        </p:txBody>
      </p:sp>
      <p:graphicFrame>
        <p:nvGraphicFramePr>
          <p:cNvPr id="6" name="object 6"/>
          <p:cNvGraphicFramePr>
            <a:graphicFrameLocks noGrp="1"/>
          </p:cNvGraphicFramePr>
          <p:nvPr>
            <p:extLst>
              <p:ext uri="{D42A27DB-BD31-4B8C-83A1-F6EECF244321}">
                <p14:modId xmlns:p14="http://schemas.microsoft.com/office/powerpoint/2010/main" val="2680283650"/>
              </p:ext>
            </p:extLst>
          </p:nvPr>
        </p:nvGraphicFramePr>
        <p:xfrm>
          <a:off x="465581" y="2198028"/>
          <a:ext cx="23156333" cy="9197511"/>
        </p:xfrm>
        <a:graphic>
          <a:graphicData uri="http://schemas.openxmlformats.org/drawingml/2006/table">
            <a:tbl>
              <a:tblPr firstRow="1" bandRow="1">
                <a:tableStyleId>{4C3C2611-4C71-4FC5-86AE-919BDF0F9419}</a:tableStyleId>
              </a:tblPr>
              <a:tblGrid>
                <a:gridCol w="5852160">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4480560">
                  <a:extLst>
                    <a:ext uri="{9D8B030D-6E8A-4147-A177-3AD203B41FA5}">
                      <a16:colId xmlns:a16="http://schemas.microsoft.com/office/drawing/2014/main" val="20002"/>
                    </a:ext>
                  </a:extLst>
                </a:gridCol>
                <a:gridCol w="4480560">
                  <a:extLst>
                    <a:ext uri="{9D8B030D-6E8A-4147-A177-3AD203B41FA5}">
                      <a16:colId xmlns:a16="http://schemas.microsoft.com/office/drawing/2014/main" val="20003"/>
                    </a:ext>
                  </a:extLst>
                </a:gridCol>
                <a:gridCol w="4444239">
                  <a:extLst>
                    <a:ext uri="{9D8B030D-6E8A-4147-A177-3AD203B41FA5}">
                      <a16:colId xmlns:a16="http://schemas.microsoft.com/office/drawing/2014/main" val="20004"/>
                    </a:ext>
                  </a:extLst>
                </a:gridCol>
                <a:gridCol w="38014">
                  <a:extLst>
                    <a:ext uri="{9D8B030D-6E8A-4147-A177-3AD203B41FA5}">
                      <a16:colId xmlns:a16="http://schemas.microsoft.com/office/drawing/2014/main" val="20005"/>
                    </a:ext>
                  </a:extLst>
                </a:gridCol>
              </a:tblGrid>
              <a:tr h="1383620">
                <a:tc>
                  <a:txBody>
                    <a:bodyPr/>
                    <a:lstStyle/>
                    <a:p>
                      <a:pPr>
                        <a:lnSpc>
                          <a:spcPct val="100000"/>
                        </a:lnSpc>
                      </a:pPr>
                      <a:endParaRPr sz="3200" dirty="0">
                        <a:latin typeface="Arial" panose="020B0604020202020204" pitchFamily="34" charset="0"/>
                        <a:cs typeface="Arial" panose="020B0604020202020204" pitchFamily="34" charset="0"/>
                      </a:endParaRPr>
                    </a:p>
                  </a:txBody>
                  <a:tcPr marL="0" marR="0" marT="0" marB="0"/>
                </a:tc>
                <a:tc>
                  <a:txBody>
                    <a:bodyPr/>
                    <a:lstStyle/>
                    <a:p>
                      <a:pPr marL="176530">
                        <a:lnSpc>
                          <a:spcPct val="100000"/>
                        </a:lnSpc>
                        <a:spcBef>
                          <a:spcPts val="315"/>
                        </a:spcBef>
                      </a:pPr>
                      <a:r>
                        <a:rPr sz="3600" spc="-5" dirty="0"/>
                        <a:t>2019/20Est</a:t>
                      </a:r>
                      <a:endParaRPr sz="3600" dirty="0"/>
                    </a:p>
                    <a:p>
                      <a:pPr marL="747395">
                        <a:lnSpc>
                          <a:spcPct val="100000"/>
                        </a:lnSpc>
                      </a:pPr>
                      <a:r>
                        <a:rPr sz="3600" spc="-5" dirty="0"/>
                        <a:t>R</a:t>
                      </a:r>
                      <a:r>
                        <a:rPr sz="3600" spc="-95" dirty="0"/>
                        <a:t> </a:t>
                      </a:r>
                      <a:r>
                        <a:rPr lang="en-ZA" sz="3600" spc="-5" dirty="0"/>
                        <a:t>bn</a:t>
                      </a:r>
                      <a:endParaRPr sz="3600" dirty="0">
                        <a:latin typeface="Arial" panose="020B0604020202020204" pitchFamily="34" charset="0"/>
                        <a:cs typeface="Arial" panose="020B0604020202020204" pitchFamily="34" charset="0"/>
                      </a:endParaRPr>
                    </a:p>
                  </a:txBody>
                  <a:tcPr marL="0" marR="0" marT="106680" marB="0"/>
                </a:tc>
                <a:tc>
                  <a:txBody>
                    <a:bodyPr/>
                    <a:lstStyle/>
                    <a:p>
                      <a:pPr marL="765810">
                        <a:lnSpc>
                          <a:spcPct val="100000"/>
                        </a:lnSpc>
                        <a:spcBef>
                          <a:spcPts val="315"/>
                        </a:spcBef>
                      </a:pPr>
                      <a:r>
                        <a:rPr sz="3600" spc="-5" dirty="0"/>
                        <a:t>2020/21</a:t>
                      </a:r>
                      <a:endParaRPr sz="3600" dirty="0"/>
                    </a:p>
                    <a:p>
                      <a:pPr marL="1044575">
                        <a:lnSpc>
                          <a:spcPct val="100000"/>
                        </a:lnSpc>
                      </a:pPr>
                      <a:r>
                        <a:rPr sz="3600" spc="-5" dirty="0"/>
                        <a:t>R</a:t>
                      </a:r>
                      <a:r>
                        <a:rPr lang="en-ZA" sz="3600" spc="-5" dirty="0"/>
                        <a:t>bn</a:t>
                      </a:r>
                      <a:endParaRPr sz="3600" dirty="0">
                        <a:latin typeface="Arial" panose="020B0604020202020204" pitchFamily="34" charset="0"/>
                        <a:cs typeface="Arial" panose="020B0604020202020204" pitchFamily="34" charset="0"/>
                      </a:endParaRPr>
                    </a:p>
                  </a:txBody>
                  <a:tcPr marL="0" marR="0" marT="106680" marB="0"/>
                </a:tc>
                <a:tc>
                  <a:txBody>
                    <a:bodyPr/>
                    <a:lstStyle/>
                    <a:p>
                      <a:pPr marL="765810">
                        <a:lnSpc>
                          <a:spcPct val="100000"/>
                        </a:lnSpc>
                        <a:spcBef>
                          <a:spcPts val="315"/>
                        </a:spcBef>
                      </a:pPr>
                      <a:r>
                        <a:rPr sz="3600" spc="-5" dirty="0"/>
                        <a:t>2021/22</a:t>
                      </a:r>
                      <a:endParaRPr sz="3600" dirty="0"/>
                    </a:p>
                    <a:p>
                      <a:pPr marL="1044575">
                        <a:lnSpc>
                          <a:spcPct val="100000"/>
                        </a:lnSpc>
                      </a:pPr>
                      <a:r>
                        <a:rPr sz="3600" spc="-5" dirty="0"/>
                        <a:t>R</a:t>
                      </a:r>
                      <a:r>
                        <a:rPr lang="en-ZA" sz="3600" spc="-5" dirty="0"/>
                        <a:t>bn</a:t>
                      </a:r>
                      <a:endParaRPr sz="3600" dirty="0">
                        <a:latin typeface="Arial" panose="020B0604020202020204" pitchFamily="34" charset="0"/>
                        <a:cs typeface="Arial" panose="020B0604020202020204" pitchFamily="34" charset="0"/>
                      </a:endParaRPr>
                    </a:p>
                  </a:txBody>
                  <a:tcPr marL="0" marR="0" marT="106680" marB="0"/>
                </a:tc>
                <a:tc gridSpan="2">
                  <a:txBody>
                    <a:bodyPr/>
                    <a:lstStyle/>
                    <a:p>
                      <a:pPr marL="766445">
                        <a:lnSpc>
                          <a:spcPct val="100000"/>
                        </a:lnSpc>
                        <a:spcBef>
                          <a:spcPts val="315"/>
                        </a:spcBef>
                      </a:pPr>
                      <a:r>
                        <a:rPr sz="3600" spc="-5" dirty="0"/>
                        <a:t>2022/23</a:t>
                      </a:r>
                      <a:endParaRPr sz="3600" dirty="0"/>
                    </a:p>
                    <a:p>
                      <a:pPr marL="1045210">
                        <a:lnSpc>
                          <a:spcPct val="100000"/>
                        </a:lnSpc>
                      </a:pPr>
                      <a:r>
                        <a:rPr sz="3600" spc="-5" dirty="0"/>
                        <a:t>R</a:t>
                      </a:r>
                      <a:r>
                        <a:rPr lang="en-ZA" sz="3600" spc="-5" dirty="0"/>
                        <a:t>bn</a:t>
                      </a:r>
                      <a:endParaRPr sz="3600" dirty="0">
                        <a:latin typeface="Arial" panose="020B0604020202020204" pitchFamily="34" charset="0"/>
                        <a:cs typeface="Arial" panose="020B0604020202020204" pitchFamily="34" charset="0"/>
                      </a:endParaRPr>
                    </a:p>
                  </a:txBody>
                  <a:tcPr marL="0" marR="0" marT="106680" marB="0"/>
                </a:tc>
                <a:tc hMerge="1">
                  <a:txBody>
                    <a:bodyPr/>
                    <a:lstStyle/>
                    <a:p>
                      <a:endParaRPr/>
                    </a:p>
                  </a:txBody>
                  <a:tcPr marL="0" marR="0" marT="0" marB="0"/>
                </a:tc>
                <a:extLst>
                  <a:ext uri="{0D108BD9-81ED-4DB2-BD59-A6C34878D82A}">
                    <a16:rowId xmlns:a16="http://schemas.microsoft.com/office/drawing/2014/main" val="10000"/>
                  </a:ext>
                </a:extLst>
              </a:tr>
              <a:tr h="855430">
                <a:tc>
                  <a:txBody>
                    <a:bodyPr/>
                    <a:lstStyle/>
                    <a:p>
                      <a:pPr marL="89535">
                        <a:lnSpc>
                          <a:spcPct val="100000"/>
                        </a:lnSpc>
                        <a:spcBef>
                          <a:spcPts val="315"/>
                        </a:spcBef>
                      </a:pPr>
                      <a:r>
                        <a:rPr lang="en-US" sz="3600" cap="none" spc="0" dirty="0" err="1">
                          <a:latin typeface="Arial" panose="020B0604020202020204" pitchFamily="34" charset="0"/>
                          <a:cs typeface="Arial" panose="020B0604020202020204" pitchFamily="34" charset="0"/>
                        </a:rPr>
                        <a:t>Programme</a:t>
                      </a:r>
                      <a:r>
                        <a:rPr lang="en-US" sz="3600" cap="none" spc="0" dirty="0">
                          <a:latin typeface="Arial" panose="020B0604020202020204" pitchFamily="34" charset="0"/>
                          <a:cs typeface="Arial" panose="020B0604020202020204" pitchFamily="34" charset="0"/>
                        </a:rPr>
                        <a:t> 1</a:t>
                      </a:r>
                      <a:endParaRPr lang="en-US"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50000"/>
                        </a:lnSpc>
                        <a:spcBef>
                          <a:spcPts val="315"/>
                        </a:spcBef>
                      </a:pPr>
                      <a:r>
                        <a:rPr lang="en-ZA" sz="3200" cap="none" spc="0" dirty="0">
                          <a:latin typeface="Arial" panose="020B0604020202020204" pitchFamily="34" charset="0"/>
                          <a:cs typeface="Arial" panose="020B0604020202020204" pitchFamily="34" charset="0"/>
                        </a:rPr>
                        <a:t>0.3bn</a:t>
                      </a:r>
                      <a:endParaRPr lang="en-ZA"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50000"/>
                        </a:lnSpc>
                        <a:spcBef>
                          <a:spcPts val="315"/>
                        </a:spcBef>
                      </a:pPr>
                      <a:r>
                        <a:rPr lang="en-ZA" sz="3200" cap="none" spc="0" dirty="0">
                          <a:latin typeface="Arial" panose="020B0604020202020204" pitchFamily="34" charset="0"/>
                          <a:cs typeface="Arial" panose="020B0604020202020204" pitchFamily="34" charset="0"/>
                        </a:rPr>
                        <a:t>0.3bn</a:t>
                      </a:r>
                      <a:endParaRPr lang="en-ZA"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50000"/>
                        </a:lnSpc>
                        <a:spcBef>
                          <a:spcPts val="315"/>
                        </a:spcBef>
                      </a:pPr>
                      <a:r>
                        <a:rPr lang="en-ZA" sz="3200" cap="none" spc="0" dirty="0">
                          <a:latin typeface="Arial" panose="020B0604020202020204" pitchFamily="34" charset="0"/>
                          <a:cs typeface="Arial" panose="020B0604020202020204" pitchFamily="34" charset="0"/>
                        </a:rPr>
                        <a:t>0.3bn</a:t>
                      </a:r>
                      <a:endParaRPr lang="en-ZA"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gridSpan="2">
                  <a:txBody>
                    <a:bodyPr/>
                    <a:lstStyle/>
                    <a:p>
                      <a:pPr marL="766445" algn="ctr">
                        <a:lnSpc>
                          <a:spcPct val="150000"/>
                        </a:lnSpc>
                        <a:spcBef>
                          <a:spcPts val="315"/>
                        </a:spcBef>
                      </a:pPr>
                      <a:r>
                        <a:rPr lang="en-ZA" sz="3200" cap="none" spc="0" dirty="0">
                          <a:latin typeface="Arial" panose="020B0604020202020204" pitchFamily="34" charset="0"/>
                          <a:cs typeface="Arial" panose="020B0604020202020204" pitchFamily="34" charset="0"/>
                        </a:rPr>
                        <a:t>0.3bn</a:t>
                      </a:r>
                      <a:endParaRPr lang="en-ZA"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hMerge="1">
                  <a:txBody>
                    <a:bodyPr/>
                    <a:lstStyle/>
                    <a:p>
                      <a:endParaRPr/>
                    </a:p>
                  </a:txBody>
                  <a:tcPr marL="0" marR="0" marT="0" marB="0"/>
                </a:tc>
                <a:extLst>
                  <a:ext uri="{0D108BD9-81ED-4DB2-BD59-A6C34878D82A}">
                    <a16:rowId xmlns:a16="http://schemas.microsoft.com/office/drawing/2014/main" val="10001"/>
                  </a:ext>
                </a:extLst>
              </a:tr>
              <a:tr h="1304555">
                <a:tc>
                  <a:txBody>
                    <a:bodyPr/>
                    <a:lstStyle/>
                    <a:p>
                      <a:pPr marL="89535">
                        <a:lnSpc>
                          <a:spcPct val="100000"/>
                        </a:lnSpc>
                        <a:spcBef>
                          <a:spcPts val="315"/>
                        </a:spcBef>
                      </a:pPr>
                      <a:r>
                        <a:rPr lang="en-US" sz="3600" cap="none" spc="0" dirty="0" err="1">
                          <a:latin typeface="Arial" panose="020B0604020202020204" pitchFamily="34" charset="0"/>
                          <a:cs typeface="Arial" panose="020B0604020202020204" pitchFamily="34" charset="0"/>
                        </a:rPr>
                        <a:t>Programme</a:t>
                      </a:r>
                      <a:r>
                        <a:rPr lang="en-US" sz="3600" cap="none" spc="0" dirty="0">
                          <a:latin typeface="Arial" panose="020B0604020202020204" pitchFamily="34" charset="0"/>
                          <a:cs typeface="Arial" panose="020B0604020202020204" pitchFamily="34" charset="0"/>
                        </a:rPr>
                        <a:t> 2</a:t>
                      </a:r>
                      <a:endParaRPr lang="en-US"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50000"/>
                        </a:lnSpc>
                        <a:spcBef>
                          <a:spcPts val="315"/>
                        </a:spcBef>
                      </a:pPr>
                      <a:r>
                        <a:rPr lang="en-US" sz="3200" cap="none" spc="0" dirty="0">
                          <a:latin typeface="Arial" panose="020B0604020202020204" pitchFamily="34" charset="0"/>
                          <a:cs typeface="Arial" panose="020B0604020202020204" pitchFamily="34" charset="0"/>
                        </a:rPr>
                        <a:t>34.3bn</a:t>
                      </a:r>
                      <a:endParaRPr lang="en-US"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50000"/>
                        </a:lnSpc>
                        <a:spcBef>
                          <a:spcPts val="315"/>
                        </a:spcBef>
                      </a:pPr>
                      <a:r>
                        <a:rPr lang="en-ZA" sz="3200" cap="none" spc="0" dirty="0">
                          <a:latin typeface="Arial" panose="020B0604020202020204" pitchFamily="34" charset="0"/>
                          <a:cs typeface="Arial" panose="020B0604020202020204" pitchFamily="34" charset="0"/>
                        </a:rPr>
                        <a:t>38.1bn</a:t>
                      </a:r>
                      <a:endParaRPr lang="en-ZA"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50000"/>
                        </a:lnSpc>
                        <a:spcBef>
                          <a:spcPts val="315"/>
                        </a:spcBef>
                      </a:pPr>
                      <a:r>
                        <a:rPr lang="en-US" sz="3200" cap="none" spc="0" dirty="0">
                          <a:latin typeface="Arial" panose="020B0604020202020204" pitchFamily="34" charset="0"/>
                          <a:cs typeface="Arial" panose="020B0604020202020204" pitchFamily="34" charset="0"/>
                        </a:rPr>
                        <a:t>40.2bn</a:t>
                      </a:r>
                      <a:endParaRPr lang="en-US"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gridSpan="2">
                  <a:txBody>
                    <a:bodyPr/>
                    <a:lstStyle/>
                    <a:p>
                      <a:pPr marL="448945" algn="ctr">
                        <a:lnSpc>
                          <a:spcPct val="150000"/>
                        </a:lnSpc>
                        <a:spcBef>
                          <a:spcPts val="315"/>
                        </a:spcBef>
                      </a:pPr>
                      <a:r>
                        <a:rPr lang="en-ZA" sz="3200" cap="none" spc="0" dirty="0">
                          <a:latin typeface="Arial" panose="020B0604020202020204" pitchFamily="34" charset="0"/>
                          <a:cs typeface="Arial" panose="020B0604020202020204" pitchFamily="34" charset="0"/>
                        </a:rPr>
                        <a:t>41.8bn</a:t>
                      </a:r>
                      <a:endParaRPr lang="en-ZA" sz="32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hMerge="1">
                  <a:txBody>
                    <a:bodyPr/>
                    <a:lstStyle/>
                    <a:p>
                      <a:endParaRPr/>
                    </a:p>
                  </a:txBody>
                  <a:tcPr marL="0" marR="0" marT="0" marB="0"/>
                </a:tc>
                <a:extLst>
                  <a:ext uri="{0D108BD9-81ED-4DB2-BD59-A6C34878D82A}">
                    <a16:rowId xmlns:a16="http://schemas.microsoft.com/office/drawing/2014/main" val="10002"/>
                  </a:ext>
                </a:extLst>
              </a:tr>
              <a:tr h="1306752">
                <a:tc>
                  <a:txBody>
                    <a:bodyPr/>
                    <a:lstStyle/>
                    <a:p>
                      <a:pPr marL="89535">
                        <a:lnSpc>
                          <a:spcPct val="100000"/>
                        </a:lnSpc>
                        <a:spcBef>
                          <a:spcPts val="320"/>
                        </a:spcBef>
                      </a:pPr>
                      <a:r>
                        <a:rPr lang="en-US" sz="3600" b="1" cap="none" spc="0" dirty="0">
                          <a:latin typeface="Arial" panose="020B0604020202020204" pitchFamily="34" charset="0"/>
                          <a:cs typeface="Arial" panose="020B0604020202020204" pitchFamily="34" charset="0"/>
                        </a:rPr>
                        <a:t>Total expenditure</a:t>
                      </a:r>
                      <a:endParaRPr lang="en-US" sz="36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50000"/>
                        </a:lnSpc>
                        <a:spcBef>
                          <a:spcPts val="320"/>
                        </a:spcBef>
                      </a:pPr>
                      <a:r>
                        <a:rPr lang="en-US" sz="3200" b="1" cap="none" spc="0" dirty="0">
                          <a:latin typeface="Arial" panose="020B0604020202020204" pitchFamily="34" charset="0"/>
                          <a:cs typeface="Arial" panose="020B0604020202020204" pitchFamily="34" charset="0"/>
                        </a:rPr>
                        <a:t>34.6bn</a:t>
                      </a:r>
                      <a:endParaRPr lang="en-US" sz="32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50000"/>
                        </a:lnSpc>
                        <a:spcBef>
                          <a:spcPts val="320"/>
                        </a:spcBef>
                      </a:pPr>
                      <a:r>
                        <a:rPr lang="en-ZA" sz="3200" b="1" cap="none" spc="0" dirty="0">
                          <a:latin typeface="Arial" panose="020B0604020202020204" pitchFamily="34" charset="0"/>
                          <a:cs typeface="Arial" panose="020B0604020202020204" pitchFamily="34" charset="0"/>
                        </a:rPr>
                        <a:t>38.2bn</a:t>
                      </a:r>
                      <a:endParaRPr lang="en-ZA" sz="32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50000"/>
                        </a:lnSpc>
                        <a:spcBef>
                          <a:spcPts val="320"/>
                        </a:spcBef>
                      </a:pPr>
                      <a:r>
                        <a:rPr lang="en-ZA" sz="3200" b="1" cap="none" spc="0" dirty="0">
                          <a:latin typeface="Arial" panose="020B0604020202020204" pitchFamily="34" charset="0"/>
                          <a:cs typeface="Arial" panose="020B0604020202020204" pitchFamily="34" charset="0"/>
                        </a:rPr>
                        <a:t>40.5bn</a:t>
                      </a:r>
                      <a:endParaRPr lang="en-ZA" sz="32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gridSpan="2">
                  <a:txBody>
                    <a:bodyPr/>
                    <a:lstStyle/>
                    <a:p>
                      <a:pPr marL="448945" algn="ctr">
                        <a:lnSpc>
                          <a:spcPct val="150000"/>
                        </a:lnSpc>
                        <a:spcBef>
                          <a:spcPts val="320"/>
                        </a:spcBef>
                      </a:pPr>
                      <a:r>
                        <a:rPr lang="en-ZA" sz="3200" b="1" cap="none" spc="0" dirty="0">
                          <a:latin typeface="Arial" panose="020B0604020202020204" pitchFamily="34" charset="0"/>
                          <a:cs typeface="Arial" panose="020B0604020202020204" pitchFamily="34" charset="0"/>
                        </a:rPr>
                        <a:t>42.1bn</a:t>
                      </a:r>
                      <a:endParaRPr lang="en-ZA" sz="32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hMerge="1">
                  <a:txBody>
                    <a:bodyPr/>
                    <a:lstStyle/>
                    <a:p>
                      <a:endParaRPr dirty="0"/>
                    </a:p>
                  </a:txBody>
                  <a:tcPr marL="0" marR="0" marT="0" marB="0"/>
                </a:tc>
                <a:extLst>
                  <a:ext uri="{0D108BD9-81ED-4DB2-BD59-A6C34878D82A}">
                    <a16:rowId xmlns:a16="http://schemas.microsoft.com/office/drawing/2014/main" val="10004"/>
                  </a:ext>
                </a:extLst>
              </a:tr>
              <a:tr h="4347154">
                <a:tc gridSpan="5">
                  <a:txBody>
                    <a:bodyPr/>
                    <a:lstStyle/>
                    <a:p>
                      <a:pPr>
                        <a:lnSpc>
                          <a:spcPct val="100000"/>
                        </a:lnSpc>
                        <a:spcBef>
                          <a:spcPts val="55"/>
                        </a:spcBef>
                      </a:pPr>
                      <a:endParaRPr sz="4400" spc="0" dirty="0">
                        <a:latin typeface="Arial" panose="020B0604020202020204" pitchFamily="34" charset="0"/>
                        <a:cs typeface="Arial" panose="020B0604020202020204" pitchFamily="34" charset="0"/>
                      </a:endParaRPr>
                    </a:p>
                    <a:p>
                      <a:pPr marL="89535" marR="683895">
                        <a:lnSpc>
                          <a:spcPct val="100000"/>
                        </a:lnSpc>
                      </a:pPr>
                      <a:r>
                        <a:rPr sz="3200" b="1" spc="0" dirty="0" err="1">
                          <a:latin typeface="Arial" panose="020B0604020202020204" pitchFamily="34" charset="0"/>
                          <a:cs typeface="Arial" panose="020B0604020202020204" pitchFamily="34" charset="0"/>
                        </a:rPr>
                        <a:t>Programme</a:t>
                      </a:r>
                      <a:r>
                        <a:rPr lang="en-US" sz="3200" b="1" spc="0" dirty="0">
                          <a:latin typeface="Arial" panose="020B0604020202020204" pitchFamily="34" charset="0"/>
                          <a:cs typeface="Arial" panose="020B0604020202020204" pitchFamily="34" charset="0"/>
                        </a:rPr>
                        <a:t> </a:t>
                      </a:r>
                      <a:r>
                        <a:rPr sz="3200" b="1" spc="0" dirty="0">
                          <a:latin typeface="Arial" panose="020B0604020202020204" pitchFamily="34" charset="0"/>
                          <a:cs typeface="Arial" panose="020B0604020202020204" pitchFamily="34" charset="0"/>
                        </a:rPr>
                        <a:t>1</a:t>
                      </a:r>
                      <a:r>
                        <a:rPr lang="en-ZA" sz="3200" b="1" spc="0" dirty="0">
                          <a:latin typeface="Arial" panose="020B0604020202020204" pitchFamily="34" charset="0"/>
                          <a:cs typeface="Arial" panose="020B0604020202020204" pitchFamily="34" charset="0"/>
                        </a:rPr>
                        <a:t> </a:t>
                      </a:r>
                      <a:r>
                        <a:rPr sz="3200" spc="0" dirty="0">
                          <a:latin typeface="Arial" panose="020B0604020202020204" pitchFamily="34" charset="0"/>
                          <a:cs typeface="Arial" panose="020B0604020202020204" pitchFamily="34" charset="0"/>
                        </a:rPr>
                        <a:t>-</a:t>
                      </a:r>
                      <a:r>
                        <a:rPr lang="en-ZA" sz="3200" spc="0" dirty="0">
                          <a:latin typeface="Arial" panose="020B0604020202020204" pitchFamily="34" charset="0"/>
                          <a:cs typeface="Arial" panose="020B0604020202020204" pitchFamily="34" charset="0"/>
                        </a:rPr>
                        <a:t> </a:t>
                      </a:r>
                      <a:r>
                        <a:rPr lang="en-US" sz="3600" cap="none" spc="0" dirty="0">
                          <a:solidFill>
                            <a:schemeClr val="tx1"/>
                          </a:solidFill>
                          <a:latin typeface="Arial" panose="020B0604020202020204" pitchFamily="34" charset="0"/>
                          <a:cs typeface="Arial" panose="020B0604020202020204" pitchFamily="34" charset="0"/>
                        </a:rPr>
                        <a:t>Consists of the following service units: executive office, finance, human resources,  corporate services: marketing and communication, information and communication technology, governance risk &amp; compliance</a:t>
                      </a:r>
                      <a:r>
                        <a:rPr sz="3600" spc="0" dirty="0">
                          <a:solidFill>
                            <a:schemeClr val="tx1"/>
                          </a:solidFill>
                          <a:latin typeface="Arial" panose="020B0604020202020204" pitchFamily="34" charset="0"/>
                          <a:cs typeface="Arial" panose="020B0604020202020204" pitchFamily="34" charset="0"/>
                        </a:rPr>
                        <a:t>.</a:t>
                      </a:r>
                    </a:p>
                    <a:p>
                      <a:pPr marL="89535">
                        <a:lnSpc>
                          <a:spcPct val="100000"/>
                        </a:lnSpc>
                      </a:pPr>
                      <a:r>
                        <a:rPr sz="3200" b="1" spc="0" dirty="0" err="1">
                          <a:latin typeface="Arial" panose="020B0604020202020204" pitchFamily="34" charset="0"/>
                          <a:cs typeface="Arial" panose="020B0604020202020204" pitchFamily="34" charset="0"/>
                        </a:rPr>
                        <a:t>Programme</a:t>
                      </a:r>
                      <a:r>
                        <a:rPr sz="3200" b="1" spc="0" dirty="0">
                          <a:latin typeface="Arial" panose="020B0604020202020204" pitchFamily="34" charset="0"/>
                          <a:cs typeface="Arial" panose="020B0604020202020204" pitchFamily="34" charset="0"/>
                        </a:rPr>
                        <a:t> 2-</a:t>
                      </a:r>
                      <a:r>
                        <a:rPr lang="en-US" sz="3200" b="1" spc="0" dirty="0">
                          <a:latin typeface="Arial" panose="020B0604020202020204" pitchFamily="34" charset="0"/>
                          <a:cs typeface="Arial" panose="020B0604020202020204" pitchFamily="34" charset="0"/>
                        </a:rPr>
                        <a:t> </a:t>
                      </a:r>
                      <a:r>
                        <a:rPr lang="en-US" sz="3600" cap="none" spc="0" dirty="0">
                          <a:solidFill>
                            <a:schemeClr val="tx1"/>
                          </a:solidFill>
                          <a:latin typeface="Arial" panose="020B0604020202020204" pitchFamily="34" charset="0"/>
                          <a:cs typeface="Arial" panose="020B0604020202020204" pitchFamily="34" charset="0"/>
                        </a:rPr>
                        <a:t>This </a:t>
                      </a:r>
                      <a:r>
                        <a:rPr lang="en-US" sz="3600" cap="none" spc="0" dirty="0" err="1">
                          <a:solidFill>
                            <a:schemeClr val="tx1"/>
                          </a:solidFill>
                          <a:latin typeface="Arial" panose="020B0604020202020204" pitchFamily="34" charset="0"/>
                          <a:cs typeface="Arial" panose="020B0604020202020204" pitchFamily="34" charset="0"/>
                        </a:rPr>
                        <a:t>programme</a:t>
                      </a:r>
                      <a:r>
                        <a:rPr lang="en-US" sz="3600" cap="none" spc="0" dirty="0">
                          <a:solidFill>
                            <a:schemeClr val="tx1"/>
                          </a:solidFill>
                          <a:latin typeface="Arial" panose="020B0604020202020204" pitchFamily="34" charset="0"/>
                          <a:cs typeface="Arial" panose="020B0604020202020204" pitchFamily="34" charset="0"/>
                        </a:rPr>
                        <a:t> consists of the following service units: loans and bursaries administration,</a:t>
                      </a:r>
                    </a:p>
                    <a:p>
                      <a:pPr marL="89535">
                        <a:lnSpc>
                          <a:spcPct val="100000"/>
                        </a:lnSpc>
                        <a:spcBef>
                          <a:spcPts val="5"/>
                        </a:spcBef>
                      </a:pPr>
                      <a:r>
                        <a:rPr lang="en-US" sz="3600" cap="none" spc="0" dirty="0">
                          <a:solidFill>
                            <a:schemeClr val="tx1"/>
                          </a:solidFill>
                          <a:latin typeface="Arial" panose="020B0604020202020204" pitchFamily="34" charset="0"/>
                          <a:cs typeface="Arial" panose="020B0604020202020204" pitchFamily="34" charset="0"/>
                        </a:rPr>
                        <a:t>Contact </a:t>
                      </a:r>
                      <a:r>
                        <a:rPr lang="en-US" sz="3600" cap="none" spc="0" dirty="0" err="1">
                          <a:solidFill>
                            <a:schemeClr val="tx1"/>
                          </a:solidFill>
                          <a:latin typeface="Arial" panose="020B0604020202020204" pitchFamily="34" charset="0"/>
                          <a:cs typeface="Arial" panose="020B0604020202020204" pitchFamily="34" charset="0"/>
                        </a:rPr>
                        <a:t>centre</a:t>
                      </a:r>
                      <a:r>
                        <a:rPr lang="en-US" sz="3600" cap="none" spc="0" dirty="0">
                          <a:solidFill>
                            <a:schemeClr val="tx1"/>
                          </a:solidFill>
                          <a:latin typeface="Arial" panose="020B0604020202020204" pitchFamily="34" charset="0"/>
                          <a:cs typeface="Arial" panose="020B0604020202020204" pitchFamily="34" charset="0"/>
                        </a:rPr>
                        <a:t>, research &amp; policy.</a:t>
                      </a:r>
                    </a:p>
                  </a:txBody>
                  <a:tcPr marL="0" marR="0" marT="18627" marB="0">
                    <a:solidFill>
                      <a:srgbClr val="D36E2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4300" dirty="0">
                        <a:latin typeface="Times New Roman"/>
                        <a:cs typeface="Times New Roman"/>
                      </a:endParaRPr>
                    </a:p>
                  </a:txBody>
                  <a:tcPr marL="0" marR="0" marT="0" marB="0">
                    <a:solidFill>
                      <a:srgbClr val="D36E2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155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CE7CF9-EF2B-4AD7-8742-BD7C11E8D854}"/>
              </a:ext>
            </a:extLst>
          </p:cNvPr>
          <p:cNvSpPr>
            <a:spLocks noGrp="1"/>
          </p:cNvSpPr>
          <p:nvPr>
            <p:ph type="sldNum" sz="quarter" idx="10"/>
          </p:nvPr>
        </p:nvSpPr>
        <p:spPr/>
        <p:txBody>
          <a:bodyPr/>
          <a:lstStyle/>
          <a:p>
            <a:fld id="{86CB4B4D-7CA3-9044-876B-883B54F8677D}" type="slidenum">
              <a:rPr lang="en-GB" smtClean="0"/>
              <a:pPr/>
              <a:t>4</a:t>
            </a:fld>
            <a:endParaRPr lang="en-GB" dirty="0"/>
          </a:p>
        </p:txBody>
      </p:sp>
      <p:sp>
        <p:nvSpPr>
          <p:cNvPr id="3" name="TextBox 2">
            <a:extLst>
              <a:ext uri="{FF2B5EF4-FFF2-40B4-BE49-F238E27FC236}">
                <a16:creationId xmlns:a16="http://schemas.microsoft.com/office/drawing/2014/main" id="{F0B6F18E-87C1-4B43-8FFA-04611E64D3D3}"/>
              </a:ext>
            </a:extLst>
          </p:cNvPr>
          <p:cNvSpPr txBox="1"/>
          <p:nvPr/>
        </p:nvSpPr>
        <p:spPr>
          <a:xfrm>
            <a:off x="8919721" y="-544505"/>
            <a:ext cx="14431346" cy="125418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3600" b="1" dirty="0">
              <a:solidFill>
                <a:schemeClr val="bg1">
                  <a:lumMod val="50000"/>
                </a:schemeClr>
              </a:solidFill>
              <a:latin typeface="+mn-lt"/>
              <a:cs typeface="Arial" panose="020B0604020202020204" pitchFamily="34" charset="0"/>
            </a:endParaRPr>
          </a:p>
          <a:p>
            <a:pPr algn="l">
              <a:buClr>
                <a:srgbClr val="C00000"/>
              </a:buClr>
            </a:pPr>
            <a:endParaRPr lang="en-ZA" sz="6000" b="1" dirty="0">
              <a:solidFill>
                <a:schemeClr val="bg1">
                  <a:lumMod val="50000"/>
                </a:schemeClr>
              </a:solidFill>
              <a:latin typeface="+mn-lt"/>
              <a:cs typeface="Arial" panose="020B0604020202020204" pitchFamily="34" charset="0"/>
            </a:endParaRPr>
          </a:p>
          <a:p>
            <a:pPr algn="l">
              <a:buClr>
                <a:srgbClr val="C00000"/>
              </a:buClr>
            </a:pPr>
            <a:r>
              <a:rPr lang="en-ZA" sz="16600" b="1" dirty="0">
                <a:solidFill>
                  <a:srgbClr val="D36E28"/>
                </a:solidFill>
                <a:latin typeface="+mn-lt"/>
                <a:cs typeface="Arial" panose="020B0604020202020204" pitchFamily="34" charset="0"/>
              </a:rPr>
              <a:t>PART A:  </a:t>
            </a:r>
          </a:p>
          <a:p>
            <a:pPr algn="l">
              <a:buClr>
                <a:srgbClr val="C00000"/>
              </a:buClr>
            </a:pPr>
            <a:endParaRPr lang="en-ZA" sz="4000" b="1" dirty="0">
              <a:solidFill>
                <a:schemeClr val="bg1">
                  <a:lumMod val="50000"/>
                </a:schemeClr>
              </a:solidFill>
              <a:latin typeface="+mn-lt"/>
              <a:cs typeface="Arial" panose="020B0604020202020204" pitchFamily="34" charset="0"/>
            </a:endParaRPr>
          </a:p>
          <a:p>
            <a:pPr marL="285750" indent="-285750" algn="l">
              <a:buClr>
                <a:srgbClr val="C00000"/>
              </a:buClr>
              <a:buFont typeface="Arial" panose="020B0604020202020204" pitchFamily="34" charset="0"/>
              <a:buChar char="•"/>
            </a:pPr>
            <a:r>
              <a:rPr lang="en-ZA" sz="4000" b="1" dirty="0">
                <a:solidFill>
                  <a:schemeClr val="bg1">
                    <a:lumMod val="50000"/>
                  </a:schemeClr>
                </a:solidFill>
                <a:latin typeface="+mn-lt"/>
                <a:cs typeface="Arial" panose="020B0604020202020204" pitchFamily="34" charset="0"/>
              </a:rPr>
              <a:t>ANNUAL PERFORMANCE PLAN AS PER REVISED FRAMEWORK</a:t>
            </a:r>
          </a:p>
          <a:p>
            <a:pPr marL="285750" indent="-285750" algn="l">
              <a:buClr>
                <a:srgbClr val="C00000"/>
              </a:buClr>
              <a:buFont typeface="Arial" panose="020B0604020202020204" pitchFamily="34" charset="0"/>
              <a:buChar char="•"/>
            </a:pPr>
            <a:endParaRPr lang="en-ZA" sz="4000" b="1" dirty="0">
              <a:solidFill>
                <a:schemeClr val="bg1">
                  <a:lumMod val="50000"/>
                </a:schemeClr>
              </a:solidFill>
              <a:latin typeface="+mn-lt"/>
              <a:cs typeface="Arial" panose="020B0604020202020204" pitchFamily="34" charset="0"/>
            </a:endParaRPr>
          </a:p>
          <a:p>
            <a:pPr marL="285750" indent="-285750" algn="l">
              <a:buClr>
                <a:srgbClr val="C00000"/>
              </a:buClr>
              <a:buFont typeface="Arial" panose="020B0604020202020204" pitchFamily="34" charset="0"/>
              <a:buChar char="•"/>
            </a:pPr>
            <a:r>
              <a:rPr lang="en-ZA" sz="4000" b="1" dirty="0">
                <a:solidFill>
                  <a:schemeClr val="bg1">
                    <a:lumMod val="50000"/>
                  </a:schemeClr>
                </a:solidFill>
                <a:latin typeface="+mn-lt"/>
                <a:cs typeface="Arial" panose="020B0604020202020204" pitchFamily="34" charset="0"/>
              </a:rPr>
              <a:t>NSFAS MANDATE</a:t>
            </a:r>
          </a:p>
          <a:p>
            <a:pPr marL="285750" indent="-285750" algn="l">
              <a:buClr>
                <a:srgbClr val="C00000"/>
              </a:buClr>
              <a:buFont typeface="Arial" panose="020B0604020202020204" pitchFamily="34" charset="0"/>
              <a:buChar char="•"/>
            </a:pPr>
            <a:endParaRPr lang="en-ZA" sz="4000" b="1" dirty="0">
              <a:solidFill>
                <a:schemeClr val="bg1">
                  <a:lumMod val="50000"/>
                </a:schemeClr>
              </a:solidFill>
              <a:latin typeface="+mn-lt"/>
              <a:cs typeface="Arial" panose="020B0604020202020204" pitchFamily="34" charset="0"/>
            </a:endParaRPr>
          </a:p>
          <a:p>
            <a:pPr marL="285750" indent="-285750" algn="l">
              <a:buClr>
                <a:srgbClr val="C00000"/>
              </a:buClr>
              <a:buFont typeface="Arial" panose="020B0604020202020204" pitchFamily="34" charset="0"/>
              <a:buChar char="•"/>
            </a:pPr>
            <a:r>
              <a:rPr lang="en-ZA" sz="4000" b="1" dirty="0">
                <a:solidFill>
                  <a:schemeClr val="bg1">
                    <a:lumMod val="50000"/>
                  </a:schemeClr>
                </a:solidFill>
                <a:latin typeface="+mn-lt"/>
                <a:cs typeface="Arial" panose="020B0604020202020204" pitchFamily="34" charset="0"/>
              </a:rPr>
              <a:t>NSFAS VISION AND MISSION</a:t>
            </a:r>
          </a:p>
          <a:p>
            <a:pPr algn="l">
              <a:buClr>
                <a:srgbClr val="C00000"/>
              </a:buClr>
            </a:pPr>
            <a:endParaRPr lang="en-ZA" sz="4000" b="1" dirty="0">
              <a:solidFill>
                <a:schemeClr val="bg1">
                  <a:lumMod val="50000"/>
                </a:schemeClr>
              </a:solidFill>
              <a:latin typeface="+mn-lt"/>
              <a:cs typeface="Arial" panose="020B0604020202020204" pitchFamily="34" charset="0"/>
            </a:endParaRPr>
          </a:p>
          <a:p>
            <a:pPr marL="285750" indent="-285750" algn="l">
              <a:buClr>
                <a:srgbClr val="C00000"/>
              </a:buClr>
              <a:buFont typeface="Arial" panose="020B0604020202020204" pitchFamily="34" charset="0"/>
              <a:buChar char="•"/>
            </a:pPr>
            <a:r>
              <a:rPr lang="en-ZA" sz="4000" b="1" dirty="0">
                <a:solidFill>
                  <a:schemeClr val="bg1">
                    <a:lumMod val="50000"/>
                  </a:schemeClr>
                </a:solidFill>
                <a:latin typeface="+mn-lt"/>
                <a:cs typeface="Arial" panose="020B0604020202020204" pitchFamily="34" charset="0"/>
              </a:rPr>
              <a:t>SITUATIONAL ANALYSIS</a:t>
            </a:r>
          </a:p>
          <a:p>
            <a:pPr algn="l">
              <a:buClr>
                <a:srgbClr val="C00000"/>
              </a:buClr>
            </a:pPr>
            <a:r>
              <a:rPr lang="en-ZA" sz="4000" b="1" dirty="0">
                <a:solidFill>
                  <a:schemeClr val="bg1">
                    <a:lumMod val="50000"/>
                  </a:schemeClr>
                </a:solidFill>
                <a:latin typeface="+mn-lt"/>
                <a:cs typeface="Arial" panose="020B0604020202020204" pitchFamily="34" charset="0"/>
              </a:rPr>
              <a:t> </a:t>
            </a:r>
          </a:p>
          <a:p>
            <a:pPr algn="l"/>
            <a:endParaRPr lang="en-US" sz="4000" dirty="0">
              <a:solidFill>
                <a:schemeClr val="bg1"/>
              </a:solidFill>
              <a:latin typeface="+mn-lt"/>
            </a:endParaRPr>
          </a:p>
        </p:txBody>
      </p:sp>
      <p:pic>
        <p:nvPicPr>
          <p:cNvPr id="4" name="Graphic 3">
            <a:extLst>
              <a:ext uri="{FF2B5EF4-FFF2-40B4-BE49-F238E27FC236}">
                <a16:creationId xmlns:a16="http://schemas.microsoft.com/office/drawing/2014/main" id="{C3848747-FCFF-4A93-B1A4-91788E9D190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504950" y="3800475"/>
            <a:ext cx="6115050" cy="6115050"/>
          </a:xfrm>
          <a:prstGeom prst="rect">
            <a:avLst/>
          </a:prstGeom>
        </p:spPr>
      </p:pic>
    </p:spTree>
    <p:extLst>
      <p:ext uri="{BB962C8B-B14F-4D97-AF65-F5344CB8AC3E}">
        <p14:creationId xmlns:p14="http://schemas.microsoft.com/office/powerpoint/2010/main" val="30323760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41174-9BF1-40EB-A5A2-C4EE13519A89}"/>
              </a:ext>
            </a:extLst>
          </p:cNvPr>
          <p:cNvSpPr txBox="1"/>
          <p:nvPr/>
        </p:nvSpPr>
        <p:spPr>
          <a:xfrm>
            <a:off x="10961896" y="1824888"/>
            <a:ext cx="12708958" cy="1200329"/>
          </a:xfrm>
          <a:prstGeom prst="rect">
            <a:avLst/>
          </a:prstGeom>
          <a:noFill/>
        </p:spPr>
        <p:txBody>
          <a:bodyPr wrap="square" rtlCol="0">
            <a:spAutoFit/>
          </a:bodyPr>
          <a:lstStyle/>
          <a:p>
            <a:pPr algn="l">
              <a:buClr>
                <a:srgbClr val="C00000"/>
              </a:buClr>
            </a:pPr>
            <a:r>
              <a:rPr lang="en-ZA" sz="3600" b="1" dirty="0">
                <a:solidFill>
                  <a:schemeClr val="bg1">
                    <a:lumMod val="50000"/>
                  </a:schemeClr>
                </a:solidFill>
                <a:latin typeface="+mn-lt"/>
                <a:cs typeface="Arial" panose="020B0604020202020204" pitchFamily="34" charset="0"/>
              </a:rPr>
              <a:t>As prescribed by the NSFAS Act 56 of 1999, as amended; </a:t>
            </a:r>
          </a:p>
          <a:p>
            <a:pPr algn="l">
              <a:buClr>
                <a:srgbClr val="C00000"/>
              </a:buClr>
            </a:pPr>
            <a:r>
              <a:rPr lang="en-ZA" sz="3600" b="1" dirty="0">
                <a:solidFill>
                  <a:schemeClr val="bg1">
                    <a:lumMod val="50000"/>
                  </a:schemeClr>
                </a:solidFill>
                <a:latin typeface="+mn-lt"/>
                <a:cs typeface="Arial" panose="020B0604020202020204" pitchFamily="34" charset="0"/>
              </a:rPr>
              <a:t>is established to provide the following;</a:t>
            </a:r>
          </a:p>
        </p:txBody>
      </p:sp>
      <p:sp>
        <p:nvSpPr>
          <p:cNvPr id="4" name="TextBox 3">
            <a:extLst>
              <a:ext uri="{FF2B5EF4-FFF2-40B4-BE49-F238E27FC236}">
                <a16:creationId xmlns:a16="http://schemas.microsoft.com/office/drawing/2014/main" id="{D0AD99E8-B122-4761-BEEC-0A37071A9554}"/>
              </a:ext>
            </a:extLst>
          </p:cNvPr>
          <p:cNvSpPr txBox="1"/>
          <p:nvPr/>
        </p:nvSpPr>
        <p:spPr>
          <a:xfrm>
            <a:off x="10961896" y="3476172"/>
            <a:ext cx="11478854" cy="8126392"/>
          </a:xfrm>
          <a:prstGeom prst="rect">
            <a:avLst/>
          </a:prstGeom>
          <a:noFill/>
        </p:spPr>
        <p:txBody>
          <a:bodyPr wrap="square" rtlCol="0">
            <a:spAutoFit/>
          </a:bodyPr>
          <a:lstStyle/>
          <a:p>
            <a:pPr marL="342900" lvl="0" indent="-342900" algn="l">
              <a:lnSpc>
                <a:spcPct val="150000"/>
              </a:lnSpc>
              <a:buFont typeface="Arial" panose="020B0604020202020204" pitchFamily="34" charset="0"/>
              <a:buChar char="•"/>
            </a:pPr>
            <a:r>
              <a:rPr lang="en-US" sz="3200" dirty="0">
                <a:solidFill>
                  <a:schemeClr val="bg1"/>
                </a:solidFill>
                <a:latin typeface="+mj-lt"/>
              </a:rPr>
              <a:t>Provide loans and bursaries to eligible students</a:t>
            </a:r>
            <a:endParaRPr lang="en-ZA" sz="3200" dirty="0">
              <a:solidFill>
                <a:schemeClr val="bg1"/>
              </a:solidFill>
              <a:latin typeface="+mj-lt"/>
            </a:endParaRPr>
          </a:p>
          <a:p>
            <a:pPr marL="342900" lvl="0" indent="-342900" algn="l">
              <a:lnSpc>
                <a:spcPct val="150000"/>
              </a:lnSpc>
              <a:buFont typeface="Arial" panose="020B0604020202020204" pitchFamily="34" charset="0"/>
              <a:buChar char="•"/>
            </a:pPr>
            <a:r>
              <a:rPr lang="en-US" sz="3200" dirty="0">
                <a:solidFill>
                  <a:schemeClr val="bg1"/>
                </a:solidFill>
                <a:latin typeface="+mj-lt"/>
              </a:rPr>
              <a:t>Develop criteria and conditions for granting of loans and bursaries to eligible students in consultation with the Minister of Higher Education and Training</a:t>
            </a:r>
            <a:endParaRPr lang="en-ZA" sz="3200" dirty="0">
              <a:solidFill>
                <a:schemeClr val="bg1"/>
              </a:solidFill>
              <a:latin typeface="+mj-lt"/>
            </a:endParaRPr>
          </a:p>
          <a:p>
            <a:pPr marL="342900" lvl="0" indent="-342900" algn="l">
              <a:lnSpc>
                <a:spcPct val="150000"/>
              </a:lnSpc>
              <a:buFont typeface="Arial" panose="020B0604020202020204" pitchFamily="34" charset="0"/>
              <a:buChar char="•"/>
            </a:pPr>
            <a:r>
              <a:rPr lang="en-US" sz="3200" dirty="0">
                <a:solidFill>
                  <a:schemeClr val="bg1"/>
                </a:solidFill>
                <a:latin typeface="+mj-lt"/>
              </a:rPr>
              <a:t>Raise funds</a:t>
            </a:r>
            <a:endParaRPr lang="en-ZA" sz="3200" dirty="0">
              <a:solidFill>
                <a:schemeClr val="bg1"/>
              </a:solidFill>
              <a:latin typeface="+mj-lt"/>
            </a:endParaRPr>
          </a:p>
          <a:p>
            <a:pPr marL="342900" lvl="0" indent="-342900" algn="l">
              <a:lnSpc>
                <a:spcPct val="150000"/>
              </a:lnSpc>
              <a:buFont typeface="Arial" panose="020B0604020202020204" pitchFamily="34" charset="0"/>
              <a:buChar char="•"/>
            </a:pPr>
            <a:r>
              <a:rPr lang="en-US" sz="3200" dirty="0">
                <a:solidFill>
                  <a:schemeClr val="bg1"/>
                </a:solidFill>
                <a:latin typeface="+mj-lt"/>
              </a:rPr>
              <a:t>Recover loans</a:t>
            </a:r>
            <a:endParaRPr lang="en-ZA" sz="3200" dirty="0">
              <a:solidFill>
                <a:schemeClr val="bg1"/>
              </a:solidFill>
              <a:latin typeface="+mj-lt"/>
            </a:endParaRPr>
          </a:p>
          <a:p>
            <a:pPr marL="342900" lvl="0" indent="-342900" algn="l">
              <a:lnSpc>
                <a:spcPct val="150000"/>
              </a:lnSpc>
              <a:buFont typeface="Arial" panose="020B0604020202020204" pitchFamily="34" charset="0"/>
              <a:buChar char="•"/>
            </a:pPr>
            <a:r>
              <a:rPr lang="en-US" sz="3200" dirty="0">
                <a:solidFill>
                  <a:schemeClr val="bg1"/>
                </a:solidFill>
                <a:latin typeface="+mj-lt"/>
              </a:rPr>
              <a:t>Maintain and analyze a database and undertake research for better </a:t>
            </a:r>
            <a:r>
              <a:rPr lang="en-US" sz="3200" dirty="0" err="1">
                <a:solidFill>
                  <a:schemeClr val="bg1"/>
                </a:solidFill>
                <a:latin typeface="+mj-lt"/>
              </a:rPr>
              <a:t>utilisation</a:t>
            </a:r>
            <a:r>
              <a:rPr lang="en-US" sz="3200" dirty="0">
                <a:solidFill>
                  <a:schemeClr val="bg1"/>
                </a:solidFill>
                <a:latin typeface="+mj-lt"/>
              </a:rPr>
              <a:t> of financial resources</a:t>
            </a:r>
            <a:endParaRPr lang="en-ZA" sz="3200" dirty="0">
              <a:solidFill>
                <a:schemeClr val="bg1"/>
              </a:solidFill>
              <a:latin typeface="+mj-lt"/>
            </a:endParaRPr>
          </a:p>
          <a:p>
            <a:pPr marL="342900" lvl="0" indent="-342900" algn="l">
              <a:lnSpc>
                <a:spcPct val="150000"/>
              </a:lnSpc>
              <a:buFont typeface="Arial" panose="020B0604020202020204" pitchFamily="34" charset="0"/>
              <a:buChar char="•"/>
            </a:pPr>
            <a:r>
              <a:rPr lang="en-US" sz="3200" dirty="0">
                <a:solidFill>
                  <a:schemeClr val="bg1"/>
                </a:solidFill>
                <a:latin typeface="+mj-lt"/>
              </a:rPr>
              <a:t>Advise Minister on matters relating to student financial aid</a:t>
            </a:r>
            <a:endParaRPr lang="en-ZA" sz="3200" dirty="0">
              <a:solidFill>
                <a:schemeClr val="bg1"/>
              </a:solidFill>
              <a:latin typeface="+mj-lt"/>
            </a:endParaRPr>
          </a:p>
          <a:p>
            <a:pPr marL="342900" indent="-342900" algn="l">
              <a:lnSpc>
                <a:spcPct val="150000"/>
              </a:lnSpc>
              <a:buFont typeface="Arial" panose="020B0604020202020204" pitchFamily="34" charset="0"/>
              <a:buChar char="•"/>
            </a:pPr>
            <a:r>
              <a:rPr lang="en-ZA" sz="3200" dirty="0">
                <a:solidFill>
                  <a:schemeClr val="bg1"/>
                </a:solidFill>
                <a:latin typeface="+mj-lt"/>
              </a:rPr>
              <a:t>U</a:t>
            </a:r>
            <a:r>
              <a:rPr lang="x-none" sz="3200" dirty="0">
                <a:solidFill>
                  <a:schemeClr val="bg1"/>
                </a:solidFill>
                <a:latin typeface="+mj-lt"/>
              </a:rPr>
              <a:t>ndertak</a:t>
            </a:r>
            <a:r>
              <a:rPr lang="en-ZA" sz="3200" dirty="0">
                <a:solidFill>
                  <a:schemeClr val="bg1"/>
                </a:solidFill>
                <a:latin typeface="+mj-lt"/>
              </a:rPr>
              <a:t>e</a:t>
            </a:r>
            <a:r>
              <a:rPr lang="x-none" sz="3200" dirty="0">
                <a:solidFill>
                  <a:schemeClr val="bg1"/>
                </a:solidFill>
                <a:latin typeface="+mj-lt"/>
              </a:rPr>
              <a:t> other functions assigned by the NSFAS Act or by the Minister</a:t>
            </a:r>
            <a:endParaRPr lang="en-ZA" sz="3200" dirty="0">
              <a:solidFill>
                <a:schemeClr val="bg1"/>
              </a:solidFill>
              <a:latin typeface="+mj-lt"/>
            </a:endParaRPr>
          </a:p>
        </p:txBody>
      </p:sp>
      <p:cxnSp>
        <p:nvCxnSpPr>
          <p:cNvPr id="7" name="Straight Connector 6">
            <a:extLst>
              <a:ext uri="{FF2B5EF4-FFF2-40B4-BE49-F238E27FC236}">
                <a16:creationId xmlns:a16="http://schemas.microsoft.com/office/drawing/2014/main" id="{6E9EFE5D-F8D1-42F7-8CE6-A11DD0C8739E}"/>
              </a:ext>
            </a:extLst>
          </p:cNvPr>
          <p:cNvCxnSpPr>
            <a:cxnSpLocks/>
          </p:cNvCxnSpPr>
          <p:nvPr/>
        </p:nvCxnSpPr>
        <p:spPr>
          <a:xfrm flipH="1">
            <a:off x="10961896" y="1428361"/>
            <a:ext cx="23169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98AB19-DA4E-4874-A405-4A397F15C60F}"/>
              </a:ext>
            </a:extLst>
          </p:cNvPr>
          <p:cNvSpPr txBox="1"/>
          <p:nvPr/>
        </p:nvSpPr>
        <p:spPr>
          <a:xfrm>
            <a:off x="10880789" y="456141"/>
            <a:ext cx="10867182" cy="916085"/>
          </a:xfrm>
          <a:prstGeom prst="rect">
            <a:avLst/>
          </a:prstGeom>
          <a:noFill/>
        </p:spPr>
        <p:txBody>
          <a:bodyPr wrap="square" rtlCol="0">
            <a:spAutoFit/>
          </a:bodyPr>
          <a:lstStyle/>
          <a:p>
            <a:pPr>
              <a:lnSpc>
                <a:spcPct val="120000"/>
              </a:lnSpc>
            </a:pPr>
            <a:r>
              <a:rPr lang="en-US" sz="4800" b="1" dirty="0">
                <a:solidFill>
                  <a:schemeClr val="bg1"/>
                </a:solidFill>
                <a:latin typeface="+mn-lt"/>
                <a:ea typeface="Open Sans bold" panose="020B0806030504020204" pitchFamily="34" charset="0"/>
                <a:cs typeface="Open Sans bold" panose="020B0806030504020204" pitchFamily="34" charset="0"/>
              </a:rPr>
              <a:t>NSFAS Mandate</a:t>
            </a:r>
          </a:p>
        </p:txBody>
      </p:sp>
      <p:sp>
        <p:nvSpPr>
          <p:cNvPr id="9" name="Rectangle 8">
            <a:extLst>
              <a:ext uri="{FF2B5EF4-FFF2-40B4-BE49-F238E27FC236}">
                <a16:creationId xmlns:a16="http://schemas.microsoft.com/office/drawing/2014/main" id="{75E2E9F2-440F-4ADC-8758-3155EB0087F2}"/>
              </a:ext>
            </a:extLst>
          </p:cNvPr>
          <p:cNvSpPr/>
          <p:nvPr/>
        </p:nvSpPr>
        <p:spPr>
          <a:xfrm>
            <a:off x="254180" y="1668672"/>
            <a:ext cx="8775520" cy="1061829"/>
          </a:xfrm>
          <a:prstGeom prst="rect">
            <a:avLst/>
          </a:prstGeom>
          <a:solidFill>
            <a:srgbClr val="EAAB2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lvl="0"/>
            <a:endParaRPr lang="en-US" sz="3200" dirty="0">
              <a:solidFill>
                <a:srgbClr val="FFFFFF"/>
              </a:solidFill>
              <a:latin typeface="+mn-lt"/>
              <a:ea typeface="Helvetica Light"/>
              <a:cs typeface="Helvetica Light"/>
            </a:endParaRPr>
          </a:p>
          <a:p>
            <a:pPr lvl="0"/>
            <a:endParaRPr lang="en-US" sz="3200" dirty="0">
              <a:solidFill>
                <a:srgbClr val="FFFFFF"/>
              </a:solidFill>
              <a:latin typeface="+mn-lt"/>
              <a:ea typeface="Helvetica Light"/>
              <a:cs typeface="Helvetica Light"/>
            </a:endParaRPr>
          </a:p>
        </p:txBody>
      </p:sp>
      <p:pic>
        <p:nvPicPr>
          <p:cNvPr id="18" name="Picture Placeholder 17">
            <a:extLst>
              <a:ext uri="{FF2B5EF4-FFF2-40B4-BE49-F238E27FC236}">
                <a16:creationId xmlns:a16="http://schemas.microsoft.com/office/drawing/2014/main" id="{F3E465E5-A5E2-47A9-89C7-6B2E89EF49CA}"/>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7760" r="9373"/>
          <a:stretch/>
        </p:blipFill>
        <p:spPr>
          <a:xfrm>
            <a:off x="254180" y="2730501"/>
            <a:ext cx="8775520" cy="7080250"/>
          </a:xfrm>
        </p:spPr>
      </p:pic>
      <p:sp>
        <p:nvSpPr>
          <p:cNvPr id="16" name="TextBox 15">
            <a:extLst>
              <a:ext uri="{FF2B5EF4-FFF2-40B4-BE49-F238E27FC236}">
                <a16:creationId xmlns:a16="http://schemas.microsoft.com/office/drawing/2014/main" id="{54F05DC2-F60D-4E8E-B320-34E11CA44D47}"/>
              </a:ext>
            </a:extLst>
          </p:cNvPr>
          <p:cNvSpPr txBox="1"/>
          <p:nvPr/>
        </p:nvSpPr>
        <p:spPr>
          <a:xfrm>
            <a:off x="1879600" y="1924915"/>
            <a:ext cx="6223538" cy="10002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n-US" sz="3200" b="1" dirty="0">
                <a:solidFill>
                  <a:schemeClr val="bg1"/>
                </a:solidFill>
                <a:latin typeface="+mn-lt"/>
              </a:rPr>
              <a:t>NSFAS Act 56 of 1999</a:t>
            </a:r>
            <a:endParaRPr lang="en-US" sz="3200" b="1" dirty="0">
              <a:solidFill>
                <a:schemeClr val="bg1"/>
              </a:solidFill>
              <a:latin typeface="+mn-lt"/>
              <a:ea typeface="Helvetica Light"/>
              <a:cs typeface="Helvetica Light"/>
            </a:endParaRPr>
          </a:p>
          <a:p>
            <a:pPr algn="l"/>
            <a:endParaRPr lang="en-US" sz="2800" b="1" dirty="0">
              <a:solidFill>
                <a:schemeClr val="bg1"/>
              </a:solidFill>
              <a:latin typeface="+mn-lt"/>
            </a:endParaRPr>
          </a:p>
        </p:txBody>
      </p:sp>
    </p:spTree>
    <p:extLst>
      <p:ext uri="{BB962C8B-B14F-4D97-AF65-F5344CB8AC3E}">
        <p14:creationId xmlns:p14="http://schemas.microsoft.com/office/powerpoint/2010/main" val="174906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18451" y="3990206"/>
            <a:ext cx="19796293" cy="8806069"/>
            <a:chOff x="-28575" y="1898650"/>
            <a:chExt cx="9956800" cy="4429126"/>
          </a:xfrm>
          <a:solidFill>
            <a:srgbClr val="D36E28"/>
          </a:solidFill>
        </p:grpSpPr>
        <p:sp>
          <p:nvSpPr>
            <p:cNvPr id="8" name="Freeform 5"/>
            <p:cNvSpPr>
              <a:spLocks/>
            </p:cNvSpPr>
            <p:nvPr/>
          </p:nvSpPr>
          <p:spPr bwMode="auto">
            <a:xfrm>
              <a:off x="3159632" y="2152650"/>
              <a:ext cx="3460750" cy="3467100"/>
            </a:xfrm>
            <a:custGeom>
              <a:avLst/>
              <a:gdLst>
                <a:gd name="T0" fmla="*/ 522 w 1204"/>
                <a:gd name="T1" fmla="*/ 1077 h 1205"/>
                <a:gd name="T2" fmla="*/ 463 w 1204"/>
                <a:gd name="T3" fmla="*/ 602 h 1205"/>
                <a:gd name="T4" fmla="*/ 692 w 1204"/>
                <a:gd name="T5" fmla="*/ 106 h 1205"/>
                <a:gd name="T6" fmla="*/ 268 w 1204"/>
                <a:gd name="T7" fmla="*/ 0 h 1205"/>
                <a:gd name="T8" fmla="*/ 237 w 1204"/>
                <a:gd name="T9" fmla="*/ 28 h 1205"/>
                <a:gd name="T10" fmla="*/ 616 w 1204"/>
                <a:gd name="T11" fmla="*/ 123 h 1205"/>
                <a:gd name="T12" fmla="*/ 718 w 1204"/>
                <a:gd name="T13" fmla="*/ 427 h 1205"/>
                <a:gd name="T14" fmla="*/ 26 w 1204"/>
                <a:gd name="T15" fmla="*/ 845 h 1205"/>
                <a:gd name="T16" fmla="*/ 475 w 1204"/>
                <a:gd name="T17" fmla="*/ 1205 h 1205"/>
                <a:gd name="T18" fmla="*/ 662 w 1204"/>
                <a:gd name="T19" fmla="*/ 1119 h 1205"/>
                <a:gd name="T20" fmla="*/ 522 w 1204"/>
                <a:gd name="T21" fmla="*/ 1077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1205">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en-US" sz="6133">
                <a:solidFill>
                  <a:prstClr val="black"/>
                </a:solidFill>
              </a:endParaRPr>
            </a:p>
          </p:txBody>
        </p:sp>
        <p:sp>
          <p:nvSpPr>
            <p:cNvPr id="9" name="Freeform 6"/>
            <p:cNvSpPr>
              <a:spLocks/>
            </p:cNvSpPr>
            <p:nvPr/>
          </p:nvSpPr>
          <p:spPr bwMode="auto">
            <a:xfrm>
              <a:off x="-28575" y="1898650"/>
              <a:ext cx="1481138" cy="87313"/>
            </a:xfrm>
            <a:custGeom>
              <a:avLst/>
              <a:gdLst>
                <a:gd name="T0" fmla="*/ 0 w 515"/>
                <a:gd name="T1" fmla="*/ 2 h 30"/>
                <a:gd name="T2" fmla="*/ 0 w 515"/>
                <a:gd name="T3" fmla="*/ 23 h 30"/>
                <a:gd name="T4" fmla="*/ 504 w 515"/>
                <a:gd name="T5" fmla="*/ 30 h 30"/>
                <a:gd name="T6" fmla="*/ 515 w 515"/>
                <a:gd name="T7" fmla="*/ 18 h 30"/>
                <a:gd name="T8" fmla="*/ 0 w 515"/>
                <a:gd name="T9" fmla="*/ 2 h 30"/>
              </a:gdLst>
              <a:ahLst/>
              <a:cxnLst>
                <a:cxn ang="0">
                  <a:pos x="T0" y="T1"/>
                </a:cxn>
                <a:cxn ang="0">
                  <a:pos x="T2" y="T3"/>
                </a:cxn>
                <a:cxn ang="0">
                  <a:pos x="T4" y="T5"/>
                </a:cxn>
                <a:cxn ang="0">
                  <a:pos x="T6" y="T7"/>
                </a:cxn>
                <a:cxn ang="0">
                  <a:pos x="T8" y="T9"/>
                </a:cxn>
              </a:cxnLst>
              <a:rect l="0" t="0" r="r" b="b"/>
              <a:pathLst>
                <a:path w="515" h="30">
                  <a:moveTo>
                    <a:pt x="0" y="2"/>
                  </a:moveTo>
                  <a:cubicBezTo>
                    <a:pt x="0" y="23"/>
                    <a:pt x="0" y="23"/>
                    <a:pt x="0" y="23"/>
                  </a:cubicBezTo>
                  <a:cubicBezTo>
                    <a:pt x="0" y="23"/>
                    <a:pt x="200" y="14"/>
                    <a:pt x="504" y="30"/>
                  </a:cubicBezTo>
                  <a:cubicBezTo>
                    <a:pt x="515" y="18"/>
                    <a:pt x="515" y="18"/>
                    <a:pt x="515" y="18"/>
                  </a:cubicBezTo>
                  <a:cubicBezTo>
                    <a:pt x="323" y="7"/>
                    <a:pt x="138" y="0"/>
                    <a:pt x="0" y="2"/>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en-US" sz="6133">
                <a:solidFill>
                  <a:prstClr val="black"/>
                </a:solidFill>
              </a:endParaRPr>
            </a:p>
          </p:txBody>
        </p:sp>
        <p:sp>
          <p:nvSpPr>
            <p:cNvPr id="10" name="Freeform 7"/>
            <p:cNvSpPr>
              <a:spLocks/>
            </p:cNvSpPr>
            <p:nvPr/>
          </p:nvSpPr>
          <p:spPr bwMode="auto">
            <a:xfrm>
              <a:off x="1581150" y="1958975"/>
              <a:ext cx="2084388" cy="247650"/>
            </a:xfrm>
            <a:custGeom>
              <a:avLst/>
              <a:gdLst>
                <a:gd name="T0" fmla="*/ 595 w 725"/>
                <a:gd name="T1" fmla="*/ 43 h 86"/>
                <a:gd name="T2" fmla="*/ 13 w 725"/>
                <a:gd name="T3" fmla="*/ 0 h 86"/>
                <a:gd name="T4" fmla="*/ 0 w 725"/>
                <a:gd name="T5" fmla="*/ 12 h 86"/>
                <a:gd name="T6" fmla="*/ 298 w 725"/>
                <a:gd name="T7" fmla="*/ 36 h 86"/>
                <a:gd name="T8" fmla="*/ 695 w 725"/>
                <a:gd name="T9" fmla="*/ 86 h 86"/>
                <a:gd name="T10" fmla="*/ 725 w 725"/>
                <a:gd name="T11" fmla="*/ 58 h 86"/>
                <a:gd name="T12" fmla="*/ 595 w 725"/>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725" h="86">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en-US" sz="6133">
                <a:solidFill>
                  <a:prstClr val="black"/>
                </a:solidFill>
              </a:endParaRPr>
            </a:p>
          </p:txBody>
        </p:sp>
        <p:sp>
          <p:nvSpPr>
            <p:cNvPr id="11" name="Freeform 8"/>
            <p:cNvSpPr>
              <a:spLocks/>
            </p:cNvSpPr>
            <p:nvPr/>
          </p:nvSpPr>
          <p:spPr bwMode="auto">
            <a:xfrm>
              <a:off x="4826000" y="5472113"/>
              <a:ext cx="5102225" cy="855663"/>
            </a:xfrm>
            <a:custGeom>
              <a:avLst/>
              <a:gdLst>
                <a:gd name="T0" fmla="*/ 1775 w 1775"/>
                <a:gd name="T1" fmla="*/ 213 h 297"/>
                <a:gd name="T2" fmla="*/ 1443 w 1775"/>
                <a:gd name="T3" fmla="*/ 57 h 297"/>
                <a:gd name="T4" fmla="*/ 1397 w 1775"/>
                <a:gd name="T5" fmla="*/ 95 h 297"/>
                <a:gd name="T6" fmla="*/ 205 w 1775"/>
                <a:gd name="T7" fmla="*/ 0 h 297"/>
                <a:gd name="T8" fmla="*/ 0 w 1775"/>
                <a:gd name="T9" fmla="*/ 93 h 297"/>
                <a:gd name="T10" fmla="*/ 309 w 1775"/>
                <a:gd name="T11" fmla="*/ 153 h 297"/>
                <a:gd name="T12" fmla="*/ 1225 w 1775"/>
                <a:gd name="T13" fmla="*/ 235 h 297"/>
                <a:gd name="T14" fmla="*/ 1153 w 1775"/>
                <a:gd name="T15" fmla="*/ 297 h 297"/>
                <a:gd name="T16" fmla="*/ 1775 w 1775"/>
                <a:gd name="T17" fmla="*/ 2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297">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grpFill/>
            <a:ln w="9525">
              <a:noFill/>
              <a:round/>
              <a:headEnd/>
              <a:tailEnd/>
            </a:ln>
          </p:spPr>
          <p:txBody>
            <a:bodyPr vert="horz" wrap="square" lIns="243840" tIns="121920" rIns="243840" bIns="121920" numCol="1" anchor="t" anchorCtr="0" compatLnSpc="1">
              <a:prstTxWarp prst="textNoShape">
                <a:avLst/>
              </a:prstTxWarp>
            </a:bodyPr>
            <a:lstStyle/>
            <a:p>
              <a:endParaRPr lang="en-US" sz="6133">
                <a:solidFill>
                  <a:prstClr val="black"/>
                </a:solidFill>
              </a:endParaRPr>
            </a:p>
          </p:txBody>
        </p:sp>
      </p:grpSp>
      <p:grpSp>
        <p:nvGrpSpPr>
          <p:cNvPr id="5" name="Group 4"/>
          <p:cNvGrpSpPr/>
          <p:nvPr/>
        </p:nvGrpSpPr>
        <p:grpSpPr>
          <a:xfrm>
            <a:off x="11145837" y="4495214"/>
            <a:ext cx="5839627" cy="7350996"/>
            <a:chOff x="6280583" y="3948307"/>
            <a:chExt cx="1361612" cy="2050687"/>
          </a:xfrm>
        </p:grpSpPr>
        <p:grpSp>
          <p:nvGrpSpPr>
            <p:cNvPr id="3" name="Group 2"/>
            <p:cNvGrpSpPr/>
            <p:nvPr/>
          </p:nvGrpSpPr>
          <p:grpSpPr>
            <a:xfrm>
              <a:off x="6280583" y="3948307"/>
              <a:ext cx="1361612" cy="2050687"/>
              <a:chOff x="5801580" y="2113652"/>
              <a:chExt cx="1993536" cy="3002410"/>
            </a:xfrm>
          </p:grpSpPr>
          <p:sp>
            <p:nvSpPr>
              <p:cNvPr id="78" name="Rectangle 77"/>
              <p:cNvSpPr/>
              <p:nvPr/>
            </p:nvSpPr>
            <p:spPr>
              <a:xfrm>
                <a:off x="6711679" y="4030269"/>
                <a:ext cx="191913" cy="1085793"/>
              </a:xfrm>
              <a:prstGeom prst="rect">
                <a:avLst/>
              </a:prstGeom>
              <a:solidFill>
                <a:schemeClr val="bg1"/>
              </a:solidFill>
              <a:ln w="25400" cap="flat" cmpd="sng" algn="ctr">
                <a:noFill/>
                <a:prstDash val="solid"/>
              </a:ln>
              <a:effectLst/>
            </p:spPr>
            <p:txBody>
              <a:bodyPr rtlCol="0" anchor="ctr"/>
              <a:lstStyle/>
              <a:p>
                <a:pPr algn="ctr" defTabSz="1828778">
                  <a:defRPr/>
                </a:pPr>
                <a:endParaRPr lang="en-US" sz="3733">
                  <a:solidFill>
                    <a:prstClr val="white"/>
                  </a:solidFill>
                </a:endParaRPr>
              </a:p>
            </p:txBody>
          </p:sp>
          <p:grpSp>
            <p:nvGrpSpPr>
              <p:cNvPr id="79" name="Group 78"/>
              <p:cNvGrpSpPr/>
              <p:nvPr/>
            </p:nvGrpSpPr>
            <p:grpSpPr>
              <a:xfrm>
                <a:off x="5801580" y="2113652"/>
                <a:ext cx="1993536" cy="1989347"/>
                <a:chOff x="8135236" y="1770455"/>
                <a:chExt cx="1511300" cy="1508125"/>
              </a:xfrm>
            </p:grpSpPr>
            <p:sp>
              <p:nvSpPr>
                <p:cNvPr id="80" name="Freeform 25"/>
                <p:cNvSpPr>
                  <a:spLocks/>
                </p:cNvSpPr>
                <p:nvPr/>
              </p:nvSpPr>
              <p:spPr bwMode="auto">
                <a:xfrm>
                  <a:off x="8135236" y="1770455"/>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243840" tIns="121920" rIns="243840" bIns="121920" numCol="1" anchor="t" anchorCtr="0" compatLnSpc="1">
                  <a:prstTxWarp prst="textNoShape">
                    <a:avLst/>
                  </a:prstTxWarp>
                </a:bodyPr>
                <a:lstStyle/>
                <a:p>
                  <a:pPr defTabSz="1828778">
                    <a:defRPr/>
                  </a:pPr>
                  <a:endParaRPr lang="en-US" sz="3733" dirty="0">
                    <a:solidFill>
                      <a:prstClr val="black"/>
                    </a:solidFill>
                  </a:endParaRPr>
                </a:p>
              </p:txBody>
            </p:sp>
            <p:sp>
              <p:nvSpPr>
                <p:cNvPr id="81" name="Freeform 26"/>
                <p:cNvSpPr>
                  <a:spLocks noEditPoints="1"/>
                </p:cNvSpPr>
                <p:nvPr/>
              </p:nvSpPr>
              <p:spPr bwMode="auto">
                <a:xfrm>
                  <a:off x="8278112" y="1913332"/>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chemeClr val="bg1"/>
                </a:solidFill>
                <a:ln>
                  <a:noFill/>
                </a:ln>
              </p:spPr>
              <p:txBody>
                <a:bodyPr vert="horz" wrap="square" lIns="243840" tIns="121920" rIns="243840" bIns="121920" numCol="1" anchor="t" anchorCtr="0" compatLnSpc="1">
                  <a:prstTxWarp prst="textNoShape">
                    <a:avLst/>
                  </a:prstTxWarp>
                </a:bodyPr>
                <a:lstStyle/>
                <a:p>
                  <a:pPr defTabSz="1828778">
                    <a:defRPr/>
                  </a:pPr>
                  <a:endParaRPr lang="en-US" sz="3733">
                    <a:solidFill>
                      <a:prstClr val="black"/>
                    </a:solidFill>
                  </a:endParaRPr>
                </a:p>
              </p:txBody>
            </p:sp>
          </p:grpSp>
        </p:grpSp>
        <p:sp>
          <p:nvSpPr>
            <p:cNvPr id="84" name="TextBox 83"/>
            <p:cNvSpPr txBox="1"/>
            <p:nvPr/>
          </p:nvSpPr>
          <p:spPr>
            <a:xfrm>
              <a:off x="6399441" y="4475196"/>
              <a:ext cx="1189156" cy="289043"/>
            </a:xfrm>
            <a:prstGeom prst="rect">
              <a:avLst/>
            </a:prstGeom>
            <a:noFill/>
          </p:spPr>
          <p:txBody>
            <a:bodyPr wrap="square" rtlCol="0" anchor="ctr">
              <a:spAutoFit/>
            </a:bodyPr>
            <a:lstStyle/>
            <a:p>
              <a:pPr algn="ctr"/>
              <a:r>
                <a:rPr lang="en-US" sz="6133" b="1" dirty="0">
                  <a:solidFill>
                    <a:schemeClr val="bg1"/>
                  </a:solidFill>
                  <a:latin typeface="Arial" panose="020B0604020202020204" pitchFamily="34" charset="0"/>
                  <a:cs typeface="Arial" panose="020B0604020202020204" pitchFamily="34" charset="0"/>
                </a:rPr>
                <a:t>Mission</a:t>
              </a:r>
              <a:endParaRPr lang="en-US" sz="6133" b="1" dirty="0">
                <a:solidFill>
                  <a:schemeClr val="bg1"/>
                </a:solidFill>
              </a:endParaRPr>
            </a:p>
          </p:txBody>
        </p:sp>
      </p:grpSp>
      <p:sp>
        <p:nvSpPr>
          <p:cNvPr id="2" name="Rectangle 1"/>
          <p:cNvSpPr/>
          <p:nvPr/>
        </p:nvSpPr>
        <p:spPr>
          <a:xfrm>
            <a:off x="1769087" y="7784907"/>
            <a:ext cx="6899540" cy="4687950"/>
          </a:xfrm>
          <a:prstGeom prst="rect">
            <a:avLst/>
          </a:prstGeom>
        </p:spPr>
        <p:txBody>
          <a:bodyPr wrap="square">
            <a:spAutoFit/>
          </a:bodyPr>
          <a:lstStyle/>
          <a:p>
            <a:pPr algn="l"/>
            <a:r>
              <a:rPr lang="en-US" sz="3733" dirty="0">
                <a:solidFill>
                  <a:schemeClr val="bg1"/>
                </a:solidFill>
                <a:latin typeface="+mn-lt"/>
              </a:rPr>
              <a:t>A model public entity that enables access and success to public Universities and Technical and Vocational Education and Training </a:t>
            </a:r>
            <a:r>
              <a:rPr lang="en-US" sz="3733" b="1" dirty="0">
                <a:solidFill>
                  <a:schemeClr val="bg1"/>
                </a:solidFill>
                <a:latin typeface="+mn-lt"/>
              </a:rPr>
              <a:t>(TVET) </a:t>
            </a:r>
            <a:r>
              <a:rPr lang="en-US" sz="3733" dirty="0">
                <a:solidFill>
                  <a:schemeClr val="bg1"/>
                </a:solidFill>
                <a:latin typeface="+mn-lt"/>
              </a:rPr>
              <a:t>Colleges through financial aid to students that are financially and academically eligible.</a:t>
            </a:r>
            <a:endParaRPr lang="en-ZA" sz="3733" dirty="0">
              <a:solidFill>
                <a:schemeClr val="bg1"/>
              </a:solidFill>
              <a:latin typeface="+mn-lt"/>
            </a:endParaRPr>
          </a:p>
        </p:txBody>
      </p:sp>
      <p:sp>
        <p:nvSpPr>
          <p:cNvPr id="4" name="Rectangle 3"/>
          <p:cNvSpPr/>
          <p:nvPr/>
        </p:nvSpPr>
        <p:spPr>
          <a:xfrm>
            <a:off x="17286466" y="2744865"/>
            <a:ext cx="6220625" cy="6985759"/>
          </a:xfrm>
          <a:prstGeom prst="rect">
            <a:avLst/>
          </a:prstGeom>
        </p:spPr>
        <p:txBody>
          <a:bodyPr wrap="square">
            <a:spAutoFit/>
          </a:bodyPr>
          <a:lstStyle/>
          <a:p>
            <a:pPr algn="l"/>
            <a:r>
              <a:rPr lang="en-US" sz="3733" dirty="0">
                <a:solidFill>
                  <a:schemeClr val="bg1"/>
                </a:solidFill>
                <a:latin typeface="+mn-lt"/>
              </a:rPr>
              <a:t>To be an effective and efficient provider of financial aid to deserving students from poor and working-class</a:t>
            </a:r>
          </a:p>
          <a:p>
            <a:pPr algn="l"/>
            <a:r>
              <a:rPr lang="en-US" sz="3733" dirty="0">
                <a:solidFill>
                  <a:schemeClr val="bg1"/>
                </a:solidFill>
                <a:latin typeface="+mn-lt"/>
              </a:rPr>
              <a:t>families in a sustainable manner, that facilitates and promotes access to and success in further higher education and training. This will be achieved by actively collaborating with all relevant stakeholders.</a:t>
            </a:r>
            <a:endParaRPr lang="en-ZA" sz="3733" dirty="0">
              <a:solidFill>
                <a:schemeClr val="bg1"/>
              </a:solidFill>
              <a:latin typeface="+mn-lt"/>
            </a:endParaRPr>
          </a:p>
        </p:txBody>
      </p:sp>
      <p:sp>
        <p:nvSpPr>
          <p:cNvPr id="58" name="TextBox 57"/>
          <p:cNvSpPr txBox="1"/>
          <p:nvPr/>
        </p:nvSpPr>
        <p:spPr>
          <a:xfrm>
            <a:off x="2" y="0"/>
            <a:ext cx="1333570" cy="13716000"/>
          </a:xfrm>
          <a:prstGeom prst="rect">
            <a:avLst/>
          </a:prstGeom>
          <a:solidFill>
            <a:srgbClr val="5F5F5F"/>
          </a:solidFill>
        </p:spPr>
        <p:txBody>
          <a:bodyPr vert="vert270" wrap="square" rtlCol="0">
            <a:spAutoFit/>
          </a:bodyPr>
          <a:lstStyle/>
          <a:p>
            <a:pPr lvl="0" algn="ctr"/>
            <a:r>
              <a:rPr lang="en-ZA" sz="3733" dirty="0">
                <a:solidFill>
                  <a:schemeClr val="tx1"/>
                </a:solidFill>
                <a:latin typeface="+mn-lt"/>
              </a:rPr>
              <a:t>Accessibility    Transparency   Stewardship Integrity Accountability  Respect  Innovation</a:t>
            </a:r>
          </a:p>
        </p:txBody>
      </p:sp>
      <p:grpSp>
        <p:nvGrpSpPr>
          <p:cNvPr id="48" name="Group 47"/>
          <p:cNvGrpSpPr/>
          <p:nvPr/>
        </p:nvGrpSpPr>
        <p:grpSpPr>
          <a:xfrm>
            <a:off x="2381895" y="2249490"/>
            <a:ext cx="4863965" cy="5380245"/>
            <a:chOff x="6285507" y="4086227"/>
            <a:chExt cx="1361612" cy="1922722"/>
          </a:xfrm>
        </p:grpSpPr>
        <p:grpSp>
          <p:nvGrpSpPr>
            <p:cNvPr id="49" name="Group 48"/>
            <p:cNvGrpSpPr/>
            <p:nvPr/>
          </p:nvGrpSpPr>
          <p:grpSpPr>
            <a:xfrm>
              <a:off x="6285507" y="4086227"/>
              <a:ext cx="1361612" cy="1922722"/>
              <a:chOff x="5808790" y="2315581"/>
              <a:chExt cx="1993536" cy="2815055"/>
            </a:xfrm>
          </p:grpSpPr>
          <p:sp>
            <p:nvSpPr>
              <p:cNvPr id="51" name="Rectangle 50"/>
              <p:cNvSpPr/>
              <p:nvPr/>
            </p:nvSpPr>
            <p:spPr>
              <a:xfrm>
                <a:off x="6718887" y="4188899"/>
                <a:ext cx="191914" cy="941737"/>
              </a:xfrm>
              <a:prstGeom prst="rect">
                <a:avLst/>
              </a:prstGeom>
              <a:solidFill>
                <a:schemeClr val="bg1"/>
              </a:solidFill>
              <a:ln w="25400" cap="flat" cmpd="sng" algn="ctr">
                <a:noFill/>
                <a:prstDash val="solid"/>
              </a:ln>
              <a:effectLst/>
            </p:spPr>
            <p:txBody>
              <a:bodyPr rtlCol="0" anchor="ctr"/>
              <a:lstStyle/>
              <a:p>
                <a:pPr algn="ctr" defTabSz="1828778">
                  <a:defRPr/>
                </a:pPr>
                <a:endParaRPr lang="en-US" sz="3733">
                  <a:solidFill>
                    <a:prstClr val="white"/>
                  </a:solidFill>
                </a:endParaRPr>
              </a:p>
            </p:txBody>
          </p:sp>
          <p:grpSp>
            <p:nvGrpSpPr>
              <p:cNvPr id="52" name="Group 51"/>
              <p:cNvGrpSpPr/>
              <p:nvPr/>
            </p:nvGrpSpPr>
            <p:grpSpPr>
              <a:xfrm>
                <a:off x="5808790" y="2315581"/>
                <a:ext cx="1993536" cy="1946046"/>
                <a:chOff x="8140701" y="1923538"/>
                <a:chExt cx="1511300" cy="1475298"/>
              </a:xfrm>
            </p:grpSpPr>
            <p:sp>
              <p:nvSpPr>
                <p:cNvPr id="53" name="Freeform 25"/>
                <p:cNvSpPr>
                  <a:spLocks/>
                </p:cNvSpPr>
                <p:nvPr/>
              </p:nvSpPr>
              <p:spPr bwMode="auto">
                <a:xfrm>
                  <a:off x="8140701" y="1923538"/>
                  <a:ext cx="1511300" cy="1475298"/>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243840" tIns="121920" rIns="243840" bIns="121920" numCol="1" anchor="t" anchorCtr="0" compatLnSpc="1">
                  <a:prstTxWarp prst="textNoShape">
                    <a:avLst/>
                  </a:prstTxWarp>
                </a:bodyPr>
                <a:lstStyle/>
                <a:p>
                  <a:pPr defTabSz="1828778">
                    <a:defRPr/>
                  </a:pPr>
                  <a:endParaRPr lang="en-US" sz="3733">
                    <a:solidFill>
                      <a:prstClr val="black"/>
                    </a:solidFill>
                  </a:endParaRPr>
                </a:p>
              </p:txBody>
            </p:sp>
            <p:sp>
              <p:nvSpPr>
                <p:cNvPr id="54"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chemeClr val="bg1"/>
                </a:solidFill>
                <a:ln>
                  <a:noFill/>
                </a:ln>
              </p:spPr>
              <p:txBody>
                <a:bodyPr vert="horz" wrap="square" lIns="243840" tIns="121920" rIns="243840" bIns="121920" numCol="1" anchor="t" anchorCtr="0" compatLnSpc="1">
                  <a:prstTxWarp prst="textNoShape">
                    <a:avLst/>
                  </a:prstTxWarp>
                </a:bodyPr>
                <a:lstStyle/>
                <a:p>
                  <a:pPr defTabSz="1828778">
                    <a:defRPr/>
                  </a:pPr>
                  <a:endParaRPr lang="en-US" sz="3733">
                    <a:solidFill>
                      <a:prstClr val="black"/>
                    </a:solidFill>
                  </a:endParaRPr>
                </a:p>
              </p:txBody>
            </p:sp>
          </p:grpSp>
        </p:grpSp>
        <p:sp>
          <p:nvSpPr>
            <p:cNvPr id="50" name="TextBox 49"/>
            <p:cNvSpPr txBox="1"/>
            <p:nvPr/>
          </p:nvSpPr>
          <p:spPr>
            <a:xfrm>
              <a:off x="6378078" y="4526988"/>
              <a:ext cx="1189156" cy="370274"/>
            </a:xfrm>
            <a:prstGeom prst="rect">
              <a:avLst/>
            </a:prstGeom>
            <a:noFill/>
          </p:spPr>
          <p:txBody>
            <a:bodyPr wrap="square" rtlCol="0" anchor="ctr">
              <a:spAutoFit/>
            </a:bodyPr>
            <a:lstStyle/>
            <a:p>
              <a:pPr algn="ctr"/>
              <a:r>
                <a:rPr lang="en-US" sz="6133" b="1" dirty="0">
                  <a:solidFill>
                    <a:schemeClr val="bg1"/>
                  </a:solidFill>
                  <a:latin typeface="Arial" panose="020B0604020202020204" pitchFamily="34" charset="0"/>
                  <a:cs typeface="Arial" panose="020B0604020202020204" pitchFamily="34" charset="0"/>
                </a:rPr>
                <a:t>Vision</a:t>
              </a:r>
              <a:endParaRPr lang="en-US" sz="6133" b="1" dirty="0">
                <a:solidFill>
                  <a:schemeClr val="bg1"/>
                </a:solidFill>
              </a:endParaRPr>
            </a:p>
          </p:txBody>
        </p:sp>
      </p:grpSp>
      <p:sp>
        <p:nvSpPr>
          <p:cNvPr id="27" name="Rectangle 26"/>
          <p:cNvSpPr/>
          <p:nvPr/>
        </p:nvSpPr>
        <p:spPr>
          <a:xfrm>
            <a:off x="1985202" y="303780"/>
            <a:ext cx="21426304" cy="1384031"/>
          </a:xfrm>
          <a:prstGeom prst="rect">
            <a:avLst/>
          </a:prstGeom>
        </p:spPr>
        <p:txBody>
          <a:bodyPr wrap="square" lIns="232672" tIns="116331" rIns="232672" bIns="116331">
            <a:spAutoFit/>
          </a:bodyPr>
          <a:lstStyle/>
          <a:p>
            <a:pPr>
              <a:buClr>
                <a:srgbClr val="C00000"/>
              </a:buClr>
            </a:pPr>
            <a:r>
              <a:rPr lang="en-ZA" sz="7467" b="1" dirty="0">
                <a:solidFill>
                  <a:schemeClr val="bg1">
                    <a:lumMod val="50000"/>
                  </a:schemeClr>
                </a:solidFill>
                <a:latin typeface="+mj-lt"/>
                <a:cs typeface="Arial" panose="020B0604020202020204" pitchFamily="34" charset="0"/>
              </a:rPr>
              <a:t>Vision &amp; Mission</a:t>
            </a:r>
          </a:p>
        </p:txBody>
      </p:sp>
    </p:spTree>
    <p:extLst>
      <p:ext uri="{BB962C8B-B14F-4D97-AF65-F5344CB8AC3E}">
        <p14:creationId xmlns:p14="http://schemas.microsoft.com/office/powerpoint/2010/main" val="351994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065986" y="1998154"/>
            <a:ext cx="1025026" cy="800220"/>
            <a:chOff x="994893" y="1730385"/>
            <a:chExt cx="512513" cy="400110"/>
          </a:xfrm>
        </p:grpSpPr>
        <p:sp>
          <p:nvSpPr>
            <p:cNvPr id="5" name="TextBox 4">
              <a:extLst>
                <a:ext uri="{FF2B5EF4-FFF2-40B4-BE49-F238E27FC236}">
                  <a16:creationId xmlns:a16="http://schemas.microsoft.com/office/drawing/2014/main" id="{0459674C-757B-45B1-BA3B-297BF6572BC5}"/>
                </a:ext>
              </a:extLst>
            </p:cNvPr>
            <p:cNvSpPr txBox="1"/>
            <p:nvPr/>
          </p:nvSpPr>
          <p:spPr>
            <a:xfrm>
              <a:off x="994893" y="1730385"/>
              <a:ext cx="512513" cy="353943"/>
            </a:xfrm>
            <a:prstGeom prst="rect">
              <a:avLst/>
            </a:prstGeom>
            <a:noFill/>
          </p:spPr>
          <p:txBody>
            <a:bodyPr wrap="square" rtlCol="0">
              <a:spAutoFit/>
            </a:bodyPr>
            <a:lstStyle/>
            <a:p>
              <a:pPr algn="ctr"/>
              <a:r>
                <a:rPr lang="en-US" sz="4000" dirty="0">
                  <a:solidFill>
                    <a:schemeClr val="tx1"/>
                  </a:solidFill>
                  <a:latin typeface="Poppins Bold" panose="00000800000000000000" pitchFamily="2" charset="0"/>
                  <a:ea typeface="Open Sans SemiBold" panose="020B0706030804020204" pitchFamily="34" charset="0"/>
                  <a:cs typeface="Poppins Bold" panose="00000800000000000000" pitchFamily="2" charset="0"/>
                </a:rPr>
                <a:t>07</a:t>
              </a:r>
            </a:p>
          </p:txBody>
        </p:sp>
        <p:cxnSp>
          <p:nvCxnSpPr>
            <p:cNvPr id="6" name="Straight Connector 5">
              <a:extLst>
                <a:ext uri="{FF2B5EF4-FFF2-40B4-BE49-F238E27FC236}">
                  <a16:creationId xmlns:a16="http://schemas.microsoft.com/office/drawing/2014/main" id="{0E6C4D86-B1B4-417E-8833-51607043ACCB}"/>
                </a:ext>
              </a:extLst>
            </p:cNvPr>
            <p:cNvCxnSpPr>
              <a:cxnSpLocks/>
            </p:cNvCxnSpPr>
            <p:nvPr/>
          </p:nvCxnSpPr>
          <p:spPr>
            <a:xfrm>
              <a:off x="1064649" y="2130495"/>
              <a:ext cx="373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6A25756A-EED5-4F3E-B437-01AAE506FA2C}"/>
              </a:ext>
            </a:extLst>
          </p:cNvPr>
          <p:cNvSpPr txBox="1"/>
          <p:nvPr/>
        </p:nvSpPr>
        <p:spPr>
          <a:xfrm>
            <a:off x="2205498" y="2964198"/>
            <a:ext cx="19655435" cy="1391728"/>
          </a:xfrm>
          <a:prstGeom prst="rect">
            <a:avLst/>
          </a:prstGeom>
          <a:noFill/>
        </p:spPr>
        <p:txBody>
          <a:bodyPr wrap="square" rtlCol="0">
            <a:spAutoFit/>
          </a:bodyPr>
          <a:lstStyle/>
          <a:p>
            <a:pPr marL="117475" indent="-117475" algn="l">
              <a:lnSpc>
                <a:spcPct val="150000"/>
              </a:lnSpc>
              <a:buClr>
                <a:schemeClr val="accent1"/>
              </a:buClr>
              <a:buFont typeface="Wingdings" panose="05000000000000000000" pitchFamily="2" charset="2"/>
              <a:buChar char="§"/>
              <a:tabLst>
                <a:tab pos="228600" algn="l"/>
              </a:tabLst>
            </a:pPr>
            <a:r>
              <a:rPr lang="en-US" sz="3000" dirty="0">
                <a:solidFill>
                  <a:schemeClr val="tx1">
                    <a:lumMod val="50000"/>
                    <a:lumOff val="50000"/>
                  </a:schemeClr>
                </a:solidFill>
                <a:latin typeface="+mn-lt"/>
              </a:rPr>
              <a:t> NSFAS was placed under Administration on </a:t>
            </a:r>
            <a:r>
              <a:rPr lang="en-US" sz="3000" b="1" dirty="0">
                <a:solidFill>
                  <a:schemeClr val="tx1">
                    <a:lumMod val="50000"/>
                    <a:lumOff val="50000"/>
                  </a:schemeClr>
                </a:solidFill>
                <a:latin typeface="+mn-lt"/>
              </a:rPr>
              <a:t>August 20, 2018 </a:t>
            </a:r>
            <a:r>
              <a:rPr lang="en-US" sz="3000" dirty="0">
                <a:solidFill>
                  <a:schemeClr val="tx1">
                    <a:lumMod val="50000"/>
                    <a:lumOff val="50000"/>
                  </a:schemeClr>
                </a:solidFill>
                <a:latin typeface="+mn-lt"/>
              </a:rPr>
              <a:t>in terms of Government Gazette Vol 650 No 42662   </a:t>
            </a:r>
          </a:p>
          <a:p>
            <a:pPr algn="l">
              <a:lnSpc>
                <a:spcPct val="150000"/>
              </a:lnSpc>
              <a:buClr>
                <a:schemeClr val="accent1"/>
              </a:buClr>
              <a:tabLst>
                <a:tab pos="228600" algn="l"/>
              </a:tabLst>
            </a:pPr>
            <a:r>
              <a:rPr lang="en-US" sz="3000" dirty="0">
                <a:solidFill>
                  <a:schemeClr val="tx1">
                    <a:lumMod val="50000"/>
                    <a:lumOff val="50000"/>
                  </a:schemeClr>
                </a:solidFill>
                <a:latin typeface="+mn-lt"/>
              </a:rPr>
              <a:t>   dated August 22, 2019 necessitating redrafting of strategic documents to reflect published Terms of Reference.</a:t>
            </a:r>
          </a:p>
        </p:txBody>
      </p:sp>
      <p:sp>
        <p:nvSpPr>
          <p:cNvPr id="14" name="TextBox 13"/>
          <p:cNvSpPr txBox="1"/>
          <p:nvPr/>
        </p:nvSpPr>
        <p:spPr>
          <a:xfrm>
            <a:off x="3091013" y="1835000"/>
            <a:ext cx="8408071" cy="830997"/>
          </a:xfrm>
          <a:prstGeom prst="rect">
            <a:avLst/>
          </a:prstGeom>
          <a:noFill/>
        </p:spPr>
        <p:txBody>
          <a:bodyPr wrap="none" rtlCol="0">
            <a:spAutoFit/>
          </a:bodyPr>
          <a:lstStyle/>
          <a:p>
            <a:pPr>
              <a:buClr>
                <a:srgbClr val="C00000"/>
              </a:buClr>
            </a:pPr>
            <a:r>
              <a:rPr lang="en-ZA" sz="4800" b="1" dirty="0">
                <a:solidFill>
                  <a:schemeClr val="tx1"/>
                </a:solidFill>
                <a:latin typeface="+mj-lt"/>
                <a:cs typeface="Arial" panose="020B0604020202020204" pitchFamily="34" charset="0"/>
              </a:rPr>
              <a:t>Situational Analysis - Policy</a:t>
            </a:r>
          </a:p>
        </p:txBody>
      </p:sp>
      <p:sp>
        <p:nvSpPr>
          <p:cNvPr id="20" name="TextBox 19">
            <a:extLst>
              <a:ext uri="{FF2B5EF4-FFF2-40B4-BE49-F238E27FC236}">
                <a16:creationId xmlns:a16="http://schemas.microsoft.com/office/drawing/2014/main" id="{6A25756A-EED5-4F3E-B437-01AAE506FA2C}"/>
              </a:ext>
            </a:extLst>
          </p:cNvPr>
          <p:cNvSpPr txBox="1"/>
          <p:nvPr/>
        </p:nvSpPr>
        <p:spPr>
          <a:xfrm>
            <a:off x="1407549" y="7223762"/>
            <a:ext cx="21568902" cy="7387728"/>
          </a:xfrm>
          <a:prstGeom prst="rect">
            <a:avLst/>
          </a:prstGeom>
          <a:noFill/>
        </p:spPr>
        <p:txBody>
          <a:bodyPr wrap="square" rtlCol="0">
            <a:spAutoFit/>
          </a:bodyPr>
          <a:lstStyle/>
          <a:p>
            <a:pPr marL="628650" lvl="1" indent="-171450" algn="l">
              <a:lnSpc>
                <a:spcPct val="150000"/>
              </a:lnSpc>
              <a:buClr>
                <a:schemeClr val="accent1"/>
              </a:buClr>
              <a:buFont typeface="Wingdings" panose="05000000000000000000" pitchFamily="2" charset="2"/>
              <a:buChar char="v"/>
              <a:tabLst>
                <a:tab pos="228600" algn="l"/>
              </a:tabLst>
            </a:pPr>
            <a:r>
              <a:rPr lang="en-US" sz="3200" dirty="0">
                <a:solidFill>
                  <a:schemeClr val="bg1">
                    <a:lumMod val="50000"/>
                  </a:schemeClr>
                </a:solidFill>
                <a:latin typeface="+mj-lt"/>
              </a:rPr>
              <a:t> Students registered at a public university prior to 2018 remained subjected to a loan bursary scheme with </a:t>
            </a:r>
          </a:p>
          <a:p>
            <a:pPr marL="457200" lvl="1" indent="0" algn="l">
              <a:lnSpc>
                <a:spcPct val="150000"/>
              </a:lnSpc>
              <a:buClr>
                <a:schemeClr val="accent1"/>
              </a:buClr>
              <a:tabLst>
                <a:tab pos="228600" algn="l"/>
              </a:tabLst>
            </a:pPr>
            <a:r>
              <a:rPr lang="en-US" sz="3200" dirty="0">
                <a:solidFill>
                  <a:schemeClr val="bg1">
                    <a:lumMod val="50000"/>
                  </a:schemeClr>
                </a:solidFill>
                <a:latin typeface="+mj-lt"/>
              </a:rPr>
              <a:t>    household financial income threshold of </a:t>
            </a:r>
            <a:r>
              <a:rPr lang="en-US" sz="3200" b="1" dirty="0">
                <a:solidFill>
                  <a:schemeClr val="bg1">
                    <a:lumMod val="50000"/>
                  </a:schemeClr>
                </a:solidFill>
                <a:latin typeface="+mj-lt"/>
              </a:rPr>
              <a:t>R122,000</a:t>
            </a:r>
            <a:r>
              <a:rPr lang="en-US" sz="3200" dirty="0">
                <a:solidFill>
                  <a:schemeClr val="bg1">
                    <a:lumMod val="50000"/>
                  </a:schemeClr>
                </a:solidFill>
                <a:latin typeface="+mj-lt"/>
              </a:rPr>
              <a:t> and a funding horizon of N+2</a:t>
            </a:r>
          </a:p>
          <a:p>
            <a:pPr marL="628650" lvl="1" indent="-171450" algn="l">
              <a:lnSpc>
                <a:spcPct val="150000"/>
              </a:lnSpc>
              <a:buClr>
                <a:schemeClr val="accent1"/>
              </a:buClr>
              <a:buFont typeface="Wingdings" panose="05000000000000000000" pitchFamily="2" charset="2"/>
              <a:buChar char="v"/>
              <a:tabLst>
                <a:tab pos="228600" algn="l"/>
              </a:tabLst>
            </a:pPr>
            <a:r>
              <a:rPr lang="en-US" sz="3200" dirty="0">
                <a:solidFill>
                  <a:schemeClr val="bg1">
                    <a:lumMod val="50000"/>
                  </a:schemeClr>
                </a:solidFill>
                <a:latin typeface="+mj-lt"/>
              </a:rPr>
              <a:t> Students  registered in 2018 at a public university for the first time received a full bursary with household income     </a:t>
            </a:r>
          </a:p>
          <a:p>
            <a:pPr marL="457200" lvl="1" indent="0" algn="l">
              <a:lnSpc>
                <a:spcPct val="150000"/>
              </a:lnSpc>
              <a:buClr>
                <a:schemeClr val="accent1"/>
              </a:buClr>
              <a:tabLst>
                <a:tab pos="228600" algn="l"/>
              </a:tabLst>
            </a:pPr>
            <a:r>
              <a:rPr lang="en-US" sz="3200" dirty="0">
                <a:solidFill>
                  <a:schemeClr val="bg1">
                    <a:lumMod val="50000"/>
                  </a:schemeClr>
                </a:solidFill>
                <a:latin typeface="+mj-lt"/>
              </a:rPr>
              <a:t>    threshold of </a:t>
            </a:r>
            <a:r>
              <a:rPr lang="en-US" sz="3200" b="1" dirty="0">
                <a:solidFill>
                  <a:schemeClr val="bg1">
                    <a:lumMod val="50000"/>
                  </a:schemeClr>
                </a:solidFill>
                <a:latin typeface="+mj-lt"/>
              </a:rPr>
              <a:t>R350,000</a:t>
            </a:r>
            <a:r>
              <a:rPr lang="en-US" sz="3200" dirty="0">
                <a:solidFill>
                  <a:schemeClr val="bg1">
                    <a:lumMod val="50000"/>
                  </a:schemeClr>
                </a:solidFill>
                <a:latin typeface="+mj-lt"/>
              </a:rPr>
              <a:t> for  N+1 funding duration. </a:t>
            </a:r>
          </a:p>
          <a:p>
            <a:pPr marL="628650" lvl="1" indent="-171450" algn="l">
              <a:lnSpc>
                <a:spcPct val="150000"/>
              </a:lnSpc>
              <a:buClr>
                <a:schemeClr val="accent1"/>
              </a:buClr>
              <a:buFont typeface="Wingdings" panose="05000000000000000000" pitchFamily="2" charset="2"/>
              <a:buChar char="v"/>
              <a:tabLst>
                <a:tab pos="228600" algn="l"/>
              </a:tabLst>
            </a:pPr>
            <a:r>
              <a:rPr lang="en-US" sz="3200" dirty="0">
                <a:solidFill>
                  <a:schemeClr val="bg1">
                    <a:lumMod val="50000"/>
                  </a:schemeClr>
                </a:solidFill>
                <a:latin typeface="+mj-lt"/>
              </a:rPr>
              <a:t> TVET students had a standardized funding regime consisting of full bursary, irrespective of the year of first-time  </a:t>
            </a:r>
          </a:p>
          <a:p>
            <a:pPr marL="457200" lvl="1" indent="0" algn="l">
              <a:lnSpc>
                <a:spcPct val="150000"/>
              </a:lnSpc>
              <a:buClr>
                <a:schemeClr val="accent1"/>
              </a:buClr>
              <a:tabLst>
                <a:tab pos="228600" algn="l"/>
              </a:tabLst>
            </a:pPr>
            <a:r>
              <a:rPr lang="en-US" sz="3200" dirty="0">
                <a:solidFill>
                  <a:schemeClr val="bg1">
                    <a:lumMod val="50000"/>
                  </a:schemeClr>
                </a:solidFill>
                <a:latin typeface="+mj-lt"/>
              </a:rPr>
              <a:t>    enrolment with household threshold of</a:t>
            </a:r>
            <a:r>
              <a:rPr lang="en-US" sz="3200" b="1" dirty="0">
                <a:solidFill>
                  <a:schemeClr val="bg1">
                    <a:lumMod val="50000"/>
                  </a:schemeClr>
                </a:solidFill>
                <a:latin typeface="+mj-lt"/>
              </a:rPr>
              <a:t> R350,000</a:t>
            </a:r>
            <a:r>
              <a:rPr lang="en-US" sz="3200" dirty="0">
                <a:solidFill>
                  <a:schemeClr val="bg1">
                    <a:lumMod val="50000"/>
                  </a:schemeClr>
                </a:solidFill>
                <a:latin typeface="+mj-lt"/>
              </a:rPr>
              <a:t>.</a:t>
            </a:r>
          </a:p>
          <a:p>
            <a:pPr marL="628650" lvl="1" indent="-171450" algn="l">
              <a:lnSpc>
                <a:spcPct val="150000"/>
              </a:lnSpc>
              <a:buClr>
                <a:schemeClr val="accent1"/>
              </a:buClr>
              <a:buFont typeface="Wingdings" panose="05000000000000000000" pitchFamily="2" charset="2"/>
              <a:buChar char="v"/>
              <a:tabLst>
                <a:tab pos="228600" algn="l"/>
              </a:tabLst>
            </a:pPr>
            <a:r>
              <a:rPr lang="en-US" sz="3200" dirty="0">
                <a:solidFill>
                  <a:schemeClr val="bg1">
                    <a:lumMod val="50000"/>
                  </a:schemeClr>
                </a:solidFill>
                <a:latin typeface="+mj-lt"/>
              </a:rPr>
              <a:t> Whilst differentiation of allowances remain, measures to improve standardization in </a:t>
            </a:r>
            <a:r>
              <a:rPr lang="en-US" sz="3200" dirty="0" err="1">
                <a:solidFill>
                  <a:schemeClr val="bg1">
                    <a:lumMod val="50000"/>
                  </a:schemeClr>
                </a:solidFill>
                <a:latin typeface="+mj-lt"/>
              </a:rPr>
              <a:t>favour</a:t>
            </a:r>
            <a:r>
              <a:rPr lang="en-US" sz="3200" dirty="0">
                <a:solidFill>
                  <a:schemeClr val="bg1">
                    <a:lumMod val="50000"/>
                  </a:schemeClr>
                </a:solidFill>
                <a:latin typeface="+mj-lt"/>
              </a:rPr>
              <a:t> of TVET                                </a:t>
            </a:r>
          </a:p>
          <a:p>
            <a:pPr marL="457200" lvl="1" indent="0" algn="l">
              <a:lnSpc>
                <a:spcPct val="150000"/>
              </a:lnSpc>
              <a:buClr>
                <a:schemeClr val="accent1"/>
              </a:buClr>
              <a:tabLst>
                <a:tab pos="228600" algn="l"/>
              </a:tabLst>
            </a:pPr>
            <a:r>
              <a:rPr lang="en-US" sz="3200" dirty="0">
                <a:solidFill>
                  <a:schemeClr val="bg1">
                    <a:lumMod val="50000"/>
                  </a:schemeClr>
                </a:solidFill>
                <a:latin typeface="+mj-lt"/>
              </a:rPr>
              <a:t>     students introduced in 2019. </a:t>
            </a:r>
          </a:p>
          <a:p>
            <a:pPr marL="628650" lvl="1" indent="-171450" algn="l">
              <a:lnSpc>
                <a:spcPct val="150000"/>
              </a:lnSpc>
              <a:buClr>
                <a:schemeClr val="accent1"/>
              </a:buClr>
              <a:buFont typeface="Wingdings" panose="05000000000000000000" pitchFamily="2" charset="2"/>
              <a:buChar char="v"/>
              <a:tabLst>
                <a:tab pos="228600" algn="l"/>
              </a:tabLst>
            </a:pPr>
            <a:endParaRPr lang="en-US" sz="3200" dirty="0">
              <a:solidFill>
                <a:schemeClr val="bg1">
                  <a:lumMod val="50000"/>
                </a:schemeClr>
              </a:solidFill>
              <a:latin typeface="+mj-lt"/>
            </a:endParaRPr>
          </a:p>
          <a:p>
            <a:pPr marL="117475" indent="-117475" algn="l">
              <a:lnSpc>
                <a:spcPct val="150000"/>
              </a:lnSpc>
              <a:buClr>
                <a:schemeClr val="accent1"/>
              </a:buClr>
              <a:buFont typeface="Wingdings" panose="05000000000000000000" pitchFamily="2" charset="2"/>
              <a:buChar char="§"/>
              <a:tabLst>
                <a:tab pos="228600" algn="l"/>
              </a:tabLst>
            </a:pPr>
            <a:endParaRPr lang="en-US" sz="3200" dirty="0">
              <a:solidFill>
                <a:schemeClr val="bg1">
                  <a:lumMod val="50000"/>
                </a:schemeClr>
              </a:solidFill>
              <a:latin typeface="+mj-lt"/>
            </a:endParaRPr>
          </a:p>
        </p:txBody>
      </p:sp>
      <p:sp>
        <p:nvSpPr>
          <p:cNvPr id="21" name="TextBox 20"/>
          <p:cNvSpPr txBox="1"/>
          <p:nvPr/>
        </p:nvSpPr>
        <p:spPr>
          <a:xfrm>
            <a:off x="2205498" y="6280074"/>
            <a:ext cx="19343757" cy="820674"/>
          </a:xfrm>
          <a:prstGeom prst="rect">
            <a:avLst/>
          </a:prstGeom>
          <a:noFill/>
        </p:spPr>
        <p:txBody>
          <a:bodyPr wrap="none" rtlCol="0">
            <a:spAutoFit/>
          </a:bodyPr>
          <a:lstStyle/>
          <a:p>
            <a:pPr>
              <a:lnSpc>
                <a:spcPct val="150000"/>
              </a:lnSpc>
              <a:buClr>
                <a:schemeClr val="accent1"/>
              </a:buClr>
              <a:tabLst>
                <a:tab pos="228600" algn="l"/>
              </a:tabLst>
            </a:pPr>
            <a:r>
              <a:rPr lang="en-US" sz="3600" b="1" dirty="0">
                <a:solidFill>
                  <a:schemeClr val="bg1">
                    <a:lumMod val="50000"/>
                  </a:schemeClr>
                </a:solidFill>
                <a:latin typeface="+mn-lt"/>
              </a:rPr>
              <a:t>Introduction of fee free regime required adoption of a dual regimes for student funding;</a:t>
            </a:r>
          </a:p>
        </p:txBody>
      </p:sp>
      <p:sp>
        <p:nvSpPr>
          <p:cNvPr id="16" name="TextBox 15">
            <a:extLst>
              <a:ext uri="{FF2B5EF4-FFF2-40B4-BE49-F238E27FC236}">
                <a16:creationId xmlns:a16="http://schemas.microsoft.com/office/drawing/2014/main" id="{D44EBF1C-BFD3-405F-A143-47F9E36C4DE3}"/>
              </a:ext>
            </a:extLst>
          </p:cNvPr>
          <p:cNvSpPr txBox="1"/>
          <p:nvPr/>
        </p:nvSpPr>
        <p:spPr>
          <a:xfrm>
            <a:off x="2171631" y="4440281"/>
            <a:ext cx="19503035" cy="1391728"/>
          </a:xfrm>
          <a:prstGeom prst="rect">
            <a:avLst/>
          </a:prstGeom>
          <a:noFill/>
        </p:spPr>
        <p:txBody>
          <a:bodyPr wrap="square" rtlCol="0">
            <a:spAutoFit/>
          </a:bodyPr>
          <a:lstStyle/>
          <a:p>
            <a:pPr marL="117475" indent="-117475">
              <a:lnSpc>
                <a:spcPct val="150000"/>
              </a:lnSpc>
              <a:buClr>
                <a:schemeClr val="accent1"/>
              </a:buClr>
              <a:buFont typeface="Wingdings" panose="05000000000000000000" pitchFamily="2" charset="2"/>
              <a:buChar char="§"/>
              <a:tabLst>
                <a:tab pos="228600" algn="l"/>
              </a:tabLst>
            </a:pPr>
            <a:r>
              <a:rPr lang="en-US" sz="3000" dirty="0">
                <a:solidFill>
                  <a:schemeClr val="tx1">
                    <a:lumMod val="50000"/>
                    <a:lumOff val="50000"/>
                  </a:schemeClr>
                </a:solidFill>
                <a:latin typeface="+mn-lt"/>
              </a:rPr>
              <a:t> Post fee-free higher education pronouncement </a:t>
            </a:r>
            <a:r>
              <a:rPr lang="en-US" sz="3000" b="1" dirty="0">
                <a:solidFill>
                  <a:schemeClr val="tx1">
                    <a:lumMod val="50000"/>
                    <a:lumOff val="50000"/>
                  </a:schemeClr>
                </a:solidFill>
                <a:latin typeface="+mn-lt"/>
              </a:rPr>
              <a:t>16 December 2017</a:t>
            </a:r>
            <a:r>
              <a:rPr lang="en-US" sz="3000" dirty="0">
                <a:solidFill>
                  <a:schemeClr val="tx1">
                    <a:lumMod val="50000"/>
                    <a:lumOff val="50000"/>
                  </a:schemeClr>
                </a:solidFill>
                <a:latin typeface="+mn-lt"/>
              </a:rPr>
              <a:t>, there was a significant increase in funding </a:t>
            </a:r>
          </a:p>
          <a:p>
            <a:pPr>
              <a:lnSpc>
                <a:spcPct val="150000"/>
              </a:lnSpc>
              <a:buClr>
                <a:schemeClr val="accent1"/>
              </a:buClr>
              <a:tabLst>
                <a:tab pos="228600" algn="l"/>
              </a:tabLst>
            </a:pPr>
            <a:r>
              <a:rPr lang="en-US" sz="3000" dirty="0">
                <a:solidFill>
                  <a:schemeClr val="tx1">
                    <a:lumMod val="50000"/>
                    <a:lumOff val="50000"/>
                  </a:schemeClr>
                </a:solidFill>
                <a:latin typeface="+mn-lt"/>
              </a:rPr>
              <a:t>   allocated for both TVETs and Universities over the MTEF.</a:t>
            </a:r>
          </a:p>
        </p:txBody>
      </p:sp>
    </p:spTree>
    <p:extLst>
      <p:ext uri="{BB962C8B-B14F-4D97-AF65-F5344CB8AC3E}">
        <p14:creationId xmlns:p14="http://schemas.microsoft.com/office/powerpoint/2010/main" val="211274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sp>
        <p:nvSpPr>
          <p:cNvPr id="4" name="Rectangle 3">
            <a:extLst>
              <a:ext uri="{FF2B5EF4-FFF2-40B4-BE49-F238E27FC236}">
                <a16:creationId xmlns:a16="http://schemas.microsoft.com/office/drawing/2014/main" id="{C1FE60CF-97DC-4F5A-A60A-78D8C539DDDC}"/>
              </a:ext>
            </a:extLst>
          </p:cNvPr>
          <p:cNvSpPr/>
          <p:nvPr/>
        </p:nvSpPr>
        <p:spPr>
          <a:xfrm>
            <a:off x="0" y="0"/>
            <a:ext cx="7990112" cy="13716000"/>
          </a:xfrm>
          <a:prstGeom prst="rect">
            <a:avLst/>
          </a:prstGeom>
          <a:solidFill>
            <a:srgbClr val="EA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0" dirty="0"/>
          </a:p>
        </p:txBody>
      </p:sp>
      <p:sp>
        <p:nvSpPr>
          <p:cNvPr id="5" name="TextBox 4"/>
          <p:cNvSpPr txBox="1"/>
          <p:nvPr/>
        </p:nvSpPr>
        <p:spPr>
          <a:xfrm>
            <a:off x="823049" y="1836680"/>
            <a:ext cx="7252788" cy="2585323"/>
          </a:xfrm>
          <a:prstGeom prst="rect">
            <a:avLst/>
          </a:prstGeom>
          <a:noFill/>
        </p:spPr>
        <p:txBody>
          <a:bodyPr wrap="square" rtlCol="0">
            <a:spAutoFit/>
          </a:bodyPr>
          <a:lstStyle/>
          <a:p>
            <a:pPr algn="l">
              <a:buClr>
                <a:srgbClr val="C00000"/>
              </a:buClr>
            </a:pPr>
            <a:r>
              <a:rPr lang="en-ZA" sz="5400" b="1" dirty="0">
                <a:solidFill>
                  <a:schemeClr val="bg1">
                    <a:lumMod val="50000"/>
                  </a:schemeClr>
                </a:solidFill>
                <a:latin typeface="+mj-lt"/>
                <a:cs typeface="Arial" panose="020B0604020202020204" pitchFamily="34" charset="0"/>
              </a:rPr>
              <a:t>Situational Analysis – </a:t>
            </a:r>
            <a:r>
              <a:rPr lang="en-ZA" sz="5400" b="1" dirty="0">
                <a:solidFill>
                  <a:schemeClr val="tx1"/>
                </a:solidFill>
                <a:latin typeface="+mj-lt"/>
                <a:cs typeface="Arial" panose="020B0604020202020204" pitchFamily="34" charset="0"/>
              </a:rPr>
              <a:t>Irregular expenditure</a:t>
            </a:r>
          </a:p>
        </p:txBody>
      </p:sp>
      <p:grpSp>
        <p:nvGrpSpPr>
          <p:cNvPr id="17" name="Group 16">
            <a:extLst>
              <a:ext uri="{FF2B5EF4-FFF2-40B4-BE49-F238E27FC236}">
                <a16:creationId xmlns:a16="http://schemas.microsoft.com/office/drawing/2014/main" id="{83573B09-9458-49F4-9355-81C8905FBA0B}"/>
              </a:ext>
            </a:extLst>
          </p:cNvPr>
          <p:cNvGrpSpPr/>
          <p:nvPr/>
        </p:nvGrpSpPr>
        <p:grpSpPr>
          <a:xfrm>
            <a:off x="914519" y="634155"/>
            <a:ext cx="1025026" cy="800220"/>
            <a:chOff x="994893" y="1730385"/>
            <a:chExt cx="512513" cy="400110"/>
          </a:xfrm>
        </p:grpSpPr>
        <p:sp>
          <p:nvSpPr>
            <p:cNvPr id="18" name="TextBox 17">
              <a:extLst>
                <a:ext uri="{FF2B5EF4-FFF2-40B4-BE49-F238E27FC236}">
                  <a16:creationId xmlns:a16="http://schemas.microsoft.com/office/drawing/2014/main" id="{6C4F733A-CF8A-4082-A3CC-D3C8EA5BCE9C}"/>
                </a:ext>
              </a:extLst>
            </p:cNvPr>
            <p:cNvSpPr txBox="1"/>
            <p:nvPr/>
          </p:nvSpPr>
          <p:spPr>
            <a:xfrm>
              <a:off x="994893" y="1730385"/>
              <a:ext cx="512513" cy="353943"/>
            </a:xfrm>
            <a:prstGeom prst="rect">
              <a:avLst/>
            </a:prstGeom>
            <a:noFill/>
          </p:spPr>
          <p:txBody>
            <a:bodyPr wrap="square" rtlCol="0">
              <a:spAutoFit/>
            </a:bodyPr>
            <a:lstStyle/>
            <a:p>
              <a:pPr algn="ctr"/>
              <a:r>
                <a:rPr lang="id-ID" sz="4000" b="1" dirty="0">
                  <a:solidFill>
                    <a:schemeClr val="tx1"/>
                  </a:solidFill>
                  <a:latin typeface="+mj-lt"/>
                  <a:ea typeface="Open Sans SemiBold" panose="020B0706030804020204" pitchFamily="34" charset="0"/>
                  <a:cs typeface="Poppins Bold" panose="00000800000000000000" pitchFamily="2" charset="0"/>
                </a:rPr>
                <a:t>0</a:t>
              </a:r>
              <a:r>
                <a:rPr lang="en-US" sz="4000" b="1" dirty="0">
                  <a:solidFill>
                    <a:schemeClr val="tx1"/>
                  </a:solidFill>
                  <a:latin typeface="+mj-lt"/>
                  <a:ea typeface="Open Sans SemiBold" panose="020B0706030804020204" pitchFamily="34" charset="0"/>
                  <a:cs typeface="Poppins Bold" panose="00000800000000000000" pitchFamily="2" charset="0"/>
                </a:rPr>
                <a:t>8</a:t>
              </a:r>
            </a:p>
          </p:txBody>
        </p:sp>
        <p:cxnSp>
          <p:nvCxnSpPr>
            <p:cNvPr id="19" name="Straight Connector 18">
              <a:extLst>
                <a:ext uri="{FF2B5EF4-FFF2-40B4-BE49-F238E27FC236}">
                  <a16:creationId xmlns:a16="http://schemas.microsoft.com/office/drawing/2014/main" id="{53FEF9B1-55B5-443D-842F-1872EA60A7D3}"/>
                </a:ext>
              </a:extLst>
            </p:cNvPr>
            <p:cNvCxnSpPr>
              <a:cxnSpLocks/>
            </p:cNvCxnSpPr>
            <p:nvPr/>
          </p:nvCxnSpPr>
          <p:spPr>
            <a:xfrm>
              <a:off x="1064649" y="2130495"/>
              <a:ext cx="373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291BD59-AB35-42E1-83BE-83D9A7212387}"/>
              </a:ext>
            </a:extLst>
          </p:cNvPr>
          <p:cNvSpPr txBox="1"/>
          <p:nvPr/>
        </p:nvSpPr>
        <p:spPr>
          <a:xfrm>
            <a:off x="8347075" y="1378592"/>
            <a:ext cx="15578667" cy="229293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lnSpc>
                <a:spcPct val="150000"/>
              </a:lnSpc>
              <a:buClr>
                <a:schemeClr val="accent1"/>
              </a:buClr>
              <a:tabLst>
                <a:tab pos="228600" algn="l"/>
              </a:tabLst>
            </a:pPr>
            <a:r>
              <a:rPr lang="en-US" sz="3200" dirty="0">
                <a:solidFill>
                  <a:schemeClr val="bg1">
                    <a:lumMod val="50000"/>
                  </a:schemeClr>
                </a:solidFill>
                <a:latin typeface="+mj-lt"/>
              </a:rPr>
              <a:t>The severity of the legacy issues is encapsulated In the Annual report of </a:t>
            </a:r>
            <a:r>
              <a:rPr lang="en-US" sz="3200" b="1" dirty="0">
                <a:solidFill>
                  <a:schemeClr val="bg1">
                    <a:lumMod val="50000"/>
                  </a:schemeClr>
                </a:solidFill>
                <a:latin typeface="+mj-lt"/>
              </a:rPr>
              <a:t>2018/19</a:t>
            </a:r>
            <a:r>
              <a:rPr lang="en-US" sz="3200" dirty="0">
                <a:solidFill>
                  <a:schemeClr val="bg1">
                    <a:lumMod val="50000"/>
                  </a:schemeClr>
                </a:solidFill>
                <a:latin typeface="+mj-lt"/>
              </a:rPr>
              <a:t>. NSFAS declared </a:t>
            </a:r>
            <a:r>
              <a:rPr lang="en-US" sz="3200" b="1" dirty="0">
                <a:solidFill>
                  <a:schemeClr val="bg1">
                    <a:lumMod val="50000"/>
                  </a:schemeClr>
                </a:solidFill>
                <a:latin typeface="+mj-lt"/>
              </a:rPr>
              <a:t>R7,5 billion </a:t>
            </a:r>
            <a:r>
              <a:rPr lang="en-US" sz="3200" dirty="0">
                <a:solidFill>
                  <a:schemeClr val="bg1">
                    <a:lumMod val="50000"/>
                  </a:schemeClr>
                </a:solidFill>
                <a:latin typeface="+mj-lt"/>
              </a:rPr>
              <a:t>in irregular expenditure incurred prior to NSFAS being placed under administration;</a:t>
            </a:r>
          </a:p>
        </p:txBody>
      </p:sp>
      <p:sp>
        <p:nvSpPr>
          <p:cNvPr id="7" name="TextBox 6">
            <a:extLst>
              <a:ext uri="{FF2B5EF4-FFF2-40B4-BE49-F238E27FC236}">
                <a16:creationId xmlns:a16="http://schemas.microsoft.com/office/drawing/2014/main" id="{EA8D87EA-331D-4961-8CAB-789AFCAE54CA}"/>
              </a:ext>
            </a:extLst>
          </p:cNvPr>
          <p:cNvSpPr txBox="1"/>
          <p:nvPr/>
        </p:nvSpPr>
        <p:spPr>
          <a:xfrm>
            <a:off x="8362948" y="3569929"/>
            <a:ext cx="15578667" cy="955646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285750" indent="-285750" algn="l">
              <a:lnSpc>
                <a:spcPct val="150000"/>
              </a:lnSpc>
              <a:buClr>
                <a:schemeClr val="accent1"/>
              </a:buClr>
              <a:buFont typeface="Wingdings" panose="05000000000000000000" pitchFamily="2" charset="2"/>
              <a:buChar char="§"/>
              <a:tabLst>
                <a:tab pos="228600" algn="l"/>
              </a:tabLst>
            </a:pPr>
            <a:r>
              <a:rPr lang="en-ZA" sz="3200" b="1" dirty="0">
                <a:solidFill>
                  <a:schemeClr val="bg1">
                    <a:lumMod val="50000"/>
                  </a:schemeClr>
                </a:solidFill>
                <a:latin typeface="+mj-lt"/>
              </a:rPr>
              <a:t>Irregular expenditure as disclosed in the AFS currently includes:</a:t>
            </a:r>
          </a:p>
          <a:p>
            <a:pPr marL="742950" lvl="1" indent="-285750" algn="l">
              <a:lnSpc>
                <a:spcPct val="150000"/>
              </a:lnSpc>
              <a:buClr>
                <a:schemeClr val="accent1"/>
              </a:buClr>
              <a:buFont typeface="Wingdings" panose="05000000000000000000" pitchFamily="2" charset="2"/>
              <a:buChar char="v"/>
              <a:tabLst>
                <a:tab pos="228600" algn="l"/>
              </a:tabLst>
            </a:pPr>
            <a:r>
              <a:rPr lang="en-ZA" sz="3200" dirty="0">
                <a:solidFill>
                  <a:schemeClr val="bg1">
                    <a:lumMod val="50000"/>
                  </a:schemeClr>
                </a:solidFill>
                <a:latin typeface="+mj-lt"/>
              </a:rPr>
              <a:t> Payments in excess of contractual amounts </a:t>
            </a:r>
          </a:p>
          <a:p>
            <a:pPr marL="742950" lvl="1" indent="-285750" algn="l">
              <a:lnSpc>
                <a:spcPct val="150000"/>
              </a:lnSpc>
              <a:buClr>
                <a:schemeClr val="accent1"/>
              </a:buClr>
              <a:buFont typeface="Wingdings" panose="05000000000000000000" pitchFamily="2" charset="2"/>
              <a:buChar char="v"/>
              <a:tabLst>
                <a:tab pos="228600" algn="l"/>
              </a:tabLst>
            </a:pPr>
            <a:r>
              <a:rPr lang="en-ZA" sz="3200" dirty="0">
                <a:solidFill>
                  <a:schemeClr val="bg1">
                    <a:lumMod val="50000"/>
                  </a:schemeClr>
                </a:solidFill>
                <a:latin typeface="+mj-lt"/>
              </a:rPr>
              <a:t> Incorrect Contractual amounts however payments made were correct and in          terms of registration data received from institutions</a:t>
            </a:r>
          </a:p>
          <a:p>
            <a:pPr marL="742950" lvl="1" indent="-285750" algn="l">
              <a:lnSpc>
                <a:spcPct val="150000"/>
              </a:lnSpc>
              <a:buClr>
                <a:schemeClr val="accent1"/>
              </a:buClr>
              <a:buFont typeface="Wingdings" panose="05000000000000000000" pitchFamily="2" charset="2"/>
              <a:buChar char="v"/>
              <a:tabLst>
                <a:tab pos="228600" algn="l"/>
              </a:tabLst>
            </a:pPr>
            <a:r>
              <a:rPr lang="en-ZA" sz="3200" dirty="0">
                <a:solidFill>
                  <a:schemeClr val="bg1">
                    <a:lumMod val="50000"/>
                  </a:schemeClr>
                </a:solidFill>
                <a:latin typeface="+mj-lt"/>
              </a:rPr>
              <a:t> Disbursements in respect of NOCLAR</a:t>
            </a:r>
            <a:endParaRPr lang="en-ZA" sz="2800" dirty="0">
              <a:solidFill>
                <a:schemeClr val="bg1">
                  <a:lumMod val="50000"/>
                </a:schemeClr>
              </a:solidFill>
              <a:latin typeface="+mj-lt"/>
            </a:endParaRPr>
          </a:p>
          <a:p>
            <a:pPr marL="742950" lvl="1" indent="-285750" algn="l">
              <a:lnSpc>
                <a:spcPct val="150000"/>
              </a:lnSpc>
              <a:buClr>
                <a:schemeClr val="accent1"/>
              </a:buClr>
              <a:buFont typeface="Arial" panose="020B0604020202020204" pitchFamily="34" charset="0"/>
              <a:buChar char="•"/>
              <a:tabLst>
                <a:tab pos="228600" algn="l"/>
              </a:tabLst>
            </a:pPr>
            <a:r>
              <a:rPr lang="en-ZA" sz="3200" dirty="0">
                <a:solidFill>
                  <a:schemeClr val="bg1">
                    <a:lumMod val="50000"/>
                  </a:schemeClr>
                </a:solidFill>
                <a:latin typeface="+mj-lt"/>
              </a:rPr>
              <a:t>Students who have been funded for courses that NSFAS does not fund,           </a:t>
            </a:r>
          </a:p>
          <a:p>
            <a:pPr marL="742950" lvl="1" indent="-285750" algn="l">
              <a:lnSpc>
                <a:spcPct val="150000"/>
              </a:lnSpc>
              <a:buClr>
                <a:schemeClr val="accent1"/>
              </a:buClr>
              <a:buFont typeface="Arial" panose="020B0604020202020204" pitchFamily="34" charset="0"/>
              <a:buChar char="•"/>
              <a:tabLst>
                <a:tab pos="228600" algn="l"/>
              </a:tabLst>
            </a:pPr>
            <a:r>
              <a:rPr lang="en-ZA" sz="3200" dirty="0">
                <a:solidFill>
                  <a:schemeClr val="bg1">
                    <a:lumMod val="50000"/>
                  </a:schemeClr>
                </a:solidFill>
                <a:latin typeface="+mj-lt"/>
              </a:rPr>
              <a:t>Disbursements processed against the incorrect funder,</a:t>
            </a:r>
          </a:p>
          <a:p>
            <a:pPr marL="742950" lvl="1" indent="-285750" algn="l">
              <a:lnSpc>
                <a:spcPct val="150000"/>
              </a:lnSpc>
              <a:buClr>
                <a:schemeClr val="accent1"/>
              </a:buClr>
              <a:buFont typeface="Arial" panose="020B0604020202020204" pitchFamily="34" charset="0"/>
              <a:buChar char="•"/>
              <a:tabLst>
                <a:tab pos="228600" algn="l"/>
              </a:tabLst>
            </a:pPr>
            <a:r>
              <a:rPr lang="en-ZA" sz="3200" dirty="0">
                <a:solidFill>
                  <a:schemeClr val="bg1">
                    <a:lumMod val="50000"/>
                  </a:schemeClr>
                </a:solidFill>
                <a:latin typeface="+mj-lt"/>
              </a:rPr>
              <a:t>Disbursements for students against unsigned bursary or loan agreement, </a:t>
            </a:r>
          </a:p>
          <a:p>
            <a:pPr marL="742950" lvl="1" indent="-285750" algn="l">
              <a:lnSpc>
                <a:spcPct val="150000"/>
              </a:lnSpc>
              <a:buClr>
                <a:schemeClr val="accent1"/>
              </a:buClr>
              <a:buFont typeface="Arial" panose="020B0604020202020204" pitchFamily="34" charset="0"/>
              <a:buChar char="•"/>
              <a:tabLst>
                <a:tab pos="228600" algn="l"/>
              </a:tabLst>
            </a:pPr>
            <a:r>
              <a:rPr lang="en-ZA" sz="3200" dirty="0">
                <a:solidFill>
                  <a:schemeClr val="bg1">
                    <a:lumMod val="50000"/>
                  </a:schemeClr>
                </a:solidFill>
                <a:latin typeface="+mj-lt"/>
              </a:rPr>
              <a:t>Disbursement processed to the incorrect student,</a:t>
            </a:r>
          </a:p>
          <a:p>
            <a:pPr marL="285750" indent="-285750" algn="l">
              <a:lnSpc>
                <a:spcPct val="150000"/>
              </a:lnSpc>
              <a:buClr>
                <a:schemeClr val="accent1"/>
              </a:buClr>
              <a:buFont typeface="Wingdings" panose="05000000000000000000" pitchFamily="2" charset="2"/>
              <a:buChar char="§"/>
              <a:tabLst>
                <a:tab pos="228600" algn="l"/>
              </a:tabLst>
            </a:pPr>
            <a:r>
              <a:rPr lang="en-ZA" sz="3200" b="1" dirty="0">
                <a:solidFill>
                  <a:schemeClr val="bg1">
                    <a:lumMod val="50000"/>
                  </a:schemeClr>
                </a:solidFill>
                <a:latin typeface="+mj-lt"/>
              </a:rPr>
              <a:t>Shifting of earmarked funds not approved:</a:t>
            </a:r>
          </a:p>
          <a:p>
            <a:pPr marL="742950" lvl="1" indent="-285750" algn="l">
              <a:lnSpc>
                <a:spcPct val="150000"/>
              </a:lnSpc>
              <a:buClr>
                <a:schemeClr val="accent1"/>
              </a:buClr>
              <a:buFont typeface="Wingdings" panose="05000000000000000000" pitchFamily="2" charset="2"/>
              <a:buChar char="v"/>
              <a:tabLst>
                <a:tab pos="228600" algn="l"/>
              </a:tabLst>
            </a:pPr>
            <a:r>
              <a:rPr lang="en-ZA" sz="3200" dirty="0">
                <a:solidFill>
                  <a:schemeClr val="bg1">
                    <a:lumMod val="50000"/>
                  </a:schemeClr>
                </a:solidFill>
                <a:latin typeface="+mj-lt"/>
              </a:rPr>
              <a:t>Incorrect approval received from NSFAS board for shifting of unutilised                       Historic Debt funding</a:t>
            </a:r>
            <a:endParaRPr lang="en-US" sz="3200" dirty="0">
              <a:solidFill>
                <a:schemeClr val="bg1">
                  <a:lumMod val="50000"/>
                </a:schemeClr>
              </a:solidFill>
              <a:latin typeface="+mj-lt"/>
            </a:endParaRPr>
          </a:p>
          <a:p>
            <a:pPr algn="l"/>
            <a:endParaRPr lang="en-US" sz="4400" dirty="0">
              <a:solidFill>
                <a:schemeClr val="bg1">
                  <a:lumMod val="50000"/>
                </a:schemeClr>
              </a:solidFill>
              <a:latin typeface="+mj-lt"/>
            </a:endParaRPr>
          </a:p>
        </p:txBody>
      </p:sp>
      <p:pic>
        <p:nvPicPr>
          <p:cNvPr id="8" name="Graphic 7">
            <a:extLst>
              <a:ext uri="{FF2B5EF4-FFF2-40B4-BE49-F238E27FC236}">
                <a16:creationId xmlns:a16="http://schemas.microsoft.com/office/drawing/2014/main" id="{016A9568-684B-453A-9546-D10F295FC74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39545" y="5581650"/>
            <a:ext cx="4610100" cy="4610100"/>
          </a:xfrm>
          <a:prstGeom prst="rect">
            <a:avLst/>
          </a:prstGeom>
        </p:spPr>
      </p:pic>
    </p:spTree>
    <p:extLst>
      <p:ext uri="{BB962C8B-B14F-4D97-AF65-F5344CB8AC3E}">
        <p14:creationId xmlns:p14="http://schemas.microsoft.com/office/powerpoint/2010/main" val="32649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ED1F0E-11C5-455B-9F58-E43E44C9D6C3}"/>
              </a:ext>
            </a:extLst>
          </p:cNvPr>
          <p:cNvGrpSpPr/>
          <p:nvPr/>
        </p:nvGrpSpPr>
        <p:grpSpPr>
          <a:xfrm>
            <a:off x="2065986" y="1998154"/>
            <a:ext cx="1025026" cy="800220"/>
            <a:chOff x="994893" y="1730385"/>
            <a:chExt cx="512513" cy="400110"/>
          </a:xfrm>
        </p:grpSpPr>
        <p:sp>
          <p:nvSpPr>
            <p:cNvPr id="3" name="TextBox 2">
              <a:extLst>
                <a:ext uri="{FF2B5EF4-FFF2-40B4-BE49-F238E27FC236}">
                  <a16:creationId xmlns:a16="http://schemas.microsoft.com/office/drawing/2014/main" id="{6A5CC06B-9D91-42B5-9A62-91DAB9DDC8D4}"/>
                </a:ext>
              </a:extLst>
            </p:cNvPr>
            <p:cNvSpPr txBox="1"/>
            <p:nvPr/>
          </p:nvSpPr>
          <p:spPr>
            <a:xfrm>
              <a:off x="994893" y="1730385"/>
              <a:ext cx="512513" cy="353943"/>
            </a:xfrm>
            <a:prstGeom prst="rect">
              <a:avLst/>
            </a:prstGeom>
            <a:noFill/>
          </p:spPr>
          <p:txBody>
            <a:bodyPr wrap="square" rtlCol="0">
              <a:spAutoFit/>
            </a:bodyPr>
            <a:lstStyle/>
            <a:p>
              <a:pPr algn="ctr"/>
              <a:r>
                <a:rPr lang="id-ID" sz="4000" dirty="0">
                  <a:solidFill>
                    <a:schemeClr val="tx1"/>
                  </a:solidFill>
                  <a:latin typeface="Poppins Bold" panose="00000800000000000000" pitchFamily="2" charset="0"/>
                  <a:ea typeface="Open Sans SemiBold" panose="020B0706030804020204" pitchFamily="34" charset="0"/>
                  <a:cs typeface="Poppins Bold" panose="00000800000000000000" pitchFamily="2" charset="0"/>
                </a:rPr>
                <a:t>0</a:t>
              </a:r>
              <a:r>
                <a:rPr lang="en-US" sz="4000" dirty="0">
                  <a:solidFill>
                    <a:schemeClr val="tx1"/>
                  </a:solidFill>
                  <a:latin typeface="Poppins Bold" panose="00000800000000000000" pitchFamily="2" charset="0"/>
                  <a:ea typeface="Open Sans SemiBold" panose="020B0706030804020204" pitchFamily="34" charset="0"/>
                  <a:cs typeface="Poppins Bold" panose="00000800000000000000" pitchFamily="2" charset="0"/>
                </a:rPr>
                <a:t>9</a:t>
              </a:r>
            </a:p>
          </p:txBody>
        </p:sp>
        <p:cxnSp>
          <p:nvCxnSpPr>
            <p:cNvPr id="4" name="Straight Connector 3">
              <a:extLst>
                <a:ext uri="{FF2B5EF4-FFF2-40B4-BE49-F238E27FC236}">
                  <a16:creationId xmlns:a16="http://schemas.microsoft.com/office/drawing/2014/main" id="{2D95828E-3624-4C36-9E9C-569FFDC0CCEE}"/>
                </a:ext>
              </a:extLst>
            </p:cNvPr>
            <p:cNvCxnSpPr>
              <a:cxnSpLocks/>
            </p:cNvCxnSpPr>
            <p:nvPr/>
          </p:nvCxnSpPr>
          <p:spPr>
            <a:xfrm>
              <a:off x="1064649" y="2130495"/>
              <a:ext cx="373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65504321-86C3-4685-B75E-D436D112E134}"/>
              </a:ext>
            </a:extLst>
          </p:cNvPr>
          <p:cNvSpPr txBox="1"/>
          <p:nvPr/>
        </p:nvSpPr>
        <p:spPr>
          <a:xfrm>
            <a:off x="2205498" y="2964198"/>
            <a:ext cx="20091535" cy="1951496"/>
          </a:xfrm>
          <a:prstGeom prst="rect">
            <a:avLst/>
          </a:prstGeom>
          <a:noFill/>
        </p:spPr>
        <p:txBody>
          <a:bodyPr wrap="square" rtlCol="0">
            <a:spAutoFit/>
          </a:bodyPr>
          <a:lstStyle/>
          <a:p>
            <a:pPr marL="117475" indent="-117475" algn="l">
              <a:lnSpc>
                <a:spcPct val="150000"/>
              </a:lnSpc>
              <a:buClr>
                <a:schemeClr val="accent1"/>
              </a:buClr>
              <a:buFont typeface="Wingdings" panose="05000000000000000000" pitchFamily="2" charset="2"/>
              <a:buChar char="§"/>
              <a:tabLst>
                <a:tab pos="228600" algn="l"/>
              </a:tabLst>
            </a:pPr>
            <a:r>
              <a:rPr lang="en-US" sz="2800" b="1" dirty="0">
                <a:solidFill>
                  <a:schemeClr val="tx1">
                    <a:lumMod val="50000"/>
                    <a:lumOff val="50000"/>
                  </a:schemeClr>
                </a:solidFill>
                <a:latin typeface="+mn-lt"/>
              </a:rPr>
              <a:t> NSFAS is reliant on institutions for accurate and complete data sets to allocate and process disbursement of     </a:t>
            </a:r>
          </a:p>
          <a:p>
            <a:pPr algn="l">
              <a:lnSpc>
                <a:spcPct val="150000"/>
              </a:lnSpc>
              <a:buClr>
                <a:schemeClr val="accent1"/>
              </a:buClr>
              <a:tabLst>
                <a:tab pos="228600" algn="l"/>
              </a:tabLst>
            </a:pPr>
            <a:r>
              <a:rPr lang="en-US" sz="2800" b="1" dirty="0">
                <a:solidFill>
                  <a:schemeClr val="tx1">
                    <a:lumMod val="50000"/>
                    <a:lumOff val="50000"/>
                  </a:schemeClr>
                </a:solidFill>
                <a:latin typeface="+mn-lt"/>
              </a:rPr>
              <a:t>  funds and significant work is being carried out to improve data exchange protocols, cybersecurity and integrity of  </a:t>
            </a:r>
          </a:p>
          <a:p>
            <a:pPr algn="l">
              <a:lnSpc>
                <a:spcPct val="150000"/>
              </a:lnSpc>
              <a:buClr>
                <a:schemeClr val="accent1"/>
              </a:buClr>
              <a:tabLst>
                <a:tab pos="228600" algn="l"/>
              </a:tabLst>
            </a:pPr>
            <a:r>
              <a:rPr lang="en-US" sz="2800" b="1" dirty="0">
                <a:solidFill>
                  <a:schemeClr val="tx1">
                    <a:lumMod val="50000"/>
                    <a:lumOff val="50000"/>
                  </a:schemeClr>
                </a:solidFill>
                <a:latin typeface="+mn-lt"/>
              </a:rPr>
              <a:t>  data systems.</a:t>
            </a:r>
          </a:p>
        </p:txBody>
      </p:sp>
      <p:sp>
        <p:nvSpPr>
          <p:cNvPr id="6" name="TextBox 5">
            <a:extLst>
              <a:ext uri="{FF2B5EF4-FFF2-40B4-BE49-F238E27FC236}">
                <a16:creationId xmlns:a16="http://schemas.microsoft.com/office/drawing/2014/main" id="{A6C0EB1B-2CAD-43B0-8F4B-B5CCDE739F35}"/>
              </a:ext>
            </a:extLst>
          </p:cNvPr>
          <p:cNvSpPr txBox="1"/>
          <p:nvPr/>
        </p:nvSpPr>
        <p:spPr>
          <a:xfrm>
            <a:off x="3091012" y="1835000"/>
            <a:ext cx="17330587" cy="830997"/>
          </a:xfrm>
          <a:prstGeom prst="rect">
            <a:avLst/>
          </a:prstGeom>
          <a:noFill/>
        </p:spPr>
        <p:txBody>
          <a:bodyPr wrap="square" rtlCol="0">
            <a:spAutoFit/>
          </a:bodyPr>
          <a:lstStyle/>
          <a:p>
            <a:pPr>
              <a:buClr>
                <a:srgbClr val="C00000"/>
              </a:buClr>
            </a:pPr>
            <a:r>
              <a:rPr lang="en-ZA" sz="4800" b="1" dirty="0">
                <a:solidFill>
                  <a:schemeClr val="tx1"/>
                </a:solidFill>
                <a:latin typeface="+mj-lt"/>
                <a:cs typeface="Arial" panose="020B0604020202020204" pitchFamily="34" charset="0"/>
              </a:rPr>
              <a:t>Situational Analysis – Administrator Risk Register</a:t>
            </a:r>
          </a:p>
        </p:txBody>
      </p:sp>
      <p:sp>
        <p:nvSpPr>
          <p:cNvPr id="8" name="TextBox 7">
            <a:extLst>
              <a:ext uri="{FF2B5EF4-FFF2-40B4-BE49-F238E27FC236}">
                <a16:creationId xmlns:a16="http://schemas.microsoft.com/office/drawing/2014/main" id="{32DFDA14-08BF-4B10-9925-960F3D2819EB}"/>
              </a:ext>
            </a:extLst>
          </p:cNvPr>
          <p:cNvSpPr txBox="1"/>
          <p:nvPr/>
        </p:nvSpPr>
        <p:spPr>
          <a:xfrm>
            <a:off x="2205498" y="5570634"/>
            <a:ext cx="21331834" cy="1305165"/>
          </a:xfrm>
          <a:prstGeom prst="rect">
            <a:avLst/>
          </a:prstGeom>
          <a:noFill/>
        </p:spPr>
        <p:txBody>
          <a:bodyPr wrap="square" rtlCol="0">
            <a:spAutoFit/>
          </a:bodyPr>
          <a:lstStyle/>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solidFill>
                <a:latin typeface="+mn-lt"/>
              </a:rPr>
              <a:t> ICT systems </a:t>
            </a:r>
            <a:r>
              <a:rPr lang="en-US" sz="2800" b="1" dirty="0">
                <a:solidFill>
                  <a:schemeClr val="accent4"/>
                </a:solidFill>
                <a:latin typeface="+mn-lt"/>
              </a:rPr>
              <a:t>not fit-for-purpose</a:t>
            </a:r>
            <a:r>
              <a:rPr lang="en-US" sz="2800" dirty="0">
                <a:solidFill>
                  <a:schemeClr val="bg1"/>
                </a:solidFill>
                <a:latin typeface="+mn-lt"/>
              </a:rPr>
              <a:t>, consisting of two disparate systems that requires customization to ensure effective transfers of      </a:t>
            </a:r>
          </a:p>
          <a:p>
            <a:pPr algn="l">
              <a:lnSpc>
                <a:spcPct val="150000"/>
              </a:lnSpc>
              <a:buClr>
                <a:schemeClr val="accent1"/>
              </a:buClr>
              <a:tabLst>
                <a:tab pos="228600" algn="l"/>
              </a:tabLst>
            </a:pPr>
            <a:r>
              <a:rPr lang="en-US" sz="2800" dirty="0">
                <a:solidFill>
                  <a:schemeClr val="bg1"/>
                </a:solidFill>
                <a:latin typeface="+mn-lt"/>
              </a:rPr>
              <a:t>  information across the value system. Extensive quality assurance are required to mitigate risks inherent in human intervention.</a:t>
            </a:r>
          </a:p>
        </p:txBody>
      </p:sp>
      <p:sp>
        <p:nvSpPr>
          <p:cNvPr id="10" name="TextBox 9">
            <a:extLst>
              <a:ext uri="{FF2B5EF4-FFF2-40B4-BE49-F238E27FC236}">
                <a16:creationId xmlns:a16="http://schemas.microsoft.com/office/drawing/2014/main" id="{FB35161B-3C3A-4156-B125-21D7EE4BEA88}"/>
              </a:ext>
            </a:extLst>
          </p:cNvPr>
          <p:cNvSpPr txBox="1"/>
          <p:nvPr/>
        </p:nvSpPr>
        <p:spPr>
          <a:xfrm>
            <a:off x="2188565" y="7027262"/>
            <a:ext cx="21331834" cy="1305165"/>
          </a:xfrm>
          <a:prstGeom prst="rect">
            <a:avLst/>
          </a:prstGeom>
          <a:noFill/>
        </p:spPr>
        <p:txBody>
          <a:bodyPr wrap="square" rtlCol="0">
            <a:spAutoFit/>
          </a:bodyPr>
          <a:lstStyle/>
          <a:p>
            <a:pPr marL="117475" indent="-117475">
              <a:lnSpc>
                <a:spcPct val="150000"/>
              </a:lnSpc>
              <a:buClr>
                <a:schemeClr val="accent1"/>
              </a:buClr>
              <a:buFont typeface="Wingdings" panose="05000000000000000000" pitchFamily="2" charset="2"/>
              <a:buChar char="§"/>
              <a:tabLst>
                <a:tab pos="228600" algn="l"/>
              </a:tabLst>
            </a:pPr>
            <a:r>
              <a:rPr lang="en-US" sz="2800" dirty="0">
                <a:solidFill>
                  <a:schemeClr val="bg1"/>
                </a:solidFill>
                <a:latin typeface="Arial" panose="020B0604020202020204" pitchFamily="34" charset="0"/>
                <a:cs typeface="Arial" panose="020B0604020202020204" pitchFamily="34" charset="0"/>
              </a:rPr>
              <a:t> </a:t>
            </a:r>
            <a:r>
              <a:rPr lang="en-US" sz="2800" b="1" dirty="0">
                <a:solidFill>
                  <a:schemeClr val="accent4"/>
                </a:solidFill>
                <a:latin typeface="Arial" panose="020B0604020202020204" pitchFamily="34" charset="0"/>
                <a:cs typeface="Arial" panose="020B0604020202020204" pitchFamily="34" charset="0"/>
              </a:rPr>
              <a:t>Interim financial controls, quality management and governance </a:t>
            </a:r>
            <a:r>
              <a:rPr lang="en-US" sz="2800" dirty="0">
                <a:solidFill>
                  <a:schemeClr val="bg1"/>
                </a:solidFill>
                <a:latin typeface="Arial" panose="020B0604020202020204" pitchFamily="34" charset="0"/>
                <a:cs typeface="Arial" panose="020B0604020202020204" pitchFamily="34" charset="0"/>
              </a:rPr>
              <a:t>had to be introduced addressed to ensure delivery of mandate in 2019 and 2020. These interventions are being embedded to ensure </a:t>
            </a:r>
            <a:r>
              <a:rPr lang="en-US" sz="2800" b="1" dirty="0">
                <a:solidFill>
                  <a:schemeClr val="bg1"/>
                </a:solidFill>
                <a:latin typeface="Arial" panose="020B0604020202020204" pitchFamily="34" charset="0"/>
                <a:cs typeface="Arial" panose="020B0604020202020204" pitchFamily="34" charset="0"/>
              </a:rPr>
              <a:t>long term sustainability</a:t>
            </a:r>
            <a:r>
              <a:rPr lang="en-US" sz="2800" dirty="0">
                <a:solidFill>
                  <a:schemeClr val="bg1"/>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CBCEF2D5-BD04-4215-B12C-2FF59368F194}"/>
              </a:ext>
            </a:extLst>
          </p:cNvPr>
          <p:cNvSpPr txBox="1"/>
          <p:nvPr/>
        </p:nvSpPr>
        <p:spPr>
          <a:xfrm>
            <a:off x="2205498" y="8514531"/>
            <a:ext cx="21450368" cy="1961691"/>
          </a:xfrm>
          <a:prstGeom prst="rect">
            <a:avLst/>
          </a:prstGeom>
          <a:noFill/>
        </p:spPr>
        <p:txBody>
          <a:bodyPr wrap="square" rtlCol="0">
            <a:spAutoFit/>
          </a:bodyPr>
          <a:lstStyle/>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solidFill>
                <a:latin typeface="Arial" panose="020B0604020202020204" pitchFamily="34" charset="0"/>
                <a:cs typeface="Arial" panose="020B0604020202020204" pitchFamily="34" charset="0"/>
              </a:rPr>
              <a:t> Fractious </a:t>
            </a:r>
            <a:r>
              <a:rPr lang="en-US" sz="2800" dirty="0" err="1">
                <a:solidFill>
                  <a:schemeClr val="bg1"/>
                </a:solidFill>
                <a:latin typeface="Arial" panose="020B0604020202020204" pitchFamily="34" charset="0"/>
                <a:cs typeface="Arial" panose="020B0604020202020204" pitchFamily="34" charset="0"/>
              </a:rPr>
              <a:t>labour</a:t>
            </a:r>
            <a:r>
              <a:rPr lang="en-US" sz="2800" dirty="0">
                <a:solidFill>
                  <a:schemeClr val="bg1"/>
                </a:solidFill>
                <a:latin typeface="Arial" panose="020B0604020202020204" pitchFamily="34" charset="0"/>
                <a:cs typeface="Arial" panose="020B0604020202020204" pitchFamily="34" charset="0"/>
              </a:rPr>
              <a:t> relationships, poor organizational climate and generally low staff morale emanated in </a:t>
            </a:r>
            <a:r>
              <a:rPr lang="en-US" sz="2800" b="1" dirty="0">
                <a:solidFill>
                  <a:srgbClr val="7C0E0E"/>
                </a:solidFill>
                <a:latin typeface="Arial" panose="020B0604020202020204" pitchFamily="34" charset="0"/>
                <a:cs typeface="Arial" panose="020B0604020202020204" pitchFamily="34" charset="0"/>
              </a:rPr>
              <a:t>low productivity, entitlement   </a:t>
            </a:r>
          </a:p>
          <a:p>
            <a:pPr algn="l">
              <a:lnSpc>
                <a:spcPct val="150000"/>
              </a:lnSpc>
              <a:buClr>
                <a:schemeClr val="accent1"/>
              </a:buClr>
              <a:tabLst>
                <a:tab pos="228600" algn="l"/>
              </a:tabLst>
            </a:pPr>
            <a:r>
              <a:rPr lang="en-US" sz="2800" b="1" dirty="0">
                <a:solidFill>
                  <a:srgbClr val="7C0E0E"/>
                </a:solidFill>
                <a:latin typeface="Arial" panose="020B0604020202020204" pitchFamily="34" charset="0"/>
                <a:cs typeface="Arial" panose="020B0604020202020204" pitchFamily="34" charset="0"/>
              </a:rPr>
              <a:t>  and extraordinary volume </a:t>
            </a:r>
            <a:r>
              <a:rPr lang="en-US" sz="2800" b="1" dirty="0" err="1">
                <a:solidFill>
                  <a:srgbClr val="7C0E0E"/>
                </a:solidFill>
                <a:latin typeface="Arial" panose="020B0604020202020204" pitchFamily="34" charset="0"/>
                <a:cs typeface="Arial" panose="020B0604020202020204" pitchFamily="34" charset="0"/>
              </a:rPr>
              <a:t>labour</a:t>
            </a:r>
            <a:r>
              <a:rPr lang="en-US" sz="2800" b="1" dirty="0">
                <a:solidFill>
                  <a:srgbClr val="7C0E0E"/>
                </a:solidFill>
                <a:latin typeface="Arial" panose="020B0604020202020204" pitchFamily="34" charset="0"/>
                <a:cs typeface="Arial" panose="020B0604020202020204" pitchFamily="34" charset="0"/>
              </a:rPr>
              <a:t> disputes</a:t>
            </a:r>
            <a:r>
              <a:rPr lang="en-US" sz="2800" dirty="0">
                <a:solidFill>
                  <a:schemeClr val="bg1"/>
                </a:solidFill>
                <a:latin typeface="Arial" panose="020B0604020202020204" pitchFamily="34" charset="0"/>
                <a:cs typeface="Arial" panose="020B0604020202020204" pitchFamily="34" charset="0"/>
              </a:rPr>
              <a:t>, requiring ongoing attention and establishment of an enabling operating model that will </a:t>
            </a:r>
          </a:p>
          <a:p>
            <a:pPr algn="l">
              <a:lnSpc>
                <a:spcPct val="150000"/>
              </a:lnSpc>
              <a:buClr>
                <a:schemeClr val="accent1"/>
              </a:buClr>
              <a:tabLst>
                <a:tab pos="228600" algn="l"/>
              </a:tabLst>
            </a:pPr>
            <a:r>
              <a:rPr lang="en-US" sz="2800" dirty="0">
                <a:solidFill>
                  <a:schemeClr val="bg1"/>
                </a:solidFill>
                <a:latin typeface="Arial" panose="020B0604020202020204" pitchFamily="34" charset="0"/>
                <a:cs typeface="Arial" panose="020B0604020202020204" pitchFamily="34" charset="0"/>
              </a:rPr>
              <a:t>  promote delivery.</a:t>
            </a:r>
          </a:p>
        </p:txBody>
      </p:sp>
      <p:sp>
        <p:nvSpPr>
          <p:cNvPr id="12" name="TextBox 11">
            <a:extLst>
              <a:ext uri="{FF2B5EF4-FFF2-40B4-BE49-F238E27FC236}">
                <a16:creationId xmlns:a16="http://schemas.microsoft.com/office/drawing/2014/main" id="{BD610F47-7AAC-49F1-A975-93E2917ADF70}"/>
              </a:ext>
            </a:extLst>
          </p:cNvPr>
          <p:cNvSpPr txBox="1"/>
          <p:nvPr/>
        </p:nvSpPr>
        <p:spPr>
          <a:xfrm>
            <a:off x="2205497" y="10648131"/>
            <a:ext cx="20586770" cy="1315360"/>
          </a:xfrm>
          <a:prstGeom prst="rect">
            <a:avLst/>
          </a:prstGeom>
          <a:noFill/>
        </p:spPr>
        <p:txBody>
          <a:bodyPr wrap="square" rtlCol="0">
            <a:spAutoFit/>
          </a:bodyPr>
          <a:lstStyle/>
          <a:p>
            <a:pPr marL="117475" indent="-117475" algn="l">
              <a:lnSpc>
                <a:spcPct val="150000"/>
              </a:lnSpc>
              <a:buClr>
                <a:schemeClr val="accent1"/>
              </a:buClr>
              <a:buFont typeface="Wingdings" panose="05000000000000000000" pitchFamily="2" charset="2"/>
              <a:buChar char="§"/>
              <a:tabLst>
                <a:tab pos="228600" algn="l"/>
              </a:tabLst>
            </a:pPr>
            <a:r>
              <a:rPr lang="en-US" sz="2800" dirty="0">
                <a:solidFill>
                  <a:schemeClr val="bg1"/>
                </a:solidFill>
                <a:latin typeface="Arial" panose="020B0604020202020204" pitchFamily="34" charset="0"/>
                <a:cs typeface="Arial" panose="020B0604020202020204" pitchFamily="34" charset="0"/>
              </a:rPr>
              <a:t> Prima facie of </a:t>
            </a:r>
            <a:r>
              <a:rPr lang="en-US" sz="2800" b="1" dirty="0">
                <a:solidFill>
                  <a:schemeClr val="accent4"/>
                </a:solidFill>
                <a:latin typeface="Arial" panose="020B0604020202020204" pitchFamily="34" charset="0"/>
                <a:cs typeface="Arial" panose="020B0604020202020204" pitchFamily="34" charset="0"/>
              </a:rPr>
              <a:t>syndicated fraud and corruption </a:t>
            </a:r>
            <a:r>
              <a:rPr lang="en-US" sz="2800" dirty="0">
                <a:solidFill>
                  <a:schemeClr val="bg1"/>
                </a:solidFill>
                <a:latin typeface="Arial" panose="020B0604020202020204" pitchFamily="34" charset="0"/>
                <a:cs typeface="Arial" panose="020B0604020202020204" pitchFamily="34" charset="0"/>
              </a:rPr>
              <a:t>consumed much of time of the administration and created aura of suspicion    </a:t>
            </a:r>
          </a:p>
          <a:p>
            <a:pPr algn="l">
              <a:lnSpc>
                <a:spcPct val="150000"/>
              </a:lnSpc>
              <a:buClr>
                <a:schemeClr val="accent1"/>
              </a:buClr>
              <a:tabLst>
                <a:tab pos="228600" algn="l"/>
              </a:tabLst>
            </a:pPr>
            <a:r>
              <a:rPr lang="en-US" sz="2800" dirty="0">
                <a:solidFill>
                  <a:schemeClr val="bg1"/>
                </a:solidFill>
                <a:latin typeface="Arial" panose="020B0604020202020204" pitchFamily="34" charset="0"/>
                <a:cs typeface="Arial" panose="020B0604020202020204" pitchFamily="34" charset="0"/>
              </a:rPr>
              <a:t>   stymying rebuilding of organizational culture.</a:t>
            </a:r>
          </a:p>
        </p:txBody>
      </p:sp>
    </p:spTree>
    <p:extLst>
      <p:ext uri="{BB962C8B-B14F-4D97-AF65-F5344CB8AC3E}">
        <p14:creationId xmlns:p14="http://schemas.microsoft.com/office/powerpoint/2010/main" val="361942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NSFAS">
      <a:dk1>
        <a:srgbClr val="3F3F3F"/>
      </a:dk1>
      <a:lt1>
        <a:srgbClr val="FFFFFF"/>
      </a:lt1>
      <a:dk2>
        <a:srgbClr val="595959"/>
      </a:dk2>
      <a:lt2>
        <a:srgbClr val="EEECE1"/>
      </a:lt2>
      <a:accent1>
        <a:srgbClr val="EAAB21"/>
      </a:accent1>
      <a:accent2>
        <a:srgbClr val="D36E28"/>
      </a:accent2>
      <a:accent3>
        <a:srgbClr val="A71F23"/>
      </a:accent3>
      <a:accent4>
        <a:srgbClr val="A51312"/>
      </a:accent4>
      <a:accent5>
        <a:srgbClr val="838486"/>
      </a:accent5>
      <a:accent6>
        <a:srgbClr val="C8C7C7"/>
      </a:accent6>
      <a:hlink>
        <a:srgbClr val="000000"/>
      </a:hlink>
      <a:folHlink>
        <a:srgbClr val="7F7F7F"/>
      </a:folHlink>
    </a:clrScheme>
    <a:fontScheme name="NSFAS Fonts">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algn="ctr">
          <a:defRPr dirty="0">
            <a:solidFill>
              <a:schemeClr val="bg1"/>
            </a:solidFill>
            <a:latin typeface="Arial" panose="020B0604020202020204" pitchFamily="34" charset="0"/>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F918CD65B9F74F82B258F44E8B85A5" ma:contentTypeVersion="9" ma:contentTypeDescription="Create a new document." ma:contentTypeScope="" ma:versionID="fde3b62ae556a5df3df1383dd1854347">
  <xsd:schema xmlns:xsd="http://www.w3.org/2001/XMLSchema" xmlns:xs="http://www.w3.org/2001/XMLSchema" xmlns:p="http://schemas.microsoft.com/office/2006/metadata/properties" xmlns:ns2="9bebf128-5b8b-4385-a1e3-f59f68244c13" targetNamespace="http://schemas.microsoft.com/office/2006/metadata/properties" ma:root="true" ma:fieldsID="3390913d4a50dcc9e66c3897d055482a" ns2:_="">
    <xsd:import namespace="9bebf128-5b8b-4385-a1e3-f59f68244c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bf128-5b8b-4385-a1e3-f59f68244c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hidden="true" ma:internalName="MediaServiceAutoTags" ma:readOnly="true">
      <xsd:simpleType>
        <xsd:restriction base="dms:Text"/>
      </xsd:simpleType>
    </xsd:element>
    <xsd:element name="MediaServiceOCR" ma:index="12" nillable="true" ma:displayName="MediaServiceOCR" ma:hidden="true" ma:internalName="MediaServiceOCR"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hidden="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36D55-54EC-4311-8F6D-03066E245659}">
  <ds:schemaRefs>
    <ds:schemaRef ds:uri="http://www.w3.org/XML/1998/namespace"/>
    <ds:schemaRef ds:uri="9bebf128-5b8b-4385-a1e3-f59f68244c13"/>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08C3C4F-4E29-4B35-8882-0EBFABD95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bf128-5b8b-4385-a1e3-f59f68244c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E238A2-847D-48DE-AECD-83F465D20E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1601</TotalTime>
  <Words>3813</Words>
  <Application>Microsoft Office PowerPoint</Application>
  <PresentationFormat>Custom</PresentationFormat>
  <Paragraphs>1089</Paragraphs>
  <Slides>38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Arial</vt:lpstr>
      <vt:lpstr>Arial Narrow</vt:lpstr>
      <vt:lpstr>Calibri</vt:lpstr>
      <vt:lpstr>Helvetica</vt:lpstr>
      <vt:lpstr>Helvetica Light</vt:lpstr>
      <vt:lpstr>Helvetica Neue</vt:lpstr>
      <vt:lpstr>Montserrat-Regular</vt:lpstr>
      <vt:lpstr>Montserrat-SemiBold</vt:lpstr>
      <vt:lpstr>Open Sans bold</vt:lpstr>
      <vt:lpstr>Open Sans SemiBold</vt:lpstr>
      <vt:lpstr>Poppins Bold</vt:lpstr>
      <vt:lpstr>PT Sans</vt:lpstr>
      <vt:lpstr>Roboto Regular</vt:lpstr>
      <vt:lpstr>Times New Roman</vt:lpstr>
      <vt:lpstr>Wingdings</vt:lpstr>
      <vt:lpstr>White</vt:lpstr>
      <vt:lpstr>2020/25 STRATEGIC PLAN AND 2020/21 ANNUAL PERFORMANCE PLAN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NSFAS Objectives and Key Performance Indicators for the past two Financial Years   </vt:lpstr>
      <vt:lpstr>NSFAS Objectives and Key Performance Indicators for the past two Financial Years   </vt:lpstr>
      <vt:lpstr>NSFAS Objectives and Key Performance Indicators for the past two Financial Years   </vt:lpstr>
      <vt:lpstr>NSFAS Objectives and Key Performance Indicators for the past two Financial Years   </vt:lpstr>
      <vt:lpstr>NSFAS Objectives and Key Performance Indicators for the past two Financial Years   </vt:lpstr>
      <vt:lpstr>NSFAS Objectives and Key Performance Indicators for the past two Financial Years   </vt:lpstr>
      <vt:lpstr>NSFAS Objectives and Key Performance Indicators for the past two Financial Years   </vt:lpstr>
      <vt:lpstr>PowerPoint Presentation</vt:lpstr>
      <vt:lpstr>MTSF targets that NSFAS is responsible for  Impact Indicators  - Baseline &amp; Projection Number of students that can be funded during the period</vt:lpstr>
      <vt:lpstr>2020/2021 Strategic Outcomes and Outcome Statement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Indicators, Annual &amp; Quarterly Targets Programme 1: ADMINISTRATION </vt:lpstr>
      <vt:lpstr>PROGRAMME 2: CORE MANDATE</vt:lpstr>
      <vt:lpstr>PowerPoint Presentation</vt:lpstr>
      <vt:lpstr>2020/2021 Annual Performance Plan BUDGET - REVENUE</vt:lpstr>
      <vt:lpstr>2020/2021 Annual Performance Plan BUDGET - EXPENDITURE</vt:lpstr>
      <vt:lpstr>2020/2021 Annual Performance Plan BUDGET – EXPENDITURE PER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kerryn</dc:creator>
  <cp:lastModifiedBy>Sibongile Maputi</cp:lastModifiedBy>
  <cp:revision>98</cp:revision>
  <dcterms:modified xsi:type="dcterms:W3CDTF">2020-05-11T07:20:05Z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0x0101005FF918CD65B9F74F82B258F44E8B85A5</vt:lpwstr>
  </property>
</Properties>
</file>