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57"/>
  </p:notesMasterIdLst>
  <p:handoutMasterIdLst>
    <p:handoutMasterId r:id="rId58"/>
  </p:handoutMasterIdLst>
  <p:sldIdLst>
    <p:sldId id="317" r:id="rId3"/>
    <p:sldId id="257" r:id="rId4"/>
    <p:sldId id="348" r:id="rId5"/>
    <p:sldId id="333" r:id="rId6"/>
    <p:sldId id="349" r:id="rId7"/>
    <p:sldId id="350" r:id="rId8"/>
    <p:sldId id="347" r:id="rId9"/>
    <p:sldId id="273" r:id="rId10"/>
    <p:sldId id="276" r:id="rId11"/>
    <p:sldId id="277" r:id="rId12"/>
    <p:sldId id="351" r:id="rId13"/>
    <p:sldId id="352" r:id="rId14"/>
    <p:sldId id="353" r:id="rId15"/>
    <p:sldId id="326" r:id="rId16"/>
    <p:sldId id="336" r:id="rId17"/>
    <p:sldId id="354" r:id="rId18"/>
    <p:sldId id="355" r:id="rId19"/>
    <p:sldId id="331" r:id="rId20"/>
    <p:sldId id="332" r:id="rId21"/>
    <p:sldId id="259" r:id="rId22"/>
    <p:sldId id="283" r:id="rId23"/>
    <p:sldId id="281" r:id="rId24"/>
    <p:sldId id="284" r:id="rId25"/>
    <p:sldId id="356" r:id="rId26"/>
    <p:sldId id="286" r:id="rId27"/>
    <p:sldId id="278" r:id="rId28"/>
    <p:sldId id="287" r:id="rId29"/>
    <p:sldId id="288" r:id="rId30"/>
    <p:sldId id="289" r:id="rId31"/>
    <p:sldId id="290" r:id="rId32"/>
    <p:sldId id="291" r:id="rId33"/>
    <p:sldId id="292" r:id="rId34"/>
    <p:sldId id="280" r:id="rId35"/>
    <p:sldId id="294" r:id="rId36"/>
    <p:sldId id="295" r:id="rId37"/>
    <p:sldId id="296" r:id="rId38"/>
    <p:sldId id="297" r:id="rId39"/>
    <p:sldId id="298" r:id="rId40"/>
    <p:sldId id="299" r:id="rId41"/>
    <p:sldId id="342" r:id="rId42"/>
    <p:sldId id="343" r:id="rId43"/>
    <p:sldId id="344" r:id="rId44"/>
    <p:sldId id="345" r:id="rId45"/>
    <p:sldId id="346" r:id="rId46"/>
    <p:sldId id="258" r:id="rId47"/>
    <p:sldId id="318" r:id="rId48"/>
    <p:sldId id="260" r:id="rId49"/>
    <p:sldId id="319" r:id="rId50"/>
    <p:sldId id="320" r:id="rId51"/>
    <p:sldId id="324" r:id="rId52"/>
    <p:sldId id="322" r:id="rId53"/>
    <p:sldId id="321" r:id="rId54"/>
    <p:sldId id="330" r:id="rId55"/>
    <p:sldId id="26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CC00"/>
    <a:srgbClr val="FFFFCC"/>
    <a:srgbClr val="FFFF99"/>
    <a:srgbClr val="0033CC"/>
    <a:srgbClr val="43C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2" autoAdjust="0"/>
    <p:restoredTop sz="94651"/>
  </p:normalViewPr>
  <p:slideViewPr>
    <p:cSldViewPr>
      <p:cViewPr varScale="1">
        <p:scale>
          <a:sx n="69" d="100"/>
          <a:sy n="69" d="100"/>
        </p:scale>
        <p:origin x="166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a:pPr>
            <a:r>
              <a:rPr lang="en-ZA" dirty="0"/>
              <a:t>Programme</a:t>
            </a:r>
            <a:r>
              <a:rPr lang="en-ZA" baseline="0" dirty="0"/>
              <a:t> 1 </a:t>
            </a:r>
            <a:endParaRPr lang="en-ZA" dirty="0"/>
          </a:p>
        </c:rich>
      </c:tx>
      <c:overlay val="0"/>
    </c:title>
    <c:autoTitleDeleted val="0"/>
    <c:plotArea>
      <c:layout>
        <c:manualLayout>
          <c:layoutTarget val="inner"/>
          <c:xMode val="edge"/>
          <c:yMode val="edge"/>
          <c:x val="8.0473753280839888E-2"/>
          <c:y val="2.4073330119449347E-2"/>
          <c:w val="0.8898966170895305"/>
          <c:h val="0.6897546735229525"/>
        </c:manualLayout>
      </c:layout>
      <c:barChart>
        <c:barDir val="col"/>
        <c:grouping val="clustered"/>
        <c:varyColors val="0"/>
        <c:ser>
          <c:idx val="0"/>
          <c:order val="0"/>
          <c:tx>
            <c:strRef>
              <c:f>Sheet1!$A$2</c:f>
              <c:strCache>
                <c:ptCount val="1"/>
                <c:pt idx="0">
                  <c:v>Compensation of employees</c:v>
                </c:pt>
              </c:strCache>
            </c:strRef>
          </c:tx>
          <c:invertIfNegative val="0"/>
          <c:cat>
            <c:strRef>
              <c:f>Sheet1!$B$1:$E$1</c:f>
              <c:strCache>
                <c:ptCount val="4"/>
                <c:pt idx="0">
                  <c:v>2019/20</c:v>
                </c:pt>
                <c:pt idx="1">
                  <c:v>2020/21</c:v>
                </c:pt>
                <c:pt idx="2">
                  <c:v>2021/22</c:v>
                </c:pt>
                <c:pt idx="3">
                  <c:v>2022/23</c:v>
                </c:pt>
              </c:strCache>
            </c:strRef>
          </c:cat>
          <c:val>
            <c:numRef>
              <c:f>Sheet1!$B$2:$E$2</c:f>
              <c:numCache>
                <c:formatCode>#,##0</c:formatCode>
                <c:ptCount val="4"/>
                <c:pt idx="0">
                  <c:v>198201</c:v>
                </c:pt>
                <c:pt idx="1">
                  <c:v>204654</c:v>
                </c:pt>
                <c:pt idx="2">
                  <c:v>218512</c:v>
                </c:pt>
                <c:pt idx="3">
                  <c:v>235427</c:v>
                </c:pt>
              </c:numCache>
            </c:numRef>
          </c:val>
          <c:extLst>
            <c:ext xmlns:c16="http://schemas.microsoft.com/office/drawing/2014/chart" uri="{C3380CC4-5D6E-409C-BE32-E72D297353CC}">
              <c16:uniqueId val="{00000000-2F18-42D1-A1F3-20646E73F8E9}"/>
            </c:ext>
          </c:extLst>
        </c:ser>
        <c:ser>
          <c:idx val="1"/>
          <c:order val="1"/>
          <c:tx>
            <c:strRef>
              <c:f>Sheet1!$A$3</c:f>
              <c:strCache>
                <c:ptCount val="1"/>
                <c:pt idx="0">
                  <c:v>Goods and services</c:v>
                </c:pt>
              </c:strCache>
            </c:strRef>
          </c:tx>
          <c:invertIfNegative val="0"/>
          <c:cat>
            <c:strRef>
              <c:f>Sheet1!$B$1:$E$1</c:f>
              <c:strCache>
                <c:ptCount val="4"/>
                <c:pt idx="0">
                  <c:v>2019/20</c:v>
                </c:pt>
                <c:pt idx="1">
                  <c:v>2020/21</c:v>
                </c:pt>
                <c:pt idx="2">
                  <c:v>2021/22</c:v>
                </c:pt>
                <c:pt idx="3">
                  <c:v>2022/23</c:v>
                </c:pt>
              </c:strCache>
            </c:strRef>
          </c:cat>
          <c:val>
            <c:numRef>
              <c:f>Sheet1!$B$3:$E$3</c:f>
              <c:numCache>
                <c:formatCode>#,##0</c:formatCode>
                <c:ptCount val="4"/>
                <c:pt idx="0">
                  <c:v>522171</c:v>
                </c:pt>
                <c:pt idx="1">
                  <c:v>479034</c:v>
                </c:pt>
                <c:pt idx="2">
                  <c:v>556427</c:v>
                </c:pt>
                <c:pt idx="3">
                  <c:v>553286</c:v>
                </c:pt>
              </c:numCache>
            </c:numRef>
          </c:val>
          <c:extLst>
            <c:ext xmlns:c16="http://schemas.microsoft.com/office/drawing/2014/chart" uri="{C3380CC4-5D6E-409C-BE32-E72D297353CC}">
              <c16:uniqueId val="{00000001-2F18-42D1-A1F3-20646E73F8E9}"/>
            </c:ext>
          </c:extLst>
        </c:ser>
        <c:ser>
          <c:idx val="2"/>
          <c:order val="2"/>
          <c:tx>
            <c:strRef>
              <c:f>Sheet1!$A$4</c:f>
              <c:strCache>
                <c:ptCount val="1"/>
                <c:pt idx="0">
                  <c:v>Total </c:v>
                </c:pt>
              </c:strCache>
            </c:strRef>
          </c:tx>
          <c:invertIfNegative val="0"/>
          <c:cat>
            <c:strRef>
              <c:f>Sheet1!$B$1:$E$1</c:f>
              <c:strCache>
                <c:ptCount val="4"/>
                <c:pt idx="0">
                  <c:v>2019/20</c:v>
                </c:pt>
                <c:pt idx="1">
                  <c:v>2020/21</c:v>
                </c:pt>
                <c:pt idx="2">
                  <c:v>2021/22</c:v>
                </c:pt>
                <c:pt idx="3">
                  <c:v>2022/23</c:v>
                </c:pt>
              </c:strCache>
            </c:strRef>
          </c:cat>
          <c:val>
            <c:numRef>
              <c:f>Sheet1!$B$4:$E$4</c:f>
              <c:numCache>
                <c:formatCode>#,##0</c:formatCode>
                <c:ptCount val="4"/>
                <c:pt idx="0">
                  <c:v>720372</c:v>
                </c:pt>
                <c:pt idx="1">
                  <c:v>683688</c:v>
                </c:pt>
                <c:pt idx="2">
                  <c:v>774939</c:v>
                </c:pt>
                <c:pt idx="3">
                  <c:v>788713</c:v>
                </c:pt>
              </c:numCache>
            </c:numRef>
          </c:val>
          <c:extLst>
            <c:ext xmlns:c16="http://schemas.microsoft.com/office/drawing/2014/chart" uri="{C3380CC4-5D6E-409C-BE32-E72D297353CC}">
              <c16:uniqueId val="{00000002-2F18-42D1-A1F3-20646E73F8E9}"/>
            </c:ext>
          </c:extLst>
        </c:ser>
        <c:dLbls>
          <c:showLegendKey val="0"/>
          <c:showVal val="0"/>
          <c:showCatName val="0"/>
          <c:showSerName val="0"/>
          <c:showPercent val="0"/>
          <c:showBubbleSize val="0"/>
        </c:dLbls>
        <c:gapWidth val="75"/>
        <c:overlap val="-25"/>
        <c:axId val="247834880"/>
        <c:axId val="247844864"/>
      </c:barChart>
      <c:catAx>
        <c:axId val="247834880"/>
        <c:scaling>
          <c:orientation val="minMax"/>
        </c:scaling>
        <c:delete val="0"/>
        <c:axPos val="b"/>
        <c:numFmt formatCode="General" sourceLinked="0"/>
        <c:majorTickMark val="none"/>
        <c:minorTickMark val="none"/>
        <c:tickLblPos val="nextTo"/>
        <c:crossAx val="247844864"/>
        <c:crosses val="autoZero"/>
        <c:auto val="1"/>
        <c:lblAlgn val="ctr"/>
        <c:lblOffset val="100"/>
        <c:noMultiLvlLbl val="0"/>
      </c:catAx>
      <c:valAx>
        <c:axId val="247844864"/>
        <c:scaling>
          <c:orientation val="minMax"/>
        </c:scaling>
        <c:delete val="0"/>
        <c:axPos val="l"/>
        <c:majorGridlines/>
        <c:numFmt formatCode="#,##0" sourceLinked="1"/>
        <c:majorTickMark val="none"/>
        <c:minorTickMark val="none"/>
        <c:tickLblPos val="nextTo"/>
        <c:spPr>
          <a:ln w="6350">
            <a:noFill/>
          </a:ln>
        </c:spPr>
        <c:crossAx val="247834880"/>
        <c:crosses val="autoZero"/>
        <c:crossBetween val="between"/>
      </c:valAx>
    </c:plotArea>
    <c:legend>
      <c:legendPos val="b"/>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ZA"/>
              <a:t>Programme 2</a:t>
            </a:r>
          </a:p>
        </c:rich>
      </c:tx>
      <c:overlay val="0"/>
    </c:title>
    <c:autoTitleDeleted val="0"/>
    <c:plotArea>
      <c:layout/>
      <c:barChart>
        <c:barDir val="col"/>
        <c:grouping val="clustered"/>
        <c:varyColors val="0"/>
        <c:ser>
          <c:idx val="0"/>
          <c:order val="0"/>
          <c:tx>
            <c:strRef>
              <c:f>Sheet2!$A$16</c:f>
              <c:strCache>
                <c:ptCount val="1"/>
                <c:pt idx="0">
                  <c:v>Compensation of employees</c:v>
                </c:pt>
              </c:strCache>
            </c:strRef>
          </c:tx>
          <c:invertIfNegative val="0"/>
          <c:cat>
            <c:strRef>
              <c:f>Sheet2!$B$15:$E$15</c:f>
              <c:strCache>
                <c:ptCount val="4"/>
                <c:pt idx="0">
                  <c:v>2019/20</c:v>
                </c:pt>
                <c:pt idx="1">
                  <c:v>2020/21</c:v>
                </c:pt>
                <c:pt idx="2">
                  <c:v>2021/22</c:v>
                </c:pt>
                <c:pt idx="3">
                  <c:v>2022/23</c:v>
                </c:pt>
              </c:strCache>
            </c:strRef>
          </c:cat>
          <c:val>
            <c:numRef>
              <c:f>Sheet2!$B$16:$E$16</c:f>
              <c:numCache>
                <c:formatCode>#,##0</c:formatCode>
                <c:ptCount val="4"/>
                <c:pt idx="0">
                  <c:v>93281</c:v>
                </c:pt>
                <c:pt idx="1">
                  <c:v>88356</c:v>
                </c:pt>
                <c:pt idx="2">
                  <c:v>141343</c:v>
                </c:pt>
                <c:pt idx="3">
                  <c:v>89182</c:v>
                </c:pt>
              </c:numCache>
            </c:numRef>
          </c:val>
          <c:extLst>
            <c:ext xmlns:c16="http://schemas.microsoft.com/office/drawing/2014/chart" uri="{C3380CC4-5D6E-409C-BE32-E72D297353CC}">
              <c16:uniqueId val="{00000000-25C7-4551-B239-FF22C34494ED}"/>
            </c:ext>
          </c:extLst>
        </c:ser>
        <c:ser>
          <c:idx val="1"/>
          <c:order val="1"/>
          <c:tx>
            <c:strRef>
              <c:f>Sheet2!$A$17</c:f>
              <c:strCache>
                <c:ptCount val="1"/>
                <c:pt idx="0">
                  <c:v>Goods and services</c:v>
                </c:pt>
              </c:strCache>
            </c:strRef>
          </c:tx>
          <c:invertIfNegative val="0"/>
          <c:cat>
            <c:strRef>
              <c:f>Sheet2!$B$15:$E$15</c:f>
              <c:strCache>
                <c:ptCount val="4"/>
                <c:pt idx="0">
                  <c:v>2019/20</c:v>
                </c:pt>
                <c:pt idx="1">
                  <c:v>2020/21</c:v>
                </c:pt>
                <c:pt idx="2">
                  <c:v>2021/22</c:v>
                </c:pt>
                <c:pt idx="3">
                  <c:v>2022/23</c:v>
                </c:pt>
              </c:strCache>
            </c:strRef>
          </c:cat>
          <c:val>
            <c:numRef>
              <c:f>Sheet2!$B$17:$E$17</c:f>
              <c:numCache>
                <c:formatCode>#,##0</c:formatCode>
                <c:ptCount val="4"/>
                <c:pt idx="0">
                  <c:v>102520</c:v>
                </c:pt>
                <c:pt idx="1">
                  <c:v>133484</c:v>
                </c:pt>
                <c:pt idx="2">
                  <c:v>135387</c:v>
                </c:pt>
                <c:pt idx="3">
                  <c:v>26925</c:v>
                </c:pt>
              </c:numCache>
            </c:numRef>
          </c:val>
          <c:extLst>
            <c:ext xmlns:c16="http://schemas.microsoft.com/office/drawing/2014/chart" uri="{C3380CC4-5D6E-409C-BE32-E72D297353CC}">
              <c16:uniqueId val="{00000001-25C7-4551-B239-FF22C34494ED}"/>
            </c:ext>
          </c:extLst>
        </c:ser>
        <c:ser>
          <c:idx val="2"/>
          <c:order val="2"/>
          <c:tx>
            <c:strRef>
              <c:f>Sheet2!$A$18</c:f>
              <c:strCache>
                <c:ptCount val="1"/>
                <c:pt idx="0">
                  <c:v>Sub-total</c:v>
                </c:pt>
              </c:strCache>
            </c:strRef>
          </c:tx>
          <c:spPr>
            <a:solidFill>
              <a:schemeClr val="tx2">
                <a:lumMod val="75000"/>
              </a:schemeClr>
            </a:solidFill>
          </c:spPr>
          <c:invertIfNegative val="0"/>
          <c:cat>
            <c:strRef>
              <c:f>Sheet2!$B$15:$E$15</c:f>
              <c:strCache>
                <c:ptCount val="4"/>
                <c:pt idx="0">
                  <c:v>2019/20</c:v>
                </c:pt>
                <c:pt idx="1">
                  <c:v>2020/21</c:v>
                </c:pt>
                <c:pt idx="2">
                  <c:v>2021/22</c:v>
                </c:pt>
                <c:pt idx="3">
                  <c:v>2022/23</c:v>
                </c:pt>
              </c:strCache>
            </c:strRef>
          </c:cat>
          <c:val>
            <c:numRef>
              <c:f>Sheet2!$B$18:$E$18</c:f>
              <c:numCache>
                <c:formatCode>#,##0</c:formatCode>
                <c:ptCount val="4"/>
                <c:pt idx="0">
                  <c:v>195801</c:v>
                </c:pt>
                <c:pt idx="1">
                  <c:v>221840</c:v>
                </c:pt>
                <c:pt idx="2">
                  <c:v>276730</c:v>
                </c:pt>
                <c:pt idx="3">
                  <c:v>116107</c:v>
                </c:pt>
              </c:numCache>
            </c:numRef>
          </c:val>
          <c:extLst>
            <c:ext xmlns:c16="http://schemas.microsoft.com/office/drawing/2014/chart" uri="{C3380CC4-5D6E-409C-BE32-E72D297353CC}">
              <c16:uniqueId val="{00000002-25C7-4551-B239-FF22C34494ED}"/>
            </c:ext>
          </c:extLst>
        </c:ser>
        <c:dLbls>
          <c:showLegendKey val="0"/>
          <c:showVal val="0"/>
          <c:showCatName val="0"/>
          <c:showSerName val="0"/>
          <c:showPercent val="0"/>
          <c:showBubbleSize val="0"/>
        </c:dLbls>
        <c:gapWidth val="75"/>
        <c:overlap val="-25"/>
        <c:axId val="247866496"/>
        <c:axId val="247868032"/>
      </c:barChart>
      <c:catAx>
        <c:axId val="247866496"/>
        <c:scaling>
          <c:orientation val="minMax"/>
        </c:scaling>
        <c:delete val="0"/>
        <c:axPos val="b"/>
        <c:numFmt formatCode="General" sourceLinked="0"/>
        <c:majorTickMark val="none"/>
        <c:minorTickMark val="none"/>
        <c:tickLblPos val="nextTo"/>
        <c:crossAx val="247868032"/>
        <c:crosses val="autoZero"/>
        <c:auto val="1"/>
        <c:lblAlgn val="ctr"/>
        <c:lblOffset val="100"/>
        <c:noMultiLvlLbl val="0"/>
      </c:catAx>
      <c:valAx>
        <c:axId val="247868032"/>
        <c:scaling>
          <c:orientation val="minMax"/>
        </c:scaling>
        <c:delete val="0"/>
        <c:axPos val="l"/>
        <c:majorGridlines/>
        <c:numFmt formatCode="#,##0" sourceLinked="1"/>
        <c:majorTickMark val="none"/>
        <c:minorTickMark val="none"/>
        <c:tickLblPos val="nextTo"/>
        <c:crossAx val="247866496"/>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latin typeface="Arial" panose="020B0604020202020204" pitchFamily="34" charset="0"/>
                <a:cs typeface="Arial" panose="020B0604020202020204" pitchFamily="34" charset="0"/>
              </a:defRPr>
            </a:pPr>
            <a:r>
              <a:rPr lang="en-ZA">
                <a:latin typeface="Arial" panose="020B0604020202020204" pitchFamily="34" charset="0"/>
                <a:cs typeface="Arial" panose="020B0604020202020204" pitchFamily="34" charset="0"/>
              </a:rPr>
              <a:t>Programme 3</a:t>
            </a:r>
          </a:p>
        </c:rich>
      </c:tx>
      <c:overlay val="0"/>
    </c:title>
    <c:autoTitleDeleted val="0"/>
    <c:plotArea>
      <c:layout/>
      <c:barChart>
        <c:barDir val="col"/>
        <c:grouping val="clustered"/>
        <c:varyColors val="0"/>
        <c:ser>
          <c:idx val="0"/>
          <c:order val="0"/>
          <c:tx>
            <c:strRef>
              <c:f>Sheet2!$A$16</c:f>
              <c:strCache>
                <c:ptCount val="1"/>
                <c:pt idx="0">
                  <c:v>Compensation of employees</c:v>
                </c:pt>
              </c:strCache>
            </c:strRef>
          </c:tx>
          <c:invertIfNegative val="0"/>
          <c:cat>
            <c:strRef>
              <c:f>Sheet2!$B$15:$E$15</c:f>
              <c:strCache>
                <c:ptCount val="4"/>
                <c:pt idx="0">
                  <c:v>2019/20</c:v>
                </c:pt>
                <c:pt idx="1">
                  <c:v>2020/21</c:v>
                </c:pt>
                <c:pt idx="2">
                  <c:v>2021/22</c:v>
                </c:pt>
                <c:pt idx="3">
                  <c:v>2022/23</c:v>
                </c:pt>
              </c:strCache>
            </c:strRef>
          </c:cat>
          <c:val>
            <c:numRef>
              <c:f>Sheet2!$B$16:$E$16</c:f>
              <c:numCache>
                <c:formatCode>#,##0</c:formatCode>
                <c:ptCount val="4"/>
                <c:pt idx="0">
                  <c:v>93281</c:v>
                </c:pt>
                <c:pt idx="1">
                  <c:v>88356</c:v>
                </c:pt>
                <c:pt idx="2">
                  <c:v>141343</c:v>
                </c:pt>
                <c:pt idx="3">
                  <c:v>89182</c:v>
                </c:pt>
              </c:numCache>
            </c:numRef>
          </c:val>
          <c:extLst>
            <c:ext xmlns:c16="http://schemas.microsoft.com/office/drawing/2014/chart" uri="{C3380CC4-5D6E-409C-BE32-E72D297353CC}">
              <c16:uniqueId val="{00000000-464A-403A-9ACB-7F76ADC3F14D}"/>
            </c:ext>
          </c:extLst>
        </c:ser>
        <c:ser>
          <c:idx val="1"/>
          <c:order val="1"/>
          <c:tx>
            <c:strRef>
              <c:f>Sheet2!$A$17</c:f>
              <c:strCache>
                <c:ptCount val="1"/>
                <c:pt idx="0">
                  <c:v>Goods and services</c:v>
                </c:pt>
              </c:strCache>
            </c:strRef>
          </c:tx>
          <c:invertIfNegative val="0"/>
          <c:cat>
            <c:strRef>
              <c:f>Sheet2!$B$15:$E$15</c:f>
              <c:strCache>
                <c:ptCount val="4"/>
                <c:pt idx="0">
                  <c:v>2019/20</c:v>
                </c:pt>
                <c:pt idx="1">
                  <c:v>2020/21</c:v>
                </c:pt>
                <c:pt idx="2">
                  <c:v>2021/22</c:v>
                </c:pt>
                <c:pt idx="3">
                  <c:v>2022/23</c:v>
                </c:pt>
              </c:strCache>
            </c:strRef>
          </c:cat>
          <c:val>
            <c:numRef>
              <c:f>Sheet2!$B$17:$E$17</c:f>
              <c:numCache>
                <c:formatCode>#,##0</c:formatCode>
                <c:ptCount val="4"/>
                <c:pt idx="0">
                  <c:v>102520</c:v>
                </c:pt>
                <c:pt idx="1">
                  <c:v>133484</c:v>
                </c:pt>
                <c:pt idx="2">
                  <c:v>135387</c:v>
                </c:pt>
                <c:pt idx="3">
                  <c:v>26925</c:v>
                </c:pt>
              </c:numCache>
            </c:numRef>
          </c:val>
          <c:extLst>
            <c:ext xmlns:c16="http://schemas.microsoft.com/office/drawing/2014/chart" uri="{C3380CC4-5D6E-409C-BE32-E72D297353CC}">
              <c16:uniqueId val="{00000001-464A-403A-9ACB-7F76ADC3F14D}"/>
            </c:ext>
          </c:extLst>
        </c:ser>
        <c:ser>
          <c:idx val="2"/>
          <c:order val="2"/>
          <c:tx>
            <c:strRef>
              <c:f>Sheet2!$A$18</c:f>
              <c:strCache>
                <c:ptCount val="1"/>
                <c:pt idx="0">
                  <c:v>Sub-total</c:v>
                </c:pt>
              </c:strCache>
            </c:strRef>
          </c:tx>
          <c:invertIfNegative val="0"/>
          <c:cat>
            <c:strRef>
              <c:f>Sheet2!$B$15:$E$15</c:f>
              <c:strCache>
                <c:ptCount val="4"/>
                <c:pt idx="0">
                  <c:v>2019/20</c:v>
                </c:pt>
                <c:pt idx="1">
                  <c:v>2020/21</c:v>
                </c:pt>
                <c:pt idx="2">
                  <c:v>2021/22</c:v>
                </c:pt>
                <c:pt idx="3">
                  <c:v>2022/23</c:v>
                </c:pt>
              </c:strCache>
            </c:strRef>
          </c:cat>
          <c:val>
            <c:numRef>
              <c:f>Sheet2!$B$18:$E$18</c:f>
              <c:numCache>
                <c:formatCode>#,##0</c:formatCode>
                <c:ptCount val="4"/>
                <c:pt idx="0">
                  <c:v>195801</c:v>
                </c:pt>
                <c:pt idx="1">
                  <c:v>221840</c:v>
                </c:pt>
                <c:pt idx="2">
                  <c:v>276730</c:v>
                </c:pt>
                <c:pt idx="3">
                  <c:v>116107</c:v>
                </c:pt>
              </c:numCache>
            </c:numRef>
          </c:val>
          <c:extLst>
            <c:ext xmlns:c16="http://schemas.microsoft.com/office/drawing/2014/chart" uri="{C3380CC4-5D6E-409C-BE32-E72D297353CC}">
              <c16:uniqueId val="{00000002-464A-403A-9ACB-7F76ADC3F14D}"/>
            </c:ext>
          </c:extLst>
        </c:ser>
        <c:dLbls>
          <c:showLegendKey val="0"/>
          <c:showVal val="0"/>
          <c:showCatName val="0"/>
          <c:showSerName val="0"/>
          <c:showPercent val="0"/>
          <c:showBubbleSize val="0"/>
        </c:dLbls>
        <c:gapWidth val="75"/>
        <c:overlap val="-25"/>
        <c:axId val="248052736"/>
        <c:axId val="248070912"/>
      </c:barChart>
      <c:catAx>
        <c:axId val="248052736"/>
        <c:scaling>
          <c:orientation val="minMax"/>
        </c:scaling>
        <c:delete val="0"/>
        <c:axPos val="b"/>
        <c:numFmt formatCode="General" sourceLinked="0"/>
        <c:majorTickMark val="none"/>
        <c:minorTickMark val="none"/>
        <c:tickLblPos val="nextTo"/>
        <c:crossAx val="248070912"/>
        <c:crosses val="autoZero"/>
        <c:auto val="1"/>
        <c:lblAlgn val="ctr"/>
        <c:lblOffset val="100"/>
        <c:noMultiLvlLbl val="0"/>
      </c:catAx>
      <c:valAx>
        <c:axId val="248070912"/>
        <c:scaling>
          <c:orientation val="minMax"/>
        </c:scaling>
        <c:delete val="0"/>
        <c:axPos val="l"/>
        <c:majorGridlines/>
        <c:numFmt formatCode="#,##0" sourceLinked="1"/>
        <c:majorTickMark val="none"/>
        <c:minorTickMark val="none"/>
        <c:tickLblPos val="nextTo"/>
        <c:crossAx val="24805273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0"/>
            <c:invertIfNegative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A4E-4F21-A415-1083A8CB9091}"/>
              </c:ext>
            </c:extLst>
          </c:dPt>
          <c:dPt>
            <c:idx val="1"/>
            <c:invertIfNegative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A4E-4F21-A415-1083A8CB9091}"/>
              </c:ext>
            </c:extLst>
          </c:dPt>
          <c:cat>
            <c:strRef>
              <c:f>Sheet1!$A$6:$A$7</c:f>
              <c:strCache>
                <c:ptCount val="2"/>
                <c:pt idx="0">
                  <c:v>2019/20 Financial Year</c:v>
                </c:pt>
                <c:pt idx="1">
                  <c:v>2020/21 Financial Year</c:v>
                </c:pt>
              </c:strCache>
            </c:strRef>
          </c:cat>
          <c:val>
            <c:numRef>
              <c:f>Sheet1!$B$6:$B$7</c:f>
              <c:numCache>
                <c:formatCode>_-* #\ ##0_-;\-* #\ ##0_-;_-* "-"??_-;_-@_-</c:formatCode>
                <c:ptCount val="2"/>
                <c:pt idx="0">
                  <c:v>12000000</c:v>
                </c:pt>
                <c:pt idx="1">
                  <c:v>38000000</c:v>
                </c:pt>
              </c:numCache>
            </c:numRef>
          </c:val>
          <c:extLst>
            <c:ext xmlns:c16="http://schemas.microsoft.com/office/drawing/2014/chart" uri="{C3380CC4-5D6E-409C-BE32-E72D297353CC}">
              <c16:uniqueId val="{00000004-BA4E-4F21-A415-1083A8CB9091}"/>
            </c:ext>
          </c:extLst>
        </c:ser>
        <c:dLbls>
          <c:showLegendKey val="0"/>
          <c:showVal val="0"/>
          <c:showCatName val="0"/>
          <c:showSerName val="0"/>
          <c:showPercent val="0"/>
          <c:showBubbleSize val="0"/>
        </c:dLbls>
        <c:gapWidth val="75"/>
        <c:overlap val="-25"/>
        <c:axId val="248111488"/>
        <c:axId val="248113024"/>
      </c:barChart>
      <c:catAx>
        <c:axId val="248111488"/>
        <c:scaling>
          <c:orientation val="minMax"/>
        </c:scaling>
        <c:delete val="1"/>
        <c:axPos val="b"/>
        <c:numFmt formatCode="General" sourceLinked="0"/>
        <c:majorTickMark val="none"/>
        <c:minorTickMark val="none"/>
        <c:tickLblPos val="nextTo"/>
        <c:crossAx val="248113024"/>
        <c:crosses val="autoZero"/>
        <c:auto val="1"/>
        <c:lblAlgn val="ctr"/>
        <c:lblOffset val="100"/>
        <c:noMultiLvlLbl val="0"/>
      </c:catAx>
      <c:valAx>
        <c:axId val="248113024"/>
        <c:scaling>
          <c:orientation val="minMax"/>
        </c:scaling>
        <c:delete val="0"/>
        <c:axPos val="l"/>
        <c:majorGridlines/>
        <c:numFmt formatCode="_-* #\ ##0_-;\-* #\ ##0_-;_-* &quot;-&quot;??_-;_-@_-" sourceLinked="1"/>
        <c:majorTickMark val="none"/>
        <c:minorTickMark val="none"/>
        <c:tickLblPos val="nextTo"/>
        <c:spPr>
          <a:ln w="9525">
            <a:noFill/>
          </a:ln>
        </c:spPr>
        <c:crossAx val="248111488"/>
        <c:crosses val="autoZero"/>
        <c:crossBetween val="between"/>
      </c:valAx>
      <c:spPr>
        <a:noFill/>
        <a:ln>
          <a:noFill/>
        </a:ln>
        <a:effectLst/>
        <a:sp3d/>
      </c:spPr>
    </c:plotArea>
    <c:legend>
      <c:legendPos val="b"/>
      <c:overlay val="0"/>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FF7C68-42FB-4C49-984F-CAF1DBD1A4A6}" type="datetimeFigureOut">
              <a:rPr lang="en-ZA" smtClean="0"/>
              <a:t>2020/05/09</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536C93-A831-4DB1-B736-5DC33103C4E3}" type="slidenum">
              <a:rPr lang="en-ZA" smtClean="0"/>
              <a:t>‹#›</a:t>
            </a:fld>
            <a:endParaRPr lang="en-ZA"/>
          </a:p>
        </p:txBody>
      </p:sp>
    </p:spTree>
    <p:extLst>
      <p:ext uri="{BB962C8B-B14F-4D97-AF65-F5344CB8AC3E}">
        <p14:creationId xmlns:p14="http://schemas.microsoft.com/office/powerpoint/2010/main" val="3253425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C38E4-C06F-4B39-BE19-12F2FDEC4E2D}" type="datetimeFigureOut">
              <a:rPr lang="en-ZA" smtClean="0"/>
              <a:t>2020/05/09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9234C-2553-4645-952C-6ED7C3A54F69}" type="slidenum">
              <a:rPr lang="en-ZA" smtClean="0"/>
              <a:t>‹#›</a:t>
            </a:fld>
            <a:endParaRPr lang="en-ZA"/>
          </a:p>
        </p:txBody>
      </p:sp>
    </p:spTree>
    <p:extLst>
      <p:ext uri="{BB962C8B-B14F-4D97-AF65-F5344CB8AC3E}">
        <p14:creationId xmlns:p14="http://schemas.microsoft.com/office/powerpoint/2010/main" val="34535806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albertdera?utm_source=unsplash&amp;utm_medium=referral&amp;utm_content=creditCopyText"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unsplash.com/search/photos/potrait?utm_source=unsplash&amp;utm_medium=referral&amp;utm_content=creditCopyTex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madebymarius?utm_source=unsplash&amp;utm_medium=referral&amp;utm_content=creditCopyText"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unsplash.com/s/photos/people?utm_source=unsplash&amp;utm_medium=referral&amp;utm_content=creditCopyTex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nsplash.com/@madebymarius?utm_source=unsplash&amp;utm_medium=referral&amp;utm_content=creditCopyText"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unsplash.com/s/photos/people?utm_source=unsplash&amp;utm_medium=referral&amp;utm_content=creditCopyTex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splash.com/@madebymarius?utm_source=unsplash&amp;utm_medium=referral&amp;utm_content=creditCopyText"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unsplash.com/s/photos/people?utm_source=unsplash&amp;utm_medium=referral&amp;utm_content=creditCopyText"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nsplash.com/@madebymarius?utm_source=unsplash&amp;utm_medium=referral&amp;utm_content=creditCopyText"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unsplash.com/s/photos/people?utm_source=unsplash&amp;utm_medium=referral&amp;utm_content=creditCopyTex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albertdera?utm_source=unsplash&amp;utm_medium=referral&amp;utm_content=creditCopyText"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unsplash.com/search/photos/potrait?utm_source=unsplash&amp;utm_medium=referral&amp;utm_content=creditCopyTex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albertdera?utm_source=unsplash&amp;utm_medium=referral&amp;utm_content=creditCopyText"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unsplash.com/search/photos/potrait?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B39234C-2553-4645-952C-6ED7C3A54F69}" type="slidenum">
              <a:rPr lang="en-ZA" smtClean="0"/>
              <a:t>1</a:t>
            </a:fld>
            <a:endParaRPr lang="en-ZA"/>
          </a:p>
        </p:txBody>
      </p:sp>
    </p:spTree>
    <p:extLst>
      <p:ext uri="{BB962C8B-B14F-4D97-AF65-F5344CB8AC3E}">
        <p14:creationId xmlns:p14="http://schemas.microsoft.com/office/powerpoint/2010/main" val="3043681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Albert </a:t>
            </a:r>
            <a:r>
              <a:rPr lang="en-US" sz="1200" b="0" i="0" kern="1200" dirty="0" err="1">
                <a:solidFill>
                  <a:schemeClr val="tx1"/>
                </a:solidFill>
                <a:effectLst/>
                <a:latin typeface="+mn-lt"/>
                <a:ea typeface="+mn-ea"/>
                <a:cs typeface="+mn-cs"/>
                <a:hlinkClick r:id="rId3"/>
              </a:rPr>
              <a:t>Dera</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98976DB3-D132-4B68-9ADA-9EA150BA5433}" type="slidenum">
              <a:rPr lang="en-US" smtClean="0"/>
              <a:t>41</a:t>
            </a:fld>
            <a:endParaRPr lang="en-US"/>
          </a:p>
        </p:txBody>
      </p:sp>
    </p:spTree>
    <p:extLst>
      <p:ext uri="{BB962C8B-B14F-4D97-AF65-F5344CB8AC3E}">
        <p14:creationId xmlns:p14="http://schemas.microsoft.com/office/powerpoint/2010/main" val="188780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hlinkClick r:id="rId3"/>
              </a:rPr>
              <a:t>https://unsplash.com/</a:t>
            </a:r>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46</a:t>
            </a:fld>
            <a:endParaRPr lang="en-ID"/>
          </a:p>
        </p:txBody>
      </p:sp>
    </p:spTree>
    <p:extLst>
      <p:ext uri="{BB962C8B-B14F-4D97-AF65-F5344CB8AC3E}">
        <p14:creationId xmlns:p14="http://schemas.microsoft.com/office/powerpoint/2010/main" val="98787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Marius </a:t>
            </a:r>
            <a:r>
              <a:rPr lang="en-US" sz="1200" b="0" i="0" kern="1200" dirty="0" err="1">
                <a:solidFill>
                  <a:schemeClr val="tx1"/>
                </a:solidFill>
                <a:effectLst/>
                <a:latin typeface="+mn-lt"/>
                <a:ea typeface="+mn-ea"/>
                <a:cs typeface="+mn-cs"/>
                <a:hlinkClick r:id="rId3"/>
              </a:rPr>
              <a:t>Ciocirlan</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ID" dirty="0"/>
          </a:p>
        </p:txBody>
      </p:sp>
      <p:sp>
        <p:nvSpPr>
          <p:cNvPr id="4" name="Slide Number Placeholder 3"/>
          <p:cNvSpPr>
            <a:spLocks noGrp="1"/>
          </p:cNvSpPr>
          <p:nvPr>
            <p:ph type="sldNum" sz="quarter" idx="5"/>
          </p:nvPr>
        </p:nvSpPr>
        <p:spPr/>
        <p:txBody>
          <a:bodyPr/>
          <a:lstStyle/>
          <a:p>
            <a:fld id="{3D211A34-C23E-4878-832C-D1BEA7382B01}" type="slidenum">
              <a:rPr lang="en-ID" smtClean="0"/>
              <a:t>47</a:t>
            </a:fld>
            <a:endParaRPr lang="en-ID"/>
          </a:p>
        </p:txBody>
      </p:sp>
    </p:spTree>
    <p:extLst>
      <p:ext uri="{BB962C8B-B14F-4D97-AF65-F5344CB8AC3E}">
        <p14:creationId xmlns:p14="http://schemas.microsoft.com/office/powerpoint/2010/main" val="352794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Marius </a:t>
            </a:r>
            <a:r>
              <a:rPr lang="en-US" sz="1200" b="0" i="0" kern="1200" dirty="0" err="1">
                <a:solidFill>
                  <a:schemeClr val="tx1"/>
                </a:solidFill>
                <a:effectLst/>
                <a:latin typeface="+mn-lt"/>
                <a:ea typeface="+mn-ea"/>
                <a:cs typeface="+mn-cs"/>
                <a:hlinkClick r:id="rId3"/>
              </a:rPr>
              <a:t>Ciocirlan</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ID" dirty="0"/>
          </a:p>
        </p:txBody>
      </p:sp>
      <p:sp>
        <p:nvSpPr>
          <p:cNvPr id="4" name="Slide Number Placeholder 3"/>
          <p:cNvSpPr>
            <a:spLocks noGrp="1"/>
          </p:cNvSpPr>
          <p:nvPr>
            <p:ph type="sldNum" sz="quarter" idx="5"/>
          </p:nvPr>
        </p:nvSpPr>
        <p:spPr/>
        <p:txBody>
          <a:bodyPr/>
          <a:lstStyle/>
          <a:p>
            <a:fld id="{3D211A34-C23E-4878-832C-D1BEA7382B01}" type="slidenum">
              <a:rPr lang="en-ID" smtClean="0"/>
              <a:t>49</a:t>
            </a:fld>
            <a:endParaRPr lang="en-ID"/>
          </a:p>
        </p:txBody>
      </p:sp>
    </p:spTree>
    <p:extLst>
      <p:ext uri="{BB962C8B-B14F-4D97-AF65-F5344CB8AC3E}">
        <p14:creationId xmlns:p14="http://schemas.microsoft.com/office/powerpoint/2010/main" val="352794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Marius </a:t>
            </a:r>
            <a:r>
              <a:rPr lang="en-US" sz="1200" b="0" i="0" kern="1200" dirty="0" err="1">
                <a:solidFill>
                  <a:schemeClr val="tx1"/>
                </a:solidFill>
                <a:effectLst/>
                <a:latin typeface="+mn-lt"/>
                <a:ea typeface="+mn-ea"/>
                <a:cs typeface="+mn-cs"/>
                <a:hlinkClick r:id="rId3"/>
              </a:rPr>
              <a:t>Ciocirlan</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ID" dirty="0"/>
          </a:p>
        </p:txBody>
      </p:sp>
      <p:sp>
        <p:nvSpPr>
          <p:cNvPr id="4" name="Slide Number Placeholder 3"/>
          <p:cNvSpPr>
            <a:spLocks noGrp="1"/>
          </p:cNvSpPr>
          <p:nvPr>
            <p:ph type="sldNum" sz="quarter" idx="5"/>
          </p:nvPr>
        </p:nvSpPr>
        <p:spPr/>
        <p:txBody>
          <a:bodyPr/>
          <a:lstStyle/>
          <a:p>
            <a:fld id="{3D211A34-C23E-4878-832C-D1BEA7382B01}" type="slidenum">
              <a:rPr lang="en-ID" smtClean="0"/>
              <a:t>51</a:t>
            </a:fld>
            <a:endParaRPr lang="en-ID"/>
          </a:p>
        </p:txBody>
      </p:sp>
    </p:spTree>
    <p:extLst>
      <p:ext uri="{BB962C8B-B14F-4D97-AF65-F5344CB8AC3E}">
        <p14:creationId xmlns:p14="http://schemas.microsoft.com/office/powerpoint/2010/main" val="352794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Marius </a:t>
            </a:r>
            <a:r>
              <a:rPr lang="en-US" sz="1200" b="0" i="0" kern="1200" dirty="0" err="1">
                <a:solidFill>
                  <a:schemeClr val="tx1"/>
                </a:solidFill>
                <a:effectLst/>
                <a:latin typeface="+mn-lt"/>
                <a:ea typeface="+mn-ea"/>
                <a:cs typeface="+mn-cs"/>
                <a:hlinkClick r:id="rId3"/>
              </a:rPr>
              <a:t>Ciocirlan</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ID" dirty="0"/>
          </a:p>
        </p:txBody>
      </p:sp>
      <p:sp>
        <p:nvSpPr>
          <p:cNvPr id="4" name="Slide Number Placeholder 3"/>
          <p:cNvSpPr>
            <a:spLocks noGrp="1"/>
          </p:cNvSpPr>
          <p:nvPr>
            <p:ph type="sldNum" sz="quarter" idx="5"/>
          </p:nvPr>
        </p:nvSpPr>
        <p:spPr/>
        <p:txBody>
          <a:bodyPr/>
          <a:lstStyle/>
          <a:p>
            <a:fld id="{3D211A34-C23E-4878-832C-D1BEA7382B01}" type="slidenum">
              <a:rPr lang="en-ID" smtClean="0"/>
              <a:t>53</a:t>
            </a:fld>
            <a:endParaRPr lang="en-ID"/>
          </a:p>
        </p:txBody>
      </p:sp>
    </p:spTree>
    <p:extLst>
      <p:ext uri="{BB962C8B-B14F-4D97-AF65-F5344CB8AC3E}">
        <p14:creationId xmlns:p14="http://schemas.microsoft.com/office/powerpoint/2010/main" val="352794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Photos by </a:t>
            </a:r>
            <a:r>
              <a:rPr lang="en-US" dirty="0" err="1"/>
              <a:t>unsplash</a:t>
            </a:r>
            <a:endParaRPr lang="en-US" dirty="0"/>
          </a:p>
        </p:txBody>
      </p:sp>
      <p:sp>
        <p:nvSpPr>
          <p:cNvPr id="4" name="Slide Number Placeholder 3"/>
          <p:cNvSpPr>
            <a:spLocks noGrp="1"/>
          </p:cNvSpPr>
          <p:nvPr>
            <p:ph type="sldNum" sz="quarter" idx="5"/>
          </p:nvPr>
        </p:nvSpPr>
        <p:spPr/>
        <p:txBody>
          <a:bodyPr/>
          <a:lstStyle/>
          <a:p>
            <a:fld id="{530FC28D-8436-4729-94C3-D1C297B819B6}" type="slidenum">
              <a:rPr lang="en-ID" smtClean="0"/>
              <a:t>54</a:t>
            </a:fld>
            <a:endParaRPr lang="en-ID"/>
          </a:p>
        </p:txBody>
      </p:sp>
    </p:spTree>
    <p:extLst>
      <p:ext uri="{BB962C8B-B14F-4D97-AF65-F5344CB8AC3E}">
        <p14:creationId xmlns:p14="http://schemas.microsoft.com/office/powerpoint/2010/main" val="141574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B39234C-2553-4645-952C-6ED7C3A54F69}" type="slidenum">
              <a:rPr lang="en-ZA" smtClean="0"/>
              <a:t>4</a:t>
            </a:fld>
            <a:endParaRPr lang="en-ZA"/>
          </a:p>
        </p:txBody>
      </p:sp>
    </p:spTree>
    <p:extLst>
      <p:ext uri="{BB962C8B-B14F-4D97-AF65-F5344CB8AC3E}">
        <p14:creationId xmlns:p14="http://schemas.microsoft.com/office/powerpoint/2010/main" val="339657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D" dirty="0">
                <a:hlinkClick r:id="rId3"/>
              </a:rPr>
              <a:t>https://unsplash.com/</a:t>
            </a:r>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8</a:t>
            </a:fld>
            <a:endParaRPr lang="en-ID"/>
          </a:p>
        </p:txBody>
      </p:sp>
    </p:spTree>
    <p:extLst>
      <p:ext uri="{BB962C8B-B14F-4D97-AF65-F5344CB8AC3E}">
        <p14:creationId xmlns:p14="http://schemas.microsoft.com/office/powerpoint/2010/main" val="282146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D" dirty="0">
                <a:hlinkClick r:id="rId3"/>
              </a:rPr>
              <a:t>https://unsplash.com/</a:t>
            </a:r>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solidFill>
                  <a:prstClr val="black"/>
                </a:solidFill>
              </a:rPr>
              <a:pPr/>
              <a:t>9</a:t>
            </a:fld>
            <a:endParaRPr lang="en-ID">
              <a:solidFill>
                <a:prstClr val="black"/>
              </a:solidFill>
            </a:endParaRPr>
          </a:p>
        </p:txBody>
      </p:sp>
    </p:spTree>
    <p:extLst>
      <p:ext uri="{BB962C8B-B14F-4D97-AF65-F5344CB8AC3E}">
        <p14:creationId xmlns:p14="http://schemas.microsoft.com/office/powerpoint/2010/main" val="27347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B91B44AF-30CC-49D0-AE26-E923F17297EA}" type="slidenum">
              <a:rPr lang="en-ID" smtClean="0"/>
              <a:t>10</a:t>
            </a:fld>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10</a:t>
            </a:fld>
            <a:endParaRPr lang="en-ID"/>
          </a:p>
        </p:txBody>
      </p:sp>
    </p:spTree>
    <p:extLst>
      <p:ext uri="{BB962C8B-B14F-4D97-AF65-F5344CB8AC3E}">
        <p14:creationId xmlns:p14="http://schemas.microsoft.com/office/powerpoint/2010/main" val="249427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D" dirty="0">
                <a:hlinkClick r:id="rId3"/>
              </a:rPr>
              <a:t>https://unsplash.com/</a:t>
            </a:r>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15</a:t>
            </a:fld>
            <a:endParaRPr lang="en-ID"/>
          </a:p>
        </p:txBody>
      </p:sp>
    </p:spTree>
    <p:extLst>
      <p:ext uri="{BB962C8B-B14F-4D97-AF65-F5344CB8AC3E}">
        <p14:creationId xmlns:p14="http://schemas.microsoft.com/office/powerpoint/2010/main" val="282146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6DB3-D132-4B68-9ADA-9EA150BA5433}" type="slidenum">
              <a:rPr lang="en-US" smtClean="0"/>
              <a:t>21</a:t>
            </a:fld>
            <a:endParaRPr lang="en-US"/>
          </a:p>
        </p:txBody>
      </p:sp>
    </p:spTree>
    <p:extLst>
      <p:ext uri="{BB962C8B-B14F-4D97-AF65-F5344CB8AC3E}">
        <p14:creationId xmlns:p14="http://schemas.microsoft.com/office/powerpoint/2010/main" val="188780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Albert </a:t>
            </a:r>
            <a:r>
              <a:rPr lang="en-US" sz="1200" b="0" i="0" kern="1200" dirty="0" err="1">
                <a:solidFill>
                  <a:schemeClr val="tx1"/>
                </a:solidFill>
                <a:effectLst/>
                <a:latin typeface="+mn-lt"/>
                <a:ea typeface="+mn-ea"/>
                <a:cs typeface="+mn-cs"/>
                <a:hlinkClick r:id="rId3"/>
              </a:rPr>
              <a:t>Dera</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98976DB3-D132-4B68-9ADA-9EA150BA5433}" type="slidenum">
              <a:rPr lang="en-US" smtClean="0"/>
              <a:t>27</a:t>
            </a:fld>
            <a:endParaRPr lang="en-US"/>
          </a:p>
        </p:txBody>
      </p:sp>
    </p:spTree>
    <p:extLst>
      <p:ext uri="{BB962C8B-B14F-4D97-AF65-F5344CB8AC3E}">
        <p14:creationId xmlns:p14="http://schemas.microsoft.com/office/powerpoint/2010/main" val="188780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a:solidFill>
                  <a:schemeClr val="tx1"/>
                </a:solidFill>
                <a:effectLst/>
                <a:latin typeface="+mn-lt"/>
                <a:ea typeface="+mn-ea"/>
                <a:cs typeface="+mn-cs"/>
                <a:hlinkClick r:id="rId3"/>
              </a:rPr>
              <a:t>Albert </a:t>
            </a:r>
            <a:r>
              <a:rPr lang="en-US" sz="1200" b="0" i="0" kern="1200" dirty="0" err="1">
                <a:solidFill>
                  <a:schemeClr val="tx1"/>
                </a:solidFill>
                <a:effectLst/>
                <a:latin typeface="+mn-lt"/>
                <a:ea typeface="+mn-ea"/>
                <a:cs typeface="+mn-cs"/>
                <a:hlinkClick r:id="rId3"/>
              </a:rPr>
              <a:t>Dera</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fld id="{98976DB3-D132-4B68-9ADA-9EA150BA5433}" type="slidenum">
              <a:rPr lang="en-US" smtClean="0"/>
              <a:t>34</a:t>
            </a:fld>
            <a:endParaRPr lang="en-US"/>
          </a:p>
        </p:txBody>
      </p:sp>
    </p:spTree>
    <p:extLst>
      <p:ext uri="{BB962C8B-B14F-4D97-AF65-F5344CB8AC3E}">
        <p14:creationId xmlns:p14="http://schemas.microsoft.com/office/powerpoint/2010/main" val="188780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D17173-B567-4BA7-8860-9E96F7DAE4DF}" type="datetime1">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11C0C-2D12-4575-B219-5D15EA2EC277}" type="datetime1">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6972AB-902D-44F6-88E0-DB1DFD51BDF1}" type="datetime1">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id="{FE794613-BB08-4642-96BB-23EA6E5220C4}"/>
              </a:ext>
            </a:extLst>
          </p:cNvPr>
          <p:cNvSpPr>
            <a:spLocks noGrp="1"/>
          </p:cNvSpPr>
          <p:nvPr>
            <p:ph type="pic" sz="quarter" idx="16"/>
          </p:nvPr>
        </p:nvSpPr>
        <p:spPr>
          <a:xfrm>
            <a:off x="6894741" y="1587500"/>
            <a:ext cx="1634218" cy="2705100"/>
          </a:xfrm>
        </p:spPr>
        <p:txBody>
          <a:bodyPr anchor="ctr">
            <a:normAutofit/>
          </a:bodyPr>
          <a:lstStyle>
            <a:lvl1pPr marL="0" indent="0" algn="ctr">
              <a:buNone/>
              <a:defRPr sz="1600"/>
            </a:lvl1pPr>
          </a:lstStyle>
          <a:p>
            <a:endParaRPr lang="en-US"/>
          </a:p>
        </p:txBody>
      </p:sp>
      <p:sp>
        <p:nvSpPr>
          <p:cNvPr id="12" name="Picture Placeholder 11">
            <a:extLst>
              <a:ext uri="{FF2B5EF4-FFF2-40B4-BE49-F238E27FC236}">
                <a16:creationId xmlns:a16="http://schemas.microsoft.com/office/drawing/2014/main" id="{FD3279B1-1AF7-499C-905E-5C9B33AB51DC}"/>
              </a:ext>
            </a:extLst>
          </p:cNvPr>
          <p:cNvSpPr>
            <a:spLocks noGrp="1"/>
          </p:cNvSpPr>
          <p:nvPr>
            <p:ph type="pic" sz="quarter" idx="13"/>
          </p:nvPr>
        </p:nvSpPr>
        <p:spPr>
          <a:xfrm>
            <a:off x="628650" y="1587500"/>
            <a:ext cx="1634218" cy="2705100"/>
          </a:xfrm>
        </p:spPr>
        <p:txBody>
          <a:bodyPr anchor="ctr">
            <a:normAutofit/>
          </a:bodyPr>
          <a:lstStyle>
            <a:lvl1pPr marL="0" indent="0" algn="ctr">
              <a:buNone/>
              <a:defRPr sz="1600"/>
            </a:lvl1pPr>
          </a:lstStyle>
          <a:p>
            <a:endParaRPr lang="en-US"/>
          </a:p>
        </p:txBody>
      </p:sp>
      <p:sp>
        <p:nvSpPr>
          <p:cNvPr id="13" name="Picture Placeholder 11">
            <a:extLst>
              <a:ext uri="{FF2B5EF4-FFF2-40B4-BE49-F238E27FC236}">
                <a16:creationId xmlns:a16="http://schemas.microsoft.com/office/drawing/2014/main" id="{A477FCDA-2BE4-497F-A843-A75794E3B9DF}"/>
              </a:ext>
            </a:extLst>
          </p:cNvPr>
          <p:cNvSpPr>
            <a:spLocks noGrp="1"/>
          </p:cNvSpPr>
          <p:nvPr>
            <p:ph type="pic" sz="quarter" idx="14"/>
          </p:nvPr>
        </p:nvSpPr>
        <p:spPr>
          <a:xfrm>
            <a:off x="2718708" y="1587500"/>
            <a:ext cx="1634218" cy="2705100"/>
          </a:xfrm>
        </p:spPr>
        <p:txBody>
          <a:bodyPr anchor="ctr">
            <a:normAutofit/>
          </a:bodyPr>
          <a:lstStyle>
            <a:lvl1pPr marL="0" indent="0" algn="ctr">
              <a:buNone/>
              <a:defRPr sz="1600"/>
            </a:lvl1pPr>
          </a:lstStyle>
          <a:p>
            <a:endParaRPr lang="en-US"/>
          </a:p>
        </p:txBody>
      </p:sp>
      <p:sp>
        <p:nvSpPr>
          <p:cNvPr id="14" name="Picture Placeholder 11">
            <a:extLst>
              <a:ext uri="{FF2B5EF4-FFF2-40B4-BE49-F238E27FC236}">
                <a16:creationId xmlns:a16="http://schemas.microsoft.com/office/drawing/2014/main" id="{8590AD21-3B86-4D80-9530-0236CA640978}"/>
              </a:ext>
            </a:extLst>
          </p:cNvPr>
          <p:cNvSpPr>
            <a:spLocks noGrp="1"/>
          </p:cNvSpPr>
          <p:nvPr>
            <p:ph type="pic" sz="quarter" idx="15"/>
          </p:nvPr>
        </p:nvSpPr>
        <p:spPr>
          <a:xfrm>
            <a:off x="4808766" y="1587500"/>
            <a:ext cx="1634218" cy="2705100"/>
          </a:xfrm>
        </p:spPr>
        <p:txBody>
          <a:bodyPr anchor="ctr">
            <a:normAutofit/>
          </a:bodyPr>
          <a:lstStyle>
            <a:lvl1pPr marL="0" indent="0" algn="ctr">
              <a:buNone/>
              <a:defRPr sz="1600"/>
            </a:lvl1pPr>
          </a:lstStyle>
          <a:p>
            <a:endParaRPr lang="en-US"/>
          </a:p>
        </p:txBody>
      </p:sp>
      <p:sp>
        <p:nvSpPr>
          <p:cNvPr id="4" name="Date Placeholder 3">
            <a:extLst>
              <a:ext uri="{FF2B5EF4-FFF2-40B4-BE49-F238E27FC236}">
                <a16:creationId xmlns:a16="http://schemas.microsoft.com/office/drawing/2014/main" id="{1AD0343E-3F79-40AF-A482-444BA8ABB3C0}"/>
              </a:ext>
            </a:extLst>
          </p:cNvPr>
          <p:cNvSpPr>
            <a:spLocks noGrp="1"/>
          </p:cNvSpPr>
          <p:nvPr>
            <p:ph type="dt" sz="half" idx="10"/>
          </p:nvPr>
        </p:nvSpPr>
        <p:spPr/>
        <p:txBody>
          <a:bodyPr/>
          <a:lstStyle/>
          <a:p>
            <a:fld id="{6D16E822-1275-4EE8-B1E2-B090A0CAF41A}" type="datetime1">
              <a:rPr lang="en-US" smtClean="0"/>
              <a:t>5/9/2020</a:t>
            </a:fld>
            <a:endParaRPr lang="en-US"/>
          </a:p>
        </p:txBody>
      </p:sp>
      <p:sp>
        <p:nvSpPr>
          <p:cNvPr id="5" name="Footer Placeholder 4">
            <a:extLst>
              <a:ext uri="{FF2B5EF4-FFF2-40B4-BE49-F238E27FC236}">
                <a16:creationId xmlns:a16="http://schemas.microsoft.com/office/drawing/2014/main" id="{C4FE1584-60B2-4503-B9A0-92822F241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EE103-831D-48C4-B22A-9BDDD4CFD4E0}"/>
              </a:ext>
            </a:extLst>
          </p:cNvPr>
          <p:cNvSpPr>
            <a:spLocks noGrp="1"/>
          </p:cNvSpPr>
          <p:nvPr>
            <p:ph type="sldNum" sz="quarter" idx="12"/>
          </p:nvPr>
        </p:nvSpPr>
        <p:spPr/>
        <p:txBody>
          <a:bodyPr/>
          <a:lstStyle/>
          <a:p>
            <a:fld id="{F3BB0851-680D-4F20-952F-CE68C8DC2298}" type="slidenum">
              <a:rPr lang="en-US" smtClean="0"/>
              <a:t>‹#›</a:t>
            </a:fld>
            <a:endParaRPr lang="en-US"/>
          </a:p>
        </p:txBody>
      </p:sp>
    </p:spTree>
    <p:extLst>
      <p:ext uri="{BB962C8B-B14F-4D97-AF65-F5344CB8AC3E}">
        <p14:creationId xmlns:p14="http://schemas.microsoft.com/office/powerpoint/2010/main" val="135653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1" y="683683"/>
            <a:ext cx="6489700" cy="698500"/>
          </a:xfrm>
          <a:prstGeom prst="rect">
            <a:avLst/>
          </a:prstGeom>
        </p:spPr>
        <p:txBody>
          <a:bodyPr vert="horz"/>
          <a:lstStyle>
            <a:lvl1pPr algn="l">
              <a:defRPr sz="2400">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27"/>
          <p:cNvSpPr>
            <a:spLocks noGrp="1"/>
          </p:cNvSpPr>
          <p:nvPr>
            <p:ph type="body" sz="quarter" idx="25" hasCustomPrompt="1"/>
          </p:nvPr>
        </p:nvSpPr>
        <p:spPr>
          <a:xfrm>
            <a:off x="273051" y="1253461"/>
            <a:ext cx="6489700" cy="381065"/>
          </a:xfrm>
          <a:prstGeom prst="rect">
            <a:avLst/>
          </a:prstGeom>
        </p:spPr>
        <p:txBody>
          <a:bodyPr vert="horz">
            <a:normAutofit/>
          </a:bodyPr>
          <a:lstStyle>
            <a:lvl1pPr marL="0" indent="0" algn="l">
              <a:buNone/>
              <a:defRPr sz="1200" baseline="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5" name="Picture Placeholder 2"/>
          <p:cNvSpPr>
            <a:spLocks noGrp="1"/>
          </p:cNvSpPr>
          <p:nvPr>
            <p:ph type="pic" sz="quarter" idx="12"/>
          </p:nvPr>
        </p:nvSpPr>
        <p:spPr>
          <a:xfrm>
            <a:off x="0" y="1819982"/>
            <a:ext cx="9144000" cy="2660357"/>
          </a:xfrm>
          <a:prstGeom prst="rect">
            <a:avLst/>
          </a:prstGeom>
        </p:spPr>
        <p:txBody>
          <a:bodyPr/>
          <a:lstStyle>
            <a:lvl1pPr>
              <a:defRPr>
                <a:latin typeface="Lato" panose="020F0502020204030203" pitchFamily="34" charset="0"/>
              </a:defRPr>
            </a:lvl1pPr>
          </a:lstStyle>
          <a:p>
            <a:endParaRPr lang="en-US" dirty="0"/>
          </a:p>
        </p:txBody>
      </p:sp>
    </p:spTree>
    <p:extLst>
      <p:ext uri="{BB962C8B-B14F-4D97-AF65-F5344CB8AC3E}">
        <p14:creationId xmlns:p14="http://schemas.microsoft.com/office/powerpoint/2010/main" val="1753038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id="{FE794613-BB08-4642-96BB-23EA6E5220C4}"/>
              </a:ext>
            </a:extLst>
          </p:cNvPr>
          <p:cNvSpPr>
            <a:spLocks noGrp="1"/>
          </p:cNvSpPr>
          <p:nvPr>
            <p:ph type="pic" sz="quarter" idx="16"/>
          </p:nvPr>
        </p:nvSpPr>
        <p:spPr>
          <a:xfrm>
            <a:off x="6894740" y="1587500"/>
            <a:ext cx="1634218" cy="2705100"/>
          </a:xfrm>
        </p:spPr>
        <p:txBody>
          <a:bodyPr anchor="ctr">
            <a:normAutofit/>
          </a:bodyPr>
          <a:lstStyle>
            <a:lvl1pPr marL="0" indent="0" algn="ctr">
              <a:buNone/>
              <a:defRPr sz="1600"/>
            </a:lvl1pPr>
          </a:lstStyle>
          <a:p>
            <a:endParaRPr lang="en-US"/>
          </a:p>
        </p:txBody>
      </p:sp>
      <p:sp>
        <p:nvSpPr>
          <p:cNvPr id="12" name="Picture Placeholder 11">
            <a:extLst>
              <a:ext uri="{FF2B5EF4-FFF2-40B4-BE49-F238E27FC236}">
                <a16:creationId xmlns:a16="http://schemas.microsoft.com/office/drawing/2014/main" id="{FD3279B1-1AF7-499C-905E-5C9B33AB51DC}"/>
              </a:ext>
            </a:extLst>
          </p:cNvPr>
          <p:cNvSpPr>
            <a:spLocks noGrp="1"/>
          </p:cNvSpPr>
          <p:nvPr>
            <p:ph type="pic" sz="quarter" idx="13"/>
          </p:nvPr>
        </p:nvSpPr>
        <p:spPr>
          <a:xfrm>
            <a:off x="628650" y="1587500"/>
            <a:ext cx="1634218" cy="2705100"/>
          </a:xfrm>
        </p:spPr>
        <p:txBody>
          <a:bodyPr anchor="ctr">
            <a:normAutofit/>
          </a:bodyPr>
          <a:lstStyle>
            <a:lvl1pPr marL="0" indent="0" algn="ctr">
              <a:buNone/>
              <a:defRPr sz="1600"/>
            </a:lvl1pPr>
          </a:lstStyle>
          <a:p>
            <a:endParaRPr lang="en-US"/>
          </a:p>
        </p:txBody>
      </p:sp>
      <p:sp>
        <p:nvSpPr>
          <p:cNvPr id="13" name="Picture Placeholder 11">
            <a:extLst>
              <a:ext uri="{FF2B5EF4-FFF2-40B4-BE49-F238E27FC236}">
                <a16:creationId xmlns:a16="http://schemas.microsoft.com/office/drawing/2014/main" id="{A477FCDA-2BE4-497F-A843-A75794E3B9DF}"/>
              </a:ext>
            </a:extLst>
          </p:cNvPr>
          <p:cNvSpPr>
            <a:spLocks noGrp="1"/>
          </p:cNvSpPr>
          <p:nvPr>
            <p:ph type="pic" sz="quarter" idx="14"/>
          </p:nvPr>
        </p:nvSpPr>
        <p:spPr>
          <a:xfrm>
            <a:off x="2718708" y="1587500"/>
            <a:ext cx="1634218" cy="2705100"/>
          </a:xfrm>
        </p:spPr>
        <p:txBody>
          <a:bodyPr anchor="ctr">
            <a:normAutofit/>
          </a:bodyPr>
          <a:lstStyle>
            <a:lvl1pPr marL="0" indent="0" algn="ctr">
              <a:buNone/>
              <a:defRPr sz="1600"/>
            </a:lvl1pPr>
          </a:lstStyle>
          <a:p>
            <a:endParaRPr lang="en-US"/>
          </a:p>
        </p:txBody>
      </p:sp>
      <p:sp>
        <p:nvSpPr>
          <p:cNvPr id="14" name="Picture Placeholder 11">
            <a:extLst>
              <a:ext uri="{FF2B5EF4-FFF2-40B4-BE49-F238E27FC236}">
                <a16:creationId xmlns:a16="http://schemas.microsoft.com/office/drawing/2014/main" id="{8590AD21-3B86-4D80-9530-0236CA640978}"/>
              </a:ext>
            </a:extLst>
          </p:cNvPr>
          <p:cNvSpPr>
            <a:spLocks noGrp="1"/>
          </p:cNvSpPr>
          <p:nvPr>
            <p:ph type="pic" sz="quarter" idx="15"/>
          </p:nvPr>
        </p:nvSpPr>
        <p:spPr>
          <a:xfrm>
            <a:off x="4808765" y="1587500"/>
            <a:ext cx="1634218" cy="2705100"/>
          </a:xfrm>
        </p:spPr>
        <p:txBody>
          <a:bodyPr anchor="ctr">
            <a:normAutofit/>
          </a:bodyPr>
          <a:lstStyle>
            <a:lvl1pPr marL="0" indent="0" algn="ctr">
              <a:buNone/>
              <a:defRPr sz="1600"/>
            </a:lvl1pPr>
          </a:lstStyle>
          <a:p>
            <a:endParaRPr lang="en-US"/>
          </a:p>
        </p:txBody>
      </p:sp>
      <p:sp>
        <p:nvSpPr>
          <p:cNvPr id="4" name="Date Placeholder 3">
            <a:extLst>
              <a:ext uri="{FF2B5EF4-FFF2-40B4-BE49-F238E27FC236}">
                <a16:creationId xmlns:a16="http://schemas.microsoft.com/office/drawing/2014/main" id="{1AD0343E-3F79-40AF-A482-444BA8ABB3C0}"/>
              </a:ext>
            </a:extLst>
          </p:cNvPr>
          <p:cNvSpPr>
            <a:spLocks noGrp="1"/>
          </p:cNvSpPr>
          <p:nvPr>
            <p:ph type="dt" sz="half" idx="10"/>
          </p:nvPr>
        </p:nvSpPr>
        <p:spPr/>
        <p:txBody>
          <a:bodyPr/>
          <a:lstStyle/>
          <a:p>
            <a:fld id="{0E9B3FC7-CB75-4130-A5C6-69F718F3E03D}" type="datetime1">
              <a:rPr lang="en-US" smtClean="0"/>
              <a:t>5/9/2020</a:t>
            </a:fld>
            <a:endParaRPr lang="en-US"/>
          </a:p>
        </p:txBody>
      </p:sp>
      <p:sp>
        <p:nvSpPr>
          <p:cNvPr id="5" name="Footer Placeholder 4">
            <a:extLst>
              <a:ext uri="{FF2B5EF4-FFF2-40B4-BE49-F238E27FC236}">
                <a16:creationId xmlns:a16="http://schemas.microsoft.com/office/drawing/2014/main" id="{C4FE1584-60B2-4503-B9A0-92822F241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EE103-831D-48C4-B22A-9BDDD4CFD4E0}"/>
              </a:ext>
            </a:extLst>
          </p:cNvPr>
          <p:cNvSpPr>
            <a:spLocks noGrp="1"/>
          </p:cNvSpPr>
          <p:nvPr>
            <p:ph type="sldNum" sz="quarter" idx="12"/>
          </p:nvPr>
        </p:nvSpPr>
        <p:spPr/>
        <p:txBody>
          <a:bodyPr/>
          <a:lstStyle/>
          <a:p>
            <a:fld id="{F3BB0851-680D-4F20-952F-CE68C8DC2298}" type="slidenum">
              <a:rPr lang="en-US" smtClean="0"/>
              <a:t>‹#›</a:t>
            </a:fld>
            <a:endParaRPr lang="en-US"/>
          </a:p>
        </p:txBody>
      </p:sp>
    </p:spTree>
    <p:extLst>
      <p:ext uri="{BB962C8B-B14F-4D97-AF65-F5344CB8AC3E}">
        <p14:creationId xmlns:p14="http://schemas.microsoft.com/office/powerpoint/2010/main" val="388800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64589-C497-4E39-9901-79555617480C}"/>
              </a:ext>
            </a:extLst>
          </p:cNvPr>
          <p:cNvSpPr/>
          <p:nvPr userDrawn="1"/>
        </p:nvSpPr>
        <p:spPr>
          <a:xfrm>
            <a:off x="1" y="2650808"/>
            <a:ext cx="91440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8">
            <a:extLst>
              <a:ext uri="{FF2B5EF4-FFF2-40B4-BE49-F238E27FC236}">
                <a16:creationId xmlns:a16="http://schemas.microsoft.com/office/drawing/2014/main" id="{716B548B-1360-4E65-8BF4-7EA6BB79F90D}"/>
              </a:ext>
            </a:extLst>
          </p:cNvPr>
          <p:cNvSpPr>
            <a:spLocks noGrp="1"/>
          </p:cNvSpPr>
          <p:nvPr>
            <p:ph type="pic" sz="quarter" idx="21"/>
          </p:nvPr>
        </p:nvSpPr>
        <p:spPr>
          <a:xfrm>
            <a:off x="1050131" y="2069783"/>
            <a:ext cx="1728788" cy="2305050"/>
          </a:xfrm>
          <a:prstGeom prst="ellipse">
            <a:avLst/>
          </a:prstGeom>
        </p:spPr>
        <p:txBody>
          <a:bodyPr anchor="ctr">
            <a:normAutofit/>
          </a:bodyPr>
          <a:lstStyle>
            <a:lvl1pPr marL="0" indent="0" algn="ctr">
              <a:buNone/>
              <a:defRPr sz="1000"/>
            </a:lvl1pPr>
          </a:lstStyle>
          <a:p>
            <a:endParaRPr lang="en-US"/>
          </a:p>
        </p:txBody>
      </p:sp>
      <p:sp>
        <p:nvSpPr>
          <p:cNvPr id="13" name="Picture Placeholder 18">
            <a:extLst>
              <a:ext uri="{FF2B5EF4-FFF2-40B4-BE49-F238E27FC236}">
                <a16:creationId xmlns:a16="http://schemas.microsoft.com/office/drawing/2014/main" id="{2FEE2F5D-8082-4B75-8F55-6C6B39A0CE22}"/>
              </a:ext>
            </a:extLst>
          </p:cNvPr>
          <p:cNvSpPr>
            <a:spLocks noGrp="1"/>
          </p:cNvSpPr>
          <p:nvPr>
            <p:ph type="pic" sz="quarter" idx="23"/>
          </p:nvPr>
        </p:nvSpPr>
        <p:spPr>
          <a:xfrm>
            <a:off x="6365081" y="2069783"/>
            <a:ext cx="1728788" cy="2305050"/>
          </a:xfrm>
          <a:prstGeom prst="ellipse">
            <a:avLst/>
          </a:prstGeom>
        </p:spPr>
        <p:txBody>
          <a:bodyPr anchor="ctr">
            <a:normAutofit/>
          </a:bodyPr>
          <a:lstStyle>
            <a:lvl1pPr marL="0" indent="0" algn="ctr">
              <a:buNone/>
              <a:defRPr sz="1000"/>
            </a:lvl1pPr>
          </a:lstStyle>
          <a:p>
            <a:endParaRPr lang="en-US"/>
          </a:p>
        </p:txBody>
      </p:sp>
      <p:sp>
        <p:nvSpPr>
          <p:cNvPr id="12" name="Picture Placeholder 18">
            <a:extLst>
              <a:ext uri="{FF2B5EF4-FFF2-40B4-BE49-F238E27FC236}">
                <a16:creationId xmlns:a16="http://schemas.microsoft.com/office/drawing/2014/main" id="{B7AE9E5E-15D6-4ABE-A23A-44C2874919E1}"/>
              </a:ext>
            </a:extLst>
          </p:cNvPr>
          <p:cNvSpPr>
            <a:spLocks noGrp="1"/>
          </p:cNvSpPr>
          <p:nvPr>
            <p:ph type="pic" sz="quarter" idx="22"/>
          </p:nvPr>
        </p:nvSpPr>
        <p:spPr>
          <a:xfrm>
            <a:off x="3521869" y="1574483"/>
            <a:ext cx="2100263" cy="2800350"/>
          </a:xfrm>
          <a:prstGeom prst="ellipse">
            <a:avLst/>
          </a:prstGeom>
        </p:spPr>
        <p:txBody>
          <a:bodyPr anchor="ctr">
            <a:normAutofit/>
          </a:bodyPr>
          <a:lstStyle>
            <a:lvl1pPr marL="0" indent="0" algn="ctr">
              <a:buNone/>
              <a:defRPr sz="1000"/>
            </a:lvl1pPr>
          </a:lstStyle>
          <a:p>
            <a:endParaRPr lang="en-US"/>
          </a:p>
        </p:txBody>
      </p:sp>
      <p:sp>
        <p:nvSpPr>
          <p:cNvPr id="4" name="Date Placeholder 3">
            <a:extLst>
              <a:ext uri="{FF2B5EF4-FFF2-40B4-BE49-F238E27FC236}">
                <a16:creationId xmlns:a16="http://schemas.microsoft.com/office/drawing/2014/main" id="{ED81E6C7-9D3F-4DAA-AC14-1BE378674698}"/>
              </a:ext>
            </a:extLst>
          </p:cNvPr>
          <p:cNvSpPr>
            <a:spLocks noGrp="1"/>
          </p:cNvSpPr>
          <p:nvPr>
            <p:ph type="dt" sz="half" idx="10"/>
          </p:nvPr>
        </p:nvSpPr>
        <p:spPr/>
        <p:txBody>
          <a:bodyPr/>
          <a:lstStyle/>
          <a:p>
            <a:fld id="{5FB0A2AD-7402-478E-9827-19299AE09D63}" type="datetime1">
              <a:rPr lang="en-US" smtClean="0"/>
              <a:t>5/9/2020</a:t>
            </a:fld>
            <a:endParaRPr lang="en-US"/>
          </a:p>
        </p:txBody>
      </p:sp>
      <p:sp>
        <p:nvSpPr>
          <p:cNvPr id="5" name="Footer Placeholder 4">
            <a:extLst>
              <a:ext uri="{FF2B5EF4-FFF2-40B4-BE49-F238E27FC236}">
                <a16:creationId xmlns:a16="http://schemas.microsoft.com/office/drawing/2014/main" id="{E61768DC-8E16-46DE-B3D2-4783EF288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B2870-DA57-4907-89C5-CE3F318C3571}"/>
              </a:ext>
            </a:extLst>
          </p:cNvPr>
          <p:cNvSpPr>
            <a:spLocks noGrp="1"/>
          </p:cNvSpPr>
          <p:nvPr>
            <p:ph type="sldNum" sz="quarter" idx="12"/>
          </p:nvPr>
        </p:nvSpPr>
        <p:spPr/>
        <p:txBody>
          <a:bodyPr/>
          <a:lstStyle/>
          <a:p>
            <a:fld id="{F3BB0851-680D-4F20-952F-CE68C8DC2298}" type="slidenum">
              <a:rPr lang="en-US" smtClean="0"/>
              <a:t>‹#›</a:t>
            </a:fld>
            <a:endParaRPr lang="en-US"/>
          </a:p>
        </p:txBody>
      </p:sp>
    </p:spTree>
    <p:extLst>
      <p:ext uri="{BB962C8B-B14F-4D97-AF65-F5344CB8AC3E}">
        <p14:creationId xmlns:p14="http://schemas.microsoft.com/office/powerpoint/2010/main" val="102682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847E-3FE6-4389-88E7-A28210B2667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18D67006-5FCC-44F6-BD7B-8399801301C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2937AD7-F170-4C5E-8419-77FCAD29EA08}"/>
              </a:ext>
            </a:extLst>
          </p:cNvPr>
          <p:cNvSpPr>
            <a:spLocks noGrp="1"/>
          </p:cNvSpPr>
          <p:nvPr>
            <p:ph type="dt" sz="half" idx="10"/>
          </p:nvPr>
        </p:nvSpPr>
        <p:spPr/>
        <p:txBody>
          <a:bodyPr/>
          <a:lstStyle/>
          <a:p>
            <a:fld id="{0A767DB6-8A18-47A1-B2FA-4A7AFB4E6A3B}" type="datetime1">
              <a:rPr lang="en-US" smtClean="0">
                <a:solidFill>
                  <a:prstClr val="black">
                    <a:tint val="75000"/>
                  </a:prstClr>
                </a:solidFill>
              </a:rPr>
              <a:t>5/9/2020</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793E60E8-7424-478A-AF05-5C3615795DB3}"/>
              </a:ext>
            </a:extLst>
          </p:cNvPr>
          <p:cNvSpPr>
            <a:spLocks noGrp="1"/>
          </p:cNvSpPr>
          <p:nvPr>
            <p:ph type="ftr" sz="quarter" idx="11"/>
          </p:nvPr>
        </p:nvSpPr>
        <p:spPr/>
        <p:txBody>
          <a:bodyPr/>
          <a:lstStyle/>
          <a:p>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E9B7B25E-D200-4C26-B406-CD53FB6B7D97}"/>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280099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024A-958B-4E31-A5A6-1496DD2E9325}"/>
              </a:ext>
            </a:extLst>
          </p:cNvPr>
          <p:cNvSpPr>
            <a:spLocks noGrp="1"/>
          </p:cNvSpPr>
          <p:nvPr>
            <p:ph type="title"/>
          </p:nvPr>
        </p:nvSpPr>
        <p:spPr>
          <a:xfrm>
            <a:off x="251223" y="365126"/>
            <a:ext cx="8641556" cy="723900"/>
          </a:xfrm>
        </p:spPr>
        <p:txBody>
          <a:bodyPr lIns="0" tIns="0" rIns="0" bIns="0" anchor="t" anchorCtr="0">
            <a:normAutofit/>
          </a:bodyPr>
          <a:lstStyle>
            <a:lvl1pPr>
              <a:defRPr sz="3600">
                <a:solidFill>
                  <a:schemeClr val="tx1">
                    <a:lumMod val="75000"/>
                    <a:lumOff val="25000"/>
                  </a:schemeClr>
                </a:solidFill>
                <a:latin typeface="Segoe UI Black" panose="020B0A02040204020203" pitchFamily="34" charset="0"/>
                <a:ea typeface="Segoe UI Black" panose="020B0A02040204020203" pitchFamily="34" charset="0"/>
                <a:cs typeface="Segoe UI" panose="020B0502040204020203" pitchFamily="34" charset="0"/>
              </a:defRPr>
            </a:lvl1pPr>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6B83F608-609F-4D8F-933A-30B1D1E13DB9}"/>
              </a:ext>
            </a:extLst>
          </p:cNvPr>
          <p:cNvSpPr>
            <a:spLocks noGrp="1"/>
          </p:cNvSpPr>
          <p:nvPr>
            <p:ph idx="1"/>
          </p:nvPr>
        </p:nvSpPr>
        <p:spPr>
          <a:xfrm>
            <a:off x="251223" y="1358900"/>
            <a:ext cx="8641556" cy="4818063"/>
          </a:xfrm>
        </p:spPr>
        <p:txBody>
          <a:bodyPr lIns="0" tIns="0" rIns="0" bIns="0" anchor="t" anchorCtr="0"/>
          <a:lstStyle>
            <a:lvl1pPr>
              <a:defRPr>
                <a:solidFill>
                  <a:schemeClr val="tx1">
                    <a:lumMod val="75000"/>
                    <a:lumOff val="25000"/>
                  </a:schemeClr>
                </a:solidFill>
                <a:latin typeface="Segoe UI" panose="020B0502040204020203" pitchFamily="34" charset="0"/>
                <a:cs typeface="Segoe UI" panose="020B0502040204020203" pitchFamily="34" charset="0"/>
              </a:defRPr>
            </a:lvl1pPr>
            <a:lvl2pPr>
              <a:defRPr>
                <a:solidFill>
                  <a:schemeClr val="tx1">
                    <a:lumMod val="75000"/>
                    <a:lumOff val="25000"/>
                  </a:schemeClr>
                </a:solidFill>
                <a:latin typeface="Segoe UI" panose="020B0502040204020203" pitchFamily="34" charset="0"/>
                <a:cs typeface="Segoe UI" panose="020B0502040204020203" pitchFamily="34" charset="0"/>
              </a:defRPr>
            </a:lvl2pPr>
            <a:lvl3pPr>
              <a:defRPr>
                <a:solidFill>
                  <a:schemeClr val="tx1">
                    <a:lumMod val="75000"/>
                    <a:lumOff val="25000"/>
                  </a:schemeClr>
                </a:solidFill>
                <a:latin typeface="Segoe UI" panose="020B0502040204020203" pitchFamily="34" charset="0"/>
                <a:cs typeface="Segoe UI" panose="020B0502040204020203" pitchFamily="34" charset="0"/>
              </a:defRPr>
            </a:lvl3pPr>
            <a:lvl4pPr>
              <a:defRPr>
                <a:solidFill>
                  <a:schemeClr val="tx1">
                    <a:lumMod val="75000"/>
                    <a:lumOff val="25000"/>
                  </a:schemeClr>
                </a:solidFill>
                <a:latin typeface="Segoe UI" panose="020B0502040204020203" pitchFamily="34" charset="0"/>
                <a:cs typeface="Segoe UI" panose="020B0502040204020203" pitchFamily="34" charset="0"/>
              </a:defRPr>
            </a:lvl4pPr>
            <a:lvl5pPr>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Footer Placeholder 4">
            <a:extLst>
              <a:ext uri="{FF2B5EF4-FFF2-40B4-BE49-F238E27FC236}">
                <a16:creationId xmlns:a16="http://schemas.microsoft.com/office/drawing/2014/main" id="{B4BF0CD0-C8E8-4B9E-94EF-9854F75DBBFA}"/>
              </a:ext>
            </a:extLst>
          </p:cNvPr>
          <p:cNvSpPr>
            <a:spLocks noGrp="1"/>
          </p:cNvSpPr>
          <p:nvPr>
            <p:ph type="ftr" sz="quarter" idx="11"/>
          </p:nvPr>
        </p:nvSpPr>
        <p:spPr>
          <a:xfrm>
            <a:off x="5409080" y="6356351"/>
            <a:ext cx="3086100" cy="365125"/>
          </a:xfrm>
        </p:spPr>
        <p:txBody>
          <a:bodyPr/>
          <a:lstStyle>
            <a:lvl1pPr algn="r">
              <a:defRPr sz="1000">
                <a:solidFill>
                  <a:schemeClr val="tx1">
                    <a:lumMod val="50000"/>
                    <a:lumOff val="50000"/>
                  </a:schemeClr>
                </a:solidFill>
                <a:latin typeface="Segoe UI" panose="020B0502040204020203" pitchFamily="34" charset="0"/>
                <a:cs typeface="Segoe UI" panose="020B0502040204020203" pitchFamily="34" charset="0"/>
              </a:defRPr>
            </a:lvl1pPr>
          </a:lstStyle>
          <a:p>
            <a:endParaRPr lang="en-ID" dirty="0">
              <a:solidFill>
                <a:prstClr val="black">
                  <a:lumMod val="50000"/>
                  <a:lumOff val="50000"/>
                </a:prstClr>
              </a:solidFill>
            </a:endParaRPr>
          </a:p>
        </p:txBody>
      </p:sp>
      <p:sp>
        <p:nvSpPr>
          <p:cNvPr id="6" name="Slide Number Placeholder 5">
            <a:extLst>
              <a:ext uri="{FF2B5EF4-FFF2-40B4-BE49-F238E27FC236}">
                <a16:creationId xmlns:a16="http://schemas.microsoft.com/office/drawing/2014/main" id="{78470E90-D36F-4732-81B0-B06B74C1D043}"/>
              </a:ext>
            </a:extLst>
          </p:cNvPr>
          <p:cNvSpPr>
            <a:spLocks noGrp="1"/>
          </p:cNvSpPr>
          <p:nvPr>
            <p:ph type="sldNum" sz="quarter" idx="12"/>
          </p:nvPr>
        </p:nvSpPr>
        <p:spPr>
          <a:xfrm>
            <a:off x="8618934" y="6356351"/>
            <a:ext cx="273845" cy="365125"/>
          </a:xfrm>
        </p:spPr>
        <p:txBody>
          <a:bodyPr lIns="0" tIns="0" rIns="0" bIns="0"/>
          <a:lstStyle>
            <a:lvl1pPr algn="ctr">
              <a:defRPr sz="1100">
                <a:solidFill>
                  <a:schemeClr val="tx1">
                    <a:lumMod val="50000"/>
                    <a:lumOff val="50000"/>
                  </a:schemeClr>
                </a:solidFill>
                <a:latin typeface="Segoe UI" panose="020B0502040204020203" pitchFamily="34" charset="0"/>
                <a:cs typeface="Segoe UI" panose="020B0502040204020203" pitchFamily="34" charset="0"/>
              </a:defRPr>
            </a:lvl1pPr>
          </a:lstStyle>
          <a:p>
            <a:fld id="{5456A732-4FB8-4730-9591-A21721F37EB6}" type="slidenum">
              <a:rPr lang="en-ID" smtClean="0">
                <a:solidFill>
                  <a:prstClr val="black">
                    <a:lumMod val="50000"/>
                    <a:lumOff val="50000"/>
                  </a:prstClr>
                </a:solidFill>
              </a:rPr>
              <a:pPr/>
              <a:t>‹#›</a:t>
            </a:fld>
            <a:endParaRPr lang="en-ID" dirty="0">
              <a:solidFill>
                <a:prstClr val="black">
                  <a:lumMod val="50000"/>
                  <a:lumOff val="50000"/>
                </a:prstClr>
              </a:solidFill>
            </a:endParaRPr>
          </a:p>
        </p:txBody>
      </p:sp>
      <p:sp>
        <p:nvSpPr>
          <p:cNvPr id="8" name="Oval 7">
            <a:extLst>
              <a:ext uri="{FF2B5EF4-FFF2-40B4-BE49-F238E27FC236}">
                <a16:creationId xmlns:a16="http://schemas.microsoft.com/office/drawing/2014/main" id="{E87C00E5-8403-4DF1-8BBE-9ADBFB7829C7}"/>
              </a:ext>
            </a:extLst>
          </p:cNvPr>
          <p:cNvSpPr/>
          <p:nvPr userDrawn="1"/>
        </p:nvSpPr>
        <p:spPr>
          <a:xfrm>
            <a:off x="8618934" y="6356351"/>
            <a:ext cx="273844" cy="365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Tree>
    <p:extLst>
      <p:ext uri="{BB962C8B-B14F-4D97-AF65-F5344CB8AC3E}">
        <p14:creationId xmlns:p14="http://schemas.microsoft.com/office/powerpoint/2010/main" val="2669880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 userDrawn="1">
          <p15:clr>
            <a:srgbClr val="FBAE40"/>
          </p15:clr>
        </p15:guide>
        <p15:guide id="3" pos="7469" userDrawn="1">
          <p15:clr>
            <a:srgbClr val="FBAE40"/>
          </p15:clr>
        </p15:guide>
        <p15:guide id="4" orient="horz" pos="68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411D-C794-4A2E-A225-989C36F36DDB}"/>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0056C903-D4AB-4A82-8D1F-EEDA9FD5DF81}"/>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349D26-9A76-422E-8E1D-0FCF2D54B1AA}"/>
              </a:ext>
            </a:extLst>
          </p:cNvPr>
          <p:cNvSpPr>
            <a:spLocks noGrp="1"/>
          </p:cNvSpPr>
          <p:nvPr>
            <p:ph type="dt" sz="half" idx="10"/>
          </p:nvPr>
        </p:nvSpPr>
        <p:spPr/>
        <p:txBody>
          <a:bodyPr/>
          <a:lstStyle/>
          <a:p>
            <a:fld id="{B9EB82D3-F42D-4A84-8A0A-94868971A0C4}" type="datetime1">
              <a:rPr lang="en-US" smtClean="0">
                <a:solidFill>
                  <a:prstClr val="black">
                    <a:tint val="75000"/>
                  </a:prstClr>
                </a:solidFill>
              </a:rPr>
              <a:t>5/9/2020</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20C17CF8-2006-40C6-A339-9DE5E100FE0E}"/>
              </a:ext>
            </a:extLst>
          </p:cNvPr>
          <p:cNvSpPr>
            <a:spLocks noGrp="1"/>
          </p:cNvSpPr>
          <p:nvPr>
            <p:ph type="ftr" sz="quarter" idx="11"/>
          </p:nvPr>
        </p:nvSpPr>
        <p:spPr/>
        <p:txBody>
          <a:bodyPr/>
          <a:lstStyle/>
          <a:p>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CBDADABB-6A0D-49A7-8DE0-0AA1CE866215}"/>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1569200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9C3A-8B00-4195-844E-00FA1EF7846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2CFD30A-2013-4965-B20B-81844BDEF8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29453A0-1470-417D-9A0E-85D26A9F84D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2534EAF5-EE78-4A7C-8478-16489B7D4DC1}"/>
              </a:ext>
            </a:extLst>
          </p:cNvPr>
          <p:cNvSpPr>
            <a:spLocks noGrp="1"/>
          </p:cNvSpPr>
          <p:nvPr>
            <p:ph type="dt" sz="half" idx="10"/>
          </p:nvPr>
        </p:nvSpPr>
        <p:spPr/>
        <p:txBody>
          <a:bodyPr/>
          <a:lstStyle/>
          <a:p>
            <a:fld id="{153C376A-B593-4809-87A3-02F4DC7F077B}" type="datetime1">
              <a:rPr lang="en-US" smtClean="0">
                <a:solidFill>
                  <a:prstClr val="black">
                    <a:tint val="75000"/>
                  </a:prstClr>
                </a:solidFill>
              </a:rPr>
              <a:t>5/9/2020</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95AE3C52-4887-443F-A546-5C3D705A8935}"/>
              </a:ext>
            </a:extLst>
          </p:cNvPr>
          <p:cNvSpPr>
            <a:spLocks noGrp="1"/>
          </p:cNvSpPr>
          <p:nvPr>
            <p:ph type="ftr" sz="quarter" idx="11"/>
          </p:nvPr>
        </p:nvSpPr>
        <p:spPr/>
        <p:txBody>
          <a:bodyPr/>
          <a:lstStyle/>
          <a:p>
            <a:endParaRPr lang="en-ID">
              <a:solidFill>
                <a:prstClr val="black">
                  <a:tint val="75000"/>
                </a:prstClr>
              </a:solidFill>
            </a:endParaRPr>
          </a:p>
        </p:txBody>
      </p:sp>
      <p:sp>
        <p:nvSpPr>
          <p:cNvPr id="7" name="Slide Number Placeholder 6">
            <a:extLst>
              <a:ext uri="{FF2B5EF4-FFF2-40B4-BE49-F238E27FC236}">
                <a16:creationId xmlns:a16="http://schemas.microsoft.com/office/drawing/2014/main" id="{66D41944-FF9F-43B1-A2EF-637E3A045487}"/>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310594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C506D-DF9C-4FC0-B4AE-63C0F8318D95}" type="datetime1">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33A8-B14D-4061-9192-260F027596B7}"/>
              </a:ext>
            </a:extLst>
          </p:cNvPr>
          <p:cNvSpPr>
            <a:spLocks noGrp="1"/>
          </p:cNvSpPr>
          <p:nvPr>
            <p:ph type="title"/>
          </p:nvPr>
        </p:nvSpPr>
        <p:spPr>
          <a:xfrm>
            <a:off x="629841" y="365126"/>
            <a:ext cx="78867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6401591-6C9D-4AD4-B8D9-54302A499FE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A61DD-6043-40C0-A877-FE142F7DAF6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5F01B85-F010-4F31-BFB8-8F0C56438E4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73D4C9-67AF-4A06-98EB-BE9A4E1D9DA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8A8D34FA-E366-4C81-A09E-0EA4C93BC8D2}"/>
              </a:ext>
            </a:extLst>
          </p:cNvPr>
          <p:cNvSpPr>
            <a:spLocks noGrp="1"/>
          </p:cNvSpPr>
          <p:nvPr>
            <p:ph type="dt" sz="half" idx="10"/>
          </p:nvPr>
        </p:nvSpPr>
        <p:spPr/>
        <p:txBody>
          <a:bodyPr/>
          <a:lstStyle/>
          <a:p>
            <a:fld id="{B90E61D3-506C-4A13-BA48-9411E5257173}" type="datetime1">
              <a:rPr lang="en-US" smtClean="0">
                <a:solidFill>
                  <a:prstClr val="black">
                    <a:tint val="75000"/>
                  </a:prstClr>
                </a:solidFill>
              </a:rPr>
              <a:t>5/9/2020</a:t>
            </a:fld>
            <a:endParaRPr lang="en-ID">
              <a:solidFill>
                <a:prstClr val="black">
                  <a:tint val="75000"/>
                </a:prstClr>
              </a:solidFill>
            </a:endParaRPr>
          </a:p>
        </p:txBody>
      </p:sp>
      <p:sp>
        <p:nvSpPr>
          <p:cNvPr id="8" name="Footer Placeholder 7">
            <a:extLst>
              <a:ext uri="{FF2B5EF4-FFF2-40B4-BE49-F238E27FC236}">
                <a16:creationId xmlns:a16="http://schemas.microsoft.com/office/drawing/2014/main" id="{9DD34B81-9074-44D0-9E54-C7F1974BBE03}"/>
              </a:ext>
            </a:extLst>
          </p:cNvPr>
          <p:cNvSpPr>
            <a:spLocks noGrp="1"/>
          </p:cNvSpPr>
          <p:nvPr>
            <p:ph type="ftr" sz="quarter" idx="11"/>
          </p:nvPr>
        </p:nvSpPr>
        <p:spPr/>
        <p:txBody>
          <a:bodyPr/>
          <a:lstStyle/>
          <a:p>
            <a:endParaRPr lang="en-ID">
              <a:solidFill>
                <a:prstClr val="black">
                  <a:tint val="75000"/>
                </a:prstClr>
              </a:solidFill>
            </a:endParaRPr>
          </a:p>
        </p:txBody>
      </p:sp>
      <p:sp>
        <p:nvSpPr>
          <p:cNvPr id="9" name="Slide Number Placeholder 8">
            <a:extLst>
              <a:ext uri="{FF2B5EF4-FFF2-40B4-BE49-F238E27FC236}">
                <a16:creationId xmlns:a16="http://schemas.microsoft.com/office/drawing/2014/main" id="{511B4D31-6B03-4956-BABA-0BC169F459B0}"/>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988842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E14C-F0FA-4944-A95A-2DA9D2E8324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A78C765A-DA24-4A60-95EF-CF045870F7B9}"/>
              </a:ext>
            </a:extLst>
          </p:cNvPr>
          <p:cNvSpPr>
            <a:spLocks noGrp="1"/>
          </p:cNvSpPr>
          <p:nvPr>
            <p:ph type="dt" sz="half" idx="10"/>
          </p:nvPr>
        </p:nvSpPr>
        <p:spPr/>
        <p:txBody>
          <a:bodyPr/>
          <a:lstStyle/>
          <a:p>
            <a:fld id="{CE4804ED-4D68-45A3-B5C4-58A60FC3440C}" type="datetime1">
              <a:rPr lang="en-US" smtClean="0">
                <a:solidFill>
                  <a:prstClr val="black">
                    <a:tint val="75000"/>
                  </a:prstClr>
                </a:solidFill>
              </a:rPr>
              <a:t>5/9/2020</a:t>
            </a:fld>
            <a:endParaRPr lang="en-ID">
              <a:solidFill>
                <a:prstClr val="black">
                  <a:tint val="75000"/>
                </a:prstClr>
              </a:solidFill>
            </a:endParaRPr>
          </a:p>
        </p:txBody>
      </p:sp>
      <p:sp>
        <p:nvSpPr>
          <p:cNvPr id="4" name="Footer Placeholder 3">
            <a:extLst>
              <a:ext uri="{FF2B5EF4-FFF2-40B4-BE49-F238E27FC236}">
                <a16:creationId xmlns:a16="http://schemas.microsoft.com/office/drawing/2014/main" id="{AC088D80-E2B6-427B-B4DA-7E0A84F5FEE0}"/>
              </a:ext>
            </a:extLst>
          </p:cNvPr>
          <p:cNvSpPr>
            <a:spLocks noGrp="1"/>
          </p:cNvSpPr>
          <p:nvPr>
            <p:ph type="ftr" sz="quarter" idx="11"/>
          </p:nvPr>
        </p:nvSpPr>
        <p:spPr/>
        <p:txBody>
          <a:bodyPr/>
          <a:lstStyle/>
          <a:p>
            <a:endParaRPr lang="en-ID">
              <a:solidFill>
                <a:prstClr val="black">
                  <a:tint val="75000"/>
                </a:prstClr>
              </a:solidFill>
            </a:endParaRPr>
          </a:p>
        </p:txBody>
      </p:sp>
      <p:sp>
        <p:nvSpPr>
          <p:cNvPr id="5" name="Slide Number Placeholder 4">
            <a:extLst>
              <a:ext uri="{FF2B5EF4-FFF2-40B4-BE49-F238E27FC236}">
                <a16:creationId xmlns:a16="http://schemas.microsoft.com/office/drawing/2014/main" id="{961E3A01-6365-4C2C-B011-B27F96796F71}"/>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4229275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37C7C-D8DC-4B57-B3BD-832A57DFC573}"/>
              </a:ext>
            </a:extLst>
          </p:cNvPr>
          <p:cNvSpPr>
            <a:spLocks noGrp="1"/>
          </p:cNvSpPr>
          <p:nvPr>
            <p:ph type="dt" sz="half" idx="10"/>
          </p:nvPr>
        </p:nvSpPr>
        <p:spPr/>
        <p:txBody>
          <a:bodyPr/>
          <a:lstStyle/>
          <a:p>
            <a:fld id="{3FDD6115-AB95-4AA5-A836-4D8BD34617EA}" type="datetime1">
              <a:rPr lang="en-US" smtClean="0">
                <a:solidFill>
                  <a:prstClr val="black">
                    <a:tint val="75000"/>
                  </a:prstClr>
                </a:solidFill>
              </a:rPr>
              <a:t>5/9/2020</a:t>
            </a:fld>
            <a:endParaRPr lang="en-ID">
              <a:solidFill>
                <a:prstClr val="black">
                  <a:tint val="75000"/>
                </a:prstClr>
              </a:solidFill>
            </a:endParaRPr>
          </a:p>
        </p:txBody>
      </p:sp>
      <p:sp>
        <p:nvSpPr>
          <p:cNvPr id="3" name="Footer Placeholder 2">
            <a:extLst>
              <a:ext uri="{FF2B5EF4-FFF2-40B4-BE49-F238E27FC236}">
                <a16:creationId xmlns:a16="http://schemas.microsoft.com/office/drawing/2014/main" id="{9550281C-03BC-4129-A5F1-9040DC575274}"/>
              </a:ext>
            </a:extLst>
          </p:cNvPr>
          <p:cNvSpPr>
            <a:spLocks noGrp="1"/>
          </p:cNvSpPr>
          <p:nvPr>
            <p:ph type="ftr" sz="quarter" idx="11"/>
          </p:nvPr>
        </p:nvSpPr>
        <p:spPr/>
        <p:txBody>
          <a:bodyPr/>
          <a:lstStyle/>
          <a:p>
            <a:endParaRPr lang="en-ID">
              <a:solidFill>
                <a:prstClr val="black">
                  <a:tint val="75000"/>
                </a:prstClr>
              </a:solidFill>
            </a:endParaRPr>
          </a:p>
        </p:txBody>
      </p:sp>
      <p:sp>
        <p:nvSpPr>
          <p:cNvPr id="4" name="Slide Number Placeholder 3">
            <a:extLst>
              <a:ext uri="{FF2B5EF4-FFF2-40B4-BE49-F238E27FC236}">
                <a16:creationId xmlns:a16="http://schemas.microsoft.com/office/drawing/2014/main" id="{D26D05FD-B5D8-4D57-A5C0-2A150795BF99}"/>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2906959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A5B-3531-4B37-898F-E646A9A6FDA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A23D2C7E-12E3-4B82-B9EF-B4070EA9D1C2}"/>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A7296141-3667-469D-AE2E-FF99E6D7357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3E911-B21F-4403-A15C-31E405BC7B19}"/>
              </a:ext>
            </a:extLst>
          </p:cNvPr>
          <p:cNvSpPr>
            <a:spLocks noGrp="1"/>
          </p:cNvSpPr>
          <p:nvPr>
            <p:ph type="dt" sz="half" idx="10"/>
          </p:nvPr>
        </p:nvSpPr>
        <p:spPr/>
        <p:txBody>
          <a:bodyPr/>
          <a:lstStyle/>
          <a:p>
            <a:fld id="{25BA0294-46AC-43B2-A5C9-ACB6B5FF661A}" type="datetime1">
              <a:rPr lang="en-US" smtClean="0">
                <a:solidFill>
                  <a:prstClr val="black">
                    <a:tint val="75000"/>
                  </a:prstClr>
                </a:solidFill>
              </a:rPr>
              <a:t>5/9/2020</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E522E7E4-287E-42A9-9556-A7CDFD5A02AD}"/>
              </a:ext>
            </a:extLst>
          </p:cNvPr>
          <p:cNvSpPr>
            <a:spLocks noGrp="1"/>
          </p:cNvSpPr>
          <p:nvPr>
            <p:ph type="ftr" sz="quarter" idx="11"/>
          </p:nvPr>
        </p:nvSpPr>
        <p:spPr/>
        <p:txBody>
          <a:bodyPr/>
          <a:lstStyle/>
          <a:p>
            <a:endParaRPr lang="en-ID">
              <a:solidFill>
                <a:prstClr val="black">
                  <a:tint val="75000"/>
                </a:prstClr>
              </a:solidFill>
            </a:endParaRPr>
          </a:p>
        </p:txBody>
      </p:sp>
      <p:sp>
        <p:nvSpPr>
          <p:cNvPr id="7" name="Slide Number Placeholder 6">
            <a:extLst>
              <a:ext uri="{FF2B5EF4-FFF2-40B4-BE49-F238E27FC236}">
                <a16:creationId xmlns:a16="http://schemas.microsoft.com/office/drawing/2014/main" id="{11ECDF90-9F3D-46E3-B4C9-0A8A236517C7}"/>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3147320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B57C-A038-4DB2-813E-140F01B792A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03C2185-DEDB-4140-96AA-DA82BBEBF4B2}"/>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71939DD-E79C-4B93-81E9-1BDBFD68BFB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0521E-C2F8-4AFB-8FCA-4A07B6A7448C}"/>
              </a:ext>
            </a:extLst>
          </p:cNvPr>
          <p:cNvSpPr>
            <a:spLocks noGrp="1"/>
          </p:cNvSpPr>
          <p:nvPr>
            <p:ph type="dt" sz="half" idx="10"/>
          </p:nvPr>
        </p:nvSpPr>
        <p:spPr/>
        <p:txBody>
          <a:bodyPr/>
          <a:lstStyle/>
          <a:p>
            <a:fld id="{EDDA9B06-65DD-480D-B8FE-5996294EB5B2}" type="datetime1">
              <a:rPr lang="en-US" smtClean="0">
                <a:solidFill>
                  <a:prstClr val="black">
                    <a:tint val="75000"/>
                  </a:prstClr>
                </a:solidFill>
              </a:rPr>
              <a:t>5/9/2020</a:t>
            </a:fld>
            <a:endParaRPr lang="en-ID">
              <a:solidFill>
                <a:prstClr val="black">
                  <a:tint val="75000"/>
                </a:prstClr>
              </a:solidFill>
            </a:endParaRPr>
          </a:p>
        </p:txBody>
      </p:sp>
      <p:sp>
        <p:nvSpPr>
          <p:cNvPr id="6" name="Footer Placeholder 5">
            <a:extLst>
              <a:ext uri="{FF2B5EF4-FFF2-40B4-BE49-F238E27FC236}">
                <a16:creationId xmlns:a16="http://schemas.microsoft.com/office/drawing/2014/main" id="{CE446637-8379-494F-A38C-26F048054A73}"/>
              </a:ext>
            </a:extLst>
          </p:cNvPr>
          <p:cNvSpPr>
            <a:spLocks noGrp="1"/>
          </p:cNvSpPr>
          <p:nvPr>
            <p:ph type="ftr" sz="quarter" idx="11"/>
          </p:nvPr>
        </p:nvSpPr>
        <p:spPr/>
        <p:txBody>
          <a:bodyPr/>
          <a:lstStyle/>
          <a:p>
            <a:endParaRPr lang="en-ID">
              <a:solidFill>
                <a:prstClr val="black">
                  <a:tint val="75000"/>
                </a:prstClr>
              </a:solidFill>
            </a:endParaRPr>
          </a:p>
        </p:txBody>
      </p:sp>
      <p:sp>
        <p:nvSpPr>
          <p:cNvPr id="7" name="Slide Number Placeholder 6">
            <a:extLst>
              <a:ext uri="{FF2B5EF4-FFF2-40B4-BE49-F238E27FC236}">
                <a16:creationId xmlns:a16="http://schemas.microsoft.com/office/drawing/2014/main" id="{AC036CB1-2FD3-429E-A2F0-1E6AB07DE8FE}"/>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1046489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046D-7242-4CEA-B040-DE960568855F}"/>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4D03A09-3275-42AC-9131-A0B38412D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24ABE79-FF41-4A6D-9C1C-D8C0E00E5F59}"/>
              </a:ext>
            </a:extLst>
          </p:cNvPr>
          <p:cNvSpPr>
            <a:spLocks noGrp="1"/>
          </p:cNvSpPr>
          <p:nvPr>
            <p:ph type="dt" sz="half" idx="10"/>
          </p:nvPr>
        </p:nvSpPr>
        <p:spPr/>
        <p:txBody>
          <a:bodyPr/>
          <a:lstStyle/>
          <a:p>
            <a:fld id="{A0271CEA-AB44-489D-AEBC-3C1E42952901}" type="datetime1">
              <a:rPr lang="en-US" smtClean="0">
                <a:solidFill>
                  <a:prstClr val="black">
                    <a:tint val="75000"/>
                  </a:prstClr>
                </a:solidFill>
              </a:rPr>
              <a:t>5/9/2020</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0AA8E795-FE3D-4F73-A738-1D353B8AB369}"/>
              </a:ext>
            </a:extLst>
          </p:cNvPr>
          <p:cNvSpPr>
            <a:spLocks noGrp="1"/>
          </p:cNvSpPr>
          <p:nvPr>
            <p:ph type="ftr" sz="quarter" idx="11"/>
          </p:nvPr>
        </p:nvSpPr>
        <p:spPr/>
        <p:txBody>
          <a:bodyPr/>
          <a:lstStyle/>
          <a:p>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3BFFBA24-1553-4A29-B367-52F7A676492B}"/>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2309299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E6517-F9A4-4A9C-8E39-1E2821ECE36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113BCDE-2E82-4766-9452-4930732543C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7350C7-F1BB-4374-89F3-45537AF6E7FA}"/>
              </a:ext>
            </a:extLst>
          </p:cNvPr>
          <p:cNvSpPr>
            <a:spLocks noGrp="1"/>
          </p:cNvSpPr>
          <p:nvPr>
            <p:ph type="dt" sz="half" idx="10"/>
          </p:nvPr>
        </p:nvSpPr>
        <p:spPr/>
        <p:txBody>
          <a:bodyPr/>
          <a:lstStyle/>
          <a:p>
            <a:fld id="{4365C3AD-5B1B-4802-9DE0-DAA26AA7F284}" type="datetime1">
              <a:rPr lang="en-US" smtClean="0">
                <a:solidFill>
                  <a:prstClr val="black">
                    <a:tint val="75000"/>
                  </a:prstClr>
                </a:solidFill>
              </a:rPr>
              <a:t>5/9/2020</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88DF5851-147B-4B45-BAA7-904598E85ED1}"/>
              </a:ext>
            </a:extLst>
          </p:cNvPr>
          <p:cNvSpPr>
            <a:spLocks noGrp="1"/>
          </p:cNvSpPr>
          <p:nvPr>
            <p:ph type="ftr" sz="quarter" idx="11"/>
          </p:nvPr>
        </p:nvSpPr>
        <p:spPr/>
        <p:txBody>
          <a:bodyPr/>
          <a:lstStyle/>
          <a:p>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5EEFBC1F-41D6-4C30-AC67-368C1E9A3672}"/>
              </a:ext>
            </a:extLst>
          </p:cNvPr>
          <p:cNvSpPr>
            <a:spLocks noGrp="1"/>
          </p:cNvSpPr>
          <p:nvPr>
            <p:ph type="sldNum" sz="quarter" idx="12"/>
          </p:nvPr>
        </p:nvSpPr>
        <p:spPr/>
        <p:txBody>
          <a:body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131487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id="{FE794613-BB08-4642-96BB-23EA6E5220C4}"/>
              </a:ext>
            </a:extLst>
          </p:cNvPr>
          <p:cNvSpPr>
            <a:spLocks noGrp="1"/>
          </p:cNvSpPr>
          <p:nvPr>
            <p:ph type="pic" sz="quarter" idx="16"/>
          </p:nvPr>
        </p:nvSpPr>
        <p:spPr>
          <a:xfrm>
            <a:off x="6894740" y="1587500"/>
            <a:ext cx="1634218" cy="2705100"/>
          </a:xfrm>
        </p:spPr>
        <p:txBody>
          <a:bodyPr anchor="ctr">
            <a:normAutofit/>
          </a:bodyPr>
          <a:lstStyle>
            <a:lvl1pPr marL="0" indent="0" algn="ctr">
              <a:buNone/>
              <a:defRPr sz="1600"/>
            </a:lvl1pPr>
          </a:lstStyle>
          <a:p>
            <a:endParaRPr lang="en-US"/>
          </a:p>
        </p:txBody>
      </p:sp>
      <p:sp>
        <p:nvSpPr>
          <p:cNvPr id="12" name="Picture Placeholder 11">
            <a:extLst>
              <a:ext uri="{FF2B5EF4-FFF2-40B4-BE49-F238E27FC236}">
                <a16:creationId xmlns:a16="http://schemas.microsoft.com/office/drawing/2014/main" id="{FD3279B1-1AF7-499C-905E-5C9B33AB51DC}"/>
              </a:ext>
            </a:extLst>
          </p:cNvPr>
          <p:cNvSpPr>
            <a:spLocks noGrp="1"/>
          </p:cNvSpPr>
          <p:nvPr>
            <p:ph type="pic" sz="quarter" idx="13"/>
          </p:nvPr>
        </p:nvSpPr>
        <p:spPr>
          <a:xfrm>
            <a:off x="628650" y="1587500"/>
            <a:ext cx="1634218" cy="2705100"/>
          </a:xfrm>
        </p:spPr>
        <p:txBody>
          <a:bodyPr anchor="ctr">
            <a:normAutofit/>
          </a:bodyPr>
          <a:lstStyle>
            <a:lvl1pPr marL="0" indent="0" algn="ctr">
              <a:buNone/>
              <a:defRPr sz="1600"/>
            </a:lvl1pPr>
          </a:lstStyle>
          <a:p>
            <a:endParaRPr lang="en-US"/>
          </a:p>
        </p:txBody>
      </p:sp>
      <p:sp>
        <p:nvSpPr>
          <p:cNvPr id="13" name="Picture Placeholder 11">
            <a:extLst>
              <a:ext uri="{FF2B5EF4-FFF2-40B4-BE49-F238E27FC236}">
                <a16:creationId xmlns:a16="http://schemas.microsoft.com/office/drawing/2014/main" id="{A477FCDA-2BE4-497F-A843-A75794E3B9DF}"/>
              </a:ext>
            </a:extLst>
          </p:cNvPr>
          <p:cNvSpPr>
            <a:spLocks noGrp="1"/>
          </p:cNvSpPr>
          <p:nvPr>
            <p:ph type="pic" sz="quarter" idx="14"/>
          </p:nvPr>
        </p:nvSpPr>
        <p:spPr>
          <a:xfrm>
            <a:off x="2718708" y="1587500"/>
            <a:ext cx="1634218" cy="2705100"/>
          </a:xfrm>
        </p:spPr>
        <p:txBody>
          <a:bodyPr anchor="ctr">
            <a:normAutofit/>
          </a:bodyPr>
          <a:lstStyle>
            <a:lvl1pPr marL="0" indent="0" algn="ctr">
              <a:buNone/>
              <a:defRPr sz="1600"/>
            </a:lvl1pPr>
          </a:lstStyle>
          <a:p>
            <a:endParaRPr lang="en-US"/>
          </a:p>
        </p:txBody>
      </p:sp>
      <p:sp>
        <p:nvSpPr>
          <p:cNvPr id="14" name="Picture Placeholder 11">
            <a:extLst>
              <a:ext uri="{FF2B5EF4-FFF2-40B4-BE49-F238E27FC236}">
                <a16:creationId xmlns:a16="http://schemas.microsoft.com/office/drawing/2014/main" id="{8590AD21-3B86-4D80-9530-0236CA640978}"/>
              </a:ext>
            </a:extLst>
          </p:cNvPr>
          <p:cNvSpPr>
            <a:spLocks noGrp="1"/>
          </p:cNvSpPr>
          <p:nvPr>
            <p:ph type="pic" sz="quarter" idx="15"/>
          </p:nvPr>
        </p:nvSpPr>
        <p:spPr>
          <a:xfrm>
            <a:off x="4808765" y="1587500"/>
            <a:ext cx="1634218" cy="2705100"/>
          </a:xfrm>
        </p:spPr>
        <p:txBody>
          <a:bodyPr anchor="ctr">
            <a:normAutofit/>
          </a:bodyPr>
          <a:lstStyle>
            <a:lvl1pPr marL="0" indent="0" algn="ctr">
              <a:buNone/>
              <a:defRPr sz="1600"/>
            </a:lvl1pPr>
          </a:lstStyle>
          <a:p>
            <a:endParaRPr lang="en-US"/>
          </a:p>
        </p:txBody>
      </p:sp>
      <p:sp>
        <p:nvSpPr>
          <p:cNvPr id="4" name="Date Placeholder 3">
            <a:extLst>
              <a:ext uri="{FF2B5EF4-FFF2-40B4-BE49-F238E27FC236}">
                <a16:creationId xmlns:a16="http://schemas.microsoft.com/office/drawing/2014/main" id="{1AD0343E-3F79-40AF-A482-444BA8ABB3C0}"/>
              </a:ext>
            </a:extLst>
          </p:cNvPr>
          <p:cNvSpPr>
            <a:spLocks noGrp="1"/>
          </p:cNvSpPr>
          <p:nvPr>
            <p:ph type="dt" sz="half" idx="10"/>
          </p:nvPr>
        </p:nvSpPr>
        <p:spPr/>
        <p:txBody>
          <a:bodyPr/>
          <a:lstStyle/>
          <a:p>
            <a:fld id="{0E9B3FC7-CB75-4130-A5C6-69F718F3E03D}" type="datetime1">
              <a:rPr lang="en-US" smtClean="0"/>
              <a:t>5/9/2020</a:t>
            </a:fld>
            <a:endParaRPr lang="en-US"/>
          </a:p>
        </p:txBody>
      </p:sp>
      <p:sp>
        <p:nvSpPr>
          <p:cNvPr id="5" name="Footer Placeholder 4">
            <a:extLst>
              <a:ext uri="{FF2B5EF4-FFF2-40B4-BE49-F238E27FC236}">
                <a16:creationId xmlns:a16="http://schemas.microsoft.com/office/drawing/2014/main" id="{C4FE1584-60B2-4503-B9A0-92822F241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EE103-831D-48C4-B22A-9BDDD4CFD4E0}"/>
              </a:ext>
            </a:extLst>
          </p:cNvPr>
          <p:cNvSpPr>
            <a:spLocks noGrp="1"/>
          </p:cNvSpPr>
          <p:nvPr>
            <p:ph type="sldNum" sz="quarter" idx="12"/>
          </p:nvPr>
        </p:nvSpPr>
        <p:spPr/>
        <p:txBody>
          <a:bodyPr/>
          <a:lstStyle/>
          <a:p>
            <a:fld id="{F3BB0851-680D-4F20-952F-CE68C8DC2298}" type="slidenum">
              <a:rPr lang="en-US" smtClean="0"/>
              <a:t>‹#›</a:t>
            </a:fld>
            <a:endParaRPr lang="en-US"/>
          </a:p>
        </p:txBody>
      </p:sp>
    </p:spTree>
    <p:extLst>
      <p:ext uri="{BB962C8B-B14F-4D97-AF65-F5344CB8AC3E}">
        <p14:creationId xmlns:p14="http://schemas.microsoft.com/office/powerpoint/2010/main" val="130086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F413C-22E3-4E65-B905-0B495090DC80}" type="datetime1">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59811E-F89B-4C42-8C56-A3B5C5880882}" type="datetime1">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FDB51B-6CC7-4A2D-AF29-B02135722C48}" type="datetime1">
              <a:rPr lang="en-US" smtClean="0"/>
              <a:t>5/9/2020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2400" y="6296641"/>
            <a:ext cx="2133600" cy="365125"/>
          </a:xfrm>
        </p:spPr>
        <p:txBody>
          <a:bodyPr/>
          <a:lstStyle>
            <a:lvl1pPr algn="l">
              <a:defRPr/>
            </a:lvl1pPr>
          </a:lstStyle>
          <a:p>
            <a:fld id="{B6F15528-21DE-4FAA-801E-634DDDAF4B2B}" type="slidenum">
              <a:rPr lang="en-US" smtClean="0"/>
              <a:pPr/>
              <a:t>‹#›</a:t>
            </a:fld>
            <a:endParaRPr lang="en-US" dirty="0"/>
          </a:p>
        </p:txBody>
      </p:sp>
      <p:pic>
        <p:nvPicPr>
          <p:cNvPr id="6" name="Picture 3">
            <a:extLst>
              <a:ext uri="{FF2B5EF4-FFF2-40B4-BE49-F238E27FC236}">
                <a16:creationId xmlns:a16="http://schemas.microsoft.com/office/drawing/2014/main" id="{30F4C94E-D57B-4F74-B6A4-523684C930B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7619"/>
          <a:stretch/>
        </p:blipFill>
        <p:spPr bwMode="auto">
          <a:xfrm>
            <a:off x="8131908" y="5867400"/>
            <a:ext cx="859692" cy="90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04800" y="6356373"/>
            <a:ext cx="2133600" cy="365125"/>
          </a:xfrm>
        </p:spPr>
        <p:txBody>
          <a:bodyPr/>
          <a:lstStyle/>
          <a:p>
            <a:fld id="{B6F15528-21DE-4FAA-801E-634DDDAF4B2B}" type="slidenum">
              <a:rPr lang="en-US" smtClean="0"/>
              <a:pPr/>
              <a:t>‹#›</a:t>
            </a:fld>
            <a:endParaRPr lang="en-US"/>
          </a:p>
        </p:txBody>
      </p:sp>
      <p:pic>
        <p:nvPicPr>
          <p:cNvPr id="5" name="Picture 3">
            <a:extLst>
              <a:ext uri="{FF2B5EF4-FFF2-40B4-BE49-F238E27FC236}">
                <a16:creationId xmlns:a16="http://schemas.microsoft.com/office/drawing/2014/main" id="{D65483C3-D110-4DE6-9FED-2CD376C784C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7619"/>
          <a:stretch/>
        </p:blipFill>
        <p:spPr bwMode="auto">
          <a:xfrm>
            <a:off x="8001000" y="5745135"/>
            <a:ext cx="838200" cy="88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7B659-5ADB-4B49-883F-50FE420A71F9}" type="datetime1">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ADE993-33AF-42C1-9249-B1EA40AD401D}" type="datetime1">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D631D-8377-4036-82BE-DD62BE67A98B}" type="datetime1">
              <a:rPr lang="en-US" smtClean="0"/>
              <a:t>5/9/2020</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710" r:id="rId13"/>
    <p:sldLayoutId id="2147483712" r:id="rId14"/>
    <p:sldLayoutId id="214748371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A42F1-9BB0-4F17-A1C0-62A2CAB387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F62E85C-2C84-4099-8FB5-95CEF83B74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A782F3D-DD48-4E20-B500-5DF486E0E7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F6A35-5BFF-4BE1-BEEA-49076BACCD06}" type="datetime1">
              <a:rPr lang="en-US" smtClean="0">
                <a:solidFill>
                  <a:prstClr val="black">
                    <a:tint val="75000"/>
                  </a:prstClr>
                </a:solidFill>
              </a:rPr>
              <a:t>5/9/2020</a:t>
            </a:fld>
            <a:endParaRPr lang="en-ID">
              <a:solidFill>
                <a:prstClr val="black">
                  <a:tint val="75000"/>
                </a:prstClr>
              </a:solidFill>
            </a:endParaRPr>
          </a:p>
        </p:txBody>
      </p:sp>
      <p:sp>
        <p:nvSpPr>
          <p:cNvPr id="5" name="Footer Placeholder 4">
            <a:extLst>
              <a:ext uri="{FF2B5EF4-FFF2-40B4-BE49-F238E27FC236}">
                <a16:creationId xmlns:a16="http://schemas.microsoft.com/office/drawing/2014/main" id="{98ABAC1A-2FBF-4773-96DC-E56E47FB75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solidFill>
                <a:prstClr val="black">
                  <a:tint val="75000"/>
                </a:prstClr>
              </a:solidFill>
            </a:endParaRPr>
          </a:p>
        </p:txBody>
      </p:sp>
      <p:sp>
        <p:nvSpPr>
          <p:cNvPr id="6" name="Slide Number Placeholder 5">
            <a:extLst>
              <a:ext uri="{FF2B5EF4-FFF2-40B4-BE49-F238E27FC236}">
                <a16:creationId xmlns:a16="http://schemas.microsoft.com/office/drawing/2014/main" id="{16A97F0C-73B9-47B8-BA54-D7E6D247D98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6A732-4FB8-4730-9591-A21721F37EB6}" type="slidenum">
              <a:rPr lang="en-ID" smtClean="0">
                <a:solidFill>
                  <a:prstClr val="black">
                    <a:tint val="75000"/>
                  </a:prstClr>
                </a:solidFill>
              </a:rPr>
              <a:pPr/>
              <a:t>‹#›</a:t>
            </a:fld>
            <a:endParaRPr lang="en-ID">
              <a:solidFill>
                <a:prstClr val="black">
                  <a:tint val="75000"/>
                </a:prstClr>
              </a:solidFill>
            </a:endParaRPr>
          </a:p>
        </p:txBody>
      </p:sp>
    </p:spTree>
    <p:extLst>
      <p:ext uri="{BB962C8B-B14F-4D97-AF65-F5344CB8AC3E}">
        <p14:creationId xmlns:p14="http://schemas.microsoft.com/office/powerpoint/2010/main" val="9033200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3.jpe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7.jpe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3C9E2E5C-1108-47F0-B48E-FBF9417117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1" y="2336143"/>
            <a:ext cx="1981200" cy="2185721"/>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43" name="Picture 42">
            <a:extLst>
              <a:ext uri="{FF2B5EF4-FFF2-40B4-BE49-F238E27FC236}">
                <a16:creationId xmlns:a16="http://schemas.microsoft.com/office/drawing/2014/main" id="{5B725929-9054-438F-9944-BFEBF6929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65" y="2351615"/>
            <a:ext cx="1806335" cy="2154435"/>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42" name="Picture 41">
            <a:extLst>
              <a:ext uri="{FF2B5EF4-FFF2-40B4-BE49-F238E27FC236}">
                <a16:creationId xmlns:a16="http://schemas.microsoft.com/office/drawing/2014/main" id="{58357A94-6A53-422A-96F7-5785CBA48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235" y="159336"/>
            <a:ext cx="1517942" cy="2044522"/>
          </a:xfrm>
          <a:custGeom>
            <a:avLst/>
            <a:gdLst>
              <a:gd name="connsiteX0" fmla="*/ 0 w 2023922"/>
              <a:gd name="connsiteY0" fmla="*/ 0 h 2044522"/>
              <a:gd name="connsiteX1" fmla="*/ 2023922 w 2023922"/>
              <a:gd name="connsiteY1" fmla="*/ 0 h 2044522"/>
              <a:gd name="connsiteX2" fmla="*/ 2023922 w 2023922"/>
              <a:gd name="connsiteY2" fmla="*/ 2044522 h 2044522"/>
              <a:gd name="connsiteX3" fmla="*/ 0 w 2023922"/>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2023922" h="2044522">
                <a:moveTo>
                  <a:pt x="0" y="0"/>
                </a:moveTo>
                <a:lnTo>
                  <a:pt x="2023922" y="0"/>
                </a:lnTo>
                <a:lnTo>
                  <a:pt x="2023922" y="2044522"/>
                </a:lnTo>
                <a:lnTo>
                  <a:pt x="0" y="2044522"/>
                </a:lnTo>
                <a:close/>
              </a:path>
            </a:pathLst>
          </a:custGeom>
        </p:spPr>
      </p:pic>
      <p:pic>
        <p:nvPicPr>
          <p:cNvPr id="40" name="Picture 39">
            <a:extLst>
              <a:ext uri="{FF2B5EF4-FFF2-40B4-BE49-F238E27FC236}">
                <a16:creationId xmlns:a16="http://schemas.microsoft.com/office/drawing/2014/main" id="{7E72D3E7-1F53-43A3-9F20-38AAA2821D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53" y="4654143"/>
            <a:ext cx="1537784" cy="2044522"/>
          </a:xfrm>
          <a:custGeom>
            <a:avLst/>
            <a:gdLst>
              <a:gd name="connsiteX0" fmla="*/ 0 w 2050379"/>
              <a:gd name="connsiteY0" fmla="*/ 0 h 2044522"/>
              <a:gd name="connsiteX1" fmla="*/ 2050379 w 2050379"/>
              <a:gd name="connsiteY1" fmla="*/ 0 h 2044522"/>
              <a:gd name="connsiteX2" fmla="*/ 2050379 w 2050379"/>
              <a:gd name="connsiteY2" fmla="*/ 2044522 h 2044522"/>
              <a:gd name="connsiteX3" fmla="*/ 0 w 2050379"/>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2050379" h="2044522">
                <a:moveTo>
                  <a:pt x="0" y="0"/>
                </a:moveTo>
                <a:lnTo>
                  <a:pt x="2050379" y="0"/>
                </a:lnTo>
                <a:lnTo>
                  <a:pt x="2050379" y="2044522"/>
                </a:lnTo>
                <a:lnTo>
                  <a:pt x="0" y="2044522"/>
                </a:lnTo>
                <a:close/>
              </a:path>
            </a:pathLst>
          </a:custGeom>
        </p:spPr>
      </p:pic>
      <p:pic>
        <p:nvPicPr>
          <p:cNvPr id="39" name="Picture 38">
            <a:extLst>
              <a:ext uri="{FF2B5EF4-FFF2-40B4-BE49-F238E27FC236}">
                <a16:creationId xmlns:a16="http://schemas.microsoft.com/office/drawing/2014/main" id="{FEC489BB-6D23-4BB2-858F-AE041FC3FC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1" y="4654143"/>
            <a:ext cx="4070576" cy="2044522"/>
          </a:xfrm>
          <a:custGeom>
            <a:avLst/>
            <a:gdLst>
              <a:gd name="connsiteX0" fmla="*/ 0 w 5450039"/>
              <a:gd name="connsiteY0" fmla="*/ 0 h 2044522"/>
              <a:gd name="connsiteX1" fmla="*/ 5450039 w 5450039"/>
              <a:gd name="connsiteY1" fmla="*/ 0 h 2044522"/>
              <a:gd name="connsiteX2" fmla="*/ 5450039 w 5450039"/>
              <a:gd name="connsiteY2" fmla="*/ 2044522 h 2044522"/>
              <a:gd name="connsiteX3" fmla="*/ 0 w 5450039"/>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5450039" h="2044522">
                <a:moveTo>
                  <a:pt x="0" y="0"/>
                </a:moveTo>
                <a:lnTo>
                  <a:pt x="5450039" y="0"/>
                </a:lnTo>
                <a:lnTo>
                  <a:pt x="5450039" y="2044522"/>
                </a:lnTo>
                <a:lnTo>
                  <a:pt x="0" y="2044522"/>
                </a:lnTo>
                <a:close/>
              </a:path>
            </a:pathLst>
          </a:custGeom>
        </p:spPr>
      </p:pic>
      <p:pic>
        <p:nvPicPr>
          <p:cNvPr id="45" name="Picture 44">
            <a:extLst>
              <a:ext uri="{FF2B5EF4-FFF2-40B4-BE49-F238E27FC236}">
                <a16:creationId xmlns:a16="http://schemas.microsoft.com/office/drawing/2014/main" id="{52676595-1315-465C-A114-1CCD809060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1650" y="2351615"/>
            <a:ext cx="1551525" cy="2154435"/>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36" name="Picture 35">
            <a:extLst>
              <a:ext uri="{FF2B5EF4-FFF2-40B4-BE49-F238E27FC236}">
                <a16:creationId xmlns:a16="http://schemas.microsoft.com/office/drawing/2014/main" id="{BCD47C97-207D-449D-AF17-F0F84072BF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665" y="159336"/>
            <a:ext cx="4077197" cy="2044522"/>
          </a:xfrm>
          <a:custGeom>
            <a:avLst/>
            <a:gdLst>
              <a:gd name="connsiteX0" fmla="*/ 0 w 5476496"/>
              <a:gd name="connsiteY0" fmla="*/ 0 h 2044522"/>
              <a:gd name="connsiteX1" fmla="*/ 5476496 w 5476496"/>
              <a:gd name="connsiteY1" fmla="*/ 0 h 2044522"/>
              <a:gd name="connsiteX2" fmla="*/ 5476496 w 5476496"/>
              <a:gd name="connsiteY2" fmla="*/ 2044522 h 2044522"/>
              <a:gd name="connsiteX3" fmla="*/ 0 w 5476496"/>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5476496" h="2044522">
                <a:moveTo>
                  <a:pt x="0" y="0"/>
                </a:moveTo>
                <a:lnTo>
                  <a:pt x="5476496" y="0"/>
                </a:lnTo>
                <a:lnTo>
                  <a:pt x="5476496" y="2044522"/>
                </a:lnTo>
                <a:lnTo>
                  <a:pt x="0" y="2044522"/>
                </a:lnTo>
                <a:close/>
              </a:path>
            </a:pathLst>
          </a:custGeom>
        </p:spPr>
      </p:pic>
      <p:sp>
        <p:nvSpPr>
          <p:cNvPr id="9" name="TextBox 8">
            <a:extLst>
              <a:ext uri="{FF2B5EF4-FFF2-40B4-BE49-F238E27FC236}">
                <a16:creationId xmlns:a16="http://schemas.microsoft.com/office/drawing/2014/main" id="{18D96905-06A9-450B-828D-E3F851CB31BA}"/>
              </a:ext>
            </a:extLst>
          </p:cNvPr>
          <p:cNvSpPr txBox="1"/>
          <p:nvPr/>
        </p:nvSpPr>
        <p:spPr>
          <a:xfrm>
            <a:off x="6019800" y="2133600"/>
            <a:ext cx="2978326" cy="3016210"/>
          </a:xfrm>
          <a:prstGeom prst="rect">
            <a:avLst/>
          </a:prstGeom>
          <a:noFill/>
        </p:spPr>
        <p:txBody>
          <a:bodyPr wrap="square" lIns="0" tIns="0" rIns="0" bIns="0" rtlCol="0">
            <a:spAutoFit/>
          </a:bodyPr>
          <a:lstStyle/>
          <a:p>
            <a:pPr algn="ctr"/>
            <a:r>
              <a:rPr lang="en-ID" sz="2800" b="1" spc="80" dirty="0">
                <a:solidFill>
                  <a:schemeClr val="tx2">
                    <a:lumMod val="75000"/>
                  </a:schemeClr>
                </a:solidFill>
                <a:latin typeface="Arial" panose="020B0604020202020204" pitchFamily="34" charset="0"/>
                <a:cs typeface="Arial" panose="020B0604020202020204" pitchFamily="34" charset="0"/>
              </a:rPr>
              <a:t>ELECTORAL COMMISSION</a:t>
            </a:r>
          </a:p>
          <a:p>
            <a:pPr algn="ctr"/>
            <a:r>
              <a:rPr lang="en-ZA" sz="2800" b="1" spc="80" dirty="0">
                <a:solidFill>
                  <a:schemeClr val="tx2">
                    <a:lumMod val="75000"/>
                  </a:schemeClr>
                </a:solidFill>
                <a:latin typeface="Arial" panose="020B0604020202020204" pitchFamily="34" charset="0"/>
                <a:cs typeface="Arial" panose="020B0604020202020204" pitchFamily="34" charset="0"/>
              </a:rPr>
              <a:t>STRATEGIC PLAN &amp;</a:t>
            </a:r>
          </a:p>
          <a:p>
            <a:pPr algn="ctr"/>
            <a:r>
              <a:rPr lang="en-ZA" sz="2800" b="1" spc="80" dirty="0">
                <a:solidFill>
                  <a:schemeClr val="tx2">
                    <a:lumMod val="75000"/>
                  </a:schemeClr>
                </a:solidFill>
                <a:latin typeface="Arial" panose="020B0604020202020204" pitchFamily="34" charset="0"/>
                <a:cs typeface="Arial" panose="020B0604020202020204" pitchFamily="34" charset="0"/>
              </a:rPr>
              <a:t>ANNUAL PERFORMANCE PLAN </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53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8310CB-E935-41B4-B8E5-AD599A15F68F}"/>
              </a:ext>
            </a:extLst>
          </p:cNvPr>
          <p:cNvSpPr/>
          <p:nvPr/>
        </p:nvSpPr>
        <p:spPr>
          <a:xfrm>
            <a:off x="402772" y="283030"/>
            <a:ext cx="740228" cy="566057"/>
          </a:xfrm>
          <a:prstGeom prst="rect">
            <a:avLst/>
          </a:prstGeom>
          <a:solidFill>
            <a:srgbClr val="1F497D">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03AD59C9-EC4F-463C-AD8B-71836D60AA41}"/>
              </a:ext>
            </a:extLst>
          </p:cNvPr>
          <p:cNvSpPr txBox="1"/>
          <p:nvPr/>
        </p:nvSpPr>
        <p:spPr>
          <a:xfrm>
            <a:off x="599614" y="304800"/>
            <a:ext cx="6087306" cy="523220"/>
          </a:xfrm>
          <a:prstGeom prst="rect">
            <a:avLst/>
          </a:prstGeom>
          <a:noFill/>
        </p:spPr>
        <p:txBody>
          <a:bodyPr wrap="square" lIns="0" tIns="0" rIns="0" bIns="0" rtlCol="0">
            <a:spAutoFit/>
          </a:bodyPr>
          <a:lstStyle/>
          <a:p>
            <a:r>
              <a:rPr lang="en-US" sz="34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OUR VALUES</a:t>
            </a:r>
            <a:endParaRPr lang="en-ID" sz="34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endParaRPr>
          </a:p>
        </p:txBody>
      </p:sp>
      <p:sp>
        <p:nvSpPr>
          <p:cNvPr id="9" name="TextBox 8">
            <a:extLst>
              <a:ext uri="{FF2B5EF4-FFF2-40B4-BE49-F238E27FC236}">
                <a16:creationId xmlns:a16="http://schemas.microsoft.com/office/drawing/2014/main" id="{B7DFBAE0-D7E0-437A-B8D8-039A69FE105E}"/>
              </a:ext>
            </a:extLst>
          </p:cNvPr>
          <p:cNvSpPr txBox="1"/>
          <p:nvPr/>
        </p:nvSpPr>
        <p:spPr>
          <a:xfrm>
            <a:off x="772886" y="2057400"/>
            <a:ext cx="7619589" cy="3323987"/>
          </a:xfrm>
          <a:prstGeom prst="rect">
            <a:avLst/>
          </a:prstGeom>
          <a:noFill/>
        </p:spPr>
        <p:txBody>
          <a:bodyPr wrap="square" lIns="0" tIns="0" rIns="0" bIns="0" rtlCol="0">
            <a:spAutoFit/>
          </a:bodyPr>
          <a:lstStyle/>
          <a:p>
            <a:pPr marL="457200" lvl="0" indent="-457200" defTabSz="914063">
              <a:buFont typeface="+mj-lt"/>
              <a:buAutoNum type="arabicPeriod"/>
            </a:pPr>
            <a:r>
              <a:rPr lang="en-US" sz="2400" b="1" dirty="0">
                <a:solidFill>
                  <a:srgbClr val="002060"/>
                </a:solidFill>
                <a:latin typeface="Arial" panose="020B0604020202020204" pitchFamily="34" charset="0"/>
                <a:cs typeface="Arial" panose="020B0604020202020204" pitchFamily="34" charset="0"/>
              </a:rPr>
              <a:t>Impartiality - </a:t>
            </a:r>
            <a:r>
              <a:rPr lang="en-ZA" sz="2400" dirty="0">
                <a:solidFill>
                  <a:prstClr val="black"/>
                </a:solidFill>
                <a:latin typeface="Arial" panose="020B0604020202020204" pitchFamily="34" charset="0"/>
                <a:cs typeface="Arial" panose="020B0604020202020204" pitchFamily="34" charset="0"/>
              </a:rPr>
              <a:t>to act free of favour</a:t>
            </a:r>
          </a:p>
          <a:p>
            <a:pPr marL="457200" lvl="0" indent="-457200" defTabSz="914063">
              <a:buFont typeface="+mj-lt"/>
              <a:buAutoNum type="arabicPeriod"/>
            </a:pPr>
            <a:r>
              <a:rPr lang="en-US" sz="2400" b="1" dirty="0">
                <a:solidFill>
                  <a:srgbClr val="002060"/>
                </a:solidFill>
                <a:latin typeface="Arial" panose="020B0604020202020204" pitchFamily="34" charset="0"/>
                <a:cs typeface="Arial" panose="020B0604020202020204" pitchFamily="34" charset="0"/>
              </a:rPr>
              <a:t>Integrity </a:t>
            </a:r>
            <a:r>
              <a:rPr lang="en-ZA" sz="2400" b="1" dirty="0">
                <a:solidFill>
                  <a:srgbClr val="002060"/>
                </a:solidFill>
                <a:latin typeface="Arial" panose="020B0604020202020204" pitchFamily="34" charset="0"/>
                <a:cs typeface="Arial" panose="020B0604020202020204" pitchFamily="34" charset="0"/>
              </a:rPr>
              <a:t>– </a:t>
            </a:r>
            <a:r>
              <a:rPr lang="en-ZA" sz="2400" dirty="0">
                <a:solidFill>
                  <a:prstClr val="black"/>
                </a:solidFill>
                <a:latin typeface="Arial" panose="020B0604020202020204" pitchFamily="34" charset="0"/>
                <a:cs typeface="Arial" panose="020B0604020202020204" pitchFamily="34" charset="0"/>
              </a:rPr>
              <a:t>the quality of being honest and having strong moral principles</a:t>
            </a:r>
            <a:endParaRPr lang="en-US" sz="2400" dirty="0">
              <a:solidFill>
                <a:prstClr val="black"/>
              </a:solidFill>
              <a:latin typeface="Arial" panose="020B0604020202020204" pitchFamily="34" charset="0"/>
              <a:cs typeface="Arial" panose="020B0604020202020204" pitchFamily="34" charset="0"/>
            </a:endParaRPr>
          </a:p>
          <a:p>
            <a:pPr marL="457200" lvl="0" indent="-457200" defTabSz="914063">
              <a:buFont typeface="+mj-lt"/>
              <a:buAutoNum type="arabicPeriod"/>
            </a:pPr>
            <a:r>
              <a:rPr lang="en-US" sz="2400" b="1" dirty="0">
                <a:solidFill>
                  <a:srgbClr val="002060"/>
                </a:solidFill>
                <a:latin typeface="Arial" panose="020B0604020202020204" pitchFamily="34" charset="0"/>
                <a:cs typeface="Arial" panose="020B0604020202020204" pitchFamily="34" charset="0"/>
              </a:rPr>
              <a:t>Accountability</a:t>
            </a:r>
            <a:r>
              <a:rPr lang="en-US" sz="2400" dirty="0">
                <a:solidFill>
                  <a:schemeClr val="accent5">
                    <a:lumMod val="75000"/>
                  </a:schemeClr>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to take responsibility for one’s actions</a:t>
            </a:r>
          </a:p>
          <a:p>
            <a:pPr marL="457200" lvl="0" indent="-457200" defTabSz="914063">
              <a:buFont typeface="+mj-lt"/>
              <a:buAutoNum type="arabicPeriod"/>
            </a:pPr>
            <a:r>
              <a:rPr lang="en-US" sz="2400" b="1" dirty="0">
                <a:solidFill>
                  <a:srgbClr val="002060"/>
                </a:solidFill>
                <a:latin typeface="Arial" panose="020B0604020202020204" pitchFamily="34" charset="0"/>
                <a:cs typeface="Arial" panose="020B0604020202020204" pitchFamily="34" charset="0"/>
              </a:rPr>
              <a:t>Transparency</a:t>
            </a:r>
            <a:r>
              <a:rPr lang="en-US" sz="2400" dirty="0">
                <a:solidFill>
                  <a:prstClr val="black"/>
                </a:solidFill>
                <a:latin typeface="Arial" panose="020B0604020202020204" pitchFamily="34" charset="0"/>
                <a:cs typeface="Arial" panose="020B0604020202020204" pitchFamily="34" charset="0"/>
              </a:rPr>
              <a:t>– to invite trust by revealing that one has nothing to hide</a:t>
            </a:r>
          </a:p>
          <a:p>
            <a:pPr marL="457200" lvl="0" indent="-457200" defTabSz="914063">
              <a:buFont typeface="+mj-lt"/>
              <a:buAutoNum type="arabicPeriod"/>
            </a:pPr>
            <a:r>
              <a:rPr lang="en-US" sz="2400" b="1" dirty="0">
                <a:solidFill>
                  <a:srgbClr val="002060"/>
                </a:solidFill>
                <a:latin typeface="Arial" panose="020B0604020202020204" pitchFamily="34" charset="0"/>
                <a:cs typeface="Arial" panose="020B0604020202020204" pitchFamily="34" charset="0"/>
              </a:rPr>
              <a:t>Responsiveness </a:t>
            </a:r>
            <a:r>
              <a:rPr lang="en-ZA" sz="2400" dirty="0">
                <a:solidFill>
                  <a:srgbClr val="002060"/>
                </a:solidFill>
                <a:latin typeface="Arial" panose="020B0604020202020204" pitchFamily="34" charset="0"/>
                <a:cs typeface="Arial" panose="020B0604020202020204" pitchFamily="34" charset="0"/>
              </a:rPr>
              <a:t>– </a:t>
            </a:r>
            <a:r>
              <a:rPr lang="en-ZA" sz="2400" dirty="0">
                <a:solidFill>
                  <a:prstClr val="black"/>
                </a:solidFill>
                <a:latin typeface="Arial" panose="020B0604020202020204" pitchFamily="34" charset="0"/>
                <a:cs typeface="Arial" panose="020B0604020202020204" pitchFamily="34" charset="0"/>
              </a:rPr>
              <a:t>the quality of reacting quickly and positively</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73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8" y="283029"/>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7" y="304800"/>
            <a:ext cx="8197705" cy="523220"/>
          </a:xfrm>
          <a:prstGeom prst="rect">
            <a:avLst/>
          </a:prstGeom>
          <a:noFill/>
        </p:spPr>
        <p:txBody>
          <a:bodyPr wrap="square" lIns="0" tIns="0" rIns="0" bIns="0" rtlCol="0" anchor="t">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CHANGE IN EXTERNAL ENVIRONMENT </a:t>
            </a:r>
            <a:endParaRPr lang="en-US" sz="3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49537" y="2057399"/>
            <a:ext cx="1425261" cy="2141787"/>
          </a:xfrm>
        </p:spPr>
      </p:pic>
      <p:sp>
        <p:nvSpPr>
          <p:cNvPr id="11" name="Rectangle 10">
            <a:extLst>
              <a:ext uri="{FF2B5EF4-FFF2-40B4-BE49-F238E27FC236}">
                <a16:creationId xmlns:a16="http://schemas.microsoft.com/office/drawing/2014/main" id="{AA19870C-38BC-4A9A-BB3F-23F031643DE5}"/>
              </a:ext>
            </a:extLst>
          </p:cNvPr>
          <p:cNvSpPr/>
          <p:nvPr/>
        </p:nvSpPr>
        <p:spPr>
          <a:xfrm>
            <a:off x="532637" y="1861956"/>
            <a:ext cx="1835604"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2585141" y="2133753"/>
            <a:ext cx="6254060" cy="3167534"/>
          </a:xfrm>
          <a:prstGeom prst="rect">
            <a:avLst/>
          </a:prstGeom>
        </p:spPr>
        <p:txBody>
          <a:bodyPr wrap="square" lIns="0" tIns="0" rIns="0" bIns="0" anchor="t">
            <a:spAutoFit/>
          </a:bodyPr>
          <a:lstStyle/>
          <a:p>
            <a:pPr marL="342900" indent="-342900" algn="just">
              <a:lnSpc>
                <a:spcPts val="1900"/>
              </a:lnSpc>
              <a:buFont typeface="+mj-lt"/>
              <a:buAutoNum type="arabicPeriod"/>
            </a:pPr>
            <a:r>
              <a:rPr lang="en-ZA" sz="1600" dirty="0">
                <a:latin typeface="Arial" panose="020B0604020202020204" pitchFamily="34" charset="0"/>
                <a:cs typeface="Arial" panose="020B0604020202020204" pitchFamily="34" charset="0"/>
              </a:rPr>
              <a:t>The ruling by the Constitutional Court in June 2016 (Electoral Commission v Mhlope and Others) requires that the Electoral Commission must:</a:t>
            </a:r>
          </a:p>
          <a:p>
            <a:pPr marL="800100" lvl="1" indent="-342900" algn="just">
              <a:lnSpc>
                <a:spcPts val="1900"/>
              </a:lnSpc>
              <a:buFont typeface="+mj-lt"/>
              <a:buAutoNum type="alphaLcParenR"/>
            </a:pPr>
            <a:r>
              <a:rPr lang="en-ZA" sz="1400" dirty="0">
                <a:latin typeface="Arial" panose="020B0604020202020204" pitchFamily="34" charset="0"/>
                <a:cs typeface="Arial" panose="020B0604020202020204" pitchFamily="34" charset="0"/>
              </a:rPr>
              <a:t>by 30 June 2018, have obtained and recorded all addresses of voters that were reasonably available as at 17 December 2003; and</a:t>
            </a:r>
          </a:p>
          <a:p>
            <a:pPr marL="800100" lvl="1" indent="-342900" algn="just">
              <a:lnSpc>
                <a:spcPts val="1900"/>
              </a:lnSpc>
              <a:buFont typeface="+mj-lt"/>
              <a:buAutoNum type="alphaLcParenR"/>
            </a:pPr>
            <a:r>
              <a:rPr lang="en-ZA" sz="1400" dirty="0">
                <a:latin typeface="Arial" panose="020B0604020202020204" pitchFamily="34" charset="0"/>
                <a:cs typeface="Arial" panose="020B0604020202020204" pitchFamily="34" charset="0"/>
              </a:rPr>
              <a:t>obtain and record all available addresses for the relevant ward segments of the voters’ roll for purposes of municipal by-elections.</a:t>
            </a:r>
          </a:p>
          <a:p>
            <a:pPr marL="342900" indent="-342900" algn="just">
              <a:lnSpc>
                <a:spcPts val="1900"/>
              </a:lnSpc>
              <a:buFont typeface="+mj-lt"/>
              <a:buAutoNum type="arabicPeriod"/>
            </a:pPr>
            <a:r>
              <a:rPr lang="en-ZA" sz="1600" dirty="0">
                <a:latin typeface="Arial" panose="020B0604020202020204" pitchFamily="34" charset="0"/>
                <a:cs typeface="Arial" panose="020B0604020202020204" pitchFamily="34" charset="0"/>
              </a:rPr>
              <a:t>These orders have major implications for the current work and resources of the Electoral Commission and require significant additional address harvesting and capture initiatives.</a:t>
            </a:r>
            <a:endParaRPr lang="en-US" sz="1600" dirty="0">
              <a:latin typeface="Arial" panose="020B0604020202020204" pitchFamily="34" charset="0"/>
              <a:cs typeface="Arial" panose="020B0604020202020204" pitchFamily="34" charset="0"/>
            </a:endParaRPr>
          </a:p>
          <a:p>
            <a:pPr marL="342900" indent="-342900" algn="just">
              <a:lnSpc>
                <a:spcPts val="1900"/>
              </a:lnSpc>
              <a:buFont typeface="+mj-lt"/>
              <a:buAutoNum type="arabicPeriod"/>
            </a:pPr>
            <a:r>
              <a:rPr lang="en-ZA" sz="1600" dirty="0">
                <a:latin typeface="Arial" panose="020B0604020202020204" pitchFamily="34" charset="0"/>
                <a:cs typeface="Arial" panose="020B0604020202020204" pitchFamily="34" charset="0"/>
              </a:rPr>
              <a:t>In May 2018, the Electoral Commission applied to the Constitutional Court for an extension of the 30 June 2018 deadline. The court approved the request.</a:t>
            </a:r>
            <a:r>
              <a:rPr lang="en-US" sz="1600" dirty="0">
                <a:latin typeface="Arial" panose="020B0604020202020204" pitchFamily="34" charset="0"/>
                <a:cs typeface="Arial" panose="020B0604020202020204" pitchFamily="34" charset="0"/>
              </a:rPr>
              <a:t> </a:t>
            </a:r>
          </a:p>
        </p:txBody>
      </p:sp>
      <p:sp>
        <p:nvSpPr>
          <p:cNvPr id="28" name="Rectangle 27">
            <a:extLst>
              <a:ext uri="{FF2B5EF4-FFF2-40B4-BE49-F238E27FC236}">
                <a16:creationId xmlns:a16="http://schemas.microsoft.com/office/drawing/2014/main" id="{C8076EC3-BF78-49FE-AFB6-AB8D360EA22A}"/>
              </a:ext>
            </a:extLst>
          </p:cNvPr>
          <p:cNvSpPr/>
          <p:nvPr/>
        </p:nvSpPr>
        <p:spPr>
          <a:xfrm>
            <a:off x="2521527" y="1861956"/>
            <a:ext cx="5872936" cy="244491"/>
          </a:xfrm>
          <a:prstGeom prst="rect">
            <a:avLst/>
          </a:prstGeom>
        </p:spPr>
        <p:txBody>
          <a:bodyPr wrap="square" lIns="0" tIns="0" rIns="0" bIns="0" anchor="t">
            <a:spAutoFit/>
          </a:bodyPr>
          <a:lstStyle/>
          <a:p>
            <a:pPr>
              <a:lnSpc>
                <a:spcPts val="1900"/>
              </a:lnSpc>
            </a:pPr>
            <a:r>
              <a:rPr lang="en-US" b="1" dirty="0">
                <a:solidFill>
                  <a:srgbClr val="C00000"/>
                </a:solidFill>
                <a:latin typeface="Arial" panose="020B0604020202020204" pitchFamily="34" charset="0"/>
                <a:cs typeface="Arial" panose="020B0604020202020204" pitchFamily="34" charset="0"/>
              </a:rPr>
              <a:t>Constitutional Court Ruling on Voter Addresses</a:t>
            </a: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83664" y="3965825"/>
            <a:ext cx="121444" cy="285750"/>
            <a:chOff x="7689850" y="5922963"/>
            <a:chExt cx="161925"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801" y="6057448"/>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57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198DD69-6B87-42F4-BB53-BE3441DD5ACF}"/>
              </a:ext>
            </a:extLst>
          </p:cNvPr>
          <p:cNvSpPr/>
          <p:nvPr/>
        </p:nvSpPr>
        <p:spPr>
          <a:xfrm>
            <a:off x="413658" y="283029"/>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83664" y="379524"/>
            <a:ext cx="8197705" cy="523220"/>
          </a:xfrm>
          <a:prstGeom prst="rect">
            <a:avLst/>
          </a:prstGeom>
          <a:noFill/>
        </p:spPr>
        <p:txBody>
          <a:bodyPr wrap="square" lIns="0" tIns="0" rIns="0" bIns="0" rtlCol="0" anchor="t">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CHANGE IN EXTERNAL ENVIRONMENT </a:t>
            </a:r>
            <a:endParaRPr lang="en-US" sz="3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49537" y="2057399"/>
            <a:ext cx="1425261" cy="2141787"/>
          </a:xfrm>
        </p:spPr>
      </p:pic>
      <p:sp>
        <p:nvSpPr>
          <p:cNvPr id="11" name="Rectangle 10">
            <a:extLst>
              <a:ext uri="{FF2B5EF4-FFF2-40B4-BE49-F238E27FC236}">
                <a16:creationId xmlns:a16="http://schemas.microsoft.com/office/drawing/2014/main" id="{AA19870C-38BC-4A9A-BB3F-23F031643DE5}"/>
              </a:ext>
            </a:extLst>
          </p:cNvPr>
          <p:cNvSpPr/>
          <p:nvPr/>
        </p:nvSpPr>
        <p:spPr>
          <a:xfrm>
            <a:off x="532637" y="1861956"/>
            <a:ext cx="1835604"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2412670" y="1447800"/>
            <a:ext cx="6562981" cy="4873129"/>
          </a:xfrm>
          <a:prstGeom prst="rect">
            <a:avLst/>
          </a:prstGeom>
        </p:spPr>
        <p:txBody>
          <a:bodyPr wrap="square" lIns="0" tIns="0" rIns="0" bIns="0" anchor="t">
            <a:spAutoFit/>
          </a:bodyPr>
          <a:lstStyle/>
          <a:p>
            <a:pPr marL="342900" indent="-342900" algn="just">
              <a:lnSpc>
                <a:spcPts val="1900"/>
              </a:lnSpc>
              <a:buFont typeface="+mj-lt"/>
              <a:buAutoNum type="arabicPeriod"/>
            </a:pPr>
            <a:r>
              <a:rPr lang="en-ZA" sz="1600" dirty="0">
                <a:latin typeface="Arial" panose="020B0604020202020204" pitchFamily="34" charset="0"/>
                <a:cs typeface="Arial" panose="020B0604020202020204" pitchFamily="34" charset="0"/>
              </a:rPr>
              <a:t>The suspension requires that the Electoral Commission must:</a:t>
            </a:r>
          </a:p>
          <a:p>
            <a:pPr marL="800100" lvl="1" indent="-342900" algn="just">
              <a:lnSpc>
                <a:spcPts val="1900"/>
              </a:lnSpc>
              <a:buFont typeface="+mj-lt"/>
              <a:buAutoNum type="alphaLcParenR"/>
            </a:pPr>
            <a:r>
              <a:rPr lang="en-ZA" sz="1400" dirty="0">
                <a:latin typeface="Arial" panose="020B0604020202020204" pitchFamily="34" charset="0"/>
                <a:cs typeface="Arial" panose="020B0604020202020204" pitchFamily="34" charset="0"/>
              </a:rPr>
              <a:t>by 30 November 2019, have obtained and recorded all addresses on the national common voters’ roll that are reasonably available; and</a:t>
            </a:r>
          </a:p>
          <a:p>
            <a:pPr marL="800100" lvl="1" indent="-342900" algn="just">
              <a:lnSpc>
                <a:spcPts val="1900"/>
              </a:lnSpc>
              <a:buFont typeface="+mj-lt"/>
              <a:buAutoNum type="alphaLcParenR"/>
            </a:pPr>
            <a:r>
              <a:rPr lang="en-ZA" sz="1400" dirty="0">
                <a:latin typeface="Arial" panose="020B0604020202020204" pitchFamily="34" charset="0"/>
                <a:cs typeface="Arial" panose="020B0604020202020204" pitchFamily="34" charset="0"/>
              </a:rPr>
              <a:t>furnish reports every two months, from 31 January 2019 until 30 September 2019. Such reports must set out the number of outstanding addresses and the steps taken to obtain those addresses. Furthermore, the reports must set out clearly which voters do not have addresses, and which voters have incomplete addresses.</a:t>
            </a:r>
          </a:p>
          <a:p>
            <a:pPr marL="342900" indent="-342900" algn="just">
              <a:lnSpc>
                <a:spcPts val="1900"/>
              </a:lnSpc>
              <a:buFont typeface="+mj-lt"/>
              <a:buAutoNum type="arabicPeriod"/>
            </a:pPr>
            <a:r>
              <a:rPr lang="en-ZA" sz="1600" dirty="0">
                <a:latin typeface="Arial" panose="020B0604020202020204" pitchFamily="34" charset="0"/>
                <a:cs typeface="Arial" panose="020B0604020202020204" pitchFamily="34" charset="0"/>
              </a:rPr>
              <a:t>Any party was granted leave to approach the court on new or supplemented papers to re-set the matter for argument if good cause is indicated.</a:t>
            </a:r>
          </a:p>
          <a:p>
            <a:pPr lvl="1" algn="just">
              <a:lnSpc>
                <a:spcPts val="1900"/>
              </a:lnSpc>
            </a:pPr>
            <a:endParaRPr lang="en-ZA" sz="1400" b="1" dirty="0">
              <a:latin typeface="Arial" panose="020B0604020202020204" pitchFamily="34" charset="0"/>
              <a:cs typeface="Arial" panose="020B0604020202020204" pitchFamily="34" charset="0"/>
            </a:endParaRPr>
          </a:p>
          <a:p>
            <a:pPr algn="just">
              <a:lnSpc>
                <a:spcPts val="1900"/>
              </a:lnSpc>
            </a:pPr>
            <a:r>
              <a:rPr lang="en-ZA" sz="1600" b="1" dirty="0">
                <a:latin typeface="Arial" panose="020B0604020202020204" pitchFamily="34" charset="0"/>
                <a:cs typeface="Arial" panose="020B0604020202020204" pitchFamily="34" charset="0"/>
              </a:rPr>
              <a:t>New National Movement </a:t>
            </a:r>
          </a:p>
          <a:p>
            <a:pPr marL="342900" indent="-342900" algn="just">
              <a:lnSpc>
                <a:spcPts val="1900"/>
              </a:lnSpc>
              <a:buFont typeface="+mj-lt"/>
              <a:buAutoNum type="arabicPeriod"/>
            </a:pPr>
            <a:r>
              <a:rPr lang="en-ZA" sz="1600" dirty="0">
                <a:latin typeface="Arial" panose="020B0604020202020204" pitchFamily="34" charset="0"/>
                <a:cs typeface="Arial" panose="020B0604020202020204" pitchFamily="34" charset="0"/>
              </a:rPr>
              <a:t>Pending the Constitutional Court ruling on whether independent candidates should be allowed to participate in national and provincial elections, the Constitutional Court is expected to deliver judgment soon on the constitutionality of the Electoral Act insofar as it does not currently allow independent candidates to participate in national and provincial elections. The ruling may result in amendments to the electoral system.</a:t>
            </a:r>
          </a:p>
        </p:txBody>
      </p:sp>
      <p:sp>
        <p:nvSpPr>
          <p:cNvPr id="28" name="Rectangle 27">
            <a:extLst>
              <a:ext uri="{FF2B5EF4-FFF2-40B4-BE49-F238E27FC236}">
                <a16:creationId xmlns:a16="http://schemas.microsoft.com/office/drawing/2014/main" id="{C8076EC3-BF78-49FE-AFB6-AB8D360EA22A}"/>
              </a:ext>
            </a:extLst>
          </p:cNvPr>
          <p:cNvSpPr/>
          <p:nvPr/>
        </p:nvSpPr>
        <p:spPr>
          <a:xfrm>
            <a:off x="2412670" y="1143000"/>
            <a:ext cx="4586813" cy="243655"/>
          </a:xfrm>
          <a:prstGeom prst="rect">
            <a:avLst/>
          </a:prstGeom>
        </p:spPr>
        <p:txBody>
          <a:bodyPr wrap="square" lIns="0" tIns="0" rIns="0" bIns="0" anchor="t">
            <a:spAutoFit/>
          </a:bodyPr>
          <a:lstStyle/>
          <a:p>
            <a:pPr>
              <a:lnSpc>
                <a:spcPts val="1900"/>
              </a:lnSpc>
            </a:pPr>
            <a:r>
              <a:rPr lang="en-US" b="1" dirty="0">
                <a:solidFill>
                  <a:srgbClr val="C00000"/>
                </a:solidFill>
                <a:latin typeface="Arial" panose="020B0604020202020204" pitchFamily="34" charset="0"/>
                <a:cs typeface="Arial" panose="020B0604020202020204" pitchFamily="34" charset="0"/>
              </a:rPr>
              <a:t>Constitutional Court Suspended Ruling </a:t>
            </a: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83664" y="3965825"/>
            <a:ext cx="121444" cy="285750"/>
            <a:chOff x="7689850" y="5922963"/>
            <a:chExt cx="161925"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780" y="6127013"/>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60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304800" y="119743"/>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444979" y="200805"/>
            <a:ext cx="8563681" cy="523220"/>
          </a:xfrm>
          <a:prstGeom prst="rect">
            <a:avLst/>
          </a:prstGeom>
          <a:noFill/>
        </p:spPr>
        <p:txBody>
          <a:bodyPr wrap="square" lIns="0" tIns="0" rIns="0" bIns="0" rtlCol="0" anchor="t">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CHANGE IN EXTERNAL ENVIRONMENT </a:t>
            </a:r>
            <a:endParaRPr lang="en-US" sz="3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78379" y="1353669"/>
            <a:ext cx="1634218" cy="2060825"/>
          </a:xfrm>
        </p:spPr>
      </p:pic>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5206093" y="1468774"/>
            <a:ext cx="1634218" cy="2065524"/>
          </a:xfrm>
        </p:spPr>
      </p:pic>
      <p:sp>
        <p:nvSpPr>
          <p:cNvPr id="9" name="Slide Number Placeholder 8">
            <a:extLst>
              <a:ext uri="{FF2B5EF4-FFF2-40B4-BE49-F238E27FC236}">
                <a16:creationId xmlns:a16="http://schemas.microsoft.com/office/drawing/2014/main" id="{84BB648E-D6D5-4B32-BBCC-C4D126B321B2}"/>
              </a:ext>
            </a:extLst>
          </p:cNvPr>
          <p:cNvSpPr>
            <a:spLocks noGrp="1"/>
          </p:cNvSpPr>
          <p:nvPr>
            <p:ph type="sldNum" sz="quarter" idx="12"/>
          </p:nvPr>
        </p:nvSpPr>
        <p:spPr>
          <a:xfrm>
            <a:off x="6477000" y="6073345"/>
            <a:ext cx="2133600" cy="365125"/>
          </a:xfrm>
        </p:spPr>
        <p:txBody>
          <a:bodyPr/>
          <a:lstStyle/>
          <a:p>
            <a:fld id="{F3BB0851-680D-4F20-952F-CE68C8DC2298}"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644E50-5F0E-479D-B660-BD9D305526D2}"/>
              </a:ext>
            </a:extLst>
          </p:cNvPr>
          <p:cNvSpPr/>
          <p:nvPr/>
        </p:nvSpPr>
        <p:spPr>
          <a:xfrm>
            <a:off x="1077686" y="1167840"/>
            <a:ext cx="1835604"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A19870C-38BC-4A9A-BB3F-23F031643DE5}"/>
              </a:ext>
            </a:extLst>
          </p:cNvPr>
          <p:cNvSpPr/>
          <p:nvPr/>
        </p:nvSpPr>
        <p:spPr>
          <a:xfrm>
            <a:off x="5105400" y="1213411"/>
            <a:ext cx="1835604"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3886200" y="4303823"/>
            <a:ext cx="4876800" cy="2192908"/>
          </a:xfrm>
          <a:prstGeom prst="rect">
            <a:avLst/>
          </a:prstGeom>
        </p:spPr>
        <p:txBody>
          <a:bodyPr wrap="square" lIns="0" tIns="0" rIns="0" bIns="0" anchor="t">
            <a:spAutoFit/>
          </a:bodyPr>
          <a:lstStyle/>
          <a:p>
            <a:pPr algn="just">
              <a:lnSpc>
                <a:spcPts val="1900"/>
              </a:lnSpc>
            </a:pPr>
            <a:r>
              <a:rPr lang="en-ZA" sz="1400" dirty="0">
                <a:latin typeface="Arial" panose="020B0604020202020204" pitchFamily="34" charset="0"/>
                <a:cs typeface="Arial" panose="020B0604020202020204" pitchFamily="34" charset="0"/>
              </a:rPr>
              <a:t>Voter turnout has declined from 89.3% in 1999 to 65.34% in 2019. The decline in participation and registration as a percentage of the eligible population is one of the key indicators of the change in the political and macro-social environment in which the Electoral Commission operates, and is a cause of deep concern for all stakeholders in electoral democracy. The IEC will work with key stakeholders to identify opportunities to jointly address this trend.</a:t>
            </a:r>
          </a:p>
          <a:p>
            <a:pPr algn="ctr">
              <a:lnSpc>
                <a:spcPts val="1900"/>
              </a:lnSpc>
            </a:pPr>
            <a:r>
              <a:rPr lang="en-US" sz="14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2C7F1A2F-E633-4605-9875-69B11C3F7DD8}"/>
              </a:ext>
            </a:extLst>
          </p:cNvPr>
          <p:cNvSpPr/>
          <p:nvPr/>
        </p:nvSpPr>
        <p:spPr>
          <a:xfrm>
            <a:off x="370532" y="3986965"/>
            <a:ext cx="2575833" cy="243656"/>
          </a:xfrm>
          <a:prstGeom prst="rect">
            <a:avLst/>
          </a:prstGeom>
        </p:spPr>
        <p:txBody>
          <a:bodyPr wrap="square" lIns="0" tIns="0" rIns="0" bIns="0" anchor="t">
            <a:spAutoFit/>
          </a:bodyPr>
          <a:lstStyle/>
          <a:p>
            <a:pPr algn="ctr">
              <a:lnSpc>
                <a:spcPts val="1900"/>
              </a:lnSpc>
            </a:pPr>
            <a:r>
              <a:rPr lang="en-US" sz="1600" b="1" dirty="0">
                <a:solidFill>
                  <a:schemeClr val="tx1">
                    <a:lumMod val="75000"/>
                    <a:lumOff val="25000"/>
                  </a:schemeClr>
                </a:solidFill>
                <a:latin typeface="Arial" panose="020B0604020202020204" pitchFamily="34" charset="0"/>
                <a:cs typeface="Arial" panose="020B0604020202020204" pitchFamily="34" charset="0"/>
              </a:rPr>
              <a:t> Change in expectations </a:t>
            </a:r>
          </a:p>
        </p:txBody>
      </p:sp>
      <p:sp>
        <p:nvSpPr>
          <p:cNvPr id="28" name="Rectangle 27">
            <a:extLst>
              <a:ext uri="{FF2B5EF4-FFF2-40B4-BE49-F238E27FC236}">
                <a16:creationId xmlns:a16="http://schemas.microsoft.com/office/drawing/2014/main" id="{C8076EC3-BF78-49FE-AFB6-AB8D360EA22A}"/>
              </a:ext>
            </a:extLst>
          </p:cNvPr>
          <p:cNvSpPr/>
          <p:nvPr/>
        </p:nvSpPr>
        <p:spPr>
          <a:xfrm>
            <a:off x="5105400" y="3986965"/>
            <a:ext cx="2288465" cy="243656"/>
          </a:xfrm>
          <a:prstGeom prst="rect">
            <a:avLst/>
          </a:prstGeom>
        </p:spPr>
        <p:txBody>
          <a:bodyPr wrap="square" lIns="0" tIns="0" rIns="0" bIns="0" anchor="t">
            <a:spAutoFit/>
          </a:bodyPr>
          <a:lstStyle/>
          <a:p>
            <a:pPr>
              <a:lnSpc>
                <a:spcPts val="1900"/>
              </a:lnSpc>
            </a:pPr>
            <a:r>
              <a:rPr lang="en-US" sz="1600" b="1" dirty="0">
                <a:solidFill>
                  <a:schemeClr val="tx1">
                    <a:lumMod val="75000"/>
                    <a:lumOff val="25000"/>
                  </a:schemeClr>
                </a:solidFill>
                <a:latin typeface="Arial" panose="020B0604020202020204" pitchFamily="34" charset="0"/>
                <a:cs typeface="Arial" panose="020B0604020202020204" pitchFamily="34" charset="0"/>
              </a:rPr>
              <a:t> Recent Statistics</a:t>
            </a: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07464" y="3682796"/>
            <a:ext cx="121444" cy="285750"/>
            <a:chOff x="7689850" y="5922963"/>
            <a:chExt cx="161925"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5508273" y="3683590"/>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 name="Rectangle 1"/>
          <p:cNvSpPr/>
          <p:nvPr/>
        </p:nvSpPr>
        <p:spPr>
          <a:xfrm>
            <a:off x="134444" y="4593771"/>
            <a:ext cx="3370756" cy="1384995"/>
          </a:xfrm>
          <a:prstGeom prst="rect">
            <a:avLst/>
          </a:prstGeom>
        </p:spPr>
        <p:txBody>
          <a:bodyPr wrap="square">
            <a:spAutoFit/>
          </a:bodyPr>
          <a:lstStyle/>
          <a:p>
            <a:pPr algn="just"/>
            <a:r>
              <a:rPr lang="en-ZA" sz="1400" dirty="0">
                <a:latin typeface="Arial" panose="020B0604020202020204" pitchFamily="34" charset="0"/>
                <a:cs typeface="Arial" panose="020B0604020202020204" pitchFamily="34" charset="0"/>
              </a:rPr>
              <a:t>Political parties and the public’s expectations of an electoral administration have also changed significantly in this time. In response, the administration of elections has also become more structured and efficient. </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360" y="6129337"/>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87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8" y="283029"/>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8" y="384628"/>
            <a:ext cx="8306562" cy="523220"/>
          </a:xfrm>
          <a:prstGeom prst="rect">
            <a:avLst/>
          </a:prstGeom>
          <a:noFill/>
        </p:spPr>
        <p:txBody>
          <a:bodyPr wrap="square" lIns="0" tIns="0" rIns="0" bIns="0" rtlCol="0" anchor="t">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CHANGE IN EXTERNAL ENVIRONMENT </a:t>
            </a:r>
            <a:endParaRPr lang="en-US" sz="3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254579" y="2057400"/>
            <a:ext cx="1634218" cy="1908425"/>
          </a:xfrm>
        </p:spPr>
      </p:pic>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282293" y="1981200"/>
            <a:ext cx="1634218" cy="2149385"/>
          </a:xfrm>
        </p:spPr>
      </p:pic>
      <p:sp>
        <p:nvSpPr>
          <p:cNvPr id="10" name="Rectangle 9">
            <a:extLst>
              <a:ext uri="{FF2B5EF4-FFF2-40B4-BE49-F238E27FC236}">
                <a16:creationId xmlns:a16="http://schemas.microsoft.com/office/drawing/2014/main" id="{1C644E50-5F0E-479D-B660-BD9D305526D2}"/>
              </a:ext>
            </a:extLst>
          </p:cNvPr>
          <p:cNvSpPr/>
          <p:nvPr/>
        </p:nvSpPr>
        <p:spPr>
          <a:xfrm>
            <a:off x="1153886" y="1804103"/>
            <a:ext cx="1835604"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A19870C-38BC-4A9A-BB3F-23F031643DE5}"/>
              </a:ext>
            </a:extLst>
          </p:cNvPr>
          <p:cNvSpPr/>
          <p:nvPr/>
        </p:nvSpPr>
        <p:spPr>
          <a:xfrm>
            <a:off x="5181600" y="1849674"/>
            <a:ext cx="1835604"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4267200" y="4876800"/>
            <a:ext cx="4572000" cy="1692066"/>
          </a:xfrm>
          <a:prstGeom prst="rect">
            <a:avLst/>
          </a:prstGeom>
        </p:spPr>
        <p:txBody>
          <a:bodyPr wrap="square" lIns="0" tIns="0" rIns="0" bIns="0" anchor="t">
            <a:spAutoFit/>
          </a:bodyPr>
          <a:lstStyle/>
          <a:p>
            <a:pPr>
              <a:lnSpc>
                <a:spcPts val="1900"/>
              </a:lnSpc>
            </a:pPr>
            <a:r>
              <a:rPr lang="en-ZA" sz="1400" dirty="0">
                <a:latin typeface="Arial" panose="020B0604020202020204" pitchFamily="34" charset="0"/>
                <a:cs typeface="Arial" panose="020B0604020202020204" pitchFamily="34" charset="0"/>
              </a:rPr>
              <a:t>The debate about the benefits and challenges of combining national, provincial and municipal elections in future is likely to intensify over the planning period, driven in  large measure by the deteriorating economic environment and challenging fiscal constraints</a:t>
            </a:r>
          </a:p>
          <a:p>
            <a:pPr algn="just">
              <a:lnSpc>
                <a:spcPts val="1900"/>
              </a:lnSpc>
            </a:pPr>
            <a:endParaRPr lang="en-ZA" sz="1400" dirty="0">
              <a:solidFill>
                <a:schemeClr val="tx1">
                  <a:lumMod val="75000"/>
                  <a:lumOff val="25000"/>
                </a:schemeClr>
              </a:solidFill>
              <a:latin typeface="Arial" panose="020B0604020202020204" pitchFamily="34" charset="0"/>
              <a:cs typeface="Arial" panose="020B0604020202020204" pitchFamily="34" charset="0"/>
            </a:endParaRPr>
          </a:p>
          <a:p>
            <a:pPr algn="ctr">
              <a:lnSpc>
                <a:spcPts val="1900"/>
              </a:lnSpc>
            </a:pPr>
            <a:r>
              <a:rPr lang="en-US" sz="14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2C7F1A2F-E633-4605-9875-69B11C3F7DD8}"/>
              </a:ext>
            </a:extLst>
          </p:cNvPr>
          <p:cNvSpPr/>
          <p:nvPr/>
        </p:nvSpPr>
        <p:spPr>
          <a:xfrm>
            <a:off x="413657" y="4465024"/>
            <a:ext cx="3096305" cy="243656"/>
          </a:xfrm>
          <a:prstGeom prst="rect">
            <a:avLst/>
          </a:prstGeom>
        </p:spPr>
        <p:txBody>
          <a:bodyPr wrap="square" lIns="0" tIns="0" rIns="0" bIns="0" anchor="t">
            <a:spAutoFit/>
          </a:bodyPr>
          <a:lstStyle/>
          <a:p>
            <a:pPr algn="ctr">
              <a:lnSpc>
                <a:spcPts val="1900"/>
              </a:lnSpc>
            </a:pPr>
            <a:r>
              <a:rPr lang="en-US" sz="1600" b="1" dirty="0">
                <a:solidFill>
                  <a:schemeClr val="tx1">
                    <a:lumMod val="75000"/>
                    <a:lumOff val="25000"/>
                  </a:schemeClr>
                </a:solidFill>
                <a:latin typeface="Arial" panose="020B0604020202020204" pitchFamily="34" charset="0"/>
                <a:cs typeface="Arial" panose="020B0604020202020204" pitchFamily="34" charset="0"/>
              </a:rPr>
              <a:t> Potential demarcation changes  </a:t>
            </a:r>
          </a:p>
        </p:txBody>
      </p:sp>
      <p:sp>
        <p:nvSpPr>
          <p:cNvPr id="28" name="Rectangle 27">
            <a:extLst>
              <a:ext uri="{FF2B5EF4-FFF2-40B4-BE49-F238E27FC236}">
                <a16:creationId xmlns:a16="http://schemas.microsoft.com/office/drawing/2014/main" id="{C8076EC3-BF78-49FE-AFB6-AB8D360EA22A}"/>
              </a:ext>
            </a:extLst>
          </p:cNvPr>
          <p:cNvSpPr/>
          <p:nvPr/>
        </p:nvSpPr>
        <p:spPr>
          <a:xfrm>
            <a:off x="4267200" y="4465187"/>
            <a:ext cx="4207329" cy="243656"/>
          </a:xfrm>
          <a:prstGeom prst="rect">
            <a:avLst/>
          </a:prstGeom>
        </p:spPr>
        <p:txBody>
          <a:bodyPr wrap="square" lIns="0" tIns="0" rIns="0" bIns="0" anchor="t">
            <a:spAutoFit/>
          </a:bodyPr>
          <a:lstStyle/>
          <a:p>
            <a:pPr algn="ctr">
              <a:lnSpc>
                <a:spcPts val="1900"/>
              </a:lnSpc>
            </a:pPr>
            <a:r>
              <a:rPr lang="en-US" sz="1600" b="1" dirty="0">
                <a:solidFill>
                  <a:schemeClr val="tx1">
                    <a:lumMod val="75000"/>
                    <a:lumOff val="25000"/>
                  </a:schemeClr>
                </a:solidFill>
                <a:latin typeface="Arial" panose="020B0604020202020204" pitchFamily="34" charset="0"/>
                <a:cs typeface="Arial" panose="020B0604020202020204" pitchFamily="34" charset="0"/>
              </a:rPr>
              <a:t> Composite Elections Debate </a:t>
            </a: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83664" y="3965825"/>
            <a:ext cx="121444" cy="285750"/>
            <a:chOff x="7689850" y="5922963"/>
            <a:chExt cx="161925"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5584473"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 name="Rectangle 1"/>
          <p:cNvSpPr/>
          <p:nvPr/>
        </p:nvSpPr>
        <p:spPr>
          <a:xfrm>
            <a:off x="210644" y="4876800"/>
            <a:ext cx="3599356" cy="1600438"/>
          </a:xfrm>
          <a:prstGeom prst="rect">
            <a:avLst/>
          </a:prstGeom>
        </p:spPr>
        <p:txBody>
          <a:bodyPr wrap="square">
            <a:spAutoFit/>
          </a:bodyPr>
          <a:lstStyle/>
          <a:p>
            <a:r>
              <a:rPr lang="en-ZA" sz="1400" dirty="0">
                <a:latin typeface="Arial" panose="020B0604020202020204" pitchFamily="34" charset="0"/>
                <a:cs typeface="Arial" panose="020B0604020202020204" pitchFamily="34" charset="0"/>
              </a:rPr>
              <a:t>The potential demarcation and re-demarcation of provincial, municipal, and ward boundaries in response to representations made by communities is likely to impact on the work of the Electoral Commission over the medium to long term.</a:t>
            </a:r>
          </a:p>
          <a:p>
            <a:pPr algn="just"/>
            <a:endParaRPr lang="en-ZA" sz="14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855" y="6084360"/>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Placeholder 24">
            <a:extLst>
              <a:ext uri="{FF2B5EF4-FFF2-40B4-BE49-F238E27FC236}">
                <a16:creationId xmlns:a16="http://schemas.microsoft.com/office/drawing/2014/main" id="{AF9A8A39-E747-F947-816A-0AEA4A44C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13" y="1981200"/>
            <a:ext cx="1634218" cy="1908425"/>
          </a:xfrm>
          <a:prstGeom prst="rect">
            <a:avLst/>
          </a:prstGeom>
        </p:spPr>
      </p:pic>
    </p:spTree>
    <p:extLst>
      <p:ext uri="{BB962C8B-B14F-4D97-AF65-F5344CB8AC3E}">
        <p14:creationId xmlns:p14="http://schemas.microsoft.com/office/powerpoint/2010/main" val="226361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B4E13F-D987-4371-AAC2-5ABA857A35B9}"/>
              </a:ext>
            </a:extLst>
          </p:cNvPr>
          <p:cNvSpPr/>
          <p:nvPr/>
        </p:nvSpPr>
        <p:spPr>
          <a:xfrm>
            <a:off x="413658" y="381000"/>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5D14BC9-6CD6-4708-970C-9BA488B95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800367"/>
            <a:ext cx="3047999" cy="3000234"/>
          </a:xfrm>
          <a:prstGeom prst="ellipse">
            <a:avLst/>
          </a:prstGeom>
          <a:ln>
            <a:noFill/>
          </a:ln>
          <a:effectLst>
            <a:softEdge rad="112500"/>
          </a:effectLst>
        </p:spPr>
      </p:pic>
      <p:sp>
        <p:nvSpPr>
          <p:cNvPr id="8" name="TextBox 7">
            <a:extLst>
              <a:ext uri="{FF2B5EF4-FFF2-40B4-BE49-F238E27FC236}">
                <a16:creationId xmlns:a16="http://schemas.microsoft.com/office/drawing/2014/main" id="{03AD59C9-EC4F-463C-AD8B-71836D60AA41}"/>
              </a:ext>
            </a:extLst>
          </p:cNvPr>
          <p:cNvSpPr txBox="1"/>
          <p:nvPr/>
        </p:nvSpPr>
        <p:spPr>
          <a:xfrm>
            <a:off x="609600" y="388755"/>
            <a:ext cx="8153400" cy="461665"/>
          </a:xfrm>
          <a:prstGeom prst="rect">
            <a:avLst/>
          </a:prstGeom>
          <a:noFill/>
        </p:spPr>
        <p:txBody>
          <a:bodyPr wrap="square" lIns="0" tIns="0" rIns="0" bIns="0" rtlCol="0">
            <a:spAutoFit/>
          </a:bodyPr>
          <a:lstStyle/>
          <a:p>
            <a:r>
              <a:rPr lang="en-US" sz="30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CHANGE IN EXTERNAL ENVIRONMENT </a:t>
            </a:r>
          </a:p>
        </p:txBody>
      </p:sp>
      <p:sp>
        <p:nvSpPr>
          <p:cNvPr id="9" name="TextBox 8">
            <a:extLst>
              <a:ext uri="{FF2B5EF4-FFF2-40B4-BE49-F238E27FC236}">
                <a16:creationId xmlns:a16="http://schemas.microsoft.com/office/drawing/2014/main" id="{B7DFBAE0-D7E0-437A-B8D8-039A69FE105E}"/>
              </a:ext>
            </a:extLst>
          </p:cNvPr>
          <p:cNvSpPr txBox="1"/>
          <p:nvPr/>
        </p:nvSpPr>
        <p:spPr>
          <a:xfrm>
            <a:off x="3276600" y="1219200"/>
            <a:ext cx="5638800" cy="4370427"/>
          </a:xfrm>
          <a:prstGeom prst="rect">
            <a:avLst/>
          </a:prstGeom>
          <a:noFill/>
        </p:spPr>
        <p:txBody>
          <a:bodyPr wrap="square" lIns="0" tIns="0" rIns="0" bIns="0" rtlCol="0">
            <a:spAutoFit/>
          </a:bodyPr>
          <a:lstStyle/>
          <a:p>
            <a:pPr algn="just"/>
            <a:r>
              <a:rPr lang="en-ZA" sz="1600" b="1" dirty="0">
                <a:latin typeface="Arial" panose="020B0604020202020204" pitchFamily="34" charset="0"/>
                <a:ea typeface="Segoe UI Black" panose="020B0A02040204020203" pitchFamily="34" charset="0"/>
                <a:cs typeface="Arial" panose="020B0604020202020204" pitchFamily="34" charset="0"/>
              </a:rPr>
              <a:t>COVID-19</a:t>
            </a:r>
          </a:p>
          <a:p>
            <a:pPr marL="285750" indent="-285750" algn="just">
              <a:buFont typeface="Arial" panose="020B0604020202020204" pitchFamily="34" charset="0"/>
              <a:buChar char="•"/>
            </a:pPr>
            <a:endParaRPr lang="en-ZA" sz="1600" dirty="0">
              <a:latin typeface="Arial" panose="020B0604020202020204" pitchFamily="34" charset="0"/>
              <a:ea typeface="Segoe UI Black" panose="020B0A02040204020203" pitchFamily="34" charset="0"/>
              <a:cs typeface="Arial" panose="020B0604020202020204" pitchFamily="34" charset="0"/>
            </a:endParaRPr>
          </a:p>
          <a:p>
            <a:pPr marL="342900" indent="-342900" algn="just">
              <a:buFont typeface="+mj-lt"/>
              <a:buAutoNum type="arabicPeriod"/>
            </a:pPr>
            <a:r>
              <a:rPr lang="en-ZA" dirty="0">
                <a:latin typeface="Arial" panose="020B0604020202020204" pitchFamily="34" charset="0"/>
                <a:ea typeface="Segoe UI Black" panose="020B0A02040204020203" pitchFamily="34" charset="0"/>
                <a:cs typeface="Arial" panose="020B0604020202020204" pitchFamily="34" charset="0"/>
              </a:rPr>
              <a:t>The World Health Organization (WHO) has confirmed Severe Acute Respiratory Syndrome Coronavirus 2 (SARS-COV-2) as the causative agent of Coronavirus Disease 2019 (COVID-19) and has declared the disease a global pandemic. </a:t>
            </a:r>
          </a:p>
          <a:p>
            <a:pPr marL="342900" indent="-342900" algn="just">
              <a:buFont typeface="+mj-lt"/>
              <a:buAutoNum type="arabicPeriod"/>
            </a:pPr>
            <a:endParaRPr lang="en-ZA" dirty="0">
              <a:latin typeface="Arial" panose="020B0604020202020204" pitchFamily="34" charset="0"/>
              <a:ea typeface="Segoe UI Black" panose="020B0A02040204020203" pitchFamily="34" charset="0"/>
              <a:cs typeface="Arial" panose="020B0604020202020204" pitchFamily="34" charset="0"/>
            </a:endParaRPr>
          </a:p>
          <a:p>
            <a:pPr marL="342900" indent="-342900" algn="just">
              <a:buFont typeface="+mj-lt"/>
              <a:buAutoNum type="arabicPeriod"/>
            </a:pPr>
            <a:r>
              <a:rPr lang="en-ZA" dirty="0">
                <a:latin typeface="Arial" panose="020B0604020202020204" pitchFamily="34" charset="0"/>
                <a:ea typeface="Segoe UI Black" panose="020B0A02040204020203" pitchFamily="34" charset="0"/>
                <a:cs typeface="Arial" panose="020B0604020202020204" pitchFamily="34" charset="0"/>
              </a:rPr>
              <a:t>Since then, global and country specific measures have been implemented to contain the spread of the disease. </a:t>
            </a:r>
          </a:p>
          <a:p>
            <a:pPr marL="342900" indent="-342900" algn="just">
              <a:buFont typeface="+mj-lt"/>
              <a:buAutoNum type="arabicPeriod"/>
            </a:pPr>
            <a:endParaRPr lang="en-ZA" dirty="0">
              <a:latin typeface="Arial" panose="020B0604020202020204" pitchFamily="34" charset="0"/>
              <a:ea typeface="Segoe UI Black" panose="020B0A02040204020203" pitchFamily="34" charset="0"/>
              <a:cs typeface="Arial" panose="020B0604020202020204" pitchFamily="34" charset="0"/>
            </a:endParaRPr>
          </a:p>
          <a:p>
            <a:pPr marL="342900" indent="-342900" algn="just">
              <a:buFont typeface="+mj-lt"/>
              <a:buAutoNum type="arabicPeriod"/>
            </a:pPr>
            <a:r>
              <a:rPr lang="en-ZA" dirty="0">
                <a:latin typeface="Arial" panose="020B0604020202020204" pitchFamily="34" charset="0"/>
                <a:ea typeface="Segoe UI Black" panose="020B0A02040204020203" pitchFamily="34" charset="0"/>
                <a:cs typeface="Arial" panose="020B0604020202020204" pitchFamily="34" charset="0"/>
              </a:rPr>
              <a:t>What is currently known is that the disease is spread through respiratory droplets produced when an infected person coughs, sneezes or shouts – in a same way as other respiratory pathogens spread.</a:t>
            </a:r>
          </a:p>
        </p:txBody>
      </p:sp>
    </p:spTree>
    <p:extLst>
      <p:ext uri="{BB962C8B-B14F-4D97-AF65-F5344CB8AC3E}">
        <p14:creationId xmlns:p14="http://schemas.microsoft.com/office/powerpoint/2010/main" val="61783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6CA5DF-5319-4CFC-A162-19B9981810E2}"/>
              </a:ext>
            </a:extLst>
          </p:cNvPr>
          <p:cNvSpPr/>
          <p:nvPr/>
        </p:nvSpPr>
        <p:spPr>
          <a:xfrm>
            <a:off x="413658" y="283029"/>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83671" y="304800"/>
            <a:ext cx="8078724" cy="461665"/>
          </a:xfrm>
          <a:prstGeom prst="rect">
            <a:avLst/>
          </a:prstGeom>
          <a:noFill/>
        </p:spPr>
        <p:txBody>
          <a:bodyPr wrap="square" lIns="0" tIns="0" rIns="0" bIns="0" rtlCol="0" anchor="t">
            <a:spAutoFit/>
          </a:bodyPr>
          <a:lstStyle/>
          <a:p>
            <a:pPr>
              <a:spcBef>
                <a:spcPct val="0"/>
              </a:spcBef>
            </a:pPr>
            <a:r>
              <a:rPr lang="en-US" sz="3000" b="1" dirty="0">
                <a:solidFill>
                  <a:schemeClr val="tx1">
                    <a:lumMod val="75000"/>
                    <a:lumOff val="25000"/>
                  </a:schemeClr>
                </a:solidFill>
                <a:latin typeface="Arial" panose="020B0604020202020204" pitchFamily="34" charset="0"/>
                <a:cs typeface="Arial" panose="020B0604020202020204" pitchFamily="34" charset="0"/>
              </a:rPr>
              <a:t>COVID 19</a:t>
            </a: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8" name="Rectangle 7"/>
          <p:cNvSpPr/>
          <p:nvPr/>
        </p:nvSpPr>
        <p:spPr>
          <a:xfrm>
            <a:off x="3429000" y="2621621"/>
            <a:ext cx="4572000" cy="307777"/>
          </a:xfrm>
          <a:prstGeom prst="rect">
            <a:avLst/>
          </a:prstGeom>
        </p:spPr>
        <p:txBody>
          <a:bodyPr>
            <a:spAutoFit/>
          </a:bodyPr>
          <a:lstStyle/>
          <a:p>
            <a:pPr marL="285750" indent="-285750" algn="ctr">
              <a:buFont typeface="Wingdings" panose="05000000000000000000" pitchFamily="2" charset="2"/>
              <a:buChar char="v"/>
            </a:pPr>
            <a:endParaRPr lang="en-ZA" sz="1400" dirty="0">
              <a:latin typeface="Arial" panose="020B0604020202020204" pitchFamily="34" charset="0"/>
              <a:cs typeface="Arial" panose="020B0604020202020204" pitchFamily="34" charset="0"/>
            </a:endParaRPr>
          </a:p>
        </p:txBody>
      </p:sp>
      <p:sp>
        <p:nvSpPr>
          <p:cNvPr id="9" name="Rectangle 8"/>
          <p:cNvSpPr/>
          <p:nvPr/>
        </p:nvSpPr>
        <p:spPr>
          <a:xfrm>
            <a:off x="5028195" y="2536122"/>
            <a:ext cx="3892995"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3" name="Rectangle 2"/>
          <p:cNvSpPr/>
          <p:nvPr/>
        </p:nvSpPr>
        <p:spPr>
          <a:xfrm>
            <a:off x="619390" y="2057400"/>
            <a:ext cx="8304602" cy="3416320"/>
          </a:xfrm>
          <a:prstGeom prst="rect">
            <a:avLst/>
          </a:prstGeom>
        </p:spPr>
        <p:txBody>
          <a:bodyPr wrap="square">
            <a:spAutoFit/>
          </a:bodyPr>
          <a:lstStyle/>
          <a:p>
            <a:r>
              <a:rPr lang="en-ZA" b="1" dirty="0">
                <a:latin typeface="Arial" panose="020B0604020202020204" pitchFamily="34" charset="0"/>
                <a:cs typeface="Arial" panose="020B0604020202020204" pitchFamily="34" charset="0"/>
              </a:rPr>
              <a:t>Our unfolding response to COVID-19 pandemic is as follows:</a:t>
            </a:r>
          </a:p>
          <a:p>
            <a:pPr marL="342900" indent="-342900">
              <a:buFont typeface="+mj-lt"/>
              <a:buAutoNum type="arabicPeriod"/>
            </a:pPr>
            <a:r>
              <a:rPr lang="en-ZA" dirty="0">
                <a:latin typeface="Arial" panose="020B0604020202020204" pitchFamily="34" charset="0"/>
                <a:cs typeface="Arial" panose="020B0604020202020204" pitchFamily="34" charset="0"/>
              </a:rPr>
              <a:t>Deployment of Virtual Personal Network (VPN) to enable staff to work remotely; </a:t>
            </a:r>
          </a:p>
          <a:p>
            <a:pPr marL="342900" indent="-342900">
              <a:buFont typeface="+mj-lt"/>
              <a:buAutoNum type="arabicPeriod"/>
            </a:pPr>
            <a:r>
              <a:rPr lang="en-ZA" dirty="0">
                <a:latin typeface="Arial" panose="020B0604020202020204" pitchFamily="34" charset="0"/>
                <a:cs typeface="Arial" panose="020B0604020202020204" pitchFamily="34" charset="0"/>
              </a:rPr>
              <a:t>Putting in place additional procurement for more laptops to include all staff;</a:t>
            </a:r>
          </a:p>
          <a:p>
            <a:pPr marL="342900" indent="-342900">
              <a:buFont typeface="+mj-lt"/>
              <a:buAutoNum type="arabicPeriod"/>
            </a:pPr>
            <a:r>
              <a:rPr lang="en-ZA" dirty="0">
                <a:latin typeface="Arial" panose="020B0604020202020204" pitchFamily="34" charset="0"/>
                <a:cs typeface="Arial" panose="020B0604020202020204" pitchFamily="34" charset="0"/>
              </a:rPr>
              <a:t>Two protocols in terms of the Business Continuity Plan to ensure continued business operations</a:t>
            </a:r>
          </a:p>
          <a:p>
            <a:pPr marL="800100" lvl="1" indent="-342900">
              <a:buFont typeface="+mj-lt"/>
              <a:buAutoNum type="alphaLcParenR"/>
            </a:pPr>
            <a:r>
              <a:rPr lang="en-ZA" dirty="0">
                <a:latin typeface="Arial" panose="020B0604020202020204" pitchFamily="34" charset="0"/>
                <a:cs typeface="Arial" panose="020B0604020202020204" pitchFamily="34" charset="0"/>
              </a:rPr>
              <a:t>First protocol: Deep cleaning of offices in line with methods prescribed by World Health Organization, and departments of Health and Labour. </a:t>
            </a:r>
          </a:p>
          <a:p>
            <a:pPr marL="800100" lvl="1" indent="-342900">
              <a:buFont typeface="+mj-lt"/>
              <a:buAutoNum type="alphaLcParenR"/>
            </a:pPr>
            <a:r>
              <a:rPr lang="en-ZA" dirty="0">
                <a:latin typeface="Arial" panose="020B0604020202020204" pitchFamily="34" charset="0"/>
                <a:cs typeface="Arial" panose="020B0604020202020204" pitchFamily="34" charset="0"/>
              </a:rPr>
              <a:t>Second protocol: Focuses on gradual integration of staff into the workplace.</a:t>
            </a:r>
          </a:p>
          <a:p>
            <a:pPr marL="342900" indent="-342900">
              <a:buFont typeface="+mj-lt"/>
              <a:buAutoNum type="arabicPeriod"/>
            </a:pPr>
            <a:r>
              <a:rPr lang="en-ZA" dirty="0">
                <a:latin typeface="Arial" panose="020B0604020202020204" pitchFamily="34" charset="0"/>
                <a:cs typeface="Arial" panose="020B0604020202020204" pitchFamily="34" charset="0"/>
              </a:rPr>
              <a:t>Consulting electoral stakeholders and postponing 37 by-elections by 120 days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156" y="77299"/>
            <a:ext cx="2138239" cy="198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3C820CCE-D387-4CCF-8457-60401DF40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710" y="6083525"/>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a:extLst>
              <a:ext uri="{FF2B5EF4-FFF2-40B4-BE49-F238E27FC236}">
                <a16:creationId xmlns:a16="http://schemas.microsoft.com/office/drawing/2014/main" id="{D498F9F4-446A-5A4A-AFF2-3CE984E559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3521" y="132438"/>
            <a:ext cx="2138239" cy="198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a:extLst>
              <a:ext uri="{FF2B5EF4-FFF2-40B4-BE49-F238E27FC236}">
                <a16:creationId xmlns:a16="http://schemas.microsoft.com/office/drawing/2014/main" id="{FAD01C02-7E47-764C-9F32-8B55770D60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156" y="60189"/>
            <a:ext cx="2269037" cy="221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57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6CA5DF-5319-4CFC-A162-19B9981810E2}"/>
              </a:ext>
            </a:extLst>
          </p:cNvPr>
          <p:cNvSpPr/>
          <p:nvPr/>
        </p:nvSpPr>
        <p:spPr>
          <a:xfrm>
            <a:off x="413658" y="283029"/>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83671" y="304800"/>
            <a:ext cx="8078724" cy="461665"/>
          </a:xfrm>
          <a:prstGeom prst="rect">
            <a:avLst/>
          </a:prstGeom>
          <a:noFill/>
        </p:spPr>
        <p:txBody>
          <a:bodyPr wrap="square" lIns="0" tIns="0" rIns="0" bIns="0" rtlCol="0" anchor="t">
            <a:spAutoFit/>
          </a:bodyPr>
          <a:lstStyle/>
          <a:p>
            <a:pPr>
              <a:spcBef>
                <a:spcPct val="0"/>
              </a:spcBef>
            </a:pPr>
            <a:r>
              <a:rPr lang="en-US" sz="3000" b="1" dirty="0">
                <a:solidFill>
                  <a:schemeClr val="tx1">
                    <a:lumMod val="75000"/>
                    <a:lumOff val="25000"/>
                  </a:schemeClr>
                </a:solidFill>
                <a:latin typeface="Arial" panose="020B0604020202020204" pitchFamily="34" charset="0"/>
                <a:cs typeface="Arial" panose="020B0604020202020204" pitchFamily="34" charset="0"/>
              </a:rPr>
              <a:t>COVID 19</a:t>
            </a: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8" name="Rectangle 7"/>
          <p:cNvSpPr/>
          <p:nvPr/>
        </p:nvSpPr>
        <p:spPr>
          <a:xfrm>
            <a:off x="3429000" y="2621621"/>
            <a:ext cx="4572000" cy="307777"/>
          </a:xfrm>
          <a:prstGeom prst="rect">
            <a:avLst/>
          </a:prstGeom>
        </p:spPr>
        <p:txBody>
          <a:bodyPr>
            <a:spAutoFit/>
          </a:bodyPr>
          <a:lstStyle/>
          <a:p>
            <a:pPr marL="285750" indent="-285750" algn="ctr">
              <a:buFont typeface="Wingdings" panose="05000000000000000000" pitchFamily="2" charset="2"/>
              <a:buChar char="v"/>
            </a:pPr>
            <a:endParaRPr lang="en-ZA" sz="1400" dirty="0">
              <a:latin typeface="Arial" panose="020B0604020202020204" pitchFamily="34" charset="0"/>
              <a:cs typeface="Arial" panose="020B0604020202020204" pitchFamily="34" charset="0"/>
            </a:endParaRPr>
          </a:p>
        </p:txBody>
      </p:sp>
      <p:sp>
        <p:nvSpPr>
          <p:cNvPr id="9" name="Rectangle 8"/>
          <p:cNvSpPr/>
          <p:nvPr/>
        </p:nvSpPr>
        <p:spPr>
          <a:xfrm>
            <a:off x="5028195" y="2536122"/>
            <a:ext cx="3892995"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3" name="Rectangle 2"/>
          <p:cNvSpPr/>
          <p:nvPr/>
        </p:nvSpPr>
        <p:spPr>
          <a:xfrm>
            <a:off x="655110" y="1569022"/>
            <a:ext cx="8304602" cy="4832092"/>
          </a:xfrm>
          <a:prstGeom prst="rect">
            <a:avLst/>
          </a:prstGeom>
        </p:spPr>
        <p:txBody>
          <a:bodyPr wrap="square">
            <a:spAutoFit/>
          </a:bodyPr>
          <a:lstStyle/>
          <a:p>
            <a:pPr marL="342900" indent="-342900">
              <a:buFont typeface="+mj-lt"/>
              <a:buAutoNum type="arabicPeriod" startAt="5"/>
            </a:pPr>
            <a:r>
              <a:rPr lang="en-ZA" dirty="0">
                <a:latin typeface="Arial" panose="020B0604020202020204" pitchFamily="34" charset="0"/>
                <a:cs typeface="Arial" panose="020B0604020202020204" pitchFamily="34" charset="0"/>
              </a:rPr>
              <a:t>Testing for all staff and commissioners</a:t>
            </a:r>
          </a:p>
          <a:p>
            <a:pPr marL="342900" indent="-342900">
              <a:buFont typeface="+mj-lt"/>
              <a:buAutoNum type="arabicPeriod" startAt="5"/>
            </a:pPr>
            <a:r>
              <a:rPr lang="en-ZA" dirty="0">
                <a:latin typeface="Arial" panose="020B0604020202020204" pitchFamily="34" charset="0"/>
                <a:cs typeface="Arial" panose="020B0604020202020204" pitchFamily="34" charset="0"/>
              </a:rPr>
              <a:t>Daily screening mechanisms currently being implemented for employees, visitors, contractors and service providers who will come on site. Stringent measures for refusal of access if there is a refusal, including stringent measures on social distancing.</a:t>
            </a:r>
          </a:p>
          <a:p>
            <a:pPr marL="342900" indent="-342900">
              <a:buFont typeface="+mj-lt"/>
              <a:buAutoNum type="arabicPeriod" startAt="5"/>
            </a:pPr>
            <a:r>
              <a:rPr lang="en-ZA" dirty="0">
                <a:latin typeface="Arial" panose="020B0604020202020204" pitchFamily="34" charset="0"/>
                <a:cs typeface="Arial" panose="020B0604020202020204" pitchFamily="34" charset="0"/>
              </a:rPr>
              <a:t>Personal protective equipment (PPE)  including the provision of PPE for self-sanitation of work stations over and above routine cleaning frequency and methodology.</a:t>
            </a:r>
          </a:p>
          <a:p>
            <a:pPr marL="342900" indent="-342900">
              <a:buFont typeface="+mj-lt"/>
              <a:buAutoNum type="arabicPeriod" startAt="5"/>
            </a:pPr>
            <a:r>
              <a:rPr lang="en-ZA" dirty="0">
                <a:latin typeface="Arial" panose="020B0604020202020204" pitchFamily="34" charset="0"/>
                <a:cs typeface="Arial" panose="020B0604020202020204" pitchFamily="34" charset="0"/>
              </a:rPr>
              <a:t>Training of all officials on reintegration into the work place in the ‘new normal’.  </a:t>
            </a:r>
          </a:p>
          <a:p>
            <a:pPr marL="342900" indent="-342900">
              <a:buFont typeface="+mj-lt"/>
              <a:buAutoNum type="arabicPeriod" startAt="5"/>
            </a:pPr>
            <a:r>
              <a:rPr lang="en-ZA" dirty="0">
                <a:latin typeface="Arial" panose="020B0604020202020204" pitchFamily="34" charset="0"/>
                <a:cs typeface="Arial" panose="020B0604020202020204" pitchFamily="34" charset="0"/>
              </a:rPr>
              <a:t>Continued communication plan specifically for COVID -19 to create awareness .</a:t>
            </a:r>
          </a:p>
          <a:p>
            <a:pPr marL="342900" indent="-342900">
              <a:buFont typeface="+mj-lt"/>
              <a:buAutoNum type="arabicPeriod" startAt="5"/>
            </a:pPr>
            <a:r>
              <a:rPr lang="en-ZA" dirty="0">
                <a:latin typeface="Arial" panose="020B0604020202020204" pitchFamily="34" charset="0"/>
                <a:cs typeface="Arial" panose="020B0604020202020204" pitchFamily="34" charset="0"/>
              </a:rPr>
              <a:t>All OHS officers to be trained to be COVID -19 monitors. </a:t>
            </a:r>
          </a:p>
          <a:p>
            <a:pPr algn="ctr"/>
            <a:endParaRPr lang="en-ZA" b="1" dirty="0">
              <a:solidFill>
                <a:srgbClr val="C00000"/>
              </a:solidFill>
              <a:latin typeface="Arial" panose="020B0604020202020204" pitchFamily="34" charset="0"/>
              <a:cs typeface="Arial" panose="020B0604020202020204" pitchFamily="34" charset="0"/>
            </a:endParaRPr>
          </a:p>
          <a:p>
            <a:r>
              <a:rPr lang="en-ZA" b="1" dirty="0">
                <a:solidFill>
                  <a:srgbClr val="C00000"/>
                </a:solidFill>
                <a:latin typeface="Arial" panose="020B0604020202020204" pitchFamily="34" charset="0"/>
                <a:cs typeface="Arial" panose="020B0604020202020204" pitchFamily="34" charset="0"/>
              </a:rPr>
              <a:t>We will need to re-prioritize budget and the Annual Performance Plan(APP). Therefore a revised APP will be submitted in due course. </a:t>
            </a:r>
          </a:p>
          <a:p>
            <a:endParaRPr lang="en-ZA" sz="2000" b="1" i="1" dirty="0">
              <a:solidFill>
                <a:srgbClr val="C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3810" y="140020"/>
            <a:ext cx="1917380" cy="191738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3C820CCE-D387-4CCF-8457-60401DF40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710" y="6083525"/>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22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3C9E2E5C-1108-47F0-B48E-FBF9417117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7263" y="2320329"/>
            <a:ext cx="1901337" cy="2185721"/>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43" name="Picture 42">
            <a:extLst>
              <a:ext uri="{FF2B5EF4-FFF2-40B4-BE49-F238E27FC236}">
                <a16:creationId xmlns:a16="http://schemas.microsoft.com/office/drawing/2014/main" id="{5B725929-9054-438F-9944-BFEBF6929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5" y="2351615"/>
            <a:ext cx="1806335" cy="2154435"/>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42" name="Picture 41">
            <a:extLst>
              <a:ext uri="{FF2B5EF4-FFF2-40B4-BE49-F238E27FC236}">
                <a16:creationId xmlns:a16="http://schemas.microsoft.com/office/drawing/2014/main" id="{58357A94-6A53-422A-96F7-5785CBA48D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5235" y="159336"/>
            <a:ext cx="1517942" cy="2044522"/>
          </a:xfrm>
          <a:custGeom>
            <a:avLst/>
            <a:gdLst>
              <a:gd name="connsiteX0" fmla="*/ 0 w 2023922"/>
              <a:gd name="connsiteY0" fmla="*/ 0 h 2044522"/>
              <a:gd name="connsiteX1" fmla="*/ 2023922 w 2023922"/>
              <a:gd name="connsiteY1" fmla="*/ 0 h 2044522"/>
              <a:gd name="connsiteX2" fmla="*/ 2023922 w 2023922"/>
              <a:gd name="connsiteY2" fmla="*/ 2044522 h 2044522"/>
              <a:gd name="connsiteX3" fmla="*/ 0 w 2023922"/>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2023922" h="2044522">
                <a:moveTo>
                  <a:pt x="0" y="0"/>
                </a:moveTo>
                <a:lnTo>
                  <a:pt x="2023922" y="0"/>
                </a:lnTo>
                <a:lnTo>
                  <a:pt x="2023922" y="2044522"/>
                </a:lnTo>
                <a:lnTo>
                  <a:pt x="0" y="2044522"/>
                </a:lnTo>
                <a:close/>
              </a:path>
            </a:pathLst>
          </a:custGeom>
        </p:spPr>
      </p:pic>
      <p:pic>
        <p:nvPicPr>
          <p:cNvPr id="40" name="Picture 39">
            <a:extLst>
              <a:ext uri="{FF2B5EF4-FFF2-40B4-BE49-F238E27FC236}">
                <a16:creationId xmlns:a16="http://schemas.microsoft.com/office/drawing/2014/main" id="{7E72D3E7-1F53-43A3-9F20-38AAA2821D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53" y="4654143"/>
            <a:ext cx="1537784" cy="2044522"/>
          </a:xfrm>
          <a:custGeom>
            <a:avLst/>
            <a:gdLst>
              <a:gd name="connsiteX0" fmla="*/ 0 w 2050379"/>
              <a:gd name="connsiteY0" fmla="*/ 0 h 2044522"/>
              <a:gd name="connsiteX1" fmla="*/ 2050379 w 2050379"/>
              <a:gd name="connsiteY1" fmla="*/ 0 h 2044522"/>
              <a:gd name="connsiteX2" fmla="*/ 2050379 w 2050379"/>
              <a:gd name="connsiteY2" fmla="*/ 2044522 h 2044522"/>
              <a:gd name="connsiteX3" fmla="*/ 0 w 2050379"/>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2050379" h="2044522">
                <a:moveTo>
                  <a:pt x="0" y="0"/>
                </a:moveTo>
                <a:lnTo>
                  <a:pt x="2050379" y="0"/>
                </a:lnTo>
                <a:lnTo>
                  <a:pt x="2050379" y="2044522"/>
                </a:lnTo>
                <a:lnTo>
                  <a:pt x="0" y="2044522"/>
                </a:lnTo>
                <a:close/>
              </a:path>
            </a:pathLst>
          </a:custGeom>
        </p:spPr>
      </p:pic>
      <p:pic>
        <p:nvPicPr>
          <p:cNvPr id="39" name="Picture 38">
            <a:extLst>
              <a:ext uri="{FF2B5EF4-FFF2-40B4-BE49-F238E27FC236}">
                <a16:creationId xmlns:a16="http://schemas.microsoft.com/office/drawing/2014/main" id="{FEC489BB-6D23-4BB2-858F-AE041FC3F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601" y="4654143"/>
            <a:ext cx="4070576" cy="2044522"/>
          </a:xfrm>
          <a:custGeom>
            <a:avLst/>
            <a:gdLst>
              <a:gd name="connsiteX0" fmla="*/ 0 w 5450039"/>
              <a:gd name="connsiteY0" fmla="*/ 0 h 2044522"/>
              <a:gd name="connsiteX1" fmla="*/ 5450039 w 5450039"/>
              <a:gd name="connsiteY1" fmla="*/ 0 h 2044522"/>
              <a:gd name="connsiteX2" fmla="*/ 5450039 w 5450039"/>
              <a:gd name="connsiteY2" fmla="*/ 2044522 h 2044522"/>
              <a:gd name="connsiteX3" fmla="*/ 0 w 5450039"/>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5450039" h="2044522">
                <a:moveTo>
                  <a:pt x="0" y="0"/>
                </a:moveTo>
                <a:lnTo>
                  <a:pt x="5450039" y="0"/>
                </a:lnTo>
                <a:lnTo>
                  <a:pt x="5450039" y="2044522"/>
                </a:lnTo>
                <a:lnTo>
                  <a:pt x="0" y="2044522"/>
                </a:lnTo>
                <a:close/>
              </a:path>
            </a:pathLst>
          </a:custGeom>
        </p:spPr>
      </p:pic>
      <p:pic>
        <p:nvPicPr>
          <p:cNvPr id="45" name="Picture 44">
            <a:extLst>
              <a:ext uri="{FF2B5EF4-FFF2-40B4-BE49-F238E27FC236}">
                <a16:creationId xmlns:a16="http://schemas.microsoft.com/office/drawing/2014/main" id="{52676595-1315-465C-A114-1CCD809060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1651" y="2351615"/>
            <a:ext cx="1551525" cy="2154435"/>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36" name="Picture 35">
            <a:extLst>
              <a:ext uri="{FF2B5EF4-FFF2-40B4-BE49-F238E27FC236}">
                <a16:creationId xmlns:a16="http://schemas.microsoft.com/office/drawing/2014/main" id="{BCD47C97-207D-449D-AF17-F0F84072BF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64" y="159336"/>
            <a:ext cx="3939935" cy="2044522"/>
          </a:xfrm>
          <a:custGeom>
            <a:avLst/>
            <a:gdLst>
              <a:gd name="connsiteX0" fmla="*/ 0 w 5476496"/>
              <a:gd name="connsiteY0" fmla="*/ 0 h 2044522"/>
              <a:gd name="connsiteX1" fmla="*/ 5476496 w 5476496"/>
              <a:gd name="connsiteY1" fmla="*/ 0 h 2044522"/>
              <a:gd name="connsiteX2" fmla="*/ 5476496 w 5476496"/>
              <a:gd name="connsiteY2" fmla="*/ 2044522 h 2044522"/>
              <a:gd name="connsiteX3" fmla="*/ 0 w 5476496"/>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5476496" h="2044522">
                <a:moveTo>
                  <a:pt x="0" y="0"/>
                </a:moveTo>
                <a:lnTo>
                  <a:pt x="5476496" y="0"/>
                </a:lnTo>
                <a:lnTo>
                  <a:pt x="5476496" y="2044522"/>
                </a:lnTo>
                <a:lnTo>
                  <a:pt x="0" y="2044522"/>
                </a:lnTo>
                <a:close/>
              </a:path>
            </a:pathLst>
          </a:custGeom>
        </p:spPr>
      </p:pic>
      <p:sp>
        <p:nvSpPr>
          <p:cNvPr id="3" name="Rectangle 2"/>
          <p:cNvSpPr/>
          <p:nvPr/>
        </p:nvSpPr>
        <p:spPr>
          <a:xfrm flipH="1">
            <a:off x="6019800" y="2951778"/>
            <a:ext cx="3048000" cy="954107"/>
          </a:xfrm>
          <a:prstGeom prst="rect">
            <a:avLst/>
          </a:prstGeom>
        </p:spPr>
        <p:txBody>
          <a:bodyPr wrap="square">
            <a:spAutoFit/>
          </a:bodyPr>
          <a:lstStyle/>
          <a:p>
            <a:pPr algn="ctr"/>
            <a:r>
              <a:rPr lang="en-ZA" sz="2800" b="1" dirty="0">
                <a:solidFill>
                  <a:schemeClr val="tx1">
                    <a:lumMod val="75000"/>
                    <a:lumOff val="25000"/>
                  </a:schemeClr>
                </a:solidFill>
                <a:latin typeface="Arial" panose="020B0604020202020204" pitchFamily="34" charset="0"/>
                <a:cs typeface="Arial" panose="020B0604020202020204" pitchFamily="34" charset="0"/>
              </a:rPr>
              <a:t>MEASURING PERFORMANCE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5449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8" y="283029"/>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3400" y="323281"/>
            <a:ext cx="8785519" cy="461665"/>
          </a:xfrm>
          <a:prstGeom prst="rect">
            <a:avLst/>
          </a:prstGeom>
          <a:noFill/>
        </p:spPr>
        <p:txBody>
          <a:bodyPr wrap="square" lIns="0" tIns="0" rIns="0" bIns="0" rtlCol="0" anchor="t">
            <a:spAutoFit/>
          </a:bodyPr>
          <a:lstStyle/>
          <a:p>
            <a:r>
              <a:rPr lang="en-US" sz="3000" b="1" dirty="0">
                <a:solidFill>
                  <a:schemeClr val="tx1">
                    <a:lumMod val="75000"/>
                    <a:lumOff val="25000"/>
                  </a:schemeClr>
                </a:solidFill>
                <a:latin typeface="Arial" panose="020B0604020202020204" pitchFamily="34" charset="0"/>
                <a:cs typeface="Arial" panose="020B0604020202020204" pitchFamily="34" charset="0"/>
              </a:rPr>
              <a:t>OVERVIEW OF PROGRAMMES </a:t>
            </a:r>
            <a:endParaRPr lang="en-US" sz="3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Placeholder 11">
            <a:extLst>
              <a:ext uri="{FF2B5EF4-FFF2-40B4-BE49-F238E27FC236}">
                <a16:creationId xmlns:a16="http://schemas.microsoft.com/office/drawing/2014/main" id="{17A1139C-9F46-4314-B86D-7E66BACA6291}"/>
              </a:ext>
            </a:extLst>
          </p:cNvPr>
          <p:cNvPicPr>
            <a:picLocks noGrp="1" noChangeAspect="1"/>
          </p:cNvPicPr>
          <p:nvPr>
            <p:ph type="pic" sz="quarter" idx="21"/>
          </p:nvPr>
        </p:nvPicPr>
        <p:blipFill>
          <a:blip r:embed="rId2" cstate="print">
            <a:extLst>
              <a:ext uri="{28A0092B-C50C-407E-A947-70E740481C1C}">
                <a14:useLocalDpi xmlns:a14="http://schemas.microsoft.com/office/drawing/2010/main" val="0"/>
              </a:ext>
            </a:extLst>
          </a:blip>
          <a:stretch>
            <a:fillRect/>
          </a:stretch>
        </p:blipFill>
        <p:spPr>
          <a:xfrm>
            <a:off x="76201" y="2438400"/>
            <a:ext cx="1914061" cy="1905000"/>
          </a:xfrm>
        </p:spPr>
      </p:pic>
      <p:pic>
        <p:nvPicPr>
          <p:cNvPr id="16" name="Picture Placeholder 15">
            <a:extLst>
              <a:ext uri="{FF2B5EF4-FFF2-40B4-BE49-F238E27FC236}">
                <a16:creationId xmlns:a16="http://schemas.microsoft.com/office/drawing/2014/main" id="{44390570-6A88-4783-8F45-62FB793BAE74}"/>
              </a:ext>
            </a:extLst>
          </p:cNvPr>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tretch>
            <a:fillRect/>
          </a:stretch>
        </p:blipFill>
        <p:spPr>
          <a:xfrm>
            <a:off x="4724400" y="2339675"/>
            <a:ext cx="1903228" cy="1927524"/>
          </a:xfrm>
        </p:spPr>
      </p:pic>
      <p:pic>
        <p:nvPicPr>
          <p:cNvPr id="14" name="Picture Placeholder 13">
            <a:extLst>
              <a:ext uri="{FF2B5EF4-FFF2-40B4-BE49-F238E27FC236}">
                <a16:creationId xmlns:a16="http://schemas.microsoft.com/office/drawing/2014/main" id="{5E7E62BB-8F57-482A-BB07-2EA0E32F7780}"/>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tretch>
            <a:fillRect/>
          </a:stretch>
        </p:blipFill>
        <p:spPr>
          <a:xfrm>
            <a:off x="2438400" y="2438400"/>
            <a:ext cx="1895992" cy="1834733"/>
          </a:xfrm>
        </p:spPr>
      </p:pic>
      <p:sp>
        <p:nvSpPr>
          <p:cNvPr id="62" name="Rectangle 61">
            <a:extLst>
              <a:ext uri="{FF2B5EF4-FFF2-40B4-BE49-F238E27FC236}">
                <a16:creationId xmlns:a16="http://schemas.microsoft.com/office/drawing/2014/main" id="{203D2516-C67F-490F-AB5A-1D5872D69D84}"/>
              </a:ext>
            </a:extLst>
          </p:cNvPr>
          <p:cNvSpPr/>
          <p:nvPr/>
        </p:nvSpPr>
        <p:spPr>
          <a:xfrm>
            <a:off x="80622" y="4499699"/>
            <a:ext cx="2146527" cy="487313"/>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anchor="t">
            <a:spAutoFit/>
          </a:bodyPr>
          <a:lstStyle/>
          <a:p>
            <a:pPr algn="ctr">
              <a:lnSpc>
                <a:spcPts val="1900"/>
              </a:lnSpc>
            </a:pPr>
            <a:r>
              <a:rPr lang="en-US" sz="1400" b="1" dirty="0">
                <a:solidFill>
                  <a:schemeClr val="tx1">
                    <a:lumMod val="75000"/>
                    <a:lumOff val="25000"/>
                  </a:schemeClr>
                </a:solidFill>
                <a:latin typeface="Arial" panose="020B0604020202020204" pitchFamily="34" charset="0"/>
                <a:cs typeface="Arial" panose="020B0604020202020204" pitchFamily="34" charset="0"/>
              </a:rPr>
              <a:t>PROGRAMME 1:</a:t>
            </a:r>
          </a:p>
          <a:p>
            <a:pPr algn="ctr">
              <a:lnSpc>
                <a:spcPts val="1900"/>
              </a:lnSpc>
            </a:pPr>
            <a:r>
              <a:rPr lang="en-US" sz="1400" b="1" dirty="0">
                <a:solidFill>
                  <a:schemeClr val="tx1">
                    <a:lumMod val="75000"/>
                    <a:lumOff val="25000"/>
                  </a:schemeClr>
                </a:solidFill>
                <a:latin typeface="Arial" panose="020B0604020202020204" pitchFamily="34" charset="0"/>
                <a:cs typeface="Arial" panose="020B0604020202020204" pitchFamily="34" charset="0"/>
              </a:rPr>
              <a:t>ADMINISTRATION </a:t>
            </a:r>
          </a:p>
        </p:txBody>
      </p:sp>
      <p:sp>
        <p:nvSpPr>
          <p:cNvPr id="63" name="Rectangle 62">
            <a:extLst>
              <a:ext uri="{FF2B5EF4-FFF2-40B4-BE49-F238E27FC236}">
                <a16:creationId xmlns:a16="http://schemas.microsoft.com/office/drawing/2014/main" id="{BE8E3723-CA2F-4083-8ADD-2C702ED87A93}"/>
              </a:ext>
            </a:extLst>
          </p:cNvPr>
          <p:cNvSpPr/>
          <p:nvPr/>
        </p:nvSpPr>
        <p:spPr>
          <a:xfrm>
            <a:off x="4591732" y="4499699"/>
            <a:ext cx="2418668" cy="487313"/>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anchor="t">
            <a:spAutoFit/>
          </a:bodyPr>
          <a:lstStyle/>
          <a:p>
            <a:pPr algn="ctr">
              <a:lnSpc>
                <a:spcPts val="1900"/>
              </a:lnSpc>
            </a:pPr>
            <a:r>
              <a:rPr lang="en-US" sz="1400" b="1" dirty="0">
                <a:solidFill>
                  <a:schemeClr val="tx1">
                    <a:lumMod val="75000"/>
                    <a:lumOff val="25000"/>
                  </a:schemeClr>
                </a:solidFill>
                <a:latin typeface="Arial" panose="020B0604020202020204" pitchFamily="34" charset="0"/>
                <a:cs typeface="Arial" panose="020B0604020202020204" pitchFamily="34" charset="0"/>
              </a:rPr>
              <a:t>PROGRAMME 3:</a:t>
            </a:r>
          </a:p>
          <a:p>
            <a:pPr algn="ctr">
              <a:lnSpc>
                <a:spcPts val="1900"/>
              </a:lnSpc>
            </a:pPr>
            <a:r>
              <a:rPr lang="en-US" sz="1400" b="1" dirty="0">
                <a:solidFill>
                  <a:schemeClr val="tx1">
                    <a:lumMod val="75000"/>
                    <a:lumOff val="25000"/>
                  </a:schemeClr>
                </a:solidFill>
                <a:latin typeface="Arial" panose="020B0604020202020204" pitchFamily="34" charset="0"/>
                <a:cs typeface="Arial" panose="020B0604020202020204" pitchFamily="34" charset="0"/>
              </a:rPr>
              <a:t>OUTREACH</a:t>
            </a:r>
            <a:r>
              <a:rPr lang="en-US" sz="16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4" name="Rectangle 63">
            <a:extLst>
              <a:ext uri="{FF2B5EF4-FFF2-40B4-BE49-F238E27FC236}">
                <a16:creationId xmlns:a16="http://schemas.microsoft.com/office/drawing/2014/main" id="{74C37F1B-48AC-4972-9945-38A9A669930C}"/>
              </a:ext>
            </a:extLst>
          </p:cNvPr>
          <p:cNvSpPr/>
          <p:nvPr/>
        </p:nvSpPr>
        <p:spPr>
          <a:xfrm>
            <a:off x="2227150" y="4499699"/>
            <a:ext cx="2497250" cy="487313"/>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anchor="t">
            <a:spAutoFit/>
          </a:bodyPr>
          <a:lstStyle/>
          <a:p>
            <a:pPr algn="ctr">
              <a:lnSpc>
                <a:spcPts val="1900"/>
              </a:lnSpc>
            </a:pPr>
            <a:r>
              <a:rPr lang="en-US" sz="1400" b="1" dirty="0">
                <a:solidFill>
                  <a:schemeClr val="tx1">
                    <a:lumMod val="75000"/>
                    <a:lumOff val="25000"/>
                  </a:schemeClr>
                </a:solidFill>
                <a:latin typeface="Arial" panose="020B0604020202020204" pitchFamily="34" charset="0"/>
                <a:cs typeface="Arial" panose="020B0604020202020204" pitchFamily="34" charset="0"/>
              </a:rPr>
              <a:t>PROGRAMME 2:</a:t>
            </a:r>
          </a:p>
          <a:p>
            <a:pPr algn="ctr">
              <a:lnSpc>
                <a:spcPts val="1900"/>
              </a:lnSpc>
            </a:pPr>
            <a:r>
              <a:rPr lang="en-US" sz="1400" b="1" dirty="0">
                <a:solidFill>
                  <a:schemeClr val="tx1">
                    <a:lumMod val="75000"/>
                    <a:lumOff val="25000"/>
                  </a:schemeClr>
                </a:solidFill>
                <a:latin typeface="Arial" panose="020B0604020202020204" pitchFamily="34" charset="0"/>
                <a:cs typeface="Arial" panose="020B0604020202020204" pitchFamily="34" charset="0"/>
              </a:rPr>
              <a:t>ELECTORAL OPERATIONS</a:t>
            </a:r>
          </a:p>
        </p:txBody>
      </p:sp>
      <p:pic>
        <p:nvPicPr>
          <p:cNvPr id="102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228"/>
          <a:stretch/>
        </p:blipFill>
        <p:spPr bwMode="auto">
          <a:xfrm>
            <a:off x="8077200" y="5796398"/>
            <a:ext cx="914400" cy="92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Placeholder 15">
            <a:extLst>
              <a:ext uri="{FF2B5EF4-FFF2-40B4-BE49-F238E27FC236}">
                <a16:creationId xmlns:a16="http://schemas.microsoft.com/office/drawing/2014/main" id="{44390570-6A88-4783-8F45-62FB793BA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1" y="2438400"/>
            <a:ext cx="2133600" cy="1828799"/>
          </a:xfrm>
          <a:prstGeom prst="ellipse">
            <a:avLst/>
          </a:prstGeom>
        </p:spPr>
      </p:pic>
      <p:sp>
        <p:nvSpPr>
          <p:cNvPr id="13" name="Rectangle 12">
            <a:extLst>
              <a:ext uri="{FF2B5EF4-FFF2-40B4-BE49-F238E27FC236}">
                <a16:creationId xmlns:a16="http://schemas.microsoft.com/office/drawing/2014/main" id="{BE8E3723-CA2F-4083-8ADD-2C702ED87A93}"/>
              </a:ext>
            </a:extLst>
          </p:cNvPr>
          <p:cNvSpPr/>
          <p:nvPr/>
        </p:nvSpPr>
        <p:spPr>
          <a:xfrm>
            <a:off x="7010400" y="4499699"/>
            <a:ext cx="2124075" cy="487313"/>
          </a:xfrm>
          <a:prstGeom prst="rect">
            <a:avLst/>
          </a:prstGeom>
        </p:spPr>
        <p:style>
          <a:lnRef idx="1">
            <a:schemeClr val="accent6"/>
          </a:lnRef>
          <a:fillRef idx="2">
            <a:schemeClr val="accent6"/>
          </a:fillRef>
          <a:effectRef idx="1">
            <a:schemeClr val="accent6"/>
          </a:effectRef>
          <a:fontRef idx="minor">
            <a:schemeClr val="dk1"/>
          </a:fontRef>
        </p:style>
        <p:txBody>
          <a:bodyPr wrap="square" lIns="0" tIns="0" rIns="0" bIns="0" anchor="t">
            <a:spAutoFit/>
          </a:bodyPr>
          <a:lstStyle/>
          <a:p>
            <a:pPr algn="ctr">
              <a:lnSpc>
                <a:spcPts val="1900"/>
              </a:lnSpc>
            </a:pPr>
            <a:r>
              <a:rPr lang="en-US" sz="1400" b="1" dirty="0">
                <a:solidFill>
                  <a:schemeClr val="tx1">
                    <a:lumMod val="75000"/>
                    <a:lumOff val="25000"/>
                  </a:schemeClr>
                </a:solidFill>
                <a:latin typeface="Arial" panose="020B0604020202020204" pitchFamily="34" charset="0"/>
                <a:cs typeface="Arial" panose="020B0604020202020204" pitchFamily="34" charset="0"/>
              </a:rPr>
              <a:t>PROGRAMME 4:</a:t>
            </a:r>
          </a:p>
          <a:p>
            <a:pPr algn="ctr">
              <a:lnSpc>
                <a:spcPts val="1900"/>
              </a:lnSpc>
            </a:pPr>
            <a:r>
              <a:rPr lang="en-US" sz="1400" b="1" dirty="0">
                <a:solidFill>
                  <a:schemeClr val="tx1">
                    <a:lumMod val="75000"/>
                    <a:lumOff val="25000"/>
                  </a:schemeClr>
                </a:solidFill>
                <a:latin typeface="Arial" panose="020B0604020202020204" pitchFamily="34" charset="0"/>
                <a:cs typeface="Arial" panose="020B0604020202020204" pitchFamily="34" charset="0"/>
              </a:rPr>
              <a:t>PARTY FUNDING</a:t>
            </a:r>
            <a:r>
              <a:rPr lang="en-US" sz="16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5931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74BFA3-7D76-446C-82C2-2D5D176005AC}"/>
              </a:ext>
            </a:extLst>
          </p:cNvPr>
          <p:cNvSpPr/>
          <p:nvPr/>
        </p:nvSpPr>
        <p:spPr>
          <a:xfrm>
            <a:off x="413658" y="283029"/>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b="1" dirty="0">
                <a:solidFill>
                  <a:schemeClr val="tx1">
                    <a:lumMod val="75000"/>
                    <a:lumOff val="25000"/>
                  </a:schemeClr>
                </a:solidFill>
                <a:latin typeface="Arial" panose="020B0604020202020204" pitchFamily="34" charset="0"/>
                <a:ea typeface="+mn-ea"/>
                <a:cs typeface="Arial" panose="020B0604020202020204" pitchFamily="34" charset="0"/>
              </a:rPr>
              <a:t>CONTENTS</a:t>
            </a:r>
            <a:endParaRPr lang="en-ZA" sz="3600" b="1" dirty="0">
              <a:solidFill>
                <a:schemeClr val="tx1">
                  <a:lumMod val="75000"/>
                  <a:lumOff val="25000"/>
                </a:schemeClr>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457200" y="1295400"/>
            <a:ext cx="8229600" cy="4830763"/>
          </a:xfrm>
        </p:spPr>
        <p:txBody>
          <a:bodyPr>
            <a:noAutofit/>
          </a:bodyPr>
          <a:lstStyle/>
          <a:p>
            <a:pPr algn="just">
              <a:buFont typeface="+mj-lt"/>
              <a:buAutoNum type="arabicPeriod"/>
            </a:pPr>
            <a:r>
              <a:rPr lang="en-US" sz="1800" b="1" dirty="0">
                <a:latin typeface="Arial" panose="020B0604020202020204" pitchFamily="34" charset="0"/>
                <a:cs typeface="Arial" panose="020B0604020202020204" pitchFamily="34" charset="0"/>
              </a:rPr>
              <a:t>Introduction  </a:t>
            </a:r>
          </a:p>
          <a:p>
            <a:pPr algn="just">
              <a:buFont typeface="+mj-lt"/>
              <a:buAutoNum type="arabicPeriod"/>
            </a:pPr>
            <a:r>
              <a:rPr lang="en-US" sz="1800" b="1" dirty="0">
                <a:latin typeface="Arial" panose="020B0604020202020204" pitchFamily="34" charset="0"/>
                <a:cs typeface="Arial" panose="020B0604020202020204" pitchFamily="34" charset="0"/>
              </a:rPr>
              <a:t>Statutory Mandate </a:t>
            </a:r>
          </a:p>
          <a:p>
            <a:pPr algn="just">
              <a:buFont typeface="+mj-lt"/>
              <a:buAutoNum type="arabicPeriod"/>
            </a:pPr>
            <a:r>
              <a:rPr lang="en-US" sz="1800" b="1" dirty="0">
                <a:latin typeface="Arial" panose="020B0604020202020204" pitchFamily="34" charset="0"/>
                <a:cs typeface="Arial" panose="020B0604020202020204" pitchFamily="34" charset="0"/>
              </a:rPr>
              <a:t>Strategic Focus</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Vision</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Mission </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Values </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Change in external environment </a:t>
            </a:r>
            <a:endParaRPr lang="en-US" sz="1800" b="1" dirty="0">
              <a:latin typeface="Arial" panose="020B0604020202020204" pitchFamily="34" charset="0"/>
              <a:cs typeface="Arial" panose="020B0604020202020204" pitchFamily="34" charset="0"/>
            </a:endParaRPr>
          </a:p>
          <a:p>
            <a:pPr algn="just">
              <a:buFont typeface="+mj-lt"/>
              <a:buAutoNum type="arabicPeriod"/>
            </a:pPr>
            <a:r>
              <a:rPr lang="en-US" sz="1800" b="1" dirty="0">
                <a:latin typeface="Arial" panose="020B0604020202020204" pitchFamily="34" charset="0"/>
                <a:cs typeface="Arial" panose="020B0604020202020204" pitchFamily="34" charset="0"/>
              </a:rPr>
              <a:t>COVID-19</a:t>
            </a:r>
          </a:p>
          <a:p>
            <a:pPr algn="just">
              <a:buFont typeface="+mj-lt"/>
              <a:buAutoNum type="arabicPeriod"/>
            </a:pPr>
            <a:r>
              <a:rPr lang="en-US" sz="1800" b="1" dirty="0">
                <a:latin typeface="Arial" panose="020B0604020202020204" pitchFamily="34" charset="0"/>
                <a:cs typeface="Arial" panose="020B0604020202020204" pitchFamily="34" charset="0"/>
              </a:rPr>
              <a:t>Measuring Performance </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Overview </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Programme 1: Administration</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Programme 2: Electoral Operations</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Programme 3: Outreach</a:t>
            </a:r>
          </a:p>
          <a:p>
            <a:pPr marL="800100" lvl="1" indent="-342900" algn="just">
              <a:buFont typeface="+mj-lt"/>
              <a:buAutoNum type="alphaLcPeriod"/>
            </a:pPr>
            <a:r>
              <a:rPr lang="en-US" sz="1800" dirty="0">
                <a:latin typeface="Arial" panose="020B0604020202020204" pitchFamily="34" charset="0"/>
                <a:cs typeface="Arial" panose="020B0604020202020204" pitchFamily="34" charset="0"/>
              </a:rPr>
              <a:t>Programme 4: Party Funding</a:t>
            </a:r>
          </a:p>
          <a:p>
            <a:pPr algn="just">
              <a:buFont typeface="+mj-lt"/>
              <a:buAutoNum type="arabicPeriod"/>
            </a:pPr>
            <a:r>
              <a:rPr lang="en-US" sz="1800" b="1" dirty="0">
                <a:latin typeface="Arial" panose="020B0604020202020204" pitchFamily="34" charset="0"/>
                <a:cs typeface="Arial" panose="020B0604020202020204" pitchFamily="34" charset="0"/>
              </a:rPr>
              <a:t>Budget </a:t>
            </a:r>
            <a:endParaRPr lang="en-ZA" sz="1800" b="1"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F88DFF09-5C6E-4B5D-9464-A58B3E457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510"/>
          <a:stretch/>
        </p:blipFill>
        <p:spPr bwMode="auto">
          <a:xfrm>
            <a:off x="8153400" y="5738757"/>
            <a:ext cx="879103" cy="93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900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4BAD0BCC-050E-4B80-A41C-3C753E672AC5}"/>
              </a:ext>
            </a:extLst>
          </p:cNvPr>
          <p:cNvSpPr/>
          <p:nvPr/>
        </p:nvSpPr>
        <p:spPr>
          <a:xfrm rot="16200000">
            <a:off x="1855788" y="1359150"/>
            <a:ext cx="6489700" cy="4867275"/>
          </a:xfrm>
          <a:prstGeom prst="ellipse">
            <a:avLst/>
          </a:prstGeom>
          <a:noFill/>
          <a:ln w="12700" cap="flat">
            <a:gradFill>
              <a:gsLst>
                <a:gs pos="80000">
                  <a:schemeClr val="bg1">
                    <a:lumMod val="95000"/>
                  </a:schemeClr>
                </a:gs>
                <a:gs pos="100000">
                  <a:schemeClr val="tx1">
                    <a:lumMod val="65000"/>
                    <a:lumOff val="35000"/>
                  </a:schemeClr>
                </a:gs>
              </a:gsLst>
              <a:lin ang="5400000" scaled="1"/>
            </a:gradFill>
            <a:prstDash val="solid"/>
            <a:miter/>
            <a:tailEnd type="arrow" w="lg"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A7CFECBE-2951-42A6-9208-AD0FADC8FCDB}"/>
              </a:ext>
            </a:extLst>
          </p:cNvPr>
          <p:cNvSpPr/>
          <p:nvPr/>
        </p:nvSpPr>
        <p:spPr>
          <a:xfrm flipH="1">
            <a:off x="13339" y="-1"/>
            <a:ext cx="4909679" cy="6858001"/>
          </a:xfrm>
          <a:custGeom>
            <a:avLst/>
            <a:gdLst>
              <a:gd name="connsiteX0" fmla="*/ 6546239 w 6546239"/>
              <a:gd name="connsiteY0" fmla="*/ 0 h 6858001"/>
              <a:gd name="connsiteX1" fmla="*/ 3815792 w 6546239"/>
              <a:gd name="connsiteY1" fmla="*/ 0 h 6858001"/>
              <a:gd name="connsiteX2" fmla="*/ 0 w 6546239"/>
              <a:gd name="connsiteY2" fmla="*/ 6858001 h 6858001"/>
              <a:gd name="connsiteX3" fmla="*/ 5535292 w 6546239"/>
              <a:gd name="connsiteY3" fmla="*/ 6858001 h 6858001"/>
              <a:gd name="connsiteX4" fmla="*/ 6546239 w 6546239"/>
              <a:gd name="connsiteY4" fmla="*/ 5041058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239" h="6858001">
                <a:moveTo>
                  <a:pt x="6546239" y="0"/>
                </a:moveTo>
                <a:lnTo>
                  <a:pt x="3815792" y="0"/>
                </a:lnTo>
                <a:lnTo>
                  <a:pt x="0" y="6858001"/>
                </a:lnTo>
                <a:lnTo>
                  <a:pt x="5535292" y="6858001"/>
                </a:lnTo>
                <a:lnTo>
                  <a:pt x="6546239" y="5041058"/>
                </a:lnTo>
                <a:close/>
              </a:path>
            </a:pathLst>
          </a:custGeom>
          <a:gradFill>
            <a:gsLst>
              <a:gs pos="0">
                <a:srgbClr val="0070C0"/>
              </a:gs>
              <a:gs pos="10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D828DF4-C7EC-47F4-8D67-8948F2BC5F22}"/>
              </a:ext>
            </a:extLst>
          </p:cNvPr>
          <p:cNvSpPr txBox="1">
            <a:spLocks/>
          </p:cNvSpPr>
          <p:nvPr/>
        </p:nvSpPr>
        <p:spPr>
          <a:xfrm>
            <a:off x="0" y="1615885"/>
            <a:ext cx="2884879" cy="886397"/>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Programme 1</a:t>
            </a:r>
          </a:p>
          <a:p>
            <a:r>
              <a:rPr lang="en-US" sz="3200" b="1" dirty="0">
                <a:solidFill>
                  <a:schemeClr val="bg1"/>
                </a:solidFill>
                <a:latin typeface="Arial" panose="020B0604020202020204" pitchFamily="34" charset="0"/>
                <a:cs typeface="Arial" panose="020B0604020202020204" pitchFamily="34" charset="0"/>
              </a:rPr>
              <a:t>Administration  </a:t>
            </a:r>
          </a:p>
        </p:txBody>
      </p:sp>
      <p:grpSp>
        <p:nvGrpSpPr>
          <p:cNvPr id="15" name="Group 14">
            <a:extLst>
              <a:ext uri="{FF2B5EF4-FFF2-40B4-BE49-F238E27FC236}">
                <a16:creationId xmlns:a16="http://schemas.microsoft.com/office/drawing/2014/main" id="{E7C14ADB-F11F-4232-979C-44E12E06777F}"/>
              </a:ext>
            </a:extLst>
          </p:cNvPr>
          <p:cNvGrpSpPr/>
          <p:nvPr/>
        </p:nvGrpSpPr>
        <p:grpSpPr>
          <a:xfrm>
            <a:off x="6769551" y="2005425"/>
            <a:ext cx="463624" cy="705066"/>
            <a:chOff x="4540250" y="2136776"/>
            <a:chExt cx="2190751" cy="2498725"/>
          </a:xfrm>
          <a:solidFill>
            <a:schemeClr val="tx2">
              <a:lumMod val="75000"/>
            </a:schemeClr>
          </a:solidFill>
        </p:grpSpPr>
        <p:sp>
          <p:nvSpPr>
            <p:cNvPr id="16" name="Freeform: Shape 15">
              <a:extLst>
                <a:ext uri="{FF2B5EF4-FFF2-40B4-BE49-F238E27FC236}">
                  <a16:creationId xmlns:a16="http://schemas.microsoft.com/office/drawing/2014/main" id="{54F0F3BF-50EB-4599-B416-9E41D3B482F3}"/>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72603E39-66DB-4679-B2A7-8FA8730558B5}"/>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18" name="Freeform 9">
              <a:extLst>
                <a:ext uri="{FF2B5EF4-FFF2-40B4-BE49-F238E27FC236}">
                  <a16:creationId xmlns:a16="http://schemas.microsoft.com/office/drawing/2014/main" id="{A662416C-4B04-4153-A0AE-E2D825CDE8EA}"/>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ACE2714B-EC7F-43D0-81AA-919559B009F9}"/>
              </a:ext>
            </a:extLst>
          </p:cNvPr>
          <p:cNvGrpSpPr/>
          <p:nvPr/>
        </p:nvGrpSpPr>
        <p:grpSpPr>
          <a:xfrm>
            <a:off x="7030415" y="2898102"/>
            <a:ext cx="463624" cy="705066"/>
            <a:chOff x="4540250" y="2136776"/>
            <a:chExt cx="2190751" cy="2498725"/>
          </a:xfrm>
          <a:solidFill>
            <a:schemeClr val="accent5">
              <a:lumMod val="75000"/>
            </a:schemeClr>
          </a:solidFill>
        </p:grpSpPr>
        <p:sp>
          <p:nvSpPr>
            <p:cNvPr id="20" name="Freeform: Shape 19">
              <a:extLst>
                <a:ext uri="{FF2B5EF4-FFF2-40B4-BE49-F238E27FC236}">
                  <a16:creationId xmlns:a16="http://schemas.microsoft.com/office/drawing/2014/main" id="{BCF4504E-1629-4689-A0BC-23ADEB93B4F2}"/>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21" name="Freeform 7">
              <a:extLst>
                <a:ext uri="{FF2B5EF4-FFF2-40B4-BE49-F238E27FC236}">
                  <a16:creationId xmlns:a16="http://schemas.microsoft.com/office/drawing/2014/main" id="{C6836FE4-963B-4292-8D02-B087CB15A379}"/>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22" name="Freeform 9">
              <a:extLst>
                <a:ext uri="{FF2B5EF4-FFF2-40B4-BE49-F238E27FC236}">
                  <a16:creationId xmlns:a16="http://schemas.microsoft.com/office/drawing/2014/main" id="{88944D2C-306A-4184-B6C2-13DCFEB0ADFF}"/>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38BDFD45-2638-4510-80FC-31E47C622F3C}"/>
              </a:ext>
            </a:extLst>
          </p:cNvPr>
          <p:cNvGrpSpPr/>
          <p:nvPr/>
        </p:nvGrpSpPr>
        <p:grpSpPr>
          <a:xfrm>
            <a:off x="7046736" y="3897328"/>
            <a:ext cx="463624" cy="705066"/>
            <a:chOff x="4540250" y="2136776"/>
            <a:chExt cx="2190751" cy="2498725"/>
          </a:xfrm>
          <a:solidFill>
            <a:schemeClr val="tx2"/>
          </a:solidFill>
        </p:grpSpPr>
        <p:sp>
          <p:nvSpPr>
            <p:cNvPr id="24" name="Freeform: Shape 23">
              <a:extLst>
                <a:ext uri="{FF2B5EF4-FFF2-40B4-BE49-F238E27FC236}">
                  <a16:creationId xmlns:a16="http://schemas.microsoft.com/office/drawing/2014/main" id="{6BC62BEA-91D1-4098-94AA-74A669CBCA88}"/>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25" name="Freeform 7">
              <a:extLst>
                <a:ext uri="{FF2B5EF4-FFF2-40B4-BE49-F238E27FC236}">
                  <a16:creationId xmlns:a16="http://schemas.microsoft.com/office/drawing/2014/main" id="{49C3B7F3-4D24-401B-A101-906807D4B46F}"/>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26" name="Freeform 9">
              <a:extLst>
                <a:ext uri="{FF2B5EF4-FFF2-40B4-BE49-F238E27FC236}">
                  <a16:creationId xmlns:a16="http://schemas.microsoft.com/office/drawing/2014/main" id="{3B7F59A4-7C6E-4578-A142-60CF2E77492A}"/>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BCF37192-4219-4DEC-9A2B-3D8C9B06FF48}"/>
              </a:ext>
            </a:extLst>
          </p:cNvPr>
          <p:cNvSpPr txBox="1"/>
          <p:nvPr/>
        </p:nvSpPr>
        <p:spPr>
          <a:xfrm>
            <a:off x="7378958" y="3722454"/>
            <a:ext cx="1783318" cy="830997"/>
          </a:xfrm>
          <a:prstGeom prst="rect">
            <a:avLst/>
          </a:prstGeom>
          <a:noFill/>
        </p:spPr>
        <p:txBody>
          <a:bodyPr wrap="square" lIns="216000" rIns="0" rtlCol="0" anchor="b">
            <a:spAutoFit/>
          </a:bodyPr>
          <a:lstStyle/>
          <a:p>
            <a:pPr algn="ctr"/>
            <a:r>
              <a:rPr lang="en-ID" sz="1600" b="1" dirty="0">
                <a:latin typeface="Arial" panose="020B0604020202020204" pitchFamily="34" charset="0"/>
                <a:cs typeface="Arial" panose="020B0604020202020204" pitchFamily="34" charset="0"/>
              </a:rPr>
              <a:t>Information &amp; Communication  Technology  </a:t>
            </a:r>
          </a:p>
        </p:txBody>
      </p:sp>
      <p:sp>
        <p:nvSpPr>
          <p:cNvPr id="30" name="TextBox 29">
            <a:extLst>
              <a:ext uri="{FF2B5EF4-FFF2-40B4-BE49-F238E27FC236}">
                <a16:creationId xmlns:a16="http://schemas.microsoft.com/office/drawing/2014/main" id="{E946FA60-99B8-4C2E-9FA4-B2BE3DC78BAB}"/>
              </a:ext>
            </a:extLst>
          </p:cNvPr>
          <p:cNvSpPr txBox="1"/>
          <p:nvPr/>
        </p:nvSpPr>
        <p:spPr>
          <a:xfrm>
            <a:off x="7262227" y="1772687"/>
            <a:ext cx="1783318" cy="830997"/>
          </a:xfrm>
          <a:prstGeom prst="rect">
            <a:avLst/>
          </a:prstGeom>
          <a:noFill/>
        </p:spPr>
        <p:txBody>
          <a:bodyPr wrap="square" lIns="216000" rIns="0" rtlCol="0" anchor="b">
            <a:spAutoFit/>
          </a:bodyPr>
          <a:lstStyle/>
          <a:p>
            <a:pPr algn="ctr"/>
            <a:r>
              <a:rPr lang="en-ID" sz="1600" b="1" dirty="0">
                <a:latin typeface="Arial" panose="020B0604020202020204" pitchFamily="34" charset="0"/>
                <a:cs typeface="Arial" panose="020B0604020202020204" pitchFamily="34" charset="0"/>
              </a:rPr>
              <a:t>Human Resources Management </a:t>
            </a:r>
          </a:p>
        </p:txBody>
      </p:sp>
      <p:sp>
        <p:nvSpPr>
          <p:cNvPr id="32" name="TextBox 31">
            <a:extLst>
              <a:ext uri="{FF2B5EF4-FFF2-40B4-BE49-F238E27FC236}">
                <a16:creationId xmlns:a16="http://schemas.microsoft.com/office/drawing/2014/main" id="{0DFD522F-3901-418E-99A9-CBFE9FBE92DB}"/>
              </a:ext>
            </a:extLst>
          </p:cNvPr>
          <p:cNvSpPr txBox="1"/>
          <p:nvPr/>
        </p:nvSpPr>
        <p:spPr>
          <a:xfrm>
            <a:off x="7600323" y="2896013"/>
            <a:ext cx="1277541" cy="461665"/>
          </a:xfrm>
          <a:prstGeom prst="rect">
            <a:avLst/>
          </a:prstGeom>
          <a:noFill/>
        </p:spPr>
        <p:txBody>
          <a:bodyPr wrap="square" lIns="216000" rIns="0" rtlCol="0" anchor="b">
            <a:spAutoFit/>
          </a:bodyPr>
          <a:lstStyle/>
          <a:p>
            <a:pPr algn="ctr"/>
            <a:r>
              <a:rPr lang="en-ID" sz="1600" b="1" dirty="0">
                <a:latin typeface="Arial" panose="020B0604020202020204" pitchFamily="34" charset="0"/>
                <a:cs typeface="Arial" panose="020B0604020202020204" pitchFamily="34" charset="0"/>
              </a:rPr>
              <a:t>Legal</a:t>
            </a:r>
            <a:r>
              <a:rPr lang="en-ID" sz="2400" b="1" dirty="0">
                <a:latin typeface="Arial" panose="020B0604020202020204" pitchFamily="34" charset="0"/>
                <a:cs typeface="Arial" panose="020B0604020202020204" pitchFamily="34" charset="0"/>
              </a:rPr>
              <a:t> </a:t>
            </a:r>
          </a:p>
        </p:txBody>
      </p:sp>
      <p:pic>
        <p:nvPicPr>
          <p:cNvPr id="28" name="Picture 27">
            <a:extLst>
              <a:ext uri="{FF2B5EF4-FFF2-40B4-BE49-F238E27FC236}">
                <a16:creationId xmlns:a16="http://schemas.microsoft.com/office/drawing/2014/main" id="{9B1E16AB-B835-425E-8421-A02E5F5E1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856" y="18709"/>
            <a:ext cx="4563070" cy="6858000"/>
          </a:xfrm>
          <a:prstGeom prst="parallelogram">
            <a:avLst>
              <a:gd name="adj" fmla="val 33450"/>
            </a:avLst>
          </a:prstGeom>
        </p:spPr>
      </p:pic>
      <p:grpSp>
        <p:nvGrpSpPr>
          <p:cNvPr id="34" name="Group 33">
            <a:extLst>
              <a:ext uri="{FF2B5EF4-FFF2-40B4-BE49-F238E27FC236}">
                <a16:creationId xmlns:a16="http://schemas.microsoft.com/office/drawing/2014/main" id="{38BDFD45-2638-4510-80FC-31E47C622F3C}"/>
              </a:ext>
            </a:extLst>
          </p:cNvPr>
          <p:cNvGrpSpPr/>
          <p:nvPr/>
        </p:nvGrpSpPr>
        <p:grpSpPr>
          <a:xfrm>
            <a:off x="6814924" y="4843691"/>
            <a:ext cx="463624" cy="705066"/>
            <a:chOff x="4540250" y="2136776"/>
            <a:chExt cx="2190751" cy="2498725"/>
          </a:xfrm>
          <a:solidFill>
            <a:srgbClr val="43CBD7"/>
          </a:solidFill>
        </p:grpSpPr>
        <p:sp>
          <p:nvSpPr>
            <p:cNvPr id="35" name="Freeform: Shape 23">
              <a:extLst>
                <a:ext uri="{FF2B5EF4-FFF2-40B4-BE49-F238E27FC236}">
                  <a16:creationId xmlns:a16="http://schemas.microsoft.com/office/drawing/2014/main" id="{6BC62BEA-91D1-4098-94AA-74A669CBCA88}"/>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36" name="Freeform 7">
              <a:extLst>
                <a:ext uri="{FF2B5EF4-FFF2-40B4-BE49-F238E27FC236}">
                  <a16:creationId xmlns:a16="http://schemas.microsoft.com/office/drawing/2014/main" id="{49C3B7F3-4D24-401B-A101-906807D4B46F}"/>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37" name="Freeform 9">
              <a:extLst>
                <a:ext uri="{FF2B5EF4-FFF2-40B4-BE49-F238E27FC236}">
                  <a16:creationId xmlns:a16="http://schemas.microsoft.com/office/drawing/2014/main" id="{3B7F59A4-7C6E-4578-A142-60CF2E77492A}"/>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sp>
        <p:nvSpPr>
          <p:cNvPr id="38" name="TextBox 37">
            <a:extLst>
              <a:ext uri="{FF2B5EF4-FFF2-40B4-BE49-F238E27FC236}">
                <a16:creationId xmlns:a16="http://schemas.microsoft.com/office/drawing/2014/main" id="{BCF37192-4219-4DEC-9A2B-3D8C9B06FF48}"/>
              </a:ext>
            </a:extLst>
          </p:cNvPr>
          <p:cNvSpPr txBox="1"/>
          <p:nvPr/>
        </p:nvSpPr>
        <p:spPr>
          <a:xfrm>
            <a:off x="7292925" y="4843691"/>
            <a:ext cx="1721922" cy="338554"/>
          </a:xfrm>
          <a:prstGeom prst="rect">
            <a:avLst/>
          </a:prstGeom>
          <a:noFill/>
        </p:spPr>
        <p:txBody>
          <a:bodyPr wrap="square" lIns="216000" rIns="0" rtlCol="0" anchor="b">
            <a:spAutoFit/>
          </a:bodyPr>
          <a:lstStyle/>
          <a:p>
            <a:pPr algn="ctr"/>
            <a:r>
              <a:rPr lang="en-ID" sz="1600" b="1" dirty="0">
                <a:latin typeface="Arial" panose="020B0604020202020204" pitchFamily="34" charset="0"/>
                <a:cs typeface="Arial" panose="020B0604020202020204" pitchFamily="34" charset="0"/>
              </a:rPr>
              <a:t>Internal Audit   </a:t>
            </a:r>
          </a:p>
        </p:txBody>
      </p:sp>
      <p:sp>
        <p:nvSpPr>
          <p:cNvPr id="39" name="TextBox 38">
            <a:extLst>
              <a:ext uri="{FF2B5EF4-FFF2-40B4-BE49-F238E27FC236}">
                <a16:creationId xmlns:a16="http://schemas.microsoft.com/office/drawing/2014/main" id="{BCF37192-4219-4DEC-9A2B-3D8C9B06FF48}"/>
              </a:ext>
            </a:extLst>
          </p:cNvPr>
          <p:cNvSpPr txBox="1"/>
          <p:nvPr/>
        </p:nvSpPr>
        <p:spPr>
          <a:xfrm>
            <a:off x="6781626" y="956245"/>
            <a:ext cx="1457468" cy="584775"/>
          </a:xfrm>
          <a:prstGeom prst="rect">
            <a:avLst/>
          </a:prstGeom>
          <a:noFill/>
        </p:spPr>
        <p:txBody>
          <a:bodyPr wrap="square" lIns="216000" rIns="0" rtlCol="0" anchor="b">
            <a:spAutoFit/>
          </a:bodyPr>
          <a:lstStyle/>
          <a:p>
            <a:pPr algn="ctr"/>
            <a:r>
              <a:rPr lang="en-ID" sz="1600" b="1" dirty="0">
                <a:latin typeface="Arial" panose="020B0604020202020204" pitchFamily="34" charset="0"/>
                <a:cs typeface="Arial" panose="020B0604020202020204" pitchFamily="34" charset="0"/>
              </a:rPr>
              <a:t>Financial Management    </a:t>
            </a:r>
          </a:p>
        </p:txBody>
      </p:sp>
      <p:grpSp>
        <p:nvGrpSpPr>
          <p:cNvPr id="11" name="Group 10">
            <a:extLst>
              <a:ext uri="{FF2B5EF4-FFF2-40B4-BE49-F238E27FC236}">
                <a16:creationId xmlns:a16="http://schemas.microsoft.com/office/drawing/2014/main" id="{D0914BD4-7F8F-42F5-93D7-B5DA78D02741}"/>
              </a:ext>
            </a:extLst>
          </p:cNvPr>
          <p:cNvGrpSpPr/>
          <p:nvPr/>
        </p:nvGrpSpPr>
        <p:grpSpPr>
          <a:xfrm>
            <a:off x="6290969" y="883110"/>
            <a:ext cx="463624" cy="705066"/>
            <a:chOff x="4540250" y="2136776"/>
            <a:chExt cx="2190751" cy="2498725"/>
          </a:xfrm>
          <a:solidFill>
            <a:srgbClr val="00B0F0"/>
          </a:solidFill>
        </p:grpSpPr>
        <p:sp>
          <p:nvSpPr>
            <p:cNvPr id="12" name="Freeform: Shape 11">
              <a:extLst>
                <a:ext uri="{FF2B5EF4-FFF2-40B4-BE49-F238E27FC236}">
                  <a16:creationId xmlns:a16="http://schemas.microsoft.com/office/drawing/2014/main" id="{943C52C1-D5F0-4F83-90DE-53A0F7CE824C}"/>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13" name="Freeform 7">
              <a:extLst>
                <a:ext uri="{FF2B5EF4-FFF2-40B4-BE49-F238E27FC236}">
                  <a16:creationId xmlns:a16="http://schemas.microsoft.com/office/drawing/2014/main" id="{E16497A7-DD9E-4493-815B-B2C250396D07}"/>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14" name="Freeform 9">
              <a:extLst>
                <a:ext uri="{FF2B5EF4-FFF2-40B4-BE49-F238E27FC236}">
                  <a16:creationId xmlns:a16="http://schemas.microsoft.com/office/drawing/2014/main" id="{A7F4F217-A601-4617-A7AB-A20F5E4D743A}"/>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38BDFD45-2638-4510-80FC-31E47C622F3C}"/>
              </a:ext>
            </a:extLst>
          </p:cNvPr>
          <p:cNvGrpSpPr/>
          <p:nvPr/>
        </p:nvGrpSpPr>
        <p:grpSpPr>
          <a:xfrm>
            <a:off x="6059157" y="5701157"/>
            <a:ext cx="463624" cy="705066"/>
            <a:chOff x="4540250" y="2136776"/>
            <a:chExt cx="2190751" cy="2498725"/>
          </a:xfrm>
          <a:solidFill>
            <a:schemeClr val="accent1">
              <a:lumMod val="75000"/>
            </a:schemeClr>
          </a:solidFill>
        </p:grpSpPr>
        <p:sp>
          <p:nvSpPr>
            <p:cNvPr id="40" name="Freeform: Shape 23">
              <a:extLst>
                <a:ext uri="{FF2B5EF4-FFF2-40B4-BE49-F238E27FC236}">
                  <a16:creationId xmlns:a16="http://schemas.microsoft.com/office/drawing/2014/main" id="{6BC62BEA-91D1-4098-94AA-74A669CBCA88}"/>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41" name="Freeform 7">
              <a:extLst>
                <a:ext uri="{FF2B5EF4-FFF2-40B4-BE49-F238E27FC236}">
                  <a16:creationId xmlns:a16="http://schemas.microsoft.com/office/drawing/2014/main" id="{49C3B7F3-4D24-401B-A101-906807D4B46F}"/>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42" name="Freeform 9">
              <a:extLst>
                <a:ext uri="{FF2B5EF4-FFF2-40B4-BE49-F238E27FC236}">
                  <a16:creationId xmlns:a16="http://schemas.microsoft.com/office/drawing/2014/main" id="{3B7F59A4-7C6E-4578-A142-60CF2E77492A}"/>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sp>
        <p:nvSpPr>
          <p:cNvPr id="43" name="TextBox 42">
            <a:extLst>
              <a:ext uri="{FF2B5EF4-FFF2-40B4-BE49-F238E27FC236}">
                <a16:creationId xmlns:a16="http://schemas.microsoft.com/office/drawing/2014/main" id="{BCF37192-4219-4DEC-9A2B-3D8C9B06FF48}"/>
              </a:ext>
            </a:extLst>
          </p:cNvPr>
          <p:cNvSpPr txBox="1"/>
          <p:nvPr/>
        </p:nvSpPr>
        <p:spPr>
          <a:xfrm>
            <a:off x="6517171" y="5804725"/>
            <a:ext cx="1721922" cy="338554"/>
          </a:xfrm>
          <a:prstGeom prst="rect">
            <a:avLst/>
          </a:prstGeom>
          <a:noFill/>
        </p:spPr>
        <p:txBody>
          <a:bodyPr wrap="square" lIns="216000" rIns="0" rtlCol="0" anchor="b">
            <a:spAutoFit/>
          </a:bodyPr>
          <a:lstStyle/>
          <a:p>
            <a:r>
              <a:rPr lang="en-ID" sz="1600" b="1" dirty="0">
                <a:latin typeface="Arial" panose="020B0604020202020204" pitchFamily="34" charset="0"/>
                <a:cs typeface="Arial" panose="020B0604020202020204" pitchFamily="34" charset="0"/>
              </a:rPr>
              <a:t>Training    </a:t>
            </a:r>
          </a:p>
        </p:txBody>
      </p:sp>
    </p:spTree>
    <p:extLst>
      <p:ext uri="{BB962C8B-B14F-4D97-AF65-F5344CB8AC3E}">
        <p14:creationId xmlns:p14="http://schemas.microsoft.com/office/powerpoint/2010/main" val="322876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AECC0B-436B-4813-A6CE-CA950ACA4B3E}"/>
              </a:ext>
            </a:extLst>
          </p:cNvPr>
          <p:cNvSpPr/>
          <p:nvPr/>
        </p:nvSpPr>
        <p:spPr>
          <a:xfrm>
            <a:off x="152400" y="119743"/>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0FBD32-9706-45E2-AC50-A40B71D923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40" y="1905000"/>
            <a:ext cx="2770523" cy="3232160"/>
          </a:xfrm>
          <a:prstGeom prst="rect">
            <a:avLst/>
          </a:prstGeom>
          <a:effectLst>
            <a:softEdge rad="317500"/>
          </a:effectLst>
        </p:spPr>
      </p:pic>
      <p:sp>
        <p:nvSpPr>
          <p:cNvPr id="2" name="Rectangle 1"/>
          <p:cNvSpPr/>
          <p:nvPr/>
        </p:nvSpPr>
        <p:spPr>
          <a:xfrm>
            <a:off x="3344883" y="1720840"/>
            <a:ext cx="4724400" cy="3785652"/>
          </a:xfrm>
          <a:prstGeom prst="rect">
            <a:avLst/>
          </a:prstGeom>
        </p:spPr>
        <p:txBody>
          <a:bodyPr wrap="square">
            <a:spAutoFit/>
          </a:bodyPr>
          <a:lstStyle/>
          <a:p>
            <a:r>
              <a:rPr lang="en-ZA" sz="2400" dirty="0">
                <a:latin typeface="Arial" panose="020B0604020202020204" pitchFamily="34" charset="0"/>
                <a:cs typeface="Arial" panose="020B0604020202020204" pitchFamily="34" charset="0"/>
              </a:rPr>
              <a:t>to achieve the strategic outcome of strengthening institutional effectiveness at all levels of the organisation. </a:t>
            </a:r>
          </a:p>
          <a:p>
            <a:endParaRPr lang="en-ZA" sz="2400"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It also provides the overall strategic management of the Electoral Commission, as well as centralised support and financial management services. </a:t>
            </a:r>
          </a:p>
        </p:txBody>
      </p:sp>
      <p:sp>
        <p:nvSpPr>
          <p:cNvPr id="3" name="Rectangle 2"/>
          <p:cNvSpPr/>
          <p:nvPr/>
        </p:nvSpPr>
        <p:spPr>
          <a:xfrm>
            <a:off x="152400" y="219760"/>
            <a:ext cx="8763000" cy="615553"/>
          </a:xfrm>
          <a:prstGeom prst="rect">
            <a:avLst/>
          </a:prstGeom>
        </p:spPr>
        <p:txBody>
          <a:bodyPr wrap="square">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PROGRAMME 1: ADMINISTRATION</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867400"/>
            <a:ext cx="990600" cy="86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92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9" y="28303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664086" y="268973"/>
            <a:ext cx="8078724" cy="523220"/>
          </a:xfrm>
          <a:prstGeom prst="rect">
            <a:avLst/>
          </a:prstGeom>
          <a:noFill/>
        </p:spPr>
        <p:txBody>
          <a:bodyPr wrap="square" lIns="0" tIns="0" rIns="0" bIns="0" rtlCol="0" anchor="t">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PROGRAMME 1: ADMINISTRATION</a:t>
            </a:r>
          </a:p>
        </p:txBody>
      </p:sp>
      <p:sp>
        <p:nvSpPr>
          <p:cNvPr id="7" name="TextBox 6">
            <a:extLst>
              <a:ext uri="{FF2B5EF4-FFF2-40B4-BE49-F238E27FC236}">
                <a16:creationId xmlns:a16="http://schemas.microsoft.com/office/drawing/2014/main" id="{640B2DE2-18E3-4FEC-8C3B-6DA7DF9FF5D5}"/>
              </a:ext>
            </a:extLst>
          </p:cNvPr>
          <p:cNvSpPr txBox="1"/>
          <p:nvPr/>
        </p:nvSpPr>
        <p:spPr>
          <a:xfrm>
            <a:off x="449273" y="1076529"/>
            <a:ext cx="8316686" cy="252762"/>
          </a:xfrm>
          <a:prstGeom prst="rect">
            <a:avLst/>
          </a:prstGeom>
          <a:noFill/>
        </p:spPr>
        <p:txBody>
          <a:bodyPr wrap="square" lIns="0" tIns="0" rIns="0" bIns="0" rtlCol="0" anchor="t">
            <a:spAutoFit/>
          </a:bodyPr>
          <a:lstStyle/>
          <a:p>
            <a:pPr>
              <a:lnSpc>
                <a:spcPts val="1900"/>
              </a:lnSpc>
            </a:pPr>
            <a:r>
              <a:rPr lang="en-ZA" sz="2400" b="1" dirty="0">
                <a:solidFill>
                  <a:srgbClr val="C00000"/>
                </a:solidFill>
                <a:latin typeface="Arial" panose="020B0604020202020204" pitchFamily="34" charset="0"/>
                <a:cs typeface="Arial" panose="020B0604020202020204" pitchFamily="34" charset="0"/>
              </a:rPr>
              <a:t>Sub-programmes</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83672" y="1676400"/>
            <a:ext cx="1737942" cy="1981200"/>
          </a:xfrm>
        </p:spPr>
      </p:pic>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3812039" y="1652400"/>
            <a:ext cx="1407530" cy="2113360"/>
          </a:xfrm>
        </p:spPr>
      </p:pic>
      <p:pic>
        <p:nvPicPr>
          <p:cNvPr id="33" name="Picture Placeholder 32">
            <a:extLst>
              <a:ext uri="{FF2B5EF4-FFF2-40B4-BE49-F238E27FC236}">
                <a16:creationId xmlns:a16="http://schemas.microsoft.com/office/drawing/2014/main" id="{7FC05293-60CE-41D4-B8C0-C84EF17A0BA6}"/>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760380" y="1752600"/>
            <a:ext cx="1621620" cy="1905000"/>
          </a:xfrm>
        </p:spPr>
      </p:pic>
      <p:sp>
        <p:nvSpPr>
          <p:cNvPr id="10" name="Rectangle 9">
            <a:extLst>
              <a:ext uri="{FF2B5EF4-FFF2-40B4-BE49-F238E27FC236}">
                <a16:creationId xmlns:a16="http://schemas.microsoft.com/office/drawing/2014/main" id="{1C644E50-5F0E-479D-B660-BD9D305526D2}"/>
              </a:ext>
            </a:extLst>
          </p:cNvPr>
          <p:cNvSpPr/>
          <p:nvPr/>
        </p:nvSpPr>
        <p:spPr>
          <a:xfrm>
            <a:off x="395851" y="1485344"/>
            <a:ext cx="2165832"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A19870C-38BC-4A9A-BB3F-23F031643DE5}"/>
              </a:ext>
            </a:extLst>
          </p:cNvPr>
          <p:cNvSpPr/>
          <p:nvPr/>
        </p:nvSpPr>
        <p:spPr>
          <a:xfrm>
            <a:off x="3388734" y="1472479"/>
            <a:ext cx="2286000"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46EA1BE-1755-44CA-ABBE-09B750B2D195}"/>
              </a:ext>
            </a:extLst>
          </p:cNvPr>
          <p:cNvSpPr/>
          <p:nvPr/>
        </p:nvSpPr>
        <p:spPr>
          <a:xfrm>
            <a:off x="6448077" y="1472479"/>
            <a:ext cx="2209800"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8039980-A07C-429B-930C-AEF67796F468}"/>
              </a:ext>
            </a:extLst>
          </p:cNvPr>
          <p:cNvSpPr/>
          <p:nvPr/>
        </p:nvSpPr>
        <p:spPr>
          <a:xfrm>
            <a:off x="135137" y="4464638"/>
            <a:ext cx="2444354" cy="1938992"/>
          </a:xfrm>
          <a:prstGeom prst="rect">
            <a:avLst/>
          </a:prstGeom>
        </p:spPr>
        <p:txBody>
          <a:bodyPr wrap="square" lIns="0" tIns="0" rIns="0" bIns="0" anchor="t">
            <a:spAutoFit/>
          </a:bodyPr>
          <a:lstStyle/>
          <a:p>
            <a:pPr algn="ctr"/>
            <a:r>
              <a:rPr lang="en-ZA" sz="1400" dirty="0">
                <a:latin typeface="Arial" panose="020B0604020202020204" pitchFamily="34" charset="0"/>
                <a:cs typeface="Arial" panose="020B0604020202020204" pitchFamily="34" charset="0"/>
              </a:rPr>
              <a:t>Management focuses on strengthening governance by refining institutional governance arrangements (including the Commission’s committees and structures), exercising oversight, and undertaking monitoring, evaluation and support.</a:t>
            </a:r>
            <a:r>
              <a:rPr lang="en-US" sz="1400" dirty="0">
                <a:latin typeface="Arial" panose="020B0604020202020204" pitchFamily="34" charset="0"/>
                <a:cs typeface="Arial" panose="020B0604020202020204" pitchFamily="34" charset="0"/>
              </a:rPr>
              <a:t> </a:t>
            </a:r>
          </a:p>
        </p:txBody>
      </p:sp>
      <p:sp>
        <p:nvSpPr>
          <p:cNvPr id="39" name="Rectangle 38">
            <a:extLst>
              <a:ext uri="{FF2B5EF4-FFF2-40B4-BE49-F238E27FC236}">
                <a16:creationId xmlns:a16="http://schemas.microsoft.com/office/drawing/2014/main" id="{728EA7E2-6253-4CD6-9F98-BD31D4D58A57}"/>
              </a:ext>
            </a:extLst>
          </p:cNvPr>
          <p:cNvSpPr/>
          <p:nvPr/>
        </p:nvSpPr>
        <p:spPr>
          <a:xfrm>
            <a:off x="2662669" y="4541099"/>
            <a:ext cx="3890531" cy="1947136"/>
          </a:xfrm>
          <a:prstGeom prst="rect">
            <a:avLst/>
          </a:prstGeom>
        </p:spPr>
        <p:txBody>
          <a:bodyPr wrap="square" lIns="0" tIns="0" rIns="0" bIns="0" anchor="t">
            <a:spAutoFit/>
          </a:bodyPr>
          <a:lstStyle/>
          <a:p>
            <a:pPr algn="ctr"/>
            <a:r>
              <a:rPr lang="en-ZA" sz="1400" dirty="0">
                <a:solidFill>
                  <a:schemeClr val="tx1">
                    <a:lumMod val="75000"/>
                    <a:lumOff val="25000"/>
                  </a:schemeClr>
                </a:solidFill>
                <a:latin typeface="Arial" panose="020B0604020202020204" pitchFamily="34" charset="0"/>
                <a:cs typeface="Arial" panose="020B0604020202020204" pitchFamily="34" charset="0"/>
              </a:rPr>
              <a:t> Corporate Services focuses on building institutional capacity, expanding human capital development, adhering to performance standards, becoming people-centred, managing human resources well, maintaining sound industrial relations, striving to comply with national climate change policies (preserving the environment), and building institutional memory.</a:t>
            </a:r>
          </a:p>
          <a:p>
            <a:pPr algn="ctr">
              <a:lnSpc>
                <a:spcPts val="1900"/>
              </a:lnSpc>
            </a:pPr>
            <a:r>
              <a:rPr lang="en-US" sz="1400" dirty="0">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3" name="Rectangle 2"/>
          <p:cNvSpPr/>
          <p:nvPr/>
        </p:nvSpPr>
        <p:spPr>
          <a:xfrm>
            <a:off x="6326183" y="4109007"/>
            <a:ext cx="2728632" cy="3385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ZA" sz="1600" b="1" dirty="0">
                <a:latin typeface="Arial" panose="020B0604020202020204" pitchFamily="34" charset="0"/>
                <a:cs typeface="Arial" panose="020B0604020202020204" pitchFamily="34" charset="0"/>
              </a:rPr>
              <a:t>1.3 Financial Management</a:t>
            </a:r>
          </a:p>
        </p:txBody>
      </p:sp>
      <p:sp>
        <p:nvSpPr>
          <p:cNvPr id="14" name="Rectangle 13"/>
          <p:cNvSpPr/>
          <p:nvPr/>
        </p:nvSpPr>
        <p:spPr>
          <a:xfrm>
            <a:off x="3388734" y="4071479"/>
            <a:ext cx="2408032" cy="338554"/>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ZA" sz="1600" b="1" dirty="0">
                <a:latin typeface="Arial" panose="020B0604020202020204" pitchFamily="34" charset="0"/>
                <a:cs typeface="Arial" panose="020B0604020202020204" pitchFamily="34" charset="0"/>
              </a:rPr>
              <a:t>1.2 Corporate Services</a:t>
            </a:r>
          </a:p>
        </p:txBody>
      </p:sp>
      <p:sp>
        <p:nvSpPr>
          <p:cNvPr id="15" name="Rectangle 14"/>
          <p:cNvSpPr/>
          <p:nvPr/>
        </p:nvSpPr>
        <p:spPr>
          <a:xfrm>
            <a:off x="449273" y="4122749"/>
            <a:ext cx="1872341" cy="33855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ZA" sz="1600" b="1" dirty="0">
                <a:latin typeface="Arial" panose="020B0604020202020204" pitchFamily="34" charset="0"/>
                <a:cs typeface="Arial" panose="020B0604020202020204" pitchFamily="34" charset="0"/>
              </a:rPr>
              <a:t>1.1 Management</a:t>
            </a:r>
          </a:p>
        </p:txBody>
      </p:sp>
      <p:sp>
        <p:nvSpPr>
          <p:cNvPr id="16" name="Rectangle 15"/>
          <p:cNvSpPr/>
          <p:nvPr/>
        </p:nvSpPr>
        <p:spPr>
          <a:xfrm>
            <a:off x="6400800" y="4541099"/>
            <a:ext cx="2603854" cy="769441"/>
          </a:xfrm>
          <a:prstGeom prst="rect">
            <a:avLst/>
          </a:prstGeom>
        </p:spPr>
        <p:txBody>
          <a:bodyPr wrap="square">
            <a:spAutoFit/>
          </a:bodyPr>
          <a:lstStyle/>
          <a:p>
            <a:pPr algn="ctr"/>
            <a:r>
              <a:rPr lang="en-ZA" sz="1600"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Financial Management focuses on managing</a:t>
            </a:r>
          </a:p>
          <a:p>
            <a:pPr algn="ctr"/>
            <a:r>
              <a:rPr lang="en-ZA" sz="1400" dirty="0">
                <a:latin typeface="Arial" panose="020B0604020202020204" pitchFamily="34" charset="0"/>
                <a:cs typeface="Arial" panose="020B0604020202020204" pitchFamily="34" charset="0"/>
              </a:rPr>
              <a:t>financial resources well.</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4140" y="5976394"/>
            <a:ext cx="883638" cy="76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85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4"/>
          <p:cNvSpPr txBox="1">
            <a:spLocks noChangeArrowheads="1"/>
          </p:cNvSpPr>
          <p:nvPr/>
        </p:nvSpPr>
        <p:spPr bwMode="auto">
          <a:xfrm>
            <a:off x="603250" y="609600"/>
            <a:ext cx="114300" cy="1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33"/>
          <p:cNvSpPr txBox="1">
            <a:spLocks noChangeArrowheads="1"/>
          </p:cNvSpPr>
          <p:nvPr/>
        </p:nvSpPr>
        <p:spPr bwMode="auto">
          <a:xfrm>
            <a:off x="603250" y="609600"/>
            <a:ext cx="114300" cy="276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Electoral Commission Annual Performance Plan 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6"/>
          <p:cNvSpPr>
            <a:spLocks noChangeArrowheads="1"/>
          </p:cNvSpPr>
          <p:nvPr/>
        </p:nvSpPr>
        <p:spPr bwMode="auto">
          <a:xfrm>
            <a:off x="0" y="-88288"/>
            <a:ext cx="6324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5CAB"/>
              </a:solidFill>
              <a:effectLst/>
              <a:latin typeface="Arial" panose="020B0604020202020204" pitchFamily="34" charset="0"/>
              <a:ea typeface="Swiss 721"/>
              <a:cs typeface="Swiss 721"/>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5CAB"/>
                </a:solidFill>
                <a:effectLst/>
                <a:ea typeface="Swiss 721"/>
                <a:cs typeface="Swiss 721"/>
              </a:rPr>
              <a:t>Outcomes, outputs, performance indicators and targets for 2021</a:t>
            </a:r>
            <a:endParaRPr kumimoji="0" lang="en-US" altLang="en-US" sz="4000" b="0" i="0" u="none" strike="noStrike" cap="none" normalizeH="0" baseline="0" dirty="0">
              <a:ln>
                <a:noFill/>
              </a:ln>
              <a:solidFill>
                <a:schemeClr val="tx1"/>
              </a:solidFill>
              <a:effectLst/>
            </a:endParaRPr>
          </a:p>
        </p:txBody>
      </p:sp>
      <p:graphicFrame>
        <p:nvGraphicFramePr>
          <p:cNvPr id="13" name="Table 12"/>
          <p:cNvGraphicFramePr>
            <a:graphicFrameLocks noGrp="1"/>
          </p:cNvGraphicFramePr>
          <p:nvPr>
            <p:extLst>
              <p:ext uri="{D42A27DB-BD31-4B8C-83A1-F6EECF244321}">
                <p14:modId xmlns:p14="http://schemas.microsoft.com/office/powerpoint/2010/main" val="1545981385"/>
              </p:ext>
            </p:extLst>
          </p:nvPr>
        </p:nvGraphicFramePr>
        <p:xfrm>
          <a:off x="204523" y="556710"/>
          <a:ext cx="8787076" cy="6335862"/>
        </p:xfrm>
        <a:graphic>
          <a:graphicData uri="http://schemas.openxmlformats.org/drawingml/2006/table">
            <a:tbl>
              <a:tblPr firstRow="1" firstCol="1" lastRow="1" lastCol="1" bandRow="1" bandCol="1"/>
              <a:tblGrid>
                <a:gridCol w="509814">
                  <a:extLst>
                    <a:ext uri="{9D8B030D-6E8A-4147-A177-3AD203B41FA5}">
                      <a16:colId xmlns:a16="http://schemas.microsoft.com/office/drawing/2014/main" val="3559138898"/>
                    </a:ext>
                  </a:extLst>
                </a:gridCol>
                <a:gridCol w="974347">
                  <a:extLst>
                    <a:ext uri="{9D8B030D-6E8A-4147-A177-3AD203B41FA5}">
                      <a16:colId xmlns:a16="http://schemas.microsoft.com/office/drawing/2014/main" val="3566456644"/>
                    </a:ext>
                  </a:extLst>
                </a:gridCol>
                <a:gridCol w="1726966">
                  <a:extLst>
                    <a:ext uri="{9D8B030D-6E8A-4147-A177-3AD203B41FA5}">
                      <a16:colId xmlns:a16="http://schemas.microsoft.com/office/drawing/2014/main" val="2008808359"/>
                    </a:ext>
                  </a:extLst>
                </a:gridCol>
                <a:gridCol w="1793329">
                  <a:extLst>
                    <a:ext uri="{9D8B030D-6E8A-4147-A177-3AD203B41FA5}">
                      <a16:colId xmlns:a16="http://schemas.microsoft.com/office/drawing/2014/main" val="2049327422"/>
                    </a:ext>
                  </a:extLst>
                </a:gridCol>
                <a:gridCol w="974347">
                  <a:extLst>
                    <a:ext uri="{9D8B030D-6E8A-4147-A177-3AD203B41FA5}">
                      <a16:colId xmlns:a16="http://schemas.microsoft.com/office/drawing/2014/main" val="3906882049"/>
                    </a:ext>
                  </a:extLst>
                </a:gridCol>
                <a:gridCol w="1040707">
                  <a:extLst>
                    <a:ext uri="{9D8B030D-6E8A-4147-A177-3AD203B41FA5}">
                      <a16:colId xmlns:a16="http://schemas.microsoft.com/office/drawing/2014/main" val="3317364824"/>
                    </a:ext>
                  </a:extLst>
                </a:gridCol>
                <a:gridCol w="916573">
                  <a:extLst>
                    <a:ext uri="{9D8B030D-6E8A-4147-A177-3AD203B41FA5}">
                      <a16:colId xmlns:a16="http://schemas.microsoft.com/office/drawing/2014/main" val="3242864534"/>
                    </a:ext>
                  </a:extLst>
                </a:gridCol>
                <a:gridCol w="850993">
                  <a:extLst>
                    <a:ext uri="{9D8B030D-6E8A-4147-A177-3AD203B41FA5}">
                      <a16:colId xmlns:a16="http://schemas.microsoft.com/office/drawing/2014/main" val="3531743459"/>
                    </a:ext>
                  </a:extLst>
                </a:gridCol>
              </a:tblGrid>
              <a:tr h="478333">
                <a:tc gridSpan="4">
                  <a:txBody>
                    <a:bodyPr/>
                    <a:lstStyle/>
                    <a:p>
                      <a:pPr marL="46355">
                        <a:spcAft>
                          <a:spcPts val="0"/>
                        </a:spcAft>
                      </a:pPr>
                      <a:r>
                        <a:rPr lang="en-US" sz="1000" dirty="0">
                          <a:effectLst/>
                          <a:latin typeface="Times New Roman" panose="02020603050405020304" pitchFamily="18" charset="0"/>
                          <a:ea typeface="Swiss 721"/>
                          <a:cs typeface="Swiss 721"/>
                        </a:rPr>
                        <a:t> </a:t>
                      </a:r>
                      <a:endParaRPr lang="en-ZA" sz="1000" dirty="0">
                        <a:effectLst/>
                        <a:latin typeface="Swiss 721"/>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marL="46990" marR="35560" indent="74295">
                        <a:lnSpc>
                          <a:spcPts val="1030"/>
                        </a:lnSpc>
                        <a:spcBef>
                          <a:spcPts val="165"/>
                        </a:spcBef>
                        <a:spcAft>
                          <a:spcPts val="0"/>
                        </a:spcAft>
                      </a:pPr>
                      <a:r>
                        <a:rPr lang="en-US" sz="1000" b="1" dirty="0">
                          <a:solidFill>
                            <a:srgbClr val="FFFFFF"/>
                          </a:solidFill>
                          <a:effectLst/>
                          <a:latin typeface="Swiss 721"/>
                          <a:ea typeface="Swiss 721"/>
                          <a:cs typeface="Swiss 721"/>
                        </a:rPr>
                        <a:t>Estimated performance</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gridSpan="3">
                  <a:txBody>
                    <a:bodyPr/>
                    <a:lstStyle/>
                    <a:p>
                      <a:pPr marL="778510" marR="779780" algn="ctr">
                        <a:spcBef>
                          <a:spcPts val="635"/>
                        </a:spcBef>
                        <a:spcAft>
                          <a:spcPts val="0"/>
                        </a:spcAft>
                      </a:pPr>
                      <a:r>
                        <a:rPr lang="en-US" sz="1000" b="1" dirty="0">
                          <a:solidFill>
                            <a:srgbClr val="FFFFFF"/>
                          </a:solidFill>
                          <a:effectLst/>
                          <a:latin typeface="Swiss 721"/>
                          <a:ea typeface="Swiss 721"/>
                          <a:cs typeface="Swiss 721"/>
                        </a:rPr>
                        <a:t>MTEF period</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905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17404744"/>
                  </a:ext>
                </a:extLst>
              </a:tr>
              <a:tr h="572564">
                <a:tc>
                  <a:txBody>
                    <a:bodyPr/>
                    <a:lstStyle/>
                    <a:p>
                      <a:pPr marL="113665">
                        <a:spcBef>
                          <a:spcPts val="585"/>
                        </a:spcBef>
                        <a:spcAft>
                          <a:spcPts val="0"/>
                        </a:spcAft>
                      </a:pPr>
                      <a:r>
                        <a:rPr lang="en-US" sz="1000" b="1" dirty="0">
                          <a:solidFill>
                            <a:srgbClr val="FFFFFF"/>
                          </a:solidFill>
                          <a:effectLst/>
                          <a:latin typeface="Book Antiqua" panose="02040602050305030304" pitchFamily="18" charset="0"/>
                          <a:ea typeface="Swiss 721"/>
                          <a:cs typeface="Swiss 721"/>
                        </a:rPr>
                        <a:t>No.</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149225">
                        <a:spcBef>
                          <a:spcPts val="585"/>
                        </a:spcBef>
                        <a:spcAft>
                          <a:spcPts val="0"/>
                        </a:spcAft>
                      </a:pPr>
                      <a:r>
                        <a:rPr lang="en-US" sz="1000" b="1" dirty="0">
                          <a:solidFill>
                            <a:srgbClr val="FFFFFF"/>
                          </a:solidFill>
                          <a:effectLst/>
                          <a:latin typeface="Book Antiqua" panose="02040602050305030304" pitchFamily="18" charset="0"/>
                          <a:ea typeface="Swiss 721"/>
                          <a:cs typeface="Swiss 721"/>
                        </a:rPr>
                        <a:t>Outcome</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471805" marR="467995" algn="ctr">
                        <a:spcBef>
                          <a:spcPts val="585"/>
                        </a:spcBef>
                        <a:spcAft>
                          <a:spcPts val="0"/>
                        </a:spcAft>
                      </a:pPr>
                      <a:r>
                        <a:rPr lang="en-US" sz="1000" b="1" dirty="0">
                          <a:solidFill>
                            <a:srgbClr val="FFFFFF"/>
                          </a:solidFill>
                          <a:effectLst/>
                          <a:latin typeface="Book Antiqua" panose="02040602050305030304" pitchFamily="18" charset="0"/>
                          <a:ea typeface="Swiss 721"/>
                          <a:cs typeface="Swiss 721"/>
                        </a:rPr>
                        <a:t>Outputs</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457200" marR="441960" indent="85090">
                        <a:lnSpc>
                          <a:spcPct val="95000"/>
                        </a:lnSpc>
                        <a:spcBef>
                          <a:spcPts val="115"/>
                        </a:spcBef>
                        <a:spcAft>
                          <a:spcPts val="0"/>
                        </a:spcAft>
                      </a:pPr>
                      <a:r>
                        <a:rPr lang="en-US" sz="1000" b="1" dirty="0">
                          <a:solidFill>
                            <a:srgbClr val="FFFFFF"/>
                          </a:solidFill>
                          <a:effectLst/>
                          <a:latin typeface="Book Antiqua" panose="02040602050305030304" pitchFamily="18" charset="0"/>
                          <a:ea typeface="Swiss 721"/>
                          <a:cs typeface="Swiss 721"/>
                        </a:rPr>
                        <a:t>Output indicators</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57150" marR="57785" algn="ctr">
                        <a:spcBef>
                          <a:spcPts val="585"/>
                        </a:spcBef>
                        <a:spcAft>
                          <a:spcPts val="0"/>
                        </a:spcAft>
                      </a:pPr>
                      <a:r>
                        <a:rPr lang="en-US" sz="1000" b="1" dirty="0">
                          <a:solidFill>
                            <a:srgbClr val="FFFFFF"/>
                          </a:solidFill>
                          <a:effectLst/>
                          <a:latin typeface="Book Antiqua" panose="02040602050305030304" pitchFamily="18" charset="0"/>
                          <a:ea typeface="Swiss 721"/>
                          <a:cs typeface="Swiss 721"/>
                        </a:rPr>
                        <a:t>2019/20</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71755" marR="72390" algn="ctr">
                        <a:spcBef>
                          <a:spcPts val="585"/>
                        </a:spcBef>
                        <a:spcAft>
                          <a:spcPts val="0"/>
                        </a:spcAft>
                      </a:pPr>
                      <a:r>
                        <a:rPr lang="en-US" sz="1000" b="1" dirty="0">
                          <a:solidFill>
                            <a:srgbClr val="FFFFFF"/>
                          </a:solidFill>
                          <a:effectLst/>
                          <a:latin typeface="Book Antiqua" panose="02040602050305030304" pitchFamily="18" charset="0"/>
                          <a:ea typeface="Swiss 721"/>
                          <a:cs typeface="Swiss 721"/>
                        </a:rPr>
                        <a:t>2020/21</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905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86360" marR="87630" algn="ctr">
                        <a:spcBef>
                          <a:spcPts val="585"/>
                        </a:spcBef>
                        <a:spcAft>
                          <a:spcPts val="0"/>
                        </a:spcAft>
                      </a:pPr>
                      <a:r>
                        <a:rPr lang="en-US" sz="1000" b="1" dirty="0">
                          <a:solidFill>
                            <a:srgbClr val="FFFFFF"/>
                          </a:solidFill>
                          <a:effectLst/>
                          <a:latin typeface="Book Antiqua" panose="02040602050305030304" pitchFamily="18" charset="0"/>
                          <a:ea typeface="Swiss 721"/>
                          <a:cs typeface="Swiss 721"/>
                        </a:rPr>
                        <a:t>2021/22</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905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9055" marR="60960" algn="ctr">
                        <a:spcBef>
                          <a:spcPts val="585"/>
                        </a:spcBef>
                        <a:spcAft>
                          <a:spcPts val="0"/>
                        </a:spcAft>
                      </a:pPr>
                      <a:r>
                        <a:rPr lang="en-US" sz="1000" b="1" dirty="0">
                          <a:solidFill>
                            <a:srgbClr val="FFFFFF"/>
                          </a:solidFill>
                          <a:effectLst/>
                          <a:latin typeface="Book Antiqua" panose="02040602050305030304" pitchFamily="18" charset="0"/>
                          <a:ea typeface="Swiss 721"/>
                          <a:cs typeface="Swiss 721"/>
                        </a:rPr>
                        <a:t>2022/23</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905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3155640955"/>
                  </a:ext>
                </a:extLst>
              </a:tr>
              <a:tr h="1324757">
                <a:tc>
                  <a:txBody>
                    <a:bodyPr/>
                    <a:lstStyle/>
                    <a:p>
                      <a:pPr marL="46355">
                        <a:spcBef>
                          <a:spcPts val="155"/>
                        </a:spcBef>
                        <a:spcAft>
                          <a:spcPts val="0"/>
                        </a:spcAft>
                      </a:pPr>
                      <a:r>
                        <a:rPr lang="en-US" sz="1000" dirty="0">
                          <a:solidFill>
                            <a:srgbClr val="231F20"/>
                          </a:solidFill>
                          <a:effectLst/>
                          <a:latin typeface="Book Antiqua" panose="02040602050305030304" pitchFamily="18" charset="0"/>
                          <a:ea typeface="Swiss 721"/>
                          <a:cs typeface="Swiss 721"/>
                        </a:rPr>
                        <a:t>1.1.1</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4">
                  <a:txBody>
                    <a:bodyPr/>
                    <a:lstStyle/>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6355">
                        <a:spcAft>
                          <a:spcPts val="0"/>
                        </a:spcAft>
                      </a:pPr>
                      <a:r>
                        <a:rPr lang="en-US" sz="1000" b="1" dirty="0">
                          <a:effectLst/>
                          <a:latin typeface="Book Antiqua" panose="02040602050305030304" pitchFamily="18" charset="0"/>
                          <a:ea typeface="Swiss 721"/>
                          <a:cs typeface="Swiss 721"/>
                        </a:rPr>
                        <a:t> </a:t>
                      </a:r>
                      <a:endParaRPr lang="en-ZA" sz="1000" dirty="0">
                        <a:effectLst/>
                        <a:latin typeface="Book Antiqua" panose="02040602050305030304" pitchFamily="18" charset="0"/>
                        <a:ea typeface="Swiss 721"/>
                        <a:cs typeface="Swiss 721"/>
                      </a:endParaRPr>
                    </a:p>
                    <a:p>
                      <a:pPr marL="44450" marR="135255">
                        <a:spcBef>
                          <a:spcPts val="700"/>
                        </a:spcBef>
                        <a:spcAft>
                          <a:spcPts val="0"/>
                        </a:spcAft>
                      </a:pPr>
                      <a:r>
                        <a:rPr lang="en-US" sz="1000" dirty="0">
                          <a:solidFill>
                            <a:srgbClr val="231F20"/>
                          </a:solidFill>
                          <a:effectLst/>
                          <a:latin typeface="Book Antiqua" panose="02040602050305030304" pitchFamily="18" charset="0"/>
                          <a:ea typeface="Swiss 721"/>
                          <a:cs typeface="Swiss 721"/>
                        </a:rPr>
                        <a:t>Strengthened institutional effectiveness</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5720" marR="105410">
                        <a:spcBef>
                          <a:spcPts val="155"/>
                        </a:spcBef>
                        <a:spcAft>
                          <a:spcPts val="0"/>
                        </a:spcAft>
                      </a:pPr>
                      <a:r>
                        <a:rPr lang="en-US" sz="1000" dirty="0">
                          <a:solidFill>
                            <a:srgbClr val="231F20"/>
                          </a:solidFill>
                          <a:effectLst/>
                          <a:latin typeface="Book Antiqua" panose="02040602050305030304" pitchFamily="18" charset="0"/>
                          <a:ea typeface="Swiss 721"/>
                          <a:cs typeface="Swiss 721"/>
                        </a:rPr>
                        <a:t>Exercise leadership and governance, monitoring and evaluation to ensure the effective implementation of the Electoral Commission’s core mandate, strategic outcomes and outputs, aligned with the corresponding budget allocations and risk mitigation.</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085" marR="57785">
                        <a:spcBef>
                          <a:spcPts val="155"/>
                        </a:spcBef>
                        <a:spcAft>
                          <a:spcPts val="0"/>
                        </a:spcAft>
                      </a:pPr>
                      <a:r>
                        <a:rPr lang="en-US" sz="1000" dirty="0">
                          <a:solidFill>
                            <a:srgbClr val="231F20"/>
                          </a:solidFill>
                          <a:effectLst/>
                          <a:latin typeface="Book Antiqua" panose="02040602050305030304" pitchFamily="18" charset="0"/>
                          <a:ea typeface="Swiss 721"/>
                          <a:cs typeface="Swiss 721"/>
                        </a:rPr>
                        <a:t>Number of quarterly performance reports approved by the CEO within 30 days after the start of the next quarter and submitted to the Commission for review and input</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5"/>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635" algn="ctr">
                        <a:spcBef>
                          <a:spcPts val="5"/>
                        </a:spcBef>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5"/>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635" algn="ctr">
                        <a:spcBef>
                          <a:spcPts val="5"/>
                        </a:spcBef>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5"/>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1270" algn="ctr">
                        <a:spcBef>
                          <a:spcPts val="5"/>
                        </a:spcBef>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5"/>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1905" algn="ctr">
                        <a:spcBef>
                          <a:spcPts val="5"/>
                        </a:spcBef>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537967151"/>
                  </a:ext>
                </a:extLst>
              </a:tr>
              <a:tr h="1080056">
                <a:tc>
                  <a:txBody>
                    <a:bodyPr/>
                    <a:lstStyle/>
                    <a:p>
                      <a:pPr marL="46355">
                        <a:spcBef>
                          <a:spcPts val="180"/>
                        </a:spcBef>
                        <a:spcAft>
                          <a:spcPts val="0"/>
                        </a:spcAft>
                      </a:pPr>
                      <a:r>
                        <a:rPr lang="en-US" sz="1000">
                          <a:solidFill>
                            <a:srgbClr val="231F20"/>
                          </a:solidFill>
                          <a:effectLst/>
                          <a:latin typeface="Book Antiqua" panose="02040602050305030304" pitchFamily="18" charset="0"/>
                          <a:ea typeface="Swiss 721"/>
                          <a:cs typeface="Swiss 721"/>
                        </a:rPr>
                        <a:t>1.1.2</a:t>
                      </a:r>
                      <a:endParaRPr lang="en-ZA" sz="10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085">
                        <a:spcBef>
                          <a:spcPts val="180"/>
                        </a:spcBef>
                        <a:spcAft>
                          <a:spcPts val="0"/>
                        </a:spcAft>
                      </a:pPr>
                      <a:r>
                        <a:rPr lang="en-US" sz="1000" dirty="0">
                          <a:solidFill>
                            <a:srgbClr val="231F20"/>
                          </a:solidFill>
                          <a:effectLst/>
                          <a:latin typeface="Book Antiqua" panose="02040602050305030304" pitchFamily="18" charset="0"/>
                          <a:ea typeface="Swiss 721"/>
                          <a:cs typeface="Swiss 721"/>
                        </a:rPr>
                        <a:t>Number of quarterly reviews of the strategic risk register by the Executive Risk Management Committee within 30 days after the start of the next quarter.</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0"/>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635" algn="ctr">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0"/>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635" algn="ctr">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0"/>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1270" algn="ctr">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0"/>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1905" algn="ctr">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545127891"/>
                  </a:ext>
                </a:extLst>
              </a:tr>
              <a:tr h="1440076">
                <a:tc>
                  <a:txBody>
                    <a:bodyPr/>
                    <a:lstStyle/>
                    <a:p>
                      <a:pPr marL="46355">
                        <a:spcBef>
                          <a:spcPts val="180"/>
                        </a:spcBef>
                        <a:spcAft>
                          <a:spcPts val="0"/>
                        </a:spcAft>
                      </a:pPr>
                      <a:r>
                        <a:rPr lang="en-US" sz="1000">
                          <a:solidFill>
                            <a:srgbClr val="231F20"/>
                          </a:solidFill>
                          <a:effectLst/>
                          <a:latin typeface="Book Antiqua" panose="02040602050305030304" pitchFamily="18" charset="0"/>
                          <a:ea typeface="Swiss 721"/>
                          <a:cs typeface="Swiss 721"/>
                        </a:rPr>
                        <a:t>1.1.3</a:t>
                      </a:r>
                      <a:endParaRPr lang="en-ZA" sz="10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a:txBody>
                    <a:bodyPr/>
                    <a:lstStyle/>
                    <a:p>
                      <a:pPr marL="45720" marR="228600">
                        <a:spcBef>
                          <a:spcPts val="180"/>
                        </a:spcBef>
                        <a:spcAft>
                          <a:spcPts val="0"/>
                        </a:spcAft>
                      </a:pPr>
                      <a:r>
                        <a:rPr lang="en-US" sz="1000" dirty="0">
                          <a:solidFill>
                            <a:srgbClr val="231F20"/>
                          </a:solidFill>
                          <a:effectLst/>
                          <a:latin typeface="Book Antiqua" panose="02040602050305030304" pitchFamily="18" charset="0"/>
                          <a:ea typeface="Swiss 721"/>
                          <a:cs typeface="Swiss 721"/>
                        </a:rPr>
                        <a:t>Strengthen assurance management procedures within the Electoral Commission.</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085" marR="111125">
                        <a:spcBef>
                          <a:spcPts val="180"/>
                        </a:spcBef>
                        <a:spcAft>
                          <a:spcPts val="0"/>
                        </a:spcAft>
                      </a:pPr>
                      <a:r>
                        <a:rPr lang="en-US" sz="1000" dirty="0">
                          <a:solidFill>
                            <a:srgbClr val="231F20"/>
                          </a:solidFill>
                          <a:effectLst/>
                          <a:latin typeface="Book Antiqua" panose="02040602050305030304" pitchFamily="18" charset="0"/>
                          <a:ea typeface="Swiss 721"/>
                          <a:cs typeface="Swiss 721"/>
                        </a:rPr>
                        <a:t>Number of quarterly internal audit progress reports per annum prepared by the Chief Audit Executive and reviewed by the Audit Committee each year within 60 days after the start of the next year</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0"/>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635" algn="ctr">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0"/>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635" algn="ctr">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0"/>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1270" algn="ctr">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a:spcBef>
                          <a:spcPts val="30"/>
                        </a:spcBef>
                        <a:spcAft>
                          <a:spcPts val="0"/>
                        </a:spcAft>
                      </a:pPr>
                      <a:r>
                        <a:rPr lang="en-US" sz="1400" b="1" dirty="0">
                          <a:effectLst/>
                          <a:latin typeface="Book Antiqua" panose="02040602050305030304" pitchFamily="18" charset="0"/>
                          <a:ea typeface="Swiss 721"/>
                          <a:cs typeface="Swiss 721"/>
                        </a:rPr>
                        <a:t> </a:t>
                      </a:r>
                      <a:endParaRPr lang="en-ZA" sz="1400" dirty="0">
                        <a:effectLst/>
                        <a:latin typeface="Book Antiqua" panose="02040602050305030304" pitchFamily="18" charset="0"/>
                        <a:ea typeface="Swiss 721"/>
                        <a:cs typeface="Swiss 721"/>
                      </a:endParaRPr>
                    </a:p>
                    <a:p>
                      <a:pPr marL="46355" marR="1905" algn="ctr">
                        <a:spcAft>
                          <a:spcPts val="0"/>
                        </a:spcAft>
                      </a:pPr>
                      <a:r>
                        <a:rPr lang="en-US" sz="1400" dirty="0">
                          <a:solidFill>
                            <a:srgbClr val="231F20"/>
                          </a:solidFill>
                          <a:effectLst/>
                          <a:latin typeface="Book Antiqua" panose="02040602050305030304" pitchFamily="18" charset="0"/>
                          <a:ea typeface="Swiss 721"/>
                          <a:cs typeface="Swiss 721"/>
                        </a:rPr>
                        <a:t>4</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996107099"/>
                  </a:ext>
                </a:extLst>
              </a:tr>
              <a:tr h="1440076">
                <a:tc>
                  <a:txBody>
                    <a:bodyPr/>
                    <a:lstStyle/>
                    <a:p>
                      <a:pPr marL="46355">
                        <a:spcBef>
                          <a:spcPts val="180"/>
                        </a:spcBef>
                        <a:spcAft>
                          <a:spcPts val="0"/>
                        </a:spcAft>
                      </a:pPr>
                      <a:r>
                        <a:rPr lang="en-US" sz="1100">
                          <a:solidFill>
                            <a:srgbClr val="231F20"/>
                          </a:solidFill>
                          <a:effectLst/>
                          <a:latin typeface="Swiss 721"/>
                          <a:ea typeface="Swiss 721"/>
                          <a:cs typeface="Swiss 721"/>
                        </a:rPr>
                        <a:t>1.1.4</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a:txBody>
                    <a:bodyPr/>
                    <a:lstStyle/>
                    <a:p>
                      <a:pPr marL="45720" marR="198755">
                        <a:spcBef>
                          <a:spcPts val="180"/>
                        </a:spcBef>
                        <a:spcAft>
                          <a:spcPts val="0"/>
                        </a:spcAft>
                      </a:pPr>
                      <a:r>
                        <a:rPr lang="en-US" sz="1100" dirty="0">
                          <a:solidFill>
                            <a:srgbClr val="231F20"/>
                          </a:solidFill>
                          <a:effectLst/>
                          <a:latin typeface="Book Antiqua" panose="02040602050305030304" pitchFamily="18" charset="0"/>
                          <a:ea typeface="Swiss 721"/>
                          <a:cs typeface="Swiss 721"/>
                        </a:rPr>
                        <a:t>Provide a cutting-edge, stable, secure ICT environment that  meets all functional needs of the Electoral Commission</a:t>
                      </a:r>
                      <a:r>
                        <a:rPr lang="en-US" sz="1100" spc="5" dirty="0">
                          <a:solidFill>
                            <a:srgbClr val="231F20"/>
                          </a:solidFill>
                          <a:effectLst/>
                          <a:latin typeface="Book Antiqua" panose="02040602050305030304" pitchFamily="18" charset="0"/>
                          <a:ea typeface="Swiss 721"/>
                          <a:cs typeface="Swiss 721"/>
                        </a:rPr>
                        <a:t> </a:t>
                      </a:r>
                      <a:r>
                        <a:rPr lang="en-US" sz="1100" spc="-30" dirty="0">
                          <a:solidFill>
                            <a:srgbClr val="231F20"/>
                          </a:solidFill>
                          <a:effectLst/>
                          <a:latin typeface="Book Antiqua" panose="02040602050305030304" pitchFamily="18" charset="0"/>
                          <a:ea typeface="Swiss 721"/>
                          <a:cs typeface="Swiss 721"/>
                        </a:rPr>
                        <a:t>and</a:t>
                      </a:r>
                      <a:endParaRPr lang="en-ZA" sz="1400" dirty="0">
                        <a:effectLst/>
                        <a:latin typeface="Book Antiqua" panose="02040602050305030304" pitchFamily="18" charset="0"/>
                        <a:ea typeface="Swiss 721"/>
                        <a:cs typeface="Swiss 721"/>
                      </a:endParaRPr>
                    </a:p>
                    <a:p>
                      <a:pPr marL="45720">
                        <a:spcBef>
                          <a:spcPts val="5"/>
                        </a:spcBef>
                        <a:spcAft>
                          <a:spcPts val="0"/>
                        </a:spcAft>
                      </a:pPr>
                      <a:r>
                        <a:rPr lang="en-US" sz="1100" dirty="0">
                          <a:solidFill>
                            <a:srgbClr val="231F20"/>
                          </a:solidFill>
                          <a:effectLst/>
                          <a:latin typeface="Book Antiqua" panose="02040602050305030304" pitchFamily="18" charset="0"/>
                          <a:ea typeface="Swiss 721"/>
                          <a:cs typeface="Swiss 721"/>
                        </a:rPr>
                        <a:t>supports innovative business</a:t>
                      </a:r>
                      <a:r>
                        <a:rPr lang="en-ZA" sz="1400" baseline="0" dirty="0">
                          <a:solidFill>
                            <a:schemeClr val="tx1"/>
                          </a:solidFill>
                          <a:effectLst/>
                          <a:latin typeface="Book Antiqua" panose="02040602050305030304" pitchFamily="18" charset="0"/>
                          <a:ea typeface="Swiss 721"/>
                          <a:cs typeface="Swiss 721"/>
                        </a:rPr>
                        <a:t> </a:t>
                      </a:r>
                      <a:r>
                        <a:rPr lang="en-US" sz="1100" dirty="0">
                          <a:solidFill>
                            <a:srgbClr val="231F20"/>
                          </a:solidFill>
                          <a:effectLst/>
                          <a:latin typeface="Book Antiqua" panose="02040602050305030304" pitchFamily="18" charset="0"/>
                          <a:ea typeface="Swiss 721"/>
                          <a:cs typeface="Swiss 721"/>
                        </a:rPr>
                        <a:t>processes.</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085" marR="86360">
                        <a:spcBef>
                          <a:spcPts val="180"/>
                        </a:spcBef>
                        <a:spcAft>
                          <a:spcPts val="0"/>
                        </a:spcAft>
                      </a:pPr>
                      <a:r>
                        <a:rPr lang="en-US" sz="1100" dirty="0">
                          <a:solidFill>
                            <a:srgbClr val="231F20"/>
                          </a:solidFill>
                          <a:effectLst/>
                          <a:latin typeface="Book Antiqua" panose="02040602050305030304" pitchFamily="18" charset="0"/>
                          <a:ea typeface="Swiss 721"/>
                          <a:cs typeface="Swiss 721"/>
                        </a:rPr>
                        <a:t>Minimum annual percentage network and application systems availability measured in hours (system-generated report available)</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400" dirty="0">
                        <a:effectLst/>
                        <a:latin typeface="Swiss 721"/>
                        <a:ea typeface="Swiss 721"/>
                        <a:cs typeface="Swiss 721"/>
                      </a:endParaRPr>
                    </a:p>
                    <a:p>
                      <a:pPr marL="46355">
                        <a:spcBef>
                          <a:spcPts val="30"/>
                        </a:spcBef>
                        <a:spcAft>
                          <a:spcPts val="0"/>
                        </a:spcAft>
                      </a:pPr>
                      <a:r>
                        <a:rPr lang="en-US" sz="1300" b="1" dirty="0">
                          <a:effectLst/>
                          <a:latin typeface="Swiss 721"/>
                          <a:ea typeface="Swiss 721"/>
                          <a:cs typeface="Swiss 721"/>
                        </a:rPr>
                        <a:t> </a:t>
                      </a:r>
                      <a:endParaRPr lang="en-ZA" sz="1400" dirty="0">
                        <a:effectLst/>
                        <a:latin typeface="Book Antiqua" panose="02040602050305030304" pitchFamily="18" charset="0"/>
                        <a:ea typeface="Swiss 721"/>
                        <a:cs typeface="Swiss 721"/>
                      </a:endParaRPr>
                    </a:p>
                    <a:p>
                      <a:pPr marL="57150" marR="57785" algn="ctr">
                        <a:spcAft>
                          <a:spcPts val="0"/>
                        </a:spcAft>
                      </a:pPr>
                      <a:r>
                        <a:rPr lang="en-US" sz="1100" dirty="0">
                          <a:solidFill>
                            <a:srgbClr val="231F20"/>
                          </a:solidFill>
                          <a:effectLst/>
                          <a:latin typeface="Book Antiqua" panose="02040602050305030304" pitchFamily="18" charset="0"/>
                          <a:ea typeface="Swiss 721"/>
                          <a:cs typeface="Swiss 721"/>
                        </a:rPr>
                        <a:t>97% of</a:t>
                      </a:r>
                      <a:endParaRPr lang="en-ZA" sz="1400" dirty="0">
                        <a:effectLst/>
                        <a:latin typeface="Book Antiqua" panose="02040602050305030304" pitchFamily="18" charset="0"/>
                        <a:ea typeface="Swiss 721"/>
                        <a:cs typeface="Swiss 721"/>
                      </a:endParaRPr>
                    </a:p>
                    <a:p>
                      <a:pPr marL="57150" marR="57150" algn="ctr">
                        <a:spcAft>
                          <a:spcPts val="0"/>
                        </a:spcAft>
                      </a:pPr>
                      <a:r>
                        <a:rPr lang="en-US" sz="1100" dirty="0">
                          <a:solidFill>
                            <a:srgbClr val="231F20"/>
                          </a:solidFill>
                          <a:effectLst/>
                          <a:latin typeface="Book Antiqua" panose="02040602050305030304" pitchFamily="18" charset="0"/>
                          <a:ea typeface="Swiss 721"/>
                          <a:cs typeface="Swiss 721"/>
                        </a:rPr>
                        <a:t>2 232 hours’ achievement</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400" dirty="0">
                        <a:effectLst/>
                        <a:latin typeface="Swiss 721"/>
                        <a:ea typeface="Swiss 721"/>
                        <a:cs typeface="Swiss 721"/>
                      </a:endParaRPr>
                    </a:p>
                    <a:p>
                      <a:pPr marL="46355">
                        <a:spcBef>
                          <a:spcPts val="30"/>
                        </a:spcBef>
                        <a:spcAft>
                          <a:spcPts val="0"/>
                        </a:spcAft>
                      </a:pPr>
                      <a:r>
                        <a:rPr lang="en-US" sz="1300" b="1" dirty="0">
                          <a:effectLst/>
                          <a:latin typeface="Swiss 721"/>
                          <a:ea typeface="Swiss 721"/>
                          <a:cs typeface="Swiss 721"/>
                        </a:rPr>
                        <a:t> </a:t>
                      </a:r>
                      <a:endParaRPr lang="en-ZA" sz="1400" dirty="0">
                        <a:effectLst/>
                        <a:latin typeface="Swiss 721"/>
                        <a:ea typeface="Swiss 721"/>
                        <a:cs typeface="Swiss 721"/>
                      </a:endParaRPr>
                    </a:p>
                    <a:p>
                      <a:pPr marL="71755" marR="72390" algn="ctr">
                        <a:spcAft>
                          <a:spcPts val="0"/>
                        </a:spcAft>
                      </a:pPr>
                      <a:r>
                        <a:rPr lang="en-US" sz="1100" dirty="0">
                          <a:solidFill>
                            <a:srgbClr val="231F20"/>
                          </a:solidFill>
                          <a:effectLst/>
                          <a:latin typeface="Book Antiqua" panose="02040602050305030304" pitchFamily="18" charset="0"/>
                          <a:ea typeface="Swiss 721"/>
                          <a:cs typeface="Swiss 721"/>
                        </a:rPr>
                        <a:t>97% of</a:t>
                      </a:r>
                      <a:endParaRPr lang="en-ZA" sz="1400" dirty="0">
                        <a:effectLst/>
                        <a:latin typeface="Book Antiqua" panose="02040602050305030304" pitchFamily="18" charset="0"/>
                        <a:ea typeface="Swiss 721"/>
                        <a:cs typeface="Swiss 721"/>
                      </a:endParaRPr>
                    </a:p>
                    <a:p>
                      <a:pPr marL="71755" marR="72390" algn="ctr">
                        <a:spcAft>
                          <a:spcPts val="0"/>
                        </a:spcAft>
                      </a:pPr>
                      <a:r>
                        <a:rPr lang="en-US" sz="1100" dirty="0">
                          <a:solidFill>
                            <a:srgbClr val="231F20"/>
                          </a:solidFill>
                          <a:effectLst/>
                          <a:latin typeface="Book Antiqua" panose="02040602050305030304" pitchFamily="18" charset="0"/>
                          <a:ea typeface="Swiss 721"/>
                          <a:cs typeface="Swiss 721"/>
                        </a:rPr>
                        <a:t>2 214 hours</a:t>
                      </a:r>
                      <a:endParaRPr lang="en-ZA" sz="1400" dirty="0">
                        <a:effectLst/>
                        <a:latin typeface="Book Antiqua" panose="02040602050305030304" pitchFamily="18" charset="0"/>
                        <a:ea typeface="Swiss 721"/>
                        <a:cs typeface="Swiss 721"/>
                      </a:endParaRPr>
                    </a:p>
                    <a:p>
                      <a:pPr marL="71755" marR="72390" algn="ctr">
                        <a:spcAft>
                          <a:spcPts val="0"/>
                        </a:spcAft>
                      </a:pPr>
                      <a:r>
                        <a:rPr lang="en-US" sz="1100" dirty="0">
                          <a:solidFill>
                            <a:srgbClr val="231F20"/>
                          </a:solidFill>
                          <a:effectLst/>
                          <a:latin typeface="Book Antiqua" panose="02040602050305030304" pitchFamily="18" charset="0"/>
                          <a:ea typeface="Swiss 721"/>
                          <a:cs typeface="Swiss 721"/>
                        </a:rPr>
                        <a:t>achieved</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400" dirty="0">
                        <a:effectLst/>
                        <a:latin typeface="Swiss 721"/>
                        <a:ea typeface="Swiss 721"/>
                        <a:cs typeface="Swiss 721"/>
                      </a:endParaRPr>
                    </a:p>
                    <a:p>
                      <a:pPr marL="46355">
                        <a:spcBef>
                          <a:spcPts val="30"/>
                        </a:spcBef>
                        <a:spcAft>
                          <a:spcPts val="0"/>
                        </a:spcAft>
                      </a:pPr>
                      <a:r>
                        <a:rPr lang="en-US" sz="1300" b="1" dirty="0">
                          <a:effectLst/>
                          <a:latin typeface="Swiss 721"/>
                          <a:ea typeface="Swiss 721"/>
                          <a:cs typeface="Swiss 721"/>
                        </a:rPr>
                        <a:t> </a:t>
                      </a:r>
                      <a:endParaRPr lang="en-ZA" sz="1400" dirty="0">
                        <a:effectLst/>
                        <a:latin typeface="Swiss 721"/>
                        <a:ea typeface="Swiss 721"/>
                        <a:cs typeface="Swiss 721"/>
                      </a:endParaRPr>
                    </a:p>
                    <a:p>
                      <a:pPr marL="86360" marR="87630" algn="ctr">
                        <a:spcAft>
                          <a:spcPts val="0"/>
                        </a:spcAft>
                      </a:pPr>
                      <a:r>
                        <a:rPr lang="en-US" sz="1100" dirty="0">
                          <a:solidFill>
                            <a:srgbClr val="231F20"/>
                          </a:solidFill>
                          <a:effectLst/>
                          <a:latin typeface="Book Antiqua" panose="02040602050305030304" pitchFamily="18" charset="0"/>
                          <a:ea typeface="Swiss 721"/>
                          <a:cs typeface="Swiss 721"/>
                        </a:rPr>
                        <a:t>97% of</a:t>
                      </a:r>
                      <a:endParaRPr lang="en-ZA" sz="1400" dirty="0">
                        <a:effectLst/>
                        <a:latin typeface="Book Antiqua" panose="02040602050305030304" pitchFamily="18" charset="0"/>
                        <a:ea typeface="Swiss 721"/>
                        <a:cs typeface="Swiss 721"/>
                      </a:endParaRPr>
                    </a:p>
                    <a:p>
                      <a:pPr marL="85725" marR="87630" algn="ctr">
                        <a:spcAft>
                          <a:spcPts val="0"/>
                        </a:spcAft>
                      </a:pPr>
                      <a:r>
                        <a:rPr lang="en-US" sz="1100" dirty="0">
                          <a:solidFill>
                            <a:srgbClr val="231F20"/>
                          </a:solidFill>
                          <a:effectLst/>
                          <a:latin typeface="Book Antiqua" panose="02040602050305030304" pitchFamily="18" charset="0"/>
                          <a:ea typeface="Swiss 721"/>
                          <a:cs typeface="Swiss 721"/>
                        </a:rPr>
                        <a:t>2 232 </a:t>
                      </a:r>
                      <a:r>
                        <a:rPr lang="en-US" sz="1100" spc="-20" dirty="0">
                          <a:solidFill>
                            <a:srgbClr val="231F20"/>
                          </a:solidFill>
                          <a:effectLst/>
                          <a:latin typeface="Book Antiqua" panose="02040602050305030304" pitchFamily="18" charset="0"/>
                          <a:ea typeface="Swiss 721"/>
                          <a:cs typeface="Swiss 721"/>
                        </a:rPr>
                        <a:t>hours </a:t>
                      </a:r>
                      <a:r>
                        <a:rPr lang="en-US" sz="1100" dirty="0">
                          <a:solidFill>
                            <a:srgbClr val="231F20"/>
                          </a:solidFill>
                          <a:effectLst/>
                          <a:latin typeface="Book Antiqua" panose="02040602050305030304" pitchFamily="18" charset="0"/>
                          <a:ea typeface="Swiss 721"/>
                          <a:cs typeface="Swiss 721"/>
                        </a:rPr>
                        <a:t>achieved</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400" dirty="0">
                        <a:effectLst/>
                        <a:latin typeface="Swiss 721"/>
                        <a:ea typeface="Swiss 721"/>
                        <a:cs typeface="Swiss 721"/>
                      </a:endParaRPr>
                    </a:p>
                    <a:p>
                      <a:pPr marL="46355">
                        <a:spcBef>
                          <a:spcPts val="30"/>
                        </a:spcBef>
                        <a:spcAft>
                          <a:spcPts val="0"/>
                        </a:spcAft>
                      </a:pPr>
                      <a:r>
                        <a:rPr lang="en-US" sz="1300" b="1" dirty="0">
                          <a:effectLst/>
                          <a:latin typeface="Swiss 721"/>
                          <a:ea typeface="Swiss 721"/>
                          <a:cs typeface="Swiss 721"/>
                        </a:rPr>
                        <a:t> </a:t>
                      </a:r>
                      <a:endParaRPr lang="en-ZA" sz="1400" dirty="0">
                        <a:effectLst/>
                        <a:latin typeface="Swiss 721"/>
                        <a:ea typeface="Swiss 721"/>
                        <a:cs typeface="Swiss 721"/>
                      </a:endParaRPr>
                    </a:p>
                    <a:p>
                      <a:pPr marL="59055" marR="60960" algn="ctr">
                        <a:spcAft>
                          <a:spcPts val="0"/>
                        </a:spcAft>
                      </a:pPr>
                      <a:r>
                        <a:rPr lang="en-US" sz="1100" dirty="0">
                          <a:solidFill>
                            <a:srgbClr val="231F20"/>
                          </a:solidFill>
                          <a:effectLst/>
                          <a:latin typeface="Book Antiqua" panose="02040602050305030304" pitchFamily="18" charset="0"/>
                          <a:ea typeface="Swiss 721"/>
                          <a:cs typeface="Swiss 721"/>
                        </a:rPr>
                        <a:t>97% of</a:t>
                      </a:r>
                      <a:endParaRPr lang="en-ZA" sz="1400" dirty="0">
                        <a:effectLst/>
                        <a:latin typeface="Book Antiqua" panose="02040602050305030304" pitchFamily="18" charset="0"/>
                        <a:ea typeface="Swiss 721"/>
                        <a:cs typeface="Swiss 721"/>
                      </a:endParaRPr>
                    </a:p>
                    <a:p>
                      <a:pPr marL="59055" marR="61595" algn="ctr">
                        <a:spcAft>
                          <a:spcPts val="0"/>
                        </a:spcAft>
                      </a:pPr>
                      <a:r>
                        <a:rPr lang="en-US" sz="1100" dirty="0">
                          <a:solidFill>
                            <a:srgbClr val="231F20"/>
                          </a:solidFill>
                          <a:effectLst/>
                          <a:latin typeface="Book Antiqua" panose="02040602050305030304" pitchFamily="18" charset="0"/>
                          <a:ea typeface="Swiss 721"/>
                          <a:cs typeface="Swiss 721"/>
                        </a:rPr>
                        <a:t>2 223 </a:t>
                      </a:r>
                      <a:r>
                        <a:rPr lang="en-US" sz="1100" spc="-20" dirty="0">
                          <a:solidFill>
                            <a:srgbClr val="231F20"/>
                          </a:solidFill>
                          <a:effectLst/>
                          <a:latin typeface="Book Antiqua" panose="02040602050305030304" pitchFamily="18" charset="0"/>
                          <a:ea typeface="Swiss 721"/>
                          <a:cs typeface="Swiss 721"/>
                        </a:rPr>
                        <a:t>hours </a:t>
                      </a:r>
                      <a:r>
                        <a:rPr lang="en-US" sz="1100" dirty="0">
                          <a:solidFill>
                            <a:srgbClr val="231F20"/>
                          </a:solidFill>
                          <a:effectLst/>
                          <a:latin typeface="Book Antiqua" panose="02040602050305030304" pitchFamily="18" charset="0"/>
                          <a:ea typeface="Swiss 721"/>
                          <a:cs typeface="Swiss 721"/>
                        </a:rPr>
                        <a:t>achieved</a:t>
                      </a:r>
                      <a:endParaRPr lang="en-ZA" sz="14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447360957"/>
                  </a:ext>
                </a:extLst>
              </a:tr>
            </a:tbl>
          </a:graphicData>
        </a:graphic>
      </p:graphicFrame>
    </p:spTree>
    <p:extLst>
      <p:ext uri="{BB962C8B-B14F-4D97-AF65-F5344CB8AC3E}">
        <p14:creationId xmlns:p14="http://schemas.microsoft.com/office/powerpoint/2010/main" val="277970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4"/>
          <p:cNvSpPr txBox="1">
            <a:spLocks noChangeArrowheads="1"/>
          </p:cNvSpPr>
          <p:nvPr/>
        </p:nvSpPr>
        <p:spPr bwMode="auto">
          <a:xfrm>
            <a:off x="603250" y="609600"/>
            <a:ext cx="114300" cy="1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33"/>
          <p:cNvSpPr txBox="1">
            <a:spLocks noChangeArrowheads="1"/>
          </p:cNvSpPr>
          <p:nvPr/>
        </p:nvSpPr>
        <p:spPr bwMode="auto">
          <a:xfrm>
            <a:off x="603250" y="609600"/>
            <a:ext cx="114300" cy="276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Electoral Commission Annual Performance Plan 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2" name="Table 1"/>
          <p:cNvGraphicFramePr>
            <a:graphicFrameLocks noGrp="1"/>
          </p:cNvGraphicFramePr>
          <p:nvPr>
            <p:extLst/>
          </p:nvPr>
        </p:nvGraphicFramePr>
        <p:xfrm>
          <a:off x="2" y="1"/>
          <a:ext cx="9143999" cy="6857998"/>
        </p:xfrm>
        <a:graphic>
          <a:graphicData uri="http://schemas.openxmlformats.org/drawingml/2006/table">
            <a:tbl>
              <a:tblPr firstRow="1" firstCol="1" lastRow="1" lastCol="1" bandRow="1" bandCol="1"/>
              <a:tblGrid>
                <a:gridCol w="412109">
                  <a:extLst>
                    <a:ext uri="{9D8B030D-6E8A-4147-A177-3AD203B41FA5}">
                      <a16:colId xmlns:a16="http://schemas.microsoft.com/office/drawing/2014/main" val="2932387035"/>
                    </a:ext>
                  </a:extLst>
                </a:gridCol>
                <a:gridCol w="787612">
                  <a:extLst>
                    <a:ext uri="{9D8B030D-6E8A-4147-A177-3AD203B41FA5}">
                      <a16:colId xmlns:a16="http://schemas.microsoft.com/office/drawing/2014/main" val="1075431259"/>
                    </a:ext>
                  </a:extLst>
                </a:gridCol>
                <a:gridCol w="1395992">
                  <a:extLst>
                    <a:ext uri="{9D8B030D-6E8A-4147-A177-3AD203B41FA5}">
                      <a16:colId xmlns:a16="http://schemas.microsoft.com/office/drawing/2014/main" val="2196993"/>
                    </a:ext>
                  </a:extLst>
                </a:gridCol>
                <a:gridCol w="1449636">
                  <a:extLst>
                    <a:ext uri="{9D8B030D-6E8A-4147-A177-3AD203B41FA5}">
                      <a16:colId xmlns:a16="http://schemas.microsoft.com/office/drawing/2014/main" val="2516967936"/>
                    </a:ext>
                  </a:extLst>
                </a:gridCol>
                <a:gridCol w="680324">
                  <a:extLst>
                    <a:ext uri="{9D8B030D-6E8A-4147-A177-3AD203B41FA5}">
                      <a16:colId xmlns:a16="http://schemas.microsoft.com/office/drawing/2014/main" val="3330269525"/>
                    </a:ext>
                  </a:extLst>
                </a:gridCol>
                <a:gridCol w="680324">
                  <a:extLst>
                    <a:ext uri="{9D8B030D-6E8A-4147-A177-3AD203B41FA5}">
                      <a16:colId xmlns:a16="http://schemas.microsoft.com/office/drawing/2014/main" val="815897655"/>
                    </a:ext>
                  </a:extLst>
                </a:gridCol>
                <a:gridCol w="690001">
                  <a:extLst>
                    <a:ext uri="{9D8B030D-6E8A-4147-A177-3AD203B41FA5}">
                      <a16:colId xmlns:a16="http://schemas.microsoft.com/office/drawing/2014/main" val="1957058700"/>
                    </a:ext>
                  </a:extLst>
                </a:gridCol>
                <a:gridCol w="838200">
                  <a:extLst>
                    <a:ext uri="{9D8B030D-6E8A-4147-A177-3AD203B41FA5}">
                      <a16:colId xmlns:a16="http://schemas.microsoft.com/office/drawing/2014/main" val="1563756403"/>
                    </a:ext>
                  </a:extLst>
                </a:gridCol>
                <a:gridCol w="780992">
                  <a:extLst>
                    <a:ext uri="{9D8B030D-6E8A-4147-A177-3AD203B41FA5}">
                      <a16:colId xmlns:a16="http://schemas.microsoft.com/office/drawing/2014/main" val="3518429923"/>
                    </a:ext>
                  </a:extLst>
                </a:gridCol>
                <a:gridCol w="740911">
                  <a:extLst>
                    <a:ext uri="{9D8B030D-6E8A-4147-A177-3AD203B41FA5}">
                      <a16:colId xmlns:a16="http://schemas.microsoft.com/office/drawing/2014/main" val="1529396531"/>
                    </a:ext>
                  </a:extLst>
                </a:gridCol>
                <a:gridCol w="687898">
                  <a:extLst>
                    <a:ext uri="{9D8B030D-6E8A-4147-A177-3AD203B41FA5}">
                      <a16:colId xmlns:a16="http://schemas.microsoft.com/office/drawing/2014/main" val="2430823807"/>
                    </a:ext>
                  </a:extLst>
                </a:gridCol>
              </a:tblGrid>
              <a:tr h="471991">
                <a:tc gridSpan="4">
                  <a:txBody>
                    <a:bodyPr/>
                    <a:lstStyle/>
                    <a:p>
                      <a:pPr marL="46355">
                        <a:spcAft>
                          <a:spcPts val="0"/>
                        </a:spcAft>
                      </a:pPr>
                      <a:endParaRPr lang="en-ZA" sz="1200" dirty="0">
                        <a:effectLst/>
                        <a:latin typeface="Swiss 721"/>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270510">
                        <a:spcBef>
                          <a:spcPts val="635"/>
                        </a:spcBef>
                        <a:spcAft>
                          <a:spcPts val="0"/>
                        </a:spcAft>
                      </a:pPr>
                      <a:r>
                        <a:rPr lang="en-US" sz="1100" b="1" dirty="0">
                          <a:solidFill>
                            <a:srgbClr val="FFFFFF"/>
                          </a:solidFill>
                          <a:effectLst/>
                          <a:latin typeface="Swiss 721"/>
                          <a:ea typeface="Swiss 721"/>
                          <a:cs typeface="Swiss 721"/>
                        </a:rPr>
                        <a:t>Audited/actual performance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a:txBody>
                    <a:bodyPr/>
                    <a:lstStyle/>
                    <a:p>
                      <a:pPr marL="46990" marR="35560" indent="74295" algn="ctr">
                        <a:lnSpc>
                          <a:spcPct val="95000"/>
                        </a:lnSpc>
                        <a:spcBef>
                          <a:spcPts val="165"/>
                        </a:spcBef>
                        <a:spcAft>
                          <a:spcPts val="0"/>
                        </a:spcAft>
                      </a:pPr>
                      <a:r>
                        <a:rPr lang="en-US" sz="900" b="1" dirty="0">
                          <a:solidFill>
                            <a:srgbClr val="FFFFFF"/>
                          </a:solidFill>
                          <a:effectLst/>
                          <a:latin typeface="Swiss 721"/>
                          <a:ea typeface="Swiss 721"/>
                          <a:cs typeface="Swiss 721"/>
                        </a:rPr>
                        <a:t>Estimated performance</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gridSpan="3">
                  <a:txBody>
                    <a:bodyPr/>
                    <a:lstStyle/>
                    <a:p>
                      <a:pPr marL="778510" marR="779780" algn="ctr">
                        <a:spcBef>
                          <a:spcPts val="635"/>
                        </a:spcBef>
                        <a:spcAft>
                          <a:spcPts val="0"/>
                        </a:spcAft>
                      </a:pPr>
                      <a:r>
                        <a:rPr lang="en-US" sz="1100" b="1">
                          <a:solidFill>
                            <a:srgbClr val="FFFFFF"/>
                          </a:solidFill>
                          <a:effectLst/>
                          <a:latin typeface="Swiss 721"/>
                          <a:ea typeface="Swiss 721"/>
                          <a:cs typeface="Swiss 721"/>
                        </a:rPr>
                        <a:t>MTEF period</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01442138"/>
                  </a:ext>
                </a:extLst>
              </a:tr>
              <a:tr h="331222">
                <a:tc>
                  <a:txBody>
                    <a:bodyPr/>
                    <a:lstStyle/>
                    <a:p>
                      <a:pPr marL="113665">
                        <a:spcBef>
                          <a:spcPts val="610"/>
                        </a:spcBef>
                        <a:spcAft>
                          <a:spcPts val="0"/>
                        </a:spcAft>
                      </a:pPr>
                      <a:r>
                        <a:rPr lang="en-US" sz="1100" b="1" dirty="0">
                          <a:solidFill>
                            <a:srgbClr val="FFFFFF"/>
                          </a:solidFill>
                          <a:effectLst/>
                          <a:latin typeface="Swiss 721"/>
                          <a:ea typeface="Swiss 721"/>
                          <a:cs typeface="Swiss 721"/>
                        </a:rPr>
                        <a:t>No.</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149225">
                        <a:spcBef>
                          <a:spcPts val="610"/>
                        </a:spcBef>
                        <a:spcAft>
                          <a:spcPts val="0"/>
                        </a:spcAft>
                      </a:pPr>
                      <a:r>
                        <a:rPr lang="en-US" sz="1100" b="1" dirty="0">
                          <a:solidFill>
                            <a:srgbClr val="FFFFFF"/>
                          </a:solidFill>
                          <a:effectLst/>
                          <a:latin typeface="Swiss 721"/>
                          <a:ea typeface="Swiss 721"/>
                          <a:cs typeface="Swiss 721"/>
                        </a:rPr>
                        <a:t>Outcome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471805" marR="467995" algn="ctr">
                        <a:spcBef>
                          <a:spcPts val="610"/>
                        </a:spcBef>
                        <a:spcAft>
                          <a:spcPts val="0"/>
                        </a:spcAft>
                      </a:pP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457200" marR="441960" indent="85090">
                        <a:lnSpc>
                          <a:spcPct val="95000"/>
                        </a:lnSpc>
                        <a:spcBef>
                          <a:spcPts val="140"/>
                        </a:spcBef>
                        <a:spcAft>
                          <a:spcPts val="0"/>
                        </a:spcAft>
                      </a:pP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56515" marR="54610" algn="ctr">
                        <a:spcBef>
                          <a:spcPts val="610"/>
                        </a:spcBef>
                        <a:spcAft>
                          <a:spcPts val="0"/>
                        </a:spcAft>
                      </a:pPr>
                      <a:r>
                        <a:rPr lang="en-US" sz="1100" b="1" dirty="0">
                          <a:solidFill>
                            <a:srgbClr val="FFFFFF"/>
                          </a:solidFill>
                          <a:effectLst/>
                          <a:latin typeface="Swiss 721"/>
                          <a:ea typeface="Swiss 721"/>
                          <a:cs typeface="Swiss 721"/>
                        </a:rPr>
                        <a:t>2016/17</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5245" marR="54610" algn="ctr">
                        <a:spcBef>
                          <a:spcPts val="610"/>
                        </a:spcBef>
                        <a:spcAft>
                          <a:spcPts val="0"/>
                        </a:spcAft>
                      </a:pPr>
                      <a:r>
                        <a:rPr lang="en-US" sz="1100" b="1" dirty="0">
                          <a:solidFill>
                            <a:srgbClr val="FFFFFF"/>
                          </a:solidFill>
                          <a:effectLst/>
                          <a:latin typeface="Swiss 721"/>
                          <a:ea typeface="Swiss 721"/>
                          <a:cs typeface="Swiss 721"/>
                        </a:rPr>
                        <a:t>2017/18</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4610" marR="54610" algn="ctr">
                        <a:spcBef>
                          <a:spcPts val="610"/>
                        </a:spcBef>
                        <a:spcAft>
                          <a:spcPts val="0"/>
                        </a:spcAft>
                      </a:pPr>
                      <a:r>
                        <a:rPr lang="en-US" sz="1100" b="1" dirty="0">
                          <a:solidFill>
                            <a:srgbClr val="FFFFFF"/>
                          </a:solidFill>
                          <a:effectLst/>
                          <a:latin typeface="Swiss 721"/>
                          <a:ea typeface="Swiss 721"/>
                          <a:cs typeface="Swiss 721"/>
                        </a:rPr>
                        <a:t>2018/19</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7150" marR="57785" algn="ctr">
                        <a:spcBef>
                          <a:spcPts val="610"/>
                        </a:spcBef>
                        <a:spcAft>
                          <a:spcPts val="0"/>
                        </a:spcAft>
                      </a:pPr>
                      <a:r>
                        <a:rPr lang="en-US" sz="1100" b="1" dirty="0">
                          <a:solidFill>
                            <a:srgbClr val="FFFFFF"/>
                          </a:solidFill>
                          <a:effectLst/>
                          <a:latin typeface="Swiss 721"/>
                          <a:ea typeface="Swiss 721"/>
                          <a:cs typeface="Swiss 721"/>
                        </a:rPr>
                        <a:t>2019/20</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71755" marR="72390" algn="ctr">
                        <a:spcBef>
                          <a:spcPts val="610"/>
                        </a:spcBef>
                        <a:spcAft>
                          <a:spcPts val="0"/>
                        </a:spcAft>
                      </a:pPr>
                      <a:r>
                        <a:rPr lang="en-US" sz="1100" b="1" dirty="0">
                          <a:solidFill>
                            <a:srgbClr val="FFFFFF"/>
                          </a:solidFill>
                          <a:effectLst/>
                          <a:latin typeface="Swiss 721"/>
                          <a:ea typeface="Swiss 721"/>
                          <a:cs typeface="Swiss 721"/>
                        </a:rPr>
                        <a:t>2020/21</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86360" marR="87630" algn="ctr">
                        <a:spcBef>
                          <a:spcPts val="610"/>
                        </a:spcBef>
                        <a:spcAft>
                          <a:spcPts val="0"/>
                        </a:spcAft>
                      </a:pPr>
                      <a:r>
                        <a:rPr lang="en-US" sz="1100" b="1" dirty="0">
                          <a:solidFill>
                            <a:srgbClr val="FFFFFF"/>
                          </a:solidFill>
                          <a:effectLst/>
                          <a:latin typeface="Swiss 721"/>
                          <a:ea typeface="Swiss 721"/>
                          <a:cs typeface="Swiss 721"/>
                        </a:rPr>
                        <a:t>2021/22</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9055" marR="60960" algn="ctr">
                        <a:spcBef>
                          <a:spcPts val="610"/>
                        </a:spcBef>
                        <a:spcAft>
                          <a:spcPts val="0"/>
                        </a:spcAft>
                      </a:pPr>
                      <a:r>
                        <a:rPr lang="en-US" sz="1100" b="1" dirty="0">
                          <a:solidFill>
                            <a:srgbClr val="FFFFFF"/>
                          </a:solidFill>
                          <a:effectLst/>
                          <a:latin typeface="Swiss 721"/>
                          <a:ea typeface="Swiss 721"/>
                          <a:cs typeface="Swiss 721"/>
                        </a:rPr>
                        <a:t>2022/23</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2657610250"/>
                  </a:ext>
                </a:extLst>
              </a:tr>
              <a:tr h="812075">
                <a:tc>
                  <a:txBody>
                    <a:bodyPr/>
                    <a:lstStyle/>
                    <a:p>
                      <a:pPr marL="46355">
                        <a:spcBef>
                          <a:spcPts val="180"/>
                        </a:spcBef>
                        <a:spcAft>
                          <a:spcPts val="0"/>
                        </a:spcAft>
                      </a:pPr>
                      <a:r>
                        <a:rPr lang="en-US" sz="400">
                          <a:solidFill>
                            <a:srgbClr val="231F20"/>
                          </a:solidFill>
                          <a:effectLst/>
                          <a:latin typeface="Swiss 721"/>
                          <a:ea typeface="Swiss 721"/>
                          <a:cs typeface="Swiss 721"/>
                        </a:rPr>
                        <a:t>1.1.5</a:t>
                      </a:r>
                      <a:endParaRPr lang="en-ZA" sz="6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10">
                  <a:txBody>
                    <a:bodyPr/>
                    <a:lstStyle/>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050" dirty="0">
                        <a:effectLst/>
                        <a:latin typeface="Swiss 721"/>
                        <a:ea typeface="Swiss 721"/>
                        <a:cs typeface="Swiss 721"/>
                      </a:endParaRPr>
                    </a:p>
                    <a:p>
                      <a:pPr marL="46355">
                        <a:spcBef>
                          <a:spcPts val="15"/>
                        </a:spcBef>
                        <a:spcAft>
                          <a:spcPts val="0"/>
                        </a:spcAft>
                      </a:pPr>
                      <a:r>
                        <a:rPr lang="en-US" sz="700" b="1" dirty="0">
                          <a:effectLst/>
                          <a:latin typeface="Swiss 721"/>
                          <a:ea typeface="Swiss 721"/>
                          <a:cs typeface="Swiss 721"/>
                        </a:rPr>
                        <a:t> </a:t>
                      </a:r>
                      <a:endParaRPr lang="en-ZA" sz="1050" dirty="0">
                        <a:effectLst/>
                        <a:latin typeface="Swiss 721"/>
                        <a:ea typeface="Swiss 721"/>
                        <a:cs typeface="Swiss 721"/>
                      </a:endParaRPr>
                    </a:p>
                    <a:p>
                      <a:pPr marL="44450" marR="115570">
                        <a:lnSpc>
                          <a:spcPct val="97000"/>
                        </a:lnSpc>
                        <a:spcBef>
                          <a:spcPts val="5"/>
                        </a:spcBef>
                        <a:spcAft>
                          <a:spcPts val="0"/>
                        </a:spcAft>
                      </a:pPr>
                      <a:r>
                        <a:rPr lang="en-US" sz="800" dirty="0">
                          <a:solidFill>
                            <a:srgbClr val="231F20"/>
                          </a:solidFill>
                          <a:effectLst/>
                          <a:latin typeface="Arial" panose="020B0604020202020204" pitchFamily="34" charset="0"/>
                          <a:ea typeface="Swiss 721"/>
                          <a:cs typeface="Swiss 721"/>
                        </a:rPr>
                        <a:t>Strengthened institutional effectiveness</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4450" marR="198755">
                        <a:lnSpc>
                          <a:spcPct val="93000"/>
                        </a:lnSpc>
                        <a:spcBef>
                          <a:spcPts val="225"/>
                        </a:spcBef>
                        <a:spcAft>
                          <a:spcPts val="0"/>
                        </a:spcAft>
                      </a:pPr>
                      <a:r>
                        <a:rPr lang="en-US" sz="900" dirty="0">
                          <a:solidFill>
                            <a:srgbClr val="231F20"/>
                          </a:solidFill>
                          <a:effectLst/>
                          <a:latin typeface="Swiss 721"/>
                          <a:ea typeface="Swiss 721"/>
                          <a:cs typeface="Swiss 721"/>
                        </a:rPr>
                        <a:t>Provide a cutting-edge, stable, secure ICT environment that  meets all functional needs of the Electoral Commission </a:t>
                      </a:r>
                      <a:r>
                        <a:rPr lang="en-US" sz="900" spc="-30" dirty="0">
                          <a:solidFill>
                            <a:srgbClr val="231F20"/>
                          </a:solidFill>
                          <a:effectLst/>
                          <a:latin typeface="Swiss 721"/>
                          <a:ea typeface="Swiss 721"/>
                          <a:cs typeface="Swiss 721"/>
                        </a:rPr>
                        <a:t>and</a:t>
                      </a:r>
                      <a:endParaRPr lang="en-ZA" sz="1100" dirty="0">
                        <a:effectLst/>
                        <a:latin typeface="Swiss 721"/>
                        <a:ea typeface="Swiss 721"/>
                        <a:cs typeface="Swiss 721"/>
                      </a:endParaRPr>
                    </a:p>
                    <a:p>
                      <a:pPr marL="44450">
                        <a:lnSpc>
                          <a:spcPts val="875"/>
                        </a:lnSpc>
                        <a:spcAft>
                          <a:spcPts val="0"/>
                        </a:spcAft>
                      </a:pPr>
                      <a:r>
                        <a:rPr lang="en-US" sz="900" dirty="0">
                          <a:solidFill>
                            <a:srgbClr val="231F20"/>
                          </a:solidFill>
                          <a:effectLst/>
                          <a:latin typeface="Swiss 721"/>
                          <a:ea typeface="Swiss 721"/>
                          <a:cs typeface="Swiss 721"/>
                        </a:rPr>
                        <a:t>supports innovative business</a:t>
                      </a:r>
                      <a:endParaRPr lang="en-ZA" sz="1100" dirty="0">
                        <a:effectLst/>
                        <a:latin typeface="Swiss 721"/>
                        <a:ea typeface="Swiss 721"/>
                        <a:cs typeface="Swiss 721"/>
                      </a:endParaRPr>
                    </a:p>
                    <a:p>
                      <a:pPr marL="44450">
                        <a:lnSpc>
                          <a:spcPts val="930"/>
                        </a:lnSpc>
                        <a:spcAft>
                          <a:spcPts val="0"/>
                        </a:spcAft>
                      </a:pPr>
                      <a:r>
                        <a:rPr lang="en-US" sz="900" dirty="0">
                          <a:solidFill>
                            <a:srgbClr val="231F20"/>
                          </a:solidFill>
                          <a:effectLst/>
                          <a:latin typeface="Swiss 721"/>
                          <a:ea typeface="Swiss 721"/>
                          <a:cs typeface="Swiss 721"/>
                        </a:rPr>
                        <a:t>processes.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085" marR="64135">
                        <a:lnSpc>
                          <a:spcPct val="93000"/>
                        </a:lnSpc>
                        <a:spcBef>
                          <a:spcPts val="225"/>
                        </a:spcBef>
                        <a:spcAft>
                          <a:spcPts val="0"/>
                        </a:spcAft>
                      </a:pPr>
                      <a:r>
                        <a:rPr lang="en-US" sz="900" dirty="0">
                          <a:solidFill>
                            <a:srgbClr val="231F20"/>
                          </a:solidFill>
                          <a:effectLst/>
                          <a:latin typeface="Swiss 721"/>
                          <a:ea typeface="Swiss 721"/>
                          <a:cs typeface="Swiss 721"/>
                        </a:rPr>
                        <a:t>Review and approve or </a:t>
                      </a:r>
                      <a:r>
                        <a:rPr lang="en-US" sz="900" spc="-15" dirty="0">
                          <a:solidFill>
                            <a:srgbClr val="231F20"/>
                          </a:solidFill>
                          <a:effectLst/>
                          <a:latin typeface="Swiss 721"/>
                          <a:ea typeface="Swiss 721"/>
                          <a:cs typeface="Swiss 721"/>
                        </a:rPr>
                        <a:t>review, </a:t>
                      </a:r>
                      <a:r>
                        <a:rPr lang="en-US" sz="900" dirty="0">
                          <a:solidFill>
                            <a:srgbClr val="231F20"/>
                          </a:solidFill>
                          <a:effectLst/>
                          <a:latin typeface="Swiss 721"/>
                          <a:ea typeface="Swiss 721"/>
                          <a:cs typeface="Swiss 721"/>
                        </a:rPr>
                        <a:t>approve and implement an ICT governance framework in each year covered by this </a:t>
                      </a:r>
                      <a:r>
                        <a:rPr lang="en-US" sz="900" spc="-20" dirty="0">
                          <a:solidFill>
                            <a:srgbClr val="231F20"/>
                          </a:solidFill>
                          <a:effectLst/>
                          <a:latin typeface="Swiss 721"/>
                          <a:ea typeface="Swiss 721"/>
                          <a:cs typeface="Swiss 721"/>
                        </a:rPr>
                        <a:t>plan</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56515" marR="54610" algn="ctr">
                        <a:spcBef>
                          <a:spcPts val="660"/>
                        </a:spcBef>
                        <a:spcAft>
                          <a:spcPts val="0"/>
                        </a:spcAft>
                      </a:pPr>
                      <a:r>
                        <a:rPr lang="en-US" sz="800" dirty="0">
                          <a:solidFill>
                            <a:srgbClr val="231F20"/>
                          </a:solidFill>
                          <a:effectLst/>
                          <a:latin typeface="Swiss 721"/>
                          <a:ea typeface="Swiss 721"/>
                          <a:cs typeface="Swiss 721"/>
                        </a:rPr>
                        <a:t>New</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55245" marR="54610" algn="ctr">
                        <a:spcBef>
                          <a:spcPts val="660"/>
                        </a:spcBef>
                        <a:spcAft>
                          <a:spcPts val="0"/>
                        </a:spcAft>
                      </a:pPr>
                      <a:r>
                        <a:rPr lang="en-US" sz="800" dirty="0">
                          <a:solidFill>
                            <a:srgbClr val="231F20"/>
                          </a:solidFill>
                          <a:effectLst/>
                          <a:latin typeface="Swiss 721"/>
                          <a:ea typeface="Swiss 721"/>
                          <a:cs typeface="Swiss 721"/>
                        </a:rPr>
                        <a:t>New</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54610" marR="54610" algn="ctr">
                        <a:spcBef>
                          <a:spcPts val="660"/>
                        </a:spcBef>
                        <a:spcAft>
                          <a:spcPts val="0"/>
                        </a:spcAft>
                      </a:pPr>
                      <a:r>
                        <a:rPr lang="en-US" sz="800" dirty="0">
                          <a:solidFill>
                            <a:srgbClr val="231F20"/>
                          </a:solidFill>
                          <a:effectLst/>
                          <a:latin typeface="Swiss 721"/>
                          <a:ea typeface="Swiss 721"/>
                          <a:cs typeface="Swiss 721"/>
                        </a:rPr>
                        <a:t>New</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9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900">
                        <a:effectLst/>
                        <a:latin typeface="Swiss 721"/>
                        <a:ea typeface="Swiss 721"/>
                        <a:cs typeface="Swiss 721"/>
                      </a:endParaRPr>
                    </a:p>
                    <a:p>
                      <a:pPr marL="57150" marR="57785" algn="ctr">
                        <a:spcBef>
                          <a:spcPts val="660"/>
                        </a:spcBef>
                        <a:spcAft>
                          <a:spcPts val="0"/>
                        </a:spcAft>
                      </a:pPr>
                      <a:r>
                        <a:rPr lang="en-US" sz="800">
                          <a:solidFill>
                            <a:srgbClr val="231F20"/>
                          </a:solidFill>
                          <a:effectLst/>
                          <a:latin typeface="Swiss 721"/>
                          <a:ea typeface="Swiss 721"/>
                          <a:cs typeface="Swiss 721"/>
                        </a:rPr>
                        <a:t>New</a:t>
                      </a: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900" b="1">
                          <a:effectLst/>
                          <a:latin typeface="Swiss 721"/>
                          <a:ea typeface="Swiss 721"/>
                          <a:cs typeface="Swiss 721"/>
                        </a:rPr>
                        <a:t> </a:t>
                      </a:r>
                      <a:endParaRPr lang="en-ZA" sz="900">
                        <a:effectLst/>
                        <a:latin typeface="Swiss 721"/>
                        <a:ea typeface="Swiss 721"/>
                        <a:cs typeface="Swiss 721"/>
                      </a:endParaRPr>
                    </a:p>
                    <a:p>
                      <a:pPr marL="71755" marR="72390" algn="ctr">
                        <a:lnSpc>
                          <a:spcPct val="93000"/>
                        </a:lnSpc>
                        <a:spcBef>
                          <a:spcPts val="5"/>
                        </a:spcBef>
                        <a:spcAft>
                          <a:spcPts val="0"/>
                        </a:spcAft>
                      </a:pPr>
                      <a:r>
                        <a:rPr lang="en-US" sz="800">
                          <a:solidFill>
                            <a:srgbClr val="231F20"/>
                          </a:solidFill>
                          <a:effectLst/>
                          <a:latin typeface="Swiss 721"/>
                          <a:ea typeface="Swiss 721"/>
                          <a:cs typeface="Swiss 721"/>
                        </a:rPr>
                        <a:t>Review and approve the ICT</a:t>
                      </a:r>
                      <a:r>
                        <a:rPr lang="en-US" sz="800" spc="-70">
                          <a:solidFill>
                            <a:srgbClr val="231F20"/>
                          </a:solidFill>
                          <a:effectLst/>
                          <a:latin typeface="Swiss 721"/>
                          <a:ea typeface="Swiss 721"/>
                          <a:cs typeface="Swiss 721"/>
                        </a:rPr>
                        <a:t> </a:t>
                      </a:r>
                      <a:r>
                        <a:rPr lang="en-US" sz="800">
                          <a:solidFill>
                            <a:srgbClr val="231F20"/>
                          </a:solidFill>
                          <a:effectLst/>
                          <a:latin typeface="Swiss 721"/>
                          <a:ea typeface="Swiss 721"/>
                          <a:cs typeface="Swiss 721"/>
                        </a:rPr>
                        <a:t>governance framework</a:t>
                      </a: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85725" marR="87630" algn="ctr">
                        <a:lnSpc>
                          <a:spcPct val="93000"/>
                        </a:lnSpc>
                        <a:spcBef>
                          <a:spcPts val="375"/>
                        </a:spcBef>
                        <a:spcAft>
                          <a:spcPts val="0"/>
                        </a:spcAft>
                      </a:pPr>
                      <a:r>
                        <a:rPr lang="en-US" sz="800">
                          <a:solidFill>
                            <a:srgbClr val="231F20"/>
                          </a:solidFill>
                          <a:effectLst/>
                          <a:latin typeface="Swiss 721"/>
                          <a:ea typeface="Swiss 721"/>
                          <a:cs typeface="Swiss 721"/>
                        </a:rPr>
                        <a:t>Review, approve and implement the ICT governance framework</a:t>
                      </a: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9055" marR="60960" algn="ctr">
                        <a:lnSpc>
                          <a:spcPct val="93000"/>
                        </a:lnSpc>
                        <a:spcBef>
                          <a:spcPts val="375"/>
                        </a:spcBef>
                        <a:spcAft>
                          <a:spcPts val="0"/>
                        </a:spcAft>
                      </a:pPr>
                      <a:r>
                        <a:rPr lang="en-US" sz="800">
                          <a:solidFill>
                            <a:srgbClr val="231F20"/>
                          </a:solidFill>
                          <a:effectLst/>
                          <a:latin typeface="Swiss 721"/>
                          <a:ea typeface="Swiss 721"/>
                          <a:cs typeface="Swiss 721"/>
                        </a:rPr>
                        <a:t>Review, approve and implement the ICT governance framework</a:t>
                      </a: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139413202"/>
                  </a:ext>
                </a:extLst>
              </a:tr>
              <a:tr h="1153222">
                <a:tc rowSpan="2">
                  <a:txBody>
                    <a:bodyPr/>
                    <a:lstStyle/>
                    <a:p>
                      <a:pPr marL="46355">
                        <a:spcBef>
                          <a:spcPts val="170"/>
                        </a:spcBef>
                        <a:spcAft>
                          <a:spcPts val="0"/>
                        </a:spcAft>
                      </a:pPr>
                      <a:r>
                        <a:rPr lang="en-US" sz="400">
                          <a:solidFill>
                            <a:srgbClr val="231F20"/>
                          </a:solidFill>
                          <a:effectLst/>
                          <a:latin typeface="Swiss 721"/>
                          <a:ea typeface="Swiss 721"/>
                          <a:cs typeface="Swiss 721"/>
                        </a:rPr>
                        <a:t>1.1.6</a:t>
                      </a:r>
                      <a:endParaRPr lang="en-ZA" sz="6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085" marR="246380" algn="just">
                        <a:lnSpc>
                          <a:spcPct val="93000"/>
                        </a:lnSpc>
                        <a:spcBef>
                          <a:spcPts val="215"/>
                        </a:spcBef>
                        <a:spcAft>
                          <a:spcPts val="0"/>
                        </a:spcAft>
                      </a:pPr>
                      <a:r>
                        <a:rPr lang="en-US" sz="900" dirty="0">
                          <a:solidFill>
                            <a:srgbClr val="231F20"/>
                          </a:solidFill>
                          <a:effectLst/>
                          <a:latin typeface="Swiss 721"/>
                          <a:ea typeface="Swiss 721"/>
                          <a:cs typeface="Swiss 721"/>
                        </a:rPr>
                        <a:t>ICT upgrades of platforms and systems to be aligned with business needs and</a:t>
                      </a:r>
                      <a:endParaRPr lang="en-ZA" sz="1100" dirty="0">
                        <a:effectLst/>
                        <a:latin typeface="Swiss 721"/>
                        <a:ea typeface="Swiss 721"/>
                        <a:cs typeface="Swiss 721"/>
                      </a:endParaRPr>
                    </a:p>
                    <a:p>
                      <a:pPr marL="45085" marR="40640" algn="just">
                        <a:lnSpc>
                          <a:spcPct val="93000"/>
                        </a:lnSpc>
                        <a:spcAft>
                          <a:spcPts val="0"/>
                        </a:spcAft>
                      </a:pPr>
                      <a:r>
                        <a:rPr lang="en-US" sz="900" dirty="0">
                          <a:solidFill>
                            <a:srgbClr val="231F20"/>
                          </a:solidFill>
                          <a:effectLst/>
                          <a:latin typeface="Swiss 721"/>
                          <a:ea typeface="Swiss 721"/>
                          <a:cs typeface="Swiss 721"/>
                        </a:rPr>
                        <a:t>technological developments as indicated in the applicable year</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900">
                        <a:effectLst/>
                        <a:latin typeface="Swiss 721"/>
                        <a:ea typeface="Swiss 721"/>
                        <a:cs typeface="Swiss 721"/>
                      </a:endParaRPr>
                    </a:p>
                    <a:p>
                      <a:pPr marL="46355">
                        <a:spcBef>
                          <a:spcPts val="55"/>
                        </a:spcBef>
                        <a:spcAft>
                          <a:spcPts val="0"/>
                        </a:spcAft>
                      </a:pPr>
                      <a:r>
                        <a:rPr lang="en-US" sz="900" b="1">
                          <a:effectLst/>
                          <a:latin typeface="Swiss 721"/>
                          <a:ea typeface="Swiss 721"/>
                          <a:cs typeface="Swiss 721"/>
                        </a:rPr>
                        <a:t> </a:t>
                      </a:r>
                      <a:endParaRPr lang="en-ZA" sz="900">
                        <a:effectLst/>
                        <a:latin typeface="Swiss 721"/>
                        <a:ea typeface="Swiss 721"/>
                        <a:cs typeface="Swiss 721"/>
                      </a:endParaRPr>
                    </a:p>
                    <a:p>
                      <a:pPr marL="60325" marR="57150" indent="25400" algn="just">
                        <a:lnSpc>
                          <a:spcPct val="93000"/>
                        </a:lnSpc>
                        <a:spcAft>
                          <a:spcPts val="0"/>
                        </a:spcAft>
                      </a:pPr>
                      <a:r>
                        <a:rPr lang="en-US" sz="800">
                          <a:solidFill>
                            <a:srgbClr val="231F20"/>
                          </a:solidFill>
                          <a:effectLst/>
                          <a:latin typeface="Swiss 721"/>
                          <a:ea typeface="Swiss 721"/>
                          <a:cs typeface="Swiss 721"/>
                        </a:rPr>
                        <a:t>Project was revised and deferred to the next year</a:t>
                      </a: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55245" marR="54610" algn="ctr">
                        <a:lnSpc>
                          <a:spcPts val="930"/>
                        </a:lnSpc>
                        <a:spcBef>
                          <a:spcPts val="700"/>
                        </a:spcBef>
                        <a:spcAft>
                          <a:spcPts val="0"/>
                        </a:spcAft>
                      </a:pPr>
                      <a:r>
                        <a:rPr lang="en-US" sz="800" dirty="0">
                          <a:solidFill>
                            <a:srgbClr val="231F20"/>
                          </a:solidFill>
                          <a:effectLst/>
                          <a:latin typeface="Swiss 721"/>
                          <a:ea typeface="Swiss 721"/>
                          <a:cs typeface="Swiss 721"/>
                        </a:rPr>
                        <a:t>100%</a:t>
                      </a:r>
                      <a:endParaRPr lang="en-ZA" sz="900" dirty="0">
                        <a:effectLst/>
                        <a:latin typeface="Swiss 721"/>
                        <a:ea typeface="Swiss 721"/>
                        <a:cs typeface="Swiss 721"/>
                      </a:endParaRPr>
                    </a:p>
                    <a:p>
                      <a:pPr marL="55245" marR="54610" algn="ctr">
                        <a:lnSpc>
                          <a:spcPts val="900"/>
                        </a:lnSpc>
                        <a:spcAft>
                          <a:spcPts val="0"/>
                        </a:spcAft>
                      </a:pPr>
                      <a:r>
                        <a:rPr lang="en-US" sz="800" dirty="0">
                          <a:solidFill>
                            <a:srgbClr val="231F20"/>
                          </a:solidFill>
                          <a:effectLst/>
                          <a:latin typeface="Swiss 721"/>
                          <a:ea typeface="Swiss 721"/>
                          <a:cs typeface="Swiss 721"/>
                        </a:rPr>
                        <a:t>achieved</a:t>
                      </a:r>
                      <a:endParaRPr lang="en-ZA" sz="900" dirty="0">
                        <a:effectLst/>
                        <a:latin typeface="Swiss 721"/>
                        <a:ea typeface="Swiss 721"/>
                        <a:cs typeface="Swiss 721"/>
                      </a:endParaRPr>
                    </a:p>
                    <a:p>
                      <a:pPr marL="55245" marR="54610" algn="ctr">
                        <a:lnSpc>
                          <a:spcPts val="930"/>
                        </a:lnSpc>
                        <a:spcAft>
                          <a:spcPts val="0"/>
                        </a:spcAft>
                      </a:pPr>
                      <a:r>
                        <a:rPr lang="en-US" sz="800" dirty="0">
                          <a:solidFill>
                            <a:srgbClr val="231F20"/>
                          </a:solidFill>
                          <a:effectLst/>
                          <a:latin typeface="Swiss 721"/>
                          <a:ea typeface="Swiss 721"/>
                          <a:cs typeface="Swiss 721"/>
                        </a:rPr>
                        <a:t>(Phase 1)</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Bef>
                          <a:spcPts val="10"/>
                        </a:spcBef>
                        <a:spcAft>
                          <a:spcPts val="0"/>
                        </a:spcAft>
                      </a:pPr>
                      <a:r>
                        <a:rPr lang="en-US" sz="900" b="1" dirty="0">
                          <a:effectLst/>
                          <a:latin typeface="Swiss 721"/>
                          <a:ea typeface="Swiss 721"/>
                          <a:cs typeface="Swiss 721"/>
                        </a:rPr>
                        <a:t> </a:t>
                      </a:r>
                      <a:endParaRPr lang="en-ZA" sz="900" dirty="0">
                        <a:effectLst/>
                        <a:latin typeface="Swiss 721"/>
                        <a:ea typeface="Swiss 721"/>
                        <a:cs typeface="Swiss 721"/>
                      </a:endParaRPr>
                    </a:p>
                    <a:p>
                      <a:pPr marL="54610" marR="54610" algn="ctr">
                        <a:lnSpc>
                          <a:spcPts val="930"/>
                        </a:lnSpc>
                        <a:spcAft>
                          <a:spcPts val="0"/>
                        </a:spcAft>
                      </a:pPr>
                      <a:r>
                        <a:rPr lang="en-US" sz="800" dirty="0">
                          <a:solidFill>
                            <a:srgbClr val="231F20"/>
                          </a:solidFill>
                          <a:effectLst/>
                          <a:latin typeface="Swiss 721"/>
                          <a:ea typeface="Swiss 721"/>
                          <a:cs typeface="Swiss 721"/>
                        </a:rPr>
                        <a:t>Phase 2 at</a:t>
                      </a:r>
                      <a:endParaRPr lang="en-ZA" sz="900" dirty="0">
                        <a:effectLst/>
                        <a:latin typeface="Swiss 721"/>
                        <a:ea typeface="Swiss 721"/>
                        <a:cs typeface="Swiss 721"/>
                      </a:endParaRPr>
                    </a:p>
                    <a:p>
                      <a:pPr marL="54610" marR="54610" algn="ctr">
                        <a:lnSpc>
                          <a:spcPts val="900"/>
                        </a:lnSpc>
                        <a:spcAft>
                          <a:spcPts val="0"/>
                        </a:spcAft>
                      </a:pPr>
                      <a:r>
                        <a:rPr lang="en-US" sz="800" dirty="0">
                          <a:solidFill>
                            <a:srgbClr val="231F20"/>
                          </a:solidFill>
                          <a:effectLst/>
                          <a:latin typeface="Swiss 721"/>
                          <a:ea typeface="Swiss 721"/>
                          <a:cs typeface="Swiss 721"/>
                        </a:rPr>
                        <a:t>87% and</a:t>
                      </a:r>
                      <a:endParaRPr lang="en-ZA" sz="900" dirty="0">
                        <a:effectLst/>
                        <a:latin typeface="Swiss 721"/>
                        <a:ea typeface="Swiss 721"/>
                        <a:cs typeface="Swiss 721"/>
                      </a:endParaRPr>
                    </a:p>
                    <a:p>
                      <a:pPr marL="54610" marR="54610" algn="ctr">
                        <a:lnSpc>
                          <a:spcPts val="900"/>
                        </a:lnSpc>
                        <a:spcAft>
                          <a:spcPts val="0"/>
                        </a:spcAft>
                      </a:pPr>
                      <a:r>
                        <a:rPr lang="en-US" sz="800" dirty="0">
                          <a:solidFill>
                            <a:srgbClr val="231F20"/>
                          </a:solidFill>
                          <a:effectLst/>
                          <a:latin typeface="Swiss 721"/>
                          <a:ea typeface="Swiss 721"/>
                          <a:cs typeface="Swiss 721"/>
                        </a:rPr>
                        <a:t>Phase 3 at</a:t>
                      </a:r>
                      <a:endParaRPr lang="en-ZA" sz="900" dirty="0">
                        <a:effectLst/>
                        <a:latin typeface="Swiss 721"/>
                        <a:ea typeface="Swiss 721"/>
                        <a:cs typeface="Swiss 721"/>
                      </a:endParaRPr>
                    </a:p>
                    <a:p>
                      <a:pPr marL="54610" marR="54610" algn="ctr">
                        <a:lnSpc>
                          <a:spcPts val="930"/>
                        </a:lnSpc>
                        <a:spcAft>
                          <a:spcPts val="0"/>
                        </a:spcAft>
                      </a:pPr>
                      <a:r>
                        <a:rPr lang="en-US" sz="800" dirty="0">
                          <a:solidFill>
                            <a:srgbClr val="231F20"/>
                          </a:solidFill>
                          <a:effectLst/>
                          <a:latin typeface="Swiss 721"/>
                          <a:ea typeface="Swiss 721"/>
                          <a:cs typeface="Swiss 721"/>
                        </a:rPr>
                        <a:t>65%</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7150" marR="57785" algn="ctr">
                        <a:lnSpc>
                          <a:spcPct val="93000"/>
                        </a:lnSpc>
                        <a:spcBef>
                          <a:spcPts val="215"/>
                        </a:spcBef>
                        <a:spcAft>
                          <a:spcPts val="0"/>
                        </a:spcAft>
                      </a:pPr>
                      <a:r>
                        <a:rPr lang="en-US" sz="800" dirty="0">
                          <a:solidFill>
                            <a:srgbClr val="231F20"/>
                          </a:solidFill>
                          <a:effectLst/>
                          <a:latin typeface="Swiss 721"/>
                          <a:ea typeface="Swiss 721"/>
                          <a:cs typeface="Swiss 721"/>
                        </a:rPr>
                        <a:t>Platform upgrade completed (Phase 3)</a:t>
                      </a:r>
                      <a:endParaRPr lang="en-ZA" sz="900" dirty="0">
                        <a:effectLst/>
                        <a:latin typeface="Swiss 721"/>
                        <a:ea typeface="Swiss 721"/>
                        <a:cs typeface="Swiss 721"/>
                      </a:endParaRPr>
                    </a:p>
                    <a:p>
                      <a:pPr marL="57150" marR="59055" algn="ctr">
                        <a:lnSpc>
                          <a:spcPct val="93000"/>
                        </a:lnSpc>
                        <a:spcBef>
                          <a:spcPts val="395"/>
                        </a:spcBef>
                        <a:spcAft>
                          <a:spcPts val="0"/>
                        </a:spcAft>
                      </a:pPr>
                      <a:r>
                        <a:rPr lang="en-US" sz="800" dirty="0">
                          <a:solidFill>
                            <a:srgbClr val="231F20"/>
                          </a:solidFill>
                          <a:effectLst/>
                          <a:latin typeface="Swiss 721"/>
                          <a:ea typeface="Swiss 721"/>
                          <a:cs typeface="Swiss 721"/>
                        </a:rPr>
                        <a:t>Storage upgrade (SAN) completed 100%</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25"/>
                        </a:spcBef>
                        <a:spcAft>
                          <a:spcPts val="0"/>
                        </a:spcAft>
                      </a:pPr>
                      <a:r>
                        <a:rPr lang="en-US" sz="700" b="1" dirty="0">
                          <a:effectLst/>
                          <a:latin typeface="Swiss 721"/>
                          <a:ea typeface="Swiss 721"/>
                          <a:cs typeface="Swiss 721"/>
                        </a:rPr>
                        <a:t> </a:t>
                      </a:r>
                      <a:endParaRPr lang="en-ZA" sz="900" dirty="0">
                        <a:effectLst/>
                        <a:latin typeface="Swiss 721"/>
                        <a:ea typeface="Swiss 721"/>
                        <a:cs typeface="Swiss 721"/>
                      </a:endParaRPr>
                    </a:p>
                    <a:p>
                      <a:pPr marL="74930" marR="75565" algn="ctr">
                        <a:lnSpc>
                          <a:spcPct val="93000"/>
                        </a:lnSpc>
                        <a:spcAft>
                          <a:spcPts val="0"/>
                        </a:spcAft>
                      </a:pPr>
                      <a:r>
                        <a:rPr lang="en-US" sz="800" dirty="0">
                          <a:solidFill>
                            <a:srgbClr val="231F20"/>
                          </a:solidFill>
                          <a:effectLst/>
                          <a:latin typeface="Swiss 721"/>
                          <a:ea typeface="Swiss 721"/>
                          <a:cs typeface="Swiss 721"/>
                        </a:rPr>
                        <a:t>Procure and build systems to support the management </a:t>
                      </a:r>
                      <a:r>
                        <a:rPr lang="en-US" sz="800" spc="-45" dirty="0">
                          <a:solidFill>
                            <a:srgbClr val="231F20"/>
                          </a:solidFill>
                          <a:effectLst/>
                          <a:latin typeface="Swiss 721"/>
                          <a:ea typeface="Swiss 721"/>
                          <a:cs typeface="Swiss 721"/>
                        </a:rPr>
                        <a:t>of</a:t>
                      </a:r>
                      <a:endParaRPr lang="en-ZA" sz="900" dirty="0">
                        <a:effectLst/>
                        <a:latin typeface="Swiss 721"/>
                        <a:ea typeface="Swiss 721"/>
                        <a:cs typeface="Swiss 721"/>
                      </a:endParaRPr>
                    </a:p>
                    <a:p>
                      <a:pPr marL="48260" marR="48895" algn="ctr">
                        <a:lnSpc>
                          <a:spcPct val="93000"/>
                        </a:lnSpc>
                        <a:spcAft>
                          <a:spcPts val="0"/>
                        </a:spcAft>
                      </a:pPr>
                      <a:r>
                        <a:rPr lang="en-US" sz="800" dirty="0">
                          <a:solidFill>
                            <a:srgbClr val="231F20"/>
                          </a:solidFill>
                          <a:effectLst/>
                          <a:latin typeface="Swiss 721"/>
                          <a:ea typeface="Swiss 721"/>
                          <a:cs typeface="Swiss 721"/>
                        </a:rPr>
                        <a:t>the new electoral mobile devices (VRD)</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0005" marR="41275" algn="ctr">
                        <a:spcBef>
                          <a:spcPts val="640"/>
                        </a:spcBef>
                        <a:spcAft>
                          <a:spcPts val="0"/>
                        </a:spcAft>
                      </a:pPr>
                      <a:r>
                        <a:rPr lang="en-US" sz="800" dirty="0">
                          <a:solidFill>
                            <a:srgbClr val="231F20"/>
                          </a:solidFill>
                          <a:effectLst/>
                          <a:latin typeface="Swiss 721"/>
                          <a:ea typeface="Swiss 721"/>
                          <a:cs typeface="Swiss 721"/>
                        </a:rPr>
                        <a:t>SAP upgrade</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900" dirty="0">
                        <a:effectLst/>
                        <a:latin typeface="Swiss 721"/>
                        <a:ea typeface="Swiss 721"/>
                        <a:cs typeface="Swiss 721"/>
                      </a:endParaRPr>
                    </a:p>
                    <a:p>
                      <a:pPr marL="46355">
                        <a:spcBef>
                          <a:spcPts val="55"/>
                        </a:spcBef>
                        <a:spcAft>
                          <a:spcPts val="0"/>
                        </a:spcAft>
                      </a:pPr>
                      <a:r>
                        <a:rPr lang="en-US" sz="900" b="1" dirty="0">
                          <a:effectLst/>
                          <a:latin typeface="Swiss 721"/>
                          <a:ea typeface="Swiss 721"/>
                          <a:cs typeface="Swiss 721"/>
                        </a:rPr>
                        <a:t> </a:t>
                      </a:r>
                      <a:endParaRPr lang="en-ZA" sz="900" dirty="0">
                        <a:effectLst/>
                        <a:latin typeface="Swiss 721"/>
                        <a:ea typeface="Swiss 721"/>
                        <a:cs typeface="Swiss 721"/>
                      </a:endParaRPr>
                    </a:p>
                    <a:p>
                      <a:pPr marL="106680" marR="40640" indent="-58420">
                        <a:lnSpc>
                          <a:spcPct val="93000"/>
                        </a:lnSpc>
                        <a:spcAft>
                          <a:spcPts val="0"/>
                        </a:spcAft>
                      </a:pPr>
                      <a:r>
                        <a:rPr lang="en-US" sz="800" dirty="0">
                          <a:solidFill>
                            <a:srgbClr val="231F20"/>
                          </a:solidFill>
                          <a:effectLst/>
                          <a:latin typeface="Swiss 721"/>
                          <a:ea typeface="Swiss 721"/>
                          <a:cs typeface="Swiss 721"/>
                        </a:rPr>
                        <a:t>SAP upgrade completed</a:t>
                      </a: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177598877"/>
                  </a:ext>
                </a:extLst>
              </a:tr>
              <a:tr h="152665">
                <a:tc vMerge="1">
                  <a:txBody>
                    <a:bodyPr/>
                    <a:lstStyle/>
                    <a:p>
                      <a:endParaRPr lang="en-ZA"/>
                    </a:p>
                  </a:txBody>
                  <a:tcPr/>
                </a:tc>
                <a:tc vMerge="1">
                  <a:txBody>
                    <a:bodyPr/>
                    <a:lstStyle/>
                    <a:p>
                      <a:endParaRPr lang="en-ZA"/>
                    </a:p>
                  </a:txBody>
                  <a:tcPr/>
                </a:tc>
                <a:tc rowSpan="4">
                  <a:txBody>
                    <a:bodyPr/>
                    <a:lstStyle/>
                    <a:p>
                      <a:pPr marL="45720" marR="75565">
                        <a:lnSpc>
                          <a:spcPct val="93000"/>
                        </a:lnSpc>
                        <a:spcBef>
                          <a:spcPts val="215"/>
                        </a:spcBef>
                        <a:spcAft>
                          <a:spcPts val="0"/>
                        </a:spcAft>
                      </a:pPr>
                      <a:r>
                        <a:rPr lang="en-US" sz="800" dirty="0">
                          <a:solidFill>
                            <a:srgbClr val="231F20"/>
                          </a:solidFill>
                          <a:effectLst/>
                          <a:latin typeface="Swiss 721"/>
                          <a:ea typeface="Swiss 721"/>
                          <a:cs typeface="Swiss 721"/>
                        </a:rPr>
                        <a:t>Recruit and retain a talented permanent staff complement to meet operational requirements, as well as constitutional obligations.</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5085">
                        <a:lnSpc>
                          <a:spcPts val="930"/>
                        </a:lnSpc>
                        <a:spcBef>
                          <a:spcPts val="170"/>
                        </a:spcBef>
                        <a:spcAft>
                          <a:spcPts val="0"/>
                        </a:spcAft>
                      </a:pPr>
                      <a:r>
                        <a:rPr lang="en-US" sz="800" dirty="0">
                          <a:solidFill>
                            <a:srgbClr val="231F20"/>
                          </a:solidFill>
                          <a:effectLst/>
                          <a:latin typeface="Swiss 721"/>
                          <a:ea typeface="Swiss 721"/>
                          <a:cs typeface="Swiss 721"/>
                        </a:rPr>
                        <a:t>Number of permanent staff</a:t>
                      </a:r>
                      <a:endParaRPr lang="en-ZA" sz="1050" dirty="0">
                        <a:effectLst/>
                        <a:latin typeface="Swiss 721"/>
                        <a:ea typeface="Swiss 721"/>
                        <a:cs typeface="Swiss 721"/>
                      </a:endParaRPr>
                    </a:p>
                    <a:p>
                      <a:pPr marL="45085">
                        <a:lnSpc>
                          <a:spcPts val="930"/>
                        </a:lnSpc>
                        <a:spcAft>
                          <a:spcPts val="0"/>
                        </a:spcAft>
                      </a:pPr>
                      <a:r>
                        <a:rPr lang="en-US" sz="800" dirty="0">
                          <a:solidFill>
                            <a:srgbClr val="231F20"/>
                          </a:solidFill>
                          <a:effectLst/>
                          <a:latin typeface="Swiss 721"/>
                          <a:ea typeface="Swiss 721"/>
                          <a:cs typeface="Swiss 721"/>
                        </a:rPr>
                        <a:t>positions filled per annum</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57785" marR="54610" algn="ctr">
                        <a:lnSpc>
                          <a:spcPct val="93000"/>
                        </a:lnSpc>
                        <a:spcBef>
                          <a:spcPts val="215"/>
                        </a:spcBef>
                        <a:spcAft>
                          <a:spcPts val="0"/>
                        </a:spcAft>
                      </a:pPr>
                      <a:r>
                        <a:rPr lang="en-US" sz="700" dirty="0">
                          <a:solidFill>
                            <a:srgbClr val="231F20"/>
                          </a:solidFill>
                          <a:effectLst/>
                          <a:latin typeface="Swiss 721"/>
                          <a:ea typeface="Swiss 721"/>
                          <a:cs typeface="Swiss 721"/>
                        </a:rPr>
                        <a:t>943 filled posts calculated pro-rata over the year</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57785" marR="55245" algn="ctr">
                        <a:lnSpc>
                          <a:spcPct val="93000"/>
                        </a:lnSpc>
                        <a:spcBef>
                          <a:spcPts val="215"/>
                        </a:spcBef>
                        <a:spcAft>
                          <a:spcPts val="0"/>
                        </a:spcAft>
                      </a:pPr>
                      <a:r>
                        <a:rPr lang="en-US" sz="700" dirty="0">
                          <a:solidFill>
                            <a:srgbClr val="231F20"/>
                          </a:solidFill>
                          <a:effectLst/>
                          <a:latin typeface="Swiss 721"/>
                          <a:ea typeface="Swiss 721"/>
                          <a:cs typeface="Swiss 721"/>
                        </a:rPr>
                        <a:t>929 filled posts calculated pro-rata over the year</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57150" marR="55880" algn="ctr">
                        <a:lnSpc>
                          <a:spcPct val="93000"/>
                        </a:lnSpc>
                        <a:spcBef>
                          <a:spcPts val="215"/>
                        </a:spcBef>
                        <a:spcAft>
                          <a:spcPts val="0"/>
                        </a:spcAft>
                      </a:pPr>
                      <a:r>
                        <a:rPr lang="en-US" sz="700" dirty="0">
                          <a:solidFill>
                            <a:srgbClr val="231F20"/>
                          </a:solidFill>
                          <a:effectLst/>
                          <a:latin typeface="Swiss 721"/>
                          <a:ea typeface="Swiss 721"/>
                          <a:cs typeface="Swiss 721"/>
                        </a:rPr>
                        <a:t>922 filled posts calculated pro-rata over the year</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Bef>
                          <a:spcPts val="50"/>
                        </a:spcBef>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57150" marR="57785" algn="ctr">
                        <a:spcAft>
                          <a:spcPts val="0"/>
                        </a:spcAft>
                      </a:pPr>
                      <a:r>
                        <a:rPr lang="en-US" sz="700" dirty="0">
                          <a:solidFill>
                            <a:srgbClr val="231F20"/>
                          </a:solidFill>
                          <a:effectLst/>
                          <a:latin typeface="Swiss 721"/>
                          <a:ea typeface="Swiss 721"/>
                          <a:cs typeface="Swiss 721"/>
                        </a:rPr>
                        <a:t>90%</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71755" marR="72390" algn="ctr">
                        <a:lnSpc>
                          <a:spcPts val="930"/>
                        </a:lnSpc>
                        <a:spcBef>
                          <a:spcPts val="170"/>
                        </a:spcBef>
                        <a:spcAft>
                          <a:spcPts val="0"/>
                        </a:spcAft>
                      </a:pPr>
                      <a:r>
                        <a:rPr lang="en-US" sz="700" dirty="0">
                          <a:solidFill>
                            <a:srgbClr val="231F20"/>
                          </a:solidFill>
                          <a:effectLst/>
                          <a:latin typeface="Swiss 721"/>
                          <a:ea typeface="Swiss 721"/>
                          <a:cs typeface="Swiss 721"/>
                        </a:rPr>
                        <a:t>90% of</a:t>
                      </a:r>
                      <a:endParaRPr lang="en-ZA" sz="800" dirty="0">
                        <a:effectLst/>
                        <a:latin typeface="Swiss 721"/>
                        <a:ea typeface="Swiss 721"/>
                        <a:cs typeface="Swiss 721"/>
                      </a:endParaRPr>
                    </a:p>
                    <a:p>
                      <a:pPr marL="71755" marR="72390" algn="ctr">
                        <a:lnSpc>
                          <a:spcPct val="93000"/>
                        </a:lnSpc>
                        <a:spcBef>
                          <a:spcPts val="15"/>
                        </a:spcBef>
                        <a:spcAft>
                          <a:spcPts val="0"/>
                        </a:spcAft>
                      </a:pPr>
                      <a:r>
                        <a:rPr lang="en-US" sz="700" dirty="0">
                          <a:solidFill>
                            <a:srgbClr val="231F20"/>
                          </a:solidFill>
                          <a:effectLst/>
                          <a:latin typeface="Swiss 721"/>
                          <a:ea typeface="Swiss 721"/>
                          <a:cs typeface="Swiss 721"/>
                        </a:rPr>
                        <a:t>1 113 posts calculated pro- rata over the year</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86360" marR="87630" algn="ctr">
                        <a:lnSpc>
                          <a:spcPts val="930"/>
                        </a:lnSpc>
                        <a:spcBef>
                          <a:spcPts val="170"/>
                        </a:spcBef>
                        <a:spcAft>
                          <a:spcPts val="0"/>
                        </a:spcAft>
                      </a:pPr>
                      <a:r>
                        <a:rPr lang="en-US" sz="700" dirty="0">
                          <a:solidFill>
                            <a:srgbClr val="231F20"/>
                          </a:solidFill>
                          <a:effectLst/>
                          <a:latin typeface="Swiss 721"/>
                          <a:ea typeface="Swiss 721"/>
                          <a:cs typeface="Swiss 721"/>
                        </a:rPr>
                        <a:t>90% of</a:t>
                      </a:r>
                      <a:endParaRPr lang="en-ZA" sz="800" dirty="0">
                        <a:effectLst/>
                        <a:latin typeface="Swiss 721"/>
                        <a:ea typeface="Swiss 721"/>
                        <a:cs typeface="Swiss 721"/>
                      </a:endParaRPr>
                    </a:p>
                    <a:p>
                      <a:pPr marL="86360" marR="87630" algn="ctr">
                        <a:lnSpc>
                          <a:spcPct val="93000"/>
                        </a:lnSpc>
                        <a:spcBef>
                          <a:spcPts val="15"/>
                        </a:spcBef>
                        <a:spcAft>
                          <a:spcPts val="0"/>
                        </a:spcAft>
                      </a:pPr>
                      <a:r>
                        <a:rPr lang="en-US" sz="700" dirty="0">
                          <a:solidFill>
                            <a:srgbClr val="231F20"/>
                          </a:solidFill>
                          <a:effectLst/>
                          <a:latin typeface="Swiss 721"/>
                          <a:ea typeface="Swiss 721"/>
                          <a:cs typeface="Swiss 721"/>
                        </a:rPr>
                        <a:t>1 113 posts calculated pro-rata </a:t>
                      </a:r>
                      <a:r>
                        <a:rPr lang="en-US" sz="700" spc="-25" dirty="0">
                          <a:solidFill>
                            <a:srgbClr val="231F20"/>
                          </a:solidFill>
                          <a:effectLst/>
                          <a:latin typeface="Swiss 721"/>
                          <a:ea typeface="Swiss 721"/>
                          <a:cs typeface="Swiss 721"/>
                        </a:rPr>
                        <a:t>over </a:t>
                      </a:r>
                      <a:r>
                        <a:rPr lang="en-US" sz="700" dirty="0">
                          <a:solidFill>
                            <a:srgbClr val="231F20"/>
                          </a:solidFill>
                          <a:effectLst/>
                          <a:latin typeface="Swiss 721"/>
                          <a:ea typeface="Swiss 721"/>
                          <a:cs typeface="Swiss 721"/>
                        </a:rPr>
                        <a:t>the year</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59055" marR="60960" algn="ctr">
                        <a:lnSpc>
                          <a:spcPts val="930"/>
                        </a:lnSpc>
                        <a:spcBef>
                          <a:spcPts val="170"/>
                        </a:spcBef>
                        <a:spcAft>
                          <a:spcPts val="0"/>
                        </a:spcAft>
                      </a:pPr>
                      <a:r>
                        <a:rPr lang="en-US" sz="700" dirty="0">
                          <a:solidFill>
                            <a:srgbClr val="231F20"/>
                          </a:solidFill>
                          <a:effectLst/>
                          <a:latin typeface="Swiss 721"/>
                          <a:ea typeface="Swiss 721"/>
                          <a:cs typeface="Swiss 721"/>
                        </a:rPr>
                        <a:t>90% of</a:t>
                      </a:r>
                      <a:endParaRPr lang="en-ZA" sz="800" dirty="0">
                        <a:effectLst/>
                        <a:latin typeface="Swiss 721"/>
                        <a:ea typeface="Swiss 721"/>
                        <a:cs typeface="Swiss 721"/>
                      </a:endParaRPr>
                    </a:p>
                    <a:p>
                      <a:pPr marL="59055" marR="61595" algn="ctr">
                        <a:lnSpc>
                          <a:spcPct val="93000"/>
                        </a:lnSpc>
                        <a:spcBef>
                          <a:spcPts val="15"/>
                        </a:spcBef>
                        <a:spcAft>
                          <a:spcPts val="0"/>
                        </a:spcAft>
                      </a:pPr>
                      <a:r>
                        <a:rPr lang="en-US" sz="700" dirty="0">
                          <a:solidFill>
                            <a:srgbClr val="231F20"/>
                          </a:solidFill>
                          <a:effectLst/>
                          <a:latin typeface="Swiss 721"/>
                          <a:ea typeface="Swiss 721"/>
                          <a:cs typeface="Swiss 721"/>
                        </a:rPr>
                        <a:t>1 113 posts calculated pro-rata </a:t>
                      </a:r>
                      <a:r>
                        <a:rPr lang="en-US" sz="700" spc="-25" dirty="0">
                          <a:solidFill>
                            <a:srgbClr val="231F20"/>
                          </a:solidFill>
                          <a:effectLst/>
                          <a:latin typeface="Swiss 721"/>
                          <a:ea typeface="Swiss 721"/>
                          <a:cs typeface="Swiss 721"/>
                        </a:rPr>
                        <a:t>over </a:t>
                      </a:r>
                      <a:r>
                        <a:rPr lang="en-US" sz="700" dirty="0">
                          <a:solidFill>
                            <a:srgbClr val="231F20"/>
                          </a:solidFill>
                          <a:effectLst/>
                          <a:latin typeface="Swiss 721"/>
                          <a:ea typeface="Swiss 721"/>
                          <a:cs typeface="Swiss 721"/>
                        </a:rPr>
                        <a:t>the year</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472526456"/>
                  </a:ext>
                </a:extLst>
              </a:tr>
              <a:tr h="487669">
                <a:tc rowSpan="2">
                  <a:txBody>
                    <a:bodyPr/>
                    <a:lstStyle/>
                    <a:p>
                      <a:pPr marL="46355">
                        <a:spcBef>
                          <a:spcPts val="170"/>
                        </a:spcBef>
                        <a:spcAft>
                          <a:spcPts val="0"/>
                        </a:spcAft>
                      </a:pPr>
                      <a:r>
                        <a:rPr lang="en-US" sz="400">
                          <a:solidFill>
                            <a:srgbClr val="231F20"/>
                          </a:solidFill>
                          <a:effectLst/>
                          <a:latin typeface="Swiss 721"/>
                          <a:ea typeface="Swiss 721"/>
                          <a:cs typeface="Swiss 721"/>
                        </a:rPr>
                        <a:t>1.1.7</a:t>
                      </a:r>
                      <a:endParaRPr lang="en-ZA" sz="6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pPr marL="45720" marR="75565">
                        <a:lnSpc>
                          <a:spcPct val="93000"/>
                        </a:lnSpc>
                        <a:spcBef>
                          <a:spcPts val="215"/>
                        </a:spcBef>
                        <a:spcAft>
                          <a:spcPts val="0"/>
                        </a:spcAft>
                      </a:pP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5085">
                        <a:lnSpc>
                          <a:spcPts val="930"/>
                        </a:lnSpc>
                        <a:spcBef>
                          <a:spcPts val="170"/>
                        </a:spcBef>
                        <a:spcAft>
                          <a:spcPts val="0"/>
                        </a:spcAft>
                      </a:pP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57785" marR="54610" algn="ctr">
                        <a:lnSpc>
                          <a:spcPct val="93000"/>
                        </a:lnSpc>
                        <a:spcBef>
                          <a:spcPts val="215"/>
                        </a:spcBef>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57785" marR="55245" algn="ctr">
                        <a:lnSpc>
                          <a:spcPct val="93000"/>
                        </a:lnSpc>
                        <a:spcBef>
                          <a:spcPts val="215"/>
                        </a:spcBef>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57150" marR="55880" algn="ctr">
                        <a:lnSpc>
                          <a:spcPct val="93000"/>
                        </a:lnSpc>
                        <a:spcBef>
                          <a:spcPts val="215"/>
                        </a:spcBef>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71755" marR="72390" algn="ctr">
                        <a:lnSpc>
                          <a:spcPts val="930"/>
                        </a:lnSpc>
                        <a:spcBef>
                          <a:spcPts val="170"/>
                        </a:spcBef>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86360" marR="87630" algn="ctr">
                        <a:lnSpc>
                          <a:spcPts val="930"/>
                        </a:lnSpc>
                        <a:spcBef>
                          <a:spcPts val="170"/>
                        </a:spcBef>
                        <a:spcAft>
                          <a:spcPts val="0"/>
                        </a:spcAft>
                      </a:pP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59055" marR="60960" algn="ctr">
                        <a:lnSpc>
                          <a:spcPts val="930"/>
                        </a:lnSpc>
                        <a:spcBef>
                          <a:spcPts val="170"/>
                        </a:spcBef>
                        <a:spcAft>
                          <a:spcPts val="0"/>
                        </a:spcAft>
                      </a:pP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869259007"/>
                  </a:ext>
                </a:extLst>
              </a:tr>
              <a:tr h="161247">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marL="45085" marR="89535">
                        <a:lnSpc>
                          <a:spcPct val="93000"/>
                        </a:lnSpc>
                        <a:spcBef>
                          <a:spcPts val="215"/>
                        </a:spcBef>
                        <a:spcAft>
                          <a:spcPts val="0"/>
                        </a:spcAft>
                      </a:pPr>
                      <a:r>
                        <a:rPr lang="en-US" sz="800" dirty="0">
                          <a:solidFill>
                            <a:srgbClr val="231F20"/>
                          </a:solidFill>
                          <a:effectLst/>
                          <a:latin typeface="Swiss 721"/>
                          <a:ea typeface="Swiss 721"/>
                          <a:cs typeface="Swiss 721"/>
                        </a:rPr>
                        <a:t>Extent of compliance with performance management system as evidenced by the existence of performance agreements and performance assessments for the year under review</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35560" marR="34290" algn="ctr">
                        <a:lnSpc>
                          <a:spcPts val="930"/>
                        </a:lnSpc>
                        <a:spcBef>
                          <a:spcPts val="170"/>
                        </a:spcBef>
                        <a:spcAft>
                          <a:spcPts val="0"/>
                        </a:spcAft>
                      </a:pPr>
                      <a:r>
                        <a:rPr lang="en-US" sz="700" dirty="0">
                          <a:solidFill>
                            <a:srgbClr val="231F20"/>
                          </a:solidFill>
                          <a:effectLst/>
                          <a:latin typeface="Swiss 721"/>
                          <a:ea typeface="Swiss 721"/>
                          <a:cs typeface="Swiss 721"/>
                        </a:rPr>
                        <a:t>25% (228) of</a:t>
                      </a:r>
                      <a:endParaRPr lang="en-ZA" sz="800" dirty="0">
                        <a:effectLst/>
                        <a:latin typeface="Swiss 721"/>
                        <a:ea typeface="Swiss 721"/>
                        <a:cs typeface="Swiss 721"/>
                      </a:endParaRPr>
                    </a:p>
                    <a:p>
                      <a:pPr marL="57150" marR="54610" algn="ctr">
                        <a:lnSpc>
                          <a:spcPct val="93000"/>
                        </a:lnSpc>
                        <a:spcBef>
                          <a:spcPts val="15"/>
                        </a:spcBef>
                        <a:spcAft>
                          <a:spcPts val="0"/>
                        </a:spcAft>
                      </a:pPr>
                      <a:r>
                        <a:rPr lang="en-US" sz="700" dirty="0">
                          <a:solidFill>
                            <a:srgbClr val="231F20"/>
                          </a:solidFill>
                          <a:effectLst/>
                          <a:latin typeface="Swiss 721"/>
                          <a:ea typeface="Swiss 721"/>
                          <a:cs typeface="Swiss 721"/>
                        </a:rPr>
                        <a:t>agreements in place for 2016/17</a:t>
                      </a:r>
                      <a:endParaRPr lang="en-ZA" sz="800" dirty="0">
                        <a:effectLst/>
                        <a:latin typeface="Swiss 721"/>
                        <a:ea typeface="Swiss 721"/>
                        <a:cs typeface="Swiss 721"/>
                      </a:endParaRPr>
                    </a:p>
                    <a:p>
                      <a:pPr marL="55880" marR="54610" algn="ctr">
                        <a:lnSpc>
                          <a:spcPts val="880"/>
                        </a:lnSpc>
                        <a:spcAft>
                          <a:spcPts val="0"/>
                        </a:spcAft>
                      </a:pPr>
                      <a:r>
                        <a:rPr lang="en-US" sz="700" dirty="0">
                          <a:solidFill>
                            <a:srgbClr val="231F20"/>
                          </a:solidFill>
                          <a:effectLst/>
                          <a:latin typeface="Swiss 721"/>
                          <a:ea typeface="Swiss 721"/>
                          <a:cs typeface="Swiss 721"/>
                        </a:rPr>
                        <a:t>and 100%</a:t>
                      </a:r>
                      <a:endParaRPr lang="en-ZA" sz="800" dirty="0">
                        <a:effectLst/>
                        <a:latin typeface="Swiss 721"/>
                        <a:ea typeface="Swiss 721"/>
                        <a:cs typeface="Swiss 721"/>
                      </a:endParaRPr>
                    </a:p>
                    <a:p>
                      <a:pPr marL="55880" marR="54610" algn="ctr">
                        <a:lnSpc>
                          <a:spcPts val="900"/>
                        </a:lnSpc>
                        <a:spcAft>
                          <a:spcPts val="0"/>
                        </a:spcAft>
                      </a:pPr>
                      <a:r>
                        <a:rPr lang="en-US" sz="700" dirty="0">
                          <a:solidFill>
                            <a:srgbClr val="231F20"/>
                          </a:solidFill>
                          <a:effectLst/>
                          <a:latin typeface="Swiss 721"/>
                          <a:ea typeface="Swiss 721"/>
                          <a:cs typeface="Swiss 721"/>
                        </a:rPr>
                        <a:t>(940) of</a:t>
                      </a:r>
                      <a:endParaRPr lang="en-ZA" sz="800" dirty="0">
                        <a:effectLst/>
                        <a:latin typeface="Swiss 721"/>
                        <a:ea typeface="Swiss 721"/>
                        <a:cs typeface="Swiss 721"/>
                      </a:endParaRPr>
                    </a:p>
                    <a:p>
                      <a:pPr marL="36830" marR="34290" algn="ctr">
                        <a:lnSpc>
                          <a:spcPct val="93000"/>
                        </a:lnSpc>
                        <a:spcBef>
                          <a:spcPts val="15"/>
                        </a:spcBef>
                        <a:spcAft>
                          <a:spcPts val="0"/>
                        </a:spcAft>
                      </a:pPr>
                      <a:r>
                        <a:rPr lang="en-US" sz="700" dirty="0">
                          <a:solidFill>
                            <a:srgbClr val="231F20"/>
                          </a:solidFill>
                          <a:effectLst/>
                          <a:latin typeface="Swiss 721"/>
                          <a:ea typeface="Swiss 721"/>
                          <a:cs typeface="Swiss 721"/>
                        </a:rPr>
                        <a:t>performance assessments for 2016/17 were completed and  moderated in May 2017</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34925" marR="34290" algn="ctr">
                        <a:lnSpc>
                          <a:spcPts val="930"/>
                        </a:lnSpc>
                        <a:spcBef>
                          <a:spcPts val="170"/>
                        </a:spcBef>
                        <a:spcAft>
                          <a:spcPts val="0"/>
                        </a:spcAft>
                      </a:pPr>
                      <a:r>
                        <a:rPr lang="en-US" sz="700">
                          <a:solidFill>
                            <a:srgbClr val="231F20"/>
                          </a:solidFill>
                          <a:effectLst/>
                          <a:latin typeface="Swiss 721"/>
                          <a:ea typeface="Swiss 721"/>
                          <a:cs typeface="Swiss 721"/>
                        </a:rPr>
                        <a:t>95% (892) of</a:t>
                      </a:r>
                      <a:endParaRPr lang="en-ZA" sz="800">
                        <a:effectLst/>
                        <a:latin typeface="Swiss 721"/>
                        <a:ea typeface="Swiss 721"/>
                        <a:cs typeface="Swiss 721"/>
                      </a:endParaRPr>
                    </a:p>
                    <a:p>
                      <a:pPr marL="56515" marR="54610" algn="ctr">
                        <a:lnSpc>
                          <a:spcPct val="93000"/>
                        </a:lnSpc>
                        <a:spcBef>
                          <a:spcPts val="15"/>
                        </a:spcBef>
                        <a:spcAft>
                          <a:spcPts val="0"/>
                        </a:spcAft>
                      </a:pPr>
                      <a:r>
                        <a:rPr lang="en-US" sz="700">
                          <a:solidFill>
                            <a:srgbClr val="231F20"/>
                          </a:solidFill>
                          <a:effectLst/>
                          <a:latin typeface="Swiss 721"/>
                          <a:ea typeface="Swiss 721"/>
                          <a:cs typeface="Swiss 721"/>
                        </a:rPr>
                        <a:t>agreements in place for 2017/18</a:t>
                      </a:r>
                      <a:endParaRPr lang="en-ZA" sz="800">
                        <a:effectLst/>
                        <a:latin typeface="Swiss 721"/>
                        <a:ea typeface="Swiss 721"/>
                        <a:cs typeface="Swiss 721"/>
                      </a:endParaRPr>
                    </a:p>
                    <a:p>
                      <a:pPr marL="55245" marR="54610" algn="ctr">
                        <a:lnSpc>
                          <a:spcPts val="880"/>
                        </a:lnSpc>
                        <a:spcAft>
                          <a:spcPts val="0"/>
                        </a:spcAft>
                      </a:pPr>
                      <a:r>
                        <a:rPr lang="en-US" sz="700">
                          <a:solidFill>
                            <a:srgbClr val="231F20"/>
                          </a:solidFill>
                          <a:effectLst/>
                          <a:latin typeface="Swiss 721"/>
                          <a:ea typeface="Swiss 721"/>
                          <a:cs typeface="Swiss 721"/>
                        </a:rPr>
                        <a:t>and 94%</a:t>
                      </a:r>
                      <a:endParaRPr lang="en-ZA" sz="800">
                        <a:effectLst/>
                        <a:latin typeface="Swiss 721"/>
                        <a:ea typeface="Swiss 721"/>
                        <a:cs typeface="Swiss 721"/>
                      </a:endParaRPr>
                    </a:p>
                    <a:p>
                      <a:pPr marL="55245" marR="54610" algn="ctr">
                        <a:lnSpc>
                          <a:spcPts val="900"/>
                        </a:lnSpc>
                        <a:spcAft>
                          <a:spcPts val="0"/>
                        </a:spcAft>
                      </a:pPr>
                      <a:r>
                        <a:rPr lang="en-US" sz="700">
                          <a:solidFill>
                            <a:srgbClr val="231F20"/>
                          </a:solidFill>
                          <a:effectLst/>
                          <a:latin typeface="Swiss 721"/>
                          <a:ea typeface="Swiss 721"/>
                          <a:cs typeface="Swiss 721"/>
                        </a:rPr>
                        <a:t>(873) of</a:t>
                      </a:r>
                      <a:endParaRPr lang="en-ZA" sz="800">
                        <a:effectLst/>
                        <a:latin typeface="Swiss 721"/>
                        <a:ea typeface="Swiss 721"/>
                        <a:cs typeface="Swiss 721"/>
                      </a:endParaRPr>
                    </a:p>
                    <a:p>
                      <a:pPr marL="36195" marR="34290" algn="ctr">
                        <a:lnSpc>
                          <a:spcPct val="93000"/>
                        </a:lnSpc>
                        <a:spcBef>
                          <a:spcPts val="15"/>
                        </a:spcBef>
                        <a:spcAft>
                          <a:spcPts val="0"/>
                        </a:spcAft>
                      </a:pPr>
                      <a:r>
                        <a:rPr lang="en-US" sz="700">
                          <a:solidFill>
                            <a:srgbClr val="231F20"/>
                          </a:solidFill>
                          <a:effectLst/>
                          <a:latin typeface="Swiss 721"/>
                          <a:ea typeface="Swiss 721"/>
                          <a:cs typeface="Swiss 721"/>
                        </a:rPr>
                        <a:t>performance assessments for 2017/18 were completed and  moderated in May 2018</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34290" marR="34290" algn="ctr">
                        <a:lnSpc>
                          <a:spcPts val="930"/>
                        </a:lnSpc>
                        <a:spcBef>
                          <a:spcPts val="170"/>
                        </a:spcBef>
                        <a:spcAft>
                          <a:spcPts val="0"/>
                        </a:spcAft>
                      </a:pPr>
                      <a:r>
                        <a:rPr lang="en-US" sz="700">
                          <a:solidFill>
                            <a:srgbClr val="231F20"/>
                          </a:solidFill>
                          <a:effectLst/>
                          <a:latin typeface="Swiss 721"/>
                          <a:ea typeface="Swiss 721"/>
                          <a:cs typeface="Swiss 721"/>
                        </a:rPr>
                        <a:t>85% (789) of</a:t>
                      </a:r>
                      <a:endParaRPr lang="en-ZA" sz="800">
                        <a:effectLst/>
                        <a:latin typeface="Swiss 721"/>
                        <a:ea typeface="Swiss 721"/>
                        <a:cs typeface="Swiss 721"/>
                      </a:endParaRPr>
                    </a:p>
                    <a:p>
                      <a:pPr marL="55880" marR="54610" algn="ctr">
                        <a:lnSpc>
                          <a:spcPct val="93000"/>
                        </a:lnSpc>
                        <a:spcBef>
                          <a:spcPts val="15"/>
                        </a:spcBef>
                        <a:spcAft>
                          <a:spcPts val="0"/>
                        </a:spcAft>
                      </a:pPr>
                      <a:r>
                        <a:rPr lang="en-US" sz="700">
                          <a:solidFill>
                            <a:srgbClr val="231F20"/>
                          </a:solidFill>
                          <a:effectLst/>
                          <a:latin typeface="Swiss 721"/>
                          <a:ea typeface="Swiss 721"/>
                          <a:cs typeface="Swiss 721"/>
                        </a:rPr>
                        <a:t>agreements in place for 2087/98</a:t>
                      </a:r>
                      <a:endParaRPr lang="en-ZA" sz="800">
                        <a:effectLst/>
                        <a:latin typeface="Swiss 721"/>
                        <a:ea typeface="Swiss 721"/>
                        <a:cs typeface="Swiss 721"/>
                      </a:endParaRPr>
                    </a:p>
                    <a:p>
                      <a:pPr marL="54610" marR="54610" algn="ctr">
                        <a:lnSpc>
                          <a:spcPts val="880"/>
                        </a:lnSpc>
                        <a:spcAft>
                          <a:spcPts val="0"/>
                        </a:spcAft>
                      </a:pPr>
                      <a:r>
                        <a:rPr lang="en-US" sz="700">
                          <a:solidFill>
                            <a:srgbClr val="231F20"/>
                          </a:solidFill>
                          <a:effectLst/>
                          <a:latin typeface="Swiss 721"/>
                          <a:ea typeface="Swiss 721"/>
                          <a:cs typeface="Swiss 721"/>
                        </a:rPr>
                        <a:t>and 0%</a:t>
                      </a:r>
                      <a:endParaRPr lang="en-ZA" sz="800">
                        <a:effectLst/>
                        <a:latin typeface="Swiss 721"/>
                        <a:ea typeface="Swiss 721"/>
                        <a:cs typeface="Swiss 721"/>
                      </a:endParaRPr>
                    </a:p>
                    <a:p>
                      <a:pPr marL="49530" marR="36830" indent="174625">
                        <a:lnSpc>
                          <a:spcPct val="93000"/>
                        </a:lnSpc>
                        <a:spcBef>
                          <a:spcPts val="15"/>
                        </a:spcBef>
                        <a:spcAft>
                          <a:spcPts val="0"/>
                        </a:spcAft>
                      </a:pPr>
                      <a:r>
                        <a:rPr lang="en-US" sz="700">
                          <a:solidFill>
                            <a:srgbClr val="231F20"/>
                          </a:solidFill>
                          <a:effectLst/>
                          <a:latin typeface="Swiss 721"/>
                          <a:ea typeface="Swiss 721"/>
                          <a:cs typeface="Swiss 721"/>
                        </a:rPr>
                        <a:t>(0) of performance assessments for 2017/18</a:t>
                      </a:r>
                      <a:endParaRPr lang="en-ZA" sz="800">
                        <a:effectLst/>
                        <a:latin typeface="Swiss 721"/>
                        <a:ea typeface="Swiss 721"/>
                        <a:cs typeface="Swiss 721"/>
                      </a:endParaRPr>
                    </a:p>
                    <a:p>
                      <a:pPr marL="34290" marR="34290" algn="ctr">
                        <a:lnSpc>
                          <a:spcPct val="93000"/>
                        </a:lnSpc>
                        <a:spcAft>
                          <a:spcPts val="0"/>
                        </a:spcAft>
                      </a:pPr>
                      <a:r>
                        <a:rPr lang="en-US" sz="700">
                          <a:solidFill>
                            <a:srgbClr val="231F20"/>
                          </a:solidFill>
                          <a:effectLst/>
                          <a:latin typeface="Swiss 721"/>
                          <a:ea typeface="Swiss 721"/>
                          <a:cs typeface="Swiss 721"/>
                        </a:rPr>
                        <a:t>were completed and  moderated </a:t>
                      </a:r>
                      <a:r>
                        <a:rPr lang="en-US" sz="700" spc="-50">
                          <a:solidFill>
                            <a:srgbClr val="231F20"/>
                          </a:solidFill>
                          <a:effectLst/>
                          <a:latin typeface="Swiss 721"/>
                          <a:ea typeface="Swiss 721"/>
                          <a:cs typeface="Swiss 721"/>
                        </a:rPr>
                        <a:t>in </a:t>
                      </a:r>
                      <a:r>
                        <a:rPr lang="en-US" sz="700">
                          <a:solidFill>
                            <a:srgbClr val="231F20"/>
                          </a:solidFill>
                          <a:effectLst/>
                          <a:latin typeface="Swiss 721"/>
                          <a:ea typeface="Swiss 721"/>
                          <a:cs typeface="Swiss 721"/>
                        </a:rPr>
                        <a:t>May 2019</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Bef>
                          <a:spcPts val="10"/>
                        </a:spcBef>
                        <a:spcAft>
                          <a:spcPts val="0"/>
                        </a:spcAft>
                      </a:pPr>
                      <a:r>
                        <a:rPr lang="en-US" sz="800" b="1">
                          <a:effectLst/>
                          <a:latin typeface="Swiss 721"/>
                          <a:ea typeface="Swiss 721"/>
                          <a:cs typeface="Swiss 721"/>
                        </a:rPr>
                        <a:t> </a:t>
                      </a:r>
                      <a:endParaRPr lang="en-ZA" sz="800">
                        <a:effectLst/>
                        <a:latin typeface="Swiss 721"/>
                        <a:ea typeface="Swiss 721"/>
                        <a:cs typeface="Swiss 721"/>
                      </a:endParaRPr>
                    </a:p>
                    <a:p>
                      <a:pPr marL="182880" marR="182245" algn="ctr">
                        <a:lnSpc>
                          <a:spcPct val="93000"/>
                        </a:lnSpc>
                        <a:spcAft>
                          <a:spcPts val="0"/>
                        </a:spcAft>
                      </a:pPr>
                      <a:r>
                        <a:rPr lang="en-US" sz="700">
                          <a:solidFill>
                            <a:srgbClr val="231F20"/>
                          </a:solidFill>
                          <a:effectLst/>
                          <a:latin typeface="Swiss 721"/>
                          <a:ea typeface="Swiss 721"/>
                          <a:cs typeface="Swiss 721"/>
                        </a:rPr>
                        <a:t>100% of qualifying staff</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Bef>
                          <a:spcPts val="10"/>
                        </a:spcBef>
                        <a:spcAft>
                          <a:spcPts val="0"/>
                        </a:spcAft>
                      </a:pPr>
                      <a:r>
                        <a:rPr lang="en-US" sz="800" b="1">
                          <a:effectLst/>
                          <a:latin typeface="Swiss 721"/>
                          <a:ea typeface="Swiss 721"/>
                          <a:cs typeface="Swiss 721"/>
                        </a:rPr>
                        <a:t> </a:t>
                      </a:r>
                      <a:endParaRPr lang="en-ZA" sz="800">
                        <a:effectLst/>
                        <a:latin typeface="Swiss 721"/>
                        <a:ea typeface="Swiss 721"/>
                        <a:cs typeface="Swiss 721"/>
                      </a:endParaRPr>
                    </a:p>
                    <a:p>
                      <a:pPr marL="208915" marR="210185" indent="-635" algn="ctr">
                        <a:lnSpc>
                          <a:spcPct val="93000"/>
                        </a:lnSpc>
                        <a:spcAft>
                          <a:spcPts val="0"/>
                        </a:spcAft>
                      </a:pPr>
                      <a:r>
                        <a:rPr lang="en-US" sz="700">
                          <a:solidFill>
                            <a:srgbClr val="231F20"/>
                          </a:solidFill>
                          <a:effectLst/>
                          <a:latin typeface="Swiss 721"/>
                          <a:ea typeface="Swiss 721"/>
                          <a:cs typeface="Swiss 721"/>
                        </a:rPr>
                        <a:t>100% of qualifying staff</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Bef>
                          <a:spcPts val="50"/>
                        </a:spcBef>
                        <a:spcAft>
                          <a:spcPts val="0"/>
                        </a:spcAft>
                      </a:pPr>
                      <a:r>
                        <a:rPr lang="en-US" sz="600" b="1" dirty="0">
                          <a:effectLst/>
                          <a:latin typeface="Swiss 721"/>
                          <a:ea typeface="Swiss 721"/>
                          <a:cs typeface="Swiss 721"/>
                        </a:rPr>
                        <a:t> </a:t>
                      </a:r>
                      <a:endParaRPr lang="en-ZA" sz="800" dirty="0">
                        <a:effectLst/>
                        <a:latin typeface="Swiss 721"/>
                        <a:ea typeface="Swiss 721"/>
                        <a:cs typeface="Swiss 721"/>
                      </a:endParaRPr>
                    </a:p>
                    <a:p>
                      <a:pPr marL="86360" marR="87630" algn="ctr">
                        <a:lnSpc>
                          <a:spcPts val="930"/>
                        </a:lnSpc>
                        <a:spcBef>
                          <a:spcPts val="5"/>
                        </a:spcBef>
                        <a:spcAft>
                          <a:spcPts val="0"/>
                        </a:spcAft>
                      </a:pPr>
                      <a:r>
                        <a:rPr lang="en-US" sz="700" dirty="0">
                          <a:solidFill>
                            <a:srgbClr val="231F20"/>
                          </a:solidFill>
                          <a:effectLst/>
                          <a:latin typeface="Swiss 721"/>
                          <a:ea typeface="Swiss 721"/>
                          <a:cs typeface="Swiss 721"/>
                        </a:rPr>
                        <a:t>100% of</a:t>
                      </a:r>
                      <a:endParaRPr lang="en-ZA" sz="800" dirty="0">
                        <a:effectLst/>
                        <a:latin typeface="Swiss 721"/>
                        <a:ea typeface="Swiss 721"/>
                        <a:cs typeface="Swiss 721"/>
                      </a:endParaRPr>
                    </a:p>
                    <a:p>
                      <a:pPr marL="40005" marR="41275" algn="ctr">
                        <a:lnSpc>
                          <a:spcPts val="930"/>
                        </a:lnSpc>
                        <a:spcAft>
                          <a:spcPts val="0"/>
                        </a:spcAft>
                      </a:pPr>
                      <a:r>
                        <a:rPr lang="en-US" sz="700" dirty="0">
                          <a:solidFill>
                            <a:srgbClr val="231F20"/>
                          </a:solidFill>
                          <a:effectLst/>
                          <a:latin typeface="Swiss 721"/>
                          <a:ea typeface="Swiss 721"/>
                          <a:cs typeface="Swiss 721"/>
                        </a:rPr>
                        <a:t>qualifying staff</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Bef>
                          <a:spcPts val="10"/>
                        </a:spcBef>
                        <a:spcAft>
                          <a:spcPts val="0"/>
                        </a:spcAft>
                      </a:pPr>
                      <a:r>
                        <a:rPr lang="en-US" sz="800" b="1" dirty="0">
                          <a:effectLst/>
                          <a:latin typeface="Swiss 721"/>
                          <a:ea typeface="Swiss 721"/>
                          <a:cs typeface="Swiss 721"/>
                        </a:rPr>
                        <a:t> </a:t>
                      </a:r>
                      <a:endParaRPr lang="en-ZA" sz="800" dirty="0">
                        <a:effectLst/>
                        <a:latin typeface="Swiss 721"/>
                        <a:ea typeface="Swiss 721"/>
                        <a:cs typeface="Swiss 721"/>
                      </a:endParaRPr>
                    </a:p>
                    <a:p>
                      <a:pPr marL="59055" marR="60960" algn="ctr">
                        <a:lnSpc>
                          <a:spcPct val="93000"/>
                        </a:lnSpc>
                        <a:spcAft>
                          <a:spcPts val="0"/>
                        </a:spcAft>
                      </a:pPr>
                      <a:r>
                        <a:rPr lang="en-US" sz="700" dirty="0">
                          <a:solidFill>
                            <a:srgbClr val="231F20"/>
                          </a:solidFill>
                          <a:effectLst/>
                          <a:latin typeface="Swiss 721"/>
                          <a:ea typeface="Swiss 721"/>
                          <a:cs typeface="Swiss 721"/>
                        </a:rPr>
                        <a:t>100% of qualifying staff</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408054629"/>
                  </a:ext>
                </a:extLst>
              </a:tr>
              <a:tr h="1340552">
                <a:tc rowSpan="2">
                  <a:txBody>
                    <a:bodyPr/>
                    <a:lstStyle/>
                    <a:p>
                      <a:pPr marL="45085">
                        <a:spcBef>
                          <a:spcPts val="170"/>
                        </a:spcBef>
                        <a:spcAft>
                          <a:spcPts val="0"/>
                        </a:spcAft>
                      </a:pPr>
                      <a:r>
                        <a:rPr lang="en-US" sz="400">
                          <a:solidFill>
                            <a:srgbClr val="231F20"/>
                          </a:solidFill>
                          <a:effectLst/>
                          <a:latin typeface="Swiss 721"/>
                          <a:ea typeface="Swiss 721"/>
                          <a:cs typeface="Swiss 721"/>
                        </a:rPr>
                        <a:t>1.1.8</a:t>
                      </a:r>
                      <a:endParaRPr lang="en-ZA" sz="6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pPr marL="45085" marR="89535">
                        <a:lnSpc>
                          <a:spcPct val="93000"/>
                        </a:lnSpc>
                        <a:spcBef>
                          <a:spcPts val="215"/>
                        </a:spcBef>
                        <a:spcAft>
                          <a:spcPts val="0"/>
                        </a:spcAft>
                      </a:pP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35560" marR="34290" algn="ctr">
                        <a:lnSpc>
                          <a:spcPts val="930"/>
                        </a:lnSpc>
                        <a:spcBef>
                          <a:spcPts val="170"/>
                        </a:spcBef>
                        <a:spcAft>
                          <a:spcPts val="0"/>
                        </a:spcAft>
                      </a:pP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34925" marR="34290" algn="ctr">
                        <a:lnSpc>
                          <a:spcPts val="930"/>
                        </a:lnSpc>
                        <a:spcBef>
                          <a:spcPts val="170"/>
                        </a:spcBef>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34290" marR="34290" algn="ctr">
                        <a:lnSpc>
                          <a:spcPts val="930"/>
                        </a:lnSpc>
                        <a:spcBef>
                          <a:spcPts val="170"/>
                        </a:spcBef>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61990753"/>
                  </a:ext>
                </a:extLst>
              </a:tr>
              <a:tr h="129846">
                <a:tc vMerge="1">
                  <a:txBody>
                    <a:bodyPr/>
                    <a:lstStyle/>
                    <a:p>
                      <a:endParaRPr lang="en-ZA"/>
                    </a:p>
                  </a:txBody>
                  <a:tcPr/>
                </a:tc>
                <a:tc vMerge="1">
                  <a:txBody>
                    <a:bodyPr/>
                    <a:lstStyle/>
                    <a:p>
                      <a:endParaRPr lang="en-ZA"/>
                    </a:p>
                  </a:txBody>
                  <a:tcPr/>
                </a:tc>
                <a:tc rowSpan="2">
                  <a:txBody>
                    <a:bodyPr/>
                    <a:lstStyle/>
                    <a:p>
                      <a:pPr marL="45720" marR="372745">
                        <a:lnSpc>
                          <a:spcPct val="93000"/>
                        </a:lnSpc>
                        <a:spcBef>
                          <a:spcPts val="215"/>
                        </a:spcBef>
                        <a:spcAft>
                          <a:spcPts val="0"/>
                        </a:spcAft>
                      </a:pPr>
                      <a:r>
                        <a:rPr lang="en-US" sz="800" dirty="0">
                          <a:solidFill>
                            <a:srgbClr val="231F20"/>
                          </a:solidFill>
                          <a:effectLst/>
                          <a:latin typeface="Swiss 721"/>
                          <a:ea typeface="Swiss 721"/>
                          <a:cs typeface="Swiss 721"/>
                        </a:rPr>
                        <a:t>Develop and upskill institutional capacity to enable the</a:t>
                      </a:r>
                      <a:r>
                        <a:rPr lang="en-US" sz="800" spc="-75" dirty="0">
                          <a:solidFill>
                            <a:srgbClr val="231F20"/>
                          </a:solidFill>
                          <a:effectLst/>
                          <a:latin typeface="Swiss 721"/>
                          <a:ea typeface="Swiss 721"/>
                          <a:cs typeface="Swiss 721"/>
                        </a:rPr>
                        <a:t> </a:t>
                      </a:r>
                      <a:r>
                        <a:rPr lang="en-US" sz="800" dirty="0">
                          <a:solidFill>
                            <a:srgbClr val="231F20"/>
                          </a:solidFill>
                          <a:effectLst/>
                          <a:latin typeface="Swiss 721"/>
                          <a:ea typeface="Swiss 721"/>
                          <a:cs typeface="Swiss 721"/>
                        </a:rPr>
                        <a:t>Electoral</a:t>
                      </a:r>
                      <a:endParaRPr lang="en-ZA" sz="1050" dirty="0">
                        <a:effectLst/>
                        <a:latin typeface="Swiss 721"/>
                        <a:ea typeface="Swiss 721"/>
                        <a:cs typeface="Swiss 721"/>
                      </a:endParaRPr>
                    </a:p>
                    <a:p>
                      <a:pPr marL="45720">
                        <a:lnSpc>
                          <a:spcPts val="880"/>
                        </a:lnSpc>
                        <a:spcAft>
                          <a:spcPts val="0"/>
                        </a:spcAft>
                      </a:pPr>
                      <a:r>
                        <a:rPr lang="en-US" sz="800" dirty="0">
                          <a:solidFill>
                            <a:srgbClr val="231F20"/>
                          </a:solidFill>
                          <a:effectLst/>
                          <a:latin typeface="Swiss 721"/>
                          <a:ea typeface="Swiss 721"/>
                          <a:cs typeface="Swiss 721"/>
                        </a:rPr>
                        <a:t>Commission to deliver on its</a:t>
                      </a:r>
                      <a:endParaRPr lang="en-ZA" sz="1050" dirty="0">
                        <a:effectLst/>
                        <a:latin typeface="Swiss 721"/>
                        <a:ea typeface="Swiss 721"/>
                        <a:cs typeface="Swiss 721"/>
                      </a:endParaRPr>
                    </a:p>
                    <a:p>
                      <a:pPr marL="45720">
                        <a:lnSpc>
                          <a:spcPts val="930"/>
                        </a:lnSpc>
                        <a:spcAft>
                          <a:spcPts val="0"/>
                        </a:spcAft>
                      </a:pPr>
                      <a:r>
                        <a:rPr lang="en-US" sz="800" dirty="0">
                          <a:solidFill>
                            <a:srgbClr val="231F20"/>
                          </a:solidFill>
                          <a:effectLst/>
                          <a:latin typeface="Swiss 721"/>
                          <a:ea typeface="Swiss 721"/>
                          <a:cs typeface="Swiss 721"/>
                        </a:rPr>
                        <a:t>constitutional mandate.</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5085" marR="214630">
                        <a:lnSpc>
                          <a:spcPct val="93000"/>
                        </a:lnSpc>
                        <a:spcBef>
                          <a:spcPts val="215"/>
                        </a:spcBef>
                        <a:spcAft>
                          <a:spcPts val="0"/>
                        </a:spcAft>
                      </a:pPr>
                      <a:r>
                        <a:rPr lang="en-US" sz="800" dirty="0">
                          <a:solidFill>
                            <a:srgbClr val="231F20"/>
                          </a:solidFill>
                          <a:effectLst/>
                          <a:latin typeface="Swiss 721"/>
                          <a:ea typeface="Swiss 721"/>
                          <a:cs typeface="Swiss 721"/>
                        </a:rPr>
                        <a:t>Number of permanent staff who were provided with developmental training interventions per annum</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Bef>
                          <a:spcPts val="35"/>
                        </a:spcBef>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31115" marR="27940" algn="ctr">
                        <a:lnSpc>
                          <a:spcPct val="93000"/>
                        </a:lnSpc>
                        <a:spcAft>
                          <a:spcPts val="0"/>
                        </a:spcAft>
                      </a:pPr>
                      <a:r>
                        <a:rPr lang="en-US" sz="700" dirty="0">
                          <a:solidFill>
                            <a:srgbClr val="231F20"/>
                          </a:solidFill>
                          <a:effectLst/>
                          <a:latin typeface="Swiss 721"/>
                          <a:ea typeface="Swiss 721"/>
                          <a:cs typeface="Swiss 721"/>
                        </a:rPr>
                        <a:t>180 bursaries and short courses</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Bef>
                          <a:spcPts val="50"/>
                        </a:spcBef>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5245" marR="54610" algn="ctr">
                        <a:spcAft>
                          <a:spcPts val="0"/>
                        </a:spcAft>
                      </a:pPr>
                      <a:r>
                        <a:rPr lang="en-US" sz="700">
                          <a:solidFill>
                            <a:srgbClr val="231F20"/>
                          </a:solidFill>
                          <a:effectLst/>
                          <a:latin typeface="Swiss 721"/>
                          <a:ea typeface="Swiss 721"/>
                          <a:cs typeface="Swiss 721"/>
                        </a:rPr>
                        <a:t>734</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Bef>
                          <a:spcPts val="50"/>
                        </a:spcBef>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4610" marR="54610" algn="ctr">
                        <a:spcAft>
                          <a:spcPts val="0"/>
                        </a:spcAft>
                      </a:pPr>
                      <a:r>
                        <a:rPr lang="en-US" sz="700">
                          <a:solidFill>
                            <a:srgbClr val="231F20"/>
                          </a:solidFill>
                          <a:effectLst/>
                          <a:latin typeface="Swiss 721"/>
                          <a:ea typeface="Swiss 721"/>
                          <a:cs typeface="Swiss 721"/>
                        </a:rPr>
                        <a:t>2 478</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Bef>
                          <a:spcPts val="50"/>
                        </a:spcBef>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7150" marR="57785" algn="ctr">
                        <a:spcAft>
                          <a:spcPts val="0"/>
                        </a:spcAft>
                      </a:pPr>
                      <a:r>
                        <a:rPr lang="en-US" sz="700">
                          <a:solidFill>
                            <a:srgbClr val="231F20"/>
                          </a:solidFill>
                          <a:effectLst/>
                          <a:latin typeface="Swiss 721"/>
                          <a:ea typeface="Swiss 721"/>
                          <a:cs typeface="Swiss 721"/>
                        </a:rPr>
                        <a:t>180</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Bef>
                          <a:spcPts val="50"/>
                        </a:spcBef>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71755" marR="72390" algn="ctr">
                        <a:spcAft>
                          <a:spcPts val="0"/>
                        </a:spcAft>
                      </a:pPr>
                      <a:r>
                        <a:rPr lang="en-US" sz="700">
                          <a:solidFill>
                            <a:srgbClr val="231F20"/>
                          </a:solidFill>
                          <a:effectLst/>
                          <a:latin typeface="Swiss 721"/>
                          <a:ea typeface="Swiss 721"/>
                          <a:cs typeface="Swiss 721"/>
                        </a:rPr>
                        <a:t>372</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a:spcBef>
                          <a:spcPts val="50"/>
                        </a:spcBef>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86360" marR="87630" algn="ctr">
                        <a:spcAft>
                          <a:spcPts val="0"/>
                        </a:spcAft>
                      </a:pPr>
                      <a:r>
                        <a:rPr lang="en-US" sz="700">
                          <a:solidFill>
                            <a:srgbClr val="231F20"/>
                          </a:solidFill>
                          <a:effectLst/>
                          <a:latin typeface="Swiss 721"/>
                          <a:ea typeface="Swiss 721"/>
                          <a:cs typeface="Swiss 721"/>
                        </a:rPr>
                        <a:t>200</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a:spcBef>
                          <a:spcPts val="50"/>
                        </a:spcBef>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59055" marR="60960" algn="ctr">
                        <a:spcAft>
                          <a:spcPts val="0"/>
                        </a:spcAft>
                      </a:pPr>
                      <a:r>
                        <a:rPr lang="en-US" sz="700" dirty="0">
                          <a:solidFill>
                            <a:srgbClr val="231F20"/>
                          </a:solidFill>
                          <a:effectLst/>
                          <a:latin typeface="Swiss 721"/>
                          <a:ea typeface="Swiss 721"/>
                          <a:cs typeface="Swiss 721"/>
                        </a:rPr>
                        <a:t>400</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516507465"/>
                  </a:ext>
                </a:extLst>
              </a:tr>
              <a:tr h="657401">
                <a:tc>
                  <a:txBody>
                    <a:bodyPr/>
                    <a:lstStyle/>
                    <a:p>
                      <a:pPr marL="46355">
                        <a:spcBef>
                          <a:spcPts val="170"/>
                        </a:spcBef>
                        <a:spcAft>
                          <a:spcPts val="0"/>
                        </a:spcAft>
                      </a:pPr>
                      <a:r>
                        <a:rPr lang="en-US" sz="400">
                          <a:solidFill>
                            <a:srgbClr val="231F20"/>
                          </a:solidFill>
                          <a:effectLst/>
                          <a:latin typeface="Swiss 721"/>
                          <a:ea typeface="Swiss 721"/>
                          <a:cs typeface="Swiss 721"/>
                        </a:rPr>
                        <a:t>1.1.9</a:t>
                      </a:r>
                      <a:endParaRPr lang="en-ZA" sz="6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pPr marL="45720" marR="372745">
                        <a:lnSpc>
                          <a:spcPct val="93000"/>
                        </a:lnSpc>
                        <a:spcBef>
                          <a:spcPts val="215"/>
                        </a:spcBef>
                        <a:spcAft>
                          <a:spcPts val="0"/>
                        </a:spcAft>
                      </a:pP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5085" marR="214630">
                        <a:lnSpc>
                          <a:spcPct val="93000"/>
                        </a:lnSpc>
                        <a:spcBef>
                          <a:spcPts val="215"/>
                        </a:spcBef>
                        <a:spcAft>
                          <a:spcPts val="0"/>
                        </a:spcAft>
                      </a:pP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Bef>
                          <a:spcPts val="35"/>
                        </a:spcBef>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pPr marL="46355">
                        <a:spcAft>
                          <a:spcPts val="0"/>
                        </a:spcAft>
                      </a:pPr>
                      <a:endParaRPr lang="en-ZA" sz="9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457175494"/>
                  </a:ext>
                </a:extLst>
              </a:tr>
              <a:tr h="580054">
                <a:tc>
                  <a:txBody>
                    <a:bodyPr/>
                    <a:lstStyle/>
                    <a:p>
                      <a:pPr marL="46355">
                        <a:spcBef>
                          <a:spcPts val="170"/>
                        </a:spcBef>
                        <a:spcAft>
                          <a:spcPts val="0"/>
                        </a:spcAft>
                      </a:pPr>
                      <a:r>
                        <a:rPr lang="en-US" sz="400">
                          <a:solidFill>
                            <a:srgbClr val="231F20"/>
                          </a:solidFill>
                          <a:effectLst/>
                          <a:latin typeface="Swiss 721"/>
                          <a:ea typeface="Swiss 721"/>
                          <a:cs typeface="Swiss 721"/>
                        </a:rPr>
                        <a:t>1.1.10</a:t>
                      </a:r>
                      <a:endParaRPr lang="en-ZA" sz="6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rowSpan="2">
                  <a:txBody>
                    <a:bodyPr/>
                    <a:lstStyle/>
                    <a:p>
                      <a:pPr marL="45720" marR="64770">
                        <a:lnSpc>
                          <a:spcPct val="93000"/>
                        </a:lnSpc>
                        <a:spcBef>
                          <a:spcPts val="215"/>
                        </a:spcBef>
                        <a:spcAft>
                          <a:spcPts val="0"/>
                        </a:spcAft>
                      </a:pPr>
                      <a:r>
                        <a:rPr lang="en-US" sz="800">
                          <a:solidFill>
                            <a:srgbClr val="231F20"/>
                          </a:solidFill>
                          <a:effectLst/>
                          <a:latin typeface="Swiss 721"/>
                          <a:ea typeface="Swiss 721"/>
                          <a:cs typeface="Swiss 721"/>
                        </a:rPr>
                        <a:t>Effectively manage financial resources in compliance with legislation.</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085" marR="57150">
                        <a:lnSpc>
                          <a:spcPct val="93000"/>
                        </a:lnSpc>
                        <a:spcBef>
                          <a:spcPts val="215"/>
                        </a:spcBef>
                        <a:spcAft>
                          <a:spcPts val="0"/>
                        </a:spcAft>
                      </a:pPr>
                      <a:r>
                        <a:rPr lang="en-US" sz="800" dirty="0">
                          <a:solidFill>
                            <a:srgbClr val="231F20"/>
                          </a:solidFill>
                          <a:effectLst/>
                          <a:latin typeface="Swiss 721"/>
                          <a:ea typeface="Swiss 721"/>
                          <a:cs typeface="Swiss 721"/>
                        </a:rPr>
                        <a:t>Number of repeat findings that result in irregular expenditure as defined in the audited annual financial statements</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56515" marR="54610" algn="ctr">
                        <a:spcBef>
                          <a:spcPts val="560"/>
                        </a:spcBef>
                        <a:spcAft>
                          <a:spcPts val="0"/>
                        </a:spcAft>
                      </a:pPr>
                      <a:r>
                        <a:rPr lang="en-US" sz="700" dirty="0">
                          <a:solidFill>
                            <a:srgbClr val="231F20"/>
                          </a:solidFill>
                          <a:effectLst/>
                          <a:latin typeface="Swiss 721"/>
                          <a:ea typeface="Swiss 721"/>
                          <a:cs typeface="Swiss 721"/>
                        </a:rPr>
                        <a:t>New</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5245" marR="54610" algn="ctr">
                        <a:spcBef>
                          <a:spcPts val="560"/>
                        </a:spcBef>
                        <a:spcAft>
                          <a:spcPts val="0"/>
                        </a:spcAft>
                      </a:pPr>
                      <a:r>
                        <a:rPr lang="en-US" sz="700">
                          <a:solidFill>
                            <a:srgbClr val="231F20"/>
                          </a:solidFill>
                          <a:effectLst/>
                          <a:latin typeface="Swiss 721"/>
                          <a:ea typeface="Swiss 721"/>
                          <a:cs typeface="Swiss 721"/>
                        </a:rPr>
                        <a:t>New</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4610" marR="54610" algn="ctr">
                        <a:spcBef>
                          <a:spcPts val="560"/>
                        </a:spcBef>
                        <a:spcAft>
                          <a:spcPts val="0"/>
                        </a:spcAft>
                      </a:pPr>
                      <a:r>
                        <a:rPr lang="en-US" sz="700">
                          <a:solidFill>
                            <a:srgbClr val="231F20"/>
                          </a:solidFill>
                          <a:effectLst/>
                          <a:latin typeface="Swiss 721"/>
                          <a:ea typeface="Swiss 721"/>
                          <a:cs typeface="Swiss 721"/>
                        </a:rPr>
                        <a:t>New</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7150" marR="57785" algn="ctr">
                        <a:spcBef>
                          <a:spcPts val="560"/>
                        </a:spcBef>
                        <a:spcAft>
                          <a:spcPts val="0"/>
                        </a:spcAft>
                      </a:pPr>
                      <a:r>
                        <a:rPr lang="en-US" sz="700">
                          <a:solidFill>
                            <a:srgbClr val="231F20"/>
                          </a:solidFill>
                          <a:effectLst/>
                          <a:latin typeface="Swiss 721"/>
                          <a:ea typeface="Swiss 721"/>
                          <a:cs typeface="Swiss 721"/>
                        </a:rPr>
                        <a:t>New</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71755" marR="72390" algn="ctr">
                        <a:spcBef>
                          <a:spcPts val="560"/>
                        </a:spcBef>
                        <a:spcAft>
                          <a:spcPts val="0"/>
                        </a:spcAft>
                      </a:pPr>
                      <a:r>
                        <a:rPr lang="en-US" sz="700">
                          <a:solidFill>
                            <a:srgbClr val="231F20"/>
                          </a:solidFill>
                          <a:effectLst/>
                          <a:latin typeface="Swiss 721"/>
                          <a:ea typeface="Swiss 721"/>
                          <a:cs typeface="Swiss 721"/>
                        </a:rPr>
                        <a:t>Zero (0)</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86360" marR="87630" algn="ctr">
                        <a:spcBef>
                          <a:spcPts val="560"/>
                        </a:spcBef>
                        <a:spcAft>
                          <a:spcPts val="0"/>
                        </a:spcAft>
                      </a:pPr>
                      <a:r>
                        <a:rPr lang="en-US" sz="700">
                          <a:solidFill>
                            <a:srgbClr val="231F20"/>
                          </a:solidFill>
                          <a:effectLst/>
                          <a:latin typeface="Swiss 721"/>
                          <a:ea typeface="Swiss 721"/>
                          <a:cs typeface="Swiss 721"/>
                        </a:rPr>
                        <a:t>Zero (0)</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59055" marR="60960" algn="ctr">
                        <a:spcBef>
                          <a:spcPts val="560"/>
                        </a:spcBef>
                        <a:spcAft>
                          <a:spcPts val="0"/>
                        </a:spcAft>
                      </a:pPr>
                      <a:r>
                        <a:rPr lang="en-US" sz="700" dirty="0">
                          <a:solidFill>
                            <a:srgbClr val="231F20"/>
                          </a:solidFill>
                          <a:effectLst/>
                          <a:latin typeface="Swiss 721"/>
                          <a:ea typeface="Swiss 721"/>
                          <a:cs typeface="Swiss 721"/>
                        </a:rPr>
                        <a:t>Zero (0)</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915727787"/>
                  </a:ext>
                </a:extLst>
              </a:tr>
              <a:tr h="580054">
                <a:tc>
                  <a:txBody>
                    <a:bodyPr/>
                    <a:lstStyle/>
                    <a:p>
                      <a:pPr marL="46355">
                        <a:spcBef>
                          <a:spcPts val="170"/>
                        </a:spcBef>
                        <a:spcAft>
                          <a:spcPts val="0"/>
                        </a:spcAft>
                      </a:pPr>
                      <a:r>
                        <a:rPr lang="en-US" sz="400">
                          <a:solidFill>
                            <a:srgbClr val="231F20"/>
                          </a:solidFill>
                          <a:effectLst/>
                          <a:latin typeface="Swiss 721"/>
                          <a:ea typeface="Swiss 721"/>
                          <a:cs typeface="Swiss 721"/>
                        </a:rPr>
                        <a:t>1.1.11</a:t>
                      </a:r>
                      <a:endParaRPr lang="en-ZA" sz="6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085" marR="165735">
                        <a:lnSpc>
                          <a:spcPct val="93000"/>
                        </a:lnSpc>
                        <a:spcBef>
                          <a:spcPts val="215"/>
                        </a:spcBef>
                        <a:spcAft>
                          <a:spcPts val="0"/>
                        </a:spcAft>
                      </a:pPr>
                      <a:r>
                        <a:rPr lang="en-US" sz="800" dirty="0">
                          <a:solidFill>
                            <a:srgbClr val="231F20"/>
                          </a:solidFill>
                          <a:effectLst/>
                          <a:latin typeface="Swiss 721"/>
                          <a:ea typeface="Swiss 721"/>
                          <a:cs typeface="Swiss 721"/>
                        </a:rPr>
                        <a:t>Number of quarterly statistical analysis reports of procurement spend towards B-BBEE per annum</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6515" marR="54610" algn="ctr">
                        <a:spcBef>
                          <a:spcPts val="560"/>
                        </a:spcBef>
                        <a:spcAft>
                          <a:spcPts val="0"/>
                        </a:spcAft>
                      </a:pPr>
                      <a:r>
                        <a:rPr lang="en-US" sz="700">
                          <a:solidFill>
                            <a:srgbClr val="231F20"/>
                          </a:solidFill>
                          <a:effectLst/>
                          <a:latin typeface="Swiss 721"/>
                          <a:ea typeface="Swiss 721"/>
                          <a:cs typeface="Swiss 721"/>
                        </a:rPr>
                        <a:t>New</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5245" marR="54610" algn="ctr">
                        <a:spcBef>
                          <a:spcPts val="560"/>
                        </a:spcBef>
                        <a:spcAft>
                          <a:spcPts val="0"/>
                        </a:spcAft>
                      </a:pPr>
                      <a:r>
                        <a:rPr lang="en-US" sz="700">
                          <a:solidFill>
                            <a:srgbClr val="231F20"/>
                          </a:solidFill>
                          <a:effectLst/>
                          <a:latin typeface="Swiss 721"/>
                          <a:ea typeface="Swiss 721"/>
                          <a:cs typeface="Swiss 721"/>
                        </a:rPr>
                        <a:t>New</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4610" marR="54610" algn="ctr">
                        <a:spcBef>
                          <a:spcPts val="560"/>
                        </a:spcBef>
                        <a:spcAft>
                          <a:spcPts val="0"/>
                        </a:spcAft>
                      </a:pPr>
                      <a:r>
                        <a:rPr lang="en-US" sz="700">
                          <a:solidFill>
                            <a:srgbClr val="231F20"/>
                          </a:solidFill>
                          <a:effectLst/>
                          <a:latin typeface="Swiss 721"/>
                          <a:ea typeface="Swiss 721"/>
                          <a:cs typeface="Swiss 721"/>
                        </a:rPr>
                        <a:t>New</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57150" marR="57785" algn="ctr">
                        <a:spcBef>
                          <a:spcPts val="560"/>
                        </a:spcBef>
                        <a:spcAft>
                          <a:spcPts val="0"/>
                        </a:spcAft>
                      </a:pPr>
                      <a:r>
                        <a:rPr lang="en-US" sz="700">
                          <a:solidFill>
                            <a:srgbClr val="231F20"/>
                          </a:solidFill>
                          <a:effectLst/>
                          <a:latin typeface="Swiss 721"/>
                          <a:ea typeface="Swiss 721"/>
                          <a:cs typeface="Swiss 721"/>
                        </a:rPr>
                        <a:t>New</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marR="635" algn="ctr">
                        <a:spcBef>
                          <a:spcPts val="560"/>
                        </a:spcBef>
                        <a:spcAft>
                          <a:spcPts val="0"/>
                        </a:spcAft>
                      </a:pPr>
                      <a:r>
                        <a:rPr lang="en-US" sz="700">
                          <a:solidFill>
                            <a:srgbClr val="231F20"/>
                          </a:solidFill>
                          <a:effectLst/>
                          <a:latin typeface="Swiss 721"/>
                          <a:ea typeface="Swiss 721"/>
                          <a:cs typeface="Swiss 721"/>
                        </a:rPr>
                        <a:t>4</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a:effectLst/>
                          <a:latin typeface="Swiss 721"/>
                          <a:ea typeface="Swiss 721"/>
                          <a:cs typeface="Swiss 721"/>
                        </a:rPr>
                        <a:t> </a:t>
                      </a:r>
                      <a:endParaRPr lang="en-ZA" sz="800">
                        <a:effectLst/>
                        <a:latin typeface="Swiss 721"/>
                        <a:ea typeface="Swiss 721"/>
                        <a:cs typeface="Swiss 721"/>
                      </a:endParaRPr>
                    </a:p>
                    <a:p>
                      <a:pPr marL="46355" marR="1270" algn="ctr">
                        <a:spcBef>
                          <a:spcPts val="560"/>
                        </a:spcBef>
                        <a:spcAft>
                          <a:spcPts val="0"/>
                        </a:spcAft>
                      </a:pPr>
                      <a:r>
                        <a:rPr lang="en-US" sz="700">
                          <a:solidFill>
                            <a:srgbClr val="231F20"/>
                          </a:solidFill>
                          <a:effectLst/>
                          <a:latin typeface="Swiss 721"/>
                          <a:ea typeface="Swiss 721"/>
                          <a:cs typeface="Swiss 721"/>
                        </a:rPr>
                        <a:t>4</a:t>
                      </a:r>
                      <a:endParaRPr lang="en-ZA" sz="8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700" b="1" dirty="0">
                          <a:effectLst/>
                          <a:latin typeface="Swiss 721"/>
                          <a:ea typeface="Swiss 721"/>
                          <a:cs typeface="Swiss 721"/>
                        </a:rPr>
                        <a:t> </a:t>
                      </a:r>
                      <a:endParaRPr lang="en-ZA" sz="800" dirty="0">
                        <a:effectLst/>
                        <a:latin typeface="Swiss 721"/>
                        <a:ea typeface="Swiss 721"/>
                        <a:cs typeface="Swiss 721"/>
                      </a:endParaRPr>
                    </a:p>
                    <a:p>
                      <a:pPr marL="46355" marR="1905" algn="ctr">
                        <a:spcBef>
                          <a:spcPts val="560"/>
                        </a:spcBef>
                        <a:spcAft>
                          <a:spcPts val="0"/>
                        </a:spcAft>
                      </a:pPr>
                      <a:r>
                        <a:rPr lang="en-US" sz="700" dirty="0">
                          <a:solidFill>
                            <a:srgbClr val="231F20"/>
                          </a:solidFill>
                          <a:effectLst/>
                          <a:latin typeface="Swiss 721"/>
                          <a:ea typeface="Swiss 721"/>
                          <a:cs typeface="Swiss 721"/>
                        </a:rPr>
                        <a:t>4</a:t>
                      </a:r>
                      <a:endParaRPr lang="en-ZA" sz="8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634855811"/>
                  </a:ext>
                </a:extLst>
              </a:tr>
            </a:tbl>
          </a:graphicData>
        </a:graphic>
      </p:graphicFrame>
    </p:spTree>
    <p:extLst>
      <p:ext uri="{BB962C8B-B14F-4D97-AF65-F5344CB8AC3E}">
        <p14:creationId xmlns:p14="http://schemas.microsoft.com/office/powerpoint/2010/main" val="90180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28600" y="42713"/>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2060"/>
              </a:solidFill>
              <a:effectLst/>
              <a:ea typeface="Swiss 721"/>
              <a:cs typeface="Swiss 721"/>
            </a:endParaRPr>
          </a:p>
          <a:p>
            <a:pPr lvl="0" defTabSz="914400" eaLnBrk="0" fontAlgn="base" hangingPunct="0">
              <a:spcBef>
                <a:spcPct val="0"/>
              </a:spcBef>
              <a:spcAft>
                <a:spcPct val="0"/>
              </a:spcAft>
            </a:pPr>
            <a:r>
              <a:rPr lang="en-US" b="1" dirty="0">
                <a:solidFill>
                  <a:srgbClr val="002060"/>
                </a:solidFill>
              </a:rPr>
              <a:t>Indicators, annual and quarterly targets</a:t>
            </a:r>
            <a:endParaRPr kumimoji="0" lang="en-US" altLang="en-US" sz="4000" b="0" i="0" u="none" strike="noStrike" cap="none" normalizeH="0" baseline="0" dirty="0">
              <a:ln>
                <a:noFill/>
              </a:ln>
              <a:solidFill>
                <a:srgbClr val="002060"/>
              </a:solidFill>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114438845"/>
              </p:ext>
            </p:extLst>
          </p:nvPr>
        </p:nvGraphicFramePr>
        <p:xfrm>
          <a:off x="95536" y="462641"/>
          <a:ext cx="9048464" cy="6358381"/>
        </p:xfrm>
        <a:graphic>
          <a:graphicData uri="http://schemas.openxmlformats.org/drawingml/2006/table">
            <a:tbl>
              <a:tblPr firstRow="1" firstCol="1" lastRow="1" lastCol="1" bandRow="1" bandCol="1"/>
              <a:tblGrid>
                <a:gridCol w="407972">
                  <a:extLst>
                    <a:ext uri="{9D8B030D-6E8A-4147-A177-3AD203B41FA5}">
                      <a16:colId xmlns:a16="http://schemas.microsoft.com/office/drawing/2014/main" val="355654912"/>
                    </a:ext>
                  </a:extLst>
                </a:gridCol>
                <a:gridCol w="3916093">
                  <a:extLst>
                    <a:ext uri="{9D8B030D-6E8A-4147-A177-3AD203B41FA5}">
                      <a16:colId xmlns:a16="http://schemas.microsoft.com/office/drawing/2014/main" val="3689057731"/>
                    </a:ext>
                  </a:extLst>
                </a:gridCol>
                <a:gridCol w="990600">
                  <a:extLst>
                    <a:ext uri="{9D8B030D-6E8A-4147-A177-3AD203B41FA5}">
                      <a16:colId xmlns:a16="http://schemas.microsoft.com/office/drawing/2014/main" val="2571362764"/>
                    </a:ext>
                  </a:extLst>
                </a:gridCol>
                <a:gridCol w="838200">
                  <a:extLst>
                    <a:ext uri="{9D8B030D-6E8A-4147-A177-3AD203B41FA5}">
                      <a16:colId xmlns:a16="http://schemas.microsoft.com/office/drawing/2014/main" val="3786258666"/>
                    </a:ext>
                  </a:extLst>
                </a:gridCol>
                <a:gridCol w="877611">
                  <a:extLst>
                    <a:ext uri="{9D8B030D-6E8A-4147-A177-3AD203B41FA5}">
                      <a16:colId xmlns:a16="http://schemas.microsoft.com/office/drawing/2014/main" val="2730283554"/>
                    </a:ext>
                  </a:extLst>
                </a:gridCol>
                <a:gridCol w="1008994">
                  <a:extLst>
                    <a:ext uri="{9D8B030D-6E8A-4147-A177-3AD203B41FA5}">
                      <a16:colId xmlns:a16="http://schemas.microsoft.com/office/drawing/2014/main" val="12547059"/>
                    </a:ext>
                  </a:extLst>
                </a:gridCol>
                <a:gridCol w="1008994">
                  <a:extLst>
                    <a:ext uri="{9D8B030D-6E8A-4147-A177-3AD203B41FA5}">
                      <a16:colId xmlns:a16="http://schemas.microsoft.com/office/drawing/2014/main" val="3008202675"/>
                    </a:ext>
                  </a:extLst>
                </a:gridCol>
              </a:tblGrid>
              <a:tr h="298639">
                <a:tc gridSpan="2">
                  <a:txBody>
                    <a:bodyPr/>
                    <a:lstStyle/>
                    <a:p>
                      <a:pPr marL="46355">
                        <a:spcAft>
                          <a:spcPts val="0"/>
                        </a:spcAft>
                      </a:pPr>
                      <a:r>
                        <a:rPr lang="en-US" sz="900"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gridSpan="5">
                  <a:txBody>
                    <a:bodyPr/>
                    <a:lstStyle/>
                    <a:p>
                      <a:pPr marL="2091690" marR="2087880" algn="ctr">
                        <a:spcBef>
                          <a:spcPts val="420"/>
                        </a:spcBef>
                        <a:spcAft>
                          <a:spcPts val="0"/>
                        </a:spcAft>
                      </a:pPr>
                      <a:r>
                        <a:rPr lang="en-US" sz="900" b="1" dirty="0">
                          <a:solidFill>
                            <a:srgbClr val="FFFFFF"/>
                          </a:solidFill>
                          <a:effectLst/>
                          <a:latin typeface="Book Antiqua" panose="02040602050305030304" pitchFamily="18" charset="0"/>
                          <a:ea typeface="Swiss 721"/>
                          <a:cs typeface="Swiss 721"/>
                        </a:rPr>
                        <a:t>Quarterly targets</a:t>
                      </a:r>
                      <a:endParaRPr lang="en-ZA" sz="10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45217862"/>
                  </a:ext>
                </a:extLst>
              </a:tr>
              <a:tr h="332886">
                <a:tc>
                  <a:txBody>
                    <a:bodyPr/>
                    <a:lstStyle/>
                    <a:p>
                      <a:pPr marL="113665">
                        <a:spcBef>
                          <a:spcPts val="410"/>
                        </a:spcBef>
                        <a:spcAft>
                          <a:spcPts val="0"/>
                        </a:spcAft>
                      </a:pPr>
                      <a:r>
                        <a:rPr lang="en-US" sz="1100" b="1" dirty="0">
                          <a:solidFill>
                            <a:srgbClr val="FFFFFF"/>
                          </a:solidFill>
                          <a:effectLst/>
                          <a:latin typeface="Book Antiqua" panose="02040602050305030304" pitchFamily="18" charset="0"/>
                          <a:ea typeface="Swiss 721"/>
                          <a:cs typeface="Swiss 721"/>
                        </a:rPr>
                        <a:t>No.</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1342390" marR="1337310" algn="ctr">
                        <a:spcBef>
                          <a:spcPts val="410"/>
                        </a:spcBef>
                        <a:spcAft>
                          <a:spcPts val="0"/>
                        </a:spcAft>
                      </a:pPr>
                      <a:r>
                        <a:rPr lang="en-US" sz="1100" b="1" dirty="0">
                          <a:solidFill>
                            <a:srgbClr val="FFFFFF"/>
                          </a:solidFill>
                          <a:effectLst/>
                          <a:latin typeface="Book Antiqua" panose="02040602050305030304" pitchFamily="18" charset="0"/>
                          <a:ea typeface="Swiss 721"/>
                          <a:cs typeface="Swiss 721"/>
                        </a:rPr>
                        <a:t>Output indicators</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58420" marR="53975" algn="ctr">
                        <a:spcBef>
                          <a:spcPts val="410"/>
                        </a:spcBef>
                        <a:spcAft>
                          <a:spcPts val="0"/>
                        </a:spcAft>
                      </a:pPr>
                      <a:r>
                        <a:rPr lang="en-US" sz="1100" b="1" dirty="0">
                          <a:solidFill>
                            <a:srgbClr val="FFFFFF"/>
                          </a:solidFill>
                          <a:effectLst/>
                          <a:latin typeface="Book Antiqua" panose="02040602050305030304" pitchFamily="18" charset="0"/>
                          <a:ea typeface="Swiss 721"/>
                          <a:cs typeface="Swiss 721"/>
                        </a:rPr>
                        <a:t>Annual target</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8420" marR="53975" algn="ctr">
                        <a:spcBef>
                          <a:spcPts val="410"/>
                        </a:spcBef>
                        <a:spcAft>
                          <a:spcPts val="0"/>
                        </a:spcAft>
                      </a:pPr>
                      <a:r>
                        <a:rPr lang="en-US" sz="1100" b="1" dirty="0">
                          <a:solidFill>
                            <a:srgbClr val="FFFFFF"/>
                          </a:solidFill>
                          <a:effectLst/>
                          <a:latin typeface="Book Antiqua" panose="02040602050305030304" pitchFamily="18" charset="0"/>
                          <a:ea typeface="Swiss 721"/>
                          <a:cs typeface="Swiss 721"/>
                        </a:rPr>
                        <a:t>Quarter 1</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8420" marR="54610" algn="ctr">
                        <a:spcBef>
                          <a:spcPts val="410"/>
                        </a:spcBef>
                        <a:spcAft>
                          <a:spcPts val="0"/>
                        </a:spcAft>
                      </a:pPr>
                      <a:r>
                        <a:rPr lang="en-US" sz="1100" b="1" dirty="0">
                          <a:solidFill>
                            <a:srgbClr val="FFFFFF"/>
                          </a:solidFill>
                          <a:effectLst/>
                          <a:latin typeface="Book Antiqua" panose="02040602050305030304" pitchFamily="18" charset="0"/>
                          <a:ea typeface="Swiss 721"/>
                          <a:cs typeface="Swiss 721"/>
                        </a:rPr>
                        <a:t>Quarter 2</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8420" marR="54610" algn="ctr">
                        <a:spcBef>
                          <a:spcPts val="410"/>
                        </a:spcBef>
                        <a:spcAft>
                          <a:spcPts val="0"/>
                        </a:spcAft>
                      </a:pPr>
                      <a:r>
                        <a:rPr lang="en-US" sz="1100" b="1" dirty="0">
                          <a:solidFill>
                            <a:srgbClr val="FFFFFF"/>
                          </a:solidFill>
                          <a:effectLst/>
                          <a:latin typeface="Book Antiqua" panose="02040602050305030304" pitchFamily="18" charset="0"/>
                          <a:ea typeface="Swiss 721"/>
                          <a:cs typeface="Swiss 721"/>
                        </a:rPr>
                        <a:t>Quarter 3</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8420" marR="55245" algn="ctr">
                        <a:spcBef>
                          <a:spcPts val="410"/>
                        </a:spcBef>
                        <a:spcAft>
                          <a:spcPts val="0"/>
                        </a:spcAft>
                      </a:pPr>
                      <a:r>
                        <a:rPr lang="en-US" sz="1100" b="1" dirty="0">
                          <a:solidFill>
                            <a:srgbClr val="FFFFFF"/>
                          </a:solidFill>
                          <a:effectLst/>
                          <a:latin typeface="Book Antiqua" panose="02040602050305030304" pitchFamily="18" charset="0"/>
                          <a:ea typeface="Swiss 721"/>
                          <a:cs typeface="Swiss 721"/>
                        </a:rPr>
                        <a:t>Quarter 4</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1986358394"/>
                  </a:ext>
                </a:extLst>
              </a:tr>
              <a:tr h="424093">
                <a:tc>
                  <a:txBody>
                    <a:bodyPr/>
                    <a:lstStyle/>
                    <a:p>
                      <a:pPr marL="46355">
                        <a:spcBef>
                          <a:spcPts val="180"/>
                        </a:spcBef>
                        <a:spcAft>
                          <a:spcPts val="0"/>
                        </a:spcAft>
                      </a:pPr>
                      <a:r>
                        <a:rPr lang="en-US" sz="900" dirty="0">
                          <a:solidFill>
                            <a:srgbClr val="231F20"/>
                          </a:solidFill>
                          <a:effectLst/>
                          <a:latin typeface="Book Antiqua" panose="02040602050305030304" pitchFamily="18" charset="0"/>
                          <a:ea typeface="Swiss 721"/>
                          <a:cs typeface="Swiss 721"/>
                        </a:rPr>
                        <a:t>1.1.1</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39370">
                        <a:spcBef>
                          <a:spcPts val="180"/>
                        </a:spcBef>
                        <a:spcAft>
                          <a:spcPts val="0"/>
                        </a:spcAft>
                      </a:pPr>
                      <a:r>
                        <a:rPr lang="en-US" sz="900" dirty="0">
                          <a:solidFill>
                            <a:srgbClr val="231F20"/>
                          </a:solidFill>
                          <a:effectLst/>
                          <a:latin typeface="Book Antiqua" panose="02040602050305030304" pitchFamily="18" charset="0"/>
                          <a:ea typeface="Swiss 721"/>
                          <a:cs typeface="Swiss 721"/>
                        </a:rPr>
                        <a:t>Number of quarterly performance reports approved by the CEO within 30 days after the start of the next quarter and submitted to the Commission for review and input</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p>
                      <a:pPr marL="4445" algn="ctr">
                        <a:spcAft>
                          <a:spcPts val="0"/>
                        </a:spcAft>
                      </a:pPr>
                      <a:r>
                        <a:rPr lang="en-US" sz="900" dirty="0">
                          <a:solidFill>
                            <a:srgbClr val="231F20"/>
                          </a:solidFill>
                          <a:effectLst/>
                          <a:latin typeface="Book Antiqua" panose="02040602050305030304" pitchFamily="18" charset="0"/>
                          <a:ea typeface="Swiss 721"/>
                          <a:cs typeface="Swiss 721"/>
                        </a:rPr>
                        <a:t>4</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p>
                      <a:pPr marL="4445" algn="ctr">
                        <a:spcAft>
                          <a:spcPts val="0"/>
                        </a:spcAft>
                      </a:pPr>
                      <a:r>
                        <a:rPr lang="en-US" sz="900" dirty="0">
                          <a:solidFill>
                            <a:srgbClr val="231F20"/>
                          </a:solidFill>
                          <a:effectLst/>
                          <a:latin typeface="Book Antiqua" panose="02040602050305030304" pitchFamily="18" charset="0"/>
                          <a:ea typeface="Swiss 721"/>
                          <a:cs typeface="Swiss 721"/>
                        </a:rPr>
                        <a:t>1</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p>
                      <a:pPr marL="3810" algn="ctr">
                        <a:spcAft>
                          <a:spcPts val="0"/>
                        </a:spcAft>
                      </a:pPr>
                      <a:r>
                        <a:rPr lang="en-US" sz="900" dirty="0">
                          <a:solidFill>
                            <a:srgbClr val="231F20"/>
                          </a:solidFill>
                          <a:effectLst/>
                          <a:latin typeface="Book Antiqua" panose="02040602050305030304" pitchFamily="18" charset="0"/>
                          <a:ea typeface="Swiss 721"/>
                          <a:cs typeface="Swiss 721"/>
                        </a:rPr>
                        <a:t>1</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p>
                      <a:pPr marL="3810" algn="ctr">
                        <a:spcAft>
                          <a:spcPts val="0"/>
                        </a:spcAft>
                      </a:pPr>
                      <a:r>
                        <a:rPr lang="en-US" sz="900">
                          <a:solidFill>
                            <a:srgbClr val="231F20"/>
                          </a:solidFill>
                          <a:effectLst/>
                          <a:latin typeface="Book Antiqua" panose="02040602050305030304" pitchFamily="18" charset="0"/>
                          <a:ea typeface="Swiss 721"/>
                          <a:cs typeface="Swiss 721"/>
                        </a:rPr>
                        <a:t>1</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p>
                      <a:pPr marL="3175" algn="ctr">
                        <a:spcAft>
                          <a:spcPts val="0"/>
                        </a:spcAft>
                      </a:pPr>
                      <a:r>
                        <a:rPr lang="en-US" sz="900">
                          <a:solidFill>
                            <a:srgbClr val="231F20"/>
                          </a:solidFill>
                          <a:effectLst/>
                          <a:latin typeface="Book Antiqua" panose="02040602050305030304" pitchFamily="18" charset="0"/>
                          <a:ea typeface="Swiss 721"/>
                          <a:cs typeface="Swiss 721"/>
                        </a:rPr>
                        <a:t>1</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045720570"/>
                  </a:ext>
                </a:extLst>
              </a:tr>
              <a:tr h="424093">
                <a:tc>
                  <a:txBody>
                    <a:bodyPr/>
                    <a:lstStyle/>
                    <a:p>
                      <a:pPr marL="46355">
                        <a:spcBef>
                          <a:spcPts val="180"/>
                        </a:spcBef>
                        <a:spcAft>
                          <a:spcPts val="0"/>
                        </a:spcAft>
                      </a:pPr>
                      <a:r>
                        <a:rPr lang="en-US" sz="900">
                          <a:solidFill>
                            <a:srgbClr val="231F20"/>
                          </a:solidFill>
                          <a:effectLst/>
                          <a:latin typeface="Book Antiqua" panose="02040602050305030304" pitchFamily="18" charset="0"/>
                          <a:ea typeface="Swiss 721"/>
                          <a:cs typeface="Swiss 721"/>
                        </a:rPr>
                        <a:t>1.1.2</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109855">
                        <a:spcBef>
                          <a:spcPts val="180"/>
                        </a:spcBef>
                        <a:spcAft>
                          <a:spcPts val="0"/>
                        </a:spcAft>
                      </a:pPr>
                      <a:r>
                        <a:rPr lang="en-US" sz="900" dirty="0">
                          <a:solidFill>
                            <a:srgbClr val="231F20"/>
                          </a:solidFill>
                          <a:effectLst/>
                          <a:latin typeface="Book Antiqua" panose="02040602050305030304" pitchFamily="18" charset="0"/>
                          <a:ea typeface="Swiss 721"/>
                          <a:cs typeface="Swiss 721"/>
                        </a:rPr>
                        <a:t>Quarterly review of the Electoral Commission’s strategic risk register by the Executive Risk Management Committee within 30 days after the start of the next quarter</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p>
                      <a:pPr marL="4445" algn="ctr">
                        <a:spcAft>
                          <a:spcPts val="0"/>
                        </a:spcAft>
                      </a:pPr>
                      <a:r>
                        <a:rPr lang="en-US" sz="900" dirty="0">
                          <a:solidFill>
                            <a:srgbClr val="231F20"/>
                          </a:solidFill>
                          <a:effectLst/>
                          <a:latin typeface="Book Antiqua" panose="02040602050305030304" pitchFamily="18" charset="0"/>
                          <a:ea typeface="Swiss 721"/>
                          <a:cs typeface="Swiss 721"/>
                        </a:rPr>
                        <a:t>4</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p>
                      <a:pPr marL="4445" algn="ctr">
                        <a:spcAft>
                          <a:spcPts val="0"/>
                        </a:spcAft>
                      </a:pPr>
                      <a:r>
                        <a:rPr lang="en-US" sz="900">
                          <a:solidFill>
                            <a:srgbClr val="231F20"/>
                          </a:solidFill>
                          <a:effectLst/>
                          <a:latin typeface="Book Antiqua" panose="02040602050305030304" pitchFamily="18" charset="0"/>
                          <a:ea typeface="Swiss 721"/>
                          <a:cs typeface="Swiss 721"/>
                        </a:rPr>
                        <a:t>1</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p>
                      <a:pPr marL="3810" algn="ctr">
                        <a:spcAft>
                          <a:spcPts val="0"/>
                        </a:spcAft>
                      </a:pPr>
                      <a:r>
                        <a:rPr lang="en-US" sz="900" dirty="0">
                          <a:solidFill>
                            <a:srgbClr val="231F20"/>
                          </a:solidFill>
                          <a:effectLst/>
                          <a:latin typeface="Book Antiqua" panose="02040602050305030304" pitchFamily="18" charset="0"/>
                          <a:ea typeface="Swiss 721"/>
                          <a:cs typeface="Swiss 721"/>
                        </a:rPr>
                        <a:t>1</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p>
                      <a:pPr marL="3810" algn="ctr">
                        <a:spcAft>
                          <a:spcPts val="0"/>
                        </a:spcAft>
                      </a:pPr>
                      <a:r>
                        <a:rPr lang="en-US" sz="900">
                          <a:solidFill>
                            <a:srgbClr val="231F20"/>
                          </a:solidFill>
                          <a:effectLst/>
                          <a:latin typeface="Book Antiqua" panose="02040602050305030304" pitchFamily="18" charset="0"/>
                          <a:ea typeface="Swiss 721"/>
                          <a:cs typeface="Swiss 721"/>
                        </a:rPr>
                        <a:t>1</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p>
                      <a:pPr marL="3175" algn="ctr">
                        <a:spcAft>
                          <a:spcPts val="0"/>
                        </a:spcAft>
                      </a:pPr>
                      <a:r>
                        <a:rPr lang="en-US" sz="900">
                          <a:solidFill>
                            <a:srgbClr val="231F20"/>
                          </a:solidFill>
                          <a:effectLst/>
                          <a:latin typeface="Book Antiqua" panose="02040602050305030304" pitchFamily="18" charset="0"/>
                          <a:ea typeface="Swiss 721"/>
                          <a:cs typeface="Swiss 721"/>
                        </a:rPr>
                        <a:t>1</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950829342"/>
                  </a:ext>
                </a:extLst>
              </a:tr>
              <a:tr h="424093">
                <a:tc>
                  <a:txBody>
                    <a:bodyPr/>
                    <a:lstStyle/>
                    <a:p>
                      <a:pPr marL="46355">
                        <a:spcBef>
                          <a:spcPts val="180"/>
                        </a:spcBef>
                        <a:spcAft>
                          <a:spcPts val="0"/>
                        </a:spcAft>
                      </a:pPr>
                      <a:r>
                        <a:rPr lang="en-US" sz="900">
                          <a:solidFill>
                            <a:srgbClr val="231F20"/>
                          </a:solidFill>
                          <a:effectLst/>
                          <a:latin typeface="Book Antiqua" panose="02040602050305030304" pitchFamily="18" charset="0"/>
                          <a:ea typeface="Swiss 721"/>
                          <a:cs typeface="Swiss 721"/>
                        </a:rPr>
                        <a:t>1.1.3</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139700" algn="just">
                        <a:spcBef>
                          <a:spcPts val="180"/>
                        </a:spcBef>
                        <a:spcAft>
                          <a:spcPts val="0"/>
                        </a:spcAft>
                      </a:pPr>
                      <a:r>
                        <a:rPr lang="en-US" sz="900" dirty="0">
                          <a:solidFill>
                            <a:srgbClr val="231F20"/>
                          </a:solidFill>
                          <a:effectLst/>
                          <a:latin typeface="Book Antiqua" panose="02040602050305030304" pitchFamily="18" charset="0"/>
                          <a:ea typeface="Swiss 721"/>
                          <a:cs typeface="Swiss 721"/>
                        </a:rPr>
                        <a:t>Number of quarterly internal audit progress reports per annum prepared by the Chief Audit Executive and reviewed by the Audit Committee each year within 60 days after the start of the next year</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p>
                      <a:pPr marL="4445" algn="ctr">
                        <a:spcAft>
                          <a:spcPts val="0"/>
                        </a:spcAft>
                      </a:pPr>
                      <a:r>
                        <a:rPr lang="en-US" sz="900" dirty="0">
                          <a:solidFill>
                            <a:srgbClr val="231F20"/>
                          </a:solidFill>
                          <a:effectLst/>
                          <a:latin typeface="Book Antiqua" panose="02040602050305030304" pitchFamily="18" charset="0"/>
                          <a:ea typeface="Swiss 721"/>
                          <a:cs typeface="Swiss 721"/>
                        </a:rPr>
                        <a:t>4</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p>
                      <a:pPr marL="3175" algn="ctr">
                        <a:spcAft>
                          <a:spcPts val="0"/>
                        </a:spcAft>
                      </a:pPr>
                      <a:r>
                        <a:rPr lang="en-US" sz="900" dirty="0">
                          <a:solidFill>
                            <a:srgbClr val="231F20"/>
                          </a:solidFill>
                          <a:effectLst/>
                          <a:latin typeface="Book Antiqua" panose="02040602050305030304" pitchFamily="18" charset="0"/>
                          <a:ea typeface="Swiss 721"/>
                          <a:cs typeface="Swiss 721"/>
                        </a:rPr>
                        <a:t>4</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265045985"/>
                  </a:ext>
                </a:extLst>
              </a:tr>
              <a:tr h="424093">
                <a:tc>
                  <a:txBody>
                    <a:bodyPr/>
                    <a:lstStyle/>
                    <a:p>
                      <a:pPr marL="46355">
                        <a:spcBef>
                          <a:spcPts val="180"/>
                        </a:spcBef>
                        <a:spcAft>
                          <a:spcPts val="0"/>
                        </a:spcAft>
                      </a:pPr>
                      <a:r>
                        <a:rPr lang="en-US" sz="900">
                          <a:solidFill>
                            <a:srgbClr val="231F20"/>
                          </a:solidFill>
                          <a:effectLst/>
                          <a:latin typeface="Book Antiqua" panose="02040602050305030304" pitchFamily="18" charset="0"/>
                          <a:ea typeface="Swiss 721"/>
                          <a:cs typeface="Swiss 721"/>
                        </a:rPr>
                        <a:t>1.1.4</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397510">
                        <a:spcBef>
                          <a:spcPts val="180"/>
                        </a:spcBef>
                        <a:spcAft>
                          <a:spcPts val="0"/>
                        </a:spcAft>
                      </a:pPr>
                      <a:r>
                        <a:rPr lang="en-US" sz="900" dirty="0">
                          <a:solidFill>
                            <a:srgbClr val="231F20"/>
                          </a:solidFill>
                          <a:effectLst/>
                          <a:latin typeface="Book Antiqua" panose="02040602050305030304" pitchFamily="18" charset="0"/>
                          <a:ea typeface="Swiss 721"/>
                          <a:cs typeface="Swiss 721"/>
                        </a:rPr>
                        <a:t>Minimum annual percentage network and application systems availability measured in hours (system-generated report available)</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3975" algn="ctr">
                        <a:spcBef>
                          <a:spcPts val="180"/>
                        </a:spcBef>
                        <a:spcAft>
                          <a:spcPts val="0"/>
                        </a:spcAft>
                      </a:pPr>
                      <a:r>
                        <a:rPr lang="en-US" sz="900" dirty="0">
                          <a:solidFill>
                            <a:srgbClr val="231F20"/>
                          </a:solidFill>
                          <a:effectLst/>
                          <a:latin typeface="Book Antiqua" panose="02040602050305030304" pitchFamily="18" charset="0"/>
                          <a:ea typeface="Swiss 721"/>
                          <a:cs typeface="Swiss 721"/>
                        </a:rPr>
                        <a:t>97% of 2 214 hours</a:t>
                      </a:r>
                      <a:endParaRPr lang="en-ZA" sz="1200" dirty="0">
                        <a:effectLst/>
                        <a:latin typeface="Book Antiqua" panose="02040602050305030304" pitchFamily="18" charset="0"/>
                        <a:ea typeface="Swiss 721"/>
                        <a:cs typeface="Swiss 721"/>
                      </a:endParaRPr>
                    </a:p>
                    <a:p>
                      <a:pPr marL="58420" marR="53975" algn="ctr">
                        <a:spcAft>
                          <a:spcPts val="0"/>
                        </a:spcAft>
                      </a:pPr>
                      <a:r>
                        <a:rPr lang="en-US" sz="900" dirty="0">
                          <a:solidFill>
                            <a:srgbClr val="231F20"/>
                          </a:solidFill>
                          <a:effectLst/>
                          <a:latin typeface="Book Antiqua" panose="02040602050305030304" pitchFamily="18" charset="0"/>
                          <a:ea typeface="Swiss 721"/>
                          <a:cs typeface="Swiss 721"/>
                        </a:rPr>
                        <a:t>achieved</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3975" algn="ctr">
                        <a:spcBef>
                          <a:spcPts val="180"/>
                        </a:spcBef>
                        <a:spcAft>
                          <a:spcPts val="0"/>
                        </a:spcAft>
                      </a:pPr>
                      <a:r>
                        <a:rPr lang="en-US" sz="900" dirty="0">
                          <a:solidFill>
                            <a:srgbClr val="231F20"/>
                          </a:solidFill>
                          <a:effectLst/>
                          <a:latin typeface="Book Antiqua" panose="02040602050305030304" pitchFamily="18" charset="0"/>
                          <a:ea typeface="Swiss 721"/>
                          <a:cs typeface="Swiss 721"/>
                        </a:rPr>
                        <a:t>97% of 540 hours</a:t>
                      </a:r>
                      <a:endParaRPr lang="en-ZA" sz="1200" dirty="0">
                        <a:effectLst/>
                        <a:latin typeface="Book Antiqua" panose="02040602050305030304" pitchFamily="18" charset="0"/>
                        <a:ea typeface="Swiss 721"/>
                        <a:cs typeface="Swiss 721"/>
                      </a:endParaRPr>
                    </a:p>
                    <a:p>
                      <a:pPr marL="58420" marR="53975" algn="ctr">
                        <a:spcAft>
                          <a:spcPts val="0"/>
                        </a:spcAft>
                      </a:pPr>
                      <a:r>
                        <a:rPr lang="en-US" sz="900" dirty="0">
                          <a:solidFill>
                            <a:srgbClr val="231F20"/>
                          </a:solidFill>
                          <a:effectLst/>
                          <a:latin typeface="Book Antiqua" panose="02040602050305030304" pitchFamily="18" charset="0"/>
                          <a:ea typeface="Swiss 721"/>
                          <a:cs typeface="Swiss 721"/>
                        </a:rPr>
                        <a:t>achieved</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4610" algn="ctr">
                        <a:spcBef>
                          <a:spcPts val="180"/>
                        </a:spcBef>
                        <a:spcAft>
                          <a:spcPts val="0"/>
                        </a:spcAft>
                      </a:pPr>
                      <a:r>
                        <a:rPr lang="en-US" sz="900">
                          <a:solidFill>
                            <a:srgbClr val="231F20"/>
                          </a:solidFill>
                          <a:effectLst/>
                          <a:latin typeface="Book Antiqua" panose="02040602050305030304" pitchFamily="18" charset="0"/>
                          <a:ea typeface="Swiss 721"/>
                          <a:cs typeface="Swiss 721"/>
                        </a:rPr>
                        <a:t>97% of 576 hours</a:t>
                      </a:r>
                      <a:endParaRPr lang="en-ZA" sz="1200">
                        <a:effectLst/>
                        <a:latin typeface="Book Antiqua" panose="02040602050305030304" pitchFamily="18" charset="0"/>
                        <a:ea typeface="Swiss 721"/>
                        <a:cs typeface="Swiss 721"/>
                      </a:endParaRPr>
                    </a:p>
                    <a:p>
                      <a:pPr marL="58420" marR="54610" algn="ctr">
                        <a:spcAft>
                          <a:spcPts val="0"/>
                        </a:spcAft>
                      </a:pPr>
                      <a:r>
                        <a:rPr lang="en-US" sz="900">
                          <a:solidFill>
                            <a:srgbClr val="231F20"/>
                          </a:solidFill>
                          <a:effectLst/>
                          <a:latin typeface="Book Antiqua" panose="02040602050305030304" pitchFamily="18" charset="0"/>
                          <a:ea typeface="Swiss 721"/>
                          <a:cs typeface="Swiss 721"/>
                        </a:rPr>
                        <a:t>achieved</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4610" algn="ctr">
                        <a:spcBef>
                          <a:spcPts val="180"/>
                        </a:spcBef>
                        <a:spcAft>
                          <a:spcPts val="0"/>
                        </a:spcAft>
                      </a:pPr>
                      <a:r>
                        <a:rPr lang="en-US" sz="900">
                          <a:solidFill>
                            <a:srgbClr val="231F20"/>
                          </a:solidFill>
                          <a:effectLst/>
                          <a:latin typeface="Book Antiqua" panose="02040602050305030304" pitchFamily="18" charset="0"/>
                          <a:ea typeface="Swiss 721"/>
                          <a:cs typeface="Swiss 721"/>
                        </a:rPr>
                        <a:t>97% of 540 hours</a:t>
                      </a:r>
                      <a:endParaRPr lang="en-ZA" sz="1200">
                        <a:effectLst/>
                        <a:latin typeface="Book Antiqua" panose="02040602050305030304" pitchFamily="18" charset="0"/>
                        <a:ea typeface="Swiss 721"/>
                        <a:cs typeface="Swiss 721"/>
                      </a:endParaRPr>
                    </a:p>
                    <a:p>
                      <a:pPr marL="58420" marR="54610" algn="ctr">
                        <a:spcAft>
                          <a:spcPts val="0"/>
                        </a:spcAft>
                      </a:pPr>
                      <a:r>
                        <a:rPr lang="en-US" sz="900">
                          <a:solidFill>
                            <a:srgbClr val="231F20"/>
                          </a:solidFill>
                          <a:effectLst/>
                          <a:latin typeface="Book Antiqua" panose="02040602050305030304" pitchFamily="18" charset="0"/>
                          <a:ea typeface="Swiss 721"/>
                          <a:cs typeface="Swiss 721"/>
                        </a:rPr>
                        <a:t>achieved</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5245" algn="ctr">
                        <a:spcBef>
                          <a:spcPts val="180"/>
                        </a:spcBef>
                        <a:spcAft>
                          <a:spcPts val="0"/>
                        </a:spcAft>
                      </a:pPr>
                      <a:r>
                        <a:rPr lang="en-US" sz="900" dirty="0">
                          <a:solidFill>
                            <a:srgbClr val="231F20"/>
                          </a:solidFill>
                          <a:effectLst/>
                          <a:latin typeface="Book Antiqua" panose="02040602050305030304" pitchFamily="18" charset="0"/>
                          <a:ea typeface="Swiss 721"/>
                          <a:cs typeface="Swiss 721"/>
                        </a:rPr>
                        <a:t>97% of 558 hours</a:t>
                      </a:r>
                      <a:endParaRPr lang="en-ZA" sz="1200" dirty="0">
                        <a:effectLst/>
                        <a:latin typeface="Book Antiqua" panose="02040602050305030304" pitchFamily="18" charset="0"/>
                        <a:ea typeface="Swiss 721"/>
                        <a:cs typeface="Swiss 721"/>
                      </a:endParaRPr>
                    </a:p>
                    <a:p>
                      <a:pPr marL="58420" marR="55245" algn="ctr">
                        <a:spcAft>
                          <a:spcPts val="0"/>
                        </a:spcAft>
                      </a:pPr>
                      <a:r>
                        <a:rPr lang="en-US" sz="900" dirty="0">
                          <a:solidFill>
                            <a:srgbClr val="231F20"/>
                          </a:solidFill>
                          <a:effectLst/>
                          <a:latin typeface="Book Antiqua" panose="02040602050305030304" pitchFamily="18" charset="0"/>
                          <a:ea typeface="Swiss 721"/>
                          <a:cs typeface="Swiss 721"/>
                        </a:rPr>
                        <a:t>achieved</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697749848"/>
                  </a:ext>
                </a:extLst>
              </a:tr>
              <a:tr h="565457">
                <a:tc>
                  <a:txBody>
                    <a:bodyPr/>
                    <a:lstStyle/>
                    <a:p>
                      <a:pPr marL="46355">
                        <a:spcBef>
                          <a:spcPts val="180"/>
                        </a:spcBef>
                        <a:spcAft>
                          <a:spcPts val="0"/>
                        </a:spcAft>
                      </a:pPr>
                      <a:r>
                        <a:rPr lang="en-US" sz="900">
                          <a:solidFill>
                            <a:srgbClr val="231F20"/>
                          </a:solidFill>
                          <a:effectLst/>
                          <a:latin typeface="Book Antiqua" panose="02040602050305030304" pitchFamily="18" charset="0"/>
                          <a:ea typeface="Swiss 721"/>
                          <a:cs typeface="Swiss 721"/>
                        </a:rPr>
                        <a:t>1.1.5</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80"/>
                        </a:spcBef>
                        <a:spcAft>
                          <a:spcPts val="0"/>
                        </a:spcAft>
                      </a:pPr>
                      <a:r>
                        <a:rPr lang="en-US" sz="900">
                          <a:solidFill>
                            <a:srgbClr val="231F20"/>
                          </a:solidFill>
                          <a:effectLst/>
                          <a:latin typeface="Book Antiqua" panose="02040602050305030304" pitchFamily="18" charset="0"/>
                          <a:ea typeface="Swiss 721"/>
                          <a:cs typeface="Swiss 721"/>
                        </a:rPr>
                        <a:t>Review and approve or review, approve and implement an ICT governance</a:t>
                      </a:r>
                      <a:endParaRPr lang="en-ZA" sz="1200">
                        <a:effectLst/>
                        <a:latin typeface="Book Antiqua" panose="02040602050305030304" pitchFamily="18" charset="0"/>
                        <a:ea typeface="Swiss 721"/>
                        <a:cs typeface="Swiss 721"/>
                      </a:endParaRPr>
                    </a:p>
                    <a:p>
                      <a:pPr marL="46355">
                        <a:spcAft>
                          <a:spcPts val="0"/>
                        </a:spcAft>
                      </a:pPr>
                      <a:r>
                        <a:rPr lang="en-US" sz="900">
                          <a:solidFill>
                            <a:srgbClr val="231F20"/>
                          </a:solidFill>
                          <a:effectLst/>
                          <a:latin typeface="Book Antiqua" panose="02040602050305030304" pitchFamily="18" charset="0"/>
                          <a:ea typeface="Swiss 721"/>
                          <a:cs typeface="Swiss 721"/>
                        </a:rPr>
                        <a:t>framework in each year covered by this plan</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2070" algn="ctr">
                        <a:spcBef>
                          <a:spcPts val="180"/>
                        </a:spcBef>
                        <a:spcAft>
                          <a:spcPts val="0"/>
                        </a:spcAft>
                      </a:pPr>
                      <a:r>
                        <a:rPr lang="en-US" sz="900" dirty="0">
                          <a:solidFill>
                            <a:srgbClr val="231F20"/>
                          </a:solidFill>
                          <a:effectLst/>
                          <a:latin typeface="Book Antiqua" panose="02040602050305030304" pitchFamily="18" charset="0"/>
                          <a:ea typeface="Swiss 721"/>
                          <a:cs typeface="Swiss 721"/>
                        </a:rPr>
                        <a:t>Review and approve the ICT governance framework</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3340" algn="ctr">
                        <a:spcBef>
                          <a:spcPts val="180"/>
                        </a:spcBef>
                        <a:spcAft>
                          <a:spcPts val="0"/>
                        </a:spcAft>
                      </a:pPr>
                      <a:r>
                        <a:rPr lang="en-US" sz="900">
                          <a:solidFill>
                            <a:srgbClr val="231F20"/>
                          </a:solidFill>
                          <a:effectLst/>
                          <a:latin typeface="Book Antiqua" panose="02040602050305030304" pitchFamily="18" charset="0"/>
                          <a:ea typeface="Swiss 721"/>
                          <a:cs typeface="Swiss 721"/>
                        </a:rPr>
                        <a:t>Review and approve the ICT governance framework</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902432022"/>
                  </a:ext>
                </a:extLst>
              </a:tr>
              <a:tr h="1214943">
                <a:tc>
                  <a:txBody>
                    <a:bodyPr/>
                    <a:lstStyle/>
                    <a:p>
                      <a:pPr marL="46355">
                        <a:spcBef>
                          <a:spcPts val="180"/>
                        </a:spcBef>
                        <a:spcAft>
                          <a:spcPts val="0"/>
                        </a:spcAft>
                      </a:pPr>
                      <a:r>
                        <a:rPr lang="en-US" sz="900">
                          <a:solidFill>
                            <a:srgbClr val="231F20"/>
                          </a:solidFill>
                          <a:effectLst/>
                          <a:latin typeface="Book Antiqua" panose="02040602050305030304" pitchFamily="18" charset="0"/>
                          <a:ea typeface="Swiss 721"/>
                          <a:cs typeface="Swiss 721"/>
                        </a:rPr>
                        <a:t>1.1.6</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142240">
                        <a:spcBef>
                          <a:spcPts val="180"/>
                        </a:spcBef>
                        <a:spcAft>
                          <a:spcPts val="0"/>
                        </a:spcAft>
                      </a:pPr>
                      <a:r>
                        <a:rPr lang="en-US" sz="900" dirty="0">
                          <a:solidFill>
                            <a:srgbClr val="231F20"/>
                          </a:solidFill>
                          <a:effectLst/>
                          <a:latin typeface="Book Antiqua" panose="02040602050305030304" pitchFamily="18" charset="0"/>
                          <a:ea typeface="Swiss 721"/>
                          <a:cs typeface="Swiss 721"/>
                        </a:rPr>
                        <a:t>ICT upgrades of platforms and systems to be aligned with business needs and technological developments as indicated in the applicable year</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85725" marR="79375" algn="ctr">
                        <a:spcBef>
                          <a:spcPts val="180"/>
                        </a:spcBef>
                        <a:spcAft>
                          <a:spcPts val="0"/>
                        </a:spcAft>
                      </a:pPr>
                      <a:r>
                        <a:rPr lang="en-US" sz="900">
                          <a:solidFill>
                            <a:srgbClr val="231F20"/>
                          </a:solidFill>
                          <a:effectLst/>
                          <a:latin typeface="Book Antiqua" panose="02040602050305030304" pitchFamily="18" charset="0"/>
                          <a:ea typeface="Swiss 721"/>
                          <a:cs typeface="Swiss 721"/>
                        </a:rPr>
                        <a:t>Procure and build systems to support the management of the new</a:t>
                      </a:r>
                      <a:r>
                        <a:rPr lang="en-US" sz="900" spc="-80">
                          <a:solidFill>
                            <a:srgbClr val="231F20"/>
                          </a:solidFill>
                          <a:effectLst/>
                          <a:latin typeface="Book Antiqua" panose="02040602050305030304" pitchFamily="18" charset="0"/>
                          <a:ea typeface="Swiss 721"/>
                          <a:cs typeface="Swiss 721"/>
                        </a:rPr>
                        <a:t> </a:t>
                      </a:r>
                      <a:r>
                        <a:rPr lang="en-US" sz="900">
                          <a:solidFill>
                            <a:srgbClr val="231F20"/>
                          </a:solidFill>
                          <a:effectLst/>
                          <a:latin typeface="Book Antiqua" panose="02040602050305030304" pitchFamily="18" charset="0"/>
                          <a:ea typeface="Swiss 721"/>
                          <a:cs typeface="Swiss 721"/>
                        </a:rPr>
                        <a:t>electoral mobile devices (VRD)</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85090" marR="80010" algn="ctr">
                        <a:spcBef>
                          <a:spcPts val="180"/>
                        </a:spcBef>
                        <a:spcAft>
                          <a:spcPts val="0"/>
                        </a:spcAft>
                      </a:pPr>
                      <a:r>
                        <a:rPr lang="en-US" sz="900">
                          <a:solidFill>
                            <a:srgbClr val="231F20"/>
                          </a:solidFill>
                          <a:effectLst/>
                          <a:latin typeface="Book Antiqua" panose="02040602050305030304" pitchFamily="18" charset="0"/>
                          <a:ea typeface="Swiss 721"/>
                          <a:cs typeface="Swiss 721"/>
                        </a:rPr>
                        <a:t>Systems to </a:t>
                      </a:r>
                      <a:r>
                        <a:rPr lang="en-US" sz="900" spc="-15">
                          <a:solidFill>
                            <a:srgbClr val="231F20"/>
                          </a:solidFill>
                          <a:effectLst/>
                          <a:latin typeface="Book Antiqua" panose="02040602050305030304" pitchFamily="18" charset="0"/>
                          <a:ea typeface="Swiss 721"/>
                          <a:cs typeface="Swiss 721"/>
                        </a:rPr>
                        <a:t>support </a:t>
                      </a:r>
                      <a:r>
                        <a:rPr lang="en-US" sz="900">
                          <a:solidFill>
                            <a:srgbClr val="231F20"/>
                          </a:solidFill>
                          <a:effectLst/>
                          <a:latin typeface="Book Antiqua" panose="02040602050305030304" pitchFamily="18" charset="0"/>
                          <a:ea typeface="Swiss 721"/>
                          <a:cs typeface="Swiss 721"/>
                        </a:rPr>
                        <a:t>the management of the new</a:t>
                      </a:r>
                      <a:r>
                        <a:rPr lang="en-US" sz="900" spc="-80">
                          <a:solidFill>
                            <a:srgbClr val="231F20"/>
                          </a:solidFill>
                          <a:effectLst/>
                          <a:latin typeface="Book Antiqua" panose="02040602050305030304" pitchFamily="18" charset="0"/>
                          <a:ea typeface="Swiss 721"/>
                          <a:cs typeface="Swiss 721"/>
                        </a:rPr>
                        <a:t> </a:t>
                      </a:r>
                      <a:r>
                        <a:rPr lang="en-US" sz="900">
                          <a:solidFill>
                            <a:srgbClr val="231F20"/>
                          </a:solidFill>
                          <a:effectLst/>
                          <a:latin typeface="Book Antiqua" panose="02040602050305030304" pitchFamily="18" charset="0"/>
                          <a:ea typeface="Swiss 721"/>
                          <a:cs typeface="Swiss 721"/>
                        </a:rPr>
                        <a:t>electoral mobile devices</a:t>
                      </a:r>
                      <a:endParaRPr lang="en-ZA" sz="1200">
                        <a:effectLst/>
                        <a:latin typeface="Book Antiqua" panose="02040602050305030304" pitchFamily="18" charset="0"/>
                        <a:ea typeface="Swiss 721"/>
                        <a:cs typeface="Swiss 721"/>
                      </a:endParaRPr>
                    </a:p>
                    <a:p>
                      <a:pPr marL="58420" marR="55245" algn="ctr">
                        <a:spcBef>
                          <a:spcPts val="5"/>
                        </a:spcBef>
                        <a:spcAft>
                          <a:spcPts val="0"/>
                        </a:spcAft>
                      </a:pPr>
                      <a:r>
                        <a:rPr lang="en-US" sz="900">
                          <a:solidFill>
                            <a:srgbClr val="231F20"/>
                          </a:solidFill>
                          <a:effectLst/>
                          <a:latin typeface="Book Antiqua" panose="02040602050305030304" pitchFamily="18" charset="0"/>
                          <a:ea typeface="Swiss 721"/>
                          <a:cs typeface="Swiss 721"/>
                        </a:rPr>
                        <a:t>(VRD) procured and</a:t>
                      </a:r>
                      <a:endParaRPr lang="en-ZA" sz="1200">
                        <a:effectLst/>
                        <a:latin typeface="Book Antiqua" panose="02040602050305030304" pitchFamily="18" charset="0"/>
                        <a:ea typeface="Swiss 721"/>
                        <a:cs typeface="Swiss 721"/>
                      </a:endParaRPr>
                    </a:p>
                    <a:p>
                      <a:pPr marL="58420" marR="55245" algn="ctr">
                        <a:spcAft>
                          <a:spcPts val="0"/>
                        </a:spcAft>
                      </a:pPr>
                      <a:r>
                        <a:rPr lang="en-US" sz="900">
                          <a:solidFill>
                            <a:srgbClr val="231F20"/>
                          </a:solidFill>
                          <a:effectLst/>
                          <a:latin typeface="Book Antiqua" panose="02040602050305030304" pitchFamily="18" charset="0"/>
                          <a:ea typeface="Swiss 721"/>
                          <a:cs typeface="Swiss 721"/>
                        </a:rPr>
                        <a:t>built</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060164724"/>
                  </a:ext>
                </a:extLst>
              </a:tr>
              <a:tr h="565457">
                <a:tc>
                  <a:txBody>
                    <a:bodyPr/>
                    <a:lstStyle/>
                    <a:p>
                      <a:pPr marL="46355">
                        <a:spcBef>
                          <a:spcPts val="180"/>
                        </a:spcBef>
                        <a:spcAft>
                          <a:spcPts val="0"/>
                        </a:spcAft>
                      </a:pPr>
                      <a:r>
                        <a:rPr lang="en-US" sz="900">
                          <a:solidFill>
                            <a:srgbClr val="231F20"/>
                          </a:solidFill>
                          <a:effectLst/>
                          <a:latin typeface="Book Antiqua" panose="02040602050305030304" pitchFamily="18" charset="0"/>
                          <a:ea typeface="Swiss 721"/>
                          <a:cs typeface="Swiss 721"/>
                        </a:rPr>
                        <a:t>1.1.7</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80"/>
                        </a:spcBef>
                        <a:spcAft>
                          <a:spcPts val="0"/>
                        </a:spcAft>
                      </a:pPr>
                      <a:r>
                        <a:rPr lang="en-US" sz="900">
                          <a:solidFill>
                            <a:srgbClr val="231F20"/>
                          </a:solidFill>
                          <a:effectLst/>
                          <a:latin typeface="Book Antiqua" panose="02040602050305030304" pitchFamily="18" charset="0"/>
                          <a:ea typeface="Swiss 721"/>
                          <a:cs typeface="Swiss 721"/>
                        </a:rPr>
                        <a:t>Number of permanent staff positions filled per annum</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2705" algn="ctr">
                        <a:spcBef>
                          <a:spcPts val="180"/>
                        </a:spcBef>
                        <a:spcAft>
                          <a:spcPts val="0"/>
                        </a:spcAft>
                      </a:pPr>
                      <a:r>
                        <a:rPr lang="en-US" sz="900">
                          <a:solidFill>
                            <a:srgbClr val="231F20"/>
                          </a:solidFill>
                          <a:effectLst/>
                          <a:latin typeface="Book Antiqua" panose="02040602050305030304" pitchFamily="18" charset="0"/>
                          <a:ea typeface="Swiss 721"/>
                          <a:cs typeface="Swiss 721"/>
                        </a:rPr>
                        <a:t>90% of 1 113 posts calculated pro-rata over the year</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3975" algn="ctr">
                        <a:spcBef>
                          <a:spcPts val="180"/>
                        </a:spcBef>
                        <a:spcAft>
                          <a:spcPts val="0"/>
                        </a:spcAft>
                      </a:pPr>
                      <a:r>
                        <a:rPr lang="en-US" sz="900">
                          <a:solidFill>
                            <a:srgbClr val="231F20"/>
                          </a:solidFill>
                          <a:effectLst/>
                          <a:latin typeface="Book Antiqua" panose="02040602050305030304" pitchFamily="18" charset="0"/>
                          <a:ea typeface="Swiss 721"/>
                          <a:cs typeface="Swiss 721"/>
                        </a:rPr>
                        <a:t>90% of 1 113 posts calculated pro-rata over the year</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628908455"/>
                  </a:ext>
                </a:extLst>
              </a:tr>
              <a:tr h="674968">
                <a:tc>
                  <a:txBody>
                    <a:bodyPr/>
                    <a:lstStyle/>
                    <a:p>
                      <a:pPr marL="46355">
                        <a:spcBef>
                          <a:spcPts val="170"/>
                        </a:spcBef>
                        <a:spcAft>
                          <a:spcPts val="0"/>
                        </a:spcAft>
                      </a:pPr>
                      <a:r>
                        <a:rPr lang="en-US" sz="900">
                          <a:solidFill>
                            <a:srgbClr val="231F20"/>
                          </a:solidFill>
                          <a:effectLst/>
                          <a:latin typeface="Book Antiqua" panose="02040602050305030304" pitchFamily="18" charset="0"/>
                          <a:ea typeface="Swiss 721"/>
                          <a:cs typeface="Swiss 721"/>
                        </a:rPr>
                        <a:t>1.1.8</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73660">
                        <a:spcBef>
                          <a:spcPts val="170"/>
                        </a:spcBef>
                        <a:spcAft>
                          <a:spcPts val="0"/>
                        </a:spcAft>
                      </a:pPr>
                      <a:r>
                        <a:rPr lang="en-US" sz="900">
                          <a:solidFill>
                            <a:srgbClr val="231F20"/>
                          </a:solidFill>
                          <a:effectLst/>
                          <a:latin typeface="Book Antiqua" panose="02040602050305030304" pitchFamily="18" charset="0"/>
                          <a:ea typeface="Swiss 721"/>
                          <a:cs typeface="Swiss 721"/>
                        </a:rPr>
                        <a:t>Extent of compliance with performance management system as evidenced by the existence of performance agreements and performance assessments for the year under review</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100" b="1">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p>
                      <a:pPr marL="58420" marR="53975" algn="ctr">
                        <a:spcAft>
                          <a:spcPts val="0"/>
                        </a:spcAft>
                      </a:pPr>
                      <a:r>
                        <a:rPr lang="en-US" sz="900">
                          <a:solidFill>
                            <a:srgbClr val="231F20"/>
                          </a:solidFill>
                          <a:effectLst/>
                          <a:latin typeface="Book Antiqua" panose="02040602050305030304" pitchFamily="18" charset="0"/>
                          <a:ea typeface="Swiss 721"/>
                          <a:cs typeface="Swiss 721"/>
                        </a:rPr>
                        <a:t>100% of qualifying</a:t>
                      </a:r>
                      <a:endParaRPr lang="en-ZA" sz="1200">
                        <a:effectLst/>
                        <a:latin typeface="Book Antiqua" panose="02040602050305030304" pitchFamily="18" charset="0"/>
                        <a:ea typeface="Swiss 721"/>
                        <a:cs typeface="Swiss 721"/>
                      </a:endParaRPr>
                    </a:p>
                    <a:p>
                      <a:pPr marL="58420" marR="53975" algn="ctr">
                        <a:spcAft>
                          <a:spcPts val="0"/>
                        </a:spcAft>
                      </a:pPr>
                      <a:r>
                        <a:rPr lang="en-US" sz="900">
                          <a:solidFill>
                            <a:srgbClr val="231F20"/>
                          </a:solidFill>
                          <a:effectLst/>
                          <a:latin typeface="Book Antiqua" panose="02040602050305030304" pitchFamily="18" charset="0"/>
                          <a:ea typeface="Swiss 721"/>
                          <a:cs typeface="Swiss 721"/>
                        </a:rPr>
                        <a:t>staff</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85725" marR="79375" algn="ctr">
                        <a:spcBef>
                          <a:spcPts val="170"/>
                        </a:spcBef>
                        <a:spcAft>
                          <a:spcPts val="0"/>
                        </a:spcAft>
                      </a:pPr>
                      <a:r>
                        <a:rPr lang="en-US" sz="900">
                          <a:solidFill>
                            <a:srgbClr val="231F20"/>
                          </a:solidFill>
                          <a:effectLst/>
                          <a:latin typeface="Book Antiqua" panose="02040602050305030304" pitchFamily="18" charset="0"/>
                          <a:ea typeface="Swiss 721"/>
                          <a:cs typeface="Swiss 721"/>
                        </a:rPr>
                        <a:t>100% of performance agreements of qualifying staff</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dirty="0">
                          <a:effectLst/>
                          <a:latin typeface="Book Antiqua" panose="02040602050305030304" pitchFamily="18" charset="0"/>
                          <a:ea typeface="Swiss 721"/>
                          <a:cs typeface="Swiss 721"/>
                        </a:rPr>
                        <a:t> </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84455" marR="79375" algn="ctr">
                        <a:spcBef>
                          <a:spcPts val="170"/>
                        </a:spcBef>
                        <a:spcAft>
                          <a:spcPts val="0"/>
                        </a:spcAft>
                      </a:pPr>
                      <a:r>
                        <a:rPr lang="en-US" sz="900" dirty="0">
                          <a:solidFill>
                            <a:srgbClr val="231F20"/>
                          </a:solidFill>
                          <a:effectLst/>
                          <a:latin typeface="Book Antiqua" panose="02040602050305030304" pitchFamily="18" charset="0"/>
                          <a:ea typeface="Swiss 721"/>
                          <a:cs typeface="Swiss 721"/>
                        </a:rPr>
                        <a:t>100% of performance assessments of qualifying staff</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137668353"/>
                  </a:ext>
                </a:extLst>
              </a:tr>
              <a:tr h="282728">
                <a:tc>
                  <a:txBody>
                    <a:bodyPr/>
                    <a:lstStyle/>
                    <a:p>
                      <a:pPr marL="46355">
                        <a:spcBef>
                          <a:spcPts val="170"/>
                        </a:spcBef>
                        <a:spcAft>
                          <a:spcPts val="0"/>
                        </a:spcAft>
                      </a:pPr>
                      <a:r>
                        <a:rPr lang="en-US" sz="900">
                          <a:solidFill>
                            <a:srgbClr val="231F20"/>
                          </a:solidFill>
                          <a:effectLst/>
                          <a:latin typeface="Book Antiqua" panose="02040602050305030304" pitchFamily="18" charset="0"/>
                          <a:ea typeface="Swiss 721"/>
                          <a:cs typeface="Swiss 721"/>
                        </a:rPr>
                        <a:t>1.1.9</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325120">
                        <a:spcBef>
                          <a:spcPts val="170"/>
                        </a:spcBef>
                        <a:spcAft>
                          <a:spcPts val="0"/>
                        </a:spcAft>
                      </a:pPr>
                      <a:r>
                        <a:rPr lang="en-US" sz="900">
                          <a:solidFill>
                            <a:srgbClr val="231F20"/>
                          </a:solidFill>
                          <a:effectLst/>
                          <a:latin typeface="Book Antiqua" panose="02040602050305030304" pitchFamily="18" charset="0"/>
                          <a:ea typeface="Swiss 721"/>
                          <a:cs typeface="Swiss 721"/>
                        </a:rPr>
                        <a:t>Number of permanent staff who were provided with developmental training interventions per annum</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3975" algn="ctr">
                        <a:spcBef>
                          <a:spcPts val="650"/>
                        </a:spcBef>
                        <a:spcAft>
                          <a:spcPts val="0"/>
                        </a:spcAft>
                      </a:pPr>
                      <a:r>
                        <a:rPr lang="en-US" sz="900">
                          <a:solidFill>
                            <a:srgbClr val="231F20"/>
                          </a:solidFill>
                          <a:effectLst/>
                          <a:latin typeface="Book Antiqua" panose="02040602050305030304" pitchFamily="18" charset="0"/>
                          <a:ea typeface="Swiss 721"/>
                          <a:cs typeface="Swiss 721"/>
                        </a:rPr>
                        <a:t>372</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3975" algn="ctr">
                        <a:spcBef>
                          <a:spcPts val="650"/>
                        </a:spcBef>
                        <a:spcAft>
                          <a:spcPts val="0"/>
                        </a:spcAft>
                      </a:pPr>
                      <a:r>
                        <a:rPr lang="en-US" sz="900">
                          <a:solidFill>
                            <a:srgbClr val="231F20"/>
                          </a:solidFill>
                          <a:effectLst/>
                          <a:latin typeface="Book Antiqua" panose="02040602050305030304" pitchFamily="18" charset="0"/>
                          <a:ea typeface="Swiss 721"/>
                          <a:cs typeface="Swiss 721"/>
                        </a:rPr>
                        <a:t>160</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4610" algn="ctr">
                        <a:spcBef>
                          <a:spcPts val="650"/>
                        </a:spcBef>
                        <a:spcAft>
                          <a:spcPts val="0"/>
                        </a:spcAft>
                      </a:pPr>
                      <a:r>
                        <a:rPr lang="en-US" sz="900">
                          <a:solidFill>
                            <a:srgbClr val="231F20"/>
                          </a:solidFill>
                          <a:effectLst/>
                          <a:latin typeface="Book Antiqua" panose="02040602050305030304" pitchFamily="18" charset="0"/>
                          <a:ea typeface="Swiss 721"/>
                          <a:cs typeface="Swiss 721"/>
                        </a:rPr>
                        <a:t>140</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4610" algn="ctr">
                        <a:spcBef>
                          <a:spcPts val="650"/>
                        </a:spcBef>
                        <a:spcAft>
                          <a:spcPts val="0"/>
                        </a:spcAft>
                      </a:pPr>
                      <a:r>
                        <a:rPr lang="en-US" sz="900" dirty="0">
                          <a:solidFill>
                            <a:srgbClr val="231F20"/>
                          </a:solidFill>
                          <a:effectLst/>
                          <a:latin typeface="Book Antiqua" panose="02040602050305030304" pitchFamily="18" charset="0"/>
                          <a:ea typeface="Swiss 721"/>
                          <a:cs typeface="Swiss 721"/>
                        </a:rPr>
                        <a:t>36</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8420" marR="55245" algn="ctr">
                        <a:spcBef>
                          <a:spcPts val="650"/>
                        </a:spcBef>
                        <a:spcAft>
                          <a:spcPts val="0"/>
                        </a:spcAft>
                      </a:pPr>
                      <a:r>
                        <a:rPr lang="en-US" sz="900" dirty="0">
                          <a:solidFill>
                            <a:srgbClr val="231F20"/>
                          </a:solidFill>
                          <a:effectLst/>
                          <a:latin typeface="Book Antiqua" panose="02040602050305030304" pitchFamily="18" charset="0"/>
                          <a:ea typeface="Swiss 721"/>
                          <a:cs typeface="Swiss 721"/>
                        </a:rPr>
                        <a:t>36</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414343529"/>
                  </a:ext>
                </a:extLst>
              </a:tr>
              <a:tr h="282728">
                <a:tc>
                  <a:txBody>
                    <a:bodyPr/>
                    <a:lstStyle/>
                    <a:p>
                      <a:pPr marL="46355">
                        <a:spcBef>
                          <a:spcPts val="170"/>
                        </a:spcBef>
                        <a:spcAft>
                          <a:spcPts val="0"/>
                        </a:spcAft>
                      </a:pPr>
                      <a:r>
                        <a:rPr lang="en-US" sz="900">
                          <a:solidFill>
                            <a:srgbClr val="231F20"/>
                          </a:solidFill>
                          <a:effectLst/>
                          <a:latin typeface="Book Antiqua" panose="02040602050305030304" pitchFamily="18" charset="0"/>
                          <a:ea typeface="Swiss 721"/>
                          <a:cs typeface="Swiss 721"/>
                        </a:rPr>
                        <a:t>1.1.10</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204470">
                        <a:spcBef>
                          <a:spcPts val="170"/>
                        </a:spcBef>
                        <a:spcAft>
                          <a:spcPts val="0"/>
                        </a:spcAft>
                      </a:pPr>
                      <a:r>
                        <a:rPr lang="en-US" sz="900">
                          <a:solidFill>
                            <a:srgbClr val="231F20"/>
                          </a:solidFill>
                          <a:effectLst/>
                          <a:latin typeface="Book Antiqua" panose="02040602050305030304" pitchFamily="18" charset="0"/>
                          <a:ea typeface="Swiss 721"/>
                          <a:cs typeface="Swiss 721"/>
                        </a:rPr>
                        <a:t>Number of repeat findings that result in irregular expenditure as defined in the audited annual financial statements</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445" algn="ctr">
                        <a:spcBef>
                          <a:spcPts val="650"/>
                        </a:spcBef>
                        <a:spcAft>
                          <a:spcPts val="0"/>
                        </a:spcAft>
                      </a:pPr>
                      <a:r>
                        <a:rPr lang="en-US" sz="900">
                          <a:solidFill>
                            <a:srgbClr val="231F20"/>
                          </a:solidFill>
                          <a:effectLst/>
                          <a:latin typeface="Book Antiqua" panose="02040602050305030304" pitchFamily="18" charset="0"/>
                          <a:ea typeface="Swiss 721"/>
                          <a:cs typeface="Swiss 721"/>
                        </a:rPr>
                        <a:t>0</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Book Antiqua" panose="02040602050305030304" pitchFamily="18" charset="0"/>
                          <a:ea typeface="Swiss 721"/>
                          <a:cs typeface="Swiss 721"/>
                        </a:rPr>
                        <a:t> </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3175" algn="ctr">
                        <a:spcBef>
                          <a:spcPts val="650"/>
                        </a:spcBef>
                        <a:spcAft>
                          <a:spcPts val="0"/>
                        </a:spcAft>
                      </a:pPr>
                      <a:r>
                        <a:rPr lang="en-US" sz="900" dirty="0">
                          <a:solidFill>
                            <a:srgbClr val="231F20"/>
                          </a:solidFill>
                          <a:effectLst/>
                          <a:latin typeface="Book Antiqua" panose="02040602050305030304" pitchFamily="18" charset="0"/>
                          <a:ea typeface="Swiss 721"/>
                          <a:cs typeface="Swiss 721"/>
                        </a:rPr>
                        <a:t>0</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203859253"/>
                  </a:ext>
                </a:extLst>
              </a:tr>
              <a:tr h="404981">
                <a:tc>
                  <a:txBody>
                    <a:bodyPr/>
                    <a:lstStyle/>
                    <a:p>
                      <a:pPr marL="46355">
                        <a:spcBef>
                          <a:spcPts val="170"/>
                        </a:spcBef>
                        <a:spcAft>
                          <a:spcPts val="0"/>
                        </a:spcAft>
                      </a:pPr>
                      <a:r>
                        <a:rPr lang="en-US" sz="900">
                          <a:solidFill>
                            <a:srgbClr val="231F20"/>
                          </a:solidFill>
                          <a:effectLst/>
                          <a:latin typeface="Book Antiqua" panose="02040602050305030304" pitchFamily="18" charset="0"/>
                          <a:ea typeface="Swiss 721"/>
                          <a:cs typeface="Swiss 721"/>
                        </a:rPr>
                        <a:t>1.1.11</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70"/>
                        </a:spcBef>
                        <a:spcAft>
                          <a:spcPts val="0"/>
                        </a:spcAft>
                      </a:pPr>
                      <a:r>
                        <a:rPr lang="en-US" sz="900" dirty="0">
                          <a:solidFill>
                            <a:srgbClr val="231F20"/>
                          </a:solidFill>
                          <a:effectLst/>
                          <a:latin typeface="Book Antiqua" panose="02040602050305030304" pitchFamily="18" charset="0"/>
                          <a:ea typeface="Swiss 721"/>
                          <a:cs typeface="Swiss 721"/>
                        </a:rPr>
                        <a:t>Number of quarterly statistical analysis reports of procurement spend towards</a:t>
                      </a:r>
                      <a:endParaRPr lang="en-ZA" sz="1200" dirty="0">
                        <a:effectLst/>
                        <a:latin typeface="Book Antiqua" panose="02040602050305030304" pitchFamily="18" charset="0"/>
                        <a:ea typeface="Swiss 721"/>
                        <a:cs typeface="Swiss 721"/>
                      </a:endParaRPr>
                    </a:p>
                    <a:p>
                      <a:pPr marL="46355">
                        <a:spcAft>
                          <a:spcPts val="0"/>
                        </a:spcAft>
                      </a:pPr>
                      <a:r>
                        <a:rPr lang="en-US" sz="900" dirty="0">
                          <a:solidFill>
                            <a:srgbClr val="231F20"/>
                          </a:solidFill>
                          <a:effectLst/>
                          <a:latin typeface="Book Antiqua" panose="02040602050305030304" pitchFamily="18" charset="0"/>
                          <a:ea typeface="Swiss 721"/>
                          <a:cs typeface="Swiss 721"/>
                        </a:rPr>
                        <a:t>B-BBEE per annum</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445" algn="ctr">
                        <a:spcBef>
                          <a:spcPts val="650"/>
                        </a:spcBef>
                        <a:spcAft>
                          <a:spcPts val="0"/>
                        </a:spcAft>
                      </a:pPr>
                      <a:r>
                        <a:rPr lang="en-US" sz="900">
                          <a:solidFill>
                            <a:srgbClr val="231F20"/>
                          </a:solidFill>
                          <a:effectLst/>
                          <a:latin typeface="Book Antiqua" panose="02040602050305030304" pitchFamily="18" charset="0"/>
                          <a:ea typeface="Swiss 721"/>
                          <a:cs typeface="Swiss 721"/>
                        </a:rPr>
                        <a:t>4</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445" algn="ctr">
                        <a:spcBef>
                          <a:spcPts val="650"/>
                        </a:spcBef>
                        <a:spcAft>
                          <a:spcPts val="0"/>
                        </a:spcAft>
                      </a:pPr>
                      <a:r>
                        <a:rPr lang="en-US" sz="900">
                          <a:solidFill>
                            <a:srgbClr val="231F20"/>
                          </a:solidFill>
                          <a:effectLst/>
                          <a:latin typeface="Book Antiqua" panose="02040602050305030304" pitchFamily="18" charset="0"/>
                          <a:ea typeface="Swiss 721"/>
                          <a:cs typeface="Swiss 721"/>
                        </a:rPr>
                        <a:t>1</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3810" algn="ctr">
                        <a:spcBef>
                          <a:spcPts val="650"/>
                        </a:spcBef>
                        <a:spcAft>
                          <a:spcPts val="0"/>
                        </a:spcAft>
                      </a:pPr>
                      <a:r>
                        <a:rPr lang="en-US" sz="900">
                          <a:solidFill>
                            <a:srgbClr val="231F20"/>
                          </a:solidFill>
                          <a:effectLst/>
                          <a:latin typeface="Book Antiqua" panose="02040602050305030304" pitchFamily="18" charset="0"/>
                          <a:ea typeface="Swiss 721"/>
                          <a:cs typeface="Swiss 721"/>
                        </a:rPr>
                        <a:t>1</a:t>
                      </a:r>
                      <a:endParaRPr lang="en-ZA" sz="120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3810" algn="ctr">
                        <a:spcBef>
                          <a:spcPts val="650"/>
                        </a:spcBef>
                        <a:spcAft>
                          <a:spcPts val="0"/>
                        </a:spcAft>
                      </a:pPr>
                      <a:r>
                        <a:rPr lang="en-US" sz="900" dirty="0">
                          <a:solidFill>
                            <a:srgbClr val="231F20"/>
                          </a:solidFill>
                          <a:effectLst/>
                          <a:latin typeface="Book Antiqua" panose="02040602050305030304" pitchFamily="18" charset="0"/>
                          <a:ea typeface="Swiss 721"/>
                          <a:cs typeface="Swiss 721"/>
                        </a:rPr>
                        <a:t>1</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3175" algn="ctr">
                        <a:spcBef>
                          <a:spcPts val="650"/>
                        </a:spcBef>
                        <a:spcAft>
                          <a:spcPts val="0"/>
                        </a:spcAft>
                      </a:pPr>
                      <a:r>
                        <a:rPr lang="en-US" sz="900" dirty="0">
                          <a:solidFill>
                            <a:srgbClr val="231F20"/>
                          </a:solidFill>
                          <a:effectLst/>
                          <a:latin typeface="Book Antiqua" panose="02040602050305030304" pitchFamily="18" charset="0"/>
                          <a:ea typeface="Swiss 721"/>
                          <a:cs typeface="Swiss 721"/>
                        </a:rPr>
                        <a:t>1</a:t>
                      </a:r>
                      <a:endParaRPr lang="en-ZA" sz="1200" dirty="0">
                        <a:effectLst/>
                        <a:latin typeface="Book Antiqua" panose="02040602050305030304" pitchFamily="18" charset="0"/>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685400930"/>
                  </a:ext>
                </a:extLst>
              </a:tr>
            </a:tbl>
          </a:graphicData>
        </a:graphic>
      </p:graphicFrame>
    </p:spTree>
    <p:extLst>
      <p:ext uri="{BB962C8B-B14F-4D97-AF65-F5344CB8AC3E}">
        <p14:creationId xmlns:p14="http://schemas.microsoft.com/office/powerpoint/2010/main" val="1553952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4BAD0BCC-050E-4B80-A41C-3C753E672AC5}"/>
              </a:ext>
            </a:extLst>
          </p:cNvPr>
          <p:cNvSpPr/>
          <p:nvPr/>
        </p:nvSpPr>
        <p:spPr>
          <a:xfrm rot="16200000">
            <a:off x="1164421" y="1179519"/>
            <a:ext cx="6489700" cy="4867275"/>
          </a:xfrm>
          <a:prstGeom prst="ellipse">
            <a:avLst/>
          </a:prstGeom>
          <a:noFill/>
          <a:ln w="12700" cap="flat">
            <a:gradFill>
              <a:gsLst>
                <a:gs pos="80000">
                  <a:schemeClr val="bg1">
                    <a:lumMod val="95000"/>
                  </a:schemeClr>
                </a:gs>
                <a:gs pos="100000">
                  <a:schemeClr val="tx1">
                    <a:lumMod val="65000"/>
                    <a:lumOff val="35000"/>
                  </a:schemeClr>
                </a:gs>
              </a:gsLst>
              <a:lin ang="5400000" scaled="1"/>
            </a:gradFill>
            <a:prstDash val="solid"/>
            <a:miter/>
            <a:tailEnd type="arrow" w="lg"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A7CFECBE-2951-42A6-9208-AD0FADC8FCDB}"/>
              </a:ext>
            </a:extLst>
          </p:cNvPr>
          <p:cNvSpPr/>
          <p:nvPr/>
        </p:nvSpPr>
        <p:spPr>
          <a:xfrm flipH="1">
            <a:off x="-26634" y="3"/>
            <a:ext cx="4909679" cy="6858001"/>
          </a:xfrm>
          <a:custGeom>
            <a:avLst/>
            <a:gdLst>
              <a:gd name="connsiteX0" fmla="*/ 6546239 w 6546239"/>
              <a:gd name="connsiteY0" fmla="*/ 0 h 6858001"/>
              <a:gd name="connsiteX1" fmla="*/ 3815792 w 6546239"/>
              <a:gd name="connsiteY1" fmla="*/ 0 h 6858001"/>
              <a:gd name="connsiteX2" fmla="*/ 0 w 6546239"/>
              <a:gd name="connsiteY2" fmla="*/ 6858001 h 6858001"/>
              <a:gd name="connsiteX3" fmla="*/ 5535292 w 6546239"/>
              <a:gd name="connsiteY3" fmla="*/ 6858001 h 6858001"/>
              <a:gd name="connsiteX4" fmla="*/ 6546239 w 6546239"/>
              <a:gd name="connsiteY4" fmla="*/ 5041058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239" h="6858001">
                <a:moveTo>
                  <a:pt x="6546239" y="0"/>
                </a:moveTo>
                <a:lnTo>
                  <a:pt x="3815792" y="0"/>
                </a:lnTo>
                <a:lnTo>
                  <a:pt x="0" y="6858001"/>
                </a:lnTo>
                <a:lnTo>
                  <a:pt x="5535292" y="6858001"/>
                </a:lnTo>
                <a:lnTo>
                  <a:pt x="6546239" y="5041058"/>
                </a:lnTo>
                <a:close/>
              </a:path>
            </a:pathLst>
          </a:custGeom>
          <a:gradFill>
            <a:gsLst>
              <a:gs pos="0">
                <a:srgbClr val="0070C0"/>
              </a:gs>
              <a:gs pos="10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D828DF4-C7EC-47F4-8D67-8948F2BC5F22}"/>
              </a:ext>
            </a:extLst>
          </p:cNvPr>
          <p:cNvSpPr txBox="1">
            <a:spLocks/>
          </p:cNvSpPr>
          <p:nvPr/>
        </p:nvSpPr>
        <p:spPr>
          <a:xfrm>
            <a:off x="-7961" y="1614982"/>
            <a:ext cx="2617435" cy="1329595"/>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Programme 2 </a:t>
            </a:r>
          </a:p>
          <a:p>
            <a:r>
              <a:rPr lang="en-US" sz="3200" b="1" dirty="0">
                <a:solidFill>
                  <a:schemeClr val="bg1"/>
                </a:solidFill>
                <a:latin typeface="Arial" panose="020B0604020202020204" pitchFamily="34" charset="0"/>
                <a:cs typeface="Arial" panose="020B0604020202020204" pitchFamily="34" charset="0"/>
              </a:rPr>
              <a:t>Electoral Operations</a:t>
            </a:r>
          </a:p>
        </p:txBody>
      </p:sp>
      <p:grpSp>
        <p:nvGrpSpPr>
          <p:cNvPr id="15" name="Group 14">
            <a:extLst>
              <a:ext uri="{FF2B5EF4-FFF2-40B4-BE49-F238E27FC236}">
                <a16:creationId xmlns:a16="http://schemas.microsoft.com/office/drawing/2014/main" id="{E7C14ADB-F11F-4232-979C-44E12E06777F}"/>
              </a:ext>
            </a:extLst>
          </p:cNvPr>
          <p:cNvGrpSpPr/>
          <p:nvPr/>
        </p:nvGrpSpPr>
        <p:grpSpPr>
          <a:xfrm>
            <a:off x="6249555" y="1766014"/>
            <a:ext cx="780100" cy="800857"/>
            <a:chOff x="4540250" y="2136776"/>
            <a:chExt cx="2190751" cy="2498725"/>
          </a:xfrm>
          <a:solidFill>
            <a:schemeClr val="tx2">
              <a:lumMod val="75000"/>
            </a:schemeClr>
          </a:solidFill>
        </p:grpSpPr>
        <p:sp>
          <p:nvSpPr>
            <p:cNvPr id="16" name="Freeform: Shape 15">
              <a:extLst>
                <a:ext uri="{FF2B5EF4-FFF2-40B4-BE49-F238E27FC236}">
                  <a16:creationId xmlns:a16="http://schemas.microsoft.com/office/drawing/2014/main" id="{54F0F3BF-50EB-4599-B416-9E41D3B482F3}"/>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72603E39-66DB-4679-B2A7-8FA8730558B5}"/>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18" name="Freeform 9">
              <a:extLst>
                <a:ext uri="{FF2B5EF4-FFF2-40B4-BE49-F238E27FC236}">
                  <a16:creationId xmlns:a16="http://schemas.microsoft.com/office/drawing/2014/main" id="{A662416C-4B04-4153-A0AE-E2D825CDE8EA}"/>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ACE2714B-EC7F-43D0-81AA-919559B009F9}"/>
              </a:ext>
            </a:extLst>
          </p:cNvPr>
          <p:cNvGrpSpPr/>
          <p:nvPr/>
        </p:nvGrpSpPr>
        <p:grpSpPr>
          <a:xfrm>
            <a:off x="6201057" y="2944577"/>
            <a:ext cx="846733" cy="943061"/>
            <a:chOff x="4540250" y="2136776"/>
            <a:chExt cx="2190751" cy="2498725"/>
          </a:xfrm>
          <a:solidFill>
            <a:schemeClr val="accent5">
              <a:lumMod val="75000"/>
            </a:schemeClr>
          </a:solidFill>
        </p:grpSpPr>
        <p:sp>
          <p:nvSpPr>
            <p:cNvPr id="20" name="Freeform: Shape 19">
              <a:extLst>
                <a:ext uri="{FF2B5EF4-FFF2-40B4-BE49-F238E27FC236}">
                  <a16:creationId xmlns:a16="http://schemas.microsoft.com/office/drawing/2014/main" id="{BCF4504E-1629-4689-A0BC-23ADEB93B4F2}"/>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21" name="Freeform 7">
              <a:extLst>
                <a:ext uri="{FF2B5EF4-FFF2-40B4-BE49-F238E27FC236}">
                  <a16:creationId xmlns:a16="http://schemas.microsoft.com/office/drawing/2014/main" id="{C6836FE4-963B-4292-8D02-B087CB15A379}"/>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22" name="Freeform 9">
              <a:extLst>
                <a:ext uri="{FF2B5EF4-FFF2-40B4-BE49-F238E27FC236}">
                  <a16:creationId xmlns:a16="http://schemas.microsoft.com/office/drawing/2014/main" id="{88944D2C-306A-4184-B6C2-13DCFEB0ADFF}"/>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id="{E946FA60-99B8-4C2E-9FA4-B2BE3DC78BAB}"/>
              </a:ext>
            </a:extLst>
          </p:cNvPr>
          <p:cNvSpPr txBox="1"/>
          <p:nvPr/>
        </p:nvSpPr>
        <p:spPr>
          <a:xfrm>
            <a:off x="6557377" y="1776469"/>
            <a:ext cx="1963102" cy="646331"/>
          </a:xfrm>
          <a:prstGeom prst="rect">
            <a:avLst/>
          </a:prstGeom>
          <a:noFill/>
        </p:spPr>
        <p:txBody>
          <a:bodyPr wrap="square" lIns="216000" rIns="0" rtlCol="0" anchor="b">
            <a:spAutoFit/>
          </a:bodyPr>
          <a:lstStyle/>
          <a:p>
            <a:pPr algn="ctr"/>
            <a:r>
              <a:rPr lang="en-ID" b="1" dirty="0">
                <a:latin typeface="Arial" panose="020B0604020202020204" pitchFamily="34" charset="0"/>
                <a:cs typeface="Arial" panose="020B0604020202020204" pitchFamily="34" charset="0"/>
              </a:rPr>
              <a:t>Electoral Matters  </a:t>
            </a:r>
          </a:p>
        </p:txBody>
      </p:sp>
      <p:sp>
        <p:nvSpPr>
          <p:cNvPr id="32" name="TextBox 31">
            <a:extLst>
              <a:ext uri="{FF2B5EF4-FFF2-40B4-BE49-F238E27FC236}">
                <a16:creationId xmlns:a16="http://schemas.microsoft.com/office/drawing/2014/main" id="{0DFD522F-3901-418E-99A9-CBFE9FBE92DB}"/>
              </a:ext>
            </a:extLst>
          </p:cNvPr>
          <p:cNvSpPr txBox="1"/>
          <p:nvPr/>
        </p:nvSpPr>
        <p:spPr>
          <a:xfrm>
            <a:off x="6843806" y="2854944"/>
            <a:ext cx="2079007" cy="646331"/>
          </a:xfrm>
          <a:prstGeom prst="rect">
            <a:avLst/>
          </a:prstGeom>
          <a:noFill/>
        </p:spPr>
        <p:txBody>
          <a:bodyPr wrap="square" lIns="216000" rIns="0" rtlCol="0" anchor="b">
            <a:spAutoFit/>
          </a:bodyPr>
          <a:lstStyle/>
          <a:p>
            <a:pPr algn="ctr"/>
            <a:r>
              <a:rPr lang="en-ID" b="1" dirty="0">
                <a:latin typeface="Arial" panose="020B0604020202020204" pitchFamily="34" charset="0"/>
                <a:cs typeface="Arial" panose="020B0604020202020204" pitchFamily="34" charset="0"/>
              </a:rPr>
              <a:t>Logistics &amp; Infrastructure  </a:t>
            </a:r>
          </a:p>
        </p:txBody>
      </p:sp>
      <p:pic>
        <p:nvPicPr>
          <p:cNvPr id="28" name="Picture 27">
            <a:extLst>
              <a:ext uri="{FF2B5EF4-FFF2-40B4-BE49-F238E27FC236}">
                <a16:creationId xmlns:a16="http://schemas.microsoft.com/office/drawing/2014/main" id="{9B1E16AB-B835-425E-8421-A02E5F5E1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769" y="-80757"/>
            <a:ext cx="4563070" cy="6857997"/>
          </a:xfrm>
          <a:prstGeom prst="parallelogram">
            <a:avLst>
              <a:gd name="adj" fmla="val 33450"/>
            </a:avLst>
          </a:prstGeom>
        </p:spPr>
      </p:pic>
      <p:grpSp>
        <p:nvGrpSpPr>
          <p:cNvPr id="23" name="Group 22">
            <a:extLst>
              <a:ext uri="{FF2B5EF4-FFF2-40B4-BE49-F238E27FC236}">
                <a16:creationId xmlns:a16="http://schemas.microsoft.com/office/drawing/2014/main" id="{E7C14ADB-F11F-4232-979C-44E12E06777F}"/>
              </a:ext>
            </a:extLst>
          </p:cNvPr>
          <p:cNvGrpSpPr/>
          <p:nvPr/>
        </p:nvGrpSpPr>
        <p:grpSpPr>
          <a:xfrm>
            <a:off x="6019800" y="457200"/>
            <a:ext cx="780100" cy="800857"/>
            <a:chOff x="4540250" y="2136776"/>
            <a:chExt cx="2190751" cy="2498725"/>
          </a:xfrm>
          <a:solidFill>
            <a:srgbClr val="00B0F0"/>
          </a:solidFill>
        </p:grpSpPr>
        <p:sp>
          <p:nvSpPr>
            <p:cNvPr id="24" name="Freeform: Shape 15">
              <a:extLst>
                <a:ext uri="{FF2B5EF4-FFF2-40B4-BE49-F238E27FC236}">
                  <a16:creationId xmlns:a16="http://schemas.microsoft.com/office/drawing/2014/main" id="{54F0F3BF-50EB-4599-B416-9E41D3B482F3}"/>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25" name="Freeform 7">
              <a:extLst>
                <a:ext uri="{FF2B5EF4-FFF2-40B4-BE49-F238E27FC236}">
                  <a16:creationId xmlns:a16="http://schemas.microsoft.com/office/drawing/2014/main" id="{72603E39-66DB-4679-B2A7-8FA8730558B5}"/>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26" name="Freeform 9">
              <a:extLst>
                <a:ext uri="{FF2B5EF4-FFF2-40B4-BE49-F238E27FC236}">
                  <a16:creationId xmlns:a16="http://schemas.microsoft.com/office/drawing/2014/main" id="{A662416C-4B04-4153-A0AE-E2D825CDE8EA}"/>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sp>
        <p:nvSpPr>
          <p:cNvPr id="2" name="Rectangle 1"/>
          <p:cNvSpPr/>
          <p:nvPr/>
        </p:nvSpPr>
        <p:spPr>
          <a:xfrm>
            <a:off x="6743276" y="685800"/>
            <a:ext cx="2505155" cy="646331"/>
          </a:xfrm>
          <a:prstGeom prst="rect">
            <a:avLst/>
          </a:prstGeom>
        </p:spPr>
        <p:txBody>
          <a:bodyPr wrap="square">
            <a:spAutoFit/>
          </a:bodyPr>
          <a:lstStyle/>
          <a:p>
            <a:pPr algn="ctr"/>
            <a:r>
              <a:rPr lang="en-ZA" b="1" dirty="0">
                <a:latin typeface="Arial" panose="020B0604020202020204" pitchFamily="34" charset="0"/>
                <a:cs typeface="Arial" panose="020B0604020202020204" pitchFamily="34" charset="0"/>
              </a:rPr>
              <a:t>Electoral Operations</a:t>
            </a:r>
          </a:p>
          <a:p>
            <a:pPr algn="ctr"/>
            <a:r>
              <a:rPr lang="en-ZA" b="1" dirty="0">
                <a:latin typeface="Arial" panose="020B0604020202020204" pitchFamily="34" charset="0"/>
                <a:cs typeface="Arial" panose="020B0604020202020204" pitchFamily="34" charset="0"/>
              </a:rPr>
              <a:t>Management</a:t>
            </a:r>
          </a:p>
        </p:txBody>
      </p:sp>
      <p:sp>
        <p:nvSpPr>
          <p:cNvPr id="3" name="Rectangle 2"/>
          <p:cNvSpPr/>
          <p:nvPr/>
        </p:nvSpPr>
        <p:spPr>
          <a:xfrm>
            <a:off x="7257570" y="4042942"/>
            <a:ext cx="1633781" cy="646331"/>
          </a:xfrm>
          <a:prstGeom prst="rect">
            <a:avLst/>
          </a:prstGeom>
        </p:spPr>
        <p:txBody>
          <a:bodyPr wrap="none">
            <a:spAutoFit/>
          </a:bodyPr>
          <a:lstStyle/>
          <a:p>
            <a:r>
              <a:rPr lang="en-ZA" b="1" dirty="0">
                <a:latin typeface="Arial" panose="020B0604020202020204" pitchFamily="34" charset="0"/>
                <a:cs typeface="Arial" panose="020B0604020202020204" pitchFamily="34" charset="0"/>
              </a:rPr>
              <a:t>Provincial &amp; </a:t>
            </a:r>
          </a:p>
          <a:p>
            <a:r>
              <a:rPr lang="en-ZA" b="1" dirty="0">
                <a:latin typeface="Arial" panose="020B0604020202020204" pitchFamily="34" charset="0"/>
                <a:cs typeface="Arial" panose="020B0604020202020204" pitchFamily="34" charset="0"/>
              </a:rPr>
              <a:t>Local Offices</a:t>
            </a:r>
          </a:p>
        </p:txBody>
      </p:sp>
      <p:grpSp>
        <p:nvGrpSpPr>
          <p:cNvPr id="36" name="Group 35">
            <a:extLst>
              <a:ext uri="{FF2B5EF4-FFF2-40B4-BE49-F238E27FC236}">
                <a16:creationId xmlns:a16="http://schemas.microsoft.com/office/drawing/2014/main" id="{ACE2714B-EC7F-43D0-81AA-919559B009F9}"/>
              </a:ext>
            </a:extLst>
          </p:cNvPr>
          <p:cNvGrpSpPr/>
          <p:nvPr/>
        </p:nvGrpSpPr>
        <p:grpSpPr>
          <a:xfrm>
            <a:off x="6267074" y="3978791"/>
            <a:ext cx="846733" cy="943061"/>
            <a:chOff x="4540250" y="2136776"/>
            <a:chExt cx="2190751" cy="2498725"/>
          </a:xfrm>
          <a:solidFill>
            <a:schemeClr val="accent5">
              <a:lumMod val="40000"/>
              <a:lumOff val="60000"/>
            </a:schemeClr>
          </a:solidFill>
        </p:grpSpPr>
        <p:sp>
          <p:nvSpPr>
            <p:cNvPr id="37" name="Freeform: Shape 19">
              <a:extLst>
                <a:ext uri="{FF2B5EF4-FFF2-40B4-BE49-F238E27FC236}">
                  <a16:creationId xmlns:a16="http://schemas.microsoft.com/office/drawing/2014/main" id="{BCF4504E-1629-4689-A0BC-23ADEB93B4F2}"/>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38" name="Freeform 7">
              <a:extLst>
                <a:ext uri="{FF2B5EF4-FFF2-40B4-BE49-F238E27FC236}">
                  <a16:creationId xmlns:a16="http://schemas.microsoft.com/office/drawing/2014/main" id="{C6836FE4-963B-4292-8D02-B087CB15A379}"/>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39" name="Freeform 9">
              <a:extLst>
                <a:ext uri="{FF2B5EF4-FFF2-40B4-BE49-F238E27FC236}">
                  <a16:creationId xmlns:a16="http://schemas.microsoft.com/office/drawing/2014/main" id="{88944D2C-306A-4184-B6C2-13DCFEB0ADFF}"/>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ACE2714B-EC7F-43D0-81AA-919559B009F9}"/>
              </a:ext>
            </a:extLst>
          </p:cNvPr>
          <p:cNvGrpSpPr/>
          <p:nvPr/>
        </p:nvGrpSpPr>
        <p:grpSpPr>
          <a:xfrm>
            <a:off x="5728706" y="4944159"/>
            <a:ext cx="846733" cy="943061"/>
            <a:chOff x="4540250" y="2136776"/>
            <a:chExt cx="2190751" cy="2498725"/>
          </a:xfrm>
          <a:solidFill>
            <a:schemeClr val="tx2">
              <a:lumMod val="60000"/>
              <a:lumOff val="40000"/>
            </a:schemeClr>
          </a:solidFill>
        </p:grpSpPr>
        <p:sp>
          <p:nvSpPr>
            <p:cNvPr id="41" name="Freeform: Shape 19">
              <a:extLst>
                <a:ext uri="{FF2B5EF4-FFF2-40B4-BE49-F238E27FC236}">
                  <a16:creationId xmlns:a16="http://schemas.microsoft.com/office/drawing/2014/main" id="{BCF4504E-1629-4689-A0BC-23ADEB93B4F2}"/>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42" name="Freeform 7">
              <a:extLst>
                <a:ext uri="{FF2B5EF4-FFF2-40B4-BE49-F238E27FC236}">
                  <a16:creationId xmlns:a16="http://schemas.microsoft.com/office/drawing/2014/main" id="{C6836FE4-963B-4292-8D02-B087CB15A379}"/>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88944D2C-306A-4184-B6C2-13DCFEB0ADFF}"/>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sp>
        <p:nvSpPr>
          <p:cNvPr id="5" name="Rectangle 4"/>
          <p:cNvSpPr/>
          <p:nvPr/>
        </p:nvSpPr>
        <p:spPr>
          <a:xfrm>
            <a:off x="6661398" y="5109899"/>
            <a:ext cx="2185214" cy="646331"/>
          </a:xfrm>
          <a:prstGeom prst="rect">
            <a:avLst/>
          </a:prstGeom>
        </p:spPr>
        <p:txBody>
          <a:bodyPr wrap="none">
            <a:spAutoFit/>
          </a:bodyPr>
          <a:lstStyle/>
          <a:p>
            <a:pPr algn="ctr"/>
            <a:r>
              <a:rPr lang="en-ZA" b="1" dirty="0">
                <a:latin typeface="Arial" panose="020B0604020202020204" pitchFamily="34" charset="0"/>
                <a:cs typeface="Arial" panose="020B0604020202020204" pitchFamily="34" charset="0"/>
              </a:rPr>
              <a:t>Electoral Capacity</a:t>
            </a:r>
          </a:p>
          <a:p>
            <a:pPr algn="ctr"/>
            <a:r>
              <a:rPr lang="en-ZA" b="1" dirty="0">
                <a:latin typeface="Arial" panose="020B0604020202020204" pitchFamily="34" charset="0"/>
                <a:cs typeface="Arial" panose="020B0604020202020204" pitchFamily="34" charset="0"/>
              </a:rPr>
              <a:t> Building</a:t>
            </a:r>
          </a:p>
        </p:txBody>
      </p:sp>
    </p:spTree>
    <p:extLst>
      <p:ext uri="{BB962C8B-B14F-4D97-AF65-F5344CB8AC3E}">
        <p14:creationId xmlns:p14="http://schemas.microsoft.com/office/powerpoint/2010/main" val="342444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59D3A0-E154-4872-8B7F-4725CAC55AD6}"/>
              </a:ext>
            </a:extLst>
          </p:cNvPr>
          <p:cNvSpPr/>
          <p:nvPr/>
        </p:nvSpPr>
        <p:spPr>
          <a:xfrm>
            <a:off x="228600" y="424543"/>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p:cNvSpPr/>
          <p:nvPr/>
        </p:nvSpPr>
        <p:spPr>
          <a:xfrm>
            <a:off x="304800" y="445200"/>
            <a:ext cx="8686800" cy="1631216"/>
          </a:xfrm>
          <a:prstGeom prst="rect">
            <a:avLst/>
          </a:prstGeom>
        </p:spPr>
        <p:txBody>
          <a:bodyPr wrap="square">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PROGRAMME 2: ELECTORAL OPERATIONS</a:t>
            </a:r>
          </a:p>
          <a:p>
            <a:r>
              <a:rPr lang="en-US" sz="2800" b="1" dirty="0">
                <a:solidFill>
                  <a:schemeClr val="tx1">
                    <a:lumMod val="75000"/>
                    <a:lumOff val="25000"/>
                  </a:schemeClr>
                </a:solidFill>
                <a:latin typeface="Book Antiqua" panose="02040602050305030304" pitchFamily="18" charset="0"/>
              </a:rPr>
              <a:t> </a:t>
            </a:r>
          </a:p>
        </p:txBody>
      </p:sp>
      <p:pic>
        <p:nvPicPr>
          <p:cNvPr id="5" name="Picture 4">
            <a:extLst>
              <a:ext uri="{FF2B5EF4-FFF2-40B4-BE49-F238E27FC236}">
                <a16:creationId xmlns:a16="http://schemas.microsoft.com/office/drawing/2014/main" id="{F30FBD32-9706-45E2-AC50-A40B71D9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76400"/>
            <a:ext cx="2770522" cy="4163916"/>
          </a:xfrm>
          <a:prstGeom prst="rect">
            <a:avLst/>
          </a:prstGeom>
        </p:spPr>
      </p:pic>
      <p:sp>
        <p:nvSpPr>
          <p:cNvPr id="2" name="Rectangle 1"/>
          <p:cNvSpPr/>
          <p:nvPr/>
        </p:nvSpPr>
        <p:spPr>
          <a:xfrm>
            <a:off x="3366977" y="1941016"/>
            <a:ext cx="4876800" cy="3847207"/>
          </a:xfrm>
          <a:prstGeom prst="rect">
            <a:avLst/>
          </a:prstGeom>
        </p:spPr>
        <p:txBody>
          <a:bodyPr wrap="square">
            <a:spAutoFit/>
          </a:bodyPr>
          <a:lstStyle/>
          <a:p>
            <a:pPr algn="ctr"/>
            <a:r>
              <a:rPr lang="en-ZA" sz="2000" dirty="0">
                <a:latin typeface="Arial" panose="020B0604020202020204" pitchFamily="34" charset="0"/>
                <a:cs typeface="Arial" panose="020B0604020202020204" pitchFamily="34" charset="0"/>
              </a:rPr>
              <a:t>managing and delivering free and fair elections by striving for excellence at voting station level; ensuring accessibility and suitability of voting facilities and processes; managing results; maximising electoral justice for all stakeholders in the electoral process; enhancing the credibility of the voters’ roll; ensuring compliance with legal prescripts; and continuously improving the legislative framework.</a:t>
            </a:r>
          </a:p>
          <a:p>
            <a:pPr algn="just"/>
            <a:endParaRPr lang="en-ZA" sz="2400" dirty="0">
              <a:latin typeface="Book Antiqua" panose="02040602050305030304" pitchFamily="18" charset="0"/>
            </a:endParaRPr>
          </a:p>
        </p:txBody>
      </p:sp>
      <p:pic>
        <p:nvPicPr>
          <p:cNvPr id="8" name="Picture 2">
            <a:extLst>
              <a:ext uri="{FF2B5EF4-FFF2-40B4-BE49-F238E27FC236}">
                <a16:creationId xmlns:a16="http://schemas.microsoft.com/office/drawing/2014/main" id="{FD06AD1C-FF1C-45EA-BE0E-998DC5C10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140" y="5976394"/>
            <a:ext cx="883638" cy="76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973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6F09782-33E8-46D5-9962-E34CEF5B7B62}"/>
              </a:ext>
            </a:extLst>
          </p:cNvPr>
          <p:cNvSpPr/>
          <p:nvPr/>
        </p:nvSpPr>
        <p:spPr>
          <a:xfrm>
            <a:off x="82550" y="5765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294637" y="147429"/>
            <a:ext cx="8910574" cy="1600438"/>
          </a:xfrm>
          <a:prstGeom prst="rect">
            <a:avLst/>
          </a:prstGeom>
          <a:noFill/>
        </p:spPr>
        <p:txBody>
          <a:bodyPr wrap="square" lIns="0" tIns="0" rIns="0" bIns="0" rtlCol="0" anchor="t">
            <a:spAutoFit/>
          </a:bodyPr>
          <a:lstStyle/>
          <a:p>
            <a:r>
              <a:rPr lang="en-US" sz="3600" b="1" dirty="0">
                <a:solidFill>
                  <a:schemeClr val="tx1">
                    <a:lumMod val="75000"/>
                    <a:lumOff val="25000"/>
                  </a:schemeClr>
                </a:solidFill>
                <a:latin typeface="Arial" panose="020B0604020202020204" pitchFamily="34" charset="0"/>
                <a:cs typeface="Arial" panose="020B0604020202020204" pitchFamily="34" charset="0"/>
              </a:rPr>
              <a:t>PROGRAMME 2: ELECTORAL OPERATIONS</a:t>
            </a:r>
          </a:p>
          <a:p>
            <a:endParaRPr lang="en-US" sz="3200" b="1" dirty="0">
              <a:solidFill>
                <a:schemeClr val="tx1">
                  <a:lumMod val="75000"/>
                  <a:lumOff val="25000"/>
                </a:schemeClr>
              </a:solidFill>
              <a:latin typeface="Book Antiqua" panose="02040602050305030304" pitchFamily="18" charset="0"/>
            </a:endParaRPr>
          </a:p>
        </p:txBody>
      </p:sp>
      <p:sp>
        <p:nvSpPr>
          <p:cNvPr id="7" name="TextBox 6">
            <a:extLst>
              <a:ext uri="{FF2B5EF4-FFF2-40B4-BE49-F238E27FC236}">
                <a16:creationId xmlns:a16="http://schemas.microsoft.com/office/drawing/2014/main" id="{640B2DE2-18E3-4FEC-8C3B-6DA7DF9FF5D5}"/>
              </a:ext>
            </a:extLst>
          </p:cNvPr>
          <p:cNvSpPr txBox="1"/>
          <p:nvPr/>
        </p:nvSpPr>
        <p:spPr>
          <a:xfrm>
            <a:off x="3886199" y="1076529"/>
            <a:ext cx="4879759" cy="252762"/>
          </a:xfrm>
          <a:prstGeom prst="rect">
            <a:avLst/>
          </a:prstGeom>
          <a:noFill/>
        </p:spPr>
        <p:txBody>
          <a:bodyPr wrap="square" lIns="0" tIns="0" rIns="0" bIns="0" rtlCol="0" anchor="t">
            <a:spAutoFit/>
          </a:bodyPr>
          <a:lstStyle/>
          <a:p>
            <a:pPr>
              <a:lnSpc>
                <a:spcPts val="1900"/>
              </a:lnSpc>
            </a:pPr>
            <a:r>
              <a:rPr lang="en-ZA" sz="2400" b="1" dirty="0">
                <a:solidFill>
                  <a:srgbClr val="C00000"/>
                </a:solidFill>
                <a:latin typeface="Arial" panose="020B0604020202020204" pitchFamily="34" charset="0"/>
                <a:cs typeface="Arial" panose="020B0604020202020204" pitchFamily="34" charset="0"/>
              </a:rPr>
              <a:t>Sub-programmes</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45030" y="1809285"/>
            <a:ext cx="1875125" cy="1890940"/>
          </a:xfrm>
        </p:spPr>
      </p:pic>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3581400" y="1652400"/>
            <a:ext cx="1905000" cy="2113360"/>
          </a:xfrm>
        </p:spPr>
      </p:pic>
      <p:pic>
        <p:nvPicPr>
          <p:cNvPr id="33" name="Picture Placeholder 32">
            <a:extLst>
              <a:ext uri="{FF2B5EF4-FFF2-40B4-BE49-F238E27FC236}">
                <a16:creationId xmlns:a16="http://schemas.microsoft.com/office/drawing/2014/main" id="{7FC05293-60CE-41D4-B8C0-C84EF17A0BA6}"/>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1123" t="2202" r="-1123" b="5497"/>
          <a:stretch/>
        </p:blipFill>
        <p:spPr>
          <a:xfrm>
            <a:off x="6760380" y="1676401"/>
            <a:ext cx="1621620" cy="1969324"/>
          </a:xfrm>
        </p:spPr>
      </p:pic>
      <p:sp>
        <p:nvSpPr>
          <p:cNvPr id="10" name="Rectangle 9">
            <a:extLst>
              <a:ext uri="{FF2B5EF4-FFF2-40B4-BE49-F238E27FC236}">
                <a16:creationId xmlns:a16="http://schemas.microsoft.com/office/drawing/2014/main" id="{1C644E50-5F0E-479D-B660-BD9D305526D2}"/>
              </a:ext>
            </a:extLst>
          </p:cNvPr>
          <p:cNvSpPr/>
          <p:nvPr/>
        </p:nvSpPr>
        <p:spPr>
          <a:xfrm>
            <a:off x="395851" y="1485344"/>
            <a:ext cx="2165832"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19870C-38BC-4A9A-BB3F-23F031643DE5}"/>
              </a:ext>
            </a:extLst>
          </p:cNvPr>
          <p:cNvSpPr/>
          <p:nvPr/>
        </p:nvSpPr>
        <p:spPr>
          <a:xfrm>
            <a:off x="3388734" y="1472479"/>
            <a:ext cx="2286000"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6EA1BE-1755-44CA-ABBE-09B750B2D195}"/>
              </a:ext>
            </a:extLst>
          </p:cNvPr>
          <p:cNvSpPr/>
          <p:nvPr/>
        </p:nvSpPr>
        <p:spPr>
          <a:xfrm>
            <a:off x="6448077" y="1472479"/>
            <a:ext cx="2209800"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8039980-A07C-429B-930C-AEF67796F468}"/>
              </a:ext>
            </a:extLst>
          </p:cNvPr>
          <p:cNvSpPr/>
          <p:nvPr/>
        </p:nvSpPr>
        <p:spPr>
          <a:xfrm>
            <a:off x="135137" y="4936705"/>
            <a:ext cx="2444354" cy="861774"/>
          </a:xfrm>
          <a:prstGeom prst="rect">
            <a:avLst/>
          </a:prstGeom>
        </p:spPr>
        <p:txBody>
          <a:bodyPr wrap="square" lIns="0" tIns="0" rIns="0" bIns="0" anchor="t">
            <a:spAutoFit/>
          </a:bodyPr>
          <a:lstStyle/>
          <a:p>
            <a:pPr algn="ctr"/>
            <a:r>
              <a:rPr lang="en-ZA" sz="1400" dirty="0">
                <a:latin typeface="Arial" panose="020B0604020202020204" pitchFamily="34" charset="0"/>
                <a:cs typeface="Arial" panose="020B0604020202020204" pitchFamily="34" charset="0"/>
              </a:rPr>
              <a:t>2.1 Electoral Operations Management provides the strategic management for Programme 2</a:t>
            </a:r>
            <a:endParaRPr lang="en-US" sz="14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2792613" y="4572232"/>
            <a:ext cx="3442734" cy="2386102"/>
          </a:xfrm>
          <a:prstGeom prst="rect">
            <a:avLst/>
          </a:prstGeom>
        </p:spPr>
        <p:txBody>
          <a:bodyPr wrap="square" lIns="0" tIns="0" rIns="0" bIns="0" anchor="t">
            <a:spAutoFit/>
          </a:bodyPr>
          <a:lstStyle/>
          <a:p>
            <a:pPr algn="ctr"/>
            <a:r>
              <a:rPr lang="en-ZA" sz="1400" dirty="0">
                <a:solidFill>
                  <a:schemeClr val="tx1">
                    <a:lumMod val="75000"/>
                    <a:lumOff val="25000"/>
                  </a:schemeClr>
                </a:solidFill>
                <a:latin typeface="Arial" panose="020B0604020202020204" pitchFamily="34" charset="0"/>
                <a:cs typeface="Arial" panose="020B0604020202020204" pitchFamily="34" charset="0"/>
              </a:rPr>
              <a:t> Electoral Matters facilitates the participation of voters in regular free and fair elections, using sustainable systems, people and processes. Activities included are the delimitation of election boundaries, maintenance of the national voters’ roll, and the planning and coordination of activities during registration weekends, on Election Day and special voting days, as well as for home visits.</a:t>
            </a:r>
          </a:p>
          <a:p>
            <a:pPr algn="ctr">
              <a:lnSpc>
                <a:spcPts val="1900"/>
              </a:lnSpc>
            </a:pPr>
            <a:r>
              <a:rPr lang="en-US" sz="1400" dirty="0">
                <a:solidFill>
                  <a:schemeClr val="tx1">
                    <a:lumMod val="75000"/>
                    <a:lumOff val="25000"/>
                  </a:schemeClr>
                </a:solidFill>
                <a:latin typeface="Book Antiqua" panose="02040602050305030304" pitchFamily="18" charset="0"/>
                <a:cs typeface="Segoe UI" panose="020B0502040204020203" pitchFamily="34" charset="0"/>
              </a:rPr>
              <a:t> </a:t>
            </a: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6326182" y="3996785"/>
            <a:ext cx="2513018"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ZA" sz="1400" b="1" dirty="0">
                <a:latin typeface="Book Antiqua" panose="02040602050305030304" pitchFamily="18" charset="0"/>
              </a:rPr>
              <a:t>2.3 Logistics &amp; Infrastructure</a:t>
            </a:r>
          </a:p>
        </p:txBody>
      </p:sp>
      <p:sp>
        <p:nvSpPr>
          <p:cNvPr id="14" name="Rectangle 13"/>
          <p:cNvSpPr/>
          <p:nvPr/>
        </p:nvSpPr>
        <p:spPr>
          <a:xfrm>
            <a:off x="3388734" y="4071479"/>
            <a:ext cx="2286000" cy="30777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ZA" sz="1400" b="1" dirty="0">
                <a:latin typeface="Book Antiqua" panose="02040602050305030304" pitchFamily="18" charset="0"/>
              </a:rPr>
              <a:t>2.2Electoral Matters </a:t>
            </a:r>
          </a:p>
        </p:txBody>
      </p:sp>
      <p:sp>
        <p:nvSpPr>
          <p:cNvPr id="15" name="Rectangle 14"/>
          <p:cNvSpPr/>
          <p:nvPr/>
        </p:nvSpPr>
        <p:spPr>
          <a:xfrm>
            <a:off x="135137" y="4122749"/>
            <a:ext cx="2448862"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ZA" sz="1400" b="1" dirty="0">
                <a:latin typeface="Book Antiqua" panose="02040602050305030304" pitchFamily="18" charset="0"/>
              </a:rPr>
              <a:t>2.1 Electoral Operations</a:t>
            </a:r>
          </a:p>
          <a:p>
            <a:pPr algn="ctr"/>
            <a:r>
              <a:rPr lang="en-ZA" sz="1400" b="1" dirty="0">
                <a:latin typeface="Book Antiqua" panose="02040602050305030304" pitchFamily="18" charset="0"/>
              </a:rPr>
              <a:t>Management</a:t>
            </a:r>
          </a:p>
        </p:txBody>
      </p:sp>
      <p:sp>
        <p:nvSpPr>
          <p:cNvPr id="16" name="Rectangle 15"/>
          <p:cNvSpPr/>
          <p:nvPr/>
        </p:nvSpPr>
        <p:spPr>
          <a:xfrm>
            <a:off x="6400800" y="4541099"/>
            <a:ext cx="2603854" cy="2277547"/>
          </a:xfrm>
          <a:prstGeom prst="rect">
            <a:avLst/>
          </a:prstGeom>
        </p:spPr>
        <p:txBody>
          <a:bodyPr wrap="square">
            <a:spAutoFit/>
          </a:bodyPr>
          <a:lstStyle/>
          <a:p>
            <a:pPr algn="ctr"/>
            <a:r>
              <a:rPr lang="en-ZA" sz="1600" dirty="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Logistics and Infrastructure provides logistics, warehousing and distribution infrastructure such as voting stations and municipal electoral offices, electoral materials and equipment as specified in the bill of materials and voting station plans.</a:t>
            </a:r>
          </a:p>
          <a:p>
            <a:pPr algn="ctr"/>
            <a:endParaRPr lang="en-ZA" sz="1400" dirty="0">
              <a:latin typeface="Book Antiqua" panose="02040602050305030304" pitchFamily="18" charset="0"/>
            </a:endParaRPr>
          </a:p>
        </p:txBody>
      </p:sp>
    </p:spTree>
    <p:extLst>
      <p:ext uri="{BB962C8B-B14F-4D97-AF65-F5344CB8AC3E}">
        <p14:creationId xmlns:p14="http://schemas.microsoft.com/office/powerpoint/2010/main" val="386357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20D0995-7CE4-4749-91C4-D126F0C24DFD}"/>
              </a:ext>
            </a:extLst>
          </p:cNvPr>
          <p:cNvSpPr/>
          <p:nvPr/>
        </p:nvSpPr>
        <p:spPr>
          <a:xfrm>
            <a:off x="82550" y="5765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216493" y="62761"/>
            <a:ext cx="9008864" cy="1015663"/>
          </a:xfrm>
          <a:prstGeom prst="rect">
            <a:avLst/>
          </a:prstGeom>
          <a:noFill/>
        </p:spPr>
        <p:txBody>
          <a:bodyPr wrap="square" lIns="0" tIns="0" rIns="0" bIns="0" rtlCol="0" anchor="t">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PROGRAMME 2:ELECTORAL OPERATIONS</a:t>
            </a:r>
          </a:p>
          <a:p>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0B2DE2-18E3-4FEC-8C3B-6DA7DF9FF5D5}"/>
              </a:ext>
            </a:extLst>
          </p:cNvPr>
          <p:cNvSpPr txBox="1"/>
          <p:nvPr/>
        </p:nvSpPr>
        <p:spPr>
          <a:xfrm>
            <a:off x="3148834" y="1186130"/>
            <a:ext cx="5719184" cy="252762"/>
          </a:xfrm>
          <a:prstGeom prst="rect">
            <a:avLst/>
          </a:prstGeom>
          <a:noFill/>
        </p:spPr>
        <p:txBody>
          <a:bodyPr wrap="square" lIns="0" tIns="0" rIns="0" bIns="0" rtlCol="0" anchor="t">
            <a:spAutoFit/>
          </a:bodyPr>
          <a:lstStyle/>
          <a:p>
            <a:pPr>
              <a:lnSpc>
                <a:spcPts val="1900"/>
              </a:lnSpc>
            </a:pPr>
            <a:r>
              <a:rPr lang="en-ZA" sz="2400" b="1" dirty="0">
                <a:solidFill>
                  <a:srgbClr val="C00000"/>
                </a:solidFill>
                <a:latin typeface="Arial" panose="020B0604020202020204" pitchFamily="34" charset="0"/>
                <a:cs typeface="Arial" panose="020B0604020202020204" pitchFamily="34" charset="0"/>
              </a:rPr>
              <a:t>Sub-programmes</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51832" y="1756580"/>
            <a:ext cx="2219967" cy="1905000"/>
          </a:xfrm>
        </p:spPr>
      </p:pic>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807880" y="1752600"/>
            <a:ext cx="1905000" cy="1828800"/>
          </a:xfrm>
        </p:spPr>
      </p:pic>
      <p:sp>
        <p:nvSpPr>
          <p:cNvPr id="10" name="Rectangle 9">
            <a:extLst>
              <a:ext uri="{FF2B5EF4-FFF2-40B4-BE49-F238E27FC236}">
                <a16:creationId xmlns:a16="http://schemas.microsoft.com/office/drawing/2014/main" id="{1C644E50-5F0E-479D-B660-BD9D305526D2}"/>
              </a:ext>
            </a:extLst>
          </p:cNvPr>
          <p:cNvSpPr/>
          <p:nvPr/>
        </p:nvSpPr>
        <p:spPr>
          <a:xfrm>
            <a:off x="527011" y="1519147"/>
            <a:ext cx="2662512"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A19870C-38BC-4A9A-BB3F-23F031643DE5}"/>
              </a:ext>
            </a:extLst>
          </p:cNvPr>
          <p:cNvSpPr/>
          <p:nvPr/>
        </p:nvSpPr>
        <p:spPr>
          <a:xfrm>
            <a:off x="5648336" y="1552817"/>
            <a:ext cx="2286000"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8039980-A07C-429B-930C-AEF67796F468}"/>
              </a:ext>
            </a:extLst>
          </p:cNvPr>
          <p:cNvSpPr/>
          <p:nvPr/>
        </p:nvSpPr>
        <p:spPr>
          <a:xfrm>
            <a:off x="449273" y="4682836"/>
            <a:ext cx="2903527" cy="646331"/>
          </a:xfrm>
          <a:prstGeom prst="rect">
            <a:avLst/>
          </a:prstGeom>
        </p:spPr>
        <p:txBody>
          <a:bodyPr wrap="square" lIns="0" tIns="0" rIns="0" bIns="0" anchor="t">
            <a:spAutoFit/>
          </a:bodyPr>
          <a:lstStyle/>
          <a:p>
            <a:pPr algn="ctr"/>
            <a:r>
              <a:rPr lang="en-ZA" sz="1400" dirty="0">
                <a:latin typeface="Arial" panose="020B0604020202020204" pitchFamily="34" charset="0"/>
                <a:cs typeface="Arial" panose="020B0604020202020204" pitchFamily="34" charset="0"/>
              </a:rPr>
              <a:t>2.4  Local offices provide for the resources and decentralised support costs in municipalities.</a:t>
            </a:r>
            <a:endParaRPr lang="en-US" sz="14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4343400" y="4648200"/>
            <a:ext cx="4217283" cy="1723549"/>
          </a:xfrm>
          <a:prstGeom prst="rect">
            <a:avLst/>
          </a:prstGeom>
        </p:spPr>
        <p:txBody>
          <a:bodyPr wrap="square" lIns="0" tIns="0" rIns="0" bIns="0" anchor="t">
            <a:spAutoFit/>
          </a:bodyPr>
          <a:lstStyle/>
          <a:p>
            <a:pPr algn="ctr"/>
            <a:r>
              <a:rPr lang="en-ZA" sz="1400" dirty="0">
                <a:solidFill>
                  <a:schemeClr val="tx1">
                    <a:lumMod val="75000"/>
                    <a:lumOff val="25000"/>
                  </a:schemeClr>
                </a:solidFill>
                <a:latin typeface="Arial" panose="020B0604020202020204" pitchFamily="34" charset="0"/>
                <a:cs typeface="Arial" panose="020B0604020202020204" pitchFamily="34" charset="0"/>
              </a:rPr>
              <a:t> 2.5 Electoral capacity building provides for the salaries, allowances and training costs of all categories of electoral staff. The staff structure is expanded significantly during election periods when additional resources are imperative for the delivery of the electoral programme to cope with the workload and difficult logistical arrangements.</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4" name="Rectangle 13"/>
          <p:cNvSpPr/>
          <p:nvPr/>
        </p:nvSpPr>
        <p:spPr>
          <a:xfrm flipH="1">
            <a:off x="4882082" y="4107876"/>
            <a:ext cx="3336633"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ZA" sz="1400" b="1" dirty="0">
                <a:latin typeface="Arial" panose="020B0604020202020204" pitchFamily="34" charset="0"/>
                <a:cs typeface="Arial" panose="020B0604020202020204" pitchFamily="34" charset="0"/>
              </a:rPr>
              <a:t> 2.5 Electoral Capacity Building</a:t>
            </a:r>
          </a:p>
        </p:txBody>
      </p:sp>
      <p:sp>
        <p:nvSpPr>
          <p:cNvPr id="15" name="Rectangle 14"/>
          <p:cNvSpPr/>
          <p:nvPr/>
        </p:nvSpPr>
        <p:spPr>
          <a:xfrm>
            <a:off x="135136" y="4122749"/>
            <a:ext cx="3446263" cy="30777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ZA" sz="1400" b="1" dirty="0">
                <a:latin typeface="Arial" panose="020B0604020202020204" pitchFamily="34" charset="0"/>
                <a:cs typeface="Arial" panose="020B0604020202020204" pitchFamily="34" charset="0"/>
              </a:rPr>
              <a:t>2.4 Local Offices</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700" y="6045517"/>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42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8" y="283029"/>
            <a:ext cx="740228" cy="566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7" y="384628"/>
            <a:ext cx="8197705" cy="553998"/>
          </a:xfrm>
          <a:prstGeom prst="rect">
            <a:avLst/>
          </a:prstGeom>
          <a:noFill/>
        </p:spPr>
        <p:txBody>
          <a:bodyPr wrap="square" lIns="0" tIns="0" rIns="0" bIns="0" rtlCol="0" anchor="t">
            <a:spAutoFit/>
          </a:bodyPr>
          <a:lstStyle/>
          <a:p>
            <a:r>
              <a:rPr lang="en-US" sz="3600" b="1" dirty="0">
                <a:solidFill>
                  <a:schemeClr val="tx1">
                    <a:lumMod val="75000"/>
                    <a:lumOff val="25000"/>
                  </a:schemeClr>
                </a:solidFill>
                <a:latin typeface="Arial" panose="020B0604020202020204" pitchFamily="34" charset="0"/>
                <a:cs typeface="Arial" panose="020B0604020202020204" pitchFamily="34" charset="0"/>
              </a:rPr>
              <a:t>INTRODUCTION</a:t>
            </a:r>
            <a:endParaRPr lang="en-US" sz="3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441255" y="2551397"/>
            <a:ext cx="1425261" cy="1067570"/>
          </a:xfrm>
        </p:spPr>
      </p:pic>
      <p:sp>
        <p:nvSpPr>
          <p:cNvPr id="11" name="Rectangle 10">
            <a:extLst>
              <a:ext uri="{FF2B5EF4-FFF2-40B4-BE49-F238E27FC236}">
                <a16:creationId xmlns:a16="http://schemas.microsoft.com/office/drawing/2014/main" id="{AA19870C-38BC-4A9A-BB3F-23F031643DE5}"/>
              </a:ext>
            </a:extLst>
          </p:cNvPr>
          <p:cNvSpPr/>
          <p:nvPr/>
        </p:nvSpPr>
        <p:spPr>
          <a:xfrm>
            <a:off x="236084" y="2438400"/>
            <a:ext cx="1835604" cy="1293564"/>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2434328" y="1112930"/>
            <a:ext cx="6477000" cy="4365747"/>
          </a:xfrm>
          <a:prstGeom prst="rect">
            <a:avLst/>
          </a:prstGeom>
        </p:spPr>
        <p:txBody>
          <a:bodyPr wrap="square" lIns="0" tIns="0" rIns="0" bIns="0" anchor="t">
            <a:spAutoFit/>
          </a:bodyPr>
          <a:lstStyle/>
          <a:p>
            <a:pPr algn="just">
              <a:lnSpc>
                <a:spcPts val="1900"/>
              </a:lnSpc>
            </a:pPr>
            <a:endParaRPr lang="en-ZA" sz="2800" b="1" dirty="0">
              <a:latin typeface="Arial" panose="020B0604020202020204" pitchFamily="34" charset="0"/>
              <a:cs typeface="Arial" panose="020B0604020202020204" pitchFamily="34" charset="0"/>
            </a:endParaRPr>
          </a:p>
          <a:p>
            <a:pPr algn="just">
              <a:lnSpc>
                <a:spcPts val="1900"/>
              </a:lnSpc>
            </a:pPr>
            <a:r>
              <a:rPr lang="en-ZA" sz="2800" b="1" dirty="0">
                <a:latin typeface="Arial" panose="020B0604020202020204" pitchFamily="34" charset="0"/>
                <a:cs typeface="Arial" panose="020B0604020202020204" pitchFamily="34" charset="0"/>
              </a:rPr>
              <a:t>A new vision</a:t>
            </a:r>
          </a:p>
          <a:p>
            <a:pPr>
              <a:lnSpc>
                <a:spcPts val="1900"/>
              </a:lnSpc>
            </a:pPr>
            <a:endParaRPr lang="en-US" sz="1600" dirty="0">
              <a:latin typeface="Arial" panose="020B0604020202020204" pitchFamily="34" charset="0"/>
              <a:cs typeface="Arial" panose="020B0604020202020204" pitchFamily="34" charset="0"/>
            </a:endParaRPr>
          </a:p>
          <a:p>
            <a:pPr>
              <a:lnSpc>
                <a:spcPts val="1900"/>
              </a:lnSpc>
            </a:pPr>
            <a:r>
              <a:rPr lang="en-US" dirty="0">
                <a:latin typeface="Arial" panose="020B0604020202020204" pitchFamily="34" charset="0"/>
                <a:cs typeface="Arial" panose="020B0604020202020204" pitchFamily="34" charset="0"/>
              </a:rPr>
              <a:t>The following steps for the re-visioning have been followed in formulating the new vision: </a:t>
            </a:r>
            <a:endParaRPr lang="en-ZA" dirty="0">
              <a:latin typeface="Arial" panose="020B0604020202020204" pitchFamily="34" charset="0"/>
              <a:cs typeface="Arial" panose="020B0604020202020204" pitchFamily="34" charset="0"/>
            </a:endParaRPr>
          </a:p>
          <a:p>
            <a:pPr marL="342900" indent="-342900">
              <a:lnSpc>
                <a:spcPts val="1900"/>
              </a:lnSpc>
              <a:buFont typeface="+mj-lt"/>
              <a:buAutoNum type="arabicPeriod"/>
            </a:pPr>
            <a:r>
              <a:rPr lang="en-ZA" dirty="0">
                <a:latin typeface="Arial" panose="020B0604020202020204" pitchFamily="34" charset="0"/>
                <a:cs typeface="Arial" panose="020B0604020202020204" pitchFamily="34" charset="0"/>
              </a:rPr>
              <a:t>A consultative process in the 2018/2019 period following the last review in 2011/2012.</a:t>
            </a:r>
          </a:p>
          <a:p>
            <a:pPr marL="342900" indent="-342900">
              <a:lnSpc>
                <a:spcPts val="1900"/>
              </a:lnSpc>
              <a:buFont typeface="+mj-lt"/>
              <a:buAutoNum type="arabicPeriod"/>
            </a:pPr>
            <a:r>
              <a:rPr lang="en-ZA" dirty="0">
                <a:latin typeface="Arial" panose="020B0604020202020204" pitchFamily="34" charset="0"/>
                <a:cs typeface="Arial" panose="020B0604020202020204" pitchFamily="34" charset="0"/>
              </a:rPr>
              <a:t>The NDP 2030 and the integrated development planning in the public sector </a:t>
            </a:r>
          </a:p>
          <a:p>
            <a:pPr marL="342900" indent="-342900">
              <a:lnSpc>
                <a:spcPts val="1900"/>
              </a:lnSpc>
              <a:buFont typeface="+mj-lt"/>
              <a:buAutoNum type="arabicPeriod"/>
            </a:pPr>
            <a:r>
              <a:rPr lang="en-ZA" dirty="0">
                <a:latin typeface="Arial" panose="020B0604020202020204" pitchFamily="34" charset="0"/>
                <a:cs typeface="Arial" panose="020B0604020202020204" pitchFamily="34" charset="0"/>
              </a:rPr>
              <a:t>Revised Framework for Strategic Plans and Annual Performance Plans.</a:t>
            </a:r>
          </a:p>
          <a:p>
            <a:pPr marL="342900" indent="-342900">
              <a:lnSpc>
                <a:spcPts val="1900"/>
              </a:lnSpc>
              <a:buFont typeface="+mj-lt"/>
              <a:buAutoNum type="arabicPeriod"/>
            </a:pPr>
            <a:r>
              <a:rPr lang="en-ZA" dirty="0">
                <a:latin typeface="Arial" panose="020B0604020202020204" pitchFamily="34" charset="0"/>
                <a:cs typeface="Arial" panose="020B0604020202020204" pitchFamily="34" charset="0"/>
              </a:rPr>
              <a:t>An environmental scan was done noting the change in the digital age on politics and litigation in democracy.</a:t>
            </a:r>
          </a:p>
          <a:p>
            <a:pPr marL="342900" indent="-342900">
              <a:lnSpc>
                <a:spcPts val="1900"/>
              </a:lnSpc>
              <a:buFont typeface="+mj-lt"/>
              <a:buAutoNum type="arabicPeriod"/>
            </a:pPr>
            <a:r>
              <a:rPr lang="en-ZA" dirty="0">
                <a:latin typeface="Arial" panose="020B0604020202020204" pitchFamily="34" charset="0"/>
                <a:cs typeface="Arial" panose="020B0604020202020204" pitchFamily="34" charset="0"/>
              </a:rPr>
              <a:t>Innovations in electoral democracy.</a:t>
            </a:r>
          </a:p>
          <a:p>
            <a:pPr marL="342900" indent="-342900">
              <a:lnSpc>
                <a:spcPts val="1900"/>
              </a:lnSpc>
              <a:buFont typeface="+mj-lt"/>
              <a:buAutoNum type="arabicPeriod"/>
            </a:pPr>
            <a:r>
              <a:rPr lang="en-ZA" dirty="0">
                <a:latin typeface="Arial" panose="020B0604020202020204" pitchFamily="34" charset="0"/>
                <a:cs typeface="Arial" panose="020B0604020202020204" pitchFamily="34" charset="0"/>
              </a:rPr>
              <a:t>Economic and fiscal climate in the Republic of South Africa.</a:t>
            </a:r>
          </a:p>
          <a:p>
            <a:pPr marL="342900" indent="-342900">
              <a:lnSpc>
                <a:spcPts val="1900"/>
              </a:lnSpc>
              <a:buFont typeface="+mj-lt"/>
              <a:buAutoNum type="arabicPeriod"/>
            </a:pPr>
            <a:r>
              <a:rPr lang="en-ZA" dirty="0">
                <a:latin typeface="Arial" panose="020B0604020202020204" pitchFamily="34" charset="0"/>
                <a:cs typeface="Arial" panose="020B0604020202020204" pitchFamily="34" charset="0"/>
              </a:rPr>
              <a:t>The imperatives for the Electoral Commission to deal with extant and future challenges in the electoral process.</a:t>
            </a:r>
            <a:endParaRPr lang="en-ZA" sz="1400" b="1" dirty="0">
              <a:latin typeface="Arial" panose="020B0604020202020204" pitchFamily="34" charset="0"/>
              <a:cs typeface="Arial" panose="020B0604020202020204" pitchFamily="34" charset="0"/>
            </a:endParaRPr>
          </a:p>
          <a:p>
            <a:pPr algn="just">
              <a:lnSpc>
                <a:spcPts val="1900"/>
              </a:lnSpc>
            </a:pPr>
            <a:endParaRPr lang="en-ZA" sz="1400" b="1" dirty="0">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10837657-7506-4EE7-871E-DDC442B343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510"/>
          <a:stretch/>
        </p:blipFill>
        <p:spPr bwMode="auto">
          <a:xfrm>
            <a:off x="8384638" y="6081301"/>
            <a:ext cx="691407" cy="73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431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4"/>
          <p:cNvSpPr txBox="1">
            <a:spLocks noChangeArrowheads="1"/>
          </p:cNvSpPr>
          <p:nvPr/>
        </p:nvSpPr>
        <p:spPr bwMode="auto">
          <a:xfrm>
            <a:off x="603250" y="609600"/>
            <a:ext cx="114300" cy="1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33"/>
          <p:cNvSpPr txBox="1">
            <a:spLocks noChangeArrowheads="1"/>
          </p:cNvSpPr>
          <p:nvPr/>
        </p:nvSpPr>
        <p:spPr bwMode="auto">
          <a:xfrm>
            <a:off x="603250" y="609600"/>
            <a:ext cx="114300" cy="276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Electoral Commission Annual Performance Plan 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6"/>
          <p:cNvSpPr>
            <a:spLocks noChangeArrowheads="1"/>
          </p:cNvSpPr>
          <p:nvPr/>
        </p:nvSpPr>
        <p:spPr bwMode="auto">
          <a:xfrm>
            <a:off x="0" y="-88288"/>
            <a:ext cx="6324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5CAB"/>
              </a:solidFill>
              <a:effectLst/>
              <a:latin typeface="Arial" panose="020B0604020202020204" pitchFamily="34" charset="0"/>
              <a:ea typeface="Swiss 721"/>
              <a:cs typeface="Swiss 721"/>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5CAB"/>
                </a:solidFill>
                <a:effectLst/>
                <a:ea typeface="Swiss 721"/>
                <a:cs typeface="Swiss 721"/>
              </a:rPr>
              <a:t>Outcomes, outputs, performance indicators and targets for 2021</a:t>
            </a:r>
            <a:endParaRPr kumimoji="0" lang="en-US" altLang="en-US" sz="4000" b="0" i="0" u="none" strike="noStrike" cap="none" normalizeH="0" baseline="0" dirty="0">
              <a:ln>
                <a:noFill/>
              </a:ln>
              <a:solidFill>
                <a:schemeClr val="tx1"/>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920447422"/>
              </p:ext>
            </p:extLst>
          </p:nvPr>
        </p:nvGraphicFramePr>
        <p:xfrm>
          <a:off x="-2" y="397727"/>
          <a:ext cx="9144004" cy="6460273"/>
        </p:xfrm>
        <a:graphic>
          <a:graphicData uri="http://schemas.openxmlformats.org/drawingml/2006/table">
            <a:tbl>
              <a:tblPr firstRow="1" firstCol="1" lastRow="1" lastCol="1" bandRow="1" bandCol="1"/>
              <a:tblGrid>
                <a:gridCol w="412478">
                  <a:extLst>
                    <a:ext uri="{9D8B030D-6E8A-4147-A177-3AD203B41FA5}">
                      <a16:colId xmlns:a16="http://schemas.microsoft.com/office/drawing/2014/main" val="1895528153"/>
                    </a:ext>
                  </a:extLst>
                </a:gridCol>
                <a:gridCol w="851487">
                  <a:extLst>
                    <a:ext uri="{9D8B030D-6E8A-4147-A177-3AD203B41FA5}">
                      <a16:colId xmlns:a16="http://schemas.microsoft.com/office/drawing/2014/main" val="3526017486"/>
                    </a:ext>
                  </a:extLst>
                </a:gridCol>
                <a:gridCol w="1110470">
                  <a:extLst>
                    <a:ext uri="{9D8B030D-6E8A-4147-A177-3AD203B41FA5}">
                      <a16:colId xmlns:a16="http://schemas.microsoft.com/office/drawing/2014/main" val="540642875"/>
                    </a:ext>
                  </a:extLst>
                </a:gridCol>
                <a:gridCol w="1450938">
                  <a:extLst>
                    <a:ext uri="{9D8B030D-6E8A-4147-A177-3AD203B41FA5}">
                      <a16:colId xmlns:a16="http://schemas.microsoft.com/office/drawing/2014/main" val="852895957"/>
                    </a:ext>
                  </a:extLst>
                </a:gridCol>
                <a:gridCol w="770632">
                  <a:extLst>
                    <a:ext uri="{9D8B030D-6E8A-4147-A177-3AD203B41FA5}">
                      <a16:colId xmlns:a16="http://schemas.microsoft.com/office/drawing/2014/main" val="3603541113"/>
                    </a:ext>
                  </a:extLst>
                </a:gridCol>
                <a:gridCol w="734627">
                  <a:extLst>
                    <a:ext uri="{9D8B030D-6E8A-4147-A177-3AD203B41FA5}">
                      <a16:colId xmlns:a16="http://schemas.microsoft.com/office/drawing/2014/main" val="2490668650"/>
                    </a:ext>
                  </a:extLst>
                </a:gridCol>
                <a:gridCol w="752316">
                  <a:extLst>
                    <a:ext uri="{9D8B030D-6E8A-4147-A177-3AD203B41FA5}">
                      <a16:colId xmlns:a16="http://schemas.microsoft.com/office/drawing/2014/main" val="520715837"/>
                    </a:ext>
                  </a:extLst>
                </a:gridCol>
                <a:gridCol w="788321">
                  <a:extLst>
                    <a:ext uri="{9D8B030D-6E8A-4147-A177-3AD203B41FA5}">
                      <a16:colId xmlns:a16="http://schemas.microsoft.com/office/drawing/2014/main" val="3612585589"/>
                    </a:ext>
                  </a:extLst>
                </a:gridCol>
                <a:gridCol w="922864">
                  <a:extLst>
                    <a:ext uri="{9D8B030D-6E8A-4147-A177-3AD203B41FA5}">
                      <a16:colId xmlns:a16="http://schemas.microsoft.com/office/drawing/2014/main" val="1085446796"/>
                    </a:ext>
                  </a:extLst>
                </a:gridCol>
                <a:gridCol w="680936">
                  <a:extLst>
                    <a:ext uri="{9D8B030D-6E8A-4147-A177-3AD203B41FA5}">
                      <a16:colId xmlns:a16="http://schemas.microsoft.com/office/drawing/2014/main" val="938460902"/>
                    </a:ext>
                  </a:extLst>
                </a:gridCol>
                <a:gridCol w="668935">
                  <a:extLst>
                    <a:ext uri="{9D8B030D-6E8A-4147-A177-3AD203B41FA5}">
                      <a16:colId xmlns:a16="http://schemas.microsoft.com/office/drawing/2014/main" val="771508807"/>
                    </a:ext>
                  </a:extLst>
                </a:gridCol>
              </a:tblGrid>
              <a:tr h="604393">
                <a:tc gridSpan="4">
                  <a:txBody>
                    <a:bodyPr/>
                    <a:lstStyle/>
                    <a:p>
                      <a:pPr marL="46355">
                        <a:spcAft>
                          <a:spcPts val="0"/>
                        </a:spcAft>
                      </a:pPr>
                      <a:r>
                        <a:rPr lang="en-US" sz="500">
                          <a:effectLst/>
                          <a:latin typeface="Times New Roman" panose="02020603050405020304" pitchFamily="18" charset="0"/>
                          <a:ea typeface="Swiss 721"/>
                          <a:cs typeface="Swiss 721"/>
                        </a:rPr>
                        <a:t> </a:t>
                      </a:r>
                      <a:endParaRPr lang="en-ZA" sz="800">
                        <a:effectLst/>
                        <a:latin typeface="Swiss 721"/>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379095">
                        <a:spcBef>
                          <a:spcPts val="635"/>
                        </a:spcBef>
                        <a:spcAft>
                          <a:spcPts val="0"/>
                        </a:spcAft>
                      </a:pPr>
                      <a:r>
                        <a:rPr lang="en-US" sz="1100" b="1" dirty="0">
                          <a:solidFill>
                            <a:srgbClr val="FFFFFF"/>
                          </a:solidFill>
                          <a:effectLst/>
                          <a:latin typeface="Swiss 721"/>
                          <a:ea typeface="Swiss 721"/>
                          <a:cs typeface="Swiss 721"/>
                        </a:rPr>
                        <a:t>Audited/actual performance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a:txBody>
                    <a:bodyPr/>
                    <a:lstStyle/>
                    <a:p>
                      <a:pPr marL="47625" marR="34925" indent="74295">
                        <a:lnSpc>
                          <a:spcPct val="95000"/>
                        </a:lnSpc>
                        <a:spcBef>
                          <a:spcPts val="165"/>
                        </a:spcBef>
                        <a:spcAft>
                          <a:spcPts val="0"/>
                        </a:spcAft>
                      </a:pPr>
                      <a:r>
                        <a:rPr lang="en-US" sz="900" b="1" dirty="0">
                          <a:solidFill>
                            <a:srgbClr val="FFFFFF"/>
                          </a:solidFill>
                          <a:effectLst/>
                          <a:latin typeface="Swiss 721"/>
                          <a:ea typeface="Swiss 721"/>
                          <a:cs typeface="Swiss 721"/>
                        </a:rPr>
                        <a:t>Estimated performance</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gridSpan="3">
                  <a:txBody>
                    <a:bodyPr/>
                    <a:lstStyle/>
                    <a:p>
                      <a:pPr marL="779145" marR="780415" algn="ctr">
                        <a:spcBef>
                          <a:spcPts val="635"/>
                        </a:spcBef>
                        <a:spcAft>
                          <a:spcPts val="0"/>
                        </a:spcAft>
                      </a:pPr>
                      <a:r>
                        <a:rPr lang="en-US" sz="1100" b="1" dirty="0">
                          <a:solidFill>
                            <a:srgbClr val="FFFFFF"/>
                          </a:solidFill>
                          <a:effectLst/>
                          <a:latin typeface="Swiss 721"/>
                          <a:ea typeface="Swiss 721"/>
                          <a:cs typeface="Swiss 721"/>
                        </a:rPr>
                        <a:t>MTEF period</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02647068"/>
                  </a:ext>
                </a:extLst>
              </a:tr>
              <a:tr h="453294">
                <a:tc>
                  <a:txBody>
                    <a:bodyPr/>
                    <a:lstStyle/>
                    <a:p>
                      <a:pPr marL="113665">
                        <a:spcBef>
                          <a:spcPts val="610"/>
                        </a:spcBef>
                        <a:spcAft>
                          <a:spcPts val="0"/>
                        </a:spcAft>
                      </a:pPr>
                      <a:r>
                        <a:rPr lang="en-US" sz="1100" b="1">
                          <a:solidFill>
                            <a:srgbClr val="FFFFFF"/>
                          </a:solidFill>
                          <a:effectLst/>
                          <a:latin typeface="Swiss 721"/>
                          <a:ea typeface="Swiss 721"/>
                          <a:cs typeface="Swiss 721"/>
                        </a:rPr>
                        <a:t>No.</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180975">
                        <a:spcBef>
                          <a:spcPts val="610"/>
                        </a:spcBef>
                        <a:spcAft>
                          <a:spcPts val="0"/>
                        </a:spcAft>
                      </a:pPr>
                      <a:r>
                        <a:rPr lang="en-US" sz="1100" b="1">
                          <a:solidFill>
                            <a:srgbClr val="FFFFFF"/>
                          </a:solidFill>
                          <a:effectLst/>
                          <a:latin typeface="Swiss 721"/>
                          <a:ea typeface="Swiss 721"/>
                          <a:cs typeface="Swiss 721"/>
                        </a:rPr>
                        <a:t>Outcome</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340995">
                        <a:spcBef>
                          <a:spcPts val="610"/>
                        </a:spcBef>
                        <a:spcAft>
                          <a:spcPts val="0"/>
                        </a:spcAft>
                      </a:pPr>
                      <a:r>
                        <a:rPr lang="en-US" sz="1100" b="1">
                          <a:solidFill>
                            <a:srgbClr val="FFFFFF"/>
                          </a:solidFill>
                          <a:effectLst/>
                          <a:latin typeface="Swiss 721"/>
                          <a:ea typeface="Swiss 721"/>
                          <a:cs typeface="Swiss 721"/>
                        </a:rPr>
                        <a:t>Outputs</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457835" marR="441325" indent="85090">
                        <a:lnSpc>
                          <a:spcPct val="95000"/>
                        </a:lnSpc>
                        <a:spcBef>
                          <a:spcPts val="140"/>
                        </a:spcBef>
                        <a:spcAft>
                          <a:spcPts val="0"/>
                        </a:spcAft>
                      </a:pPr>
                      <a:r>
                        <a:rPr lang="en-US" sz="900" b="1" dirty="0">
                          <a:solidFill>
                            <a:srgbClr val="FFFFFF"/>
                          </a:solidFill>
                          <a:effectLst/>
                          <a:latin typeface="Swiss 721"/>
                          <a:ea typeface="Swiss 721"/>
                          <a:cs typeface="Swiss 721"/>
                        </a:rPr>
                        <a:t>Output indicators</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64770" marR="62865" algn="ctr">
                        <a:spcBef>
                          <a:spcPts val="610"/>
                        </a:spcBef>
                        <a:spcAft>
                          <a:spcPts val="0"/>
                        </a:spcAft>
                      </a:pPr>
                      <a:r>
                        <a:rPr lang="en-US" sz="1100" b="1" dirty="0">
                          <a:solidFill>
                            <a:srgbClr val="FFFFFF"/>
                          </a:solidFill>
                          <a:effectLst/>
                          <a:latin typeface="Swiss 721"/>
                          <a:ea typeface="Swiss 721"/>
                          <a:cs typeface="Swiss 721"/>
                        </a:rPr>
                        <a:t>2016/17</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2705" marR="51435" algn="ctr">
                        <a:spcBef>
                          <a:spcPts val="610"/>
                        </a:spcBef>
                        <a:spcAft>
                          <a:spcPts val="0"/>
                        </a:spcAft>
                      </a:pPr>
                      <a:r>
                        <a:rPr lang="en-US" sz="1100" b="1">
                          <a:solidFill>
                            <a:srgbClr val="FFFFFF"/>
                          </a:solidFill>
                          <a:effectLst/>
                          <a:latin typeface="Swiss 721"/>
                          <a:ea typeface="Swiss 721"/>
                          <a:cs typeface="Swiss 721"/>
                        </a:rPr>
                        <a:t>2017/18</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28575" marR="28575" algn="ctr">
                        <a:spcBef>
                          <a:spcPts val="610"/>
                        </a:spcBef>
                        <a:spcAft>
                          <a:spcPts val="0"/>
                        </a:spcAft>
                      </a:pPr>
                      <a:r>
                        <a:rPr lang="en-US" sz="1100" b="1">
                          <a:solidFill>
                            <a:srgbClr val="FFFFFF"/>
                          </a:solidFill>
                          <a:effectLst/>
                          <a:latin typeface="Swiss 721"/>
                          <a:ea typeface="Swiss 721"/>
                          <a:cs typeface="Swiss 721"/>
                        </a:rPr>
                        <a:t>2018/19</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7150" marR="57150" algn="ctr">
                        <a:spcBef>
                          <a:spcPts val="610"/>
                        </a:spcBef>
                        <a:spcAft>
                          <a:spcPts val="0"/>
                        </a:spcAft>
                      </a:pPr>
                      <a:r>
                        <a:rPr lang="en-US" sz="1100" b="1">
                          <a:solidFill>
                            <a:srgbClr val="FFFFFF"/>
                          </a:solidFill>
                          <a:effectLst/>
                          <a:latin typeface="Swiss 721"/>
                          <a:ea typeface="Swiss 721"/>
                          <a:cs typeface="Swiss 721"/>
                        </a:rPr>
                        <a:t>2019/20</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247015">
                        <a:spcBef>
                          <a:spcPts val="610"/>
                        </a:spcBef>
                        <a:spcAft>
                          <a:spcPts val="0"/>
                        </a:spcAft>
                      </a:pPr>
                      <a:r>
                        <a:rPr lang="en-US" sz="1100" b="1">
                          <a:solidFill>
                            <a:srgbClr val="FFFFFF"/>
                          </a:solidFill>
                          <a:effectLst/>
                          <a:latin typeface="Swiss 721"/>
                          <a:ea typeface="Swiss 721"/>
                          <a:cs typeface="Swiss 721"/>
                        </a:rPr>
                        <a:t>2020/21</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3340" marR="54610" algn="ctr">
                        <a:spcBef>
                          <a:spcPts val="610"/>
                        </a:spcBef>
                        <a:spcAft>
                          <a:spcPts val="0"/>
                        </a:spcAft>
                      </a:pPr>
                      <a:r>
                        <a:rPr lang="en-US" sz="1100" b="1">
                          <a:solidFill>
                            <a:srgbClr val="FFFFFF"/>
                          </a:solidFill>
                          <a:effectLst/>
                          <a:latin typeface="Swiss 721"/>
                          <a:ea typeface="Swiss 721"/>
                          <a:cs typeface="Swiss 721"/>
                        </a:rPr>
                        <a:t>2021/22</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6355" marR="120650" algn="r">
                        <a:spcBef>
                          <a:spcPts val="610"/>
                        </a:spcBef>
                        <a:spcAft>
                          <a:spcPts val="0"/>
                        </a:spcAft>
                      </a:pPr>
                      <a:r>
                        <a:rPr lang="en-US" sz="1050" b="1" dirty="0">
                          <a:solidFill>
                            <a:srgbClr val="FFFFFF"/>
                          </a:solidFill>
                          <a:effectLst/>
                          <a:latin typeface="Swiss 721"/>
                          <a:ea typeface="Swiss 721"/>
                          <a:cs typeface="Swiss 721"/>
                        </a:rPr>
                        <a:t>2022/23</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114260531"/>
                  </a:ext>
                </a:extLst>
              </a:tr>
              <a:tr h="851343">
                <a:tc>
                  <a:txBody>
                    <a:bodyPr/>
                    <a:lstStyle/>
                    <a:p>
                      <a:pPr marL="46355">
                        <a:spcBef>
                          <a:spcPts val="155"/>
                        </a:spcBef>
                        <a:spcAft>
                          <a:spcPts val="0"/>
                        </a:spcAft>
                      </a:pPr>
                      <a:r>
                        <a:rPr lang="en-US" sz="800">
                          <a:solidFill>
                            <a:srgbClr val="231F20"/>
                          </a:solidFill>
                          <a:effectLst/>
                          <a:latin typeface="Swiss 721"/>
                          <a:ea typeface="Swiss 721"/>
                          <a:cs typeface="Swiss 721"/>
                        </a:rPr>
                        <a:t>2.1.1</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7">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4450" marR="121920">
                        <a:spcBef>
                          <a:spcPts val="515"/>
                        </a:spcBef>
                        <a:spcAft>
                          <a:spcPts val="0"/>
                        </a:spcAft>
                      </a:pPr>
                      <a:r>
                        <a:rPr lang="en-US" sz="800">
                          <a:solidFill>
                            <a:srgbClr val="231F20"/>
                          </a:solidFill>
                          <a:effectLst/>
                          <a:latin typeface="Swiss 721"/>
                          <a:ea typeface="Swiss 721"/>
                          <a:cs typeface="Swiss 721"/>
                        </a:rPr>
                        <a:t>Free and fair elections of representatives delivered</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4">
                  <a:txBody>
                    <a:bodyPr/>
                    <a:lstStyle/>
                    <a:p>
                      <a:pPr marL="45720" marR="173355">
                        <a:spcBef>
                          <a:spcPts val="155"/>
                        </a:spcBef>
                        <a:spcAft>
                          <a:spcPts val="0"/>
                        </a:spcAft>
                      </a:pPr>
                      <a:r>
                        <a:rPr lang="en-US" sz="800">
                          <a:solidFill>
                            <a:srgbClr val="231F20"/>
                          </a:solidFill>
                          <a:effectLst/>
                          <a:latin typeface="Swiss 721"/>
                          <a:ea typeface="Swiss 721"/>
                          <a:cs typeface="Swiss 721"/>
                        </a:rPr>
                        <a:t>Manage free and fair elections in accordance with </a:t>
                      </a:r>
                      <a:r>
                        <a:rPr lang="en-US" sz="800" spc="-25">
                          <a:solidFill>
                            <a:srgbClr val="231F20"/>
                          </a:solidFill>
                          <a:effectLst/>
                          <a:latin typeface="Swiss 721"/>
                          <a:ea typeface="Swiss 721"/>
                          <a:cs typeface="Swiss 721"/>
                        </a:rPr>
                        <a:t>the </a:t>
                      </a:r>
                      <a:r>
                        <a:rPr lang="en-US" sz="800">
                          <a:solidFill>
                            <a:srgbClr val="231F20"/>
                          </a:solidFill>
                          <a:effectLst/>
                          <a:latin typeface="Swiss 721"/>
                          <a:ea typeface="Swiss 721"/>
                          <a:cs typeface="Swiss 721"/>
                        </a:rPr>
                        <a:t>applicable electoral timetables to </a:t>
                      </a:r>
                      <a:r>
                        <a:rPr lang="en-US" sz="800" spc="-15">
                          <a:solidFill>
                            <a:srgbClr val="231F20"/>
                          </a:solidFill>
                          <a:effectLst/>
                          <a:latin typeface="Swiss 721"/>
                          <a:ea typeface="Swiss 721"/>
                          <a:cs typeface="Swiss 721"/>
                        </a:rPr>
                        <a:t>ensure </a:t>
                      </a:r>
                      <a:r>
                        <a:rPr lang="en-US" sz="800">
                          <a:solidFill>
                            <a:srgbClr val="231F20"/>
                          </a:solidFill>
                          <a:effectLst/>
                          <a:latin typeface="Swiss 721"/>
                          <a:ea typeface="Swiss 721"/>
                          <a:cs typeface="Swiss 721"/>
                        </a:rPr>
                        <a:t>the efficient</a:t>
                      </a:r>
                      <a:r>
                        <a:rPr lang="en-US" sz="800" spc="-5">
                          <a:solidFill>
                            <a:srgbClr val="231F20"/>
                          </a:solidFill>
                          <a:effectLst/>
                          <a:latin typeface="Swiss 721"/>
                          <a:ea typeface="Swiss 721"/>
                          <a:cs typeface="Swiss 721"/>
                        </a:rPr>
                        <a:t> </a:t>
                      </a:r>
                      <a:r>
                        <a:rPr lang="en-US" sz="800">
                          <a:solidFill>
                            <a:srgbClr val="231F20"/>
                          </a:solidFill>
                          <a:effectLst/>
                          <a:latin typeface="Swiss 721"/>
                          <a:ea typeface="Swiss 721"/>
                          <a:cs typeface="Swiss 721"/>
                        </a:rPr>
                        <a:t>and</a:t>
                      </a:r>
                      <a:endParaRPr lang="en-ZA" sz="1100">
                        <a:effectLst/>
                        <a:latin typeface="Swiss 721"/>
                        <a:ea typeface="Swiss 721"/>
                        <a:cs typeface="Swiss 721"/>
                      </a:endParaRPr>
                    </a:p>
                    <a:p>
                      <a:pPr marL="45720" marR="94615">
                        <a:spcBef>
                          <a:spcPts val="5"/>
                        </a:spcBef>
                        <a:spcAft>
                          <a:spcPts val="0"/>
                        </a:spcAft>
                      </a:pPr>
                      <a:r>
                        <a:rPr lang="en-US" sz="800">
                          <a:solidFill>
                            <a:srgbClr val="231F20"/>
                          </a:solidFill>
                          <a:effectLst/>
                          <a:latin typeface="Swiss 721"/>
                          <a:ea typeface="Swiss 721"/>
                          <a:cs typeface="Swiss 721"/>
                        </a:rPr>
                        <a:t>credible execution of the mandate of the Electoral Commission</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36830">
                        <a:spcBef>
                          <a:spcPts val="155"/>
                        </a:spcBef>
                        <a:spcAft>
                          <a:spcPts val="0"/>
                        </a:spcAft>
                      </a:pPr>
                      <a:r>
                        <a:rPr lang="en-US" sz="800">
                          <a:solidFill>
                            <a:srgbClr val="231F20"/>
                          </a:solidFill>
                          <a:effectLst/>
                          <a:latin typeface="Swiss 721"/>
                          <a:ea typeface="Swiss 721"/>
                          <a:cs typeface="Swiss 721"/>
                        </a:rPr>
                        <a:t>Average number of calendar days within which elections are conducted from the date of the vacancy or the end of the term of office in each year covered by this plan</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25"/>
                        </a:spcBef>
                        <a:spcAft>
                          <a:spcPts val="0"/>
                        </a:spcAft>
                      </a:pPr>
                      <a:r>
                        <a:rPr lang="en-US" sz="1100" b="1" dirty="0">
                          <a:effectLst/>
                          <a:latin typeface="Swiss 721"/>
                          <a:ea typeface="Swiss 721"/>
                          <a:cs typeface="Swiss 721"/>
                        </a:rPr>
                        <a:t> </a:t>
                      </a:r>
                      <a:endParaRPr lang="en-ZA" sz="1100" dirty="0">
                        <a:effectLst/>
                        <a:latin typeface="Swiss 721"/>
                        <a:ea typeface="Swiss 721"/>
                        <a:cs typeface="Swiss 721"/>
                      </a:endParaRPr>
                    </a:p>
                    <a:p>
                      <a:pPr marL="64770" marR="62865" algn="ctr">
                        <a:spcAft>
                          <a:spcPts val="0"/>
                        </a:spcAft>
                      </a:pPr>
                      <a:r>
                        <a:rPr lang="en-US" sz="800" dirty="0">
                          <a:solidFill>
                            <a:srgbClr val="231F20"/>
                          </a:solidFill>
                          <a:effectLst/>
                          <a:latin typeface="Swiss 721"/>
                          <a:ea typeface="Swiss 721"/>
                          <a:cs typeface="Swiss 721"/>
                        </a:rPr>
                        <a:t>76 days for</a:t>
                      </a:r>
                      <a:endParaRPr lang="en-ZA" sz="1100" dirty="0">
                        <a:effectLst/>
                        <a:latin typeface="Swiss 721"/>
                        <a:ea typeface="Swiss 721"/>
                        <a:cs typeface="Swiss 721"/>
                      </a:endParaRPr>
                    </a:p>
                    <a:p>
                      <a:pPr marL="66675" marR="62865" algn="ctr">
                        <a:spcAft>
                          <a:spcPts val="0"/>
                        </a:spcAft>
                      </a:pPr>
                      <a:r>
                        <a:rPr lang="en-US" sz="800" dirty="0">
                          <a:solidFill>
                            <a:srgbClr val="231F20"/>
                          </a:solidFill>
                          <a:effectLst/>
                          <a:latin typeface="Swiss 721"/>
                          <a:ea typeface="Swiss 721"/>
                          <a:cs typeface="Swiss 721"/>
                        </a:rPr>
                        <a:t>LGE and 83 days for by- elections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Bef>
                          <a:spcPts val="25"/>
                        </a:spcBef>
                        <a:spcAft>
                          <a:spcPts val="0"/>
                        </a:spcAft>
                      </a:pPr>
                      <a:r>
                        <a:rPr lang="en-US" sz="1100" b="1" dirty="0">
                          <a:effectLst/>
                          <a:latin typeface="Swiss 721"/>
                          <a:ea typeface="Swiss 721"/>
                          <a:cs typeface="Swiss 721"/>
                        </a:rPr>
                        <a:t> </a:t>
                      </a:r>
                      <a:endParaRPr lang="en-ZA" sz="1100" dirty="0">
                        <a:effectLst/>
                        <a:latin typeface="Swiss 721"/>
                        <a:ea typeface="Swiss 721"/>
                        <a:cs typeface="Swiss 721"/>
                      </a:endParaRPr>
                    </a:p>
                    <a:p>
                      <a:pPr marL="101600" marR="92710" indent="-6350">
                        <a:spcAft>
                          <a:spcPts val="0"/>
                        </a:spcAft>
                      </a:pPr>
                      <a:r>
                        <a:rPr lang="en-US" sz="800" dirty="0">
                          <a:solidFill>
                            <a:srgbClr val="231F20"/>
                          </a:solidFill>
                          <a:effectLst/>
                          <a:latin typeface="Swiss 721"/>
                          <a:ea typeface="Swiss 721"/>
                          <a:cs typeface="Swiss 721"/>
                        </a:rPr>
                        <a:t>106 days for by-elections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1100" b="1">
                          <a:effectLst/>
                          <a:latin typeface="Swiss 721"/>
                          <a:ea typeface="Swiss 721"/>
                          <a:cs typeface="Swiss 721"/>
                        </a:rPr>
                        <a:t> </a:t>
                      </a:r>
                      <a:endParaRPr lang="en-ZA" sz="1100">
                        <a:effectLst/>
                        <a:latin typeface="Swiss 721"/>
                        <a:ea typeface="Swiss 721"/>
                        <a:cs typeface="Swiss 721"/>
                      </a:endParaRPr>
                    </a:p>
                    <a:p>
                      <a:pPr marL="109855" marR="102235" indent="-6350">
                        <a:spcAft>
                          <a:spcPts val="0"/>
                        </a:spcAft>
                      </a:pPr>
                      <a:r>
                        <a:rPr lang="en-US" sz="800">
                          <a:solidFill>
                            <a:srgbClr val="231F20"/>
                          </a:solidFill>
                          <a:effectLst/>
                          <a:latin typeface="Swiss 721"/>
                          <a:ea typeface="Swiss 721"/>
                          <a:cs typeface="Swiss 721"/>
                        </a:rPr>
                        <a:t>106 days for by-elections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25"/>
                        </a:spcBef>
                        <a:spcAft>
                          <a:spcPts val="0"/>
                        </a:spcAft>
                      </a:pPr>
                      <a:r>
                        <a:rPr lang="en-US" sz="1100" b="1">
                          <a:effectLst/>
                          <a:latin typeface="Swiss 721"/>
                          <a:ea typeface="Swiss 721"/>
                          <a:cs typeface="Swiss 721"/>
                        </a:rPr>
                        <a:t> </a:t>
                      </a:r>
                      <a:endParaRPr lang="en-ZA" sz="1100">
                        <a:effectLst/>
                        <a:latin typeface="Swiss 721"/>
                        <a:ea typeface="Swiss 721"/>
                        <a:cs typeface="Swiss 721"/>
                      </a:endParaRPr>
                    </a:p>
                    <a:p>
                      <a:pPr marL="99695" marR="98425" algn="ctr">
                        <a:spcAft>
                          <a:spcPts val="0"/>
                        </a:spcAft>
                      </a:pPr>
                      <a:r>
                        <a:rPr lang="en-US" sz="800">
                          <a:solidFill>
                            <a:srgbClr val="231F20"/>
                          </a:solidFill>
                          <a:effectLst/>
                          <a:latin typeface="Swiss 721"/>
                          <a:ea typeface="Swiss 721"/>
                          <a:cs typeface="Swiss 721"/>
                        </a:rPr>
                        <a:t>Within 90 days for by- elections and for NPE 2019</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1100" b="1">
                          <a:effectLst/>
                          <a:latin typeface="Swiss 721"/>
                          <a:ea typeface="Swiss 721"/>
                          <a:cs typeface="Swiss 721"/>
                        </a:rPr>
                        <a:t> </a:t>
                      </a:r>
                      <a:endParaRPr lang="en-ZA" sz="1100">
                        <a:effectLst/>
                        <a:latin typeface="Swiss 721"/>
                        <a:ea typeface="Swiss 721"/>
                        <a:cs typeface="Swiss 721"/>
                      </a:endParaRPr>
                    </a:p>
                    <a:p>
                      <a:pPr marL="194310" marR="69215" indent="-125730">
                        <a:spcAft>
                          <a:spcPts val="0"/>
                        </a:spcAft>
                      </a:pPr>
                      <a:r>
                        <a:rPr lang="en-US" sz="800">
                          <a:solidFill>
                            <a:srgbClr val="231F20"/>
                          </a:solidFill>
                          <a:effectLst/>
                          <a:latin typeface="Swiss 721"/>
                          <a:ea typeface="Swiss 721"/>
                          <a:cs typeface="Swiss 721"/>
                        </a:rPr>
                        <a:t>Within 90 days for by-elections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25"/>
                        </a:spcBef>
                        <a:spcAft>
                          <a:spcPts val="0"/>
                        </a:spcAft>
                      </a:pPr>
                      <a:r>
                        <a:rPr lang="en-US" sz="1100" b="1">
                          <a:effectLst/>
                          <a:latin typeface="Swiss 721"/>
                          <a:ea typeface="Swiss 721"/>
                          <a:cs typeface="Swiss 721"/>
                        </a:rPr>
                        <a:t> </a:t>
                      </a:r>
                      <a:endParaRPr lang="en-ZA" sz="1100">
                        <a:effectLst/>
                        <a:latin typeface="Swiss 721"/>
                        <a:ea typeface="Swiss 721"/>
                        <a:cs typeface="Swiss 721"/>
                      </a:endParaRPr>
                    </a:p>
                    <a:p>
                      <a:pPr marL="44450" marR="45720" algn="ctr">
                        <a:spcAft>
                          <a:spcPts val="0"/>
                        </a:spcAft>
                      </a:pPr>
                      <a:r>
                        <a:rPr lang="en-US" sz="800">
                          <a:solidFill>
                            <a:srgbClr val="231F20"/>
                          </a:solidFill>
                          <a:effectLst/>
                          <a:latin typeface="Swiss 721"/>
                          <a:ea typeface="Swiss 721"/>
                          <a:cs typeface="Swiss 721"/>
                        </a:rPr>
                        <a:t>Within 90 days for by- elections and for LGE 2021</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700" b="1">
                          <a:effectLst/>
                          <a:latin typeface="Swiss 721"/>
                          <a:ea typeface="Swiss 721"/>
                          <a:cs typeface="Swiss 721"/>
                        </a:rPr>
                        <a:t> </a:t>
                      </a:r>
                      <a:endParaRPr lang="en-ZA" sz="1100">
                        <a:effectLst/>
                        <a:latin typeface="Swiss 721"/>
                        <a:ea typeface="Swiss 721"/>
                        <a:cs typeface="Swiss 721"/>
                      </a:endParaRPr>
                    </a:p>
                    <a:p>
                      <a:pPr marL="71120" marR="74295" algn="ctr">
                        <a:spcAft>
                          <a:spcPts val="0"/>
                        </a:spcAft>
                      </a:pPr>
                      <a:r>
                        <a:rPr lang="en-US" sz="800">
                          <a:solidFill>
                            <a:srgbClr val="231F20"/>
                          </a:solidFill>
                          <a:effectLst/>
                          <a:latin typeface="Swiss 721"/>
                          <a:ea typeface="Swiss 721"/>
                          <a:cs typeface="Swiss 721"/>
                        </a:rPr>
                        <a:t>Within 90 days for by- elections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998824964"/>
                  </a:ext>
                </a:extLst>
              </a:tr>
              <a:tr h="580461">
                <a:tc>
                  <a:txBody>
                    <a:bodyPr/>
                    <a:lstStyle/>
                    <a:p>
                      <a:pPr marL="46355">
                        <a:spcBef>
                          <a:spcPts val="180"/>
                        </a:spcBef>
                        <a:spcAft>
                          <a:spcPts val="0"/>
                        </a:spcAft>
                      </a:pPr>
                      <a:r>
                        <a:rPr lang="en-US" sz="800">
                          <a:solidFill>
                            <a:srgbClr val="231F20"/>
                          </a:solidFill>
                          <a:effectLst/>
                          <a:latin typeface="Swiss 721"/>
                          <a:ea typeface="Swiss 721"/>
                          <a:cs typeface="Swiss 721"/>
                        </a:rPr>
                        <a:t>2.1.2</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720">
                        <a:spcBef>
                          <a:spcPts val="180"/>
                        </a:spcBef>
                        <a:spcAft>
                          <a:spcPts val="0"/>
                        </a:spcAft>
                      </a:pPr>
                      <a:r>
                        <a:rPr lang="en-US" sz="800">
                          <a:solidFill>
                            <a:srgbClr val="231F20"/>
                          </a:solidFill>
                          <a:effectLst/>
                          <a:latin typeface="Swiss 721"/>
                          <a:ea typeface="Swiss 721"/>
                          <a:cs typeface="Swiss 721"/>
                        </a:rPr>
                        <a:t>Average number of calendar days in which to fill proportional representation (PR) seat vacancies in each year</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Bef>
                          <a:spcPts val="5"/>
                        </a:spcBef>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64770" marR="62865" algn="ctr">
                        <a:spcAft>
                          <a:spcPts val="0"/>
                        </a:spcAft>
                      </a:pPr>
                      <a:r>
                        <a:rPr lang="en-US" sz="800">
                          <a:solidFill>
                            <a:srgbClr val="231F20"/>
                          </a:solidFill>
                          <a:effectLst/>
                          <a:latin typeface="Swiss 721"/>
                          <a:ea typeface="Swiss 721"/>
                          <a:cs typeface="Swiss 721"/>
                        </a:rPr>
                        <a:t>9 days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Bef>
                          <a:spcPts val="5"/>
                        </a:spcBef>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52705" marR="51435" algn="ctr">
                        <a:spcAft>
                          <a:spcPts val="0"/>
                        </a:spcAft>
                      </a:pPr>
                      <a:r>
                        <a:rPr lang="en-US" sz="800" dirty="0">
                          <a:solidFill>
                            <a:srgbClr val="231F20"/>
                          </a:solidFill>
                          <a:effectLst/>
                          <a:latin typeface="Swiss 721"/>
                          <a:ea typeface="Swiss 721"/>
                          <a:cs typeface="Swiss 721"/>
                        </a:rPr>
                        <a:t>13 days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Bef>
                          <a:spcPts val="5"/>
                        </a:spcBef>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28575" marR="28575" algn="ctr">
                        <a:spcAft>
                          <a:spcPts val="0"/>
                        </a:spcAft>
                      </a:pPr>
                      <a:r>
                        <a:rPr lang="en-US" sz="800">
                          <a:solidFill>
                            <a:srgbClr val="231F20"/>
                          </a:solidFill>
                          <a:effectLst/>
                          <a:latin typeface="Swiss 721"/>
                          <a:ea typeface="Swiss 721"/>
                          <a:cs typeface="Swiss 721"/>
                        </a:rPr>
                        <a:t>19 days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100" b="1">
                          <a:effectLst/>
                          <a:latin typeface="Swiss 721"/>
                          <a:ea typeface="Swiss 721"/>
                          <a:cs typeface="Swiss 721"/>
                        </a:rPr>
                        <a:t> </a:t>
                      </a:r>
                      <a:endParaRPr lang="en-ZA" sz="1100">
                        <a:effectLst/>
                        <a:latin typeface="Swiss 721"/>
                        <a:ea typeface="Swiss 721"/>
                        <a:cs typeface="Swiss 721"/>
                      </a:endParaRPr>
                    </a:p>
                    <a:p>
                      <a:pPr marL="219710" marR="207645" indent="39370">
                        <a:spcAft>
                          <a:spcPts val="0"/>
                        </a:spcAft>
                      </a:pPr>
                      <a:r>
                        <a:rPr lang="en-US" sz="800">
                          <a:solidFill>
                            <a:srgbClr val="231F20"/>
                          </a:solidFill>
                          <a:effectLst/>
                          <a:latin typeface="Swiss 721"/>
                          <a:ea typeface="Swiss 721"/>
                          <a:cs typeface="Swiss 721"/>
                        </a:rPr>
                        <a:t>Within 35 days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100" b="1">
                          <a:effectLst/>
                          <a:latin typeface="Swiss 721"/>
                          <a:ea typeface="Swiss 721"/>
                          <a:cs typeface="Swiss 721"/>
                        </a:rPr>
                        <a:t> </a:t>
                      </a:r>
                      <a:endParaRPr lang="en-ZA" sz="1100">
                        <a:effectLst/>
                        <a:latin typeface="Swiss 721"/>
                        <a:ea typeface="Swiss 721"/>
                        <a:cs typeface="Swiss 721"/>
                      </a:endParaRPr>
                    </a:p>
                    <a:p>
                      <a:pPr marL="287020" marR="275590" indent="39370">
                        <a:spcAft>
                          <a:spcPts val="0"/>
                        </a:spcAft>
                      </a:pPr>
                      <a:r>
                        <a:rPr lang="en-US" sz="800">
                          <a:solidFill>
                            <a:srgbClr val="231F20"/>
                          </a:solidFill>
                          <a:effectLst/>
                          <a:latin typeface="Swiss 721"/>
                          <a:ea typeface="Swiss 721"/>
                          <a:cs typeface="Swiss 721"/>
                        </a:rPr>
                        <a:t>Within 35 days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100" b="1" dirty="0">
                          <a:effectLst/>
                          <a:latin typeface="Swiss 721"/>
                          <a:ea typeface="Swiss 721"/>
                          <a:cs typeface="Swiss 721"/>
                        </a:rPr>
                        <a:t> </a:t>
                      </a:r>
                      <a:endParaRPr lang="en-ZA" sz="1100" dirty="0">
                        <a:effectLst/>
                        <a:latin typeface="Swiss 721"/>
                        <a:ea typeface="Swiss 721"/>
                        <a:cs typeface="Swiss 721"/>
                      </a:endParaRPr>
                    </a:p>
                    <a:p>
                      <a:pPr marL="231775" marR="127635" indent="-95885">
                        <a:spcAft>
                          <a:spcPts val="0"/>
                        </a:spcAft>
                      </a:pPr>
                      <a:r>
                        <a:rPr lang="en-US" sz="800" dirty="0">
                          <a:solidFill>
                            <a:srgbClr val="231F20"/>
                          </a:solidFill>
                          <a:effectLst/>
                          <a:latin typeface="Swiss 721"/>
                          <a:ea typeface="Swiss 721"/>
                          <a:cs typeface="Swiss 721"/>
                        </a:rPr>
                        <a:t>Within 35 days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100" b="1" dirty="0">
                          <a:effectLst/>
                          <a:latin typeface="Swiss 721"/>
                          <a:ea typeface="Swiss 721"/>
                          <a:cs typeface="Swiss 721"/>
                        </a:rPr>
                        <a:t> </a:t>
                      </a:r>
                      <a:endParaRPr lang="en-ZA" sz="1100" dirty="0">
                        <a:effectLst/>
                        <a:latin typeface="Swiss 721"/>
                        <a:ea typeface="Swiss 721"/>
                        <a:cs typeface="Swiss 721"/>
                      </a:endParaRPr>
                    </a:p>
                    <a:p>
                      <a:pPr marL="225425" marR="121920" indent="-95885">
                        <a:spcAft>
                          <a:spcPts val="0"/>
                        </a:spcAft>
                      </a:pPr>
                      <a:r>
                        <a:rPr lang="en-US" sz="800" dirty="0">
                          <a:solidFill>
                            <a:srgbClr val="231F20"/>
                          </a:solidFill>
                          <a:effectLst/>
                          <a:latin typeface="Swiss 721"/>
                          <a:ea typeface="Swiss 721"/>
                          <a:cs typeface="Swiss 721"/>
                        </a:rPr>
                        <a:t>Within 35 days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96287464"/>
                  </a:ext>
                </a:extLst>
              </a:tr>
              <a:tr h="1160923">
                <a:tc>
                  <a:txBody>
                    <a:bodyPr/>
                    <a:lstStyle/>
                    <a:p>
                      <a:pPr marL="46355">
                        <a:spcBef>
                          <a:spcPts val="180"/>
                        </a:spcBef>
                        <a:spcAft>
                          <a:spcPts val="0"/>
                        </a:spcAft>
                      </a:pPr>
                      <a:r>
                        <a:rPr lang="en-US" sz="800">
                          <a:solidFill>
                            <a:srgbClr val="231F20"/>
                          </a:solidFill>
                          <a:effectLst/>
                          <a:latin typeface="Swiss 721"/>
                          <a:ea typeface="Swiss 721"/>
                          <a:cs typeface="Swiss 721"/>
                        </a:rPr>
                        <a:t>2.1.3</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720" marR="66675">
                        <a:spcBef>
                          <a:spcPts val="180"/>
                        </a:spcBef>
                        <a:spcAft>
                          <a:spcPts val="0"/>
                        </a:spcAft>
                      </a:pPr>
                      <a:r>
                        <a:rPr lang="en-US" sz="800">
                          <a:solidFill>
                            <a:srgbClr val="231F20"/>
                          </a:solidFill>
                          <a:effectLst/>
                          <a:latin typeface="Swiss 721"/>
                          <a:ea typeface="Swiss 721"/>
                          <a:cs typeface="Swiss 721"/>
                        </a:rPr>
                        <a:t>Number of calendar days in which election results for each election are announced by the Electoral Commission in each year</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64770" marR="62865" algn="ctr">
                        <a:spcAft>
                          <a:spcPts val="0"/>
                        </a:spcAft>
                      </a:pPr>
                      <a:r>
                        <a:rPr lang="en-US" sz="800">
                          <a:solidFill>
                            <a:srgbClr val="231F20"/>
                          </a:solidFill>
                          <a:effectLst/>
                          <a:latin typeface="Swiss 721"/>
                          <a:ea typeface="Swiss 721"/>
                          <a:cs typeface="Swiss 721"/>
                        </a:rPr>
                        <a:t>Within 7 days</a:t>
                      </a:r>
                      <a:endParaRPr lang="en-ZA" sz="1100">
                        <a:effectLst/>
                        <a:latin typeface="Swiss 721"/>
                        <a:ea typeface="Swiss 721"/>
                        <a:cs typeface="Swiss 721"/>
                      </a:endParaRPr>
                    </a:p>
                    <a:p>
                      <a:pPr marL="66675" marR="62865" algn="ctr">
                        <a:spcAft>
                          <a:spcPts val="0"/>
                        </a:spcAft>
                      </a:pPr>
                      <a:r>
                        <a:rPr lang="en-US" sz="800">
                          <a:solidFill>
                            <a:srgbClr val="231F20"/>
                          </a:solidFill>
                          <a:effectLst/>
                          <a:latin typeface="Swiss 721"/>
                          <a:ea typeface="Swiss 721"/>
                          <a:cs typeface="Swiss 721"/>
                        </a:rPr>
                        <a:t>for LGE 2016 and within one day for all by- elections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3975" marR="51435" algn="ctr">
                        <a:spcBef>
                          <a:spcPts val="300"/>
                        </a:spcBef>
                        <a:spcAft>
                          <a:spcPts val="0"/>
                        </a:spcAft>
                      </a:pPr>
                      <a:r>
                        <a:rPr lang="en-US" sz="800" dirty="0">
                          <a:solidFill>
                            <a:srgbClr val="231F20"/>
                          </a:solidFill>
                          <a:effectLst/>
                          <a:latin typeface="Swiss 721"/>
                          <a:ea typeface="Swiss 721"/>
                          <a:cs typeface="Swiss 721"/>
                        </a:rPr>
                        <a:t>95 by- elections six days ahead of the deadline and 36 by- elections five days ahead of the deadline</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30480" marR="28575" algn="ctr">
                        <a:spcAft>
                          <a:spcPts val="0"/>
                        </a:spcAft>
                      </a:pPr>
                      <a:r>
                        <a:rPr lang="en-US" sz="800" dirty="0">
                          <a:solidFill>
                            <a:srgbClr val="231F20"/>
                          </a:solidFill>
                          <a:effectLst/>
                          <a:latin typeface="Swiss 721"/>
                          <a:ea typeface="Swiss 721"/>
                          <a:cs typeface="Swiss 721"/>
                        </a:rPr>
                        <a:t>99 by-elections within one day and one by- election within five days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108585" marR="107315" indent="88900">
                        <a:spcAft>
                          <a:spcPts val="0"/>
                        </a:spcAft>
                      </a:pPr>
                      <a:r>
                        <a:rPr lang="en-US" sz="800" dirty="0">
                          <a:solidFill>
                            <a:srgbClr val="231F20"/>
                          </a:solidFill>
                          <a:effectLst/>
                          <a:latin typeface="Swiss 721"/>
                          <a:ea typeface="Swiss 721"/>
                          <a:cs typeface="Swiss 721"/>
                        </a:rPr>
                        <a:t>NPE and by-elections within 7 days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100" b="1" dirty="0">
                          <a:effectLst/>
                          <a:latin typeface="Swiss 721"/>
                          <a:ea typeface="Swiss 721"/>
                          <a:cs typeface="Swiss 721"/>
                        </a:rPr>
                        <a:t> </a:t>
                      </a:r>
                      <a:endParaRPr lang="en-ZA" sz="1100" dirty="0">
                        <a:effectLst/>
                        <a:latin typeface="Swiss 721"/>
                        <a:ea typeface="Swiss 721"/>
                        <a:cs typeface="Swiss 721"/>
                      </a:endParaRPr>
                    </a:p>
                    <a:p>
                      <a:pPr marL="191135">
                        <a:spcAft>
                          <a:spcPts val="0"/>
                        </a:spcAft>
                      </a:pPr>
                      <a:r>
                        <a:rPr lang="en-US" sz="800" dirty="0">
                          <a:solidFill>
                            <a:srgbClr val="231F20"/>
                          </a:solidFill>
                          <a:effectLst/>
                          <a:latin typeface="Swiss 721"/>
                          <a:ea typeface="Swiss 721"/>
                          <a:cs typeface="Swiss 721"/>
                        </a:rPr>
                        <a:t>By-elections</a:t>
                      </a:r>
                      <a:endParaRPr lang="en-ZA" sz="1100" dirty="0">
                        <a:effectLst/>
                        <a:latin typeface="Swiss 721"/>
                        <a:ea typeface="Swiss 721"/>
                        <a:cs typeface="Swiss 721"/>
                      </a:endParaRPr>
                    </a:p>
                    <a:p>
                      <a:pPr marL="175260">
                        <a:spcAft>
                          <a:spcPts val="0"/>
                        </a:spcAft>
                      </a:pPr>
                      <a:r>
                        <a:rPr lang="en-US" sz="800" dirty="0">
                          <a:solidFill>
                            <a:srgbClr val="231F20"/>
                          </a:solidFill>
                          <a:effectLst/>
                          <a:latin typeface="Swiss 721"/>
                          <a:ea typeface="Swiss 721"/>
                          <a:cs typeface="Swiss 721"/>
                        </a:rPr>
                        <a:t>within 7 days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53340" marR="54610" indent="90805">
                        <a:spcAft>
                          <a:spcPts val="0"/>
                        </a:spcAft>
                      </a:pPr>
                      <a:r>
                        <a:rPr lang="en-US" sz="800" dirty="0">
                          <a:solidFill>
                            <a:srgbClr val="231F20"/>
                          </a:solidFill>
                          <a:effectLst/>
                          <a:latin typeface="Swiss 721"/>
                          <a:ea typeface="Swiss 721"/>
                          <a:cs typeface="Swiss 721"/>
                        </a:rPr>
                        <a:t>LGE and by-elections within 7 days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100" b="1">
                          <a:effectLst/>
                          <a:latin typeface="Swiss 721"/>
                          <a:ea typeface="Swiss 721"/>
                          <a:cs typeface="Swiss 721"/>
                        </a:rPr>
                        <a:t> </a:t>
                      </a:r>
                      <a:endParaRPr lang="en-ZA" sz="1100">
                        <a:effectLst/>
                        <a:latin typeface="Swiss 721"/>
                        <a:ea typeface="Swiss 721"/>
                        <a:cs typeface="Swiss 721"/>
                      </a:endParaRPr>
                    </a:p>
                    <a:p>
                      <a:pPr marL="62865">
                        <a:spcAft>
                          <a:spcPts val="0"/>
                        </a:spcAft>
                      </a:pPr>
                      <a:r>
                        <a:rPr lang="en-US" sz="800">
                          <a:solidFill>
                            <a:srgbClr val="231F20"/>
                          </a:solidFill>
                          <a:effectLst/>
                          <a:latin typeface="Swiss 721"/>
                          <a:ea typeface="Swiss 721"/>
                          <a:cs typeface="Swiss 721"/>
                        </a:rPr>
                        <a:t>By-elections</a:t>
                      </a:r>
                      <a:endParaRPr lang="en-ZA" sz="1100">
                        <a:effectLst/>
                        <a:latin typeface="Swiss 721"/>
                        <a:ea typeface="Swiss 721"/>
                        <a:cs typeface="Swiss 721"/>
                      </a:endParaRPr>
                    </a:p>
                    <a:p>
                      <a:pPr marL="46355">
                        <a:spcAft>
                          <a:spcPts val="0"/>
                        </a:spcAft>
                      </a:pPr>
                      <a:r>
                        <a:rPr lang="en-US" sz="800">
                          <a:solidFill>
                            <a:srgbClr val="231F20"/>
                          </a:solidFill>
                          <a:effectLst/>
                          <a:latin typeface="Swiss 721"/>
                          <a:ea typeface="Swiss 721"/>
                          <a:cs typeface="Swiss 721"/>
                        </a:rPr>
                        <a:t>within 7 days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921721357"/>
                  </a:ext>
                </a:extLst>
              </a:tr>
              <a:tr h="255827">
                <a:tc>
                  <a:txBody>
                    <a:bodyPr/>
                    <a:lstStyle/>
                    <a:p>
                      <a:pPr marL="46355">
                        <a:spcBef>
                          <a:spcPts val="180"/>
                        </a:spcBef>
                        <a:spcAft>
                          <a:spcPts val="0"/>
                        </a:spcAft>
                      </a:pPr>
                      <a:r>
                        <a:rPr lang="en-US" sz="800">
                          <a:solidFill>
                            <a:srgbClr val="231F20"/>
                          </a:solidFill>
                          <a:effectLst/>
                          <a:latin typeface="Swiss 721"/>
                          <a:ea typeface="Swiss 721"/>
                          <a:cs typeface="Swiss 721"/>
                        </a:rPr>
                        <a:t>2.1.4</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720">
                        <a:spcBef>
                          <a:spcPts val="180"/>
                        </a:spcBef>
                        <a:spcAft>
                          <a:spcPts val="0"/>
                        </a:spcAft>
                      </a:pPr>
                      <a:r>
                        <a:rPr lang="en-US" sz="800">
                          <a:solidFill>
                            <a:srgbClr val="231F20"/>
                          </a:solidFill>
                          <a:effectLst/>
                          <a:latin typeface="Swiss 721"/>
                          <a:ea typeface="Swiss 721"/>
                          <a:cs typeface="Swiss 721"/>
                        </a:rPr>
                        <a:t>Number of by-elections set</a:t>
                      </a:r>
                      <a:endParaRPr lang="en-ZA" sz="1100">
                        <a:effectLst/>
                        <a:latin typeface="Swiss 721"/>
                        <a:ea typeface="Swiss 721"/>
                        <a:cs typeface="Swiss 721"/>
                      </a:endParaRPr>
                    </a:p>
                    <a:p>
                      <a:pPr marL="45720">
                        <a:spcAft>
                          <a:spcPts val="0"/>
                        </a:spcAft>
                      </a:pPr>
                      <a:r>
                        <a:rPr lang="en-US" sz="800">
                          <a:solidFill>
                            <a:srgbClr val="231F20"/>
                          </a:solidFill>
                          <a:effectLst/>
                          <a:latin typeface="Swiss 721"/>
                          <a:ea typeface="Swiss 721"/>
                          <a:cs typeface="Swiss 721"/>
                        </a:rPr>
                        <a:t>aside each year 2 elections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5"/>
                        </a:spcBef>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64770" marR="62865" algn="ctr">
                        <a:spcBef>
                          <a:spcPts val="5"/>
                        </a:spcBef>
                        <a:spcAft>
                          <a:spcPts val="0"/>
                        </a:spcAft>
                      </a:pPr>
                      <a:r>
                        <a:rPr lang="en-US" sz="800">
                          <a:solidFill>
                            <a:srgbClr val="231F20"/>
                          </a:solidFill>
                          <a:effectLst/>
                          <a:latin typeface="Swiss 721"/>
                          <a:ea typeface="Swiss 721"/>
                          <a:cs typeface="Swiss 721"/>
                        </a:rPr>
                        <a:t>2 elections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5"/>
                        </a:spcBef>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52705" marR="51435" algn="ctr">
                        <a:spcBef>
                          <a:spcPts val="5"/>
                        </a:spcBef>
                        <a:spcAft>
                          <a:spcPts val="0"/>
                        </a:spcAft>
                      </a:pPr>
                      <a:r>
                        <a:rPr lang="en-US" sz="800">
                          <a:solidFill>
                            <a:srgbClr val="231F20"/>
                          </a:solidFill>
                          <a:effectLst/>
                          <a:latin typeface="Swiss 721"/>
                          <a:ea typeface="Swiss 721"/>
                          <a:cs typeface="Swiss 721"/>
                        </a:rPr>
                        <a:t>0 (None)</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5"/>
                        </a:spcBef>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28575" marR="28575" algn="ctr">
                        <a:spcBef>
                          <a:spcPts val="5"/>
                        </a:spcBef>
                        <a:spcAft>
                          <a:spcPts val="0"/>
                        </a:spcAft>
                      </a:pPr>
                      <a:r>
                        <a:rPr lang="en-US" sz="800">
                          <a:solidFill>
                            <a:srgbClr val="231F20"/>
                          </a:solidFill>
                          <a:effectLst/>
                          <a:latin typeface="Swiss 721"/>
                          <a:ea typeface="Swiss 721"/>
                          <a:cs typeface="Swiss 721"/>
                        </a:rPr>
                        <a:t>2 elections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5"/>
                        </a:spcBef>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57150" marR="57150" algn="ctr">
                        <a:spcBef>
                          <a:spcPts val="5"/>
                        </a:spcBef>
                        <a:spcAft>
                          <a:spcPts val="0"/>
                        </a:spcAft>
                      </a:pPr>
                      <a:r>
                        <a:rPr lang="en-US" sz="800" dirty="0">
                          <a:solidFill>
                            <a:srgbClr val="231F20"/>
                          </a:solidFill>
                          <a:effectLst/>
                          <a:latin typeface="Swiss 721"/>
                          <a:ea typeface="Swiss 721"/>
                          <a:cs typeface="Swiss 721"/>
                        </a:rPr>
                        <a:t>0 (None)</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5"/>
                        </a:spcBef>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268605">
                        <a:spcBef>
                          <a:spcPts val="5"/>
                        </a:spcBef>
                        <a:spcAft>
                          <a:spcPts val="0"/>
                        </a:spcAft>
                      </a:pPr>
                      <a:r>
                        <a:rPr lang="en-US" sz="800">
                          <a:solidFill>
                            <a:srgbClr val="231F20"/>
                          </a:solidFill>
                          <a:effectLst/>
                          <a:latin typeface="Swiss 721"/>
                          <a:ea typeface="Swiss 721"/>
                          <a:cs typeface="Swiss 721"/>
                        </a:rPr>
                        <a:t>0 (None)</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5"/>
                        </a:spcBef>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53340" marR="54610" algn="ctr">
                        <a:spcBef>
                          <a:spcPts val="5"/>
                        </a:spcBef>
                        <a:spcAft>
                          <a:spcPts val="0"/>
                        </a:spcAft>
                      </a:pPr>
                      <a:r>
                        <a:rPr lang="en-US" sz="800">
                          <a:solidFill>
                            <a:srgbClr val="231F20"/>
                          </a:solidFill>
                          <a:effectLst/>
                          <a:latin typeface="Swiss 721"/>
                          <a:ea typeface="Swiss 721"/>
                          <a:cs typeface="Swiss 721"/>
                        </a:rPr>
                        <a:t>0 (None)</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5"/>
                        </a:spcBef>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marR="142240" algn="r">
                        <a:spcBef>
                          <a:spcPts val="5"/>
                        </a:spcBef>
                        <a:spcAft>
                          <a:spcPts val="0"/>
                        </a:spcAft>
                      </a:pPr>
                      <a:r>
                        <a:rPr lang="en-US" sz="800">
                          <a:solidFill>
                            <a:srgbClr val="231F20"/>
                          </a:solidFill>
                          <a:effectLst/>
                          <a:latin typeface="Swiss 721"/>
                          <a:ea typeface="Swiss 721"/>
                          <a:cs typeface="Swiss 721"/>
                        </a:rPr>
                        <a:t>0 (None)</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485479150"/>
                  </a:ext>
                </a:extLst>
              </a:tr>
              <a:tr h="348277">
                <a:tc>
                  <a:txBody>
                    <a:bodyPr/>
                    <a:lstStyle/>
                    <a:p>
                      <a:pPr marL="46355">
                        <a:spcBef>
                          <a:spcPts val="180"/>
                        </a:spcBef>
                        <a:spcAft>
                          <a:spcPts val="0"/>
                        </a:spcAft>
                      </a:pPr>
                      <a:r>
                        <a:rPr lang="en-US" sz="800">
                          <a:solidFill>
                            <a:srgbClr val="231F20"/>
                          </a:solidFill>
                          <a:effectLst/>
                          <a:latin typeface="Swiss 721"/>
                          <a:ea typeface="Swiss 721"/>
                          <a:cs typeface="Swiss 721"/>
                        </a:rPr>
                        <a:t>2.1.5</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rowSpan="2">
                  <a:txBody>
                    <a:bodyPr/>
                    <a:lstStyle/>
                    <a:p>
                      <a:pPr marL="45720" marR="203835">
                        <a:spcBef>
                          <a:spcPts val="180"/>
                        </a:spcBef>
                        <a:spcAft>
                          <a:spcPts val="0"/>
                        </a:spcAft>
                      </a:pPr>
                      <a:r>
                        <a:rPr lang="en-US" sz="800">
                          <a:solidFill>
                            <a:srgbClr val="231F20"/>
                          </a:solidFill>
                          <a:effectLst/>
                          <a:latin typeface="Swiss 721"/>
                          <a:ea typeface="Swiss 721"/>
                          <a:cs typeface="Swiss 721"/>
                        </a:rPr>
                        <a:t>Maintain a credible national common voters’ roll that is enabled by cutting- edge technology</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a:spcBef>
                          <a:spcPts val="180"/>
                        </a:spcBef>
                        <a:spcAft>
                          <a:spcPts val="0"/>
                        </a:spcAft>
                      </a:pPr>
                      <a:r>
                        <a:rPr lang="en-US" sz="800">
                          <a:solidFill>
                            <a:srgbClr val="231F20"/>
                          </a:solidFill>
                          <a:effectLst/>
                          <a:latin typeface="Swiss 721"/>
                          <a:ea typeface="Swiss 721"/>
                          <a:cs typeface="Swiss 721"/>
                        </a:rPr>
                        <a:t>Number of registered voters as</a:t>
                      </a:r>
                      <a:endParaRPr lang="en-ZA" sz="1100">
                        <a:effectLst/>
                        <a:latin typeface="Swiss 721"/>
                        <a:ea typeface="Swiss 721"/>
                        <a:cs typeface="Swiss 721"/>
                      </a:endParaRPr>
                    </a:p>
                    <a:p>
                      <a:pPr marL="45720">
                        <a:spcAft>
                          <a:spcPts val="0"/>
                        </a:spcAft>
                      </a:pPr>
                      <a:r>
                        <a:rPr lang="en-US" sz="800">
                          <a:solidFill>
                            <a:srgbClr val="231F20"/>
                          </a:solidFill>
                          <a:effectLst/>
                          <a:latin typeface="Swiss 721"/>
                          <a:ea typeface="Swiss 721"/>
                          <a:cs typeface="Swiss 721"/>
                        </a:rPr>
                        <a:t>at 31 March each year</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64770" marR="62865" algn="ctr">
                        <a:spcBef>
                          <a:spcPts val="660"/>
                        </a:spcBef>
                        <a:spcAft>
                          <a:spcPts val="0"/>
                        </a:spcAft>
                      </a:pPr>
                      <a:r>
                        <a:rPr lang="en-US" sz="800">
                          <a:solidFill>
                            <a:srgbClr val="231F20"/>
                          </a:solidFill>
                          <a:effectLst/>
                          <a:latin typeface="Swiss 721"/>
                          <a:ea typeface="Swiss 721"/>
                          <a:cs typeface="Swiss 721"/>
                        </a:rPr>
                        <a:t>26 099 774</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2705" marR="51435" algn="ctr">
                        <a:spcBef>
                          <a:spcPts val="660"/>
                        </a:spcBef>
                        <a:spcAft>
                          <a:spcPts val="0"/>
                        </a:spcAft>
                      </a:pPr>
                      <a:r>
                        <a:rPr lang="en-US" sz="800">
                          <a:solidFill>
                            <a:srgbClr val="231F20"/>
                          </a:solidFill>
                          <a:effectLst/>
                          <a:latin typeface="Swiss 721"/>
                          <a:ea typeface="Swiss 721"/>
                          <a:cs typeface="Swiss 721"/>
                        </a:rPr>
                        <a:t>26 253 822</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28575" marR="28575" algn="ctr">
                        <a:spcBef>
                          <a:spcPts val="660"/>
                        </a:spcBef>
                        <a:spcAft>
                          <a:spcPts val="0"/>
                        </a:spcAft>
                      </a:pPr>
                      <a:r>
                        <a:rPr lang="en-US" sz="800">
                          <a:solidFill>
                            <a:srgbClr val="231F20"/>
                          </a:solidFill>
                          <a:effectLst/>
                          <a:latin typeface="Swiss 721"/>
                          <a:ea typeface="Swiss 721"/>
                          <a:cs typeface="Swiss 721"/>
                        </a:rPr>
                        <a:t>26 800 000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7150" marR="57150" algn="ctr">
                        <a:spcBef>
                          <a:spcPts val="660"/>
                        </a:spcBef>
                        <a:spcAft>
                          <a:spcPts val="0"/>
                        </a:spcAft>
                      </a:pPr>
                      <a:r>
                        <a:rPr lang="en-US" sz="800" dirty="0">
                          <a:solidFill>
                            <a:srgbClr val="231F20"/>
                          </a:solidFill>
                          <a:effectLst/>
                          <a:latin typeface="Swiss 721"/>
                          <a:ea typeface="Swiss 721"/>
                          <a:cs typeface="Swiss 721"/>
                        </a:rPr>
                        <a:t>26 800 000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216535">
                        <a:spcBef>
                          <a:spcPts val="660"/>
                        </a:spcBef>
                        <a:spcAft>
                          <a:spcPts val="0"/>
                        </a:spcAft>
                      </a:pPr>
                      <a:r>
                        <a:rPr lang="en-US" sz="800" dirty="0">
                          <a:solidFill>
                            <a:srgbClr val="231F20"/>
                          </a:solidFill>
                          <a:effectLst/>
                          <a:latin typeface="Swiss 721"/>
                          <a:ea typeface="Swiss 721"/>
                          <a:cs typeface="Swiss 721"/>
                        </a:rPr>
                        <a:t>25 960 000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3340" marR="54610" algn="ctr">
                        <a:spcBef>
                          <a:spcPts val="660"/>
                        </a:spcBef>
                        <a:spcAft>
                          <a:spcPts val="0"/>
                        </a:spcAft>
                      </a:pPr>
                      <a:r>
                        <a:rPr lang="en-US" sz="800">
                          <a:solidFill>
                            <a:srgbClr val="231F20"/>
                          </a:solidFill>
                          <a:effectLst/>
                          <a:latin typeface="Swiss 721"/>
                          <a:ea typeface="Swiss 721"/>
                          <a:cs typeface="Swiss 721"/>
                        </a:rPr>
                        <a:t>26 540 000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135890" algn="r">
                        <a:spcBef>
                          <a:spcPts val="660"/>
                        </a:spcBef>
                        <a:spcAft>
                          <a:spcPts val="0"/>
                        </a:spcAft>
                      </a:pPr>
                      <a:r>
                        <a:rPr lang="en-US" sz="800">
                          <a:solidFill>
                            <a:srgbClr val="231F20"/>
                          </a:solidFill>
                          <a:effectLst/>
                          <a:latin typeface="Swiss 721"/>
                          <a:ea typeface="Swiss 721"/>
                          <a:cs typeface="Swiss 721"/>
                        </a:rPr>
                        <a:t>2 6180 000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419353547"/>
                  </a:ext>
                </a:extLst>
              </a:tr>
              <a:tr h="928739">
                <a:tc>
                  <a:txBody>
                    <a:bodyPr/>
                    <a:lstStyle/>
                    <a:p>
                      <a:pPr marL="46355">
                        <a:spcBef>
                          <a:spcPts val="180"/>
                        </a:spcBef>
                        <a:spcAft>
                          <a:spcPts val="0"/>
                        </a:spcAft>
                      </a:pPr>
                      <a:r>
                        <a:rPr lang="en-US" sz="800">
                          <a:solidFill>
                            <a:srgbClr val="231F20"/>
                          </a:solidFill>
                          <a:effectLst/>
                          <a:latin typeface="Swiss 721"/>
                          <a:ea typeface="Swiss 721"/>
                          <a:cs typeface="Swiss 721"/>
                        </a:rPr>
                        <a:t>2.1.6</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720" marR="46990">
                        <a:spcBef>
                          <a:spcPts val="180"/>
                        </a:spcBef>
                        <a:spcAft>
                          <a:spcPts val="0"/>
                        </a:spcAft>
                      </a:pPr>
                      <a:r>
                        <a:rPr lang="en-US" sz="800">
                          <a:solidFill>
                            <a:srgbClr val="231F20"/>
                          </a:solidFill>
                          <a:effectLst/>
                          <a:latin typeface="Swiss 721"/>
                          <a:ea typeface="Swiss 721"/>
                          <a:cs typeface="Swiss 721"/>
                        </a:rPr>
                        <a:t>The number of registered voters who appear on the voters’ roll for whom the Electoral Commission does not have recorded addresses at 31 March each year </a:t>
                      </a:r>
                      <a:r>
                        <a:rPr lang="en-US" sz="800" spc="-15">
                          <a:solidFill>
                            <a:srgbClr val="231F20"/>
                          </a:solidFill>
                          <a:effectLst/>
                          <a:latin typeface="Swiss 721"/>
                          <a:ea typeface="Swiss 721"/>
                          <a:cs typeface="Swiss 721"/>
                        </a:rPr>
                        <a:t>covered </a:t>
                      </a:r>
                      <a:r>
                        <a:rPr lang="en-US" sz="800">
                          <a:solidFill>
                            <a:srgbClr val="231F20"/>
                          </a:solidFill>
                          <a:effectLst/>
                          <a:latin typeface="Swiss 721"/>
                          <a:ea typeface="Swiss 721"/>
                          <a:cs typeface="Swiss 721"/>
                        </a:rPr>
                        <a:t>by this plan.</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64770" marR="62865" algn="ctr">
                        <a:spcBef>
                          <a:spcPts val="5"/>
                        </a:spcBef>
                        <a:spcAft>
                          <a:spcPts val="0"/>
                        </a:spcAft>
                      </a:pPr>
                      <a:r>
                        <a:rPr lang="en-US" sz="80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52705" marR="51435" algn="ctr">
                        <a:spcBef>
                          <a:spcPts val="5"/>
                        </a:spcBef>
                        <a:spcAft>
                          <a:spcPts val="0"/>
                        </a:spcAft>
                      </a:pPr>
                      <a:r>
                        <a:rPr lang="en-US" sz="80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28575" marR="28575" algn="ctr">
                        <a:spcBef>
                          <a:spcPts val="5"/>
                        </a:spcBef>
                        <a:spcAft>
                          <a:spcPts val="0"/>
                        </a:spcAft>
                      </a:pPr>
                      <a:r>
                        <a:rPr lang="en-US" sz="800">
                          <a:solidFill>
                            <a:srgbClr val="231F20"/>
                          </a:solidFill>
                          <a:effectLst/>
                          <a:latin typeface="Swiss 721"/>
                          <a:ea typeface="Swiss 721"/>
                          <a:cs typeface="Swiss 721"/>
                        </a:rPr>
                        <a:t>3 882 733</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57150" marR="57150" algn="ctr">
                        <a:spcBef>
                          <a:spcPts val="5"/>
                        </a:spcBef>
                        <a:spcAft>
                          <a:spcPts val="0"/>
                        </a:spcAft>
                      </a:pPr>
                      <a:r>
                        <a:rPr lang="en-US" sz="800" dirty="0">
                          <a:solidFill>
                            <a:srgbClr val="231F20"/>
                          </a:solidFill>
                          <a:effectLst/>
                          <a:latin typeface="Swiss 721"/>
                          <a:ea typeface="Swiss 721"/>
                          <a:cs typeface="Swiss 721"/>
                        </a:rPr>
                        <a:t>1 300 000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243205">
                        <a:spcBef>
                          <a:spcPts val="5"/>
                        </a:spcBef>
                        <a:spcAft>
                          <a:spcPts val="0"/>
                        </a:spcAft>
                      </a:pPr>
                      <a:r>
                        <a:rPr lang="en-US" sz="800" dirty="0">
                          <a:solidFill>
                            <a:srgbClr val="231F20"/>
                          </a:solidFill>
                          <a:effectLst/>
                          <a:latin typeface="Swiss 721"/>
                          <a:ea typeface="Swiss 721"/>
                          <a:cs typeface="Swiss 721"/>
                        </a:rPr>
                        <a:t>1 000 000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53340" marR="54610" algn="ctr">
                        <a:spcBef>
                          <a:spcPts val="5"/>
                        </a:spcBef>
                        <a:spcAft>
                          <a:spcPts val="0"/>
                        </a:spcAft>
                      </a:pPr>
                      <a:r>
                        <a:rPr lang="en-US" sz="800">
                          <a:solidFill>
                            <a:srgbClr val="231F20"/>
                          </a:solidFill>
                          <a:effectLst/>
                          <a:latin typeface="Swiss 721"/>
                          <a:ea typeface="Swiss 721"/>
                          <a:cs typeface="Swiss 721"/>
                        </a:rPr>
                        <a:t>700 000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8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154940">
                        <a:spcBef>
                          <a:spcPts val="5"/>
                        </a:spcBef>
                        <a:spcAft>
                          <a:spcPts val="0"/>
                        </a:spcAft>
                      </a:pPr>
                      <a:r>
                        <a:rPr lang="en-US" sz="800">
                          <a:solidFill>
                            <a:srgbClr val="231F20"/>
                          </a:solidFill>
                          <a:effectLst/>
                          <a:latin typeface="Swiss 721"/>
                          <a:ea typeface="Swiss 721"/>
                          <a:cs typeface="Swiss 721"/>
                        </a:rPr>
                        <a:t>600 000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4018485"/>
                  </a:ext>
                </a:extLst>
              </a:tr>
              <a:tr h="1277016">
                <a:tc>
                  <a:txBody>
                    <a:bodyPr/>
                    <a:lstStyle/>
                    <a:p>
                      <a:pPr marL="46355">
                        <a:spcBef>
                          <a:spcPts val="180"/>
                        </a:spcBef>
                        <a:spcAft>
                          <a:spcPts val="0"/>
                        </a:spcAft>
                      </a:pPr>
                      <a:r>
                        <a:rPr lang="en-US" sz="800">
                          <a:solidFill>
                            <a:srgbClr val="231F20"/>
                          </a:solidFill>
                          <a:effectLst/>
                          <a:latin typeface="Swiss 721"/>
                          <a:ea typeface="Swiss 721"/>
                          <a:cs typeface="Swiss 721"/>
                        </a:rPr>
                        <a:t>2.1.7</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a:txBody>
                    <a:bodyPr/>
                    <a:lstStyle/>
                    <a:p>
                      <a:pPr marL="45720" marR="184150">
                        <a:spcBef>
                          <a:spcPts val="180"/>
                        </a:spcBef>
                        <a:spcAft>
                          <a:spcPts val="0"/>
                        </a:spcAft>
                      </a:pPr>
                      <a:r>
                        <a:rPr lang="en-US" sz="800" dirty="0">
                          <a:solidFill>
                            <a:srgbClr val="231F20"/>
                          </a:solidFill>
                          <a:effectLst/>
                          <a:latin typeface="Swiss 721"/>
                          <a:ea typeface="Swiss 721"/>
                          <a:cs typeface="Swiss 721"/>
                        </a:rPr>
                        <a:t>Provide accessible voting facilities and comprehensive logistical resources at all voting stations to meet operational demands for main electoral events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138430">
                        <a:spcBef>
                          <a:spcPts val="180"/>
                        </a:spcBef>
                        <a:spcAft>
                          <a:spcPts val="0"/>
                        </a:spcAft>
                      </a:pPr>
                      <a:r>
                        <a:rPr lang="en-US" sz="800" dirty="0">
                          <a:solidFill>
                            <a:srgbClr val="231F20"/>
                          </a:solidFill>
                          <a:effectLst/>
                          <a:latin typeface="Swiss 721"/>
                          <a:ea typeface="Swiss 721"/>
                          <a:cs typeface="Swiss 721"/>
                        </a:rPr>
                        <a:t>Number of contracted voting stations in place on main registration weekends or general election days in the years when applicable</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64770" marR="62865" algn="ctr">
                        <a:spcBef>
                          <a:spcPts val="665"/>
                        </a:spcBef>
                        <a:spcAft>
                          <a:spcPts val="0"/>
                        </a:spcAft>
                      </a:pPr>
                      <a:r>
                        <a:rPr lang="en-US" sz="800" dirty="0">
                          <a:solidFill>
                            <a:srgbClr val="231F20"/>
                          </a:solidFill>
                          <a:effectLst/>
                          <a:latin typeface="Swiss 721"/>
                          <a:ea typeface="Swiss 721"/>
                          <a:cs typeface="Swiss 721"/>
                        </a:rPr>
                        <a:t>22 612</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52705" marR="51435" algn="ctr">
                        <a:spcBef>
                          <a:spcPts val="665"/>
                        </a:spcBef>
                        <a:spcAft>
                          <a:spcPts val="0"/>
                        </a:spcAft>
                      </a:pPr>
                      <a:r>
                        <a:rPr lang="en-US" sz="800" dirty="0">
                          <a:solidFill>
                            <a:srgbClr val="231F20"/>
                          </a:solidFill>
                          <a:effectLst/>
                          <a:latin typeface="Swiss 721"/>
                          <a:ea typeface="Swiss 721"/>
                          <a:cs typeface="Swiss 721"/>
                        </a:rPr>
                        <a:t>22 617</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28575" marR="28575" algn="ctr">
                        <a:spcBef>
                          <a:spcPts val="665"/>
                        </a:spcBef>
                        <a:spcAft>
                          <a:spcPts val="0"/>
                        </a:spcAft>
                      </a:pPr>
                      <a:r>
                        <a:rPr lang="en-US" sz="800" dirty="0">
                          <a:solidFill>
                            <a:srgbClr val="231F20"/>
                          </a:solidFill>
                          <a:effectLst/>
                          <a:latin typeface="Swiss 721"/>
                          <a:ea typeface="Swiss 721"/>
                          <a:cs typeface="Swiss 721"/>
                        </a:rPr>
                        <a:t>22 924</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57150" marR="57150" algn="ctr">
                        <a:spcBef>
                          <a:spcPts val="665"/>
                        </a:spcBef>
                        <a:spcAft>
                          <a:spcPts val="0"/>
                        </a:spcAft>
                      </a:pPr>
                      <a:r>
                        <a:rPr lang="en-US" sz="800" dirty="0">
                          <a:solidFill>
                            <a:srgbClr val="231F20"/>
                          </a:solidFill>
                          <a:effectLst/>
                          <a:latin typeface="Swiss 721"/>
                          <a:ea typeface="Swiss 721"/>
                          <a:cs typeface="Swiss 721"/>
                        </a:rPr>
                        <a:t>23 000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234950" marR="234950" algn="ctr">
                        <a:spcBef>
                          <a:spcPts val="665"/>
                        </a:spcBef>
                        <a:spcAft>
                          <a:spcPts val="0"/>
                        </a:spcAft>
                      </a:pPr>
                      <a:r>
                        <a:rPr lang="en-US" sz="800" dirty="0">
                          <a:solidFill>
                            <a:srgbClr val="231F20"/>
                          </a:solidFill>
                          <a:effectLst/>
                          <a:latin typeface="Swiss 721"/>
                          <a:ea typeface="Swiss 721"/>
                          <a:cs typeface="Swiss 721"/>
                        </a:rPr>
                        <a:t>23 200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53340" marR="54610" algn="ctr">
                        <a:spcBef>
                          <a:spcPts val="665"/>
                        </a:spcBef>
                        <a:spcAft>
                          <a:spcPts val="0"/>
                        </a:spcAft>
                      </a:pPr>
                      <a:r>
                        <a:rPr lang="en-US" sz="800" dirty="0">
                          <a:solidFill>
                            <a:srgbClr val="231F20"/>
                          </a:solidFill>
                          <a:effectLst/>
                          <a:latin typeface="Swiss 721"/>
                          <a:ea typeface="Swiss 721"/>
                          <a:cs typeface="Swiss 721"/>
                        </a:rPr>
                        <a:t>23 200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52070" marR="54610" indent="-635" algn="ctr">
                        <a:spcBef>
                          <a:spcPts val="660"/>
                        </a:spcBef>
                        <a:spcAft>
                          <a:spcPts val="0"/>
                        </a:spcAft>
                      </a:pPr>
                      <a:r>
                        <a:rPr lang="en-US" sz="800" dirty="0">
                          <a:solidFill>
                            <a:srgbClr val="231F20"/>
                          </a:solidFill>
                          <a:effectLst/>
                          <a:latin typeface="Swiss 721"/>
                          <a:ea typeface="Swiss 721"/>
                          <a:cs typeface="Swiss 721"/>
                        </a:rPr>
                        <a:t>Not  applicable in this year</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933634180"/>
                  </a:ext>
                </a:extLst>
              </a:tr>
            </a:tbl>
          </a:graphicData>
        </a:graphic>
      </p:graphicFrame>
    </p:spTree>
    <p:extLst>
      <p:ext uri="{BB962C8B-B14F-4D97-AF65-F5344CB8AC3E}">
        <p14:creationId xmlns:p14="http://schemas.microsoft.com/office/powerpoint/2010/main" val="1771125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4"/>
          <p:cNvSpPr txBox="1">
            <a:spLocks noChangeArrowheads="1"/>
          </p:cNvSpPr>
          <p:nvPr/>
        </p:nvSpPr>
        <p:spPr bwMode="auto">
          <a:xfrm>
            <a:off x="603250" y="609600"/>
            <a:ext cx="114300" cy="1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33"/>
          <p:cNvSpPr txBox="1">
            <a:spLocks noChangeArrowheads="1"/>
          </p:cNvSpPr>
          <p:nvPr/>
        </p:nvSpPr>
        <p:spPr bwMode="auto">
          <a:xfrm>
            <a:off x="603250" y="609600"/>
            <a:ext cx="114300" cy="276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Electoral Commission Annual Performance Plan 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6"/>
          <p:cNvSpPr>
            <a:spLocks noChangeArrowheads="1"/>
          </p:cNvSpPr>
          <p:nvPr/>
        </p:nvSpPr>
        <p:spPr bwMode="auto">
          <a:xfrm>
            <a:off x="0" y="-88288"/>
            <a:ext cx="6324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5CAB"/>
              </a:solidFill>
              <a:effectLst/>
              <a:latin typeface="Arial" panose="020B0604020202020204" pitchFamily="34" charset="0"/>
              <a:ea typeface="Swiss 721"/>
              <a:cs typeface="Swiss 721"/>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5CAB"/>
                </a:solidFill>
                <a:effectLst/>
                <a:ea typeface="Swiss 721"/>
                <a:cs typeface="Swiss 721"/>
              </a:rPr>
              <a:t>Outcomes, outputs, performance indicators and targets for 2021</a:t>
            </a:r>
            <a:endParaRPr kumimoji="0" lang="en-US" altLang="en-US" sz="4000" b="0" i="0" u="none" strike="noStrike" cap="none" normalizeH="0" baseline="0" dirty="0">
              <a:ln>
                <a:noFill/>
              </a:ln>
              <a:solidFill>
                <a:schemeClr val="tx1"/>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056859125"/>
              </p:ext>
            </p:extLst>
          </p:nvPr>
        </p:nvGraphicFramePr>
        <p:xfrm>
          <a:off x="-1" y="522137"/>
          <a:ext cx="9144000" cy="6183463"/>
        </p:xfrm>
        <a:graphic>
          <a:graphicData uri="http://schemas.openxmlformats.org/drawingml/2006/table">
            <a:tbl>
              <a:tblPr firstRow="1" firstCol="1" lastRow="1" lastCol="1" bandRow="1" bandCol="1"/>
              <a:tblGrid>
                <a:gridCol w="412478">
                  <a:extLst>
                    <a:ext uri="{9D8B030D-6E8A-4147-A177-3AD203B41FA5}">
                      <a16:colId xmlns:a16="http://schemas.microsoft.com/office/drawing/2014/main" val="3005988274"/>
                    </a:ext>
                  </a:extLst>
                </a:gridCol>
                <a:gridCol w="851487">
                  <a:extLst>
                    <a:ext uri="{9D8B030D-6E8A-4147-A177-3AD203B41FA5}">
                      <a16:colId xmlns:a16="http://schemas.microsoft.com/office/drawing/2014/main" val="3360828626"/>
                    </a:ext>
                  </a:extLst>
                </a:gridCol>
                <a:gridCol w="1022036">
                  <a:extLst>
                    <a:ext uri="{9D8B030D-6E8A-4147-A177-3AD203B41FA5}">
                      <a16:colId xmlns:a16="http://schemas.microsoft.com/office/drawing/2014/main" val="4142699779"/>
                    </a:ext>
                  </a:extLst>
                </a:gridCol>
                <a:gridCol w="1539371">
                  <a:extLst>
                    <a:ext uri="{9D8B030D-6E8A-4147-A177-3AD203B41FA5}">
                      <a16:colId xmlns:a16="http://schemas.microsoft.com/office/drawing/2014/main" val="3393038860"/>
                    </a:ext>
                  </a:extLst>
                </a:gridCol>
                <a:gridCol w="770633">
                  <a:extLst>
                    <a:ext uri="{9D8B030D-6E8A-4147-A177-3AD203B41FA5}">
                      <a16:colId xmlns:a16="http://schemas.microsoft.com/office/drawing/2014/main" val="1362743698"/>
                    </a:ext>
                  </a:extLst>
                </a:gridCol>
                <a:gridCol w="734628">
                  <a:extLst>
                    <a:ext uri="{9D8B030D-6E8A-4147-A177-3AD203B41FA5}">
                      <a16:colId xmlns:a16="http://schemas.microsoft.com/office/drawing/2014/main" val="2351792813"/>
                    </a:ext>
                  </a:extLst>
                </a:gridCol>
                <a:gridCol w="752315">
                  <a:extLst>
                    <a:ext uri="{9D8B030D-6E8A-4147-A177-3AD203B41FA5}">
                      <a16:colId xmlns:a16="http://schemas.microsoft.com/office/drawing/2014/main" val="1597562115"/>
                    </a:ext>
                  </a:extLst>
                </a:gridCol>
                <a:gridCol w="927453">
                  <a:extLst>
                    <a:ext uri="{9D8B030D-6E8A-4147-A177-3AD203B41FA5}">
                      <a16:colId xmlns:a16="http://schemas.microsoft.com/office/drawing/2014/main" val="2827700275"/>
                    </a:ext>
                  </a:extLst>
                </a:gridCol>
                <a:gridCol w="783730">
                  <a:extLst>
                    <a:ext uri="{9D8B030D-6E8A-4147-A177-3AD203B41FA5}">
                      <a16:colId xmlns:a16="http://schemas.microsoft.com/office/drawing/2014/main" val="3919385349"/>
                    </a:ext>
                  </a:extLst>
                </a:gridCol>
                <a:gridCol w="587870">
                  <a:extLst>
                    <a:ext uri="{9D8B030D-6E8A-4147-A177-3AD203B41FA5}">
                      <a16:colId xmlns:a16="http://schemas.microsoft.com/office/drawing/2014/main" val="2405261173"/>
                    </a:ext>
                  </a:extLst>
                </a:gridCol>
                <a:gridCol w="761999">
                  <a:extLst>
                    <a:ext uri="{9D8B030D-6E8A-4147-A177-3AD203B41FA5}">
                      <a16:colId xmlns:a16="http://schemas.microsoft.com/office/drawing/2014/main" val="1863550916"/>
                    </a:ext>
                  </a:extLst>
                </a:gridCol>
              </a:tblGrid>
              <a:tr h="649402">
                <a:tc gridSpan="4">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379095">
                        <a:spcBef>
                          <a:spcPts val="635"/>
                        </a:spcBef>
                        <a:spcAft>
                          <a:spcPts val="0"/>
                        </a:spcAft>
                      </a:pPr>
                      <a:r>
                        <a:rPr lang="en-US" sz="1200" b="1" dirty="0">
                          <a:solidFill>
                            <a:srgbClr val="FFFFFF"/>
                          </a:solidFill>
                          <a:effectLst/>
                          <a:latin typeface="Swiss 721"/>
                          <a:ea typeface="Swiss 721"/>
                          <a:cs typeface="Swiss 721"/>
                        </a:rPr>
                        <a:t>Audited/actual performance</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a:txBody>
                    <a:bodyPr/>
                    <a:lstStyle/>
                    <a:p>
                      <a:pPr marL="47625" marR="34925" indent="74295">
                        <a:lnSpc>
                          <a:spcPct val="95000"/>
                        </a:lnSpc>
                        <a:spcBef>
                          <a:spcPts val="165"/>
                        </a:spcBef>
                        <a:spcAft>
                          <a:spcPts val="0"/>
                        </a:spcAft>
                      </a:pPr>
                      <a:r>
                        <a:rPr lang="en-US" sz="1200" b="1" dirty="0">
                          <a:solidFill>
                            <a:srgbClr val="FFFFFF"/>
                          </a:solidFill>
                          <a:effectLst/>
                          <a:latin typeface="Swiss 721"/>
                          <a:ea typeface="Swiss 721"/>
                          <a:cs typeface="Swiss 721"/>
                        </a:rPr>
                        <a:t>Estimated performance</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gridSpan="3">
                  <a:txBody>
                    <a:bodyPr/>
                    <a:lstStyle/>
                    <a:p>
                      <a:pPr marL="779145" marR="780415" algn="ctr">
                        <a:spcBef>
                          <a:spcPts val="635"/>
                        </a:spcBef>
                        <a:spcAft>
                          <a:spcPts val="0"/>
                        </a:spcAft>
                      </a:pPr>
                      <a:r>
                        <a:rPr lang="en-US" sz="1200" b="1" dirty="0">
                          <a:solidFill>
                            <a:srgbClr val="FFFFFF"/>
                          </a:solidFill>
                          <a:effectLst/>
                          <a:latin typeface="Swiss 721"/>
                          <a:ea typeface="Swiss 721"/>
                          <a:cs typeface="Swiss 721"/>
                        </a:rPr>
                        <a:t>MTEF period</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46870609"/>
                  </a:ext>
                </a:extLst>
              </a:tr>
              <a:tr h="757635">
                <a:tc>
                  <a:txBody>
                    <a:bodyPr/>
                    <a:lstStyle/>
                    <a:p>
                      <a:pPr marL="113665">
                        <a:spcBef>
                          <a:spcPts val="610"/>
                        </a:spcBef>
                        <a:spcAft>
                          <a:spcPts val="0"/>
                        </a:spcAft>
                      </a:pPr>
                      <a:r>
                        <a:rPr lang="en-US" sz="1400" b="1" dirty="0">
                          <a:solidFill>
                            <a:srgbClr val="FFFFFF"/>
                          </a:solidFill>
                          <a:effectLst/>
                          <a:latin typeface="Swiss 721"/>
                          <a:ea typeface="Swiss 721"/>
                          <a:cs typeface="Swiss 721"/>
                        </a:rPr>
                        <a:t>No.</a:t>
                      </a:r>
                      <a:endParaRPr lang="en-ZA" sz="15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180975">
                        <a:spcBef>
                          <a:spcPts val="610"/>
                        </a:spcBef>
                        <a:spcAft>
                          <a:spcPts val="0"/>
                        </a:spcAft>
                      </a:pPr>
                      <a:r>
                        <a:rPr lang="en-US" sz="1400" b="1" dirty="0">
                          <a:solidFill>
                            <a:srgbClr val="FFFFFF"/>
                          </a:solidFill>
                          <a:effectLst/>
                          <a:latin typeface="Swiss 721"/>
                          <a:ea typeface="Swiss 721"/>
                          <a:cs typeface="Swiss 721"/>
                        </a:rPr>
                        <a:t>Outcome</a:t>
                      </a:r>
                      <a:endParaRPr lang="en-ZA" sz="15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340995">
                        <a:spcBef>
                          <a:spcPts val="610"/>
                        </a:spcBef>
                        <a:spcAft>
                          <a:spcPts val="0"/>
                        </a:spcAft>
                      </a:pPr>
                      <a:r>
                        <a:rPr lang="en-US" sz="1400" b="1">
                          <a:solidFill>
                            <a:srgbClr val="FFFFFF"/>
                          </a:solidFill>
                          <a:effectLst/>
                          <a:latin typeface="Swiss 721"/>
                          <a:ea typeface="Swiss 721"/>
                          <a:cs typeface="Swiss 721"/>
                        </a:rPr>
                        <a:t>Outputs</a:t>
                      </a:r>
                      <a:endParaRPr lang="en-ZA" sz="15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457835" marR="441325" indent="85090">
                        <a:lnSpc>
                          <a:spcPct val="95000"/>
                        </a:lnSpc>
                        <a:spcBef>
                          <a:spcPts val="140"/>
                        </a:spcBef>
                        <a:spcAft>
                          <a:spcPts val="0"/>
                        </a:spcAft>
                      </a:pPr>
                      <a:r>
                        <a:rPr lang="en-US" sz="1400" b="1" dirty="0">
                          <a:solidFill>
                            <a:srgbClr val="FFFFFF"/>
                          </a:solidFill>
                          <a:effectLst/>
                          <a:latin typeface="Swiss 721"/>
                          <a:ea typeface="Swiss 721"/>
                          <a:cs typeface="Swiss 721"/>
                        </a:rPr>
                        <a:t>Output indicators</a:t>
                      </a:r>
                      <a:endParaRPr lang="en-ZA" sz="15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64770" marR="62865" algn="ctr">
                        <a:spcBef>
                          <a:spcPts val="610"/>
                        </a:spcBef>
                        <a:spcAft>
                          <a:spcPts val="0"/>
                        </a:spcAft>
                      </a:pPr>
                      <a:r>
                        <a:rPr lang="en-US" sz="1400" b="1">
                          <a:solidFill>
                            <a:srgbClr val="FFFFFF"/>
                          </a:solidFill>
                          <a:effectLst/>
                          <a:latin typeface="Swiss 721"/>
                          <a:ea typeface="Swiss 721"/>
                          <a:cs typeface="Swiss 721"/>
                        </a:rPr>
                        <a:t>2016/17</a:t>
                      </a:r>
                      <a:endParaRPr lang="en-ZA" sz="15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2705" marR="51435" algn="ctr">
                        <a:spcBef>
                          <a:spcPts val="610"/>
                        </a:spcBef>
                        <a:spcAft>
                          <a:spcPts val="0"/>
                        </a:spcAft>
                      </a:pPr>
                      <a:r>
                        <a:rPr lang="en-US" sz="1400" b="1">
                          <a:solidFill>
                            <a:srgbClr val="FFFFFF"/>
                          </a:solidFill>
                          <a:effectLst/>
                          <a:latin typeface="Swiss 721"/>
                          <a:ea typeface="Swiss 721"/>
                          <a:cs typeface="Swiss 721"/>
                        </a:rPr>
                        <a:t>2017/18</a:t>
                      </a:r>
                      <a:endParaRPr lang="en-ZA" sz="15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28575" marR="28575" algn="ctr">
                        <a:spcBef>
                          <a:spcPts val="610"/>
                        </a:spcBef>
                        <a:spcAft>
                          <a:spcPts val="0"/>
                        </a:spcAft>
                      </a:pPr>
                      <a:r>
                        <a:rPr lang="en-US" sz="1400" b="1">
                          <a:solidFill>
                            <a:srgbClr val="FFFFFF"/>
                          </a:solidFill>
                          <a:effectLst/>
                          <a:latin typeface="Swiss 721"/>
                          <a:ea typeface="Swiss 721"/>
                          <a:cs typeface="Swiss 721"/>
                        </a:rPr>
                        <a:t>2018/19</a:t>
                      </a:r>
                      <a:endParaRPr lang="en-ZA" sz="15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7150" marR="57150" algn="ctr">
                        <a:spcBef>
                          <a:spcPts val="610"/>
                        </a:spcBef>
                        <a:spcAft>
                          <a:spcPts val="0"/>
                        </a:spcAft>
                      </a:pPr>
                      <a:r>
                        <a:rPr lang="en-US" sz="1400" b="1">
                          <a:solidFill>
                            <a:srgbClr val="FFFFFF"/>
                          </a:solidFill>
                          <a:effectLst/>
                          <a:latin typeface="Swiss 721"/>
                          <a:ea typeface="Swiss 721"/>
                          <a:cs typeface="Swiss 721"/>
                        </a:rPr>
                        <a:t>2019/20</a:t>
                      </a:r>
                      <a:endParaRPr lang="en-ZA" sz="15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234950" marR="234950" algn="ctr">
                        <a:spcBef>
                          <a:spcPts val="610"/>
                        </a:spcBef>
                        <a:spcAft>
                          <a:spcPts val="0"/>
                        </a:spcAft>
                      </a:pPr>
                      <a:r>
                        <a:rPr lang="en-US" sz="1400" b="1">
                          <a:solidFill>
                            <a:srgbClr val="FFFFFF"/>
                          </a:solidFill>
                          <a:effectLst/>
                          <a:latin typeface="Swiss 721"/>
                          <a:ea typeface="Swiss 721"/>
                          <a:cs typeface="Swiss 721"/>
                        </a:rPr>
                        <a:t>2020/21</a:t>
                      </a:r>
                      <a:endParaRPr lang="en-ZA" sz="15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3340" marR="54610" algn="ctr">
                        <a:spcBef>
                          <a:spcPts val="610"/>
                        </a:spcBef>
                        <a:spcAft>
                          <a:spcPts val="0"/>
                        </a:spcAft>
                      </a:pPr>
                      <a:r>
                        <a:rPr lang="en-US" sz="1400" b="1">
                          <a:solidFill>
                            <a:srgbClr val="FFFFFF"/>
                          </a:solidFill>
                          <a:effectLst/>
                          <a:latin typeface="Swiss 721"/>
                          <a:ea typeface="Swiss 721"/>
                          <a:cs typeface="Swiss 721"/>
                        </a:rPr>
                        <a:t>2021/22</a:t>
                      </a:r>
                      <a:endParaRPr lang="en-ZA" sz="15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118110">
                        <a:spcBef>
                          <a:spcPts val="610"/>
                        </a:spcBef>
                        <a:spcAft>
                          <a:spcPts val="0"/>
                        </a:spcAft>
                      </a:pPr>
                      <a:r>
                        <a:rPr lang="en-US" sz="1400" b="1">
                          <a:solidFill>
                            <a:srgbClr val="FFFFFF"/>
                          </a:solidFill>
                          <a:effectLst/>
                          <a:latin typeface="Swiss 721"/>
                          <a:ea typeface="Swiss 721"/>
                          <a:cs typeface="Swiss 721"/>
                        </a:rPr>
                        <a:t>2022/23</a:t>
                      </a:r>
                      <a:endParaRPr lang="en-ZA" sz="15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260378996"/>
                  </a:ext>
                </a:extLst>
              </a:tr>
              <a:tr h="2417648">
                <a:tc>
                  <a:txBody>
                    <a:bodyPr/>
                    <a:lstStyle/>
                    <a:p>
                      <a:pPr marL="46355">
                        <a:spcBef>
                          <a:spcPts val="180"/>
                        </a:spcBef>
                        <a:spcAft>
                          <a:spcPts val="0"/>
                        </a:spcAft>
                      </a:pPr>
                      <a:r>
                        <a:rPr lang="en-US" sz="1050">
                          <a:solidFill>
                            <a:srgbClr val="231F20"/>
                          </a:solidFill>
                          <a:effectLst/>
                          <a:latin typeface="Swiss 721"/>
                          <a:ea typeface="Swiss 721"/>
                          <a:cs typeface="Swiss 721"/>
                        </a:rPr>
                        <a:t>2.1.8</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a:effectLst/>
                          <a:latin typeface="Times New Roman" panose="02020603050405020304" pitchFamily="18" charset="0"/>
                          <a:ea typeface="Swiss 721"/>
                          <a:cs typeface="Swiss 721"/>
                        </a:rPr>
                        <a:t> </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184150">
                        <a:spcBef>
                          <a:spcPts val="180"/>
                        </a:spcBef>
                        <a:spcAft>
                          <a:spcPts val="0"/>
                        </a:spcAft>
                      </a:pPr>
                      <a:r>
                        <a:rPr lang="en-US" sz="1050" dirty="0">
                          <a:solidFill>
                            <a:srgbClr val="231F20"/>
                          </a:solidFill>
                          <a:effectLst/>
                          <a:latin typeface="Swiss 721"/>
                          <a:ea typeface="Swiss 721"/>
                          <a:cs typeface="Swiss 721"/>
                        </a:rPr>
                        <a:t>Provide accessible voting facilities and comprehensive logistical resources at all voting stations to meet operational demands for main electoral events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33020">
                        <a:spcBef>
                          <a:spcPts val="180"/>
                        </a:spcBef>
                        <a:spcAft>
                          <a:spcPts val="0"/>
                        </a:spcAft>
                      </a:pPr>
                      <a:r>
                        <a:rPr lang="en-US" sz="1050" dirty="0">
                          <a:solidFill>
                            <a:srgbClr val="231F20"/>
                          </a:solidFill>
                          <a:effectLst/>
                          <a:latin typeface="Swiss 721"/>
                          <a:ea typeface="Swiss 721"/>
                          <a:cs typeface="Swiss 721"/>
                        </a:rPr>
                        <a:t>Electoral Materials to be delivered to all voting stations and voting streams for each main electoral event as required by the approved materials requirement plan and bill of materials.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64770" marR="62865" algn="ctr">
                        <a:spcBef>
                          <a:spcPts val="5"/>
                        </a:spcBef>
                        <a:spcAft>
                          <a:spcPts val="0"/>
                        </a:spcAft>
                      </a:pPr>
                      <a:r>
                        <a:rPr lang="en-US" sz="1050" dirty="0">
                          <a:solidFill>
                            <a:srgbClr val="231F20"/>
                          </a:solidFill>
                          <a:effectLst/>
                          <a:latin typeface="Swiss 721"/>
                          <a:ea typeface="Swiss 721"/>
                          <a:cs typeface="Swiss 721"/>
                        </a:rPr>
                        <a:t>100% of</a:t>
                      </a:r>
                      <a:endParaRPr lang="en-ZA" sz="1100" dirty="0">
                        <a:effectLst/>
                        <a:latin typeface="Swiss 721"/>
                        <a:ea typeface="Swiss 721"/>
                        <a:cs typeface="Swiss 721"/>
                      </a:endParaRPr>
                    </a:p>
                    <a:p>
                      <a:pPr marL="66675" marR="62865" algn="ctr">
                        <a:spcAft>
                          <a:spcPts val="0"/>
                        </a:spcAft>
                      </a:pPr>
                      <a:r>
                        <a:rPr lang="en-US" sz="1050" dirty="0">
                          <a:solidFill>
                            <a:srgbClr val="231F20"/>
                          </a:solidFill>
                          <a:effectLst/>
                          <a:latin typeface="Swiss 721"/>
                          <a:ea typeface="Swiss 721"/>
                          <a:cs typeface="Swiss 721"/>
                        </a:rPr>
                        <a:t>22 612 voting stations achievement</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52705" marR="51435" algn="ctr">
                        <a:spcBef>
                          <a:spcPts val="5"/>
                        </a:spcBef>
                        <a:spcAft>
                          <a:spcPts val="0"/>
                        </a:spcAft>
                      </a:pPr>
                      <a:r>
                        <a:rPr lang="en-US" sz="1050" dirty="0">
                          <a:solidFill>
                            <a:srgbClr val="231F20"/>
                          </a:solidFill>
                          <a:effectLst/>
                          <a:latin typeface="Swiss 721"/>
                          <a:ea typeface="Swiss 721"/>
                          <a:cs typeface="Swiss 721"/>
                        </a:rPr>
                        <a:t>100% of</a:t>
                      </a:r>
                      <a:endParaRPr lang="en-ZA" sz="1100" dirty="0">
                        <a:effectLst/>
                        <a:latin typeface="Swiss 721"/>
                        <a:ea typeface="Swiss 721"/>
                        <a:cs typeface="Swiss 721"/>
                      </a:endParaRPr>
                    </a:p>
                    <a:p>
                      <a:pPr marL="53975" marR="51435" algn="ctr">
                        <a:spcAft>
                          <a:spcPts val="0"/>
                        </a:spcAft>
                      </a:pPr>
                      <a:r>
                        <a:rPr lang="en-US" sz="1050" dirty="0">
                          <a:solidFill>
                            <a:srgbClr val="231F20"/>
                          </a:solidFill>
                          <a:effectLst/>
                          <a:latin typeface="Swiss 721"/>
                          <a:ea typeface="Swiss 721"/>
                          <a:cs typeface="Swiss 721"/>
                        </a:rPr>
                        <a:t>22 617 voting stations achievement</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46355">
                        <a:spcBef>
                          <a:spcPts val="40"/>
                        </a:spcBef>
                        <a:spcAft>
                          <a:spcPts val="0"/>
                        </a:spcAft>
                      </a:pPr>
                      <a:r>
                        <a:rPr lang="en-US" sz="1000" b="1" dirty="0">
                          <a:effectLst/>
                          <a:latin typeface="Swiss 721"/>
                          <a:ea typeface="Swiss 721"/>
                          <a:cs typeface="Swiss 721"/>
                        </a:rPr>
                        <a:t> </a:t>
                      </a:r>
                      <a:endParaRPr lang="en-ZA" sz="1100" dirty="0">
                        <a:effectLst/>
                        <a:latin typeface="Swiss 721"/>
                        <a:ea typeface="Swiss 721"/>
                        <a:cs typeface="Swiss 721"/>
                      </a:endParaRPr>
                    </a:p>
                    <a:p>
                      <a:pPr marL="28575" marR="28575" algn="ctr">
                        <a:spcAft>
                          <a:spcPts val="0"/>
                        </a:spcAft>
                      </a:pPr>
                      <a:r>
                        <a:rPr lang="en-US" sz="1050" dirty="0">
                          <a:solidFill>
                            <a:srgbClr val="231F20"/>
                          </a:solidFill>
                          <a:effectLst/>
                          <a:latin typeface="Swiss 721"/>
                          <a:ea typeface="Swiss 721"/>
                          <a:cs typeface="Swiss 721"/>
                        </a:rPr>
                        <a:t>100% of</a:t>
                      </a:r>
                      <a:endParaRPr lang="en-ZA" sz="1100" dirty="0">
                        <a:effectLst/>
                        <a:latin typeface="Swiss 721"/>
                        <a:ea typeface="Swiss 721"/>
                        <a:cs typeface="Swiss 721"/>
                      </a:endParaRPr>
                    </a:p>
                    <a:p>
                      <a:pPr marL="30480" marR="28575" algn="ctr">
                        <a:spcBef>
                          <a:spcPts val="405"/>
                        </a:spcBef>
                        <a:spcAft>
                          <a:spcPts val="0"/>
                        </a:spcAft>
                      </a:pPr>
                      <a:r>
                        <a:rPr lang="en-US" sz="1050" dirty="0">
                          <a:solidFill>
                            <a:srgbClr val="231F20"/>
                          </a:solidFill>
                          <a:effectLst/>
                          <a:latin typeface="Swiss 721"/>
                          <a:ea typeface="Swiss 721"/>
                          <a:cs typeface="Swiss 721"/>
                        </a:rPr>
                        <a:t>22 924 voting stations achievement</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57150" marR="57150" algn="ctr">
                        <a:spcBef>
                          <a:spcPts val="5"/>
                        </a:spcBef>
                        <a:spcAft>
                          <a:spcPts val="0"/>
                        </a:spcAft>
                      </a:pPr>
                      <a:r>
                        <a:rPr lang="en-US" sz="1050">
                          <a:solidFill>
                            <a:srgbClr val="231F20"/>
                          </a:solidFill>
                          <a:effectLst/>
                          <a:latin typeface="Swiss 721"/>
                          <a:ea typeface="Swiss 721"/>
                          <a:cs typeface="Swiss 721"/>
                        </a:rPr>
                        <a:t>100% of</a:t>
                      </a:r>
                      <a:endParaRPr lang="en-ZA" sz="1100">
                        <a:effectLst/>
                        <a:latin typeface="Swiss 721"/>
                        <a:ea typeface="Swiss 721"/>
                        <a:cs typeface="Swiss 721"/>
                      </a:endParaRPr>
                    </a:p>
                    <a:p>
                      <a:pPr marL="57150" marR="55880" algn="ctr">
                        <a:spcAft>
                          <a:spcPts val="0"/>
                        </a:spcAft>
                      </a:pPr>
                      <a:r>
                        <a:rPr lang="en-US" sz="1050">
                          <a:solidFill>
                            <a:srgbClr val="231F20"/>
                          </a:solidFill>
                          <a:effectLst/>
                          <a:latin typeface="Swiss 721"/>
                          <a:ea typeface="Swiss 721"/>
                          <a:cs typeface="Swiss 721"/>
                        </a:rPr>
                        <a:t>23 000 voting stations achievement</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283845" marR="153670" indent="-119380">
                        <a:spcBef>
                          <a:spcPts val="5"/>
                        </a:spcBef>
                        <a:spcAft>
                          <a:spcPts val="0"/>
                        </a:spcAft>
                      </a:pPr>
                      <a:r>
                        <a:rPr lang="en-US" sz="1050" dirty="0">
                          <a:solidFill>
                            <a:srgbClr val="231F20"/>
                          </a:solidFill>
                          <a:effectLst/>
                          <a:latin typeface="Swiss 721"/>
                          <a:ea typeface="Swiss 721"/>
                          <a:cs typeface="Swiss 721"/>
                        </a:rPr>
                        <a:t>30 000 voting streams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161925" marR="32385" indent="-119380">
                        <a:spcBef>
                          <a:spcPts val="5"/>
                        </a:spcBef>
                        <a:spcAft>
                          <a:spcPts val="0"/>
                        </a:spcAft>
                      </a:pPr>
                      <a:r>
                        <a:rPr lang="en-US" sz="1050">
                          <a:solidFill>
                            <a:srgbClr val="231F20"/>
                          </a:solidFill>
                          <a:effectLst/>
                          <a:latin typeface="Swiss 721"/>
                          <a:ea typeface="Swiss 721"/>
                          <a:cs typeface="Swiss 721"/>
                        </a:rPr>
                        <a:t>30 000 voting streams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0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000">
                        <a:effectLst/>
                        <a:latin typeface="Swiss 721"/>
                        <a:ea typeface="Swiss 721"/>
                        <a:cs typeface="Swiss 721"/>
                      </a:endParaRPr>
                    </a:p>
                    <a:p>
                      <a:pPr marL="52070" marR="54610" indent="-635" algn="ctr">
                        <a:spcBef>
                          <a:spcPts val="660"/>
                        </a:spcBef>
                        <a:spcAft>
                          <a:spcPts val="0"/>
                        </a:spcAft>
                      </a:pPr>
                      <a:r>
                        <a:rPr lang="en-US" sz="900">
                          <a:solidFill>
                            <a:srgbClr val="231F20"/>
                          </a:solidFill>
                          <a:effectLst/>
                          <a:latin typeface="Swiss 721"/>
                          <a:ea typeface="Swiss 721"/>
                          <a:cs typeface="Swiss 721"/>
                        </a:rPr>
                        <a:t>Not  applicable in this year</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937226106"/>
                  </a:ext>
                </a:extLst>
              </a:tr>
              <a:tr h="863446">
                <a:tc>
                  <a:txBody>
                    <a:bodyPr/>
                    <a:lstStyle/>
                    <a:p>
                      <a:pPr marL="46355">
                        <a:spcBef>
                          <a:spcPts val="180"/>
                        </a:spcBef>
                        <a:spcAft>
                          <a:spcPts val="0"/>
                        </a:spcAft>
                      </a:pPr>
                      <a:r>
                        <a:rPr lang="en-US" sz="1050">
                          <a:solidFill>
                            <a:srgbClr val="231F20"/>
                          </a:solidFill>
                          <a:effectLst/>
                          <a:latin typeface="Swiss 721"/>
                          <a:ea typeface="Swiss 721"/>
                          <a:cs typeface="Swiss 721"/>
                        </a:rPr>
                        <a:t>2.1.9</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a:effectLst/>
                          <a:latin typeface="Times New Roman" panose="02020603050405020304" pitchFamily="18" charset="0"/>
                          <a:ea typeface="Swiss 721"/>
                          <a:cs typeface="Swiss 721"/>
                        </a:rPr>
                        <a:t> </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5720" marR="27940">
                        <a:spcBef>
                          <a:spcPts val="180"/>
                        </a:spcBef>
                        <a:spcAft>
                          <a:spcPts val="0"/>
                        </a:spcAft>
                      </a:pPr>
                      <a:r>
                        <a:rPr lang="en-US" sz="1050">
                          <a:solidFill>
                            <a:srgbClr val="231F20"/>
                          </a:solidFill>
                          <a:effectLst/>
                          <a:latin typeface="Swiss 721"/>
                          <a:ea typeface="Swiss 721"/>
                          <a:cs typeface="Swiss 721"/>
                        </a:rPr>
                        <a:t>Strive for excellence at voting station level to enhance the integrity of elections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62230">
                        <a:spcBef>
                          <a:spcPts val="180"/>
                        </a:spcBef>
                        <a:spcAft>
                          <a:spcPts val="0"/>
                        </a:spcAft>
                      </a:pPr>
                      <a:r>
                        <a:rPr lang="en-US" sz="1050">
                          <a:solidFill>
                            <a:srgbClr val="231F20"/>
                          </a:solidFill>
                          <a:effectLst/>
                          <a:latin typeface="Swiss 721"/>
                          <a:ea typeface="Swiss 721"/>
                          <a:cs typeface="Swiss 721"/>
                        </a:rPr>
                        <a:t>Average number of registered voters per voting station stream during general election days.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64770" marR="62865" algn="ctr">
                        <a:spcBef>
                          <a:spcPts val="660"/>
                        </a:spcBef>
                        <a:spcAft>
                          <a:spcPts val="0"/>
                        </a:spcAft>
                      </a:pPr>
                      <a:r>
                        <a:rPr lang="en-US" sz="105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52705" marR="51435" algn="ctr">
                        <a:spcBef>
                          <a:spcPts val="660"/>
                        </a:spcBef>
                        <a:spcAft>
                          <a:spcPts val="0"/>
                        </a:spcAft>
                      </a:pPr>
                      <a:r>
                        <a:rPr lang="en-US" sz="105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28575" marR="28575" algn="ctr">
                        <a:spcBef>
                          <a:spcPts val="660"/>
                        </a:spcBef>
                        <a:spcAft>
                          <a:spcPts val="0"/>
                        </a:spcAft>
                      </a:pPr>
                      <a:r>
                        <a:rPr lang="en-US" sz="1050" dirty="0">
                          <a:solidFill>
                            <a:srgbClr val="231F20"/>
                          </a:solidFill>
                          <a:effectLst/>
                          <a:latin typeface="Swiss 721"/>
                          <a:ea typeface="Swiss 721"/>
                          <a:cs typeface="Swiss 721"/>
                        </a:rPr>
                        <a:t>New</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57150" marR="57150" algn="ctr">
                        <a:spcBef>
                          <a:spcPts val="660"/>
                        </a:spcBef>
                        <a:spcAft>
                          <a:spcPts val="0"/>
                        </a:spcAft>
                      </a:pPr>
                      <a:r>
                        <a:rPr lang="en-US" sz="1050" dirty="0">
                          <a:solidFill>
                            <a:srgbClr val="231F20"/>
                          </a:solidFill>
                          <a:effectLst/>
                          <a:latin typeface="Swiss 721"/>
                          <a:ea typeface="Swiss 721"/>
                          <a:cs typeface="Swiss 721"/>
                        </a:rPr>
                        <a:t>New</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234950" marR="234950" algn="ctr">
                        <a:spcBef>
                          <a:spcPts val="660"/>
                        </a:spcBef>
                        <a:spcAft>
                          <a:spcPts val="0"/>
                        </a:spcAft>
                      </a:pPr>
                      <a:r>
                        <a:rPr lang="en-US" sz="1050" dirty="0">
                          <a:solidFill>
                            <a:srgbClr val="231F20"/>
                          </a:solidFill>
                          <a:effectLst/>
                          <a:latin typeface="Swiss 721"/>
                          <a:ea typeface="Swiss 721"/>
                          <a:cs typeface="Swiss 721"/>
                        </a:rPr>
                        <a:t>N/A</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53340" marR="54610" algn="ctr">
                        <a:spcBef>
                          <a:spcPts val="660"/>
                        </a:spcBef>
                        <a:spcAft>
                          <a:spcPts val="0"/>
                        </a:spcAft>
                      </a:pPr>
                      <a:r>
                        <a:rPr lang="en-US" sz="1050" dirty="0">
                          <a:solidFill>
                            <a:srgbClr val="231F20"/>
                          </a:solidFill>
                          <a:effectLst/>
                          <a:latin typeface="Swiss 721"/>
                          <a:ea typeface="Swiss 721"/>
                          <a:cs typeface="Swiss 721"/>
                        </a:rPr>
                        <a:t>900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000">
                        <a:effectLst/>
                        <a:latin typeface="Swiss 721"/>
                        <a:ea typeface="Swiss 721"/>
                        <a:cs typeface="Swiss 721"/>
                      </a:endParaRPr>
                    </a:p>
                    <a:p>
                      <a:pPr marL="103505" marR="95250" indent="149225">
                        <a:spcAft>
                          <a:spcPts val="0"/>
                        </a:spcAft>
                      </a:pPr>
                      <a:r>
                        <a:rPr lang="en-US" sz="900">
                          <a:solidFill>
                            <a:srgbClr val="231F20"/>
                          </a:solidFill>
                          <a:effectLst/>
                          <a:latin typeface="Swiss 721"/>
                          <a:ea typeface="Swiss 721"/>
                          <a:cs typeface="Swiss 721"/>
                        </a:rPr>
                        <a:t>Not applicable</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663560025"/>
                  </a:ext>
                </a:extLst>
              </a:tr>
              <a:tr h="1495332">
                <a:tc>
                  <a:txBody>
                    <a:bodyPr/>
                    <a:lstStyle/>
                    <a:p>
                      <a:pPr marL="46355">
                        <a:spcBef>
                          <a:spcPts val="180"/>
                        </a:spcBef>
                        <a:spcAft>
                          <a:spcPts val="0"/>
                        </a:spcAft>
                      </a:pPr>
                      <a:r>
                        <a:rPr lang="en-US" sz="1000" dirty="0">
                          <a:solidFill>
                            <a:srgbClr val="231F20"/>
                          </a:solidFill>
                          <a:effectLst/>
                          <a:latin typeface="Swiss 721"/>
                          <a:ea typeface="Swiss 721"/>
                          <a:cs typeface="Swiss 721"/>
                        </a:rPr>
                        <a:t>2.1.10</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a:effectLst/>
                          <a:latin typeface="Times New Roman" panose="02020603050405020304" pitchFamily="18" charset="0"/>
                          <a:ea typeface="Swiss 721"/>
                          <a:cs typeface="Swiss 721"/>
                        </a:rPr>
                        <a:t> </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a:txBody>
                    <a:bodyPr/>
                    <a:lstStyle/>
                    <a:p>
                      <a:pPr marL="45720" marR="325120" algn="just">
                        <a:spcBef>
                          <a:spcPts val="180"/>
                        </a:spcBef>
                        <a:spcAft>
                          <a:spcPts val="0"/>
                        </a:spcAft>
                      </a:pPr>
                      <a:r>
                        <a:rPr lang="en-US" sz="1050">
                          <a:solidFill>
                            <a:srgbClr val="231F20"/>
                          </a:solidFill>
                          <a:effectLst/>
                          <a:latin typeface="Swiss 721"/>
                          <a:ea typeface="Swiss 721"/>
                          <a:cs typeface="Swiss 721"/>
                        </a:rPr>
                        <a:t>Number of electoral staff recruited and trained per annum</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116205">
                        <a:spcBef>
                          <a:spcPts val="180"/>
                        </a:spcBef>
                        <a:spcAft>
                          <a:spcPts val="0"/>
                        </a:spcAft>
                      </a:pPr>
                      <a:r>
                        <a:rPr lang="en-US" sz="1000" dirty="0">
                          <a:solidFill>
                            <a:srgbClr val="231F20"/>
                          </a:solidFill>
                          <a:effectLst/>
                          <a:latin typeface="Swiss 721"/>
                          <a:ea typeface="Swiss 721"/>
                          <a:cs typeface="Swiss 721"/>
                        </a:rPr>
                        <a:t>262738 staff</a:t>
                      </a:r>
                      <a:endParaRPr lang="en-ZA" sz="1050" dirty="0">
                        <a:effectLst/>
                        <a:latin typeface="Swiss 721"/>
                        <a:ea typeface="Swiss 721"/>
                        <a:cs typeface="Swiss 721"/>
                      </a:endParaRPr>
                    </a:p>
                    <a:p>
                      <a:pPr marL="149225">
                        <a:spcAft>
                          <a:spcPts val="0"/>
                        </a:spcAft>
                      </a:pPr>
                      <a:r>
                        <a:rPr lang="en-US" sz="1000" dirty="0">
                          <a:solidFill>
                            <a:srgbClr val="231F20"/>
                          </a:solidFill>
                          <a:effectLst/>
                          <a:latin typeface="Swiss 721"/>
                          <a:ea typeface="Swiss 721"/>
                          <a:cs typeface="Swiss 721"/>
                        </a:rPr>
                        <a:t>(58 001 for</a:t>
                      </a:r>
                      <a:endParaRPr lang="en-ZA" sz="1050" dirty="0">
                        <a:effectLst/>
                        <a:latin typeface="Swiss 721"/>
                        <a:ea typeface="Swiss 721"/>
                        <a:cs typeface="Swiss 721"/>
                      </a:endParaRPr>
                    </a:p>
                    <a:p>
                      <a:pPr marL="145415">
                        <a:spcAft>
                          <a:spcPts val="0"/>
                        </a:spcAft>
                      </a:pPr>
                      <a:r>
                        <a:rPr lang="en-US" sz="1000" dirty="0">
                          <a:solidFill>
                            <a:srgbClr val="231F20"/>
                          </a:solidFill>
                          <a:effectLst/>
                          <a:latin typeface="Swiss 721"/>
                          <a:ea typeface="Swiss 721"/>
                          <a:cs typeface="Swiss 721"/>
                        </a:rPr>
                        <a:t>REG 2 and</a:t>
                      </a:r>
                      <a:endParaRPr lang="en-ZA" sz="1050" dirty="0">
                        <a:effectLst/>
                        <a:latin typeface="Swiss 721"/>
                        <a:ea typeface="Swiss 721"/>
                        <a:cs typeface="Swiss 721"/>
                      </a:endParaRPr>
                    </a:p>
                    <a:p>
                      <a:pPr marL="138430">
                        <a:spcBef>
                          <a:spcPts val="5"/>
                        </a:spcBef>
                        <a:spcAft>
                          <a:spcPts val="0"/>
                        </a:spcAft>
                      </a:pPr>
                      <a:r>
                        <a:rPr lang="en-US" sz="1000" dirty="0">
                          <a:solidFill>
                            <a:srgbClr val="231F20"/>
                          </a:solidFill>
                          <a:effectLst/>
                          <a:latin typeface="Swiss 721"/>
                          <a:ea typeface="Swiss 721"/>
                          <a:cs typeface="Swiss 721"/>
                        </a:rPr>
                        <a:t>204 737 for</a:t>
                      </a:r>
                      <a:endParaRPr lang="en-ZA" sz="1050" dirty="0">
                        <a:effectLst/>
                        <a:latin typeface="Swiss 721"/>
                        <a:ea typeface="Swiss 721"/>
                        <a:cs typeface="Swiss 721"/>
                      </a:endParaRPr>
                    </a:p>
                    <a:p>
                      <a:pPr marL="152400">
                        <a:spcAft>
                          <a:spcPts val="0"/>
                        </a:spcAft>
                      </a:pPr>
                      <a:r>
                        <a:rPr lang="en-US" sz="1000" dirty="0">
                          <a:solidFill>
                            <a:srgbClr val="231F20"/>
                          </a:solidFill>
                          <a:effectLst/>
                          <a:latin typeface="Swiss 721"/>
                          <a:ea typeface="Swiss 721"/>
                          <a:cs typeface="Swiss 721"/>
                        </a:rPr>
                        <a:t>LGE 2016)</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52705" marR="51435" algn="ctr">
                        <a:spcBef>
                          <a:spcPts val="5"/>
                        </a:spcBef>
                        <a:spcAft>
                          <a:spcPts val="0"/>
                        </a:spcAft>
                      </a:pPr>
                      <a:r>
                        <a:rPr lang="en-US" sz="1050">
                          <a:solidFill>
                            <a:srgbClr val="231F20"/>
                          </a:solidFill>
                          <a:effectLst/>
                          <a:latin typeface="Swiss 721"/>
                          <a:ea typeface="Swiss 721"/>
                          <a:cs typeface="Swiss 721"/>
                        </a:rPr>
                        <a:t>67 289</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28575" marR="28575" algn="ctr">
                        <a:spcBef>
                          <a:spcPts val="5"/>
                        </a:spcBef>
                        <a:spcAft>
                          <a:spcPts val="0"/>
                        </a:spcAft>
                      </a:pPr>
                      <a:r>
                        <a:rPr lang="en-US" sz="1050" dirty="0">
                          <a:solidFill>
                            <a:srgbClr val="231F20"/>
                          </a:solidFill>
                          <a:effectLst/>
                          <a:latin typeface="Swiss 721"/>
                          <a:ea typeface="Swiss 721"/>
                          <a:cs typeface="Swiss 721"/>
                        </a:rPr>
                        <a:t>68 276</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57150" marR="57150" algn="ctr">
                        <a:spcBef>
                          <a:spcPts val="5"/>
                        </a:spcBef>
                        <a:spcAft>
                          <a:spcPts val="0"/>
                        </a:spcAft>
                      </a:pPr>
                      <a:r>
                        <a:rPr lang="en-US" sz="1050">
                          <a:solidFill>
                            <a:srgbClr val="231F20"/>
                          </a:solidFill>
                          <a:effectLst/>
                          <a:latin typeface="Swiss 721"/>
                          <a:ea typeface="Swiss 721"/>
                          <a:cs typeface="Swiss 721"/>
                        </a:rPr>
                        <a:t>208 000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1050" b="1">
                          <a:effectLst/>
                          <a:latin typeface="Swiss 721"/>
                          <a:ea typeface="Swiss 721"/>
                          <a:cs typeface="Swiss 721"/>
                        </a:rPr>
                        <a:t> </a:t>
                      </a:r>
                      <a:endParaRPr lang="en-ZA" sz="1100">
                        <a:effectLst/>
                        <a:latin typeface="Swiss 721"/>
                        <a:ea typeface="Swiss 721"/>
                        <a:cs typeface="Swiss 721"/>
                      </a:endParaRPr>
                    </a:p>
                    <a:p>
                      <a:pPr marL="234950" marR="234950" algn="ctr">
                        <a:spcBef>
                          <a:spcPts val="5"/>
                        </a:spcBef>
                        <a:spcAft>
                          <a:spcPts val="0"/>
                        </a:spcAft>
                      </a:pPr>
                      <a:r>
                        <a:rPr lang="en-US" sz="1050">
                          <a:solidFill>
                            <a:srgbClr val="231F20"/>
                          </a:solidFill>
                          <a:effectLst/>
                          <a:latin typeface="Swiss 721"/>
                          <a:ea typeface="Swiss 721"/>
                          <a:cs typeface="Swiss 721"/>
                        </a:rPr>
                        <a:t>68 000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1050" b="1" dirty="0">
                          <a:effectLst/>
                          <a:latin typeface="Swiss 721"/>
                          <a:ea typeface="Swiss 721"/>
                          <a:cs typeface="Swiss 721"/>
                        </a:rPr>
                        <a:t> </a:t>
                      </a:r>
                      <a:endParaRPr lang="en-ZA" sz="1050" dirty="0">
                        <a:effectLst/>
                        <a:latin typeface="Swiss 721"/>
                        <a:ea typeface="Swiss 721"/>
                        <a:cs typeface="Swiss 721"/>
                      </a:endParaRPr>
                    </a:p>
                    <a:p>
                      <a:pPr marL="53340" marR="54610" algn="ctr">
                        <a:spcBef>
                          <a:spcPts val="5"/>
                        </a:spcBef>
                        <a:spcAft>
                          <a:spcPts val="0"/>
                        </a:spcAft>
                      </a:pPr>
                      <a:r>
                        <a:rPr lang="en-US" sz="1000" dirty="0">
                          <a:solidFill>
                            <a:srgbClr val="231F20"/>
                          </a:solidFill>
                          <a:effectLst/>
                          <a:latin typeface="Swiss 721"/>
                          <a:ea typeface="Swiss 721"/>
                          <a:cs typeface="Swiss 721"/>
                        </a:rPr>
                        <a:t>208 000</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000" dirty="0">
                        <a:effectLst/>
                        <a:latin typeface="Swiss 721"/>
                        <a:ea typeface="Swiss 721"/>
                        <a:cs typeface="Swiss 721"/>
                      </a:endParaRPr>
                    </a:p>
                    <a:p>
                      <a:pPr marL="52070" marR="54610" indent="-635" algn="ctr">
                        <a:spcAft>
                          <a:spcPts val="0"/>
                        </a:spcAft>
                      </a:pPr>
                      <a:r>
                        <a:rPr lang="en-US" sz="900" dirty="0">
                          <a:solidFill>
                            <a:srgbClr val="231F20"/>
                          </a:solidFill>
                          <a:effectLst/>
                          <a:latin typeface="Swiss 721"/>
                          <a:ea typeface="Swiss 721"/>
                          <a:cs typeface="Swiss 721"/>
                        </a:rPr>
                        <a:t>Not  applicable in this year</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805028432"/>
                  </a:ext>
                </a:extLst>
              </a:tr>
            </a:tbl>
          </a:graphicData>
        </a:graphic>
      </p:graphicFrame>
    </p:spTree>
    <p:extLst>
      <p:ext uri="{BB962C8B-B14F-4D97-AF65-F5344CB8AC3E}">
        <p14:creationId xmlns:p14="http://schemas.microsoft.com/office/powerpoint/2010/main" val="662643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4"/>
          <p:cNvSpPr txBox="1">
            <a:spLocks noChangeArrowheads="1"/>
          </p:cNvSpPr>
          <p:nvPr/>
        </p:nvSpPr>
        <p:spPr bwMode="auto">
          <a:xfrm>
            <a:off x="603250" y="609600"/>
            <a:ext cx="114300" cy="1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33"/>
          <p:cNvSpPr txBox="1">
            <a:spLocks noChangeArrowheads="1"/>
          </p:cNvSpPr>
          <p:nvPr/>
        </p:nvSpPr>
        <p:spPr bwMode="auto">
          <a:xfrm>
            <a:off x="603250" y="609600"/>
            <a:ext cx="114300" cy="276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Electoral Commission Annual Performance Plan 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6"/>
          <p:cNvSpPr>
            <a:spLocks noChangeArrowheads="1"/>
          </p:cNvSpPr>
          <p:nvPr/>
        </p:nvSpPr>
        <p:spPr bwMode="auto">
          <a:xfrm>
            <a:off x="0" y="4046"/>
            <a:ext cx="40414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ZA" altLang="en-US" sz="1600" b="1" dirty="0">
                <a:solidFill>
                  <a:srgbClr val="005CAB"/>
                </a:solidFill>
                <a:latin typeface="Arial" panose="020B0604020202020204" pitchFamily="34" charset="0"/>
                <a:ea typeface="Swiss 721"/>
                <a:cs typeface="Swiss 721"/>
              </a:rPr>
              <a:t>Indicators, annual and quarterly targets</a:t>
            </a:r>
            <a:endParaRPr kumimoji="0" lang="en-US" altLang="en-US" sz="1600" b="1" i="0" u="none" strike="noStrike" cap="none" normalizeH="0" baseline="0" dirty="0">
              <a:ln>
                <a:noFill/>
              </a:ln>
              <a:solidFill>
                <a:srgbClr val="005CAB"/>
              </a:solidFill>
              <a:effectLst/>
              <a:latin typeface="Arial" panose="020B0604020202020204" pitchFamily="34" charset="0"/>
              <a:ea typeface="Swiss 721"/>
              <a:cs typeface="Swiss 721"/>
            </a:endParaRPr>
          </a:p>
        </p:txBody>
      </p:sp>
      <p:graphicFrame>
        <p:nvGraphicFramePr>
          <p:cNvPr id="4" name="Table 3"/>
          <p:cNvGraphicFramePr>
            <a:graphicFrameLocks noGrp="1"/>
          </p:cNvGraphicFramePr>
          <p:nvPr>
            <p:extLst>
              <p:ext uri="{D42A27DB-BD31-4B8C-83A1-F6EECF244321}">
                <p14:modId xmlns:p14="http://schemas.microsoft.com/office/powerpoint/2010/main" val="1358346637"/>
              </p:ext>
            </p:extLst>
          </p:nvPr>
        </p:nvGraphicFramePr>
        <p:xfrm>
          <a:off x="16042" y="4046"/>
          <a:ext cx="9144000" cy="6898092"/>
        </p:xfrm>
        <a:graphic>
          <a:graphicData uri="http://schemas.openxmlformats.org/drawingml/2006/table">
            <a:tbl>
              <a:tblPr firstRow="1" firstCol="1" lastRow="1" lastCol="1" bandRow="1" bandCol="1"/>
              <a:tblGrid>
                <a:gridCol w="412278">
                  <a:extLst>
                    <a:ext uri="{9D8B030D-6E8A-4147-A177-3AD203B41FA5}">
                      <a16:colId xmlns:a16="http://schemas.microsoft.com/office/drawing/2014/main" val="2964702001"/>
                    </a:ext>
                  </a:extLst>
                </a:gridCol>
                <a:gridCol w="3633482">
                  <a:extLst>
                    <a:ext uri="{9D8B030D-6E8A-4147-A177-3AD203B41FA5}">
                      <a16:colId xmlns:a16="http://schemas.microsoft.com/office/drawing/2014/main" val="603713747"/>
                    </a:ext>
                  </a:extLst>
                </a:gridCol>
                <a:gridCol w="1019648">
                  <a:extLst>
                    <a:ext uri="{9D8B030D-6E8A-4147-A177-3AD203B41FA5}">
                      <a16:colId xmlns:a16="http://schemas.microsoft.com/office/drawing/2014/main" val="3054338217"/>
                    </a:ext>
                  </a:extLst>
                </a:gridCol>
                <a:gridCol w="1019648">
                  <a:extLst>
                    <a:ext uri="{9D8B030D-6E8A-4147-A177-3AD203B41FA5}">
                      <a16:colId xmlns:a16="http://schemas.microsoft.com/office/drawing/2014/main" val="882766849"/>
                    </a:ext>
                  </a:extLst>
                </a:gridCol>
                <a:gridCol w="1019648">
                  <a:extLst>
                    <a:ext uri="{9D8B030D-6E8A-4147-A177-3AD203B41FA5}">
                      <a16:colId xmlns:a16="http://schemas.microsoft.com/office/drawing/2014/main" val="1132634864"/>
                    </a:ext>
                  </a:extLst>
                </a:gridCol>
                <a:gridCol w="1019648">
                  <a:extLst>
                    <a:ext uri="{9D8B030D-6E8A-4147-A177-3AD203B41FA5}">
                      <a16:colId xmlns:a16="http://schemas.microsoft.com/office/drawing/2014/main" val="870987786"/>
                    </a:ext>
                  </a:extLst>
                </a:gridCol>
                <a:gridCol w="1019648">
                  <a:extLst>
                    <a:ext uri="{9D8B030D-6E8A-4147-A177-3AD203B41FA5}">
                      <a16:colId xmlns:a16="http://schemas.microsoft.com/office/drawing/2014/main" val="292851481"/>
                    </a:ext>
                  </a:extLst>
                </a:gridCol>
              </a:tblGrid>
              <a:tr h="467594">
                <a:tc gridSpan="2">
                  <a:txBody>
                    <a:bodyPr/>
                    <a:lstStyle/>
                    <a:p>
                      <a:pPr marL="46355">
                        <a:spcAft>
                          <a:spcPts val="0"/>
                        </a:spcAft>
                      </a:pPr>
                      <a:r>
                        <a:rPr lang="en-US" sz="700" dirty="0">
                          <a:effectLst/>
                          <a:latin typeface="Times New Roman" panose="02020603050405020304" pitchFamily="18" charset="0"/>
                          <a:ea typeface="Swiss 721"/>
                          <a:cs typeface="Swiss 721"/>
                        </a:rPr>
                        <a:t> </a:t>
                      </a:r>
                      <a:endParaRPr lang="en-ZA" sz="900" dirty="0">
                        <a:effectLst/>
                        <a:latin typeface="Swiss 721"/>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gridSpan="5">
                  <a:txBody>
                    <a:bodyPr/>
                    <a:lstStyle/>
                    <a:p>
                      <a:pPr marL="46355">
                        <a:spcBef>
                          <a:spcPts val="15"/>
                        </a:spcBef>
                        <a:spcAft>
                          <a:spcPts val="0"/>
                        </a:spcAft>
                      </a:pPr>
                      <a:r>
                        <a:rPr lang="en-US" sz="900" b="1" dirty="0">
                          <a:effectLst/>
                          <a:latin typeface="Swiss 721"/>
                          <a:ea typeface="Swiss 721"/>
                          <a:cs typeface="Swiss 721"/>
                        </a:rPr>
                        <a:t> </a:t>
                      </a:r>
                      <a:endParaRPr lang="en-ZA" sz="900" dirty="0">
                        <a:effectLst/>
                        <a:latin typeface="Swiss 721"/>
                        <a:ea typeface="Swiss 721"/>
                        <a:cs typeface="Swiss 721"/>
                      </a:endParaRPr>
                    </a:p>
                    <a:p>
                      <a:pPr marL="2091690" marR="2087880" algn="ctr">
                        <a:spcAft>
                          <a:spcPts val="0"/>
                        </a:spcAft>
                      </a:pPr>
                      <a:r>
                        <a:rPr lang="en-US" sz="1100" b="1" dirty="0">
                          <a:solidFill>
                            <a:srgbClr val="FFFFFF"/>
                          </a:solidFill>
                          <a:effectLst/>
                          <a:latin typeface="Swiss 721"/>
                          <a:ea typeface="Swiss 721"/>
                          <a:cs typeface="Swiss 721"/>
                        </a:rPr>
                        <a:t>Quarterly targets</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25796003"/>
                  </a:ext>
                </a:extLst>
              </a:tr>
              <a:tr h="558096">
                <a:tc>
                  <a:txBody>
                    <a:bodyPr/>
                    <a:lstStyle/>
                    <a:p>
                      <a:pPr marL="46355">
                        <a:spcBef>
                          <a:spcPts val="15"/>
                        </a:spcBef>
                        <a:spcAft>
                          <a:spcPts val="0"/>
                        </a:spcAft>
                      </a:pPr>
                      <a:r>
                        <a:rPr lang="en-US" sz="1300" b="1" dirty="0">
                          <a:effectLst/>
                          <a:latin typeface="Swiss 721"/>
                          <a:ea typeface="Swiss 721"/>
                          <a:cs typeface="Swiss 721"/>
                        </a:rPr>
                        <a:t> </a:t>
                      </a:r>
                      <a:endParaRPr lang="en-ZA" sz="1300" dirty="0">
                        <a:effectLst/>
                        <a:latin typeface="Swiss 721"/>
                        <a:ea typeface="Swiss 721"/>
                        <a:cs typeface="Swiss 721"/>
                      </a:endParaRPr>
                    </a:p>
                    <a:p>
                      <a:pPr marL="113665">
                        <a:spcAft>
                          <a:spcPts val="0"/>
                        </a:spcAft>
                      </a:pPr>
                      <a:r>
                        <a:rPr lang="en-US" sz="1200" b="1" dirty="0">
                          <a:solidFill>
                            <a:srgbClr val="FFFFFF"/>
                          </a:solidFill>
                          <a:effectLst/>
                          <a:latin typeface="Swiss 721"/>
                          <a:ea typeface="Swiss 721"/>
                          <a:cs typeface="Swiss 721"/>
                        </a:rPr>
                        <a:t>No.</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46355">
                        <a:spcBef>
                          <a:spcPts val="15"/>
                        </a:spcBef>
                        <a:spcAft>
                          <a:spcPts val="0"/>
                        </a:spcAft>
                      </a:pPr>
                      <a:r>
                        <a:rPr lang="en-US" sz="1300" b="1" dirty="0">
                          <a:effectLst/>
                          <a:latin typeface="Swiss 721"/>
                          <a:ea typeface="Swiss 721"/>
                          <a:cs typeface="Swiss 721"/>
                        </a:rPr>
                        <a:t> </a:t>
                      </a:r>
                      <a:endParaRPr lang="en-ZA" sz="1300" dirty="0">
                        <a:effectLst/>
                        <a:latin typeface="Swiss 721"/>
                        <a:ea typeface="Swiss 721"/>
                        <a:cs typeface="Swiss 721"/>
                      </a:endParaRPr>
                    </a:p>
                    <a:p>
                      <a:pPr marL="1342390" marR="1337310" algn="ctr">
                        <a:spcAft>
                          <a:spcPts val="0"/>
                        </a:spcAft>
                      </a:pPr>
                      <a:r>
                        <a:rPr lang="en-US" sz="1200" b="1" dirty="0">
                          <a:solidFill>
                            <a:srgbClr val="FFFFFF"/>
                          </a:solidFill>
                          <a:effectLst/>
                          <a:latin typeface="Swiss 721"/>
                          <a:ea typeface="Swiss 721"/>
                          <a:cs typeface="Swiss 721"/>
                        </a:rPr>
                        <a:t>Output indicators</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46355">
                        <a:spcBef>
                          <a:spcPts val="15"/>
                        </a:spcBef>
                        <a:spcAft>
                          <a:spcPts val="0"/>
                        </a:spcAft>
                      </a:pPr>
                      <a:r>
                        <a:rPr lang="en-US" sz="1300" b="1">
                          <a:effectLst/>
                          <a:latin typeface="Swiss 721"/>
                          <a:ea typeface="Swiss 721"/>
                          <a:cs typeface="Swiss 721"/>
                        </a:rPr>
                        <a:t> </a:t>
                      </a:r>
                      <a:endParaRPr lang="en-ZA" sz="1300">
                        <a:effectLst/>
                        <a:latin typeface="Swiss 721"/>
                        <a:ea typeface="Swiss 721"/>
                        <a:cs typeface="Swiss 721"/>
                      </a:endParaRPr>
                    </a:p>
                    <a:p>
                      <a:pPr marL="46355" marR="142240" algn="r">
                        <a:spcAft>
                          <a:spcPts val="0"/>
                        </a:spcAft>
                      </a:pPr>
                      <a:r>
                        <a:rPr lang="en-US" sz="1200" b="1">
                          <a:solidFill>
                            <a:srgbClr val="FFFFFF"/>
                          </a:solidFill>
                          <a:effectLst/>
                          <a:latin typeface="Swiss 721"/>
                          <a:ea typeface="Swiss 721"/>
                          <a:cs typeface="Swiss 721"/>
                        </a:rPr>
                        <a:t>Annual target</a:t>
                      </a:r>
                      <a:endParaRPr lang="en-ZA" sz="13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6355">
                        <a:spcBef>
                          <a:spcPts val="15"/>
                        </a:spcBef>
                        <a:spcAft>
                          <a:spcPts val="0"/>
                        </a:spcAft>
                      </a:pPr>
                      <a:r>
                        <a:rPr lang="en-US" sz="1300" b="1" dirty="0">
                          <a:effectLst/>
                          <a:latin typeface="Swiss 721"/>
                          <a:ea typeface="Swiss 721"/>
                          <a:cs typeface="Swiss 721"/>
                        </a:rPr>
                        <a:t> </a:t>
                      </a:r>
                      <a:endParaRPr lang="en-ZA" sz="1300" dirty="0">
                        <a:effectLst/>
                        <a:latin typeface="Swiss 721"/>
                        <a:ea typeface="Swiss 721"/>
                        <a:cs typeface="Swiss 721"/>
                      </a:endParaRPr>
                    </a:p>
                    <a:p>
                      <a:pPr marL="58420" marR="53975" algn="ctr">
                        <a:spcAft>
                          <a:spcPts val="0"/>
                        </a:spcAft>
                      </a:pPr>
                      <a:r>
                        <a:rPr lang="en-US" sz="1200" b="1" dirty="0">
                          <a:solidFill>
                            <a:srgbClr val="FFFFFF"/>
                          </a:solidFill>
                          <a:effectLst/>
                          <a:latin typeface="Swiss 721"/>
                          <a:ea typeface="Swiss 721"/>
                          <a:cs typeface="Swiss 721"/>
                        </a:rPr>
                        <a:t>Quarter 1</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6355">
                        <a:spcBef>
                          <a:spcPts val="15"/>
                        </a:spcBef>
                        <a:spcAft>
                          <a:spcPts val="0"/>
                        </a:spcAft>
                      </a:pPr>
                      <a:r>
                        <a:rPr lang="en-US" sz="1300" b="1">
                          <a:effectLst/>
                          <a:latin typeface="Swiss 721"/>
                          <a:ea typeface="Swiss 721"/>
                          <a:cs typeface="Swiss 721"/>
                        </a:rPr>
                        <a:t> </a:t>
                      </a:r>
                      <a:endParaRPr lang="en-ZA" sz="1300">
                        <a:effectLst/>
                        <a:latin typeface="Swiss 721"/>
                        <a:ea typeface="Swiss 721"/>
                        <a:cs typeface="Swiss 721"/>
                      </a:endParaRPr>
                    </a:p>
                    <a:p>
                      <a:pPr marL="58420" marR="54610" algn="ctr">
                        <a:spcAft>
                          <a:spcPts val="0"/>
                        </a:spcAft>
                      </a:pPr>
                      <a:r>
                        <a:rPr lang="en-US" sz="1200" b="1">
                          <a:solidFill>
                            <a:srgbClr val="FFFFFF"/>
                          </a:solidFill>
                          <a:effectLst/>
                          <a:latin typeface="Swiss 721"/>
                          <a:ea typeface="Swiss 721"/>
                          <a:cs typeface="Swiss 721"/>
                        </a:rPr>
                        <a:t>Quarter 2</a:t>
                      </a:r>
                      <a:endParaRPr lang="en-ZA" sz="13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6355">
                        <a:spcBef>
                          <a:spcPts val="15"/>
                        </a:spcBef>
                        <a:spcAft>
                          <a:spcPts val="0"/>
                        </a:spcAft>
                      </a:pPr>
                      <a:r>
                        <a:rPr lang="en-US" sz="1300" b="1">
                          <a:effectLst/>
                          <a:latin typeface="Swiss 721"/>
                          <a:ea typeface="Swiss 721"/>
                          <a:cs typeface="Swiss 721"/>
                        </a:rPr>
                        <a:t> </a:t>
                      </a:r>
                      <a:endParaRPr lang="en-ZA" sz="1300">
                        <a:effectLst/>
                        <a:latin typeface="Swiss 721"/>
                        <a:ea typeface="Swiss 721"/>
                        <a:cs typeface="Swiss 721"/>
                      </a:endParaRPr>
                    </a:p>
                    <a:p>
                      <a:pPr marL="58420" marR="54610" algn="ctr">
                        <a:spcAft>
                          <a:spcPts val="0"/>
                        </a:spcAft>
                      </a:pPr>
                      <a:r>
                        <a:rPr lang="en-US" sz="1200" b="1">
                          <a:solidFill>
                            <a:srgbClr val="FFFFFF"/>
                          </a:solidFill>
                          <a:effectLst/>
                          <a:latin typeface="Swiss 721"/>
                          <a:ea typeface="Swiss 721"/>
                          <a:cs typeface="Swiss 721"/>
                        </a:rPr>
                        <a:t>Quarter 3</a:t>
                      </a:r>
                      <a:endParaRPr lang="en-ZA" sz="13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6355">
                        <a:spcBef>
                          <a:spcPts val="15"/>
                        </a:spcBef>
                        <a:spcAft>
                          <a:spcPts val="0"/>
                        </a:spcAft>
                      </a:pPr>
                      <a:r>
                        <a:rPr lang="en-US" sz="1300" b="1">
                          <a:effectLst/>
                          <a:latin typeface="Swiss 721"/>
                          <a:ea typeface="Swiss 721"/>
                          <a:cs typeface="Swiss 721"/>
                        </a:rPr>
                        <a:t> </a:t>
                      </a:r>
                      <a:endParaRPr lang="en-ZA" sz="1300">
                        <a:effectLst/>
                        <a:latin typeface="Swiss 721"/>
                        <a:ea typeface="Swiss 721"/>
                        <a:cs typeface="Swiss 721"/>
                      </a:endParaRPr>
                    </a:p>
                    <a:p>
                      <a:pPr marL="46355" marR="251460" algn="r">
                        <a:spcAft>
                          <a:spcPts val="0"/>
                        </a:spcAft>
                      </a:pPr>
                      <a:r>
                        <a:rPr lang="en-US" sz="1200" b="1">
                          <a:solidFill>
                            <a:srgbClr val="FFFFFF"/>
                          </a:solidFill>
                          <a:effectLst/>
                          <a:latin typeface="Swiss 721"/>
                          <a:ea typeface="Swiss 721"/>
                          <a:cs typeface="Swiss 721"/>
                        </a:rPr>
                        <a:t>Quarter 4</a:t>
                      </a:r>
                      <a:endParaRPr lang="en-ZA" sz="13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3681263023"/>
                  </a:ext>
                </a:extLst>
              </a:tr>
              <a:tr h="724016">
                <a:tc>
                  <a:txBody>
                    <a:bodyPr/>
                    <a:lstStyle/>
                    <a:p>
                      <a:pPr marL="46355">
                        <a:spcBef>
                          <a:spcPts val="180"/>
                        </a:spcBef>
                        <a:spcAft>
                          <a:spcPts val="0"/>
                        </a:spcAft>
                      </a:pPr>
                      <a:r>
                        <a:rPr lang="en-US" sz="1200">
                          <a:solidFill>
                            <a:srgbClr val="231F20"/>
                          </a:solidFill>
                          <a:effectLst/>
                          <a:latin typeface="Swiss 721"/>
                          <a:ea typeface="Swiss 721"/>
                          <a:cs typeface="Swiss 721"/>
                        </a:rPr>
                        <a:t>2.1.1</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80"/>
                        </a:spcBef>
                        <a:spcAft>
                          <a:spcPts val="0"/>
                        </a:spcAft>
                      </a:pPr>
                      <a:r>
                        <a:rPr lang="en-US" sz="1200" dirty="0">
                          <a:solidFill>
                            <a:srgbClr val="231F20"/>
                          </a:solidFill>
                          <a:effectLst/>
                          <a:latin typeface="Swiss 721"/>
                          <a:ea typeface="Swiss 721"/>
                          <a:cs typeface="Swiss 721"/>
                        </a:rPr>
                        <a:t>Average number of calendar days within which elections are conducted from the</a:t>
                      </a:r>
                      <a:endParaRPr lang="en-ZA" sz="1400" dirty="0">
                        <a:effectLst/>
                        <a:latin typeface="Swiss 721"/>
                        <a:ea typeface="Swiss 721"/>
                        <a:cs typeface="Swiss 721"/>
                      </a:endParaRPr>
                    </a:p>
                    <a:p>
                      <a:pPr marL="46355">
                        <a:spcAft>
                          <a:spcPts val="0"/>
                        </a:spcAft>
                      </a:pPr>
                      <a:r>
                        <a:rPr lang="en-US" sz="1200" spc="-15" dirty="0">
                          <a:solidFill>
                            <a:srgbClr val="231F20"/>
                          </a:solidFill>
                          <a:effectLst/>
                          <a:latin typeface="Swiss 721"/>
                          <a:ea typeface="Swiss 721"/>
                          <a:cs typeface="Swiss 721"/>
                        </a:rPr>
                        <a:t>date </a:t>
                      </a:r>
                      <a:r>
                        <a:rPr lang="en-US" sz="1200" dirty="0">
                          <a:solidFill>
                            <a:srgbClr val="231F20"/>
                          </a:solidFill>
                          <a:effectLst/>
                          <a:latin typeface="Swiss 721"/>
                          <a:ea typeface="Swiss 721"/>
                          <a:cs typeface="Swiss 721"/>
                        </a:rPr>
                        <a:t>of the </a:t>
                      </a:r>
                      <a:r>
                        <a:rPr lang="en-US" sz="1200" spc="-15" dirty="0">
                          <a:solidFill>
                            <a:srgbClr val="231F20"/>
                          </a:solidFill>
                          <a:effectLst/>
                          <a:latin typeface="Swiss 721"/>
                          <a:ea typeface="Swiss 721"/>
                          <a:cs typeface="Swiss 721"/>
                        </a:rPr>
                        <a:t>vacancy </a:t>
                      </a:r>
                      <a:r>
                        <a:rPr lang="en-US" sz="1200" dirty="0">
                          <a:solidFill>
                            <a:srgbClr val="231F20"/>
                          </a:solidFill>
                          <a:effectLst/>
                          <a:latin typeface="Swiss 721"/>
                          <a:ea typeface="Swiss 721"/>
                          <a:cs typeface="Swiss 721"/>
                        </a:rPr>
                        <a:t>or the end of the </a:t>
                      </a:r>
                      <a:r>
                        <a:rPr lang="en-US" sz="1200" spc="-15" dirty="0">
                          <a:solidFill>
                            <a:srgbClr val="231F20"/>
                          </a:solidFill>
                          <a:effectLst/>
                          <a:latin typeface="Swiss 721"/>
                          <a:ea typeface="Swiss 721"/>
                          <a:cs typeface="Swiss 721"/>
                        </a:rPr>
                        <a:t>term </a:t>
                      </a:r>
                      <a:r>
                        <a:rPr lang="en-US" sz="1200" dirty="0">
                          <a:solidFill>
                            <a:srgbClr val="231F20"/>
                          </a:solidFill>
                          <a:effectLst/>
                          <a:latin typeface="Swiss 721"/>
                          <a:ea typeface="Swiss 721"/>
                          <a:cs typeface="Swiss 721"/>
                        </a:rPr>
                        <a:t>of </a:t>
                      </a:r>
                      <a:r>
                        <a:rPr lang="en-US" sz="1200" spc="-15" dirty="0">
                          <a:solidFill>
                            <a:srgbClr val="231F20"/>
                          </a:solidFill>
                          <a:effectLst/>
                          <a:latin typeface="Swiss 721"/>
                          <a:ea typeface="Swiss 721"/>
                          <a:cs typeface="Swiss 721"/>
                        </a:rPr>
                        <a:t>office </a:t>
                      </a:r>
                      <a:r>
                        <a:rPr lang="en-US" sz="1200" dirty="0">
                          <a:solidFill>
                            <a:srgbClr val="231F20"/>
                          </a:solidFill>
                          <a:effectLst/>
                          <a:latin typeface="Swiss 721"/>
                          <a:ea typeface="Swiss 721"/>
                          <a:cs typeface="Swiss 721"/>
                        </a:rPr>
                        <a:t>in </a:t>
                      </a:r>
                      <a:r>
                        <a:rPr lang="en-US" sz="1200" spc="-15" dirty="0">
                          <a:solidFill>
                            <a:srgbClr val="231F20"/>
                          </a:solidFill>
                          <a:effectLst/>
                          <a:latin typeface="Swiss 721"/>
                          <a:ea typeface="Swiss 721"/>
                          <a:cs typeface="Swiss 721"/>
                        </a:rPr>
                        <a:t>each year covered </a:t>
                      </a:r>
                      <a:r>
                        <a:rPr lang="en-US" sz="1200" dirty="0">
                          <a:solidFill>
                            <a:srgbClr val="231F20"/>
                          </a:solidFill>
                          <a:effectLst/>
                          <a:latin typeface="Swiss 721"/>
                          <a:ea typeface="Swiss 721"/>
                          <a:cs typeface="Swiss 721"/>
                        </a:rPr>
                        <a:t>by </a:t>
                      </a:r>
                      <a:r>
                        <a:rPr lang="en-US" sz="1200" spc="-15" dirty="0">
                          <a:solidFill>
                            <a:srgbClr val="231F20"/>
                          </a:solidFill>
                          <a:effectLst/>
                          <a:latin typeface="Swiss 721"/>
                          <a:ea typeface="Swiss 721"/>
                          <a:cs typeface="Swiss 721"/>
                        </a:rPr>
                        <a:t>this plan</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5"/>
                        </a:spcBef>
                        <a:spcAft>
                          <a:spcPts val="0"/>
                        </a:spcAft>
                      </a:pPr>
                      <a:r>
                        <a:rPr lang="en-US" sz="1300" b="1" dirty="0">
                          <a:effectLst/>
                          <a:latin typeface="Swiss 721"/>
                          <a:ea typeface="Swiss 721"/>
                          <a:cs typeface="Swiss 721"/>
                        </a:rPr>
                        <a:t> </a:t>
                      </a:r>
                      <a:endParaRPr lang="en-ZA" sz="1400" dirty="0">
                        <a:effectLst/>
                        <a:latin typeface="Swiss 721"/>
                        <a:ea typeface="Swiss 721"/>
                        <a:cs typeface="Swiss 721"/>
                      </a:endParaRPr>
                    </a:p>
                    <a:p>
                      <a:pPr marL="46355" marR="186055" algn="r">
                        <a:spcAft>
                          <a:spcPts val="0"/>
                        </a:spcAft>
                      </a:pPr>
                      <a:r>
                        <a:rPr lang="en-US" sz="1200" dirty="0">
                          <a:solidFill>
                            <a:srgbClr val="231F20"/>
                          </a:solidFill>
                          <a:effectLst/>
                          <a:latin typeface="Swiss 721"/>
                          <a:ea typeface="Swiss 721"/>
                          <a:cs typeface="Swiss 721"/>
                        </a:rPr>
                        <a:t>Within 90 days</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5"/>
                        </a:spcBef>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Within 90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5"/>
                        </a:spcBef>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Within 90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5"/>
                        </a:spcBef>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Within 90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5"/>
                        </a:spcBef>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46355" marR="186690" algn="r">
                        <a:spcAft>
                          <a:spcPts val="0"/>
                        </a:spcAft>
                      </a:pPr>
                      <a:r>
                        <a:rPr lang="en-US" sz="1200">
                          <a:solidFill>
                            <a:srgbClr val="231F20"/>
                          </a:solidFill>
                          <a:effectLst/>
                          <a:latin typeface="Swiss 721"/>
                          <a:ea typeface="Swiss 721"/>
                          <a:cs typeface="Swiss 721"/>
                        </a:rPr>
                        <a:t>Within 90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995290899"/>
                  </a:ext>
                </a:extLst>
              </a:tr>
              <a:tr h="543012">
                <a:tc>
                  <a:txBody>
                    <a:bodyPr/>
                    <a:lstStyle/>
                    <a:p>
                      <a:pPr marL="46355">
                        <a:spcBef>
                          <a:spcPts val="180"/>
                        </a:spcBef>
                        <a:spcAft>
                          <a:spcPts val="0"/>
                        </a:spcAft>
                      </a:pPr>
                      <a:r>
                        <a:rPr lang="en-US" sz="1200">
                          <a:solidFill>
                            <a:srgbClr val="231F20"/>
                          </a:solidFill>
                          <a:effectLst/>
                          <a:latin typeface="Swiss 721"/>
                          <a:ea typeface="Swiss 721"/>
                          <a:cs typeface="Swiss 721"/>
                        </a:rPr>
                        <a:t>2.1.2</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80"/>
                        </a:spcBef>
                        <a:spcAft>
                          <a:spcPts val="0"/>
                        </a:spcAft>
                      </a:pPr>
                      <a:r>
                        <a:rPr lang="en-US" sz="1200" dirty="0">
                          <a:solidFill>
                            <a:srgbClr val="231F20"/>
                          </a:solidFill>
                          <a:effectLst/>
                          <a:latin typeface="Swiss 721"/>
                          <a:ea typeface="Swiss 721"/>
                          <a:cs typeface="Swiss 721"/>
                        </a:rPr>
                        <a:t>Average number of calendar days in which to fill PR seat vacancies in each year</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0"/>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46355" marR="186055" algn="r">
                        <a:spcAft>
                          <a:spcPts val="0"/>
                        </a:spcAft>
                      </a:pPr>
                      <a:r>
                        <a:rPr lang="en-US" sz="1200" dirty="0">
                          <a:solidFill>
                            <a:srgbClr val="231F20"/>
                          </a:solidFill>
                          <a:effectLst/>
                          <a:latin typeface="Swiss 721"/>
                          <a:ea typeface="Swiss 721"/>
                          <a:cs typeface="Swiss 721"/>
                        </a:rPr>
                        <a:t>Within 35 days</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0"/>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58420" marR="53975" algn="ctr">
                        <a:spcAft>
                          <a:spcPts val="0"/>
                        </a:spcAft>
                      </a:pPr>
                      <a:r>
                        <a:rPr lang="en-US" sz="1200" dirty="0">
                          <a:solidFill>
                            <a:srgbClr val="231F20"/>
                          </a:solidFill>
                          <a:effectLst/>
                          <a:latin typeface="Swiss 721"/>
                          <a:ea typeface="Swiss 721"/>
                          <a:cs typeface="Swiss 721"/>
                        </a:rPr>
                        <a:t>Within 35 days</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Within 35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Within 35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46355" marR="186690" algn="r">
                        <a:spcAft>
                          <a:spcPts val="0"/>
                        </a:spcAft>
                      </a:pPr>
                      <a:r>
                        <a:rPr lang="en-US" sz="1200">
                          <a:solidFill>
                            <a:srgbClr val="231F20"/>
                          </a:solidFill>
                          <a:effectLst/>
                          <a:latin typeface="Swiss 721"/>
                          <a:ea typeface="Swiss 721"/>
                          <a:cs typeface="Swiss 721"/>
                        </a:rPr>
                        <a:t>Within 35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941575472"/>
                  </a:ext>
                </a:extLst>
              </a:tr>
              <a:tr h="558096">
                <a:tc>
                  <a:txBody>
                    <a:bodyPr/>
                    <a:lstStyle/>
                    <a:p>
                      <a:pPr marL="46355">
                        <a:spcBef>
                          <a:spcPts val="180"/>
                        </a:spcBef>
                        <a:spcAft>
                          <a:spcPts val="0"/>
                        </a:spcAft>
                      </a:pPr>
                      <a:r>
                        <a:rPr lang="en-US" sz="1200">
                          <a:solidFill>
                            <a:srgbClr val="231F20"/>
                          </a:solidFill>
                          <a:effectLst/>
                          <a:latin typeface="Swiss 721"/>
                          <a:ea typeface="Swiss 721"/>
                          <a:cs typeface="Swiss 721"/>
                        </a:rPr>
                        <a:t>2.1.3</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441325">
                        <a:spcBef>
                          <a:spcPts val="180"/>
                        </a:spcBef>
                        <a:spcAft>
                          <a:spcPts val="0"/>
                        </a:spcAft>
                      </a:pPr>
                      <a:r>
                        <a:rPr lang="en-US" sz="1200">
                          <a:solidFill>
                            <a:srgbClr val="231F20"/>
                          </a:solidFill>
                          <a:effectLst/>
                          <a:latin typeface="Swiss 721"/>
                          <a:ea typeface="Swiss 721"/>
                          <a:cs typeface="Swiss 721"/>
                        </a:rPr>
                        <a:t>Number of calendar days in which elections results for each election are announced by the Electoral Commission in each year</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0"/>
                        </a:spcBef>
                        <a:spcAft>
                          <a:spcPts val="0"/>
                        </a:spcAft>
                      </a:pPr>
                      <a:r>
                        <a:rPr lang="en-US" sz="1300" b="1" dirty="0">
                          <a:effectLst/>
                          <a:latin typeface="Swiss 721"/>
                          <a:ea typeface="Swiss 721"/>
                          <a:cs typeface="Swiss 721"/>
                        </a:rPr>
                        <a:t> </a:t>
                      </a:r>
                      <a:endParaRPr lang="en-ZA" sz="1400" dirty="0">
                        <a:effectLst/>
                        <a:latin typeface="Swiss 721"/>
                        <a:ea typeface="Swiss 721"/>
                        <a:cs typeface="Swiss 721"/>
                      </a:endParaRPr>
                    </a:p>
                    <a:p>
                      <a:pPr marL="46355" marR="212725" algn="r">
                        <a:spcAft>
                          <a:spcPts val="0"/>
                        </a:spcAft>
                      </a:pPr>
                      <a:r>
                        <a:rPr lang="en-US" sz="1200" dirty="0">
                          <a:solidFill>
                            <a:srgbClr val="231F20"/>
                          </a:solidFill>
                          <a:effectLst/>
                          <a:latin typeface="Swiss 721"/>
                          <a:ea typeface="Swiss 721"/>
                          <a:cs typeface="Swiss 721"/>
                        </a:rPr>
                        <a:t>Within 7 days</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0"/>
                        </a:spcBef>
                        <a:spcAft>
                          <a:spcPts val="0"/>
                        </a:spcAft>
                      </a:pPr>
                      <a:r>
                        <a:rPr lang="en-US" sz="1300" b="1" dirty="0">
                          <a:effectLst/>
                          <a:latin typeface="Swiss 721"/>
                          <a:ea typeface="Swiss 721"/>
                          <a:cs typeface="Swiss 721"/>
                        </a:rPr>
                        <a:t> </a:t>
                      </a:r>
                      <a:endParaRPr lang="en-ZA" sz="1400" dirty="0">
                        <a:effectLst/>
                        <a:latin typeface="Swiss 721"/>
                        <a:ea typeface="Swiss 721"/>
                        <a:cs typeface="Swiss 721"/>
                      </a:endParaRPr>
                    </a:p>
                    <a:p>
                      <a:pPr marL="58420" marR="53975" algn="ctr">
                        <a:spcAft>
                          <a:spcPts val="0"/>
                        </a:spcAft>
                      </a:pPr>
                      <a:r>
                        <a:rPr lang="en-US" sz="1200" dirty="0">
                          <a:solidFill>
                            <a:srgbClr val="231F20"/>
                          </a:solidFill>
                          <a:effectLst/>
                          <a:latin typeface="Swiss 721"/>
                          <a:ea typeface="Swiss 721"/>
                          <a:cs typeface="Swiss 721"/>
                        </a:rPr>
                        <a:t>Within 7 days</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0"/>
                        </a:spcBef>
                        <a:spcAft>
                          <a:spcPts val="0"/>
                        </a:spcAft>
                      </a:pPr>
                      <a:r>
                        <a:rPr lang="en-US" sz="1300" b="1" dirty="0">
                          <a:effectLst/>
                          <a:latin typeface="Swiss 721"/>
                          <a:ea typeface="Swiss 721"/>
                          <a:cs typeface="Swiss 721"/>
                        </a:rPr>
                        <a:t> </a:t>
                      </a:r>
                      <a:endParaRPr lang="en-ZA" sz="1400" dirty="0">
                        <a:effectLst/>
                        <a:latin typeface="Swiss 721"/>
                        <a:ea typeface="Swiss 721"/>
                        <a:cs typeface="Swiss 721"/>
                      </a:endParaRPr>
                    </a:p>
                    <a:p>
                      <a:pPr marL="58420" marR="54610" algn="ctr">
                        <a:spcAft>
                          <a:spcPts val="0"/>
                        </a:spcAft>
                      </a:pPr>
                      <a:r>
                        <a:rPr lang="en-US" sz="1200" dirty="0">
                          <a:solidFill>
                            <a:srgbClr val="231F20"/>
                          </a:solidFill>
                          <a:effectLst/>
                          <a:latin typeface="Swiss 721"/>
                          <a:ea typeface="Swiss 721"/>
                          <a:cs typeface="Swiss 721"/>
                        </a:rPr>
                        <a:t>Within 7 days</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0"/>
                        </a:spcBef>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Within 7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30"/>
                        </a:spcBef>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46355" marR="213360" algn="r">
                        <a:spcAft>
                          <a:spcPts val="0"/>
                        </a:spcAft>
                      </a:pPr>
                      <a:r>
                        <a:rPr lang="en-US" sz="1200">
                          <a:solidFill>
                            <a:srgbClr val="231F20"/>
                          </a:solidFill>
                          <a:effectLst/>
                          <a:latin typeface="Swiss 721"/>
                          <a:ea typeface="Swiss 721"/>
                          <a:cs typeface="Swiss 721"/>
                        </a:rPr>
                        <a:t>Within 7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492215286"/>
                  </a:ext>
                </a:extLst>
              </a:tr>
              <a:tr h="362008">
                <a:tc>
                  <a:txBody>
                    <a:bodyPr/>
                    <a:lstStyle/>
                    <a:p>
                      <a:pPr marL="46355">
                        <a:spcBef>
                          <a:spcPts val="180"/>
                        </a:spcBef>
                        <a:spcAft>
                          <a:spcPts val="0"/>
                        </a:spcAft>
                      </a:pPr>
                      <a:r>
                        <a:rPr lang="en-US" sz="1200">
                          <a:solidFill>
                            <a:srgbClr val="231F20"/>
                          </a:solidFill>
                          <a:effectLst/>
                          <a:latin typeface="Swiss 721"/>
                          <a:ea typeface="Swiss 721"/>
                          <a:cs typeface="Swiss 721"/>
                        </a:rPr>
                        <a:t>2.1.4</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80"/>
                        </a:spcBef>
                        <a:spcAft>
                          <a:spcPts val="0"/>
                        </a:spcAft>
                      </a:pPr>
                      <a:r>
                        <a:rPr lang="en-US" sz="1200">
                          <a:solidFill>
                            <a:srgbClr val="231F20"/>
                          </a:solidFill>
                          <a:effectLst/>
                          <a:latin typeface="Swiss 721"/>
                          <a:ea typeface="Swiss 721"/>
                          <a:cs typeface="Swiss 721"/>
                        </a:rPr>
                        <a:t>Number of by-elections set aside each year</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320675">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0"/>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58420" marR="54610" algn="ctr">
                        <a:spcAft>
                          <a:spcPts val="0"/>
                        </a:spcAft>
                      </a:pPr>
                      <a:r>
                        <a:rPr lang="en-US" sz="1200" dirty="0">
                          <a:solidFill>
                            <a:srgbClr val="231F20"/>
                          </a:solidFill>
                          <a:effectLst/>
                          <a:latin typeface="Swiss 721"/>
                          <a:ea typeface="Swiss 721"/>
                          <a:cs typeface="Swiss 721"/>
                        </a:rPr>
                        <a:t>0 (None)</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0"/>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58420" marR="54610" algn="ctr">
                        <a:spcAft>
                          <a:spcPts val="0"/>
                        </a:spcAft>
                      </a:pPr>
                      <a:r>
                        <a:rPr lang="en-US" sz="1200" dirty="0">
                          <a:solidFill>
                            <a:srgbClr val="231F20"/>
                          </a:solidFill>
                          <a:effectLst/>
                          <a:latin typeface="Swiss 721"/>
                          <a:ea typeface="Swiss 721"/>
                          <a:cs typeface="Swiss 721"/>
                        </a:rPr>
                        <a:t>0 (None)</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320040">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901216336"/>
                  </a:ext>
                </a:extLst>
              </a:tr>
              <a:tr h="543012">
                <a:tc>
                  <a:txBody>
                    <a:bodyPr/>
                    <a:lstStyle/>
                    <a:p>
                      <a:pPr marL="46355">
                        <a:spcBef>
                          <a:spcPts val="180"/>
                        </a:spcBef>
                        <a:spcAft>
                          <a:spcPts val="0"/>
                        </a:spcAft>
                      </a:pPr>
                      <a:r>
                        <a:rPr lang="en-US" sz="1200">
                          <a:solidFill>
                            <a:srgbClr val="231F20"/>
                          </a:solidFill>
                          <a:effectLst/>
                          <a:latin typeface="Swiss 721"/>
                          <a:ea typeface="Swiss 721"/>
                          <a:cs typeface="Swiss 721"/>
                        </a:rPr>
                        <a:t>2.1.5</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80"/>
                        </a:spcBef>
                        <a:spcAft>
                          <a:spcPts val="0"/>
                        </a:spcAft>
                      </a:pPr>
                      <a:r>
                        <a:rPr lang="en-US" sz="1200">
                          <a:solidFill>
                            <a:srgbClr val="231F20"/>
                          </a:solidFill>
                          <a:effectLst/>
                          <a:latin typeface="Swiss 721"/>
                          <a:ea typeface="Swiss 721"/>
                          <a:cs typeface="Swiss 721"/>
                        </a:rPr>
                        <a:t>Number of registered voters as at 31 March each year</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268605">
                        <a:spcAft>
                          <a:spcPts val="0"/>
                        </a:spcAft>
                      </a:pPr>
                      <a:r>
                        <a:rPr lang="en-US" sz="1100" dirty="0">
                          <a:solidFill>
                            <a:srgbClr val="231F20"/>
                          </a:solidFill>
                          <a:effectLst/>
                          <a:latin typeface="Swiss 721"/>
                          <a:ea typeface="Swiss 721"/>
                          <a:cs typeface="Swiss 721"/>
                        </a:rPr>
                        <a:t>25 960 000</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58420" marR="54610" algn="ctr">
                        <a:spcAft>
                          <a:spcPts val="0"/>
                        </a:spcAft>
                      </a:pPr>
                      <a:r>
                        <a:rPr lang="en-US" sz="1200" dirty="0">
                          <a:solidFill>
                            <a:srgbClr val="231F20"/>
                          </a:solidFill>
                          <a:effectLst/>
                          <a:latin typeface="Swiss 721"/>
                          <a:ea typeface="Swiss 721"/>
                          <a:cs typeface="Swiss 721"/>
                        </a:rPr>
                        <a:t>0 (None)</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58420" marR="54610" algn="ctr">
                        <a:spcAft>
                          <a:spcPts val="0"/>
                        </a:spcAft>
                      </a:pPr>
                      <a:r>
                        <a:rPr lang="en-US" sz="1200" dirty="0">
                          <a:solidFill>
                            <a:srgbClr val="231F20"/>
                          </a:solidFill>
                          <a:effectLst/>
                          <a:latin typeface="Swiss 721"/>
                          <a:ea typeface="Swiss 721"/>
                          <a:cs typeface="Swiss 721"/>
                        </a:rPr>
                        <a:t>0 (None)</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267970">
                        <a:spcAft>
                          <a:spcPts val="0"/>
                        </a:spcAft>
                      </a:pPr>
                      <a:r>
                        <a:rPr lang="en-US" sz="1100" dirty="0">
                          <a:solidFill>
                            <a:srgbClr val="231F20"/>
                          </a:solidFill>
                          <a:effectLst/>
                          <a:latin typeface="Swiss 721"/>
                          <a:ea typeface="Swiss 721"/>
                          <a:cs typeface="Swiss 721"/>
                        </a:rPr>
                        <a:t>25 960 000</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4006272000"/>
                  </a:ext>
                </a:extLst>
              </a:tr>
              <a:tr h="724016">
                <a:tc>
                  <a:txBody>
                    <a:bodyPr/>
                    <a:lstStyle/>
                    <a:p>
                      <a:pPr marL="46355">
                        <a:spcBef>
                          <a:spcPts val="180"/>
                        </a:spcBef>
                        <a:spcAft>
                          <a:spcPts val="0"/>
                        </a:spcAft>
                      </a:pPr>
                      <a:r>
                        <a:rPr lang="en-US" sz="1200">
                          <a:solidFill>
                            <a:srgbClr val="231F20"/>
                          </a:solidFill>
                          <a:effectLst/>
                          <a:latin typeface="Swiss 721"/>
                          <a:ea typeface="Swiss 721"/>
                          <a:cs typeface="Swiss 721"/>
                        </a:rPr>
                        <a:t>2.1.6</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33020">
                        <a:spcBef>
                          <a:spcPts val="180"/>
                        </a:spcBef>
                        <a:spcAft>
                          <a:spcPts val="0"/>
                        </a:spcAft>
                      </a:pPr>
                      <a:r>
                        <a:rPr lang="en-US" sz="1200">
                          <a:solidFill>
                            <a:srgbClr val="231F20"/>
                          </a:solidFill>
                          <a:effectLst/>
                          <a:latin typeface="Swiss 721"/>
                          <a:ea typeface="Swiss 721"/>
                          <a:cs typeface="Swiss 721"/>
                        </a:rPr>
                        <a:t>Number of registered voters who appear on the voters’ roll for whom the Electoral Commission does not have recorded addresses at 31 March for each year covered by this plan</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400" b="1">
                          <a:effectLst/>
                          <a:latin typeface="Swiss 721"/>
                          <a:ea typeface="Swiss 721"/>
                          <a:cs typeface="Swiss 721"/>
                        </a:rPr>
                        <a:t> </a:t>
                      </a:r>
                      <a:endParaRPr lang="en-ZA" sz="1400">
                        <a:effectLst/>
                        <a:latin typeface="Swiss 721"/>
                        <a:ea typeface="Swiss 721"/>
                        <a:cs typeface="Swiss 721"/>
                      </a:endParaRPr>
                    </a:p>
                    <a:p>
                      <a:pPr marL="295275">
                        <a:spcAft>
                          <a:spcPts val="0"/>
                        </a:spcAft>
                      </a:pPr>
                      <a:r>
                        <a:rPr lang="en-US" sz="1200">
                          <a:solidFill>
                            <a:srgbClr val="231F20"/>
                          </a:solidFill>
                          <a:effectLst/>
                          <a:latin typeface="Swiss 721"/>
                          <a:ea typeface="Swiss 721"/>
                          <a:cs typeface="Swiss 721"/>
                        </a:rPr>
                        <a:t>1 000 000</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4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4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400" b="1" dirty="0">
                          <a:effectLst/>
                          <a:latin typeface="Swiss 721"/>
                          <a:ea typeface="Swiss 721"/>
                          <a:cs typeface="Swiss 721"/>
                        </a:rPr>
                        <a:t> </a:t>
                      </a:r>
                      <a:endParaRPr lang="en-ZA" sz="1400" dirty="0">
                        <a:effectLst/>
                        <a:latin typeface="Swiss 721"/>
                        <a:ea typeface="Swiss 721"/>
                        <a:cs typeface="Swiss 721"/>
                      </a:endParaRPr>
                    </a:p>
                    <a:p>
                      <a:pPr marL="58420" marR="54610" algn="ctr">
                        <a:spcAft>
                          <a:spcPts val="0"/>
                        </a:spcAft>
                      </a:pPr>
                      <a:r>
                        <a:rPr lang="en-US" sz="1200" dirty="0">
                          <a:solidFill>
                            <a:srgbClr val="231F20"/>
                          </a:solidFill>
                          <a:effectLst/>
                          <a:latin typeface="Swiss 721"/>
                          <a:ea typeface="Swiss 721"/>
                          <a:cs typeface="Swiss 721"/>
                        </a:rPr>
                        <a:t>0 (None)</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400" b="1">
                          <a:effectLst/>
                          <a:latin typeface="Swiss 721"/>
                          <a:ea typeface="Swiss 721"/>
                          <a:cs typeface="Swiss 721"/>
                        </a:rPr>
                        <a:t> </a:t>
                      </a:r>
                      <a:endParaRPr lang="en-ZA" sz="1400">
                        <a:effectLst/>
                        <a:latin typeface="Swiss 721"/>
                        <a:ea typeface="Swiss 721"/>
                        <a:cs typeface="Swiss 721"/>
                      </a:endParaRPr>
                    </a:p>
                    <a:p>
                      <a:pPr marL="294640">
                        <a:spcAft>
                          <a:spcPts val="0"/>
                        </a:spcAft>
                      </a:pPr>
                      <a:r>
                        <a:rPr lang="en-US" sz="1200">
                          <a:solidFill>
                            <a:srgbClr val="231F20"/>
                          </a:solidFill>
                          <a:effectLst/>
                          <a:latin typeface="Swiss 721"/>
                          <a:ea typeface="Swiss 721"/>
                          <a:cs typeface="Swiss 721"/>
                        </a:rPr>
                        <a:t>1 000 000</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756693277"/>
                  </a:ext>
                </a:extLst>
              </a:tr>
              <a:tr h="543012">
                <a:tc>
                  <a:txBody>
                    <a:bodyPr/>
                    <a:lstStyle/>
                    <a:p>
                      <a:pPr marL="46355">
                        <a:spcBef>
                          <a:spcPts val="180"/>
                        </a:spcBef>
                        <a:spcAft>
                          <a:spcPts val="0"/>
                        </a:spcAft>
                      </a:pPr>
                      <a:r>
                        <a:rPr lang="en-US" sz="1200">
                          <a:solidFill>
                            <a:srgbClr val="231F20"/>
                          </a:solidFill>
                          <a:effectLst/>
                          <a:latin typeface="Swiss 721"/>
                          <a:ea typeface="Swiss 721"/>
                          <a:cs typeface="Swiss 721"/>
                        </a:rPr>
                        <a:t>2.1.7</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112395">
                        <a:spcBef>
                          <a:spcPts val="180"/>
                        </a:spcBef>
                        <a:spcAft>
                          <a:spcPts val="0"/>
                        </a:spcAft>
                      </a:pPr>
                      <a:r>
                        <a:rPr lang="en-US" sz="1200">
                          <a:solidFill>
                            <a:srgbClr val="231F20"/>
                          </a:solidFill>
                          <a:effectLst/>
                          <a:latin typeface="Swiss 721"/>
                          <a:ea typeface="Swiss 721"/>
                          <a:cs typeface="Swiss 721"/>
                        </a:rPr>
                        <a:t>Number of contracted voting stations in place on main registration weekends or general election days in the years when applicable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23 200</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300" b="1" dirty="0">
                          <a:effectLst/>
                          <a:latin typeface="Swiss 721"/>
                          <a:ea typeface="Swiss 721"/>
                          <a:cs typeface="Swiss 721"/>
                        </a:rPr>
                        <a:t> </a:t>
                      </a:r>
                      <a:endParaRPr lang="en-ZA" sz="1400" dirty="0">
                        <a:effectLst/>
                        <a:latin typeface="Swiss 721"/>
                        <a:ea typeface="Swiss 721"/>
                        <a:cs typeface="Swiss 721"/>
                      </a:endParaRPr>
                    </a:p>
                    <a:p>
                      <a:pPr marL="58420" marR="54610" algn="ctr">
                        <a:spcAft>
                          <a:spcPts val="0"/>
                        </a:spcAft>
                      </a:pPr>
                      <a:r>
                        <a:rPr lang="en-US" sz="1200" dirty="0">
                          <a:solidFill>
                            <a:srgbClr val="231F20"/>
                          </a:solidFill>
                          <a:effectLst/>
                          <a:latin typeface="Swiss 721"/>
                          <a:ea typeface="Swiss 721"/>
                          <a:cs typeface="Swiss 721"/>
                        </a:rPr>
                        <a:t>0 (None)</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300" b="1">
                          <a:effectLst/>
                          <a:latin typeface="Swiss 721"/>
                          <a:ea typeface="Swiss 721"/>
                          <a:cs typeface="Swiss 721"/>
                        </a:rPr>
                        <a:t> </a:t>
                      </a:r>
                      <a:endParaRPr lang="en-ZA" sz="1400">
                        <a:effectLst/>
                        <a:latin typeface="Swiss 721"/>
                        <a:ea typeface="Swiss 721"/>
                        <a:cs typeface="Swiss 721"/>
                      </a:endParaRPr>
                    </a:p>
                    <a:p>
                      <a:pPr marL="58420" marR="55245" algn="ctr">
                        <a:spcAft>
                          <a:spcPts val="0"/>
                        </a:spcAft>
                      </a:pPr>
                      <a:r>
                        <a:rPr lang="en-US" sz="1200">
                          <a:solidFill>
                            <a:srgbClr val="231F20"/>
                          </a:solidFill>
                          <a:effectLst/>
                          <a:latin typeface="Swiss 721"/>
                          <a:ea typeface="Swiss 721"/>
                          <a:cs typeface="Swiss 721"/>
                        </a:rPr>
                        <a:t>22 924</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959216943"/>
                  </a:ext>
                </a:extLst>
              </a:tr>
              <a:tr h="905020">
                <a:tc>
                  <a:txBody>
                    <a:bodyPr/>
                    <a:lstStyle/>
                    <a:p>
                      <a:pPr marL="46355">
                        <a:spcBef>
                          <a:spcPts val="170"/>
                        </a:spcBef>
                        <a:spcAft>
                          <a:spcPts val="0"/>
                        </a:spcAft>
                      </a:pPr>
                      <a:r>
                        <a:rPr lang="en-US" sz="1200">
                          <a:solidFill>
                            <a:srgbClr val="231F20"/>
                          </a:solidFill>
                          <a:effectLst/>
                          <a:latin typeface="Swiss 721"/>
                          <a:ea typeface="Swiss 721"/>
                          <a:cs typeface="Swiss 721"/>
                        </a:rPr>
                        <a:t>2.1.8</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215265" algn="just">
                        <a:spcBef>
                          <a:spcPts val="170"/>
                        </a:spcBef>
                        <a:spcAft>
                          <a:spcPts val="0"/>
                        </a:spcAft>
                      </a:pPr>
                      <a:r>
                        <a:rPr lang="en-US" sz="1200">
                          <a:solidFill>
                            <a:srgbClr val="231F20"/>
                          </a:solidFill>
                          <a:effectLst/>
                          <a:latin typeface="Swiss 721"/>
                          <a:ea typeface="Swiss 721"/>
                          <a:cs typeface="Swiss 721"/>
                        </a:rPr>
                        <a:t>Electoral Materials to be delivered to all voting stations and voting streams for each main electoral event as required by the approved materials requirement plan and bill of materials.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335915" marR="199390" indent="-119380">
                        <a:spcAft>
                          <a:spcPts val="0"/>
                        </a:spcAft>
                      </a:pPr>
                      <a:r>
                        <a:rPr lang="en-US" sz="1200">
                          <a:solidFill>
                            <a:srgbClr val="231F20"/>
                          </a:solidFill>
                          <a:effectLst/>
                          <a:latin typeface="Swiss 721"/>
                          <a:ea typeface="Swiss 721"/>
                          <a:cs typeface="Swiss 721"/>
                        </a:rPr>
                        <a:t>30 000 voting streams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400" b="1" dirty="0">
                          <a:effectLst/>
                          <a:latin typeface="Swiss 721"/>
                          <a:ea typeface="Swiss 721"/>
                          <a:cs typeface="Swiss 721"/>
                        </a:rPr>
                        <a:t> </a:t>
                      </a:r>
                      <a:endParaRPr lang="en-ZA" sz="1400" dirty="0">
                        <a:effectLst/>
                        <a:latin typeface="Swiss 721"/>
                        <a:ea typeface="Swiss 721"/>
                        <a:cs typeface="Swiss 721"/>
                      </a:endParaRPr>
                    </a:p>
                    <a:p>
                      <a:pPr marL="58420" marR="54610" algn="ctr">
                        <a:spcAft>
                          <a:spcPts val="0"/>
                        </a:spcAft>
                      </a:pPr>
                      <a:r>
                        <a:rPr lang="en-US" sz="1200" dirty="0">
                          <a:solidFill>
                            <a:srgbClr val="231F20"/>
                          </a:solidFill>
                          <a:effectLst/>
                          <a:latin typeface="Swiss 721"/>
                          <a:ea typeface="Swiss 721"/>
                          <a:cs typeface="Swiss 721"/>
                        </a:rPr>
                        <a:t>0 (None)</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335280" marR="200025" indent="-119380">
                        <a:spcAft>
                          <a:spcPts val="0"/>
                        </a:spcAft>
                      </a:pPr>
                      <a:r>
                        <a:rPr lang="en-US" sz="1050" dirty="0">
                          <a:solidFill>
                            <a:srgbClr val="231F20"/>
                          </a:solidFill>
                          <a:effectLst/>
                          <a:latin typeface="Swiss 721"/>
                          <a:ea typeface="Swiss 721"/>
                          <a:cs typeface="Swiss 721"/>
                        </a:rPr>
                        <a:t>30 000 voting streams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475872431"/>
                  </a:ext>
                </a:extLst>
              </a:tr>
              <a:tr h="543012">
                <a:tc>
                  <a:txBody>
                    <a:bodyPr/>
                    <a:lstStyle/>
                    <a:p>
                      <a:pPr marL="46355">
                        <a:spcBef>
                          <a:spcPts val="170"/>
                        </a:spcBef>
                        <a:spcAft>
                          <a:spcPts val="0"/>
                        </a:spcAft>
                      </a:pPr>
                      <a:r>
                        <a:rPr lang="en-US" sz="1200">
                          <a:solidFill>
                            <a:srgbClr val="231F20"/>
                          </a:solidFill>
                          <a:effectLst/>
                          <a:latin typeface="Swiss 721"/>
                          <a:ea typeface="Swiss 721"/>
                          <a:cs typeface="Swiss 721"/>
                        </a:rPr>
                        <a:t>2.1.9</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70"/>
                        </a:spcBef>
                        <a:spcAft>
                          <a:spcPts val="0"/>
                        </a:spcAft>
                      </a:pPr>
                      <a:r>
                        <a:rPr lang="en-US" sz="1200">
                          <a:solidFill>
                            <a:srgbClr val="231F20"/>
                          </a:solidFill>
                          <a:effectLst/>
                          <a:latin typeface="Swiss 721"/>
                          <a:ea typeface="Swiss 721"/>
                          <a:cs typeface="Swiss 721"/>
                        </a:rPr>
                        <a:t>Average number of registered voters per voting station stream during general</a:t>
                      </a:r>
                      <a:endParaRPr lang="en-ZA" sz="1400">
                        <a:effectLst/>
                        <a:latin typeface="Swiss 721"/>
                        <a:ea typeface="Swiss 721"/>
                        <a:cs typeface="Swiss 721"/>
                      </a:endParaRPr>
                    </a:p>
                    <a:p>
                      <a:pPr marL="46355">
                        <a:spcAft>
                          <a:spcPts val="0"/>
                        </a:spcAft>
                      </a:pPr>
                      <a:r>
                        <a:rPr lang="en-US" sz="1200">
                          <a:solidFill>
                            <a:srgbClr val="231F20"/>
                          </a:solidFill>
                          <a:effectLst/>
                          <a:latin typeface="Swiss 721"/>
                          <a:ea typeface="Swiss 721"/>
                          <a:cs typeface="Swiss 721"/>
                        </a:rPr>
                        <a:t>election days.</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930</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50"/>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58420" marR="55245" algn="ctr">
                        <a:spcAft>
                          <a:spcPts val="0"/>
                        </a:spcAft>
                      </a:pPr>
                      <a:r>
                        <a:rPr lang="en-US" sz="1200" dirty="0">
                          <a:solidFill>
                            <a:srgbClr val="231F20"/>
                          </a:solidFill>
                          <a:effectLst/>
                          <a:latin typeface="Swiss 721"/>
                          <a:ea typeface="Swiss 721"/>
                          <a:cs typeface="Swiss 721"/>
                        </a:rPr>
                        <a:t>930</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357989768"/>
                  </a:ext>
                </a:extLst>
              </a:tr>
              <a:tr h="362008">
                <a:tc>
                  <a:txBody>
                    <a:bodyPr/>
                    <a:lstStyle/>
                    <a:p>
                      <a:pPr marL="46355">
                        <a:spcBef>
                          <a:spcPts val="170"/>
                        </a:spcBef>
                        <a:spcAft>
                          <a:spcPts val="0"/>
                        </a:spcAft>
                      </a:pPr>
                      <a:r>
                        <a:rPr lang="en-US" sz="1000" dirty="0">
                          <a:solidFill>
                            <a:srgbClr val="231F20"/>
                          </a:solidFill>
                          <a:effectLst/>
                          <a:latin typeface="Swiss 721"/>
                          <a:ea typeface="Swiss 721"/>
                          <a:cs typeface="Swiss 721"/>
                        </a:rPr>
                        <a:t>2.1.10</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70"/>
                        </a:spcBef>
                        <a:spcAft>
                          <a:spcPts val="0"/>
                        </a:spcAft>
                      </a:pPr>
                      <a:r>
                        <a:rPr lang="en-US" sz="1200">
                          <a:solidFill>
                            <a:srgbClr val="231F20"/>
                          </a:solidFill>
                          <a:effectLst/>
                          <a:latin typeface="Swiss 721"/>
                          <a:ea typeface="Swiss 721"/>
                          <a:cs typeface="Swiss 721"/>
                        </a:rPr>
                        <a:t>Number of electoral staff recruited and trained per annum</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3975" algn="ctr">
                        <a:spcAft>
                          <a:spcPts val="0"/>
                        </a:spcAft>
                      </a:pPr>
                      <a:r>
                        <a:rPr lang="en-US" sz="1200">
                          <a:solidFill>
                            <a:srgbClr val="231F20"/>
                          </a:solidFill>
                          <a:effectLst/>
                          <a:latin typeface="Swiss 721"/>
                          <a:ea typeface="Swiss 721"/>
                          <a:cs typeface="Swiss 721"/>
                        </a:rPr>
                        <a:t>68 000</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58420" marR="53975" algn="ctr">
                        <a:spcAft>
                          <a:spcPts val="0"/>
                        </a:spcAft>
                      </a:pPr>
                      <a:r>
                        <a:rPr lang="en-US" sz="1200" dirty="0">
                          <a:solidFill>
                            <a:srgbClr val="231F20"/>
                          </a:solidFill>
                          <a:effectLst/>
                          <a:latin typeface="Swiss 721"/>
                          <a:ea typeface="Swiss 721"/>
                          <a:cs typeface="Swiss 721"/>
                        </a:rPr>
                        <a:t>0 (None)</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1200" b="1">
                          <a:effectLst/>
                          <a:latin typeface="Swiss 721"/>
                          <a:ea typeface="Swiss 721"/>
                          <a:cs typeface="Swiss 721"/>
                        </a:rPr>
                        <a:t> </a:t>
                      </a:r>
                      <a:endParaRPr lang="en-ZA" sz="1400">
                        <a:effectLst/>
                        <a:latin typeface="Swiss 721"/>
                        <a:ea typeface="Swiss 721"/>
                        <a:cs typeface="Swiss 721"/>
                      </a:endParaRPr>
                    </a:p>
                    <a:p>
                      <a:pPr marL="58420" marR="54610" algn="ctr">
                        <a:spcAft>
                          <a:spcPts val="0"/>
                        </a:spcAft>
                      </a:pPr>
                      <a:r>
                        <a:rPr lang="en-US" sz="1200">
                          <a:solidFill>
                            <a:srgbClr val="231F20"/>
                          </a:solidFill>
                          <a:effectLst/>
                          <a:latin typeface="Swiss 721"/>
                          <a:ea typeface="Swiss 721"/>
                          <a:cs typeface="Swiss 721"/>
                        </a:rPr>
                        <a:t>0 (None)</a:t>
                      </a:r>
                      <a:endParaRPr lang="en-ZA" sz="14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1200" b="1" dirty="0">
                          <a:effectLst/>
                          <a:latin typeface="Swiss 721"/>
                          <a:ea typeface="Swiss 721"/>
                          <a:cs typeface="Swiss 721"/>
                        </a:rPr>
                        <a:t> </a:t>
                      </a:r>
                      <a:endParaRPr lang="en-ZA" sz="1400" dirty="0">
                        <a:effectLst/>
                        <a:latin typeface="Swiss 721"/>
                        <a:ea typeface="Swiss 721"/>
                        <a:cs typeface="Swiss 721"/>
                      </a:endParaRPr>
                    </a:p>
                    <a:p>
                      <a:pPr marL="58420" marR="55245" algn="ctr">
                        <a:spcAft>
                          <a:spcPts val="0"/>
                        </a:spcAft>
                      </a:pPr>
                      <a:r>
                        <a:rPr lang="en-US" sz="1200" dirty="0">
                          <a:solidFill>
                            <a:srgbClr val="231F20"/>
                          </a:solidFill>
                          <a:effectLst/>
                          <a:latin typeface="Swiss 721"/>
                          <a:ea typeface="Swiss 721"/>
                          <a:cs typeface="Swiss 721"/>
                        </a:rPr>
                        <a:t>68 000</a:t>
                      </a:r>
                      <a:endParaRPr lang="en-ZA" sz="14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901934507"/>
                  </a:ext>
                </a:extLst>
              </a:tr>
            </a:tbl>
          </a:graphicData>
        </a:graphic>
      </p:graphicFrame>
    </p:spTree>
    <p:extLst>
      <p:ext uri="{BB962C8B-B14F-4D97-AF65-F5344CB8AC3E}">
        <p14:creationId xmlns:p14="http://schemas.microsoft.com/office/powerpoint/2010/main" val="224593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4BAD0BCC-050E-4B80-A41C-3C753E672AC5}"/>
              </a:ext>
            </a:extLst>
          </p:cNvPr>
          <p:cNvSpPr/>
          <p:nvPr/>
        </p:nvSpPr>
        <p:spPr>
          <a:xfrm rot="16200000">
            <a:off x="1376485" y="1192112"/>
            <a:ext cx="6489700" cy="4867275"/>
          </a:xfrm>
          <a:prstGeom prst="ellipse">
            <a:avLst/>
          </a:prstGeom>
          <a:noFill/>
          <a:ln w="12700" cap="flat">
            <a:gradFill>
              <a:gsLst>
                <a:gs pos="80000">
                  <a:schemeClr val="bg1">
                    <a:lumMod val="95000"/>
                  </a:schemeClr>
                </a:gs>
                <a:gs pos="100000">
                  <a:schemeClr val="tx1">
                    <a:lumMod val="65000"/>
                    <a:lumOff val="35000"/>
                  </a:schemeClr>
                </a:gs>
              </a:gsLst>
              <a:lin ang="5400000" scaled="1"/>
            </a:gradFill>
            <a:prstDash val="solid"/>
            <a:miter/>
            <a:tailEnd type="arrow" w="lg"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A7CFECBE-2951-42A6-9208-AD0FADC8FCDB}"/>
              </a:ext>
            </a:extLst>
          </p:cNvPr>
          <p:cNvSpPr/>
          <p:nvPr/>
        </p:nvSpPr>
        <p:spPr>
          <a:xfrm flipH="1">
            <a:off x="-26634" y="3"/>
            <a:ext cx="4909679" cy="6858001"/>
          </a:xfrm>
          <a:custGeom>
            <a:avLst/>
            <a:gdLst>
              <a:gd name="connsiteX0" fmla="*/ 6546239 w 6546239"/>
              <a:gd name="connsiteY0" fmla="*/ 0 h 6858001"/>
              <a:gd name="connsiteX1" fmla="*/ 3815792 w 6546239"/>
              <a:gd name="connsiteY1" fmla="*/ 0 h 6858001"/>
              <a:gd name="connsiteX2" fmla="*/ 0 w 6546239"/>
              <a:gd name="connsiteY2" fmla="*/ 6858001 h 6858001"/>
              <a:gd name="connsiteX3" fmla="*/ 5535292 w 6546239"/>
              <a:gd name="connsiteY3" fmla="*/ 6858001 h 6858001"/>
              <a:gd name="connsiteX4" fmla="*/ 6546239 w 6546239"/>
              <a:gd name="connsiteY4" fmla="*/ 5041058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239" h="6858001">
                <a:moveTo>
                  <a:pt x="6546239" y="0"/>
                </a:moveTo>
                <a:lnTo>
                  <a:pt x="3815792" y="0"/>
                </a:lnTo>
                <a:lnTo>
                  <a:pt x="0" y="6858001"/>
                </a:lnTo>
                <a:lnTo>
                  <a:pt x="5535292" y="6858001"/>
                </a:lnTo>
                <a:lnTo>
                  <a:pt x="6546239" y="5041058"/>
                </a:lnTo>
                <a:close/>
              </a:path>
            </a:pathLst>
          </a:custGeom>
          <a:gradFill>
            <a:gsLst>
              <a:gs pos="0">
                <a:srgbClr val="0070C0"/>
              </a:gs>
              <a:gs pos="10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D828DF4-C7EC-47F4-8D67-8948F2BC5F22}"/>
              </a:ext>
            </a:extLst>
          </p:cNvPr>
          <p:cNvSpPr txBox="1">
            <a:spLocks/>
          </p:cNvSpPr>
          <p:nvPr/>
        </p:nvSpPr>
        <p:spPr>
          <a:xfrm>
            <a:off x="53934" y="2117159"/>
            <a:ext cx="2613066" cy="886397"/>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Programme 3</a:t>
            </a:r>
          </a:p>
          <a:p>
            <a:r>
              <a:rPr lang="en-US" sz="3200" b="1" dirty="0">
                <a:solidFill>
                  <a:schemeClr val="bg1"/>
                </a:solidFill>
                <a:latin typeface="Arial" panose="020B0604020202020204" pitchFamily="34" charset="0"/>
                <a:cs typeface="Arial" panose="020B0604020202020204" pitchFamily="34" charset="0"/>
              </a:rPr>
              <a:t>Outreach </a:t>
            </a:r>
          </a:p>
        </p:txBody>
      </p:sp>
      <p:grpSp>
        <p:nvGrpSpPr>
          <p:cNvPr id="15" name="Group 14">
            <a:extLst>
              <a:ext uri="{FF2B5EF4-FFF2-40B4-BE49-F238E27FC236}">
                <a16:creationId xmlns:a16="http://schemas.microsoft.com/office/drawing/2014/main" id="{E7C14ADB-F11F-4232-979C-44E12E06777F}"/>
              </a:ext>
            </a:extLst>
          </p:cNvPr>
          <p:cNvGrpSpPr/>
          <p:nvPr/>
        </p:nvGrpSpPr>
        <p:grpSpPr>
          <a:xfrm>
            <a:off x="6375835" y="2114337"/>
            <a:ext cx="748616" cy="705066"/>
            <a:chOff x="4540250" y="2136776"/>
            <a:chExt cx="2190751" cy="2498725"/>
          </a:xfrm>
          <a:solidFill>
            <a:schemeClr val="tx2">
              <a:lumMod val="75000"/>
            </a:schemeClr>
          </a:solidFill>
        </p:grpSpPr>
        <p:sp>
          <p:nvSpPr>
            <p:cNvPr id="16" name="Freeform: Shape 15">
              <a:extLst>
                <a:ext uri="{FF2B5EF4-FFF2-40B4-BE49-F238E27FC236}">
                  <a16:creationId xmlns:a16="http://schemas.microsoft.com/office/drawing/2014/main" id="{54F0F3BF-50EB-4599-B416-9E41D3B482F3}"/>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72603E39-66DB-4679-B2A7-8FA8730558B5}"/>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18" name="Freeform 9">
              <a:extLst>
                <a:ext uri="{FF2B5EF4-FFF2-40B4-BE49-F238E27FC236}">
                  <a16:creationId xmlns:a16="http://schemas.microsoft.com/office/drawing/2014/main" id="{A662416C-4B04-4153-A0AE-E2D825CDE8EA}"/>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ACE2714B-EC7F-43D0-81AA-919559B009F9}"/>
              </a:ext>
            </a:extLst>
          </p:cNvPr>
          <p:cNvGrpSpPr/>
          <p:nvPr/>
        </p:nvGrpSpPr>
        <p:grpSpPr>
          <a:xfrm>
            <a:off x="6421154" y="3400030"/>
            <a:ext cx="748616" cy="705066"/>
            <a:chOff x="4540250" y="2136776"/>
            <a:chExt cx="2190751" cy="2498725"/>
          </a:xfrm>
          <a:solidFill>
            <a:schemeClr val="accent5">
              <a:lumMod val="75000"/>
            </a:schemeClr>
          </a:solidFill>
        </p:grpSpPr>
        <p:sp>
          <p:nvSpPr>
            <p:cNvPr id="20" name="Freeform: Shape 19">
              <a:extLst>
                <a:ext uri="{FF2B5EF4-FFF2-40B4-BE49-F238E27FC236}">
                  <a16:creationId xmlns:a16="http://schemas.microsoft.com/office/drawing/2014/main" id="{BCF4504E-1629-4689-A0BC-23ADEB93B4F2}"/>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21" name="Freeform 7">
              <a:extLst>
                <a:ext uri="{FF2B5EF4-FFF2-40B4-BE49-F238E27FC236}">
                  <a16:creationId xmlns:a16="http://schemas.microsoft.com/office/drawing/2014/main" id="{C6836FE4-963B-4292-8D02-B087CB15A379}"/>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22" name="Freeform 9">
              <a:extLst>
                <a:ext uri="{FF2B5EF4-FFF2-40B4-BE49-F238E27FC236}">
                  <a16:creationId xmlns:a16="http://schemas.microsoft.com/office/drawing/2014/main" id="{88944D2C-306A-4184-B6C2-13DCFEB0ADFF}"/>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id="{E946FA60-99B8-4C2E-9FA4-B2BE3DC78BAB}"/>
              </a:ext>
            </a:extLst>
          </p:cNvPr>
          <p:cNvSpPr txBox="1"/>
          <p:nvPr/>
        </p:nvSpPr>
        <p:spPr>
          <a:xfrm>
            <a:off x="6999440" y="2328363"/>
            <a:ext cx="2373160" cy="400110"/>
          </a:xfrm>
          <a:prstGeom prst="rect">
            <a:avLst/>
          </a:prstGeom>
          <a:noFill/>
        </p:spPr>
        <p:txBody>
          <a:bodyPr wrap="square" lIns="216000" rIns="0" rtlCol="0" anchor="b">
            <a:spAutoFit/>
          </a:bodyPr>
          <a:lstStyle/>
          <a:p>
            <a:r>
              <a:rPr lang="en-ID" b="1" dirty="0">
                <a:latin typeface="Arial" panose="020B0604020202020204" pitchFamily="34" charset="0"/>
                <a:cs typeface="Arial" panose="020B0604020202020204" pitchFamily="34" charset="0"/>
              </a:rPr>
              <a:t>Communication</a:t>
            </a:r>
            <a:r>
              <a:rPr lang="en-ID" sz="2000" b="1" dirty="0">
                <a:latin typeface="Arial" panose="020B0604020202020204" pitchFamily="34" charset="0"/>
                <a:cs typeface="Arial" panose="020B0604020202020204" pitchFamily="34" charset="0"/>
              </a:rPr>
              <a:t>s</a:t>
            </a:r>
          </a:p>
        </p:txBody>
      </p:sp>
      <p:sp>
        <p:nvSpPr>
          <p:cNvPr id="32" name="TextBox 31">
            <a:extLst>
              <a:ext uri="{FF2B5EF4-FFF2-40B4-BE49-F238E27FC236}">
                <a16:creationId xmlns:a16="http://schemas.microsoft.com/office/drawing/2014/main" id="{0DFD522F-3901-418E-99A9-CBFE9FBE92DB}"/>
              </a:ext>
            </a:extLst>
          </p:cNvPr>
          <p:cNvSpPr txBox="1"/>
          <p:nvPr/>
        </p:nvSpPr>
        <p:spPr>
          <a:xfrm>
            <a:off x="6773104" y="3385845"/>
            <a:ext cx="2087810" cy="646331"/>
          </a:xfrm>
          <a:prstGeom prst="rect">
            <a:avLst/>
          </a:prstGeom>
          <a:noFill/>
        </p:spPr>
        <p:txBody>
          <a:bodyPr wrap="square" lIns="216000" rIns="0" rtlCol="0" anchor="b">
            <a:spAutoFit/>
          </a:bodyPr>
          <a:lstStyle/>
          <a:p>
            <a:pPr algn="ctr"/>
            <a:r>
              <a:rPr lang="en-ID" b="1" dirty="0">
                <a:latin typeface="Arial" panose="020B0604020202020204" pitchFamily="34" charset="0"/>
                <a:cs typeface="Arial" panose="020B0604020202020204" pitchFamily="34" charset="0"/>
              </a:rPr>
              <a:t>Education &amp; Research  </a:t>
            </a:r>
          </a:p>
        </p:txBody>
      </p:sp>
      <p:pic>
        <p:nvPicPr>
          <p:cNvPr id="28" name="Picture 27">
            <a:extLst>
              <a:ext uri="{FF2B5EF4-FFF2-40B4-BE49-F238E27FC236}">
                <a16:creationId xmlns:a16="http://schemas.microsoft.com/office/drawing/2014/main" id="{9B1E16AB-B835-425E-8421-A02E5F5E1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99" y="22393"/>
            <a:ext cx="4873697" cy="6848207"/>
          </a:xfrm>
          <a:prstGeom prst="parallelogram">
            <a:avLst>
              <a:gd name="adj" fmla="val 33450"/>
            </a:avLst>
          </a:prstGeom>
        </p:spPr>
      </p:pic>
      <p:grpSp>
        <p:nvGrpSpPr>
          <p:cNvPr id="23" name="Group 22">
            <a:extLst>
              <a:ext uri="{FF2B5EF4-FFF2-40B4-BE49-F238E27FC236}">
                <a16:creationId xmlns:a16="http://schemas.microsoft.com/office/drawing/2014/main" id="{ACE2714B-EC7F-43D0-81AA-919559B009F9}"/>
              </a:ext>
            </a:extLst>
          </p:cNvPr>
          <p:cNvGrpSpPr/>
          <p:nvPr/>
        </p:nvGrpSpPr>
        <p:grpSpPr>
          <a:xfrm>
            <a:off x="6397579" y="914400"/>
            <a:ext cx="748616" cy="705066"/>
            <a:chOff x="4540250" y="2136776"/>
            <a:chExt cx="2190751" cy="2498725"/>
          </a:xfrm>
          <a:solidFill>
            <a:schemeClr val="tx2">
              <a:lumMod val="60000"/>
              <a:lumOff val="40000"/>
            </a:schemeClr>
          </a:solidFill>
        </p:grpSpPr>
        <p:sp>
          <p:nvSpPr>
            <p:cNvPr id="24" name="Freeform: Shape 19">
              <a:extLst>
                <a:ext uri="{FF2B5EF4-FFF2-40B4-BE49-F238E27FC236}">
                  <a16:creationId xmlns:a16="http://schemas.microsoft.com/office/drawing/2014/main" id="{BCF4504E-1629-4689-A0BC-23ADEB93B4F2}"/>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25" name="Freeform 7">
              <a:extLst>
                <a:ext uri="{FF2B5EF4-FFF2-40B4-BE49-F238E27FC236}">
                  <a16:creationId xmlns:a16="http://schemas.microsoft.com/office/drawing/2014/main" id="{C6836FE4-963B-4292-8D02-B087CB15A379}"/>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26" name="Freeform 9">
              <a:extLst>
                <a:ext uri="{FF2B5EF4-FFF2-40B4-BE49-F238E27FC236}">
                  <a16:creationId xmlns:a16="http://schemas.microsoft.com/office/drawing/2014/main" id="{88944D2C-306A-4184-B6C2-13DCFEB0ADFF}"/>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ACE2714B-EC7F-43D0-81AA-919559B009F9}"/>
              </a:ext>
            </a:extLst>
          </p:cNvPr>
          <p:cNvGrpSpPr/>
          <p:nvPr/>
        </p:nvGrpSpPr>
        <p:grpSpPr>
          <a:xfrm>
            <a:off x="6077628" y="4690056"/>
            <a:ext cx="748616" cy="705066"/>
            <a:chOff x="4540250" y="2136776"/>
            <a:chExt cx="2190751" cy="2498725"/>
          </a:xfrm>
          <a:solidFill>
            <a:srgbClr val="00B0F0"/>
          </a:solidFill>
        </p:grpSpPr>
        <p:sp>
          <p:nvSpPr>
            <p:cNvPr id="33" name="Freeform: Shape 19">
              <a:extLst>
                <a:ext uri="{FF2B5EF4-FFF2-40B4-BE49-F238E27FC236}">
                  <a16:creationId xmlns:a16="http://schemas.microsoft.com/office/drawing/2014/main" id="{BCF4504E-1629-4689-A0BC-23ADEB93B4F2}"/>
                </a:ext>
              </a:extLst>
            </p:cNvPr>
            <p:cNvSpPr>
              <a:spLocks/>
            </p:cNvSpPr>
            <p:nvPr/>
          </p:nvSpPr>
          <p:spPr bwMode="auto">
            <a:xfrm>
              <a:off x="4540250" y="2136776"/>
              <a:ext cx="2190750" cy="1295400"/>
            </a:xfrm>
            <a:custGeom>
              <a:avLst/>
              <a:gdLst>
                <a:gd name="connsiteX0" fmla="*/ 1095375 w 2190750"/>
                <a:gd name="connsiteY0" fmla="*/ 0 h 1295400"/>
                <a:gd name="connsiteX1" fmla="*/ 2190750 w 2190750"/>
                <a:gd name="connsiteY1" fmla="*/ 635000 h 1295400"/>
                <a:gd name="connsiteX2" fmla="*/ 1095375 w 2190750"/>
                <a:gd name="connsiteY2" fmla="*/ 1295400 h 1295400"/>
                <a:gd name="connsiteX3" fmla="*/ 0 w 2190750"/>
                <a:gd name="connsiteY3" fmla="*/ 635000 h 1295400"/>
              </a:gdLst>
              <a:ahLst/>
              <a:cxnLst>
                <a:cxn ang="0">
                  <a:pos x="connsiteX0" y="connsiteY0"/>
                </a:cxn>
                <a:cxn ang="0">
                  <a:pos x="connsiteX1" y="connsiteY1"/>
                </a:cxn>
                <a:cxn ang="0">
                  <a:pos x="connsiteX2" y="connsiteY2"/>
                </a:cxn>
                <a:cxn ang="0">
                  <a:pos x="connsiteX3" y="connsiteY3"/>
                </a:cxn>
              </a:cxnLst>
              <a:rect l="l" t="t" r="r" b="b"/>
              <a:pathLst>
                <a:path w="2190750" h="1295400">
                  <a:moveTo>
                    <a:pt x="1095375" y="0"/>
                  </a:moveTo>
                  <a:lnTo>
                    <a:pt x="2190750" y="635000"/>
                  </a:lnTo>
                  <a:lnTo>
                    <a:pt x="1095375" y="1295400"/>
                  </a:lnTo>
                  <a:lnTo>
                    <a:pt x="0" y="63500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en-ID">
                <a:latin typeface="Arial" panose="020B0604020202020204" pitchFamily="34" charset="0"/>
                <a:cs typeface="Arial" panose="020B0604020202020204" pitchFamily="34" charset="0"/>
              </a:endParaRPr>
            </a:p>
          </p:txBody>
        </p:sp>
        <p:sp>
          <p:nvSpPr>
            <p:cNvPr id="34" name="Freeform 7">
              <a:extLst>
                <a:ext uri="{FF2B5EF4-FFF2-40B4-BE49-F238E27FC236}">
                  <a16:creationId xmlns:a16="http://schemas.microsoft.com/office/drawing/2014/main" id="{C6836FE4-963B-4292-8D02-B087CB15A379}"/>
                </a:ext>
              </a:extLst>
            </p:cNvPr>
            <p:cNvSpPr>
              <a:spLocks/>
            </p:cNvSpPr>
            <p:nvPr/>
          </p:nvSpPr>
          <p:spPr bwMode="auto">
            <a:xfrm>
              <a:off x="5635626" y="2771776"/>
              <a:ext cx="1095375" cy="1863725"/>
            </a:xfrm>
            <a:custGeom>
              <a:avLst/>
              <a:gdLst>
                <a:gd name="T0" fmla="*/ 0 w 690"/>
                <a:gd name="T1" fmla="*/ 414 h 1174"/>
                <a:gd name="T2" fmla="*/ 0 w 690"/>
                <a:gd name="T3" fmla="*/ 1174 h 1174"/>
                <a:gd name="T4" fmla="*/ 690 w 690"/>
                <a:gd name="T5" fmla="*/ 779 h 1174"/>
                <a:gd name="T6" fmla="*/ 690 w 690"/>
                <a:gd name="T7" fmla="*/ 0 h 1174"/>
                <a:gd name="T8" fmla="*/ 0 w 690"/>
                <a:gd name="T9" fmla="*/ 414 h 1174"/>
              </a:gdLst>
              <a:ahLst/>
              <a:cxnLst>
                <a:cxn ang="0">
                  <a:pos x="T0" y="T1"/>
                </a:cxn>
                <a:cxn ang="0">
                  <a:pos x="T2" y="T3"/>
                </a:cxn>
                <a:cxn ang="0">
                  <a:pos x="T4" y="T5"/>
                </a:cxn>
                <a:cxn ang="0">
                  <a:pos x="T6" y="T7"/>
                </a:cxn>
                <a:cxn ang="0">
                  <a:pos x="T8" y="T9"/>
                </a:cxn>
              </a:cxnLst>
              <a:rect l="0" t="0" r="r" b="b"/>
              <a:pathLst>
                <a:path w="690" h="1174">
                  <a:moveTo>
                    <a:pt x="0" y="414"/>
                  </a:moveTo>
                  <a:lnTo>
                    <a:pt x="0" y="1174"/>
                  </a:lnTo>
                  <a:lnTo>
                    <a:pt x="690" y="779"/>
                  </a:lnTo>
                  <a:lnTo>
                    <a:pt x="690" y="0"/>
                  </a:lnTo>
                  <a:lnTo>
                    <a:pt x="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sp>
          <p:nvSpPr>
            <p:cNvPr id="35" name="Freeform 9">
              <a:extLst>
                <a:ext uri="{FF2B5EF4-FFF2-40B4-BE49-F238E27FC236}">
                  <a16:creationId xmlns:a16="http://schemas.microsoft.com/office/drawing/2014/main" id="{88944D2C-306A-4184-B6C2-13DCFEB0ADFF}"/>
                </a:ext>
              </a:extLst>
            </p:cNvPr>
            <p:cNvSpPr>
              <a:spLocks/>
            </p:cNvSpPr>
            <p:nvPr/>
          </p:nvSpPr>
          <p:spPr bwMode="auto">
            <a:xfrm>
              <a:off x="4540251" y="2771776"/>
              <a:ext cx="1095375" cy="1863725"/>
            </a:xfrm>
            <a:custGeom>
              <a:avLst/>
              <a:gdLst>
                <a:gd name="T0" fmla="*/ 690 w 690"/>
                <a:gd name="T1" fmla="*/ 414 h 1174"/>
                <a:gd name="T2" fmla="*/ 690 w 690"/>
                <a:gd name="T3" fmla="*/ 1174 h 1174"/>
                <a:gd name="T4" fmla="*/ 0 w 690"/>
                <a:gd name="T5" fmla="*/ 779 h 1174"/>
                <a:gd name="T6" fmla="*/ 0 w 690"/>
                <a:gd name="T7" fmla="*/ 0 h 1174"/>
                <a:gd name="T8" fmla="*/ 690 w 690"/>
                <a:gd name="T9" fmla="*/ 414 h 1174"/>
              </a:gdLst>
              <a:ahLst/>
              <a:cxnLst>
                <a:cxn ang="0">
                  <a:pos x="T0" y="T1"/>
                </a:cxn>
                <a:cxn ang="0">
                  <a:pos x="T2" y="T3"/>
                </a:cxn>
                <a:cxn ang="0">
                  <a:pos x="T4" y="T5"/>
                </a:cxn>
                <a:cxn ang="0">
                  <a:pos x="T6" y="T7"/>
                </a:cxn>
                <a:cxn ang="0">
                  <a:pos x="T8" y="T9"/>
                </a:cxn>
              </a:cxnLst>
              <a:rect l="0" t="0" r="r" b="b"/>
              <a:pathLst>
                <a:path w="690" h="1174">
                  <a:moveTo>
                    <a:pt x="690" y="414"/>
                  </a:moveTo>
                  <a:lnTo>
                    <a:pt x="690" y="1174"/>
                  </a:lnTo>
                  <a:lnTo>
                    <a:pt x="0" y="779"/>
                  </a:lnTo>
                  <a:lnTo>
                    <a:pt x="0" y="0"/>
                  </a:lnTo>
                  <a:lnTo>
                    <a:pt x="690" y="414"/>
                  </a:lnTo>
                  <a:close/>
                </a:path>
              </a:pathLst>
            </a:custGeom>
            <a:grpFill/>
            <a:ln>
              <a:noFill/>
            </a:ln>
          </p:spPr>
          <p:txBody>
            <a:bodyPr vert="horz" wrap="square" lIns="91440" tIns="45720" rIns="91440" bIns="45720" numCol="1" anchor="t" anchorCtr="0" compatLnSpc="1">
              <a:prstTxWarp prst="textNoShape">
                <a:avLst/>
              </a:prstTxWarp>
            </a:bodyPr>
            <a:lstStyle/>
            <a:p>
              <a:endParaRPr lang="en-ID">
                <a:latin typeface="Arial" panose="020B0604020202020204" pitchFamily="34" charset="0"/>
                <a:cs typeface="Arial" panose="020B0604020202020204" pitchFamily="34" charset="0"/>
              </a:endParaRPr>
            </a:p>
          </p:txBody>
        </p:sp>
      </p:grpSp>
      <p:sp>
        <p:nvSpPr>
          <p:cNvPr id="2" name="Rectangle 1"/>
          <p:cNvSpPr/>
          <p:nvPr/>
        </p:nvSpPr>
        <p:spPr>
          <a:xfrm>
            <a:off x="7153719" y="914400"/>
            <a:ext cx="1696655" cy="646331"/>
          </a:xfrm>
          <a:prstGeom prst="rect">
            <a:avLst/>
          </a:prstGeom>
        </p:spPr>
        <p:txBody>
          <a:bodyPr wrap="square">
            <a:spAutoFit/>
          </a:bodyPr>
          <a:lstStyle/>
          <a:p>
            <a:pPr algn="ctr"/>
            <a:r>
              <a:rPr lang="en-ZA" b="1" dirty="0">
                <a:latin typeface="Arial" panose="020B0604020202020204" pitchFamily="34" charset="0"/>
                <a:cs typeface="Arial" panose="020B0604020202020204" pitchFamily="34" charset="0"/>
              </a:rPr>
              <a:t>Outreach  </a:t>
            </a:r>
          </a:p>
          <a:p>
            <a:pPr algn="ctr"/>
            <a:r>
              <a:rPr lang="en-ZA" b="1" dirty="0">
                <a:latin typeface="Arial" panose="020B0604020202020204" pitchFamily="34" charset="0"/>
                <a:cs typeface="Arial" panose="020B0604020202020204" pitchFamily="34" charset="0"/>
              </a:rPr>
              <a:t>Management</a:t>
            </a:r>
          </a:p>
        </p:txBody>
      </p:sp>
      <p:sp>
        <p:nvSpPr>
          <p:cNvPr id="3" name="Rectangle 2"/>
          <p:cNvSpPr/>
          <p:nvPr/>
        </p:nvSpPr>
        <p:spPr>
          <a:xfrm>
            <a:off x="6605552" y="4598618"/>
            <a:ext cx="2249893" cy="923330"/>
          </a:xfrm>
          <a:prstGeom prst="rect">
            <a:avLst/>
          </a:prstGeom>
        </p:spPr>
        <p:txBody>
          <a:bodyPr wrap="square">
            <a:spAutoFit/>
          </a:bodyPr>
          <a:lstStyle/>
          <a:p>
            <a:pPr algn="ctr"/>
            <a:r>
              <a:rPr lang="en-ZA" b="1" dirty="0">
                <a:latin typeface="Arial" panose="020B0604020202020204" pitchFamily="34" charset="0"/>
                <a:cs typeface="Arial" panose="020B0604020202020204" pitchFamily="34" charset="0"/>
              </a:rPr>
              <a:t>Stakeholder Relations Management</a:t>
            </a:r>
          </a:p>
        </p:txBody>
      </p:sp>
      <p:sp>
        <p:nvSpPr>
          <p:cNvPr id="5" name="Slide Number Placeholder 4"/>
          <p:cNvSpPr>
            <a:spLocks noGrp="1"/>
          </p:cNvSpPr>
          <p:nvPr>
            <p:ph type="sldNum" sz="quarter" idx="12"/>
          </p:nvPr>
        </p:nvSpPr>
        <p:spPr>
          <a:xfrm>
            <a:off x="224915" y="5746773"/>
            <a:ext cx="2269141" cy="365125"/>
          </a:xfrm>
        </p:spPr>
        <p:txBody>
          <a:bodyPr/>
          <a:lstStyle/>
          <a:p>
            <a:fld id="{B6F15528-21DE-4FAA-801E-634DDDAF4B2B}" type="slidenum">
              <a:rPr lang="en-US" smtClean="0">
                <a:latin typeface="Arial" panose="020B0604020202020204" pitchFamily="34" charset="0"/>
                <a:cs typeface="Arial" panose="020B0604020202020204" pitchFamily="34" charset="0"/>
              </a:rPr>
              <a:pPr/>
              <a:t>33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19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D7C7A8-843C-48C5-8DAE-964E234031AC}"/>
              </a:ext>
            </a:extLst>
          </p:cNvPr>
          <p:cNvSpPr/>
          <p:nvPr/>
        </p:nvSpPr>
        <p:spPr>
          <a:xfrm>
            <a:off x="82550" y="5765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0FBD32-9706-45E2-AC50-A40B71D9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40" y="1143000"/>
            <a:ext cx="2770522" cy="5105400"/>
          </a:xfrm>
          <a:prstGeom prst="rect">
            <a:avLst/>
          </a:prstGeom>
        </p:spPr>
      </p:pic>
      <p:sp>
        <p:nvSpPr>
          <p:cNvPr id="2" name="Rectangle 1"/>
          <p:cNvSpPr/>
          <p:nvPr/>
        </p:nvSpPr>
        <p:spPr>
          <a:xfrm>
            <a:off x="3344883" y="990600"/>
            <a:ext cx="4876800" cy="6001643"/>
          </a:xfrm>
          <a:prstGeom prst="rect">
            <a:avLst/>
          </a:prstGeom>
        </p:spPr>
        <p:txBody>
          <a:bodyPr wrap="square">
            <a:spAutoFit/>
          </a:bodyPr>
          <a:lstStyle/>
          <a:p>
            <a:pPr algn="just"/>
            <a:r>
              <a:rPr lang="en-ZA" dirty="0">
                <a:latin typeface="Arial" panose="020B0604020202020204" pitchFamily="34" charset="0"/>
                <a:cs typeface="Arial" panose="020B0604020202020204" pitchFamily="34" charset="0"/>
              </a:rPr>
              <a:t>Informing and engaging citizens and stakeholders in electoral democracy. </a:t>
            </a:r>
          </a:p>
          <a:p>
            <a:pPr algn="just"/>
            <a:r>
              <a:rPr lang="en-ZA" dirty="0">
                <a:latin typeface="Arial" panose="020B0604020202020204" pitchFamily="34" charset="0"/>
                <a:cs typeface="Arial" panose="020B0604020202020204" pitchFamily="34" charset="0"/>
              </a:rPr>
              <a:t>The programme fosters participation in electoral democracy by:</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 providing civic and democracy education on a continuous basis; </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voter and balloting education as may be required by each election; </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strategic and thought leadership on matters pertaining to electoral democracy; </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broadening our research agenda and issuing publications; </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increasing visibility through proactive consultation, effective communication, and presence among our stakeholders and communities; </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facilitating platforms for political dialogue;</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cultivating an environment conducive for the holding of free and fair elections; and constantly engaging the media.</a:t>
            </a:r>
          </a:p>
          <a:p>
            <a:pPr algn="just"/>
            <a:endParaRPr lang="en-ZA" sz="2400" dirty="0">
              <a:latin typeface="Book Antiqua" panose="02040602050305030304" pitchFamily="18" charset="0"/>
            </a:endParaRPr>
          </a:p>
        </p:txBody>
      </p:sp>
      <p:sp>
        <p:nvSpPr>
          <p:cNvPr id="3" name="Rectangle 2"/>
          <p:cNvSpPr/>
          <p:nvPr/>
        </p:nvSpPr>
        <p:spPr>
          <a:xfrm>
            <a:off x="296883" y="127337"/>
            <a:ext cx="7924800" cy="1046440"/>
          </a:xfrm>
          <a:prstGeom prst="rect">
            <a:avLst/>
          </a:prstGeom>
        </p:spPr>
        <p:txBody>
          <a:bodyPr wrap="square">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PROGRAMME 3: OUTREACH</a:t>
            </a:r>
          </a:p>
          <a:p>
            <a:r>
              <a:rPr lang="en-US" sz="2800" b="1" dirty="0">
                <a:solidFill>
                  <a:schemeClr val="tx1">
                    <a:lumMod val="75000"/>
                    <a:lumOff val="25000"/>
                  </a:schemeClr>
                </a:solidFill>
                <a:latin typeface="Book Antiqua" panose="02040602050305030304" pitchFamily="18" charset="0"/>
              </a:rPr>
              <a:t> </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010" y="6062781"/>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5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9" y="28303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8" y="384628"/>
            <a:ext cx="8078724" cy="1015663"/>
          </a:xfrm>
          <a:prstGeom prst="rect">
            <a:avLst/>
          </a:prstGeom>
          <a:noFill/>
        </p:spPr>
        <p:txBody>
          <a:bodyPr wrap="square" lIns="0" tIns="0" rIns="0" bIns="0" rtlCol="0" anchor="t">
            <a:spAutoFit/>
          </a:bodyPr>
          <a:lstStyle/>
          <a:p>
            <a:r>
              <a:rPr lang="en-US" sz="3400" b="1" dirty="0">
                <a:solidFill>
                  <a:srgbClr val="002060"/>
                </a:solidFill>
                <a:latin typeface="Arial" panose="020B0604020202020204" pitchFamily="34" charset="0"/>
                <a:cs typeface="Arial" panose="020B0604020202020204" pitchFamily="34" charset="0"/>
              </a:rPr>
              <a:t>PROGRAMME 3: OUTREACH </a:t>
            </a:r>
          </a:p>
          <a:p>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0B2DE2-18E3-4FEC-8C3B-6DA7DF9FF5D5}"/>
              </a:ext>
            </a:extLst>
          </p:cNvPr>
          <p:cNvSpPr txBox="1"/>
          <p:nvPr/>
        </p:nvSpPr>
        <p:spPr>
          <a:xfrm>
            <a:off x="449273" y="1076529"/>
            <a:ext cx="8316686" cy="252762"/>
          </a:xfrm>
          <a:prstGeom prst="rect">
            <a:avLst/>
          </a:prstGeom>
          <a:noFill/>
        </p:spPr>
        <p:txBody>
          <a:bodyPr wrap="square" lIns="0" tIns="0" rIns="0" bIns="0" rtlCol="0" anchor="t">
            <a:spAutoFit/>
          </a:bodyPr>
          <a:lstStyle/>
          <a:p>
            <a:pPr algn="ctr">
              <a:lnSpc>
                <a:spcPts val="1900"/>
              </a:lnSpc>
            </a:pPr>
            <a:r>
              <a:rPr lang="en-ZA" sz="2400" b="1" dirty="0">
                <a:solidFill>
                  <a:srgbClr val="C00000"/>
                </a:solidFill>
                <a:latin typeface="Arial" panose="020B0604020202020204" pitchFamily="34" charset="0"/>
                <a:cs typeface="Arial" panose="020B0604020202020204" pitchFamily="34" charset="0"/>
              </a:rPr>
              <a:t>Sub-programmes</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29158" y="1607417"/>
            <a:ext cx="2121210" cy="1965875"/>
          </a:xfrm>
        </p:spPr>
      </p:pic>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771193" y="1680227"/>
            <a:ext cx="1820255" cy="1893065"/>
          </a:xfrm>
        </p:spPr>
      </p:pic>
      <p:sp>
        <p:nvSpPr>
          <p:cNvPr id="10" name="Rectangle 9">
            <a:extLst>
              <a:ext uri="{FF2B5EF4-FFF2-40B4-BE49-F238E27FC236}">
                <a16:creationId xmlns:a16="http://schemas.microsoft.com/office/drawing/2014/main" id="{1C644E50-5F0E-479D-B660-BD9D305526D2}"/>
              </a:ext>
            </a:extLst>
          </p:cNvPr>
          <p:cNvSpPr/>
          <p:nvPr/>
        </p:nvSpPr>
        <p:spPr>
          <a:xfrm>
            <a:off x="583683" y="1433714"/>
            <a:ext cx="2495285" cy="2338594"/>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A19870C-38BC-4A9A-BB3F-23F031643DE5}"/>
              </a:ext>
            </a:extLst>
          </p:cNvPr>
          <p:cNvSpPr/>
          <p:nvPr/>
        </p:nvSpPr>
        <p:spPr>
          <a:xfrm>
            <a:off x="5639527" y="1420849"/>
            <a:ext cx="2142421" cy="2338594"/>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8039980-A07C-429B-930C-AEF67796F468}"/>
              </a:ext>
            </a:extLst>
          </p:cNvPr>
          <p:cNvSpPr/>
          <p:nvPr/>
        </p:nvSpPr>
        <p:spPr>
          <a:xfrm>
            <a:off x="183985" y="4491019"/>
            <a:ext cx="2903527" cy="1077218"/>
          </a:xfrm>
          <a:prstGeom prst="rect">
            <a:avLst/>
          </a:prstGeom>
        </p:spPr>
        <p:txBody>
          <a:bodyPr wrap="square" lIns="0" tIns="0" rIns="0" bIns="0" anchor="t">
            <a:spAutoFit/>
          </a:bodyPr>
          <a:lstStyle/>
          <a:p>
            <a:r>
              <a:rPr lang="en-ZA" sz="1400" dirty="0">
                <a:latin typeface="Arial" panose="020B0604020202020204" pitchFamily="34" charset="0"/>
                <a:cs typeface="Arial" panose="020B0604020202020204" pitchFamily="34" charset="0"/>
              </a:rPr>
              <a:t>Outreach Management provides the strategic management for Programme 3.</a:t>
            </a:r>
          </a:p>
          <a:p>
            <a:pPr algn="ctr"/>
            <a:endParaRPr lang="en-ZA" sz="1400" dirty="0">
              <a:latin typeface="Arial" panose="020B0604020202020204" pitchFamily="34" charset="0"/>
              <a:cs typeface="Arial" panose="020B0604020202020204" pitchFamily="34" charset="0"/>
            </a:endParaRPr>
          </a:p>
          <a:p>
            <a:pPr algn="ctr"/>
            <a:r>
              <a:rPr lang="en-ZA"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3947474" y="4331553"/>
            <a:ext cx="5046534" cy="2625897"/>
          </a:xfrm>
          <a:prstGeom prst="rect">
            <a:avLst/>
          </a:prstGeom>
        </p:spPr>
        <p:txBody>
          <a:bodyPr wrap="square" lIns="0" tIns="0" rIns="0" bIns="0" anchor="t">
            <a:spAutoFit/>
          </a:bodyPr>
          <a:lstStyle/>
          <a:p>
            <a:r>
              <a:rPr lang="en-ZA" sz="1400" dirty="0">
                <a:solidFill>
                  <a:schemeClr val="tx1">
                    <a:lumMod val="75000"/>
                    <a:lumOff val="25000"/>
                  </a:schemeClr>
                </a:solidFill>
                <a:latin typeface="Arial" panose="020B0604020202020204" pitchFamily="34" charset="0"/>
                <a:cs typeface="Arial" panose="020B0604020202020204" pitchFamily="34" charset="0"/>
              </a:rPr>
              <a:t>Education and Research imparts the knowledge, teaches the skills and nurtures the attitudes and values that enable as many citizens as possible to access the opportunities presented by a participatory democracy. </a:t>
            </a:r>
          </a:p>
          <a:p>
            <a:r>
              <a:rPr lang="en-ZA" sz="1400" dirty="0">
                <a:solidFill>
                  <a:schemeClr val="tx1">
                    <a:lumMod val="75000"/>
                    <a:lumOff val="25000"/>
                  </a:schemeClr>
                </a:solidFill>
                <a:latin typeface="Arial" panose="020B0604020202020204" pitchFamily="34" charset="0"/>
                <a:cs typeface="Arial" panose="020B0604020202020204" pitchFamily="34" charset="0"/>
              </a:rPr>
              <a:t>Research optimises the available data in order to inform organisational planning and other decision-making processes. It tracks emerging trends (perceptions and attitudes) in the social context that assist the Electoral Commission to determine its response. It also considers the latest developments in democratic election administration.</a:t>
            </a:r>
          </a:p>
          <a:p>
            <a:pPr algn="ctr"/>
            <a:endParaRPr lang="en-ZA" sz="14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4" name="Rectangle 13"/>
          <p:cNvSpPr/>
          <p:nvPr/>
        </p:nvSpPr>
        <p:spPr>
          <a:xfrm flipH="1">
            <a:off x="4960611" y="3873155"/>
            <a:ext cx="3336633"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ZA" sz="1400" b="1" dirty="0">
                <a:latin typeface="Arial" panose="020B0604020202020204" pitchFamily="34" charset="0"/>
                <a:cs typeface="Arial" panose="020B0604020202020204" pitchFamily="34" charset="0"/>
              </a:rPr>
              <a:t> 3.2 Education &amp; Research</a:t>
            </a:r>
          </a:p>
        </p:txBody>
      </p:sp>
      <p:sp>
        <p:nvSpPr>
          <p:cNvPr id="15" name="Rectangle 14"/>
          <p:cNvSpPr/>
          <p:nvPr/>
        </p:nvSpPr>
        <p:spPr>
          <a:xfrm>
            <a:off x="139890" y="3915410"/>
            <a:ext cx="3446263" cy="30777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ZA" sz="1400" b="1" dirty="0">
                <a:latin typeface="Arial" panose="020B0604020202020204" pitchFamily="34" charset="0"/>
                <a:cs typeface="Arial" panose="020B0604020202020204" pitchFamily="34" charset="0"/>
              </a:rPr>
              <a:t>3.1 Outreach  Management</a:t>
            </a:r>
          </a:p>
        </p:txBody>
      </p:sp>
      <p:sp>
        <p:nvSpPr>
          <p:cNvPr id="2" name="Slide Number Placeholder 1"/>
          <p:cNvSpPr>
            <a:spLocks noGrp="1"/>
          </p:cNvSpPr>
          <p:nvPr>
            <p:ph type="sldNum" sz="quarter" idx="12"/>
          </p:nvPr>
        </p:nvSpPr>
        <p:spPr>
          <a:xfrm>
            <a:off x="4263242" y="5764386"/>
            <a:ext cx="2133600" cy="365125"/>
          </a:xfrm>
        </p:spPr>
        <p:txBody>
          <a:bodyPr/>
          <a:lstStyle/>
          <a:p>
            <a:fld id="{F3BB0851-680D-4F20-952F-CE68C8DC2298}" type="slidenum">
              <a:rPr lang="en-US" smtClean="0">
                <a:latin typeface="Arial" panose="020B0604020202020204" pitchFamily="34" charset="0"/>
                <a:cs typeface="Arial" panose="020B0604020202020204" pitchFamily="34" charset="0"/>
              </a:rPr>
              <a:t>35</a:t>
            </a:fld>
            <a:endParaRPr lang="en-US">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593" y="6117479"/>
            <a:ext cx="74930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24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9" y="28303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8" y="384628"/>
            <a:ext cx="8078724" cy="1015663"/>
          </a:xfrm>
          <a:prstGeom prst="rect">
            <a:avLst/>
          </a:prstGeom>
          <a:noFill/>
        </p:spPr>
        <p:txBody>
          <a:bodyPr wrap="square" lIns="0" tIns="0" rIns="0" bIns="0" rtlCol="0" anchor="t">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PROGRAMME 3: OUTREACH </a:t>
            </a:r>
          </a:p>
          <a:p>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0B2DE2-18E3-4FEC-8C3B-6DA7DF9FF5D5}"/>
              </a:ext>
            </a:extLst>
          </p:cNvPr>
          <p:cNvSpPr txBox="1"/>
          <p:nvPr/>
        </p:nvSpPr>
        <p:spPr>
          <a:xfrm>
            <a:off x="449273" y="1076529"/>
            <a:ext cx="8316686" cy="252762"/>
          </a:xfrm>
          <a:prstGeom prst="rect">
            <a:avLst/>
          </a:prstGeom>
          <a:noFill/>
        </p:spPr>
        <p:txBody>
          <a:bodyPr wrap="square" lIns="0" tIns="0" rIns="0" bIns="0" rtlCol="0" anchor="t">
            <a:spAutoFit/>
          </a:bodyPr>
          <a:lstStyle/>
          <a:p>
            <a:pPr algn="ctr">
              <a:lnSpc>
                <a:spcPts val="1900"/>
              </a:lnSpc>
            </a:pPr>
            <a:r>
              <a:rPr lang="en-ZA" sz="2400" b="1" dirty="0">
                <a:solidFill>
                  <a:srgbClr val="C00000"/>
                </a:solidFill>
                <a:latin typeface="Arial" panose="020B0604020202020204" pitchFamily="34" charset="0"/>
                <a:cs typeface="Arial" panose="020B0604020202020204" pitchFamily="34" charset="0"/>
              </a:rPr>
              <a:t>Sub-programmes</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51832" y="1876883"/>
            <a:ext cx="2219967" cy="1656436"/>
          </a:xfrm>
        </p:spPr>
      </p:pic>
      <p:pic>
        <p:nvPicPr>
          <p:cNvPr id="29" name="Picture Placeholder 28">
            <a:extLst>
              <a:ext uri="{FF2B5EF4-FFF2-40B4-BE49-F238E27FC236}">
                <a16:creationId xmlns:a16="http://schemas.microsoft.com/office/drawing/2014/main" id="{F6C3B9FC-D5C6-4881-87AC-21F4CD17454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807880" y="1790701"/>
            <a:ext cx="1905000" cy="1905000"/>
          </a:xfrm>
        </p:spPr>
      </p:pic>
      <p:sp>
        <p:nvSpPr>
          <p:cNvPr id="10" name="Rectangle 9">
            <a:extLst>
              <a:ext uri="{FF2B5EF4-FFF2-40B4-BE49-F238E27FC236}">
                <a16:creationId xmlns:a16="http://schemas.microsoft.com/office/drawing/2014/main" id="{1C644E50-5F0E-479D-B660-BD9D305526D2}"/>
              </a:ext>
            </a:extLst>
          </p:cNvPr>
          <p:cNvSpPr/>
          <p:nvPr/>
        </p:nvSpPr>
        <p:spPr>
          <a:xfrm>
            <a:off x="537888" y="1485344"/>
            <a:ext cx="2662512"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A19870C-38BC-4A9A-BB3F-23F031643DE5}"/>
              </a:ext>
            </a:extLst>
          </p:cNvPr>
          <p:cNvSpPr/>
          <p:nvPr/>
        </p:nvSpPr>
        <p:spPr>
          <a:xfrm>
            <a:off x="5617380" y="1472479"/>
            <a:ext cx="2286000"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8039980-A07C-429B-930C-AEF67796F468}"/>
              </a:ext>
            </a:extLst>
          </p:cNvPr>
          <p:cNvSpPr/>
          <p:nvPr/>
        </p:nvSpPr>
        <p:spPr>
          <a:xfrm>
            <a:off x="228601" y="4682836"/>
            <a:ext cx="3581400" cy="1938992"/>
          </a:xfrm>
          <a:prstGeom prst="rect">
            <a:avLst/>
          </a:prstGeom>
        </p:spPr>
        <p:txBody>
          <a:bodyPr wrap="square" lIns="0" tIns="0" rIns="0" bIns="0" anchor="t">
            <a:spAutoFit/>
          </a:bodyPr>
          <a:lstStyle/>
          <a:p>
            <a:pPr algn="ctr"/>
            <a:r>
              <a:rPr lang="en-ZA" sz="1400" dirty="0">
                <a:latin typeface="Arial" panose="020B0604020202020204" pitchFamily="34" charset="0"/>
                <a:cs typeface="Arial" panose="020B0604020202020204" pitchFamily="34" charset="0"/>
              </a:rPr>
              <a:t>Communications actively manages the reputation of the Electoral Commission as a trusted body for managing free, fair and credible elections. It further enhances and supports the Electoral Commission’s education and research agendas through strategic communication with the Electoral Commission’s stakeholders, including political parties..</a:t>
            </a:r>
            <a:endParaRPr lang="en-US" sz="14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4670152" y="4789421"/>
            <a:ext cx="3941210" cy="1508105"/>
          </a:xfrm>
          <a:prstGeom prst="rect">
            <a:avLst/>
          </a:prstGeom>
        </p:spPr>
        <p:txBody>
          <a:bodyPr wrap="square" lIns="0" tIns="0" rIns="0" bIns="0" anchor="t">
            <a:spAutoFit/>
          </a:bodyPr>
          <a:lstStyle/>
          <a:p>
            <a:pPr algn="ctr"/>
            <a:r>
              <a:rPr lang="en-ZA" sz="1400" dirty="0">
                <a:solidFill>
                  <a:schemeClr val="tx1">
                    <a:lumMod val="75000"/>
                    <a:lumOff val="25000"/>
                  </a:schemeClr>
                </a:solidFill>
                <a:latin typeface="Arial" panose="020B0604020202020204" pitchFamily="34" charset="0"/>
                <a:cs typeface="Arial" panose="020B0604020202020204" pitchFamily="34" charset="0"/>
              </a:rPr>
              <a:t> Stakeholder Relations Management  engages and liaises with a set of stakeholders nationally and internationally in order to promote knowledge of and adherence to democratic electoral principles and promotes collaboration with the same when necessary.</a:t>
            </a:r>
          </a:p>
          <a:p>
            <a:pPr algn="ctr"/>
            <a:endParaRPr lang="en-ZA" sz="14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4" name="Rectangle 13"/>
          <p:cNvSpPr/>
          <p:nvPr/>
        </p:nvSpPr>
        <p:spPr>
          <a:xfrm flipH="1">
            <a:off x="4882082" y="4050757"/>
            <a:ext cx="3336633"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ZA" sz="1400" b="1" dirty="0">
                <a:latin typeface="Arial" panose="020B0604020202020204" pitchFamily="34" charset="0"/>
                <a:cs typeface="Arial" panose="020B0604020202020204" pitchFamily="34" charset="0"/>
              </a:rPr>
              <a:t>3.4 Stakeholder Relations Management</a:t>
            </a:r>
          </a:p>
        </p:txBody>
      </p:sp>
      <p:sp>
        <p:nvSpPr>
          <p:cNvPr id="15" name="Rectangle 14"/>
          <p:cNvSpPr/>
          <p:nvPr/>
        </p:nvSpPr>
        <p:spPr>
          <a:xfrm>
            <a:off x="228601" y="4122749"/>
            <a:ext cx="3200400" cy="30777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ZA" sz="1400" b="1" dirty="0">
                <a:latin typeface="Arial" panose="020B0604020202020204" pitchFamily="34" charset="0"/>
                <a:cs typeface="Arial" panose="020B0604020202020204" pitchFamily="34" charset="0"/>
              </a:rPr>
              <a:t>3.3 Communications</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8715" y="5805030"/>
            <a:ext cx="1090045" cy="94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728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4"/>
          <p:cNvSpPr txBox="1">
            <a:spLocks noChangeArrowheads="1"/>
          </p:cNvSpPr>
          <p:nvPr/>
        </p:nvSpPr>
        <p:spPr bwMode="auto">
          <a:xfrm>
            <a:off x="603250" y="609600"/>
            <a:ext cx="114300" cy="1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33"/>
          <p:cNvSpPr txBox="1">
            <a:spLocks noChangeArrowheads="1"/>
          </p:cNvSpPr>
          <p:nvPr/>
        </p:nvSpPr>
        <p:spPr bwMode="auto">
          <a:xfrm>
            <a:off x="603250" y="609600"/>
            <a:ext cx="114300" cy="276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Electoral Commission Annual Performance Plan 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6"/>
          <p:cNvSpPr>
            <a:spLocks noChangeArrowheads="1"/>
          </p:cNvSpPr>
          <p:nvPr/>
        </p:nvSpPr>
        <p:spPr bwMode="auto">
          <a:xfrm>
            <a:off x="0" y="-75658"/>
            <a:ext cx="335579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5CAB"/>
              </a:solidFill>
              <a:effectLst/>
              <a:latin typeface="Arial" panose="020B0604020202020204" pitchFamily="34" charset="0"/>
              <a:ea typeface="Swiss 721"/>
              <a:cs typeface="Swiss 721"/>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5CAB"/>
                </a:solidFill>
                <a:effectLst/>
                <a:ea typeface="Swiss 721"/>
                <a:cs typeface="Swiss 721"/>
              </a:rPr>
              <a:t>Outcomes, outputs, performance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5CAB"/>
                </a:solidFill>
                <a:effectLst/>
                <a:ea typeface="Swiss 721"/>
                <a:cs typeface="Swiss 721"/>
              </a:rPr>
              <a:t> indicators and targets for 2021</a:t>
            </a:r>
            <a:endParaRPr kumimoji="0" lang="en-US" altLang="en-US" sz="4000" b="0" i="0" u="none" strike="noStrike" cap="none" normalizeH="0" baseline="0" dirty="0">
              <a:ln>
                <a:noFill/>
              </a:ln>
              <a:solidFill>
                <a:schemeClr val="tx1"/>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186009873"/>
              </p:ext>
            </p:extLst>
          </p:nvPr>
        </p:nvGraphicFramePr>
        <p:xfrm>
          <a:off x="-1" y="1"/>
          <a:ext cx="9144001" cy="6858000"/>
        </p:xfrm>
        <a:graphic>
          <a:graphicData uri="http://schemas.openxmlformats.org/drawingml/2006/table">
            <a:tbl>
              <a:tblPr firstRow="1" firstCol="1" lastRow="1" lastCol="1" bandRow="1" bandCol="1"/>
              <a:tblGrid>
                <a:gridCol w="412365">
                  <a:extLst>
                    <a:ext uri="{9D8B030D-6E8A-4147-A177-3AD203B41FA5}">
                      <a16:colId xmlns:a16="http://schemas.microsoft.com/office/drawing/2014/main" val="2421681938"/>
                    </a:ext>
                  </a:extLst>
                </a:gridCol>
                <a:gridCol w="851251">
                  <a:extLst>
                    <a:ext uri="{9D8B030D-6E8A-4147-A177-3AD203B41FA5}">
                      <a16:colId xmlns:a16="http://schemas.microsoft.com/office/drawing/2014/main" val="1091735410"/>
                    </a:ext>
                  </a:extLst>
                </a:gridCol>
                <a:gridCol w="1110162">
                  <a:extLst>
                    <a:ext uri="{9D8B030D-6E8A-4147-A177-3AD203B41FA5}">
                      <a16:colId xmlns:a16="http://schemas.microsoft.com/office/drawing/2014/main" val="2953567991"/>
                    </a:ext>
                  </a:extLst>
                </a:gridCol>
                <a:gridCol w="957342">
                  <a:extLst>
                    <a:ext uri="{9D8B030D-6E8A-4147-A177-3AD203B41FA5}">
                      <a16:colId xmlns:a16="http://schemas.microsoft.com/office/drawing/2014/main" val="2311418101"/>
                    </a:ext>
                  </a:extLst>
                </a:gridCol>
                <a:gridCol w="680117">
                  <a:extLst>
                    <a:ext uri="{9D8B030D-6E8A-4147-A177-3AD203B41FA5}">
                      <a16:colId xmlns:a16="http://schemas.microsoft.com/office/drawing/2014/main" val="1993426862"/>
                    </a:ext>
                  </a:extLst>
                </a:gridCol>
                <a:gridCol w="680117">
                  <a:extLst>
                    <a:ext uri="{9D8B030D-6E8A-4147-A177-3AD203B41FA5}">
                      <a16:colId xmlns:a16="http://schemas.microsoft.com/office/drawing/2014/main" val="2042553812"/>
                    </a:ext>
                  </a:extLst>
                </a:gridCol>
                <a:gridCol w="680117">
                  <a:extLst>
                    <a:ext uri="{9D8B030D-6E8A-4147-A177-3AD203B41FA5}">
                      <a16:colId xmlns:a16="http://schemas.microsoft.com/office/drawing/2014/main" val="588712725"/>
                    </a:ext>
                  </a:extLst>
                </a:gridCol>
                <a:gridCol w="953130">
                  <a:extLst>
                    <a:ext uri="{9D8B030D-6E8A-4147-A177-3AD203B41FA5}">
                      <a16:colId xmlns:a16="http://schemas.microsoft.com/office/drawing/2014/main" val="3929708450"/>
                    </a:ext>
                  </a:extLst>
                </a:gridCol>
                <a:gridCol w="851672">
                  <a:extLst>
                    <a:ext uri="{9D8B030D-6E8A-4147-A177-3AD203B41FA5}">
                      <a16:colId xmlns:a16="http://schemas.microsoft.com/office/drawing/2014/main" val="1055049890"/>
                    </a:ext>
                  </a:extLst>
                </a:gridCol>
                <a:gridCol w="1029330">
                  <a:extLst>
                    <a:ext uri="{9D8B030D-6E8A-4147-A177-3AD203B41FA5}">
                      <a16:colId xmlns:a16="http://schemas.microsoft.com/office/drawing/2014/main" val="2901562719"/>
                    </a:ext>
                  </a:extLst>
                </a:gridCol>
                <a:gridCol w="938398">
                  <a:extLst>
                    <a:ext uri="{9D8B030D-6E8A-4147-A177-3AD203B41FA5}">
                      <a16:colId xmlns:a16="http://schemas.microsoft.com/office/drawing/2014/main" val="2177427212"/>
                    </a:ext>
                  </a:extLst>
                </a:gridCol>
              </a:tblGrid>
              <a:tr h="676025">
                <a:tc gridSpan="4">
                  <a:txBody>
                    <a:bodyPr/>
                    <a:lstStyle/>
                    <a:p>
                      <a:pPr marL="46355">
                        <a:spcAft>
                          <a:spcPts val="0"/>
                        </a:spcAft>
                      </a:pPr>
                      <a:r>
                        <a:rPr lang="en-US" sz="700" dirty="0">
                          <a:effectLst/>
                          <a:latin typeface="Times New Roman" panose="02020603050405020304" pitchFamily="18" charset="0"/>
                          <a:ea typeface="Swiss 721"/>
                          <a:cs typeface="Swiss 721"/>
                        </a:rPr>
                        <a:t> </a:t>
                      </a:r>
                      <a:endParaRPr lang="en-ZA" sz="800" dirty="0">
                        <a:effectLst/>
                        <a:latin typeface="Swiss 721"/>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46355">
                        <a:spcBef>
                          <a:spcPts val="10"/>
                        </a:spcBef>
                        <a:spcAft>
                          <a:spcPts val="0"/>
                        </a:spcAft>
                      </a:pPr>
                      <a:r>
                        <a:rPr lang="en-US" sz="900" b="1" dirty="0">
                          <a:effectLst/>
                          <a:latin typeface="Swiss 721"/>
                          <a:ea typeface="Swiss 721"/>
                          <a:cs typeface="Swiss 721"/>
                        </a:rPr>
                        <a:t> </a:t>
                      </a:r>
                      <a:endParaRPr lang="en-ZA" sz="1200" dirty="0">
                        <a:effectLst/>
                        <a:latin typeface="Swiss 721"/>
                        <a:ea typeface="Swiss 721"/>
                        <a:cs typeface="Swiss 721"/>
                      </a:endParaRPr>
                    </a:p>
                    <a:p>
                      <a:pPr marL="354965">
                        <a:spcAft>
                          <a:spcPts val="0"/>
                        </a:spcAft>
                      </a:pPr>
                      <a:r>
                        <a:rPr lang="en-US" sz="1100" b="1" dirty="0">
                          <a:solidFill>
                            <a:srgbClr val="FFFFFF"/>
                          </a:solidFill>
                          <a:effectLst/>
                          <a:latin typeface="Swiss 721"/>
                          <a:ea typeface="Swiss 721"/>
                          <a:cs typeface="Swiss 721"/>
                        </a:rPr>
                        <a:t>Audited/actual performance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a:txBody>
                    <a:bodyPr/>
                    <a:lstStyle/>
                    <a:p>
                      <a:pPr marL="81915" marR="64770" indent="66040">
                        <a:lnSpc>
                          <a:spcPct val="103000"/>
                        </a:lnSpc>
                        <a:spcBef>
                          <a:spcPts val="410"/>
                        </a:spcBef>
                        <a:spcAft>
                          <a:spcPts val="0"/>
                        </a:spcAft>
                      </a:pPr>
                      <a:r>
                        <a:rPr lang="en-US" sz="1100" b="1" dirty="0">
                          <a:solidFill>
                            <a:srgbClr val="FFFFFF"/>
                          </a:solidFill>
                          <a:effectLst/>
                          <a:latin typeface="Swiss 721"/>
                          <a:ea typeface="Swiss 721"/>
                          <a:cs typeface="Swiss 721"/>
                        </a:rPr>
                        <a:t>Estimated performance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gridSpan="3">
                  <a:txBody>
                    <a:bodyPr/>
                    <a:lstStyle/>
                    <a:p>
                      <a:pPr marL="46355">
                        <a:spcBef>
                          <a:spcPts val="10"/>
                        </a:spcBef>
                        <a:spcAft>
                          <a:spcPts val="0"/>
                        </a:spcAft>
                      </a:pPr>
                      <a:r>
                        <a:rPr lang="en-US" sz="900" b="1" dirty="0">
                          <a:effectLst/>
                          <a:latin typeface="Swiss 721"/>
                          <a:ea typeface="Swiss 721"/>
                          <a:cs typeface="Swiss 721"/>
                        </a:rPr>
                        <a:t> </a:t>
                      </a:r>
                      <a:endParaRPr lang="en-ZA" sz="1200" dirty="0">
                        <a:effectLst/>
                        <a:latin typeface="Swiss 721"/>
                        <a:ea typeface="Swiss 721"/>
                        <a:cs typeface="Swiss 721"/>
                      </a:endParaRPr>
                    </a:p>
                    <a:p>
                      <a:pPr marL="1185545" marR="1179830" algn="ctr">
                        <a:spcAft>
                          <a:spcPts val="0"/>
                        </a:spcAft>
                      </a:pPr>
                      <a:r>
                        <a:rPr lang="en-US" sz="1100" b="1" dirty="0">
                          <a:solidFill>
                            <a:srgbClr val="FFFFFF"/>
                          </a:solidFill>
                          <a:effectLst/>
                          <a:latin typeface="Swiss 721"/>
                          <a:ea typeface="Swiss 721"/>
                          <a:cs typeface="Swiss 721"/>
                        </a:rPr>
                        <a:t>MTEF period</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90303103"/>
                  </a:ext>
                </a:extLst>
              </a:tr>
              <a:tr h="521648">
                <a:tc>
                  <a:txBody>
                    <a:bodyPr/>
                    <a:lstStyle/>
                    <a:p>
                      <a:pPr marL="46355" marR="116840" algn="r">
                        <a:spcBef>
                          <a:spcPts val="620"/>
                        </a:spcBef>
                        <a:spcAft>
                          <a:spcPts val="0"/>
                        </a:spcAft>
                      </a:pPr>
                      <a:r>
                        <a:rPr lang="en-US" sz="900" b="1">
                          <a:solidFill>
                            <a:srgbClr val="FFFFFF"/>
                          </a:solidFill>
                          <a:effectLst/>
                          <a:latin typeface="Swiss 721"/>
                          <a:ea typeface="Swiss 721"/>
                          <a:cs typeface="Swiss 721"/>
                        </a:rPr>
                        <a:t>No.</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208280">
                        <a:spcBef>
                          <a:spcPts val="620"/>
                        </a:spcBef>
                        <a:spcAft>
                          <a:spcPts val="0"/>
                        </a:spcAft>
                      </a:pPr>
                      <a:r>
                        <a:rPr lang="en-US" sz="900" b="1">
                          <a:solidFill>
                            <a:srgbClr val="FFFFFF"/>
                          </a:solidFill>
                          <a:effectLst/>
                          <a:latin typeface="Swiss 721"/>
                          <a:ea typeface="Swiss 721"/>
                          <a:cs typeface="Swiss 721"/>
                        </a:rPr>
                        <a:t>Outcome</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365125">
                        <a:spcBef>
                          <a:spcPts val="620"/>
                        </a:spcBef>
                        <a:spcAft>
                          <a:spcPts val="0"/>
                        </a:spcAft>
                      </a:pPr>
                      <a:r>
                        <a:rPr lang="en-US" sz="900" b="1">
                          <a:solidFill>
                            <a:srgbClr val="FFFFFF"/>
                          </a:solidFill>
                          <a:effectLst/>
                          <a:latin typeface="Swiss 721"/>
                          <a:ea typeface="Swiss 721"/>
                          <a:cs typeface="Swiss 721"/>
                        </a:rPr>
                        <a:t>Outputs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240030" marR="223520" indent="75565">
                        <a:lnSpc>
                          <a:spcPts val="1000"/>
                        </a:lnSpc>
                        <a:spcBef>
                          <a:spcPts val="80"/>
                        </a:spcBef>
                        <a:spcAft>
                          <a:spcPts val="0"/>
                        </a:spcAft>
                      </a:pPr>
                      <a:r>
                        <a:rPr lang="en-US" sz="900" b="1">
                          <a:solidFill>
                            <a:srgbClr val="FFFFFF"/>
                          </a:solidFill>
                          <a:effectLst/>
                          <a:latin typeface="Swiss 721"/>
                          <a:ea typeface="Swiss 721"/>
                          <a:cs typeface="Swiss 721"/>
                        </a:rPr>
                        <a:t>Output indicators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50800" marR="46990" algn="ctr">
                        <a:spcBef>
                          <a:spcPts val="620"/>
                        </a:spcBef>
                        <a:spcAft>
                          <a:spcPts val="0"/>
                        </a:spcAft>
                      </a:pPr>
                      <a:r>
                        <a:rPr lang="en-US" sz="900" b="1">
                          <a:solidFill>
                            <a:srgbClr val="FFFFFF"/>
                          </a:solidFill>
                          <a:effectLst/>
                          <a:latin typeface="Swiss 721"/>
                          <a:ea typeface="Swiss 721"/>
                          <a:cs typeface="Swiss 721"/>
                        </a:rPr>
                        <a:t>2016/17</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0800" marR="46990" algn="ctr">
                        <a:spcBef>
                          <a:spcPts val="620"/>
                        </a:spcBef>
                        <a:spcAft>
                          <a:spcPts val="0"/>
                        </a:spcAft>
                      </a:pPr>
                      <a:r>
                        <a:rPr lang="en-US" sz="900" b="1" dirty="0">
                          <a:solidFill>
                            <a:srgbClr val="FFFFFF"/>
                          </a:solidFill>
                          <a:effectLst/>
                          <a:latin typeface="Swiss 721"/>
                          <a:ea typeface="Swiss 721"/>
                          <a:cs typeface="Swiss 721"/>
                        </a:rPr>
                        <a:t>2017/18</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6355" marR="146050" algn="r">
                        <a:spcBef>
                          <a:spcPts val="620"/>
                        </a:spcBef>
                        <a:spcAft>
                          <a:spcPts val="0"/>
                        </a:spcAft>
                      </a:pPr>
                      <a:r>
                        <a:rPr lang="en-US" sz="900" b="1">
                          <a:solidFill>
                            <a:srgbClr val="FFFFFF"/>
                          </a:solidFill>
                          <a:effectLst/>
                          <a:latin typeface="Swiss 721"/>
                          <a:ea typeface="Swiss 721"/>
                          <a:cs typeface="Swiss 721"/>
                        </a:rPr>
                        <a:t>2018/19</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158750" marR="154305" algn="ctr">
                        <a:spcBef>
                          <a:spcPts val="620"/>
                        </a:spcBef>
                        <a:spcAft>
                          <a:spcPts val="0"/>
                        </a:spcAft>
                      </a:pPr>
                      <a:r>
                        <a:rPr lang="en-US" sz="900" b="1">
                          <a:solidFill>
                            <a:srgbClr val="FFFFFF"/>
                          </a:solidFill>
                          <a:effectLst/>
                          <a:latin typeface="Swiss 721"/>
                          <a:ea typeface="Swiss 721"/>
                          <a:cs typeface="Swiss 721"/>
                        </a:rPr>
                        <a:t>2019/20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0005" marR="34925" algn="ctr">
                        <a:spcBef>
                          <a:spcPts val="620"/>
                        </a:spcBef>
                        <a:spcAft>
                          <a:spcPts val="0"/>
                        </a:spcAft>
                      </a:pPr>
                      <a:r>
                        <a:rPr lang="en-US" sz="900" b="1">
                          <a:solidFill>
                            <a:srgbClr val="FFFFFF"/>
                          </a:solidFill>
                          <a:effectLst/>
                          <a:latin typeface="Swiss 721"/>
                          <a:ea typeface="Swiss 721"/>
                          <a:cs typeface="Swiss 721"/>
                        </a:rPr>
                        <a:t>2020/21</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0005" marR="34290" algn="ctr">
                        <a:spcBef>
                          <a:spcPts val="620"/>
                        </a:spcBef>
                        <a:spcAft>
                          <a:spcPts val="0"/>
                        </a:spcAft>
                      </a:pPr>
                      <a:r>
                        <a:rPr lang="en-US" sz="900" b="1">
                          <a:solidFill>
                            <a:srgbClr val="FFFFFF"/>
                          </a:solidFill>
                          <a:effectLst/>
                          <a:latin typeface="Swiss 721"/>
                          <a:ea typeface="Swiss 721"/>
                          <a:cs typeface="Swiss 721"/>
                        </a:rPr>
                        <a:t>2021/22</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35560" marR="29210" algn="ctr">
                        <a:spcBef>
                          <a:spcPts val="620"/>
                        </a:spcBef>
                        <a:spcAft>
                          <a:spcPts val="0"/>
                        </a:spcAft>
                      </a:pPr>
                      <a:r>
                        <a:rPr lang="en-US" sz="900" b="1">
                          <a:solidFill>
                            <a:srgbClr val="FFFFFF"/>
                          </a:solidFill>
                          <a:effectLst/>
                          <a:latin typeface="Swiss 721"/>
                          <a:ea typeface="Swiss 721"/>
                          <a:cs typeface="Swiss 721"/>
                        </a:rPr>
                        <a:t>2022/23</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1568114325"/>
                  </a:ext>
                </a:extLst>
              </a:tr>
              <a:tr h="643219">
                <a:tc>
                  <a:txBody>
                    <a:bodyPr/>
                    <a:lstStyle/>
                    <a:p>
                      <a:pPr marL="46355" marR="143510" algn="r">
                        <a:spcBef>
                          <a:spcPts val="180"/>
                        </a:spcBef>
                        <a:spcAft>
                          <a:spcPts val="0"/>
                        </a:spcAft>
                      </a:pPr>
                      <a:r>
                        <a:rPr lang="en-US" sz="700">
                          <a:solidFill>
                            <a:srgbClr val="231F20"/>
                          </a:solidFill>
                          <a:effectLst/>
                          <a:latin typeface="Swiss 721"/>
                          <a:ea typeface="Swiss 721"/>
                          <a:cs typeface="Swiss 721"/>
                        </a:rPr>
                        <a:t>3.1.1</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6">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Bef>
                          <a:spcPts val="45"/>
                        </a:spcBef>
                        <a:spcAft>
                          <a:spcPts val="0"/>
                        </a:spcAft>
                      </a:pPr>
                      <a:r>
                        <a:rPr lang="en-US" sz="700" b="1">
                          <a:effectLst/>
                          <a:latin typeface="Swiss 721"/>
                          <a:ea typeface="Swiss 721"/>
                          <a:cs typeface="Swiss 721"/>
                        </a:rPr>
                        <a:t> </a:t>
                      </a:r>
                      <a:endParaRPr lang="en-ZA" sz="1100">
                        <a:effectLst/>
                        <a:latin typeface="Swiss 721"/>
                        <a:ea typeface="Swiss 721"/>
                        <a:cs typeface="Swiss 721"/>
                      </a:endParaRPr>
                    </a:p>
                    <a:p>
                      <a:pPr marL="44450" marR="32385">
                        <a:spcAft>
                          <a:spcPts val="0"/>
                        </a:spcAft>
                      </a:pPr>
                      <a:r>
                        <a:rPr lang="en-US" sz="900">
                          <a:solidFill>
                            <a:srgbClr val="231F20"/>
                          </a:solidFill>
                          <a:effectLst/>
                          <a:latin typeface="Swiss 721"/>
                          <a:ea typeface="Swiss 721"/>
                          <a:cs typeface="Swiss 721"/>
                        </a:rPr>
                        <a:t>Informed and engaged citizens and stakeholders in electoral democracy</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4450" marR="63500">
                        <a:spcBef>
                          <a:spcPts val="180"/>
                        </a:spcBef>
                        <a:spcAft>
                          <a:spcPts val="0"/>
                        </a:spcAft>
                      </a:pPr>
                      <a:r>
                        <a:rPr lang="en-US" sz="800">
                          <a:solidFill>
                            <a:srgbClr val="231F20"/>
                          </a:solidFill>
                          <a:effectLst/>
                          <a:latin typeface="Swiss 721"/>
                          <a:ea typeface="Swiss 721"/>
                          <a:cs typeface="Swiss 721"/>
                        </a:rPr>
                        <a:t>Provide impactful and visionary research and thought leadership to strengthen electoral democracy.</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90170">
                        <a:spcBef>
                          <a:spcPts val="180"/>
                        </a:spcBef>
                        <a:spcAft>
                          <a:spcPts val="0"/>
                        </a:spcAft>
                      </a:pPr>
                      <a:r>
                        <a:rPr lang="en-US" sz="800">
                          <a:solidFill>
                            <a:srgbClr val="231F20"/>
                          </a:solidFill>
                          <a:effectLst/>
                          <a:latin typeface="Swiss 721"/>
                          <a:ea typeface="Swiss 721"/>
                          <a:cs typeface="Swiss 721"/>
                        </a:rPr>
                        <a:t>The number of research initiatives achieved per annum</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3810" algn="ctr">
                        <a:spcBef>
                          <a:spcPts val="660"/>
                        </a:spcBef>
                        <a:spcAft>
                          <a:spcPts val="0"/>
                        </a:spcAft>
                      </a:pPr>
                      <a:r>
                        <a:rPr lang="en-US" sz="900" dirty="0">
                          <a:solidFill>
                            <a:srgbClr val="231F20"/>
                          </a:solidFill>
                          <a:effectLst/>
                          <a:latin typeface="Swiss 721"/>
                          <a:ea typeface="Swiss 721"/>
                          <a:cs typeface="Swiss 721"/>
                        </a:rPr>
                        <a:t>4</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3810" algn="ctr">
                        <a:spcBef>
                          <a:spcPts val="660"/>
                        </a:spcBef>
                        <a:spcAft>
                          <a:spcPts val="0"/>
                        </a:spcAft>
                      </a:pPr>
                      <a:r>
                        <a:rPr lang="en-US" sz="900" dirty="0">
                          <a:solidFill>
                            <a:srgbClr val="231F20"/>
                          </a:solidFill>
                          <a:effectLst/>
                          <a:latin typeface="Swiss 721"/>
                          <a:ea typeface="Swiss 721"/>
                          <a:cs typeface="Swiss 721"/>
                        </a:rPr>
                        <a:t>4</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445" algn="ctr">
                        <a:spcBef>
                          <a:spcPts val="660"/>
                        </a:spcBef>
                        <a:spcAft>
                          <a:spcPts val="0"/>
                        </a:spcAft>
                      </a:pPr>
                      <a:r>
                        <a:rPr lang="en-US" sz="900">
                          <a:solidFill>
                            <a:srgbClr val="231F20"/>
                          </a:solidFill>
                          <a:effectLst/>
                          <a:latin typeface="Swiss 721"/>
                          <a:ea typeface="Swiss 721"/>
                          <a:cs typeface="Swiss 721"/>
                        </a:rPr>
                        <a:t>4</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445" algn="ctr">
                        <a:spcBef>
                          <a:spcPts val="660"/>
                        </a:spcBef>
                        <a:spcAft>
                          <a:spcPts val="0"/>
                        </a:spcAft>
                      </a:pPr>
                      <a:r>
                        <a:rPr lang="en-US" sz="900">
                          <a:solidFill>
                            <a:srgbClr val="231F20"/>
                          </a:solidFill>
                          <a:effectLst/>
                          <a:latin typeface="Swiss 721"/>
                          <a:ea typeface="Swiss 721"/>
                          <a:cs typeface="Swiss 721"/>
                        </a:rPr>
                        <a:t>4</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 algn="ctr">
                        <a:spcBef>
                          <a:spcPts val="660"/>
                        </a:spcBef>
                        <a:spcAft>
                          <a:spcPts val="0"/>
                        </a:spcAft>
                      </a:pPr>
                      <a:r>
                        <a:rPr lang="en-US" sz="900">
                          <a:solidFill>
                            <a:srgbClr val="231F20"/>
                          </a:solidFill>
                          <a:effectLst/>
                          <a:latin typeface="Swiss 721"/>
                          <a:ea typeface="Swiss 721"/>
                          <a:cs typeface="Swiss 721"/>
                        </a:rPr>
                        <a:t>3</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715" algn="ctr">
                        <a:spcBef>
                          <a:spcPts val="660"/>
                        </a:spcBef>
                        <a:spcAft>
                          <a:spcPts val="0"/>
                        </a:spcAft>
                      </a:pPr>
                      <a:r>
                        <a:rPr lang="en-US" sz="900">
                          <a:solidFill>
                            <a:srgbClr val="231F20"/>
                          </a:solidFill>
                          <a:effectLst/>
                          <a:latin typeface="Swiss 721"/>
                          <a:ea typeface="Swiss 721"/>
                          <a:cs typeface="Swiss 721"/>
                        </a:rPr>
                        <a:t>3</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6350" algn="ctr">
                        <a:spcBef>
                          <a:spcPts val="660"/>
                        </a:spcBef>
                        <a:spcAft>
                          <a:spcPts val="0"/>
                        </a:spcAft>
                      </a:pPr>
                      <a:r>
                        <a:rPr lang="en-US" sz="900">
                          <a:solidFill>
                            <a:srgbClr val="231F20"/>
                          </a:solidFill>
                          <a:effectLst/>
                          <a:latin typeface="Swiss 721"/>
                          <a:ea typeface="Swiss 721"/>
                          <a:cs typeface="Swiss 721"/>
                        </a:rPr>
                        <a:t>3</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595104372"/>
                  </a:ext>
                </a:extLst>
              </a:tr>
              <a:tr h="771863">
                <a:tc>
                  <a:txBody>
                    <a:bodyPr/>
                    <a:lstStyle/>
                    <a:p>
                      <a:pPr marL="46355" marR="143510" algn="r">
                        <a:spcBef>
                          <a:spcPts val="180"/>
                        </a:spcBef>
                        <a:spcAft>
                          <a:spcPts val="0"/>
                        </a:spcAft>
                      </a:pPr>
                      <a:r>
                        <a:rPr lang="en-US" sz="700">
                          <a:solidFill>
                            <a:srgbClr val="231F20"/>
                          </a:solidFill>
                          <a:effectLst/>
                          <a:latin typeface="Swiss 721"/>
                          <a:ea typeface="Swiss 721"/>
                          <a:cs typeface="Swiss 721"/>
                        </a:rPr>
                        <a:t>3.1.2</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720" marR="76835">
                        <a:spcBef>
                          <a:spcPts val="180"/>
                        </a:spcBef>
                        <a:spcAft>
                          <a:spcPts val="0"/>
                        </a:spcAft>
                      </a:pPr>
                      <a:r>
                        <a:rPr lang="en-US" sz="800">
                          <a:solidFill>
                            <a:srgbClr val="231F20"/>
                          </a:solidFill>
                          <a:effectLst/>
                          <a:latin typeface="Swiss 721"/>
                          <a:ea typeface="Swiss 721"/>
                          <a:cs typeface="Swiss 721"/>
                        </a:rPr>
                        <a:t>The number of thought leadership interactions achieved per annum</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990" algn="ctr">
                        <a:spcBef>
                          <a:spcPts val="5"/>
                        </a:spcBef>
                        <a:spcAft>
                          <a:spcPts val="0"/>
                        </a:spcAft>
                      </a:pPr>
                      <a:r>
                        <a:rPr lang="en-US" sz="90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990" algn="ctr">
                        <a:spcBef>
                          <a:spcPts val="5"/>
                        </a:spcBef>
                        <a:spcAft>
                          <a:spcPts val="0"/>
                        </a:spcAft>
                      </a:pPr>
                      <a:r>
                        <a:rPr lang="en-US" sz="90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50800" marR="46355" algn="ctr">
                        <a:spcBef>
                          <a:spcPts val="5"/>
                        </a:spcBef>
                        <a:spcAft>
                          <a:spcPts val="0"/>
                        </a:spcAft>
                      </a:pPr>
                      <a:r>
                        <a:rPr lang="en-US" sz="900" dirty="0">
                          <a:solidFill>
                            <a:srgbClr val="231F20"/>
                          </a:solidFill>
                          <a:effectLst/>
                          <a:latin typeface="Swiss 721"/>
                          <a:ea typeface="Swiss 721"/>
                          <a:cs typeface="Swiss 721"/>
                        </a:rPr>
                        <a:t>New</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158750" marR="154305" algn="ctr">
                        <a:spcBef>
                          <a:spcPts val="5"/>
                        </a:spcBef>
                        <a:spcAft>
                          <a:spcPts val="0"/>
                        </a:spcAft>
                      </a:pPr>
                      <a:r>
                        <a:rPr lang="en-US" sz="900" dirty="0">
                          <a:solidFill>
                            <a:srgbClr val="231F20"/>
                          </a:solidFill>
                          <a:effectLst/>
                          <a:latin typeface="Swiss 721"/>
                          <a:ea typeface="Swiss 721"/>
                          <a:cs typeface="Swiss 721"/>
                        </a:rPr>
                        <a:t>New</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0005" marR="34925" algn="ctr">
                        <a:spcBef>
                          <a:spcPts val="5"/>
                        </a:spcBef>
                        <a:spcAft>
                          <a:spcPts val="0"/>
                        </a:spcAft>
                      </a:pPr>
                      <a:r>
                        <a:rPr lang="en-US" sz="900">
                          <a:solidFill>
                            <a:srgbClr val="231F20"/>
                          </a:solidFill>
                          <a:effectLst/>
                          <a:latin typeface="Swiss 721"/>
                          <a:ea typeface="Swiss 721"/>
                          <a:cs typeface="Swiss 721"/>
                        </a:rPr>
                        <a:t>10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0005" marR="34290" algn="ctr">
                        <a:spcBef>
                          <a:spcPts val="5"/>
                        </a:spcBef>
                        <a:spcAft>
                          <a:spcPts val="0"/>
                        </a:spcAft>
                      </a:pPr>
                      <a:r>
                        <a:rPr lang="en-US" sz="900">
                          <a:solidFill>
                            <a:srgbClr val="231F20"/>
                          </a:solidFill>
                          <a:effectLst/>
                          <a:latin typeface="Swiss 721"/>
                          <a:ea typeface="Swiss 721"/>
                          <a:cs typeface="Swiss 721"/>
                        </a:rPr>
                        <a:t>10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35560" marR="29210" algn="ctr">
                        <a:spcBef>
                          <a:spcPts val="5"/>
                        </a:spcBef>
                        <a:spcAft>
                          <a:spcPts val="0"/>
                        </a:spcAft>
                      </a:pPr>
                      <a:r>
                        <a:rPr lang="en-US" sz="900">
                          <a:solidFill>
                            <a:srgbClr val="231F20"/>
                          </a:solidFill>
                          <a:effectLst/>
                          <a:latin typeface="Swiss 721"/>
                          <a:ea typeface="Swiss 721"/>
                          <a:cs typeface="Swiss 721"/>
                        </a:rPr>
                        <a:t>10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465008932"/>
                  </a:ext>
                </a:extLst>
              </a:tr>
              <a:tr h="1929657">
                <a:tc>
                  <a:txBody>
                    <a:bodyPr/>
                    <a:lstStyle/>
                    <a:p>
                      <a:pPr marL="46355" marR="143510" algn="r">
                        <a:spcBef>
                          <a:spcPts val="180"/>
                        </a:spcBef>
                        <a:spcAft>
                          <a:spcPts val="0"/>
                        </a:spcAft>
                      </a:pPr>
                      <a:r>
                        <a:rPr lang="en-US" sz="700">
                          <a:solidFill>
                            <a:srgbClr val="231F20"/>
                          </a:solidFill>
                          <a:effectLst/>
                          <a:latin typeface="Swiss 721"/>
                          <a:ea typeface="Swiss 721"/>
                          <a:cs typeface="Swiss 721"/>
                        </a:rPr>
                        <a:t>3.1.3</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rowSpan="2">
                  <a:txBody>
                    <a:bodyPr/>
                    <a:lstStyle/>
                    <a:p>
                      <a:pPr marL="45720" marR="137795">
                        <a:spcBef>
                          <a:spcPts val="180"/>
                        </a:spcBef>
                        <a:spcAft>
                          <a:spcPts val="0"/>
                        </a:spcAft>
                      </a:pPr>
                      <a:r>
                        <a:rPr lang="en-US" sz="800">
                          <a:solidFill>
                            <a:srgbClr val="231F20"/>
                          </a:solidFill>
                          <a:effectLst/>
                          <a:latin typeface="Swiss 721"/>
                          <a:ea typeface="Swiss 721"/>
                          <a:cs typeface="Swiss 721"/>
                        </a:rPr>
                        <a:t>Actively promote </a:t>
                      </a:r>
                      <a:r>
                        <a:rPr lang="en-US" sz="800" spc="-30">
                          <a:solidFill>
                            <a:srgbClr val="231F20"/>
                          </a:solidFill>
                          <a:effectLst/>
                          <a:latin typeface="Swiss 721"/>
                          <a:ea typeface="Swiss 721"/>
                          <a:cs typeface="Swiss 721"/>
                        </a:rPr>
                        <a:t>and </a:t>
                      </a:r>
                      <a:r>
                        <a:rPr lang="en-US" sz="800">
                          <a:solidFill>
                            <a:srgbClr val="231F20"/>
                          </a:solidFill>
                          <a:effectLst/>
                          <a:latin typeface="Swiss 721"/>
                          <a:ea typeface="Swiss 721"/>
                          <a:cs typeface="Swiss 721"/>
                        </a:rPr>
                        <a:t>foster awareness and participation in electoral processes through civic and</a:t>
                      </a:r>
                      <a:endParaRPr lang="en-ZA" sz="1050">
                        <a:effectLst/>
                        <a:latin typeface="Swiss 721"/>
                        <a:ea typeface="Swiss 721"/>
                        <a:cs typeface="Swiss 721"/>
                      </a:endParaRPr>
                    </a:p>
                    <a:p>
                      <a:pPr marL="45720">
                        <a:spcBef>
                          <a:spcPts val="5"/>
                        </a:spcBef>
                        <a:spcAft>
                          <a:spcPts val="0"/>
                        </a:spcAft>
                      </a:pPr>
                      <a:r>
                        <a:rPr lang="en-US" sz="800">
                          <a:solidFill>
                            <a:srgbClr val="231F20"/>
                          </a:solidFill>
                          <a:effectLst/>
                          <a:latin typeface="Swiss 721"/>
                          <a:ea typeface="Swiss 721"/>
                          <a:cs typeface="Swiss 721"/>
                        </a:rPr>
                        <a:t>democracy education</a:t>
                      </a:r>
                      <a:endParaRPr lang="en-ZA" sz="1050">
                        <a:effectLst/>
                        <a:latin typeface="Swiss 721"/>
                        <a:ea typeface="Swiss 721"/>
                        <a:cs typeface="Swiss 721"/>
                      </a:endParaRPr>
                    </a:p>
                    <a:p>
                      <a:pPr marL="45720">
                        <a:spcAft>
                          <a:spcPts val="0"/>
                        </a:spcAft>
                      </a:pPr>
                      <a:r>
                        <a:rPr lang="en-US" sz="800">
                          <a:solidFill>
                            <a:srgbClr val="231F20"/>
                          </a:solidFill>
                          <a:effectLst/>
                          <a:latin typeface="Swiss 721"/>
                          <a:ea typeface="Swiss 721"/>
                          <a:cs typeface="Swiss 721"/>
                        </a:rPr>
                        <a:t>programmes.</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152400">
                        <a:spcBef>
                          <a:spcPts val="180"/>
                        </a:spcBef>
                        <a:spcAft>
                          <a:spcPts val="0"/>
                        </a:spcAft>
                      </a:pPr>
                      <a:r>
                        <a:rPr lang="en-US" sz="800">
                          <a:solidFill>
                            <a:srgbClr val="231F20"/>
                          </a:solidFill>
                          <a:effectLst/>
                          <a:latin typeface="Swiss 721"/>
                          <a:ea typeface="Swiss 721"/>
                          <a:cs typeface="Swiss 721"/>
                        </a:rPr>
                        <a:t>Audience reached by civic and democracy education </a:t>
                      </a:r>
                      <a:r>
                        <a:rPr lang="en-US" sz="800" spc="-20">
                          <a:solidFill>
                            <a:srgbClr val="231F20"/>
                          </a:solidFill>
                          <a:effectLst/>
                          <a:latin typeface="Swiss 721"/>
                          <a:ea typeface="Swiss 721"/>
                          <a:cs typeface="Swiss 721"/>
                        </a:rPr>
                        <a:t>(CDE) </a:t>
                      </a:r>
                      <a:r>
                        <a:rPr lang="en-US" sz="800">
                          <a:solidFill>
                            <a:srgbClr val="231F20"/>
                          </a:solidFill>
                          <a:effectLst/>
                          <a:latin typeface="Swiss 721"/>
                          <a:ea typeface="Swiss 721"/>
                          <a:cs typeface="Swiss 721"/>
                        </a:rPr>
                        <a:t>programmes</a:t>
                      </a:r>
                      <a:endParaRPr lang="en-ZA" sz="1050">
                        <a:effectLst/>
                        <a:latin typeface="Swiss 721"/>
                        <a:ea typeface="Swiss 721"/>
                        <a:cs typeface="Swiss 721"/>
                      </a:endParaRPr>
                    </a:p>
                    <a:p>
                      <a:pPr marL="45720" marR="102870">
                        <a:spcBef>
                          <a:spcPts val="5"/>
                        </a:spcBef>
                        <a:spcAft>
                          <a:spcPts val="0"/>
                        </a:spcAft>
                      </a:pPr>
                      <a:r>
                        <a:rPr lang="en-US" sz="800">
                          <a:solidFill>
                            <a:srgbClr val="231F20"/>
                          </a:solidFill>
                          <a:effectLst/>
                          <a:latin typeface="Swiss 721"/>
                          <a:ea typeface="Swiss 721"/>
                          <a:cs typeface="Swiss 721"/>
                        </a:rPr>
                        <a:t>through television, radio and YouTube in each year covered</a:t>
                      </a:r>
                      <a:endParaRPr lang="en-ZA" sz="1050">
                        <a:effectLst/>
                        <a:latin typeface="Swiss 721"/>
                        <a:ea typeface="Swiss 721"/>
                        <a:cs typeface="Swiss 721"/>
                      </a:endParaRPr>
                    </a:p>
                    <a:p>
                      <a:pPr marL="45720" marR="117475">
                        <a:spcBef>
                          <a:spcPts val="5"/>
                        </a:spcBef>
                        <a:spcAft>
                          <a:spcPts val="0"/>
                        </a:spcAft>
                      </a:pPr>
                      <a:r>
                        <a:rPr lang="en-US" sz="800">
                          <a:solidFill>
                            <a:srgbClr val="231F20"/>
                          </a:solidFill>
                          <a:effectLst/>
                          <a:latin typeface="Swiss 721"/>
                          <a:ea typeface="Swiss 721"/>
                          <a:cs typeface="Swiss 721"/>
                        </a:rPr>
                        <a:t>by the Annual Performance Plan</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124460">
                        <a:spcAft>
                          <a:spcPts val="0"/>
                        </a:spcAft>
                      </a:pPr>
                      <a:r>
                        <a:rPr lang="en-US" sz="900">
                          <a:solidFill>
                            <a:srgbClr val="231F20"/>
                          </a:solidFill>
                          <a:effectLst/>
                          <a:latin typeface="Swiss 721"/>
                          <a:ea typeface="Swiss 721"/>
                          <a:cs typeface="Swiss 721"/>
                        </a:rPr>
                        <a:t>8 275 432</a:t>
                      </a:r>
                      <a:endParaRPr lang="en-ZA" sz="1100">
                        <a:effectLst/>
                        <a:latin typeface="Swiss 721"/>
                        <a:ea typeface="Swiss 721"/>
                        <a:cs typeface="Swiss 721"/>
                      </a:endParaRPr>
                    </a:p>
                    <a:p>
                      <a:pPr marL="159385" indent="-80010">
                        <a:spcBef>
                          <a:spcPts val="5"/>
                        </a:spcBef>
                        <a:spcAft>
                          <a:spcPts val="0"/>
                        </a:spcAft>
                      </a:pPr>
                      <a:r>
                        <a:rPr lang="en-US" sz="900">
                          <a:solidFill>
                            <a:srgbClr val="231F20"/>
                          </a:solidFill>
                          <a:effectLst/>
                          <a:latin typeface="Swiss 721"/>
                          <a:ea typeface="Swiss 721"/>
                          <a:cs typeface="Swiss 721"/>
                        </a:rPr>
                        <a:t>viewers </a:t>
                      </a:r>
                      <a:r>
                        <a:rPr lang="en-US" sz="900" spc="-30">
                          <a:solidFill>
                            <a:srgbClr val="231F20"/>
                          </a:solidFill>
                          <a:effectLst/>
                          <a:latin typeface="Swiss 721"/>
                          <a:ea typeface="Swiss 721"/>
                          <a:cs typeface="Swiss 721"/>
                        </a:rPr>
                        <a:t>and </a:t>
                      </a:r>
                      <a:r>
                        <a:rPr lang="en-US" sz="900">
                          <a:solidFill>
                            <a:srgbClr val="231F20"/>
                          </a:solidFill>
                          <a:effectLst/>
                          <a:latin typeface="Swiss 721"/>
                          <a:ea typeface="Swiss 721"/>
                          <a:cs typeface="Swiss 721"/>
                        </a:rPr>
                        <a:t>listeners</a:t>
                      </a:r>
                      <a:endParaRPr lang="en-ZA" sz="1100">
                        <a:effectLst/>
                        <a:latin typeface="Swiss 721"/>
                        <a:ea typeface="Swiss 721"/>
                        <a:cs typeface="Swiss 721"/>
                      </a:endParaRPr>
                    </a:p>
                    <a:p>
                      <a:pPr marL="107950">
                        <a:spcAft>
                          <a:spcPts val="0"/>
                        </a:spcAft>
                      </a:pPr>
                      <a:r>
                        <a:rPr lang="en-US" sz="900">
                          <a:solidFill>
                            <a:srgbClr val="231F20"/>
                          </a:solidFill>
                          <a:effectLst/>
                          <a:latin typeface="Swiss 721"/>
                          <a:ea typeface="Swiss 721"/>
                          <a:cs typeface="Swiss 721"/>
                        </a:rPr>
                        <a:t>(1 505 432</a:t>
                      </a:r>
                      <a:endParaRPr lang="en-ZA" sz="1100">
                        <a:effectLst/>
                        <a:latin typeface="Swiss 721"/>
                        <a:ea typeface="Swiss 721"/>
                        <a:cs typeface="Swiss 721"/>
                      </a:endParaRPr>
                    </a:p>
                    <a:p>
                      <a:pPr marL="112395" marR="59055" indent="-48260">
                        <a:spcAft>
                          <a:spcPts val="0"/>
                        </a:spcAft>
                      </a:pPr>
                      <a:r>
                        <a:rPr lang="en-US" sz="900">
                          <a:solidFill>
                            <a:srgbClr val="231F20"/>
                          </a:solidFill>
                          <a:effectLst/>
                          <a:latin typeface="Swiss 721"/>
                          <a:ea typeface="Swiss 721"/>
                          <a:cs typeface="Swiss 721"/>
                        </a:rPr>
                        <a:t>according </a:t>
                      </a:r>
                      <a:r>
                        <a:rPr lang="en-US" sz="900" spc="-45">
                          <a:solidFill>
                            <a:srgbClr val="231F20"/>
                          </a:solidFill>
                          <a:effectLst/>
                          <a:latin typeface="Swiss 721"/>
                          <a:ea typeface="Swiss 721"/>
                          <a:cs typeface="Swiss 721"/>
                        </a:rPr>
                        <a:t>to </a:t>
                      </a:r>
                      <a:r>
                        <a:rPr lang="en-US" sz="900">
                          <a:solidFill>
                            <a:srgbClr val="231F20"/>
                          </a:solidFill>
                          <a:effectLst/>
                          <a:latin typeface="Swiss 721"/>
                          <a:ea typeface="Swiss 721"/>
                          <a:cs typeface="Swiss 721"/>
                        </a:rPr>
                        <a:t>TAMS and 6 770 000</a:t>
                      </a:r>
                      <a:endParaRPr lang="en-ZA" sz="1100">
                        <a:effectLst/>
                        <a:latin typeface="Swiss 721"/>
                        <a:ea typeface="Swiss 721"/>
                        <a:cs typeface="Swiss 721"/>
                      </a:endParaRPr>
                    </a:p>
                    <a:p>
                      <a:pPr marL="64770">
                        <a:spcAft>
                          <a:spcPts val="0"/>
                        </a:spcAft>
                      </a:pPr>
                      <a:r>
                        <a:rPr lang="en-US" sz="900">
                          <a:solidFill>
                            <a:srgbClr val="231F20"/>
                          </a:solidFill>
                          <a:effectLst/>
                          <a:latin typeface="Swiss 721"/>
                          <a:ea typeface="Swiss 721"/>
                          <a:cs typeface="Swiss 721"/>
                        </a:rPr>
                        <a:t>according to</a:t>
                      </a:r>
                      <a:endParaRPr lang="en-ZA" sz="1100">
                        <a:effectLst/>
                        <a:latin typeface="Swiss 721"/>
                        <a:ea typeface="Swiss 721"/>
                        <a:cs typeface="Swiss 721"/>
                      </a:endParaRPr>
                    </a:p>
                    <a:p>
                      <a:pPr marL="187960">
                        <a:spcBef>
                          <a:spcPts val="5"/>
                        </a:spcBef>
                        <a:spcAft>
                          <a:spcPts val="0"/>
                        </a:spcAft>
                      </a:pPr>
                      <a:r>
                        <a:rPr lang="en-US" sz="900">
                          <a:solidFill>
                            <a:srgbClr val="231F20"/>
                          </a:solidFill>
                          <a:effectLst/>
                          <a:latin typeface="Swiss 721"/>
                          <a:ea typeface="Swiss 721"/>
                          <a:cs typeface="Swiss 721"/>
                        </a:rPr>
                        <a:t>RAMS)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Bef>
                          <a:spcPts val="5"/>
                        </a:spcBef>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62230" marR="56515" indent="-635" algn="ctr">
                        <a:spcAft>
                          <a:spcPts val="0"/>
                        </a:spcAft>
                      </a:pPr>
                      <a:r>
                        <a:rPr lang="en-US" sz="900" dirty="0">
                          <a:solidFill>
                            <a:srgbClr val="231F20"/>
                          </a:solidFill>
                          <a:effectLst/>
                          <a:latin typeface="Swiss 721"/>
                          <a:ea typeface="Swiss 721"/>
                          <a:cs typeface="Swiss 721"/>
                        </a:rPr>
                        <a:t>Not  applicable in 2017/18</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355" algn="ctr">
                        <a:spcBef>
                          <a:spcPts val="660"/>
                        </a:spcBef>
                        <a:spcAft>
                          <a:spcPts val="0"/>
                        </a:spcAft>
                      </a:pPr>
                      <a:r>
                        <a:rPr lang="en-US" sz="900">
                          <a:solidFill>
                            <a:srgbClr val="231F20"/>
                          </a:solidFill>
                          <a:effectLst/>
                          <a:latin typeface="Swiss 721"/>
                          <a:ea typeface="Swiss 721"/>
                          <a:cs typeface="Swiss 721"/>
                        </a:rPr>
                        <a:t>Overall</a:t>
                      </a:r>
                      <a:endParaRPr lang="en-ZA" sz="1100">
                        <a:effectLst/>
                        <a:latin typeface="Swiss 721"/>
                        <a:ea typeface="Swiss 721"/>
                        <a:cs typeface="Swiss 721"/>
                      </a:endParaRPr>
                    </a:p>
                    <a:p>
                      <a:pPr marL="50800" marR="46355" algn="ctr">
                        <a:spcBef>
                          <a:spcPts val="5"/>
                        </a:spcBef>
                        <a:spcAft>
                          <a:spcPts val="0"/>
                        </a:spcAft>
                      </a:pPr>
                      <a:r>
                        <a:rPr lang="en-US" sz="900">
                          <a:solidFill>
                            <a:srgbClr val="231F20"/>
                          </a:solidFill>
                          <a:effectLst/>
                          <a:latin typeface="Swiss 721"/>
                          <a:ea typeface="Swiss 721"/>
                          <a:cs typeface="Swiss 721"/>
                        </a:rPr>
                        <a:t>7 659 980</a:t>
                      </a:r>
                      <a:endParaRPr lang="en-ZA" sz="1100">
                        <a:effectLst/>
                        <a:latin typeface="Swiss 721"/>
                        <a:ea typeface="Swiss 721"/>
                        <a:cs typeface="Swiss 721"/>
                      </a:endParaRPr>
                    </a:p>
                    <a:p>
                      <a:pPr marL="50800" marR="46355" algn="ctr">
                        <a:spcAft>
                          <a:spcPts val="0"/>
                        </a:spcAft>
                      </a:pPr>
                      <a:r>
                        <a:rPr lang="en-US" sz="900">
                          <a:solidFill>
                            <a:srgbClr val="231F20"/>
                          </a:solidFill>
                          <a:effectLst/>
                          <a:latin typeface="Swiss 721"/>
                          <a:ea typeface="Swiss 721"/>
                          <a:cs typeface="Swiss 721"/>
                        </a:rPr>
                        <a:t>(6 682 000</a:t>
                      </a:r>
                      <a:endParaRPr lang="en-ZA" sz="1100">
                        <a:effectLst/>
                        <a:latin typeface="Swiss 721"/>
                        <a:ea typeface="Swiss 721"/>
                        <a:cs typeface="Swiss 721"/>
                      </a:endParaRPr>
                    </a:p>
                    <a:p>
                      <a:pPr marL="50800" marR="45085" algn="ctr">
                        <a:spcAft>
                          <a:spcPts val="0"/>
                        </a:spcAft>
                      </a:pPr>
                      <a:r>
                        <a:rPr lang="en-US" sz="900">
                          <a:solidFill>
                            <a:srgbClr val="231F20"/>
                          </a:solidFill>
                          <a:effectLst/>
                          <a:latin typeface="Swiss 721"/>
                          <a:ea typeface="Swiss 721"/>
                          <a:cs typeface="Swiss 721"/>
                        </a:rPr>
                        <a:t>RAMS and 977 980 TAMS)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172720" marR="166370" indent="63500">
                        <a:spcBef>
                          <a:spcPts val="660"/>
                        </a:spcBef>
                        <a:spcAft>
                          <a:spcPts val="0"/>
                        </a:spcAft>
                      </a:pPr>
                      <a:r>
                        <a:rPr lang="en-US" sz="900" dirty="0">
                          <a:solidFill>
                            <a:srgbClr val="231F20"/>
                          </a:solidFill>
                          <a:effectLst/>
                          <a:latin typeface="Swiss 721"/>
                          <a:ea typeface="Swiss 721"/>
                          <a:cs typeface="Swiss 721"/>
                        </a:rPr>
                        <a:t>Overall 5 000</a:t>
                      </a:r>
                      <a:r>
                        <a:rPr lang="en-US" sz="900" spc="5" dirty="0">
                          <a:solidFill>
                            <a:srgbClr val="231F20"/>
                          </a:solidFill>
                          <a:effectLst/>
                          <a:latin typeface="Swiss 721"/>
                          <a:ea typeface="Swiss 721"/>
                          <a:cs typeface="Swiss 721"/>
                        </a:rPr>
                        <a:t> </a:t>
                      </a:r>
                      <a:r>
                        <a:rPr lang="en-US" sz="900" spc="-30" dirty="0">
                          <a:solidFill>
                            <a:srgbClr val="231F20"/>
                          </a:solidFill>
                          <a:effectLst/>
                          <a:latin typeface="Swiss 721"/>
                          <a:ea typeface="Swiss 721"/>
                          <a:cs typeface="Swiss 721"/>
                        </a:rPr>
                        <a:t>000</a:t>
                      </a:r>
                      <a:endParaRPr lang="en-ZA" sz="1100" dirty="0">
                        <a:effectLst/>
                        <a:latin typeface="Swiss 721"/>
                        <a:ea typeface="Swiss 721"/>
                        <a:cs typeface="Swiss 721"/>
                      </a:endParaRPr>
                    </a:p>
                    <a:p>
                      <a:pPr marL="156845">
                        <a:spcBef>
                          <a:spcPts val="5"/>
                        </a:spcBef>
                        <a:spcAft>
                          <a:spcPts val="0"/>
                        </a:spcAft>
                      </a:pPr>
                      <a:r>
                        <a:rPr lang="en-US" sz="900" dirty="0">
                          <a:solidFill>
                            <a:srgbClr val="231F20"/>
                          </a:solidFill>
                          <a:effectLst/>
                          <a:latin typeface="Swiss 721"/>
                          <a:ea typeface="Swiss 721"/>
                          <a:cs typeface="Swiss 721"/>
                        </a:rPr>
                        <a:t>(2 000 000</a:t>
                      </a:r>
                      <a:endParaRPr lang="en-ZA" sz="1100" dirty="0">
                        <a:effectLst/>
                        <a:latin typeface="Swiss 721"/>
                        <a:ea typeface="Swiss 721"/>
                        <a:cs typeface="Swiss 721"/>
                      </a:endParaRPr>
                    </a:p>
                    <a:p>
                      <a:pPr marL="160655" marR="154305" algn="ctr">
                        <a:spcAft>
                          <a:spcPts val="0"/>
                        </a:spcAft>
                      </a:pPr>
                      <a:r>
                        <a:rPr lang="en-US" sz="900" dirty="0">
                          <a:solidFill>
                            <a:srgbClr val="231F20"/>
                          </a:solidFill>
                          <a:effectLst/>
                          <a:latin typeface="Swiss 721"/>
                          <a:ea typeface="Swiss 721"/>
                          <a:cs typeface="Swiss 721"/>
                        </a:rPr>
                        <a:t>TAMS and 3 000 000 RAMS)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300355" marR="294005" indent="63500">
                        <a:spcBef>
                          <a:spcPts val="5"/>
                        </a:spcBef>
                        <a:spcAft>
                          <a:spcPts val="0"/>
                        </a:spcAft>
                      </a:pPr>
                      <a:r>
                        <a:rPr lang="en-US" sz="900" dirty="0">
                          <a:solidFill>
                            <a:srgbClr val="231F20"/>
                          </a:solidFill>
                          <a:effectLst/>
                          <a:latin typeface="Swiss 721"/>
                          <a:ea typeface="Swiss 721"/>
                          <a:cs typeface="Swiss 721"/>
                        </a:rPr>
                        <a:t>Overall 7 000 </a:t>
                      </a:r>
                      <a:r>
                        <a:rPr lang="en-US" sz="900" spc="-30" dirty="0">
                          <a:solidFill>
                            <a:srgbClr val="231F20"/>
                          </a:solidFill>
                          <a:effectLst/>
                          <a:latin typeface="Swiss 721"/>
                          <a:ea typeface="Swiss 721"/>
                          <a:cs typeface="Swiss 721"/>
                        </a:rPr>
                        <a:t>000</a:t>
                      </a:r>
                      <a:endParaRPr lang="en-ZA" sz="1100" dirty="0">
                        <a:effectLst/>
                        <a:latin typeface="Swiss 721"/>
                        <a:ea typeface="Swiss 721"/>
                        <a:cs typeface="Swiss 721"/>
                      </a:endParaRPr>
                    </a:p>
                    <a:p>
                      <a:pPr marL="40005" marR="34925" algn="ctr">
                        <a:spcAft>
                          <a:spcPts val="0"/>
                        </a:spcAft>
                      </a:pPr>
                      <a:r>
                        <a:rPr lang="en-US" sz="900" dirty="0">
                          <a:solidFill>
                            <a:srgbClr val="231F20"/>
                          </a:solidFill>
                          <a:effectLst/>
                          <a:latin typeface="Swiss 721"/>
                          <a:ea typeface="Swiss 721"/>
                          <a:cs typeface="Swiss 721"/>
                        </a:rPr>
                        <a:t>(2 600 000 TAMS</a:t>
                      </a:r>
                      <a:endParaRPr lang="en-ZA" sz="1100" dirty="0">
                        <a:effectLst/>
                        <a:latin typeface="Swiss 721"/>
                        <a:ea typeface="Swiss 721"/>
                        <a:cs typeface="Swiss 721"/>
                      </a:endParaRPr>
                    </a:p>
                    <a:p>
                      <a:pPr marL="40005" marR="34925" algn="ctr">
                        <a:spcAft>
                          <a:spcPts val="0"/>
                        </a:spcAft>
                      </a:pPr>
                      <a:r>
                        <a:rPr lang="en-US" sz="900" dirty="0">
                          <a:solidFill>
                            <a:srgbClr val="231F20"/>
                          </a:solidFill>
                          <a:effectLst/>
                          <a:latin typeface="Swiss 721"/>
                          <a:ea typeface="Swiss 721"/>
                          <a:cs typeface="Swiss 721"/>
                        </a:rPr>
                        <a:t>and 4 400 000 RAMS</a:t>
                      </a:r>
                      <a:endParaRPr lang="en-ZA" sz="1100" dirty="0">
                        <a:effectLst/>
                        <a:latin typeface="Swiss 721"/>
                        <a:ea typeface="Swiss 721"/>
                        <a:cs typeface="Swiss 721"/>
                      </a:endParaRPr>
                    </a:p>
                    <a:p>
                      <a:pPr marL="40005" marR="34925" algn="ctr">
                        <a:spcAft>
                          <a:spcPts val="0"/>
                        </a:spcAft>
                      </a:pPr>
                      <a:r>
                        <a:rPr lang="en-US" sz="900" dirty="0">
                          <a:solidFill>
                            <a:srgbClr val="231F20"/>
                          </a:solidFill>
                          <a:effectLst/>
                          <a:latin typeface="Swiss 721"/>
                          <a:ea typeface="Swiss 721"/>
                          <a:cs typeface="Swiss 721"/>
                        </a:rPr>
                        <a:t>and zero hits)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0005" marR="34290" algn="ctr">
                        <a:spcBef>
                          <a:spcPts val="5"/>
                        </a:spcBef>
                        <a:spcAft>
                          <a:spcPts val="0"/>
                        </a:spcAft>
                      </a:pPr>
                      <a:r>
                        <a:rPr lang="en-US" sz="900" dirty="0">
                          <a:solidFill>
                            <a:srgbClr val="231F20"/>
                          </a:solidFill>
                          <a:effectLst/>
                          <a:latin typeface="Swiss 721"/>
                          <a:ea typeface="Swiss 721"/>
                          <a:cs typeface="Swiss 721"/>
                        </a:rPr>
                        <a:t>Overall</a:t>
                      </a:r>
                      <a:endParaRPr lang="en-ZA" sz="1100" dirty="0">
                        <a:effectLst/>
                        <a:latin typeface="Swiss 721"/>
                        <a:ea typeface="Swiss 721"/>
                        <a:cs typeface="Swiss 721"/>
                      </a:endParaRPr>
                    </a:p>
                    <a:p>
                      <a:pPr marL="40005" marR="34290" algn="ctr">
                        <a:spcAft>
                          <a:spcPts val="0"/>
                        </a:spcAft>
                      </a:pPr>
                      <a:r>
                        <a:rPr lang="en-US" sz="900" dirty="0">
                          <a:solidFill>
                            <a:srgbClr val="231F20"/>
                          </a:solidFill>
                          <a:effectLst/>
                          <a:latin typeface="Swiss 721"/>
                          <a:ea typeface="Swiss 721"/>
                          <a:cs typeface="Swiss 721"/>
                        </a:rPr>
                        <a:t>6 400 0000</a:t>
                      </a:r>
                      <a:endParaRPr lang="en-ZA" sz="1100" dirty="0">
                        <a:effectLst/>
                        <a:latin typeface="Swiss 721"/>
                        <a:ea typeface="Swiss 721"/>
                        <a:cs typeface="Swiss 721"/>
                      </a:endParaRPr>
                    </a:p>
                    <a:p>
                      <a:pPr marL="40005" marR="7620" algn="ctr">
                        <a:spcAft>
                          <a:spcPts val="0"/>
                        </a:spcAft>
                      </a:pPr>
                      <a:r>
                        <a:rPr lang="en-US" sz="900" dirty="0">
                          <a:solidFill>
                            <a:srgbClr val="231F20"/>
                          </a:solidFill>
                          <a:effectLst/>
                          <a:latin typeface="Swiss 721"/>
                          <a:ea typeface="Swiss 721"/>
                          <a:cs typeface="Swiss 721"/>
                        </a:rPr>
                        <a:t>(2 400 000 TAMS</a:t>
                      </a:r>
                      <a:endParaRPr lang="en-ZA" sz="1100" dirty="0">
                        <a:effectLst/>
                        <a:latin typeface="Swiss 721"/>
                        <a:ea typeface="Swiss 721"/>
                        <a:cs typeface="Swiss 721"/>
                      </a:endParaRPr>
                    </a:p>
                    <a:p>
                      <a:pPr marL="40005" marR="34290" algn="ctr">
                        <a:spcAft>
                          <a:spcPts val="0"/>
                        </a:spcAft>
                      </a:pPr>
                      <a:r>
                        <a:rPr lang="en-US" sz="900" dirty="0">
                          <a:solidFill>
                            <a:srgbClr val="231F20"/>
                          </a:solidFill>
                          <a:effectLst/>
                          <a:latin typeface="Swiss 721"/>
                          <a:ea typeface="Swiss 721"/>
                          <a:cs typeface="Swiss 721"/>
                        </a:rPr>
                        <a:t>and 4 000 000 RAMS</a:t>
                      </a:r>
                      <a:endParaRPr lang="en-ZA" sz="1100" dirty="0">
                        <a:effectLst/>
                        <a:latin typeface="Swiss 721"/>
                        <a:ea typeface="Swiss 721"/>
                        <a:cs typeface="Swiss 721"/>
                      </a:endParaRPr>
                    </a:p>
                    <a:p>
                      <a:pPr marL="40005" marR="34290" algn="ctr">
                        <a:spcAft>
                          <a:spcPts val="0"/>
                        </a:spcAft>
                      </a:pPr>
                      <a:r>
                        <a:rPr lang="en-US" sz="900" dirty="0">
                          <a:solidFill>
                            <a:srgbClr val="231F20"/>
                          </a:solidFill>
                          <a:effectLst/>
                          <a:latin typeface="Swiss 721"/>
                          <a:ea typeface="Swiss 721"/>
                          <a:cs typeface="Swiss 721"/>
                        </a:rPr>
                        <a:t>and 2,5 million hits)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255270" marR="247650" indent="63500">
                        <a:spcBef>
                          <a:spcPts val="660"/>
                        </a:spcBef>
                        <a:spcAft>
                          <a:spcPts val="0"/>
                        </a:spcAft>
                      </a:pPr>
                      <a:r>
                        <a:rPr lang="en-US" sz="900">
                          <a:solidFill>
                            <a:srgbClr val="231F20"/>
                          </a:solidFill>
                          <a:effectLst/>
                          <a:latin typeface="Swiss 721"/>
                          <a:ea typeface="Swiss 721"/>
                          <a:cs typeface="Swiss 721"/>
                        </a:rPr>
                        <a:t>Overall 5 000 </a:t>
                      </a:r>
                      <a:r>
                        <a:rPr lang="en-US" sz="900" spc="-30">
                          <a:solidFill>
                            <a:srgbClr val="231F20"/>
                          </a:solidFill>
                          <a:effectLst/>
                          <a:latin typeface="Swiss 721"/>
                          <a:ea typeface="Swiss 721"/>
                          <a:cs typeface="Swiss 721"/>
                        </a:rPr>
                        <a:t>000</a:t>
                      </a:r>
                      <a:endParaRPr lang="en-ZA" sz="1100">
                        <a:effectLst/>
                        <a:latin typeface="Swiss 721"/>
                        <a:ea typeface="Swiss 721"/>
                        <a:cs typeface="Swiss 721"/>
                      </a:endParaRPr>
                    </a:p>
                    <a:p>
                      <a:pPr marL="35560" marR="29210" algn="ctr">
                        <a:spcBef>
                          <a:spcPts val="5"/>
                        </a:spcBef>
                        <a:spcAft>
                          <a:spcPts val="0"/>
                        </a:spcAft>
                      </a:pPr>
                      <a:r>
                        <a:rPr lang="en-US" sz="900">
                          <a:solidFill>
                            <a:srgbClr val="231F20"/>
                          </a:solidFill>
                          <a:effectLst/>
                          <a:latin typeface="Swiss 721"/>
                          <a:ea typeface="Swiss 721"/>
                          <a:cs typeface="Swiss 721"/>
                        </a:rPr>
                        <a:t>(2 000 000 TAMS</a:t>
                      </a:r>
                      <a:endParaRPr lang="en-ZA" sz="1100">
                        <a:effectLst/>
                        <a:latin typeface="Swiss 721"/>
                        <a:ea typeface="Swiss 721"/>
                        <a:cs typeface="Swiss 721"/>
                      </a:endParaRPr>
                    </a:p>
                    <a:p>
                      <a:pPr marL="35560" marR="29210" algn="ctr">
                        <a:spcAft>
                          <a:spcPts val="0"/>
                        </a:spcAft>
                      </a:pPr>
                      <a:r>
                        <a:rPr lang="en-US" sz="900">
                          <a:solidFill>
                            <a:srgbClr val="231F20"/>
                          </a:solidFill>
                          <a:effectLst/>
                          <a:latin typeface="Swiss 721"/>
                          <a:ea typeface="Swiss 721"/>
                          <a:cs typeface="Swiss 721"/>
                        </a:rPr>
                        <a:t>and</a:t>
                      </a:r>
                      <a:endParaRPr lang="en-ZA" sz="1100">
                        <a:effectLst/>
                        <a:latin typeface="Swiss 721"/>
                        <a:ea typeface="Swiss 721"/>
                        <a:cs typeface="Swiss 721"/>
                      </a:endParaRPr>
                    </a:p>
                    <a:p>
                      <a:pPr marL="35560" marR="29210" algn="ctr">
                        <a:spcAft>
                          <a:spcPts val="0"/>
                        </a:spcAft>
                      </a:pPr>
                      <a:r>
                        <a:rPr lang="en-US" sz="900">
                          <a:solidFill>
                            <a:srgbClr val="231F20"/>
                          </a:solidFill>
                          <a:effectLst/>
                          <a:latin typeface="Swiss 721"/>
                          <a:ea typeface="Swiss 721"/>
                          <a:cs typeface="Swiss 721"/>
                        </a:rPr>
                        <a:t>3 000 000 RAMS</a:t>
                      </a:r>
                      <a:endParaRPr lang="en-ZA" sz="1100">
                        <a:effectLst/>
                        <a:latin typeface="Swiss 721"/>
                        <a:ea typeface="Swiss 721"/>
                        <a:cs typeface="Swiss 721"/>
                      </a:endParaRPr>
                    </a:p>
                    <a:p>
                      <a:pPr marL="35560" marR="29210" algn="ctr">
                        <a:spcAft>
                          <a:spcPts val="0"/>
                        </a:spcAft>
                      </a:pPr>
                      <a:r>
                        <a:rPr lang="en-US" sz="900">
                          <a:solidFill>
                            <a:srgbClr val="231F20"/>
                          </a:solidFill>
                          <a:effectLst/>
                          <a:latin typeface="Swiss 721"/>
                          <a:ea typeface="Swiss 721"/>
                          <a:cs typeface="Swiss 721"/>
                        </a:rPr>
                        <a:t>and 1 million hits)</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785308024"/>
                  </a:ext>
                </a:extLst>
              </a:tr>
              <a:tr h="643219">
                <a:tc>
                  <a:txBody>
                    <a:bodyPr/>
                    <a:lstStyle/>
                    <a:p>
                      <a:pPr marL="46355" marR="143510" algn="r">
                        <a:spcBef>
                          <a:spcPts val="180"/>
                        </a:spcBef>
                        <a:spcAft>
                          <a:spcPts val="0"/>
                        </a:spcAft>
                      </a:pPr>
                      <a:r>
                        <a:rPr lang="en-US" sz="700">
                          <a:solidFill>
                            <a:srgbClr val="231F20"/>
                          </a:solidFill>
                          <a:effectLst/>
                          <a:latin typeface="Swiss 721"/>
                          <a:ea typeface="Swiss 721"/>
                          <a:cs typeface="Swiss 721"/>
                        </a:rPr>
                        <a:t>3.1.4</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720" marR="152400">
                        <a:spcBef>
                          <a:spcPts val="180"/>
                        </a:spcBef>
                        <a:spcAft>
                          <a:spcPts val="0"/>
                        </a:spcAft>
                      </a:pPr>
                      <a:r>
                        <a:rPr lang="en-US" sz="800">
                          <a:solidFill>
                            <a:srgbClr val="231F20"/>
                          </a:solidFill>
                          <a:effectLst/>
                          <a:latin typeface="Swiss 721"/>
                          <a:ea typeface="Swiss 721"/>
                          <a:cs typeface="Swiss 721"/>
                        </a:rPr>
                        <a:t>The number of face-to-face CDE events held per annum</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990" algn="ctr">
                        <a:spcBef>
                          <a:spcPts val="660"/>
                        </a:spcBef>
                        <a:spcAft>
                          <a:spcPts val="0"/>
                        </a:spcAft>
                      </a:pPr>
                      <a:r>
                        <a:rPr lang="en-US" sz="900">
                          <a:solidFill>
                            <a:srgbClr val="231F20"/>
                          </a:solidFill>
                          <a:effectLst/>
                          <a:latin typeface="Swiss 721"/>
                          <a:ea typeface="Swiss 721"/>
                          <a:cs typeface="Swiss 721"/>
                        </a:rPr>
                        <a:t>48 449</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990" algn="ctr">
                        <a:spcBef>
                          <a:spcPts val="660"/>
                        </a:spcBef>
                        <a:spcAft>
                          <a:spcPts val="0"/>
                        </a:spcAft>
                      </a:pPr>
                      <a:r>
                        <a:rPr lang="en-US" sz="900">
                          <a:solidFill>
                            <a:srgbClr val="231F20"/>
                          </a:solidFill>
                          <a:effectLst/>
                          <a:latin typeface="Swiss 721"/>
                          <a:ea typeface="Swiss 721"/>
                          <a:cs typeface="Swiss 721"/>
                        </a:rPr>
                        <a:t>48 449</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marR="186055" algn="r">
                        <a:spcBef>
                          <a:spcPts val="660"/>
                        </a:spcBef>
                        <a:spcAft>
                          <a:spcPts val="0"/>
                        </a:spcAft>
                      </a:pPr>
                      <a:r>
                        <a:rPr lang="en-US" sz="900">
                          <a:solidFill>
                            <a:srgbClr val="231F20"/>
                          </a:solidFill>
                          <a:effectLst/>
                          <a:latin typeface="Swiss 721"/>
                          <a:ea typeface="Swiss 721"/>
                          <a:cs typeface="Swiss 721"/>
                        </a:rPr>
                        <a:t>82 388</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158750" marR="154305" algn="ctr">
                        <a:spcBef>
                          <a:spcPts val="660"/>
                        </a:spcBef>
                        <a:spcAft>
                          <a:spcPts val="0"/>
                        </a:spcAft>
                      </a:pPr>
                      <a:r>
                        <a:rPr lang="en-US" sz="900">
                          <a:solidFill>
                            <a:srgbClr val="231F20"/>
                          </a:solidFill>
                          <a:effectLst/>
                          <a:latin typeface="Swiss 721"/>
                          <a:ea typeface="Swiss 721"/>
                          <a:cs typeface="Swiss 721"/>
                        </a:rPr>
                        <a:t>15 000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0005" marR="34925" algn="ctr">
                        <a:spcBef>
                          <a:spcPts val="660"/>
                        </a:spcBef>
                        <a:spcAft>
                          <a:spcPts val="0"/>
                        </a:spcAft>
                      </a:pPr>
                      <a:r>
                        <a:rPr lang="en-US" sz="900">
                          <a:solidFill>
                            <a:srgbClr val="231F20"/>
                          </a:solidFill>
                          <a:effectLst/>
                          <a:latin typeface="Swiss 721"/>
                          <a:ea typeface="Swiss 721"/>
                          <a:cs typeface="Swiss 721"/>
                        </a:rPr>
                        <a:t>55 000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0005" marR="34290" algn="ctr">
                        <a:spcBef>
                          <a:spcPts val="660"/>
                        </a:spcBef>
                        <a:spcAft>
                          <a:spcPts val="0"/>
                        </a:spcAft>
                      </a:pPr>
                      <a:r>
                        <a:rPr lang="en-US" sz="900" dirty="0">
                          <a:solidFill>
                            <a:srgbClr val="231F20"/>
                          </a:solidFill>
                          <a:effectLst/>
                          <a:latin typeface="Swiss 721"/>
                          <a:ea typeface="Swiss 721"/>
                          <a:cs typeface="Swiss 721"/>
                        </a:rPr>
                        <a:t>65 000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35560" marR="29210" algn="ctr">
                        <a:spcBef>
                          <a:spcPts val="660"/>
                        </a:spcBef>
                        <a:spcAft>
                          <a:spcPts val="0"/>
                        </a:spcAft>
                      </a:pPr>
                      <a:r>
                        <a:rPr lang="en-US" sz="900">
                          <a:solidFill>
                            <a:srgbClr val="231F20"/>
                          </a:solidFill>
                          <a:effectLst/>
                          <a:latin typeface="Swiss 721"/>
                          <a:ea typeface="Swiss 721"/>
                          <a:cs typeface="Swiss 721"/>
                        </a:rPr>
                        <a:t>55 000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33274387"/>
                  </a:ext>
                </a:extLst>
              </a:tr>
              <a:tr h="900506">
                <a:tc>
                  <a:txBody>
                    <a:bodyPr/>
                    <a:lstStyle/>
                    <a:p>
                      <a:pPr marL="46355" marR="143510" algn="r">
                        <a:spcBef>
                          <a:spcPts val="180"/>
                        </a:spcBef>
                        <a:spcAft>
                          <a:spcPts val="0"/>
                        </a:spcAft>
                      </a:pPr>
                      <a:r>
                        <a:rPr lang="en-US" sz="700">
                          <a:solidFill>
                            <a:srgbClr val="231F20"/>
                          </a:solidFill>
                          <a:effectLst/>
                          <a:latin typeface="Swiss 721"/>
                          <a:ea typeface="Swiss 721"/>
                          <a:cs typeface="Swiss 721"/>
                        </a:rPr>
                        <a:t>3.1.5</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rowSpan="2">
                  <a:txBody>
                    <a:bodyPr/>
                    <a:lstStyle/>
                    <a:p>
                      <a:pPr marL="45720" marR="137160">
                        <a:spcBef>
                          <a:spcPts val="180"/>
                        </a:spcBef>
                        <a:spcAft>
                          <a:spcPts val="0"/>
                        </a:spcAft>
                      </a:pPr>
                      <a:r>
                        <a:rPr lang="en-US" sz="800">
                          <a:solidFill>
                            <a:srgbClr val="231F20"/>
                          </a:solidFill>
                          <a:effectLst/>
                          <a:latin typeface="Swiss 721"/>
                          <a:ea typeface="Swiss 721"/>
                          <a:cs typeface="Swiss 721"/>
                        </a:rPr>
                        <a:t>Interact with domestic, regional and international stakeholders to build an understanding</a:t>
                      </a:r>
                      <a:endParaRPr lang="en-ZA" sz="1050">
                        <a:effectLst/>
                        <a:latin typeface="Swiss 721"/>
                        <a:ea typeface="Swiss 721"/>
                        <a:cs typeface="Swiss 721"/>
                      </a:endParaRPr>
                    </a:p>
                    <a:p>
                      <a:pPr marL="45720" marR="161290">
                        <a:spcBef>
                          <a:spcPts val="5"/>
                        </a:spcBef>
                        <a:spcAft>
                          <a:spcPts val="0"/>
                        </a:spcAft>
                      </a:pPr>
                      <a:r>
                        <a:rPr lang="en-US" sz="800">
                          <a:solidFill>
                            <a:srgbClr val="231F20"/>
                          </a:solidFill>
                          <a:effectLst/>
                          <a:latin typeface="Swiss 721"/>
                          <a:ea typeface="Swiss 721"/>
                          <a:cs typeface="Swiss 721"/>
                        </a:rPr>
                        <a:t>of the Electoral Commission’s role in delivering </a:t>
                      </a:r>
                      <a:r>
                        <a:rPr lang="en-US" sz="800" spc="-15">
                          <a:solidFill>
                            <a:srgbClr val="231F20"/>
                          </a:solidFill>
                          <a:effectLst/>
                          <a:latin typeface="Swiss 721"/>
                          <a:ea typeface="Swiss 721"/>
                          <a:cs typeface="Swiss 721"/>
                        </a:rPr>
                        <a:t>credible </a:t>
                      </a:r>
                      <a:r>
                        <a:rPr lang="en-US" sz="800">
                          <a:solidFill>
                            <a:srgbClr val="231F20"/>
                          </a:solidFill>
                          <a:effectLst/>
                          <a:latin typeface="Swiss 721"/>
                          <a:ea typeface="Swiss 721"/>
                          <a:cs typeface="Swiss 721"/>
                        </a:rPr>
                        <a:t>elections.</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165100">
                        <a:spcBef>
                          <a:spcPts val="180"/>
                        </a:spcBef>
                        <a:spcAft>
                          <a:spcPts val="0"/>
                        </a:spcAft>
                      </a:pPr>
                      <a:r>
                        <a:rPr lang="en-US" sz="800">
                          <a:solidFill>
                            <a:srgbClr val="231F20"/>
                          </a:solidFill>
                          <a:effectLst/>
                          <a:latin typeface="Swiss 721"/>
                          <a:ea typeface="Swiss 721"/>
                          <a:cs typeface="Swiss 721"/>
                        </a:rPr>
                        <a:t>Number of meetings Commissioners hold with key stakeholders per annum</a:t>
                      </a:r>
                      <a:endParaRPr lang="en-ZA" sz="105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990" algn="ctr">
                        <a:spcBef>
                          <a:spcPts val="660"/>
                        </a:spcBef>
                        <a:spcAft>
                          <a:spcPts val="0"/>
                        </a:spcAft>
                      </a:pPr>
                      <a:r>
                        <a:rPr lang="en-US" sz="90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990" algn="ctr">
                        <a:spcBef>
                          <a:spcPts val="660"/>
                        </a:spcBef>
                        <a:spcAft>
                          <a:spcPts val="0"/>
                        </a:spcAft>
                      </a:pPr>
                      <a:r>
                        <a:rPr lang="en-US" sz="90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355" algn="ctr">
                        <a:spcBef>
                          <a:spcPts val="660"/>
                        </a:spcBef>
                        <a:spcAft>
                          <a:spcPts val="0"/>
                        </a:spcAft>
                      </a:pPr>
                      <a:r>
                        <a:rPr lang="en-US" sz="900">
                          <a:solidFill>
                            <a:srgbClr val="231F20"/>
                          </a:solidFill>
                          <a:effectLst/>
                          <a:latin typeface="Swiss 721"/>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1200" b="1">
                          <a:effectLst/>
                          <a:latin typeface="Swiss 721"/>
                          <a:ea typeface="Swiss 721"/>
                          <a:cs typeface="Swiss 721"/>
                        </a:rPr>
                        <a:t> </a:t>
                      </a:r>
                      <a:endParaRPr lang="en-ZA" sz="1100">
                        <a:effectLst/>
                        <a:latin typeface="Swiss 721"/>
                        <a:ea typeface="Swiss 721"/>
                        <a:cs typeface="Swiss 721"/>
                      </a:endParaRPr>
                    </a:p>
                    <a:p>
                      <a:pPr marL="158750" marR="154305" algn="ctr">
                        <a:spcAft>
                          <a:spcPts val="0"/>
                        </a:spcAft>
                      </a:pPr>
                      <a:r>
                        <a:rPr lang="en-US" sz="900">
                          <a:solidFill>
                            <a:srgbClr val="231F20"/>
                          </a:solidFill>
                          <a:effectLst/>
                          <a:latin typeface="Arial" panose="020B0604020202020204" pitchFamily="34" charset="0"/>
                          <a:ea typeface="Swiss 721"/>
                          <a:cs typeface="Swiss 721"/>
                        </a:rPr>
                        <a:t>New</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0005" marR="34925" algn="ctr">
                        <a:spcBef>
                          <a:spcPts val="660"/>
                        </a:spcBef>
                        <a:spcAft>
                          <a:spcPts val="0"/>
                        </a:spcAft>
                      </a:pPr>
                      <a:r>
                        <a:rPr lang="en-US" sz="900">
                          <a:solidFill>
                            <a:srgbClr val="231F20"/>
                          </a:solidFill>
                          <a:effectLst/>
                          <a:latin typeface="Swiss 721"/>
                          <a:ea typeface="Swiss 721"/>
                          <a:cs typeface="Swiss 721"/>
                        </a:rPr>
                        <a:t>10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0005" marR="34290" algn="ctr">
                        <a:spcBef>
                          <a:spcPts val="660"/>
                        </a:spcBef>
                        <a:spcAft>
                          <a:spcPts val="0"/>
                        </a:spcAft>
                      </a:pPr>
                      <a:r>
                        <a:rPr lang="en-US" sz="900" dirty="0">
                          <a:solidFill>
                            <a:srgbClr val="231F20"/>
                          </a:solidFill>
                          <a:effectLst/>
                          <a:latin typeface="Swiss 721"/>
                          <a:ea typeface="Swiss 721"/>
                          <a:cs typeface="Swiss 721"/>
                        </a:rPr>
                        <a:t>15</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35560" marR="29210" algn="ctr">
                        <a:spcBef>
                          <a:spcPts val="660"/>
                        </a:spcBef>
                        <a:spcAft>
                          <a:spcPts val="0"/>
                        </a:spcAft>
                      </a:pPr>
                      <a:r>
                        <a:rPr lang="en-US" sz="900" dirty="0">
                          <a:solidFill>
                            <a:srgbClr val="231F20"/>
                          </a:solidFill>
                          <a:effectLst/>
                          <a:latin typeface="Swiss 721"/>
                          <a:ea typeface="Swiss 721"/>
                          <a:cs typeface="Swiss 721"/>
                        </a:rPr>
                        <a:t>10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830161169"/>
                  </a:ext>
                </a:extLst>
              </a:tr>
              <a:tr h="771863">
                <a:tc>
                  <a:txBody>
                    <a:bodyPr/>
                    <a:lstStyle/>
                    <a:p>
                      <a:pPr marL="46355" marR="143510" algn="r">
                        <a:spcBef>
                          <a:spcPts val="180"/>
                        </a:spcBef>
                        <a:spcAft>
                          <a:spcPts val="0"/>
                        </a:spcAft>
                      </a:pPr>
                      <a:r>
                        <a:rPr lang="en-US" sz="700" dirty="0">
                          <a:solidFill>
                            <a:srgbClr val="231F20"/>
                          </a:solidFill>
                          <a:effectLst/>
                          <a:latin typeface="Swiss 721"/>
                          <a:ea typeface="Swiss 721"/>
                          <a:cs typeface="Swiss 721"/>
                        </a:rPr>
                        <a:t>3.1.6</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720" marR="307975">
                        <a:spcBef>
                          <a:spcPts val="180"/>
                        </a:spcBef>
                        <a:spcAft>
                          <a:spcPts val="0"/>
                        </a:spcAft>
                      </a:pPr>
                      <a:r>
                        <a:rPr lang="en-US" sz="800" dirty="0">
                          <a:solidFill>
                            <a:srgbClr val="231F20"/>
                          </a:solidFill>
                          <a:effectLst/>
                          <a:latin typeface="Swiss 721"/>
                          <a:ea typeface="Swiss 721"/>
                          <a:cs typeface="Swiss 721"/>
                        </a:rPr>
                        <a:t>Number of interactions or liaisons internationally achieved per annum</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Bef>
                          <a:spcPts val="25"/>
                        </a:spcBef>
                        <a:spcAft>
                          <a:spcPts val="0"/>
                        </a:spcAft>
                      </a:pPr>
                      <a:r>
                        <a:rPr lang="en-US" sz="1200" b="1" dirty="0">
                          <a:effectLst/>
                          <a:latin typeface="Swiss 721"/>
                          <a:ea typeface="Swiss 721"/>
                          <a:cs typeface="Swiss 721"/>
                        </a:rPr>
                        <a:t> </a:t>
                      </a:r>
                      <a:endParaRPr lang="en-ZA" sz="1100" dirty="0">
                        <a:effectLst/>
                        <a:latin typeface="Swiss 721"/>
                        <a:ea typeface="Swiss 721"/>
                        <a:cs typeface="Swiss 721"/>
                      </a:endParaRPr>
                    </a:p>
                    <a:p>
                      <a:pPr marL="50800" marR="46990" algn="ctr">
                        <a:spcAft>
                          <a:spcPts val="0"/>
                        </a:spcAft>
                      </a:pPr>
                      <a:r>
                        <a:rPr lang="en-US" sz="900" dirty="0">
                          <a:solidFill>
                            <a:srgbClr val="231F20"/>
                          </a:solidFill>
                          <a:effectLst/>
                          <a:latin typeface="Arial" panose="020B0604020202020204" pitchFamily="34" charset="0"/>
                          <a:ea typeface="Swiss 721"/>
                          <a:cs typeface="Swiss 721"/>
                        </a:rPr>
                        <a:t>20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1200" b="1">
                          <a:effectLst/>
                          <a:latin typeface="Swiss 721"/>
                          <a:ea typeface="Swiss 721"/>
                          <a:cs typeface="Swiss 721"/>
                        </a:rPr>
                        <a:t> </a:t>
                      </a:r>
                      <a:endParaRPr lang="en-ZA" sz="1100">
                        <a:effectLst/>
                        <a:latin typeface="Swiss 721"/>
                        <a:ea typeface="Swiss 721"/>
                        <a:cs typeface="Swiss 721"/>
                      </a:endParaRPr>
                    </a:p>
                    <a:p>
                      <a:pPr marL="50800" marR="46990" algn="ctr">
                        <a:spcAft>
                          <a:spcPts val="0"/>
                        </a:spcAft>
                      </a:pPr>
                      <a:r>
                        <a:rPr lang="en-US" sz="900">
                          <a:solidFill>
                            <a:srgbClr val="231F20"/>
                          </a:solidFill>
                          <a:effectLst/>
                          <a:latin typeface="Arial" panose="020B0604020202020204" pitchFamily="34" charset="0"/>
                          <a:ea typeface="Swiss 721"/>
                          <a:cs typeface="Swiss 721"/>
                        </a:rPr>
                        <a:t>30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1200" b="1">
                          <a:effectLst/>
                          <a:latin typeface="Swiss 721"/>
                          <a:ea typeface="Swiss 721"/>
                          <a:cs typeface="Swiss 721"/>
                        </a:rPr>
                        <a:t> </a:t>
                      </a:r>
                      <a:endParaRPr lang="en-ZA" sz="1100">
                        <a:effectLst/>
                        <a:latin typeface="Swiss 721"/>
                        <a:ea typeface="Swiss 721"/>
                        <a:cs typeface="Swiss 721"/>
                      </a:endParaRPr>
                    </a:p>
                    <a:p>
                      <a:pPr marL="50800" marR="46355" algn="ctr">
                        <a:spcAft>
                          <a:spcPts val="0"/>
                        </a:spcAft>
                      </a:pPr>
                      <a:r>
                        <a:rPr lang="en-US" sz="900">
                          <a:solidFill>
                            <a:srgbClr val="231F20"/>
                          </a:solidFill>
                          <a:effectLst/>
                          <a:latin typeface="Arial" panose="020B0604020202020204" pitchFamily="34" charset="0"/>
                          <a:ea typeface="Swiss 721"/>
                          <a:cs typeface="Swiss 721"/>
                        </a:rPr>
                        <a:t>20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1200" b="1">
                          <a:effectLst/>
                          <a:latin typeface="Swiss 721"/>
                          <a:ea typeface="Swiss 721"/>
                          <a:cs typeface="Swiss 721"/>
                        </a:rPr>
                        <a:t> </a:t>
                      </a:r>
                      <a:endParaRPr lang="en-ZA" sz="1100">
                        <a:effectLst/>
                        <a:latin typeface="Swiss 721"/>
                        <a:ea typeface="Swiss 721"/>
                        <a:cs typeface="Swiss 721"/>
                      </a:endParaRPr>
                    </a:p>
                    <a:p>
                      <a:pPr marL="158750" marR="154305" algn="ctr">
                        <a:spcAft>
                          <a:spcPts val="0"/>
                        </a:spcAft>
                      </a:pPr>
                      <a:r>
                        <a:rPr lang="en-US" sz="900">
                          <a:solidFill>
                            <a:srgbClr val="231F20"/>
                          </a:solidFill>
                          <a:effectLst/>
                          <a:latin typeface="Arial" panose="020B0604020202020204" pitchFamily="34" charset="0"/>
                          <a:ea typeface="Swiss 721"/>
                          <a:cs typeface="Swiss 721"/>
                        </a:rPr>
                        <a:t>20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1200" b="1">
                          <a:effectLst/>
                          <a:latin typeface="Swiss 721"/>
                          <a:ea typeface="Swiss 721"/>
                          <a:cs typeface="Swiss 721"/>
                        </a:rPr>
                        <a:t> </a:t>
                      </a:r>
                      <a:endParaRPr lang="en-ZA" sz="1100">
                        <a:effectLst/>
                        <a:latin typeface="Swiss 721"/>
                        <a:ea typeface="Swiss 721"/>
                        <a:cs typeface="Swiss 721"/>
                      </a:endParaRPr>
                    </a:p>
                    <a:p>
                      <a:pPr marL="40005" marR="34925" algn="ctr">
                        <a:spcAft>
                          <a:spcPts val="0"/>
                        </a:spcAft>
                      </a:pPr>
                      <a:r>
                        <a:rPr lang="en-US" sz="900">
                          <a:solidFill>
                            <a:srgbClr val="231F20"/>
                          </a:solidFill>
                          <a:effectLst/>
                          <a:latin typeface="Arial" panose="020B0604020202020204" pitchFamily="34" charset="0"/>
                          <a:ea typeface="Swiss 721"/>
                          <a:cs typeface="Swiss 721"/>
                        </a:rPr>
                        <a:t>20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Bef>
                          <a:spcPts val="25"/>
                        </a:spcBef>
                        <a:spcAft>
                          <a:spcPts val="0"/>
                        </a:spcAft>
                      </a:pPr>
                      <a:r>
                        <a:rPr lang="en-US" sz="1200" b="1">
                          <a:effectLst/>
                          <a:latin typeface="Swiss 721"/>
                          <a:ea typeface="Swiss 721"/>
                          <a:cs typeface="Swiss 721"/>
                        </a:rPr>
                        <a:t> </a:t>
                      </a:r>
                      <a:endParaRPr lang="en-ZA" sz="1100">
                        <a:effectLst/>
                        <a:latin typeface="Swiss 721"/>
                        <a:ea typeface="Swiss 721"/>
                        <a:cs typeface="Swiss 721"/>
                      </a:endParaRPr>
                    </a:p>
                    <a:p>
                      <a:pPr marL="40005" marR="34290" algn="ctr">
                        <a:spcAft>
                          <a:spcPts val="0"/>
                        </a:spcAft>
                      </a:pPr>
                      <a:r>
                        <a:rPr lang="en-US" sz="900">
                          <a:solidFill>
                            <a:srgbClr val="231F20"/>
                          </a:solidFill>
                          <a:effectLst/>
                          <a:latin typeface="Arial" panose="020B0604020202020204" pitchFamily="34" charset="0"/>
                          <a:ea typeface="Swiss 721"/>
                          <a:cs typeface="Swiss 721"/>
                        </a:rPr>
                        <a:t>20</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35560" marR="29210" algn="ctr">
                        <a:spcBef>
                          <a:spcPts val="660"/>
                        </a:spcBef>
                        <a:spcAft>
                          <a:spcPts val="0"/>
                        </a:spcAft>
                      </a:pPr>
                      <a:r>
                        <a:rPr lang="en-US" sz="900" dirty="0">
                          <a:solidFill>
                            <a:srgbClr val="231F20"/>
                          </a:solidFill>
                          <a:effectLst/>
                          <a:latin typeface="Swiss 721"/>
                          <a:ea typeface="Swiss 721"/>
                          <a:cs typeface="Swiss 721"/>
                        </a:rPr>
                        <a:t>20</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422319529"/>
                  </a:ext>
                </a:extLst>
              </a:tr>
            </a:tbl>
          </a:graphicData>
        </a:graphic>
      </p:graphicFrame>
    </p:spTree>
    <p:extLst>
      <p:ext uri="{BB962C8B-B14F-4D97-AF65-F5344CB8AC3E}">
        <p14:creationId xmlns:p14="http://schemas.microsoft.com/office/powerpoint/2010/main" val="2383912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4"/>
          <p:cNvSpPr txBox="1">
            <a:spLocks noChangeArrowheads="1"/>
          </p:cNvSpPr>
          <p:nvPr/>
        </p:nvSpPr>
        <p:spPr bwMode="auto">
          <a:xfrm>
            <a:off x="603250" y="609600"/>
            <a:ext cx="114300" cy="1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33"/>
          <p:cNvSpPr txBox="1">
            <a:spLocks noChangeArrowheads="1"/>
          </p:cNvSpPr>
          <p:nvPr/>
        </p:nvSpPr>
        <p:spPr bwMode="auto">
          <a:xfrm>
            <a:off x="603250" y="609600"/>
            <a:ext cx="114300" cy="276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Electoral Commission Annual Performance Plan 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6"/>
          <p:cNvSpPr>
            <a:spLocks noChangeArrowheads="1"/>
          </p:cNvSpPr>
          <p:nvPr/>
        </p:nvSpPr>
        <p:spPr bwMode="auto">
          <a:xfrm>
            <a:off x="0" y="-75658"/>
            <a:ext cx="335579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5CAB"/>
              </a:solidFill>
              <a:effectLst/>
              <a:latin typeface="Arial" panose="020B0604020202020204" pitchFamily="34" charset="0"/>
              <a:ea typeface="Swiss 721"/>
              <a:cs typeface="Swiss 721"/>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5CAB"/>
                </a:solidFill>
                <a:effectLst/>
                <a:ea typeface="Swiss 721"/>
                <a:cs typeface="Swiss 721"/>
              </a:rPr>
              <a:t>Outcomes, outputs, performance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5CAB"/>
                </a:solidFill>
                <a:effectLst/>
                <a:ea typeface="Swiss 721"/>
                <a:cs typeface="Swiss 721"/>
              </a:rPr>
              <a:t> indicators and targets for 2021</a:t>
            </a:r>
            <a:endParaRPr kumimoji="0" lang="en-US" altLang="en-US" sz="4000" b="0" i="0" u="none" strike="noStrike" cap="none" normalizeH="0" baseline="0" dirty="0">
              <a:ln>
                <a:noFill/>
              </a:ln>
              <a:solidFill>
                <a:schemeClr val="tx1"/>
              </a:solidFill>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908038899"/>
              </p:ext>
            </p:extLst>
          </p:nvPr>
        </p:nvGraphicFramePr>
        <p:xfrm>
          <a:off x="0" y="1"/>
          <a:ext cx="9144000" cy="7312615"/>
        </p:xfrm>
        <a:graphic>
          <a:graphicData uri="http://schemas.openxmlformats.org/drawingml/2006/table">
            <a:tbl>
              <a:tblPr firstRow="1" firstCol="1" lastRow="1" lastCol="1" bandRow="1" bandCol="1"/>
              <a:tblGrid>
                <a:gridCol w="412364">
                  <a:extLst>
                    <a:ext uri="{9D8B030D-6E8A-4147-A177-3AD203B41FA5}">
                      <a16:colId xmlns:a16="http://schemas.microsoft.com/office/drawing/2014/main" val="2454727126"/>
                    </a:ext>
                  </a:extLst>
                </a:gridCol>
                <a:gridCol w="851249">
                  <a:extLst>
                    <a:ext uri="{9D8B030D-6E8A-4147-A177-3AD203B41FA5}">
                      <a16:colId xmlns:a16="http://schemas.microsoft.com/office/drawing/2014/main" val="1437786831"/>
                    </a:ext>
                  </a:extLst>
                </a:gridCol>
                <a:gridCol w="1110163">
                  <a:extLst>
                    <a:ext uri="{9D8B030D-6E8A-4147-A177-3AD203B41FA5}">
                      <a16:colId xmlns:a16="http://schemas.microsoft.com/office/drawing/2014/main" val="2753392097"/>
                    </a:ext>
                  </a:extLst>
                </a:gridCol>
                <a:gridCol w="957341">
                  <a:extLst>
                    <a:ext uri="{9D8B030D-6E8A-4147-A177-3AD203B41FA5}">
                      <a16:colId xmlns:a16="http://schemas.microsoft.com/office/drawing/2014/main" val="1802083917"/>
                    </a:ext>
                  </a:extLst>
                </a:gridCol>
                <a:gridCol w="680117">
                  <a:extLst>
                    <a:ext uri="{9D8B030D-6E8A-4147-A177-3AD203B41FA5}">
                      <a16:colId xmlns:a16="http://schemas.microsoft.com/office/drawing/2014/main" val="4085638390"/>
                    </a:ext>
                  </a:extLst>
                </a:gridCol>
                <a:gridCol w="680117">
                  <a:extLst>
                    <a:ext uri="{9D8B030D-6E8A-4147-A177-3AD203B41FA5}">
                      <a16:colId xmlns:a16="http://schemas.microsoft.com/office/drawing/2014/main" val="646650996"/>
                    </a:ext>
                  </a:extLst>
                </a:gridCol>
                <a:gridCol w="680117">
                  <a:extLst>
                    <a:ext uri="{9D8B030D-6E8A-4147-A177-3AD203B41FA5}">
                      <a16:colId xmlns:a16="http://schemas.microsoft.com/office/drawing/2014/main" val="522396986"/>
                    </a:ext>
                  </a:extLst>
                </a:gridCol>
                <a:gridCol w="775471">
                  <a:extLst>
                    <a:ext uri="{9D8B030D-6E8A-4147-A177-3AD203B41FA5}">
                      <a16:colId xmlns:a16="http://schemas.microsoft.com/office/drawing/2014/main" val="2588755691"/>
                    </a:ext>
                  </a:extLst>
                </a:gridCol>
                <a:gridCol w="1029332">
                  <a:extLst>
                    <a:ext uri="{9D8B030D-6E8A-4147-A177-3AD203B41FA5}">
                      <a16:colId xmlns:a16="http://schemas.microsoft.com/office/drawing/2014/main" val="1992479777"/>
                    </a:ext>
                  </a:extLst>
                </a:gridCol>
                <a:gridCol w="1029332">
                  <a:extLst>
                    <a:ext uri="{9D8B030D-6E8A-4147-A177-3AD203B41FA5}">
                      <a16:colId xmlns:a16="http://schemas.microsoft.com/office/drawing/2014/main" val="2584144542"/>
                    </a:ext>
                  </a:extLst>
                </a:gridCol>
                <a:gridCol w="938397">
                  <a:extLst>
                    <a:ext uri="{9D8B030D-6E8A-4147-A177-3AD203B41FA5}">
                      <a16:colId xmlns:a16="http://schemas.microsoft.com/office/drawing/2014/main" val="2896421071"/>
                    </a:ext>
                  </a:extLst>
                </a:gridCol>
              </a:tblGrid>
              <a:tr h="855260">
                <a:tc gridSpan="4">
                  <a:txBody>
                    <a:bodyPr/>
                    <a:lstStyle/>
                    <a:p>
                      <a:pPr marL="46355">
                        <a:spcAft>
                          <a:spcPts val="0"/>
                        </a:spcAft>
                      </a:pPr>
                      <a:r>
                        <a:rPr lang="en-US" sz="500">
                          <a:effectLst/>
                          <a:latin typeface="Times New Roman" panose="02020603050405020304" pitchFamily="18" charset="0"/>
                          <a:ea typeface="Swiss 721"/>
                          <a:cs typeface="Swiss 721"/>
                        </a:rPr>
                        <a:t> </a:t>
                      </a:r>
                      <a:endParaRPr lang="en-ZA" sz="800">
                        <a:effectLst/>
                        <a:latin typeface="Swiss 721"/>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46355">
                        <a:spcBef>
                          <a:spcPts val="55"/>
                        </a:spcBef>
                        <a:spcAft>
                          <a:spcPts val="0"/>
                        </a:spcAft>
                      </a:pPr>
                      <a:r>
                        <a:rPr lang="en-US" sz="900" b="1" dirty="0">
                          <a:effectLst/>
                          <a:latin typeface="Swiss 721"/>
                          <a:ea typeface="Swiss 721"/>
                          <a:cs typeface="Swiss 721"/>
                        </a:rPr>
                        <a:t> </a:t>
                      </a:r>
                      <a:endParaRPr lang="en-ZA" sz="1200" dirty="0">
                        <a:effectLst/>
                        <a:latin typeface="Swiss 721"/>
                        <a:ea typeface="Swiss 721"/>
                        <a:cs typeface="Swiss 721"/>
                      </a:endParaRPr>
                    </a:p>
                    <a:p>
                      <a:pPr marL="354965">
                        <a:spcAft>
                          <a:spcPts val="0"/>
                        </a:spcAft>
                      </a:pPr>
                      <a:r>
                        <a:rPr lang="en-US" sz="1100" b="1" dirty="0">
                          <a:solidFill>
                            <a:srgbClr val="FFFFFF"/>
                          </a:solidFill>
                          <a:effectLst/>
                          <a:latin typeface="Swiss 721"/>
                          <a:ea typeface="Swiss 721"/>
                          <a:cs typeface="Swiss 721"/>
                        </a:rPr>
                        <a:t>Audited/actual performance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a:txBody>
                    <a:bodyPr/>
                    <a:lstStyle/>
                    <a:p>
                      <a:pPr marL="81915" marR="64770" indent="66040">
                        <a:lnSpc>
                          <a:spcPct val="103000"/>
                        </a:lnSpc>
                        <a:spcBef>
                          <a:spcPts val="395"/>
                        </a:spcBef>
                        <a:spcAft>
                          <a:spcPts val="0"/>
                        </a:spcAft>
                      </a:pPr>
                      <a:r>
                        <a:rPr lang="en-US" sz="1100" b="1" dirty="0">
                          <a:solidFill>
                            <a:srgbClr val="FFFFFF"/>
                          </a:solidFill>
                          <a:effectLst/>
                          <a:latin typeface="Swiss 721"/>
                          <a:ea typeface="Swiss 721"/>
                          <a:cs typeface="Swiss 721"/>
                        </a:rPr>
                        <a:t>Estimated performance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gridSpan="3">
                  <a:txBody>
                    <a:bodyPr/>
                    <a:lstStyle/>
                    <a:p>
                      <a:pPr marL="46355">
                        <a:spcBef>
                          <a:spcPts val="55"/>
                        </a:spcBef>
                        <a:spcAft>
                          <a:spcPts val="0"/>
                        </a:spcAft>
                      </a:pPr>
                      <a:r>
                        <a:rPr lang="en-US" sz="900" b="1" dirty="0">
                          <a:effectLst/>
                          <a:latin typeface="Swiss 721"/>
                          <a:ea typeface="Swiss 721"/>
                          <a:cs typeface="Swiss 721"/>
                        </a:rPr>
                        <a:t> </a:t>
                      </a:r>
                      <a:endParaRPr lang="en-ZA" sz="1200" dirty="0">
                        <a:effectLst/>
                        <a:latin typeface="Swiss 721"/>
                        <a:ea typeface="Swiss 721"/>
                        <a:cs typeface="Swiss 721"/>
                      </a:endParaRPr>
                    </a:p>
                    <a:p>
                      <a:pPr marL="1185545" marR="1179830" algn="ctr">
                        <a:spcAft>
                          <a:spcPts val="0"/>
                        </a:spcAft>
                      </a:pPr>
                      <a:r>
                        <a:rPr lang="en-US" sz="1100" b="1" dirty="0">
                          <a:solidFill>
                            <a:srgbClr val="FFFFFF"/>
                          </a:solidFill>
                          <a:effectLst/>
                          <a:latin typeface="Swiss 721"/>
                          <a:ea typeface="Swiss 721"/>
                          <a:cs typeface="Swiss 721"/>
                        </a:rPr>
                        <a:t>MTEF period</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905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90800901"/>
                  </a:ext>
                </a:extLst>
              </a:tr>
              <a:tr h="518400">
                <a:tc>
                  <a:txBody>
                    <a:bodyPr/>
                    <a:lstStyle/>
                    <a:p>
                      <a:pPr marL="46355" marR="116840" algn="r">
                        <a:spcBef>
                          <a:spcPts val="595"/>
                        </a:spcBef>
                        <a:spcAft>
                          <a:spcPts val="0"/>
                        </a:spcAft>
                      </a:pPr>
                      <a:r>
                        <a:rPr lang="en-US" sz="1100" b="1" dirty="0">
                          <a:solidFill>
                            <a:srgbClr val="FFFFFF"/>
                          </a:solidFill>
                          <a:effectLst/>
                          <a:latin typeface="Swiss 721"/>
                          <a:ea typeface="Swiss 721"/>
                          <a:cs typeface="Swiss 721"/>
                        </a:rPr>
                        <a:t>No.</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208280">
                        <a:spcBef>
                          <a:spcPts val="595"/>
                        </a:spcBef>
                        <a:spcAft>
                          <a:spcPts val="0"/>
                        </a:spcAft>
                      </a:pPr>
                      <a:r>
                        <a:rPr lang="en-US" sz="1100" b="1" dirty="0">
                          <a:solidFill>
                            <a:srgbClr val="FFFFFF"/>
                          </a:solidFill>
                          <a:effectLst/>
                          <a:latin typeface="Swiss 721"/>
                          <a:ea typeface="Swiss 721"/>
                          <a:cs typeface="Swiss 721"/>
                        </a:rPr>
                        <a:t>Outcome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365125">
                        <a:spcBef>
                          <a:spcPts val="595"/>
                        </a:spcBef>
                        <a:spcAft>
                          <a:spcPts val="0"/>
                        </a:spcAft>
                      </a:pPr>
                      <a:r>
                        <a:rPr lang="en-US" sz="1100" b="1" dirty="0">
                          <a:solidFill>
                            <a:srgbClr val="FFFFFF"/>
                          </a:solidFill>
                          <a:effectLst/>
                          <a:latin typeface="Swiss 721"/>
                          <a:ea typeface="Swiss 721"/>
                          <a:cs typeface="Swiss 721"/>
                        </a:rPr>
                        <a:t>Outputs</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240030" marR="223520" indent="75565">
                        <a:lnSpc>
                          <a:spcPts val="1000"/>
                        </a:lnSpc>
                        <a:spcBef>
                          <a:spcPts val="55"/>
                        </a:spcBef>
                        <a:spcAft>
                          <a:spcPts val="0"/>
                        </a:spcAft>
                      </a:pPr>
                      <a:r>
                        <a:rPr lang="en-US" sz="1050" b="1" dirty="0">
                          <a:solidFill>
                            <a:srgbClr val="FFFFFF"/>
                          </a:solidFill>
                          <a:effectLst/>
                          <a:latin typeface="Swiss 721"/>
                          <a:ea typeface="Swiss 721"/>
                          <a:cs typeface="Swiss 721"/>
                        </a:rPr>
                        <a:t>Output indicators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50800" marR="46990" algn="ctr">
                        <a:spcBef>
                          <a:spcPts val="595"/>
                        </a:spcBef>
                        <a:spcAft>
                          <a:spcPts val="0"/>
                        </a:spcAft>
                      </a:pPr>
                      <a:r>
                        <a:rPr lang="en-US" sz="1100" b="1" dirty="0">
                          <a:solidFill>
                            <a:srgbClr val="FFFFFF"/>
                          </a:solidFill>
                          <a:effectLst/>
                          <a:latin typeface="Swiss 721"/>
                          <a:ea typeface="Swiss 721"/>
                          <a:cs typeface="Swiss 721"/>
                        </a:rPr>
                        <a:t>2016/17</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0800" marR="46990" algn="ctr">
                        <a:spcBef>
                          <a:spcPts val="595"/>
                        </a:spcBef>
                        <a:spcAft>
                          <a:spcPts val="0"/>
                        </a:spcAft>
                      </a:pPr>
                      <a:r>
                        <a:rPr lang="en-US" sz="1100" b="1" dirty="0">
                          <a:solidFill>
                            <a:srgbClr val="FFFFFF"/>
                          </a:solidFill>
                          <a:effectLst/>
                          <a:latin typeface="Swiss 721"/>
                          <a:ea typeface="Swiss 721"/>
                          <a:cs typeface="Swiss 721"/>
                        </a:rPr>
                        <a:t>2017/18</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0800" marR="46355" algn="ctr">
                        <a:spcBef>
                          <a:spcPts val="595"/>
                        </a:spcBef>
                        <a:spcAft>
                          <a:spcPts val="0"/>
                        </a:spcAft>
                      </a:pPr>
                      <a:r>
                        <a:rPr lang="en-US" sz="1100" b="1" dirty="0">
                          <a:solidFill>
                            <a:srgbClr val="FFFFFF"/>
                          </a:solidFill>
                          <a:effectLst/>
                          <a:latin typeface="Swiss 721"/>
                          <a:ea typeface="Swiss 721"/>
                          <a:cs typeface="Swiss 721"/>
                        </a:rPr>
                        <a:t>2018/19</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158750" marR="154305" algn="ctr">
                        <a:spcBef>
                          <a:spcPts val="595"/>
                        </a:spcBef>
                        <a:spcAft>
                          <a:spcPts val="0"/>
                        </a:spcAft>
                      </a:pPr>
                      <a:r>
                        <a:rPr lang="en-US" sz="1100" b="1" dirty="0">
                          <a:solidFill>
                            <a:srgbClr val="FFFFFF"/>
                          </a:solidFill>
                          <a:effectLst/>
                          <a:latin typeface="Swiss 721"/>
                          <a:ea typeface="Swiss 721"/>
                          <a:cs typeface="Swiss 721"/>
                        </a:rPr>
                        <a:t>2019/20</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327660">
                        <a:spcBef>
                          <a:spcPts val="595"/>
                        </a:spcBef>
                        <a:spcAft>
                          <a:spcPts val="0"/>
                        </a:spcAft>
                      </a:pPr>
                      <a:r>
                        <a:rPr lang="en-US" sz="1100" b="1" dirty="0">
                          <a:solidFill>
                            <a:srgbClr val="FFFFFF"/>
                          </a:solidFill>
                          <a:effectLst/>
                          <a:latin typeface="Swiss 721"/>
                          <a:ea typeface="Swiss 721"/>
                          <a:cs typeface="Swiss 721"/>
                        </a:rPr>
                        <a:t>2020/21</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905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328295">
                        <a:spcBef>
                          <a:spcPts val="595"/>
                        </a:spcBef>
                        <a:spcAft>
                          <a:spcPts val="0"/>
                        </a:spcAft>
                      </a:pPr>
                      <a:r>
                        <a:rPr lang="en-US" sz="1100" b="1" dirty="0">
                          <a:solidFill>
                            <a:srgbClr val="FFFFFF"/>
                          </a:solidFill>
                          <a:effectLst/>
                          <a:latin typeface="Swiss 721"/>
                          <a:ea typeface="Swiss 721"/>
                          <a:cs typeface="Swiss 721"/>
                        </a:rPr>
                        <a:t>2021/22</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905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282575">
                        <a:spcBef>
                          <a:spcPts val="595"/>
                        </a:spcBef>
                        <a:spcAft>
                          <a:spcPts val="0"/>
                        </a:spcAft>
                      </a:pPr>
                      <a:r>
                        <a:rPr lang="en-US" sz="1100" b="1" dirty="0">
                          <a:solidFill>
                            <a:srgbClr val="FFFFFF"/>
                          </a:solidFill>
                          <a:effectLst/>
                          <a:latin typeface="Swiss 721"/>
                          <a:ea typeface="Swiss 721"/>
                          <a:cs typeface="Swiss 721"/>
                        </a:rPr>
                        <a:t>2022/23</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905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1169826941"/>
                  </a:ext>
                </a:extLst>
              </a:tr>
              <a:tr h="1131231">
                <a:tc>
                  <a:txBody>
                    <a:bodyPr/>
                    <a:lstStyle/>
                    <a:p>
                      <a:pPr marL="46355" marR="143510" algn="r">
                        <a:spcBef>
                          <a:spcPts val="180"/>
                        </a:spcBef>
                        <a:spcAft>
                          <a:spcPts val="0"/>
                        </a:spcAft>
                      </a:pPr>
                      <a:r>
                        <a:rPr lang="en-US" sz="900">
                          <a:solidFill>
                            <a:srgbClr val="231F20"/>
                          </a:solidFill>
                          <a:effectLst/>
                          <a:latin typeface="Swiss 721"/>
                          <a:ea typeface="Swiss 721"/>
                          <a:cs typeface="Swiss 721"/>
                        </a:rPr>
                        <a:t>3.1.7</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Bef>
                          <a:spcPts val="45"/>
                        </a:spcBef>
                        <a:spcAft>
                          <a:spcPts val="0"/>
                        </a:spcAft>
                      </a:pPr>
                      <a:r>
                        <a:rPr lang="en-US" sz="1100" b="1">
                          <a:effectLst/>
                          <a:latin typeface="Swiss 721"/>
                          <a:ea typeface="Swiss 721"/>
                          <a:cs typeface="Swiss 721"/>
                        </a:rPr>
                        <a:t> </a:t>
                      </a:r>
                      <a:endParaRPr lang="en-ZA" sz="1100">
                        <a:effectLst/>
                        <a:latin typeface="Swiss 721"/>
                        <a:ea typeface="Swiss 721"/>
                        <a:cs typeface="Swiss 721"/>
                      </a:endParaRPr>
                    </a:p>
                    <a:p>
                      <a:pPr marL="44450" marR="32385">
                        <a:spcAft>
                          <a:spcPts val="0"/>
                        </a:spcAft>
                      </a:pPr>
                      <a:r>
                        <a:rPr lang="en-US" sz="900">
                          <a:solidFill>
                            <a:srgbClr val="231F20"/>
                          </a:solidFill>
                          <a:effectLst/>
                          <a:latin typeface="Swiss 721"/>
                          <a:ea typeface="Swiss 721"/>
                          <a:cs typeface="Swiss 721"/>
                        </a:rPr>
                        <a:t>Informed and engaged citizens and stakeholders in electoral democracy</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2">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Bef>
                          <a:spcPts val="40"/>
                        </a:spcBef>
                        <a:spcAft>
                          <a:spcPts val="0"/>
                        </a:spcAft>
                      </a:pPr>
                      <a:r>
                        <a:rPr lang="en-US" sz="800" b="1" dirty="0">
                          <a:effectLst/>
                          <a:latin typeface="Swiss 721"/>
                          <a:ea typeface="Swiss 721"/>
                          <a:cs typeface="Swiss 721"/>
                        </a:rPr>
                        <a:t> </a:t>
                      </a:r>
                      <a:endParaRPr lang="en-ZA" sz="1100" dirty="0">
                        <a:effectLst/>
                        <a:latin typeface="Swiss 721"/>
                        <a:ea typeface="Swiss 721"/>
                        <a:cs typeface="Swiss 721"/>
                      </a:endParaRPr>
                    </a:p>
                    <a:p>
                      <a:pPr marL="44450" marR="90170">
                        <a:spcBef>
                          <a:spcPts val="5"/>
                        </a:spcBef>
                        <a:spcAft>
                          <a:spcPts val="0"/>
                        </a:spcAft>
                      </a:pPr>
                      <a:r>
                        <a:rPr lang="en-US" sz="900" dirty="0">
                          <a:solidFill>
                            <a:srgbClr val="231F20"/>
                          </a:solidFill>
                          <a:effectLst/>
                          <a:latin typeface="Swiss 721"/>
                          <a:ea typeface="Swiss 721"/>
                          <a:cs typeface="Swiss 721"/>
                        </a:rPr>
                        <a:t>Advance and promote electoral processes through communication campaigns on </a:t>
                      </a:r>
                      <a:r>
                        <a:rPr lang="en-US" sz="900" spc="-15" dirty="0">
                          <a:solidFill>
                            <a:srgbClr val="231F20"/>
                          </a:solidFill>
                          <a:effectLst/>
                          <a:latin typeface="Swiss 721"/>
                          <a:ea typeface="Swiss 721"/>
                          <a:cs typeface="Swiss 721"/>
                        </a:rPr>
                        <a:t>diverse </a:t>
                      </a:r>
                      <a:r>
                        <a:rPr lang="en-US" sz="900" dirty="0">
                          <a:solidFill>
                            <a:srgbClr val="231F20"/>
                          </a:solidFill>
                          <a:effectLst/>
                          <a:latin typeface="Swiss 721"/>
                          <a:ea typeface="Swiss 721"/>
                          <a:cs typeface="Swiss 721"/>
                        </a:rPr>
                        <a:t>platforms to sustain visibility across the electoral cycle.</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86995">
                        <a:spcBef>
                          <a:spcPts val="180"/>
                        </a:spcBef>
                        <a:spcAft>
                          <a:spcPts val="0"/>
                        </a:spcAft>
                      </a:pPr>
                      <a:r>
                        <a:rPr lang="en-US" sz="800" dirty="0">
                          <a:solidFill>
                            <a:srgbClr val="231F20"/>
                          </a:solidFill>
                          <a:effectLst/>
                          <a:latin typeface="Swiss 721"/>
                          <a:ea typeface="Swiss 721"/>
                          <a:cs typeface="Swiss 721"/>
                        </a:rPr>
                        <a:t>Public perception of the Electoral Commission held as evidenced by media reports for each year covered by this plan</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990" algn="ctr">
                        <a:spcBef>
                          <a:spcPts val="660"/>
                        </a:spcBef>
                        <a:spcAft>
                          <a:spcPts val="0"/>
                        </a:spcAft>
                      </a:pPr>
                      <a:r>
                        <a:rPr lang="en-US" sz="900">
                          <a:solidFill>
                            <a:srgbClr val="231F20"/>
                          </a:solidFill>
                          <a:effectLst/>
                          <a:latin typeface="Swiss 721"/>
                          <a:ea typeface="Swiss 721"/>
                          <a:cs typeface="Swiss 721"/>
                        </a:rPr>
                        <a:t>92.27%</a:t>
                      </a:r>
                      <a:endParaRPr lang="en-ZA" sz="1100">
                        <a:effectLst/>
                        <a:latin typeface="Swiss 721"/>
                        <a:ea typeface="Swiss 721"/>
                        <a:cs typeface="Swiss 721"/>
                      </a:endParaRPr>
                    </a:p>
                    <a:p>
                      <a:pPr marL="50800" marR="45085" algn="ctr">
                        <a:spcAft>
                          <a:spcPts val="0"/>
                        </a:spcAft>
                      </a:pPr>
                      <a:r>
                        <a:rPr lang="en-US" sz="900">
                          <a:solidFill>
                            <a:srgbClr val="231F20"/>
                          </a:solidFill>
                          <a:effectLst/>
                          <a:latin typeface="Swiss 721"/>
                          <a:ea typeface="Swiss 721"/>
                          <a:cs typeface="Swiss 721"/>
                        </a:rPr>
                        <a:t>neutral/ positive achievement</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990" algn="ctr">
                        <a:spcBef>
                          <a:spcPts val="660"/>
                        </a:spcBef>
                        <a:spcAft>
                          <a:spcPts val="0"/>
                        </a:spcAft>
                      </a:pPr>
                      <a:r>
                        <a:rPr lang="en-US" sz="900">
                          <a:solidFill>
                            <a:srgbClr val="231F20"/>
                          </a:solidFill>
                          <a:effectLst/>
                          <a:latin typeface="Swiss 721"/>
                          <a:ea typeface="Swiss 721"/>
                          <a:cs typeface="Swiss 721"/>
                        </a:rPr>
                        <a:t>98.3%</a:t>
                      </a:r>
                      <a:endParaRPr lang="en-ZA" sz="1100">
                        <a:effectLst/>
                        <a:latin typeface="Swiss 721"/>
                        <a:ea typeface="Swiss 721"/>
                        <a:cs typeface="Swiss 721"/>
                      </a:endParaRPr>
                    </a:p>
                    <a:p>
                      <a:pPr marL="50800" marR="45085" algn="ctr">
                        <a:spcAft>
                          <a:spcPts val="0"/>
                        </a:spcAft>
                      </a:pPr>
                      <a:r>
                        <a:rPr lang="en-US" sz="900">
                          <a:solidFill>
                            <a:srgbClr val="231F20"/>
                          </a:solidFill>
                          <a:effectLst/>
                          <a:latin typeface="Swiss 721"/>
                          <a:ea typeface="Swiss 721"/>
                          <a:cs typeface="Swiss 721"/>
                        </a:rPr>
                        <a:t>neutral/ positive achievement</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50800" marR="46355" algn="ctr">
                        <a:spcBef>
                          <a:spcPts val="660"/>
                        </a:spcBef>
                        <a:spcAft>
                          <a:spcPts val="0"/>
                        </a:spcAft>
                      </a:pPr>
                      <a:r>
                        <a:rPr lang="en-US" sz="900">
                          <a:solidFill>
                            <a:srgbClr val="231F20"/>
                          </a:solidFill>
                          <a:effectLst/>
                          <a:latin typeface="Swiss 721"/>
                          <a:ea typeface="Swiss 721"/>
                          <a:cs typeface="Swiss 721"/>
                        </a:rPr>
                        <a:t>97%</a:t>
                      </a:r>
                      <a:endParaRPr lang="en-ZA" sz="1100">
                        <a:effectLst/>
                        <a:latin typeface="Swiss 721"/>
                        <a:ea typeface="Swiss 721"/>
                        <a:cs typeface="Swiss 721"/>
                      </a:endParaRPr>
                    </a:p>
                    <a:p>
                      <a:pPr marL="50800" marR="45085" algn="ctr">
                        <a:spcAft>
                          <a:spcPts val="0"/>
                        </a:spcAft>
                      </a:pPr>
                      <a:r>
                        <a:rPr lang="en-US" sz="900">
                          <a:solidFill>
                            <a:srgbClr val="231F20"/>
                          </a:solidFill>
                          <a:effectLst/>
                          <a:latin typeface="Swiss 721"/>
                          <a:ea typeface="Swiss 721"/>
                          <a:cs typeface="Swiss 721"/>
                        </a:rPr>
                        <a:t>neutral/ positive achievement</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158750" marR="154305" algn="ctr">
                        <a:spcBef>
                          <a:spcPts val="5"/>
                        </a:spcBef>
                        <a:spcAft>
                          <a:spcPts val="0"/>
                        </a:spcAft>
                      </a:pPr>
                      <a:r>
                        <a:rPr lang="en-US" sz="900">
                          <a:solidFill>
                            <a:srgbClr val="231F20"/>
                          </a:solidFill>
                          <a:effectLst/>
                          <a:latin typeface="Swiss 721"/>
                          <a:ea typeface="Swiss 721"/>
                          <a:cs typeface="Swiss 721"/>
                        </a:rPr>
                        <a:t>80%</a:t>
                      </a:r>
                      <a:endParaRPr lang="en-ZA" sz="1100">
                        <a:effectLst/>
                        <a:latin typeface="Swiss 721"/>
                        <a:ea typeface="Swiss 721"/>
                        <a:cs typeface="Swiss 721"/>
                      </a:endParaRPr>
                    </a:p>
                    <a:p>
                      <a:pPr marL="32385" marR="26035" algn="ctr">
                        <a:spcAft>
                          <a:spcPts val="0"/>
                        </a:spcAft>
                      </a:pPr>
                      <a:r>
                        <a:rPr lang="en-US" sz="900">
                          <a:solidFill>
                            <a:srgbClr val="231F20"/>
                          </a:solidFill>
                          <a:effectLst/>
                          <a:latin typeface="Swiss 721"/>
                          <a:ea typeface="Swiss 721"/>
                          <a:cs typeface="Swiss 721"/>
                        </a:rPr>
                        <a:t>neutral/ positive achievement</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0005" marR="34925" algn="ctr">
                        <a:spcBef>
                          <a:spcPts val="5"/>
                        </a:spcBef>
                        <a:spcAft>
                          <a:spcPts val="0"/>
                        </a:spcAft>
                      </a:pPr>
                      <a:r>
                        <a:rPr lang="en-US" sz="900">
                          <a:solidFill>
                            <a:srgbClr val="231F20"/>
                          </a:solidFill>
                          <a:effectLst/>
                          <a:latin typeface="Swiss 721"/>
                          <a:ea typeface="Swiss 721"/>
                          <a:cs typeface="Swiss 721"/>
                        </a:rPr>
                        <a:t>80%</a:t>
                      </a:r>
                      <a:endParaRPr lang="en-ZA" sz="1100">
                        <a:effectLst/>
                        <a:latin typeface="Swiss 721"/>
                        <a:ea typeface="Swiss 721"/>
                        <a:cs typeface="Swiss 721"/>
                      </a:endParaRPr>
                    </a:p>
                    <a:p>
                      <a:pPr marL="40005" marR="33655" algn="ctr">
                        <a:spcAft>
                          <a:spcPts val="0"/>
                        </a:spcAft>
                      </a:pPr>
                      <a:r>
                        <a:rPr lang="en-US" sz="900">
                          <a:solidFill>
                            <a:srgbClr val="231F20"/>
                          </a:solidFill>
                          <a:effectLst/>
                          <a:latin typeface="Swiss 721"/>
                          <a:ea typeface="Swiss 721"/>
                          <a:cs typeface="Swiss 721"/>
                        </a:rPr>
                        <a:t>neutral/ positive achievement</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6355">
                        <a:spcAft>
                          <a:spcPts val="0"/>
                        </a:spcAft>
                      </a:pPr>
                      <a:r>
                        <a:rPr lang="en-US" sz="900" b="1">
                          <a:effectLst/>
                          <a:latin typeface="Swiss 721"/>
                          <a:ea typeface="Swiss 721"/>
                          <a:cs typeface="Swiss 721"/>
                        </a:rPr>
                        <a:t> </a:t>
                      </a:r>
                      <a:endParaRPr lang="en-ZA" sz="1100">
                        <a:effectLst/>
                        <a:latin typeface="Swiss 721"/>
                        <a:ea typeface="Swiss 721"/>
                        <a:cs typeface="Swiss 721"/>
                      </a:endParaRPr>
                    </a:p>
                    <a:p>
                      <a:pPr marL="40005" marR="34290" algn="ctr">
                        <a:spcBef>
                          <a:spcPts val="5"/>
                        </a:spcBef>
                        <a:spcAft>
                          <a:spcPts val="0"/>
                        </a:spcAft>
                      </a:pPr>
                      <a:r>
                        <a:rPr lang="en-US" sz="900">
                          <a:solidFill>
                            <a:srgbClr val="231F20"/>
                          </a:solidFill>
                          <a:effectLst/>
                          <a:latin typeface="Swiss 721"/>
                          <a:ea typeface="Swiss 721"/>
                          <a:cs typeface="Swiss 721"/>
                        </a:rPr>
                        <a:t>80%</a:t>
                      </a:r>
                      <a:endParaRPr lang="en-ZA" sz="1100">
                        <a:effectLst/>
                        <a:latin typeface="Swiss 721"/>
                        <a:ea typeface="Swiss 721"/>
                        <a:cs typeface="Swiss 721"/>
                      </a:endParaRPr>
                    </a:p>
                    <a:p>
                      <a:pPr marL="40005" marR="32385" algn="ctr">
                        <a:spcAft>
                          <a:spcPts val="0"/>
                        </a:spcAft>
                      </a:pPr>
                      <a:r>
                        <a:rPr lang="en-US" sz="900">
                          <a:solidFill>
                            <a:srgbClr val="231F20"/>
                          </a:solidFill>
                          <a:effectLst/>
                          <a:latin typeface="Swiss 721"/>
                          <a:ea typeface="Swiss 721"/>
                          <a:cs typeface="Swiss 721"/>
                        </a:rPr>
                        <a:t>neutral/ positive achievement</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0"/>
                        </a:spcBef>
                        <a:spcAft>
                          <a:spcPts val="0"/>
                        </a:spcAft>
                      </a:pPr>
                      <a:r>
                        <a:rPr lang="en-US" sz="1200" b="1">
                          <a:effectLst/>
                          <a:latin typeface="Swiss 721"/>
                          <a:ea typeface="Swiss 721"/>
                          <a:cs typeface="Swiss 721"/>
                        </a:rPr>
                        <a:t> </a:t>
                      </a:r>
                      <a:endParaRPr lang="en-ZA" sz="1100">
                        <a:effectLst/>
                        <a:latin typeface="Swiss 721"/>
                        <a:ea typeface="Swiss 721"/>
                        <a:cs typeface="Swiss 721"/>
                      </a:endParaRPr>
                    </a:p>
                    <a:p>
                      <a:pPr marL="35560" marR="29210" algn="ctr">
                        <a:spcAft>
                          <a:spcPts val="0"/>
                        </a:spcAft>
                      </a:pPr>
                      <a:r>
                        <a:rPr lang="en-US" sz="900">
                          <a:solidFill>
                            <a:srgbClr val="231F20"/>
                          </a:solidFill>
                          <a:effectLst/>
                          <a:latin typeface="Swiss 721"/>
                          <a:ea typeface="Swiss 721"/>
                          <a:cs typeface="Swiss 721"/>
                        </a:rPr>
                        <a:t>80%</a:t>
                      </a:r>
                      <a:endParaRPr lang="en-ZA" sz="1100">
                        <a:effectLst/>
                        <a:latin typeface="Swiss 721"/>
                        <a:ea typeface="Swiss 721"/>
                        <a:cs typeface="Swiss 721"/>
                      </a:endParaRPr>
                    </a:p>
                    <a:p>
                      <a:pPr marL="35560" marR="27305" algn="ctr">
                        <a:spcBef>
                          <a:spcPts val="5"/>
                        </a:spcBef>
                        <a:spcAft>
                          <a:spcPts val="0"/>
                        </a:spcAft>
                      </a:pPr>
                      <a:r>
                        <a:rPr lang="en-US" sz="900">
                          <a:solidFill>
                            <a:srgbClr val="231F20"/>
                          </a:solidFill>
                          <a:effectLst/>
                          <a:latin typeface="Swiss 721"/>
                          <a:ea typeface="Swiss 721"/>
                          <a:cs typeface="Swiss 721"/>
                        </a:rPr>
                        <a:t>neutral/positive achievement</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695865658"/>
                  </a:ext>
                </a:extLst>
              </a:tr>
              <a:tr h="4807724">
                <a:tc>
                  <a:txBody>
                    <a:bodyPr/>
                    <a:lstStyle/>
                    <a:p>
                      <a:pPr marL="46355" marR="142240" algn="r">
                        <a:spcBef>
                          <a:spcPts val="180"/>
                        </a:spcBef>
                        <a:spcAft>
                          <a:spcPts val="0"/>
                        </a:spcAft>
                      </a:pPr>
                      <a:r>
                        <a:rPr lang="en-US" sz="900">
                          <a:solidFill>
                            <a:srgbClr val="231F20"/>
                          </a:solidFill>
                          <a:effectLst/>
                          <a:latin typeface="Swiss 721"/>
                          <a:ea typeface="Swiss 721"/>
                          <a:cs typeface="Swiss 721"/>
                        </a:rPr>
                        <a:t>3.1.8</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5720" marR="93980">
                        <a:spcBef>
                          <a:spcPts val="670"/>
                        </a:spcBef>
                        <a:spcAft>
                          <a:spcPts val="0"/>
                        </a:spcAft>
                      </a:pPr>
                      <a:r>
                        <a:rPr lang="en-US" sz="900" dirty="0">
                          <a:solidFill>
                            <a:srgbClr val="231F20"/>
                          </a:solidFill>
                          <a:effectLst/>
                          <a:latin typeface="Swiss 721"/>
                          <a:ea typeface="Swiss 721"/>
                          <a:cs typeface="Swiss 721"/>
                        </a:rPr>
                        <a:t>Recorded reach across multimedia communications platforms (digital, television, print, radio and out-of- home)</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50800" marR="46990" algn="ctr">
                        <a:spcBef>
                          <a:spcPts val="670"/>
                        </a:spcBef>
                        <a:spcAft>
                          <a:spcPts val="0"/>
                        </a:spcAft>
                      </a:pPr>
                      <a:r>
                        <a:rPr lang="en-US" sz="900" dirty="0">
                          <a:solidFill>
                            <a:srgbClr val="231F20"/>
                          </a:solidFill>
                          <a:effectLst/>
                          <a:latin typeface="Swiss 721"/>
                          <a:ea typeface="Swiss 721"/>
                          <a:cs typeface="Swiss 721"/>
                        </a:rPr>
                        <a:t>New</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50800" marR="46990" algn="ctr">
                        <a:spcBef>
                          <a:spcPts val="670"/>
                        </a:spcBef>
                        <a:spcAft>
                          <a:spcPts val="0"/>
                        </a:spcAft>
                      </a:pPr>
                      <a:r>
                        <a:rPr lang="en-US" sz="900" dirty="0">
                          <a:solidFill>
                            <a:srgbClr val="231F20"/>
                          </a:solidFill>
                          <a:effectLst/>
                          <a:latin typeface="Swiss 721"/>
                          <a:ea typeface="Swiss 721"/>
                          <a:cs typeface="Swiss 721"/>
                        </a:rPr>
                        <a:t>New</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50800" marR="46355" algn="ctr">
                        <a:spcBef>
                          <a:spcPts val="670"/>
                        </a:spcBef>
                        <a:spcAft>
                          <a:spcPts val="0"/>
                        </a:spcAft>
                      </a:pPr>
                      <a:r>
                        <a:rPr lang="en-US" sz="900" dirty="0">
                          <a:solidFill>
                            <a:srgbClr val="231F20"/>
                          </a:solidFill>
                          <a:effectLst/>
                          <a:latin typeface="Swiss 721"/>
                          <a:ea typeface="Swiss 721"/>
                          <a:cs typeface="Swiss 721"/>
                        </a:rPr>
                        <a:t>New</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158750" marR="154305" algn="ctr">
                        <a:spcBef>
                          <a:spcPts val="670"/>
                        </a:spcBef>
                        <a:spcAft>
                          <a:spcPts val="0"/>
                        </a:spcAft>
                      </a:pPr>
                      <a:r>
                        <a:rPr lang="en-US" sz="900" dirty="0">
                          <a:solidFill>
                            <a:srgbClr val="231F20"/>
                          </a:solidFill>
                          <a:effectLst/>
                          <a:latin typeface="Swiss 721"/>
                          <a:ea typeface="Swiss 721"/>
                          <a:cs typeface="Swiss 721"/>
                        </a:rPr>
                        <a:t>New</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202565">
                        <a:spcBef>
                          <a:spcPts val="180"/>
                        </a:spcBef>
                        <a:spcAft>
                          <a:spcPts val="0"/>
                        </a:spcAft>
                      </a:pPr>
                      <a:r>
                        <a:rPr lang="en-US" sz="800" dirty="0">
                          <a:solidFill>
                            <a:srgbClr val="231F20"/>
                          </a:solidFill>
                          <a:effectLst/>
                          <a:latin typeface="Swiss 721"/>
                          <a:ea typeface="Swiss 721"/>
                          <a:cs typeface="Swiss 721"/>
                        </a:rPr>
                        <a:t>Digital (all social media and online content: Facebook ad reach – 35 million impressions Twitter ad reach </a:t>
                      </a:r>
                      <a:r>
                        <a:rPr lang="en-US" sz="800" spc="-85" dirty="0">
                          <a:solidFill>
                            <a:srgbClr val="231F20"/>
                          </a:solidFill>
                          <a:effectLst/>
                          <a:latin typeface="Swiss 721"/>
                          <a:ea typeface="Swiss 721"/>
                          <a:cs typeface="Swiss 721"/>
                        </a:rPr>
                        <a:t>– </a:t>
                      </a:r>
                      <a:r>
                        <a:rPr lang="en-US" sz="800" dirty="0">
                          <a:solidFill>
                            <a:srgbClr val="231F20"/>
                          </a:solidFill>
                          <a:effectLst/>
                          <a:latin typeface="Swiss 721"/>
                          <a:ea typeface="Swiss 721"/>
                          <a:cs typeface="Swiss 721"/>
                        </a:rPr>
                        <a:t>2 million</a:t>
                      </a:r>
                      <a:endParaRPr lang="en-ZA" sz="1050" dirty="0">
                        <a:effectLst/>
                        <a:latin typeface="Swiss 721"/>
                        <a:ea typeface="Swiss 721"/>
                        <a:cs typeface="Swiss 721"/>
                      </a:endParaRPr>
                    </a:p>
                    <a:p>
                      <a:pPr marL="45720" marR="74930">
                        <a:spcBef>
                          <a:spcPts val="5"/>
                        </a:spcBef>
                        <a:spcAft>
                          <a:spcPts val="0"/>
                        </a:spcAft>
                      </a:pPr>
                      <a:r>
                        <a:rPr lang="en-US" sz="800" dirty="0">
                          <a:solidFill>
                            <a:srgbClr val="231F20"/>
                          </a:solidFill>
                          <a:effectLst/>
                          <a:latin typeface="Swiss 721"/>
                          <a:ea typeface="Swiss 721"/>
                          <a:cs typeface="Swiss 721"/>
                        </a:rPr>
                        <a:t>YouTube ad views </a:t>
                      </a:r>
                      <a:r>
                        <a:rPr lang="en-US" sz="800" spc="-85" dirty="0">
                          <a:solidFill>
                            <a:srgbClr val="231F20"/>
                          </a:solidFill>
                          <a:effectLst/>
                          <a:latin typeface="Swiss 721"/>
                          <a:ea typeface="Swiss 721"/>
                          <a:cs typeface="Swiss 721"/>
                        </a:rPr>
                        <a:t>– </a:t>
                      </a:r>
                      <a:r>
                        <a:rPr lang="en-US" sz="800" dirty="0">
                          <a:solidFill>
                            <a:srgbClr val="231F20"/>
                          </a:solidFill>
                          <a:effectLst/>
                          <a:latin typeface="Swiss 721"/>
                          <a:ea typeface="Swiss 721"/>
                          <a:cs typeface="Swiss 721"/>
                        </a:rPr>
                        <a:t>2 million</a:t>
                      </a:r>
                      <a:endParaRPr lang="en-ZA" sz="1050" dirty="0">
                        <a:effectLst/>
                        <a:latin typeface="Swiss 721"/>
                        <a:ea typeface="Swiss 721"/>
                        <a:cs typeface="Swiss 721"/>
                      </a:endParaRPr>
                    </a:p>
                    <a:p>
                      <a:pPr marL="45720">
                        <a:spcBef>
                          <a:spcPts val="5"/>
                        </a:spcBef>
                        <a:spcAft>
                          <a:spcPts val="0"/>
                        </a:spcAft>
                      </a:pPr>
                      <a:r>
                        <a:rPr lang="en-US" sz="800" dirty="0">
                          <a:solidFill>
                            <a:srgbClr val="231F20"/>
                          </a:solidFill>
                          <a:effectLst/>
                          <a:latin typeface="Swiss 721"/>
                          <a:ea typeface="Swiss 721"/>
                          <a:cs typeface="Swiss 721"/>
                        </a:rPr>
                        <a:t>WhatsApp – New</a:t>
                      </a:r>
                      <a:endParaRPr lang="en-ZA" sz="1050" dirty="0">
                        <a:effectLst/>
                        <a:latin typeface="Swiss 721"/>
                        <a:ea typeface="Swiss 721"/>
                        <a:cs typeface="Swiss 721"/>
                      </a:endParaRPr>
                    </a:p>
                    <a:p>
                      <a:pPr marL="45720">
                        <a:spcAft>
                          <a:spcPts val="0"/>
                        </a:spcAft>
                      </a:pPr>
                      <a:r>
                        <a:rPr lang="en-US" sz="800" dirty="0">
                          <a:solidFill>
                            <a:srgbClr val="231F20"/>
                          </a:solidFill>
                          <a:effectLst/>
                          <a:latin typeface="Swiss 721"/>
                          <a:ea typeface="Swiss 721"/>
                          <a:cs typeface="Swiss 721"/>
                        </a:rPr>
                        <a:t>Google </a:t>
                      </a:r>
                      <a:r>
                        <a:rPr lang="en-US" sz="800" dirty="0" err="1">
                          <a:solidFill>
                            <a:srgbClr val="231F20"/>
                          </a:solidFill>
                          <a:effectLst/>
                          <a:latin typeface="Swiss 721"/>
                          <a:ea typeface="Swiss 721"/>
                          <a:cs typeface="Swiss 721"/>
                        </a:rPr>
                        <a:t>Adwords</a:t>
                      </a:r>
                      <a:r>
                        <a:rPr lang="en-US" sz="800" dirty="0">
                          <a:solidFill>
                            <a:srgbClr val="231F20"/>
                          </a:solidFill>
                          <a:effectLst/>
                          <a:latin typeface="Swiss 721"/>
                          <a:ea typeface="Swiss 721"/>
                          <a:cs typeface="Swiss 721"/>
                        </a:rPr>
                        <a:t> –</a:t>
                      </a:r>
                      <a:endParaRPr lang="en-ZA" sz="1050" dirty="0">
                        <a:effectLst/>
                        <a:latin typeface="Swiss 721"/>
                        <a:ea typeface="Swiss 721"/>
                        <a:cs typeface="Swiss 721"/>
                      </a:endParaRPr>
                    </a:p>
                    <a:p>
                      <a:pPr marL="45720" marR="50165">
                        <a:spcAft>
                          <a:spcPts val="0"/>
                        </a:spcAft>
                      </a:pPr>
                      <a:r>
                        <a:rPr lang="en-US" sz="800" dirty="0">
                          <a:solidFill>
                            <a:srgbClr val="231F20"/>
                          </a:solidFill>
                          <a:effectLst/>
                          <a:latin typeface="Swiss 721"/>
                          <a:ea typeface="Swiss 721"/>
                          <a:cs typeface="Swiss 721"/>
                        </a:rPr>
                        <a:t>1 million impressions SMSs sent –</a:t>
                      </a:r>
                      <a:endParaRPr lang="en-ZA" sz="1050" dirty="0">
                        <a:effectLst/>
                        <a:latin typeface="Swiss 721"/>
                        <a:ea typeface="Swiss 721"/>
                        <a:cs typeface="Swiss 721"/>
                      </a:endParaRPr>
                    </a:p>
                    <a:p>
                      <a:pPr marL="342900" lvl="0" indent="-342900">
                        <a:spcAft>
                          <a:spcPts val="0"/>
                        </a:spcAft>
                        <a:buClr>
                          <a:srgbClr val="231F20"/>
                        </a:buClr>
                        <a:buSzPts val="800"/>
                        <a:buFont typeface="Swiss 721"/>
                        <a:buAutoNum type="arabicPeriod"/>
                        <a:tabLst>
                          <a:tab pos="127635" algn="l"/>
                        </a:tabLst>
                      </a:pPr>
                      <a:r>
                        <a:rPr lang="en-US" sz="800" dirty="0">
                          <a:solidFill>
                            <a:srgbClr val="231F20"/>
                          </a:solidFill>
                          <a:effectLst/>
                          <a:latin typeface="Swiss 721"/>
                          <a:ea typeface="Swiss 721"/>
                          <a:cs typeface="Swiss 721"/>
                        </a:rPr>
                        <a:t>million</a:t>
                      </a:r>
                      <a:endParaRPr lang="en-ZA" sz="1050" dirty="0">
                        <a:effectLst/>
                        <a:latin typeface="Swiss 721"/>
                        <a:ea typeface="Swiss 721"/>
                        <a:cs typeface="Swiss 721"/>
                      </a:endParaRPr>
                    </a:p>
                    <a:p>
                      <a:pPr marL="45720" marR="240030">
                        <a:spcBef>
                          <a:spcPts val="5"/>
                        </a:spcBef>
                        <a:spcAft>
                          <a:spcPts val="0"/>
                        </a:spcAft>
                      </a:pPr>
                      <a:r>
                        <a:rPr lang="en-US" sz="800" dirty="0">
                          <a:solidFill>
                            <a:srgbClr val="231F20"/>
                          </a:solidFill>
                          <a:effectLst/>
                          <a:latin typeface="Swiss 721"/>
                          <a:ea typeface="Swiss 721"/>
                          <a:cs typeface="Swiss 721"/>
                        </a:rPr>
                        <a:t>Please Call Me – 100 million Television:</a:t>
                      </a:r>
                      <a:endParaRPr lang="en-ZA" sz="1050" dirty="0">
                        <a:effectLst/>
                        <a:latin typeface="Swiss 721"/>
                        <a:ea typeface="Swiss 721"/>
                        <a:cs typeface="Swiss 721"/>
                      </a:endParaRPr>
                    </a:p>
                    <a:p>
                      <a:pPr marL="342900" marR="194310" lvl="0" indent="-342900">
                        <a:spcAft>
                          <a:spcPts val="0"/>
                        </a:spcAft>
                        <a:buClr>
                          <a:srgbClr val="231F20"/>
                        </a:buClr>
                        <a:buSzPts val="800"/>
                        <a:buFont typeface="Swiss 721"/>
                        <a:buAutoNum type="arabicPeriod"/>
                        <a:tabLst>
                          <a:tab pos="127635" algn="l"/>
                        </a:tabLst>
                      </a:pPr>
                      <a:r>
                        <a:rPr lang="en-US" sz="800" dirty="0">
                          <a:solidFill>
                            <a:srgbClr val="231F20"/>
                          </a:solidFill>
                          <a:effectLst/>
                          <a:latin typeface="Swiss 721"/>
                          <a:ea typeface="Swiss 721"/>
                          <a:cs typeface="Swiss 721"/>
                        </a:rPr>
                        <a:t>600 000 </a:t>
                      </a:r>
                      <a:r>
                        <a:rPr lang="en-US" sz="800" spc="-15" dirty="0">
                          <a:solidFill>
                            <a:srgbClr val="231F20"/>
                          </a:solidFill>
                          <a:effectLst/>
                          <a:latin typeface="Swiss 721"/>
                          <a:ea typeface="Swiss 721"/>
                          <a:cs typeface="Swiss 721"/>
                        </a:rPr>
                        <a:t>viewers </a:t>
                      </a:r>
                      <a:r>
                        <a:rPr lang="en-US" sz="800" dirty="0">
                          <a:solidFill>
                            <a:srgbClr val="231F20"/>
                          </a:solidFill>
                          <a:effectLst/>
                          <a:latin typeface="Swiss 721"/>
                          <a:ea typeface="Swiss 721"/>
                          <a:cs typeface="Swiss 721"/>
                        </a:rPr>
                        <a:t>Radio:</a:t>
                      </a:r>
                      <a:endParaRPr lang="en-ZA" sz="1050" dirty="0">
                        <a:effectLst/>
                        <a:latin typeface="Swiss 721"/>
                        <a:ea typeface="Swiss 721"/>
                        <a:cs typeface="Swiss 721"/>
                      </a:endParaRPr>
                    </a:p>
                    <a:p>
                      <a:pPr marL="45720">
                        <a:spcAft>
                          <a:spcPts val="0"/>
                        </a:spcAft>
                      </a:pPr>
                      <a:r>
                        <a:rPr lang="en-US" sz="800" dirty="0">
                          <a:solidFill>
                            <a:srgbClr val="231F20"/>
                          </a:solidFill>
                          <a:effectLst/>
                          <a:latin typeface="Swiss 721"/>
                          <a:ea typeface="Swiss 721"/>
                          <a:cs typeface="Swiss 721"/>
                        </a:rPr>
                        <a:t>4 400 000 listeners</a:t>
                      </a:r>
                      <a:endParaRPr lang="en-ZA" sz="1050" dirty="0">
                        <a:effectLst/>
                        <a:latin typeface="Swiss 721"/>
                        <a:ea typeface="Swiss 721"/>
                        <a:cs typeface="Swiss 721"/>
                      </a:endParaRPr>
                    </a:p>
                    <a:p>
                      <a:pPr marL="45720">
                        <a:spcBef>
                          <a:spcPts val="5"/>
                        </a:spcBef>
                        <a:spcAft>
                          <a:spcPts val="0"/>
                        </a:spcAft>
                      </a:pPr>
                      <a:r>
                        <a:rPr lang="en-US" sz="800" dirty="0">
                          <a:solidFill>
                            <a:srgbClr val="231F20"/>
                          </a:solidFill>
                          <a:effectLst/>
                          <a:latin typeface="Swiss 721"/>
                          <a:ea typeface="Swiss 721"/>
                          <a:cs typeface="Swiss 721"/>
                        </a:rPr>
                        <a:t>Print:</a:t>
                      </a:r>
                      <a:endParaRPr lang="en-ZA" sz="1050" dirty="0">
                        <a:effectLst/>
                        <a:latin typeface="Swiss 721"/>
                        <a:ea typeface="Swiss 721"/>
                        <a:cs typeface="Swiss 721"/>
                      </a:endParaRPr>
                    </a:p>
                    <a:p>
                      <a:pPr marL="45720" marR="113665">
                        <a:spcAft>
                          <a:spcPts val="0"/>
                        </a:spcAft>
                      </a:pPr>
                      <a:r>
                        <a:rPr lang="en-US" sz="800" dirty="0">
                          <a:solidFill>
                            <a:srgbClr val="231F20"/>
                          </a:solidFill>
                          <a:effectLst/>
                          <a:latin typeface="Swiss 721"/>
                          <a:ea typeface="Swiss 721"/>
                          <a:cs typeface="Swiss 721"/>
                        </a:rPr>
                        <a:t>6 million readers Out of home (150 billboards, 180 000 street pole posters, 2 000 transit TV screens, commuter transport – 20 long- distance buses</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202565">
                        <a:spcBef>
                          <a:spcPts val="180"/>
                        </a:spcBef>
                        <a:spcAft>
                          <a:spcPts val="0"/>
                        </a:spcAft>
                      </a:pPr>
                      <a:r>
                        <a:rPr lang="en-US" sz="800" dirty="0">
                          <a:solidFill>
                            <a:srgbClr val="231F20"/>
                          </a:solidFill>
                          <a:effectLst/>
                          <a:latin typeface="Swiss 721"/>
                          <a:ea typeface="Swiss 721"/>
                          <a:cs typeface="Swiss 721"/>
                        </a:rPr>
                        <a:t>Digital.(all social media and online content: Facebook ad reach – 35 million impressions Twitter ad reach </a:t>
                      </a:r>
                      <a:r>
                        <a:rPr lang="en-US" sz="800" spc="-90" dirty="0">
                          <a:solidFill>
                            <a:srgbClr val="231F20"/>
                          </a:solidFill>
                          <a:effectLst/>
                          <a:latin typeface="Swiss 721"/>
                          <a:ea typeface="Swiss 721"/>
                          <a:cs typeface="Swiss 721"/>
                        </a:rPr>
                        <a:t>– </a:t>
                      </a:r>
                      <a:r>
                        <a:rPr lang="en-US" sz="800" dirty="0">
                          <a:solidFill>
                            <a:srgbClr val="231F20"/>
                          </a:solidFill>
                          <a:effectLst/>
                          <a:latin typeface="Swiss 721"/>
                          <a:ea typeface="Swiss 721"/>
                          <a:cs typeface="Swiss 721"/>
                        </a:rPr>
                        <a:t>2 million</a:t>
                      </a:r>
                      <a:endParaRPr lang="en-ZA" sz="1050" dirty="0">
                        <a:effectLst/>
                        <a:latin typeface="Swiss 721"/>
                        <a:ea typeface="Swiss 721"/>
                        <a:cs typeface="Swiss 721"/>
                      </a:endParaRPr>
                    </a:p>
                    <a:p>
                      <a:pPr marL="46355" marR="74930">
                        <a:spcBef>
                          <a:spcPts val="5"/>
                        </a:spcBef>
                        <a:spcAft>
                          <a:spcPts val="0"/>
                        </a:spcAft>
                      </a:pPr>
                      <a:r>
                        <a:rPr lang="en-US" sz="800" dirty="0">
                          <a:solidFill>
                            <a:srgbClr val="231F20"/>
                          </a:solidFill>
                          <a:effectLst/>
                          <a:latin typeface="Swiss 721"/>
                          <a:ea typeface="Swiss 721"/>
                          <a:cs typeface="Swiss 721"/>
                        </a:rPr>
                        <a:t>YouTube ad views </a:t>
                      </a:r>
                      <a:r>
                        <a:rPr lang="en-US" sz="800" spc="-90" dirty="0">
                          <a:solidFill>
                            <a:srgbClr val="231F20"/>
                          </a:solidFill>
                          <a:effectLst/>
                          <a:latin typeface="Swiss 721"/>
                          <a:ea typeface="Swiss 721"/>
                          <a:cs typeface="Swiss 721"/>
                        </a:rPr>
                        <a:t>– </a:t>
                      </a:r>
                      <a:r>
                        <a:rPr lang="en-US" sz="800" dirty="0">
                          <a:solidFill>
                            <a:srgbClr val="231F20"/>
                          </a:solidFill>
                          <a:effectLst/>
                          <a:latin typeface="Swiss 721"/>
                          <a:ea typeface="Swiss 721"/>
                          <a:cs typeface="Swiss 721"/>
                        </a:rPr>
                        <a:t>2 million</a:t>
                      </a:r>
                      <a:endParaRPr lang="en-ZA" sz="1050" dirty="0">
                        <a:effectLst/>
                        <a:latin typeface="Swiss 721"/>
                        <a:ea typeface="Swiss 721"/>
                        <a:cs typeface="Swiss 721"/>
                      </a:endParaRPr>
                    </a:p>
                    <a:p>
                      <a:pPr marL="46355">
                        <a:spcBef>
                          <a:spcPts val="5"/>
                        </a:spcBef>
                        <a:spcAft>
                          <a:spcPts val="0"/>
                        </a:spcAft>
                      </a:pPr>
                      <a:r>
                        <a:rPr lang="en-US" sz="800" dirty="0">
                          <a:solidFill>
                            <a:srgbClr val="231F20"/>
                          </a:solidFill>
                          <a:effectLst/>
                          <a:latin typeface="Swiss 721"/>
                          <a:ea typeface="Swiss 721"/>
                          <a:cs typeface="Swiss 721"/>
                        </a:rPr>
                        <a:t>WhatsApp – New</a:t>
                      </a:r>
                      <a:endParaRPr lang="en-ZA" sz="1050" dirty="0">
                        <a:effectLst/>
                        <a:latin typeface="Swiss 721"/>
                        <a:ea typeface="Swiss 721"/>
                        <a:cs typeface="Swiss 721"/>
                      </a:endParaRPr>
                    </a:p>
                    <a:p>
                      <a:pPr marL="46355">
                        <a:spcAft>
                          <a:spcPts val="0"/>
                        </a:spcAft>
                      </a:pPr>
                      <a:r>
                        <a:rPr lang="en-US" sz="800" dirty="0">
                          <a:solidFill>
                            <a:srgbClr val="231F20"/>
                          </a:solidFill>
                          <a:effectLst/>
                          <a:latin typeface="Swiss 721"/>
                          <a:ea typeface="Swiss 721"/>
                          <a:cs typeface="Swiss 721"/>
                        </a:rPr>
                        <a:t>Google </a:t>
                      </a:r>
                      <a:r>
                        <a:rPr lang="en-US" sz="800" dirty="0" err="1">
                          <a:solidFill>
                            <a:srgbClr val="231F20"/>
                          </a:solidFill>
                          <a:effectLst/>
                          <a:latin typeface="Swiss 721"/>
                          <a:ea typeface="Swiss 721"/>
                          <a:cs typeface="Swiss 721"/>
                        </a:rPr>
                        <a:t>Adwords</a:t>
                      </a:r>
                      <a:r>
                        <a:rPr lang="en-US" sz="800" dirty="0">
                          <a:solidFill>
                            <a:srgbClr val="231F20"/>
                          </a:solidFill>
                          <a:effectLst/>
                          <a:latin typeface="Swiss 721"/>
                          <a:ea typeface="Swiss 721"/>
                          <a:cs typeface="Swiss 721"/>
                        </a:rPr>
                        <a:t> –</a:t>
                      </a:r>
                      <a:endParaRPr lang="en-ZA" sz="1050" dirty="0">
                        <a:effectLst/>
                        <a:latin typeface="Swiss 721"/>
                        <a:ea typeface="Swiss 721"/>
                        <a:cs typeface="Swiss 721"/>
                      </a:endParaRPr>
                    </a:p>
                    <a:p>
                      <a:pPr marL="46355" marR="49530">
                        <a:spcAft>
                          <a:spcPts val="0"/>
                        </a:spcAft>
                      </a:pPr>
                      <a:r>
                        <a:rPr lang="en-US" sz="800" dirty="0">
                          <a:solidFill>
                            <a:srgbClr val="231F20"/>
                          </a:solidFill>
                          <a:effectLst/>
                          <a:latin typeface="Swiss 721"/>
                          <a:ea typeface="Swiss 721"/>
                          <a:cs typeface="Swiss 721"/>
                        </a:rPr>
                        <a:t>1 million impressions SMSs sent –</a:t>
                      </a:r>
                      <a:endParaRPr lang="en-ZA" sz="1050" dirty="0">
                        <a:effectLst/>
                        <a:latin typeface="Swiss 721"/>
                        <a:ea typeface="Swiss 721"/>
                        <a:cs typeface="Swiss 721"/>
                      </a:endParaRPr>
                    </a:p>
                    <a:p>
                      <a:pPr marL="342900" lvl="0" indent="-342900">
                        <a:spcAft>
                          <a:spcPts val="0"/>
                        </a:spcAft>
                        <a:buClr>
                          <a:srgbClr val="231F20"/>
                        </a:buClr>
                        <a:buSzPts val="800"/>
                        <a:buFont typeface="Swiss 721"/>
                        <a:buAutoNum type="arabicPeriod"/>
                        <a:tabLst>
                          <a:tab pos="127635" algn="l"/>
                        </a:tabLst>
                      </a:pPr>
                      <a:r>
                        <a:rPr lang="en-US" sz="800" dirty="0">
                          <a:solidFill>
                            <a:srgbClr val="231F20"/>
                          </a:solidFill>
                          <a:effectLst/>
                          <a:latin typeface="Swiss 721"/>
                          <a:ea typeface="Swiss 721"/>
                          <a:cs typeface="Swiss 721"/>
                        </a:rPr>
                        <a:t>million</a:t>
                      </a:r>
                      <a:endParaRPr lang="en-ZA" sz="1050" dirty="0">
                        <a:effectLst/>
                        <a:latin typeface="Swiss 721"/>
                        <a:ea typeface="Swiss 721"/>
                        <a:cs typeface="Swiss 721"/>
                      </a:endParaRPr>
                    </a:p>
                    <a:p>
                      <a:pPr marL="46355" marR="202565">
                        <a:spcBef>
                          <a:spcPts val="5"/>
                        </a:spcBef>
                        <a:spcAft>
                          <a:spcPts val="0"/>
                        </a:spcAft>
                      </a:pPr>
                      <a:r>
                        <a:rPr lang="en-US" sz="800" dirty="0">
                          <a:solidFill>
                            <a:srgbClr val="231F20"/>
                          </a:solidFill>
                          <a:effectLst/>
                          <a:latin typeface="Swiss 721"/>
                          <a:ea typeface="Swiss 721"/>
                          <a:cs typeface="Swiss 721"/>
                        </a:rPr>
                        <a:t>Please Call Me </a:t>
                      </a:r>
                      <a:r>
                        <a:rPr lang="en-US" sz="800" spc="-90" dirty="0">
                          <a:solidFill>
                            <a:srgbClr val="231F20"/>
                          </a:solidFill>
                          <a:effectLst/>
                          <a:latin typeface="Swiss 721"/>
                          <a:ea typeface="Swiss 721"/>
                          <a:cs typeface="Swiss 721"/>
                        </a:rPr>
                        <a:t>– </a:t>
                      </a:r>
                      <a:r>
                        <a:rPr lang="en-US" sz="800" dirty="0">
                          <a:solidFill>
                            <a:srgbClr val="231F20"/>
                          </a:solidFill>
                          <a:effectLst/>
                          <a:latin typeface="Swiss 721"/>
                          <a:ea typeface="Swiss 721"/>
                          <a:cs typeface="Swiss 721"/>
                        </a:rPr>
                        <a:t>100 million) Television:</a:t>
                      </a:r>
                      <a:endParaRPr lang="en-ZA" sz="1050" dirty="0">
                        <a:effectLst/>
                        <a:latin typeface="Swiss 721"/>
                        <a:ea typeface="Swiss 721"/>
                        <a:cs typeface="Swiss 721"/>
                      </a:endParaRPr>
                    </a:p>
                    <a:p>
                      <a:pPr marL="342900" lvl="0" indent="-342900">
                        <a:spcAft>
                          <a:spcPts val="0"/>
                        </a:spcAft>
                        <a:buClr>
                          <a:srgbClr val="231F20"/>
                        </a:buClr>
                        <a:buSzPts val="800"/>
                        <a:buFont typeface="Swiss 721"/>
                        <a:buAutoNum type="arabicPeriod"/>
                        <a:tabLst>
                          <a:tab pos="127635" algn="l"/>
                        </a:tabLst>
                      </a:pPr>
                      <a:r>
                        <a:rPr lang="en-US" sz="800" dirty="0">
                          <a:solidFill>
                            <a:srgbClr val="231F20"/>
                          </a:solidFill>
                          <a:effectLst/>
                          <a:latin typeface="Swiss 721"/>
                          <a:ea typeface="Swiss 721"/>
                          <a:cs typeface="Swiss 721"/>
                        </a:rPr>
                        <a:t>400 000</a:t>
                      </a:r>
                      <a:r>
                        <a:rPr lang="en-US" sz="800" spc="210" dirty="0">
                          <a:solidFill>
                            <a:srgbClr val="231F20"/>
                          </a:solidFill>
                          <a:effectLst/>
                          <a:latin typeface="Swiss 721"/>
                          <a:ea typeface="Swiss 721"/>
                          <a:cs typeface="Swiss 721"/>
                        </a:rPr>
                        <a:t> </a:t>
                      </a:r>
                      <a:r>
                        <a:rPr lang="en-US" sz="800" dirty="0">
                          <a:solidFill>
                            <a:srgbClr val="231F20"/>
                          </a:solidFill>
                          <a:effectLst/>
                          <a:latin typeface="Swiss 721"/>
                          <a:ea typeface="Swiss 721"/>
                          <a:cs typeface="Swiss 721"/>
                        </a:rPr>
                        <a:t>viewers</a:t>
                      </a:r>
                      <a:endParaRPr lang="en-ZA" sz="1050" dirty="0">
                        <a:effectLst/>
                        <a:latin typeface="Swiss 721"/>
                        <a:ea typeface="Swiss 721"/>
                        <a:cs typeface="Swiss 721"/>
                      </a:endParaRPr>
                    </a:p>
                    <a:p>
                      <a:pPr marL="46355">
                        <a:spcAft>
                          <a:spcPts val="0"/>
                        </a:spcAft>
                      </a:pPr>
                      <a:r>
                        <a:rPr lang="en-US" sz="800" dirty="0">
                          <a:solidFill>
                            <a:srgbClr val="231F20"/>
                          </a:solidFill>
                          <a:effectLst/>
                          <a:latin typeface="Swiss 721"/>
                          <a:ea typeface="Swiss 721"/>
                          <a:cs typeface="Swiss 721"/>
                        </a:rPr>
                        <a:t>Radio:</a:t>
                      </a:r>
                      <a:endParaRPr lang="en-ZA" sz="1050" dirty="0">
                        <a:effectLst/>
                        <a:latin typeface="Swiss 721"/>
                        <a:ea typeface="Swiss 721"/>
                        <a:cs typeface="Swiss 721"/>
                      </a:endParaRPr>
                    </a:p>
                    <a:p>
                      <a:pPr marL="46355">
                        <a:spcAft>
                          <a:spcPts val="0"/>
                        </a:spcAft>
                      </a:pPr>
                      <a:r>
                        <a:rPr lang="en-US" sz="800" dirty="0">
                          <a:solidFill>
                            <a:srgbClr val="231F20"/>
                          </a:solidFill>
                          <a:effectLst/>
                          <a:latin typeface="Swiss 721"/>
                          <a:ea typeface="Swiss 721"/>
                          <a:cs typeface="Swiss 721"/>
                        </a:rPr>
                        <a:t>4 000 000 listeners</a:t>
                      </a:r>
                      <a:endParaRPr lang="en-ZA" sz="1050" dirty="0">
                        <a:effectLst/>
                        <a:latin typeface="Swiss 721"/>
                        <a:ea typeface="Swiss 721"/>
                        <a:cs typeface="Swiss 721"/>
                      </a:endParaRPr>
                    </a:p>
                    <a:p>
                      <a:pPr marL="46355">
                        <a:spcBef>
                          <a:spcPts val="5"/>
                        </a:spcBef>
                        <a:spcAft>
                          <a:spcPts val="0"/>
                        </a:spcAft>
                      </a:pPr>
                      <a:r>
                        <a:rPr lang="en-US" sz="800" dirty="0">
                          <a:solidFill>
                            <a:srgbClr val="231F20"/>
                          </a:solidFill>
                          <a:effectLst/>
                          <a:latin typeface="Swiss 721"/>
                          <a:ea typeface="Swiss 721"/>
                          <a:cs typeface="Swiss 721"/>
                        </a:rPr>
                        <a:t>Print:</a:t>
                      </a:r>
                      <a:endParaRPr lang="en-ZA" sz="1050" dirty="0">
                        <a:effectLst/>
                        <a:latin typeface="Swiss 721"/>
                        <a:ea typeface="Swiss 721"/>
                        <a:cs typeface="Swiss 721"/>
                      </a:endParaRPr>
                    </a:p>
                    <a:p>
                      <a:pPr marL="46355" marR="90805">
                        <a:spcAft>
                          <a:spcPts val="0"/>
                        </a:spcAft>
                      </a:pPr>
                      <a:r>
                        <a:rPr lang="en-US" sz="800" dirty="0">
                          <a:solidFill>
                            <a:srgbClr val="231F20"/>
                          </a:solidFill>
                          <a:effectLst/>
                          <a:latin typeface="Swiss 721"/>
                          <a:ea typeface="Swiss 721"/>
                          <a:cs typeface="Swiss 721"/>
                        </a:rPr>
                        <a:t>6 million readers Out of home (150 billboards, 180 000 street pole posters, 2 000 transit TV screens, commuter transport –- 20 </a:t>
                      </a:r>
                      <a:r>
                        <a:rPr lang="en-US" sz="800" spc="-20" dirty="0">
                          <a:solidFill>
                            <a:srgbClr val="231F20"/>
                          </a:solidFill>
                          <a:effectLst/>
                          <a:latin typeface="Swiss 721"/>
                          <a:ea typeface="Swiss 721"/>
                          <a:cs typeface="Swiss 721"/>
                        </a:rPr>
                        <a:t>long- </a:t>
                      </a:r>
                      <a:r>
                        <a:rPr lang="en-US" sz="800" dirty="0">
                          <a:solidFill>
                            <a:srgbClr val="231F20"/>
                          </a:solidFill>
                          <a:effectLst/>
                          <a:latin typeface="Swiss 721"/>
                          <a:ea typeface="Swiss 721"/>
                          <a:cs typeface="Swiss 721"/>
                        </a:rPr>
                        <a:t>distance buses</a:t>
                      </a:r>
                      <a:endParaRPr lang="en-ZA" sz="105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46355">
                        <a:spcAft>
                          <a:spcPts val="0"/>
                        </a:spcAft>
                      </a:pPr>
                      <a:r>
                        <a:rPr lang="en-US" sz="900" b="1" dirty="0">
                          <a:effectLst/>
                          <a:latin typeface="Swiss 721"/>
                          <a:ea typeface="Swiss 721"/>
                          <a:cs typeface="Swiss 721"/>
                        </a:rPr>
                        <a:t> </a:t>
                      </a:r>
                      <a:endParaRPr lang="en-ZA" sz="1100" dirty="0">
                        <a:effectLst/>
                        <a:latin typeface="Swiss 721"/>
                        <a:ea typeface="Swiss 721"/>
                        <a:cs typeface="Swiss 721"/>
                      </a:endParaRPr>
                    </a:p>
                    <a:p>
                      <a:pPr marL="35560" marR="27940" algn="ctr">
                        <a:spcBef>
                          <a:spcPts val="670"/>
                        </a:spcBef>
                        <a:spcAft>
                          <a:spcPts val="0"/>
                        </a:spcAft>
                      </a:pPr>
                      <a:r>
                        <a:rPr lang="en-US" sz="900" dirty="0">
                          <a:solidFill>
                            <a:srgbClr val="231F20"/>
                          </a:solidFill>
                          <a:effectLst/>
                          <a:latin typeface="Swiss 721"/>
                          <a:ea typeface="Swiss 721"/>
                          <a:cs typeface="Swiss 721"/>
                        </a:rPr>
                        <a:t>This a non-election year.</a:t>
                      </a:r>
                      <a:endParaRPr lang="en-ZA" sz="1100" dirty="0">
                        <a:effectLst/>
                        <a:latin typeface="Swiss 721"/>
                        <a:ea typeface="Swiss 721"/>
                        <a:cs typeface="Swiss 721"/>
                      </a:endParaRPr>
                    </a:p>
                    <a:p>
                      <a:pPr marL="35560" marR="29210" algn="ctr">
                        <a:spcAft>
                          <a:spcPts val="0"/>
                        </a:spcAft>
                      </a:pPr>
                      <a:r>
                        <a:rPr lang="en-US" sz="900" dirty="0">
                          <a:solidFill>
                            <a:srgbClr val="231F20"/>
                          </a:solidFill>
                          <a:effectLst/>
                          <a:latin typeface="Swiss 721"/>
                          <a:ea typeface="Swiss 721"/>
                          <a:cs typeface="Swiss 721"/>
                        </a:rPr>
                        <a:t>No campaigns are</a:t>
                      </a:r>
                      <a:endParaRPr lang="en-ZA" sz="1100" dirty="0">
                        <a:effectLst/>
                        <a:latin typeface="Swiss 721"/>
                        <a:ea typeface="Swiss 721"/>
                        <a:cs typeface="Swiss 721"/>
                      </a:endParaRPr>
                    </a:p>
                    <a:p>
                      <a:pPr marL="35560" marR="29210" algn="ctr">
                        <a:spcBef>
                          <a:spcPts val="5"/>
                        </a:spcBef>
                        <a:spcAft>
                          <a:spcPts val="0"/>
                        </a:spcAft>
                      </a:pPr>
                      <a:r>
                        <a:rPr lang="en-US" sz="900" dirty="0">
                          <a:solidFill>
                            <a:srgbClr val="231F20"/>
                          </a:solidFill>
                          <a:effectLst/>
                          <a:latin typeface="Swiss 721"/>
                          <a:ea typeface="Swiss 721"/>
                          <a:cs typeface="Swiss 721"/>
                        </a:rPr>
                        <a:t>planned.</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424116665"/>
                  </a:ext>
                </a:extLst>
              </a:tr>
            </a:tbl>
          </a:graphicData>
        </a:graphic>
      </p:graphicFrame>
    </p:spTree>
    <p:extLst>
      <p:ext uri="{BB962C8B-B14F-4D97-AF65-F5344CB8AC3E}">
        <p14:creationId xmlns:p14="http://schemas.microsoft.com/office/powerpoint/2010/main" val="2941769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34"/>
          <p:cNvSpPr txBox="1">
            <a:spLocks noChangeArrowheads="1"/>
          </p:cNvSpPr>
          <p:nvPr/>
        </p:nvSpPr>
        <p:spPr bwMode="auto">
          <a:xfrm>
            <a:off x="603250" y="609600"/>
            <a:ext cx="114300" cy="16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33"/>
          <p:cNvSpPr txBox="1">
            <a:spLocks noChangeArrowheads="1"/>
          </p:cNvSpPr>
          <p:nvPr/>
        </p:nvSpPr>
        <p:spPr bwMode="auto">
          <a:xfrm>
            <a:off x="603250" y="609600"/>
            <a:ext cx="114300" cy="276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FFFFFF"/>
                </a:solidFill>
                <a:effectLst/>
                <a:latin typeface="Arial" panose="020B0604020202020204" pitchFamily="34" charset="0"/>
                <a:ea typeface="Swiss 721"/>
                <a:cs typeface="Swiss 721"/>
              </a:rPr>
              <a:t>Electoral Commission Annual Performance Plan 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0" y="120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 name="Rectangle 6"/>
          <p:cNvSpPr>
            <a:spLocks noChangeArrowheads="1"/>
          </p:cNvSpPr>
          <p:nvPr/>
        </p:nvSpPr>
        <p:spPr bwMode="auto">
          <a:xfrm>
            <a:off x="0" y="-149582"/>
            <a:ext cx="219579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5CAB"/>
              </a:solidFill>
              <a:effectLst/>
              <a:latin typeface="Arial" panose="020B0604020202020204" pitchFamily="34" charset="0"/>
              <a:ea typeface="Swiss 721"/>
              <a:cs typeface="Swiss 721"/>
            </a:endParaRPr>
          </a:p>
          <a:p>
            <a:pPr lvl="0" defTabSz="914400" eaLnBrk="0" fontAlgn="base" hangingPunct="0">
              <a:spcBef>
                <a:spcPct val="0"/>
              </a:spcBef>
              <a:spcAft>
                <a:spcPct val="0"/>
              </a:spcAft>
            </a:pPr>
            <a:r>
              <a:rPr lang="en-ZA" altLang="en-US" b="1" dirty="0">
                <a:solidFill>
                  <a:srgbClr val="005CAB"/>
                </a:solidFill>
                <a:ea typeface="Swiss 721"/>
                <a:cs typeface="Swiss 721"/>
              </a:rPr>
              <a:t>Indicators, annual </a:t>
            </a:r>
          </a:p>
          <a:p>
            <a:pPr lvl="0" defTabSz="914400" eaLnBrk="0" fontAlgn="base" hangingPunct="0">
              <a:spcBef>
                <a:spcPct val="0"/>
              </a:spcBef>
              <a:spcAft>
                <a:spcPct val="0"/>
              </a:spcAft>
            </a:pPr>
            <a:r>
              <a:rPr lang="en-ZA" altLang="en-US" b="1" dirty="0">
                <a:solidFill>
                  <a:srgbClr val="005CAB"/>
                </a:solidFill>
                <a:ea typeface="Swiss 721"/>
                <a:cs typeface="Swiss 721"/>
              </a:rPr>
              <a:t>and quarterly targets</a:t>
            </a:r>
            <a:endParaRPr kumimoji="0" lang="en-US" altLang="en-US" sz="4000" b="0" i="0" u="none" strike="noStrike" cap="none" normalizeH="0" baseline="0" dirty="0">
              <a:ln>
                <a:noFill/>
              </a:ln>
              <a:solidFill>
                <a:schemeClr val="tx1"/>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808901803"/>
              </p:ext>
            </p:extLst>
          </p:nvPr>
        </p:nvGraphicFramePr>
        <p:xfrm>
          <a:off x="92365" y="250527"/>
          <a:ext cx="9143999" cy="6583178"/>
        </p:xfrm>
        <a:graphic>
          <a:graphicData uri="http://schemas.openxmlformats.org/drawingml/2006/table">
            <a:tbl>
              <a:tblPr firstRow="1" firstCol="1" lastRow="1" lastCol="1" bandRow="1" bandCol="1"/>
              <a:tblGrid>
                <a:gridCol w="411426">
                  <a:extLst>
                    <a:ext uri="{9D8B030D-6E8A-4147-A177-3AD203B41FA5}">
                      <a16:colId xmlns:a16="http://schemas.microsoft.com/office/drawing/2014/main" val="3398262131"/>
                    </a:ext>
                  </a:extLst>
                </a:gridCol>
                <a:gridCol w="1643185">
                  <a:extLst>
                    <a:ext uri="{9D8B030D-6E8A-4147-A177-3AD203B41FA5}">
                      <a16:colId xmlns:a16="http://schemas.microsoft.com/office/drawing/2014/main" val="927479079"/>
                    </a:ext>
                  </a:extLst>
                </a:gridCol>
                <a:gridCol w="2285843">
                  <a:extLst>
                    <a:ext uri="{9D8B030D-6E8A-4147-A177-3AD203B41FA5}">
                      <a16:colId xmlns:a16="http://schemas.microsoft.com/office/drawing/2014/main" val="3103056595"/>
                    </a:ext>
                  </a:extLst>
                </a:gridCol>
                <a:gridCol w="839234">
                  <a:extLst>
                    <a:ext uri="{9D8B030D-6E8A-4147-A177-3AD203B41FA5}">
                      <a16:colId xmlns:a16="http://schemas.microsoft.com/office/drawing/2014/main" val="2569516840"/>
                    </a:ext>
                  </a:extLst>
                </a:gridCol>
                <a:gridCol w="839234">
                  <a:extLst>
                    <a:ext uri="{9D8B030D-6E8A-4147-A177-3AD203B41FA5}">
                      <a16:colId xmlns:a16="http://schemas.microsoft.com/office/drawing/2014/main" val="3922790525"/>
                    </a:ext>
                  </a:extLst>
                </a:gridCol>
                <a:gridCol w="839234">
                  <a:extLst>
                    <a:ext uri="{9D8B030D-6E8A-4147-A177-3AD203B41FA5}">
                      <a16:colId xmlns:a16="http://schemas.microsoft.com/office/drawing/2014/main" val="1969160654"/>
                    </a:ext>
                  </a:extLst>
                </a:gridCol>
                <a:gridCol w="2285843">
                  <a:extLst>
                    <a:ext uri="{9D8B030D-6E8A-4147-A177-3AD203B41FA5}">
                      <a16:colId xmlns:a16="http://schemas.microsoft.com/office/drawing/2014/main" val="1920501553"/>
                    </a:ext>
                  </a:extLst>
                </a:gridCol>
              </a:tblGrid>
              <a:tr h="294403">
                <a:tc gridSpan="2">
                  <a:txBody>
                    <a:bodyPr/>
                    <a:lstStyle/>
                    <a:p>
                      <a:pPr marL="46355">
                        <a:spcAft>
                          <a:spcPts val="0"/>
                        </a:spcAft>
                      </a:pPr>
                      <a:r>
                        <a:rPr lang="en-US" sz="500">
                          <a:effectLst/>
                          <a:latin typeface="Times New Roman" panose="02020603050405020304" pitchFamily="18" charset="0"/>
                          <a:ea typeface="Swiss 721"/>
                          <a:cs typeface="Swiss 721"/>
                        </a:rPr>
                        <a:t> </a:t>
                      </a:r>
                      <a:endParaRPr lang="en-ZA" sz="800">
                        <a:effectLst/>
                        <a:latin typeface="Swiss 721"/>
                        <a:ea typeface="Swiss 721"/>
                        <a:cs typeface="Swiss 721"/>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gridSpan="5">
                  <a:txBody>
                    <a:bodyPr/>
                    <a:lstStyle/>
                    <a:p>
                      <a:pPr marL="3101975" marR="3095625" algn="ctr">
                        <a:spcBef>
                          <a:spcPts val="110"/>
                        </a:spcBef>
                        <a:spcAft>
                          <a:spcPts val="0"/>
                        </a:spcAft>
                      </a:pPr>
                      <a:r>
                        <a:rPr lang="en-US" sz="1100" b="1" dirty="0">
                          <a:solidFill>
                            <a:srgbClr val="FFFFFF"/>
                          </a:solidFill>
                          <a:effectLst/>
                          <a:latin typeface="Swiss 721"/>
                          <a:ea typeface="Swiss 721"/>
                          <a:cs typeface="Swiss 721"/>
                        </a:rPr>
                        <a:t>Quarterly targets</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16396895"/>
                  </a:ext>
                </a:extLst>
              </a:tr>
              <a:tr h="321166">
                <a:tc>
                  <a:txBody>
                    <a:bodyPr/>
                    <a:lstStyle/>
                    <a:p>
                      <a:pPr marL="113665">
                        <a:spcBef>
                          <a:spcPts val="155"/>
                        </a:spcBef>
                        <a:spcAft>
                          <a:spcPts val="0"/>
                        </a:spcAft>
                      </a:pPr>
                      <a:r>
                        <a:rPr lang="en-US" sz="1200" b="1" dirty="0">
                          <a:solidFill>
                            <a:srgbClr val="FFFFFF"/>
                          </a:solidFill>
                          <a:effectLst/>
                          <a:latin typeface="Swiss 721"/>
                          <a:ea typeface="Swiss 721"/>
                          <a:cs typeface="Swiss 721"/>
                        </a:rPr>
                        <a:t>No.</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356235">
                        <a:spcBef>
                          <a:spcPts val="155"/>
                        </a:spcBef>
                        <a:spcAft>
                          <a:spcPts val="0"/>
                        </a:spcAft>
                      </a:pPr>
                      <a:r>
                        <a:rPr lang="en-US" sz="1200" b="1" dirty="0">
                          <a:solidFill>
                            <a:srgbClr val="FFFFFF"/>
                          </a:solidFill>
                          <a:effectLst/>
                          <a:latin typeface="Swiss 721"/>
                          <a:ea typeface="Swiss 721"/>
                          <a:cs typeface="Swiss 721"/>
                        </a:rPr>
                        <a:t>Output indicators</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775335" marR="769620" algn="ctr">
                        <a:spcBef>
                          <a:spcPts val="155"/>
                        </a:spcBef>
                        <a:spcAft>
                          <a:spcPts val="0"/>
                        </a:spcAft>
                      </a:pPr>
                      <a:r>
                        <a:rPr lang="en-US" sz="1200" b="1">
                          <a:solidFill>
                            <a:srgbClr val="FFFFFF"/>
                          </a:solidFill>
                          <a:effectLst/>
                          <a:latin typeface="Swiss 721"/>
                          <a:ea typeface="Swiss 721"/>
                          <a:cs typeface="Swiss 721"/>
                        </a:rPr>
                        <a:t>Annual target</a:t>
                      </a:r>
                      <a:endParaRPr lang="en-ZA" sz="13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89535" marR="83185" algn="ctr">
                        <a:spcBef>
                          <a:spcPts val="155"/>
                        </a:spcBef>
                        <a:spcAft>
                          <a:spcPts val="0"/>
                        </a:spcAft>
                      </a:pPr>
                      <a:r>
                        <a:rPr lang="en-US" sz="1200" b="1">
                          <a:solidFill>
                            <a:srgbClr val="FFFFFF"/>
                          </a:solidFill>
                          <a:effectLst/>
                          <a:latin typeface="Swiss 721"/>
                          <a:ea typeface="Swiss 721"/>
                          <a:cs typeface="Swiss 721"/>
                        </a:rPr>
                        <a:t>Quarter 1</a:t>
                      </a:r>
                      <a:endParaRPr lang="en-ZA" sz="13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89535" marR="83185" algn="ctr">
                        <a:spcBef>
                          <a:spcPts val="155"/>
                        </a:spcBef>
                        <a:spcAft>
                          <a:spcPts val="0"/>
                        </a:spcAft>
                      </a:pPr>
                      <a:r>
                        <a:rPr lang="en-US" sz="1200" b="1">
                          <a:solidFill>
                            <a:srgbClr val="FFFFFF"/>
                          </a:solidFill>
                          <a:effectLst/>
                          <a:latin typeface="Swiss 721"/>
                          <a:ea typeface="Swiss 721"/>
                          <a:cs typeface="Swiss 721"/>
                        </a:rPr>
                        <a:t>Quarter 2</a:t>
                      </a:r>
                      <a:endParaRPr lang="en-ZA" sz="13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90170" marR="83185" algn="ctr">
                        <a:spcBef>
                          <a:spcPts val="155"/>
                        </a:spcBef>
                        <a:spcAft>
                          <a:spcPts val="0"/>
                        </a:spcAft>
                      </a:pPr>
                      <a:r>
                        <a:rPr lang="en-US" sz="1200" b="1" dirty="0">
                          <a:solidFill>
                            <a:srgbClr val="FFFFFF"/>
                          </a:solidFill>
                          <a:effectLst/>
                          <a:latin typeface="Swiss 721"/>
                          <a:ea typeface="Swiss 721"/>
                          <a:cs typeface="Swiss 721"/>
                        </a:rPr>
                        <a:t>Quarter 3</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775335" marR="768350" algn="ctr">
                        <a:spcBef>
                          <a:spcPts val="155"/>
                        </a:spcBef>
                        <a:spcAft>
                          <a:spcPts val="0"/>
                        </a:spcAft>
                      </a:pPr>
                      <a:r>
                        <a:rPr lang="en-US" sz="1200" b="1" dirty="0">
                          <a:solidFill>
                            <a:srgbClr val="FFFFFF"/>
                          </a:solidFill>
                          <a:effectLst/>
                          <a:latin typeface="Swiss 721"/>
                          <a:ea typeface="Swiss 721"/>
                          <a:cs typeface="Swiss 721"/>
                        </a:rPr>
                        <a:t>Quarter 4</a:t>
                      </a:r>
                      <a:endParaRPr lang="en-ZA" sz="13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2841522404"/>
                  </a:ext>
                </a:extLst>
              </a:tr>
              <a:tr h="361312">
                <a:tc>
                  <a:txBody>
                    <a:bodyPr/>
                    <a:lstStyle/>
                    <a:p>
                      <a:pPr marL="46355">
                        <a:spcBef>
                          <a:spcPts val="180"/>
                        </a:spcBef>
                        <a:spcAft>
                          <a:spcPts val="0"/>
                        </a:spcAft>
                      </a:pPr>
                      <a:r>
                        <a:rPr lang="en-US" sz="900">
                          <a:solidFill>
                            <a:srgbClr val="231F20"/>
                          </a:solidFill>
                          <a:effectLst/>
                          <a:latin typeface="Swiss 721"/>
                          <a:ea typeface="Swiss 721"/>
                          <a:cs typeface="Swiss 721"/>
                        </a:rPr>
                        <a:t>3.1.1</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116840">
                        <a:spcBef>
                          <a:spcPts val="180"/>
                        </a:spcBef>
                        <a:spcAft>
                          <a:spcPts val="0"/>
                        </a:spcAft>
                      </a:pPr>
                      <a:r>
                        <a:rPr lang="en-US" sz="800" dirty="0">
                          <a:solidFill>
                            <a:srgbClr val="231F20"/>
                          </a:solidFill>
                          <a:effectLst/>
                          <a:latin typeface="Swiss 721"/>
                          <a:ea typeface="Swiss 721"/>
                          <a:cs typeface="Swiss 721"/>
                        </a:rPr>
                        <a:t>The number of research initiatives achieved per annum</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5715" algn="ctr">
                        <a:spcBef>
                          <a:spcPts val="660"/>
                        </a:spcBef>
                        <a:spcAft>
                          <a:spcPts val="0"/>
                        </a:spcAft>
                      </a:pPr>
                      <a:r>
                        <a:rPr lang="en-US" sz="900">
                          <a:solidFill>
                            <a:srgbClr val="231F20"/>
                          </a:solidFill>
                          <a:effectLst/>
                          <a:latin typeface="Swiss 721"/>
                          <a:ea typeface="Swiss 721"/>
                          <a:cs typeface="Swiss 721"/>
                        </a:rPr>
                        <a:t>3</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dirty="0">
                          <a:effectLst/>
                          <a:latin typeface="Times New Roman" panose="02020603050405020304" pitchFamily="18" charset="0"/>
                          <a:ea typeface="Swiss 721"/>
                          <a:cs typeface="Swiss 721"/>
                        </a:rPr>
                        <a:t> </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6985" algn="ctr">
                        <a:spcBef>
                          <a:spcPts val="660"/>
                        </a:spcBef>
                        <a:spcAft>
                          <a:spcPts val="0"/>
                        </a:spcAft>
                      </a:pPr>
                      <a:r>
                        <a:rPr lang="en-US" sz="900" dirty="0">
                          <a:solidFill>
                            <a:srgbClr val="231F20"/>
                          </a:solidFill>
                          <a:effectLst/>
                          <a:latin typeface="Swiss 721"/>
                          <a:ea typeface="Swiss 721"/>
                          <a:cs typeface="Swiss 721"/>
                        </a:rPr>
                        <a:t>3</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832563119"/>
                  </a:ext>
                </a:extLst>
              </a:tr>
              <a:tr h="361312">
                <a:tc>
                  <a:txBody>
                    <a:bodyPr/>
                    <a:lstStyle/>
                    <a:p>
                      <a:pPr marL="46355">
                        <a:spcBef>
                          <a:spcPts val="180"/>
                        </a:spcBef>
                        <a:spcAft>
                          <a:spcPts val="0"/>
                        </a:spcAft>
                      </a:pPr>
                      <a:r>
                        <a:rPr lang="en-US" sz="900">
                          <a:solidFill>
                            <a:srgbClr val="231F20"/>
                          </a:solidFill>
                          <a:effectLst/>
                          <a:latin typeface="Swiss 721"/>
                          <a:ea typeface="Swiss 721"/>
                          <a:cs typeface="Swiss 721"/>
                        </a:rPr>
                        <a:t>3.1.2</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104140">
                        <a:spcBef>
                          <a:spcPts val="180"/>
                        </a:spcBef>
                        <a:spcAft>
                          <a:spcPts val="0"/>
                        </a:spcAft>
                      </a:pPr>
                      <a:r>
                        <a:rPr lang="en-US" sz="800" dirty="0">
                          <a:solidFill>
                            <a:srgbClr val="231F20"/>
                          </a:solidFill>
                          <a:effectLst/>
                          <a:latin typeface="Swiss 721"/>
                          <a:ea typeface="Swiss 721"/>
                          <a:cs typeface="Swiss 721"/>
                        </a:rPr>
                        <a:t>The number of thought leadership interactions achieved per annum</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775335" marR="769620" algn="ctr">
                        <a:spcBef>
                          <a:spcPts val="660"/>
                        </a:spcBef>
                        <a:spcAft>
                          <a:spcPts val="0"/>
                        </a:spcAft>
                      </a:pPr>
                      <a:r>
                        <a:rPr lang="en-US" sz="900">
                          <a:solidFill>
                            <a:srgbClr val="231F20"/>
                          </a:solidFill>
                          <a:effectLst/>
                          <a:latin typeface="Swiss 721"/>
                          <a:ea typeface="Swiss 721"/>
                          <a:cs typeface="Swiss 721"/>
                        </a:rPr>
                        <a:t>10</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775335" marR="768350" algn="ctr">
                        <a:spcBef>
                          <a:spcPts val="660"/>
                        </a:spcBef>
                        <a:spcAft>
                          <a:spcPts val="0"/>
                        </a:spcAft>
                      </a:pPr>
                      <a:r>
                        <a:rPr lang="en-US" sz="900">
                          <a:solidFill>
                            <a:srgbClr val="231F20"/>
                          </a:solidFill>
                          <a:effectLst/>
                          <a:latin typeface="Swiss 721"/>
                          <a:ea typeface="Swiss 721"/>
                          <a:cs typeface="Swiss 721"/>
                        </a:rPr>
                        <a:t>10</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2739885250"/>
                  </a:ext>
                </a:extLst>
              </a:tr>
              <a:tr h="685879">
                <a:tc>
                  <a:txBody>
                    <a:bodyPr/>
                    <a:lstStyle/>
                    <a:p>
                      <a:pPr marL="46355">
                        <a:spcBef>
                          <a:spcPts val="180"/>
                        </a:spcBef>
                        <a:spcAft>
                          <a:spcPts val="0"/>
                        </a:spcAft>
                      </a:pPr>
                      <a:r>
                        <a:rPr lang="en-US" sz="900">
                          <a:solidFill>
                            <a:srgbClr val="231F20"/>
                          </a:solidFill>
                          <a:effectLst/>
                          <a:latin typeface="Swiss 721"/>
                          <a:ea typeface="Swiss 721"/>
                          <a:cs typeface="Swiss 721"/>
                        </a:rPr>
                        <a:t>3.1.3</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210185">
                        <a:spcBef>
                          <a:spcPts val="180"/>
                        </a:spcBef>
                        <a:spcAft>
                          <a:spcPts val="0"/>
                        </a:spcAft>
                      </a:pPr>
                      <a:r>
                        <a:rPr lang="en-US" sz="800">
                          <a:solidFill>
                            <a:srgbClr val="231F20"/>
                          </a:solidFill>
                          <a:effectLst/>
                          <a:latin typeface="Swiss 721"/>
                          <a:ea typeface="Swiss 721"/>
                          <a:cs typeface="Swiss 721"/>
                        </a:rPr>
                        <a:t>Audience reached by CDE programmes through television, radio and YouTube in each year covered by the Annual Performance Plan</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200" dirty="0">
                        <a:effectLst/>
                        <a:latin typeface="Swiss 721"/>
                        <a:ea typeface="Swiss 721"/>
                        <a:cs typeface="Swiss 721"/>
                      </a:endParaRPr>
                    </a:p>
                    <a:p>
                      <a:pPr marL="46355">
                        <a:spcAft>
                          <a:spcPts val="0"/>
                        </a:spcAft>
                      </a:pPr>
                      <a:r>
                        <a:rPr lang="en-US" sz="900" dirty="0">
                          <a:solidFill>
                            <a:srgbClr val="231F20"/>
                          </a:solidFill>
                          <a:effectLst/>
                          <a:latin typeface="Swiss 721"/>
                          <a:ea typeface="Swiss 721"/>
                          <a:cs typeface="Swiss 721"/>
                        </a:rPr>
                        <a:t>Overall:</a:t>
                      </a:r>
                      <a:endParaRPr lang="en-ZA" sz="1200" dirty="0">
                        <a:effectLst/>
                        <a:latin typeface="Swiss 721"/>
                        <a:ea typeface="Swiss 721"/>
                        <a:cs typeface="Swiss 721"/>
                      </a:endParaRPr>
                    </a:p>
                    <a:p>
                      <a:pPr marL="46355">
                        <a:spcBef>
                          <a:spcPts val="5"/>
                        </a:spcBef>
                        <a:spcAft>
                          <a:spcPts val="0"/>
                        </a:spcAft>
                      </a:pPr>
                      <a:r>
                        <a:rPr lang="en-US" sz="900" dirty="0">
                          <a:solidFill>
                            <a:srgbClr val="231F20"/>
                          </a:solidFill>
                          <a:effectLst/>
                          <a:latin typeface="Swiss 721"/>
                          <a:ea typeface="Swiss 721"/>
                          <a:cs typeface="Swiss 721"/>
                        </a:rPr>
                        <a:t>7 000 000 (2 600 000 TAMS, 4 400 000 RAMS</a:t>
                      </a:r>
                      <a:endParaRPr lang="en-ZA" sz="1200" dirty="0">
                        <a:effectLst/>
                        <a:latin typeface="Swiss 721"/>
                        <a:ea typeface="Swiss 721"/>
                        <a:cs typeface="Swiss 721"/>
                      </a:endParaRPr>
                    </a:p>
                    <a:p>
                      <a:pPr marL="46355">
                        <a:spcAft>
                          <a:spcPts val="0"/>
                        </a:spcAft>
                      </a:pPr>
                      <a:r>
                        <a:rPr lang="en-US" sz="900" dirty="0">
                          <a:solidFill>
                            <a:srgbClr val="231F20"/>
                          </a:solidFill>
                          <a:effectLst/>
                          <a:latin typeface="Swiss 721"/>
                          <a:ea typeface="Swiss 721"/>
                          <a:cs typeface="Swiss 721"/>
                        </a:rPr>
                        <a:t>and 0 hits)</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200" dirty="0">
                        <a:effectLst/>
                        <a:latin typeface="Swiss 721"/>
                        <a:ea typeface="Swiss 721"/>
                        <a:cs typeface="Swiss 721"/>
                      </a:endParaRPr>
                    </a:p>
                    <a:p>
                      <a:pPr marL="46990">
                        <a:spcAft>
                          <a:spcPts val="0"/>
                        </a:spcAft>
                      </a:pPr>
                      <a:r>
                        <a:rPr lang="en-US" sz="900" dirty="0">
                          <a:solidFill>
                            <a:srgbClr val="231F20"/>
                          </a:solidFill>
                          <a:effectLst/>
                          <a:latin typeface="Swiss 721"/>
                          <a:ea typeface="Swiss 721"/>
                          <a:cs typeface="Swiss 721"/>
                        </a:rPr>
                        <a:t>Overall:</a:t>
                      </a:r>
                      <a:endParaRPr lang="en-ZA" sz="1200" dirty="0">
                        <a:effectLst/>
                        <a:latin typeface="Swiss 721"/>
                        <a:ea typeface="Swiss 721"/>
                        <a:cs typeface="Swiss 721"/>
                      </a:endParaRPr>
                    </a:p>
                    <a:p>
                      <a:pPr marL="46990">
                        <a:spcBef>
                          <a:spcPts val="5"/>
                        </a:spcBef>
                        <a:spcAft>
                          <a:spcPts val="0"/>
                        </a:spcAft>
                      </a:pPr>
                      <a:r>
                        <a:rPr lang="en-US" sz="900" dirty="0">
                          <a:solidFill>
                            <a:srgbClr val="231F20"/>
                          </a:solidFill>
                          <a:effectLst/>
                          <a:latin typeface="Swiss 721"/>
                          <a:ea typeface="Swiss 721"/>
                          <a:cs typeface="Swiss 721"/>
                        </a:rPr>
                        <a:t>7 000 000 (2 600 000 TAMS, 4 400 000 RAMS</a:t>
                      </a:r>
                      <a:endParaRPr lang="en-ZA" sz="1200" dirty="0">
                        <a:effectLst/>
                        <a:latin typeface="Swiss 721"/>
                        <a:ea typeface="Swiss 721"/>
                        <a:cs typeface="Swiss 721"/>
                      </a:endParaRPr>
                    </a:p>
                    <a:p>
                      <a:pPr marL="46990">
                        <a:spcAft>
                          <a:spcPts val="0"/>
                        </a:spcAft>
                      </a:pPr>
                      <a:r>
                        <a:rPr lang="en-US" sz="900" dirty="0">
                          <a:solidFill>
                            <a:srgbClr val="231F20"/>
                          </a:solidFill>
                          <a:effectLst/>
                          <a:latin typeface="Swiss 721"/>
                          <a:ea typeface="Swiss 721"/>
                          <a:cs typeface="Swiss 721"/>
                        </a:rPr>
                        <a:t>and 0 hits</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4096233395"/>
                  </a:ext>
                </a:extLst>
              </a:tr>
              <a:tr h="361312">
                <a:tc>
                  <a:txBody>
                    <a:bodyPr/>
                    <a:lstStyle/>
                    <a:p>
                      <a:pPr marL="46355">
                        <a:spcBef>
                          <a:spcPts val="180"/>
                        </a:spcBef>
                        <a:spcAft>
                          <a:spcPts val="0"/>
                        </a:spcAft>
                      </a:pPr>
                      <a:r>
                        <a:rPr lang="en-US" sz="900">
                          <a:solidFill>
                            <a:srgbClr val="231F20"/>
                          </a:solidFill>
                          <a:effectLst/>
                          <a:latin typeface="Swiss 721"/>
                          <a:ea typeface="Swiss 721"/>
                          <a:cs typeface="Swiss 721"/>
                        </a:rPr>
                        <a:t>3.1.4</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80"/>
                        </a:spcBef>
                        <a:spcAft>
                          <a:spcPts val="0"/>
                        </a:spcAft>
                      </a:pPr>
                      <a:r>
                        <a:rPr lang="en-US" sz="800">
                          <a:solidFill>
                            <a:srgbClr val="231F20"/>
                          </a:solidFill>
                          <a:effectLst/>
                          <a:latin typeface="Swiss 721"/>
                          <a:ea typeface="Swiss 721"/>
                          <a:cs typeface="Swiss 721"/>
                        </a:rPr>
                        <a:t>The number of face-to-face CDE</a:t>
                      </a:r>
                      <a:endParaRPr lang="en-ZA" sz="1100">
                        <a:effectLst/>
                        <a:latin typeface="Swiss 721"/>
                        <a:ea typeface="Swiss 721"/>
                        <a:cs typeface="Swiss 721"/>
                      </a:endParaRPr>
                    </a:p>
                    <a:p>
                      <a:pPr marL="46355">
                        <a:spcAft>
                          <a:spcPts val="0"/>
                        </a:spcAft>
                      </a:pPr>
                      <a:r>
                        <a:rPr lang="en-US" sz="800">
                          <a:solidFill>
                            <a:srgbClr val="231F20"/>
                          </a:solidFill>
                          <a:effectLst/>
                          <a:latin typeface="Swiss 721"/>
                          <a:ea typeface="Swiss 721"/>
                          <a:cs typeface="Swiss 721"/>
                        </a:rPr>
                        <a:t>events held per annum</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775335" marR="769620" algn="ctr">
                        <a:spcBef>
                          <a:spcPts val="660"/>
                        </a:spcBef>
                        <a:spcAft>
                          <a:spcPts val="0"/>
                        </a:spcAft>
                      </a:pPr>
                      <a:r>
                        <a:rPr lang="en-US" sz="900" dirty="0">
                          <a:solidFill>
                            <a:srgbClr val="231F20"/>
                          </a:solidFill>
                          <a:effectLst/>
                          <a:latin typeface="Swiss 721"/>
                          <a:ea typeface="Swiss 721"/>
                          <a:cs typeface="Swiss 721"/>
                        </a:rPr>
                        <a:t>55 000</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89535" marR="83185" algn="ctr">
                        <a:spcBef>
                          <a:spcPts val="660"/>
                        </a:spcBef>
                        <a:spcAft>
                          <a:spcPts val="0"/>
                        </a:spcAft>
                      </a:pPr>
                      <a:r>
                        <a:rPr lang="en-US" sz="900" dirty="0">
                          <a:solidFill>
                            <a:srgbClr val="231F20"/>
                          </a:solidFill>
                          <a:effectLst/>
                          <a:latin typeface="Swiss 721"/>
                          <a:ea typeface="Swiss 721"/>
                          <a:cs typeface="Swiss 721"/>
                        </a:rPr>
                        <a:t>3 000</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89535" marR="83185" algn="ctr">
                        <a:spcBef>
                          <a:spcPts val="660"/>
                        </a:spcBef>
                        <a:spcAft>
                          <a:spcPts val="0"/>
                        </a:spcAft>
                      </a:pPr>
                      <a:r>
                        <a:rPr lang="en-US" sz="900">
                          <a:solidFill>
                            <a:srgbClr val="231F20"/>
                          </a:solidFill>
                          <a:effectLst/>
                          <a:latin typeface="Swiss 721"/>
                          <a:ea typeface="Swiss 721"/>
                          <a:cs typeface="Swiss 721"/>
                        </a:rPr>
                        <a:t>3 000</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90170" marR="83185" algn="ctr">
                        <a:spcBef>
                          <a:spcPts val="660"/>
                        </a:spcBef>
                        <a:spcAft>
                          <a:spcPts val="0"/>
                        </a:spcAft>
                      </a:pPr>
                      <a:r>
                        <a:rPr lang="en-US" sz="900" dirty="0">
                          <a:solidFill>
                            <a:srgbClr val="231F20"/>
                          </a:solidFill>
                          <a:effectLst/>
                          <a:latin typeface="Swiss 721"/>
                          <a:ea typeface="Swiss 721"/>
                          <a:cs typeface="Swiss 721"/>
                        </a:rPr>
                        <a:t>9 000</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775335" marR="768350" algn="ctr">
                        <a:spcBef>
                          <a:spcPts val="660"/>
                        </a:spcBef>
                        <a:spcAft>
                          <a:spcPts val="0"/>
                        </a:spcAft>
                      </a:pPr>
                      <a:r>
                        <a:rPr lang="en-US" sz="900">
                          <a:solidFill>
                            <a:srgbClr val="231F20"/>
                          </a:solidFill>
                          <a:effectLst/>
                          <a:latin typeface="Swiss 721"/>
                          <a:ea typeface="Swiss 721"/>
                          <a:cs typeface="Swiss 721"/>
                        </a:rPr>
                        <a:t>40 000</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974331566"/>
                  </a:ext>
                </a:extLst>
              </a:tr>
              <a:tr h="481750">
                <a:tc>
                  <a:txBody>
                    <a:bodyPr/>
                    <a:lstStyle/>
                    <a:p>
                      <a:pPr marL="46355">
                        <a:spcBef>
                          <a:spcPts val="180"/>
                        </a:spcBef>
                        <a:spcAft>
                          <a:spcPts val="0"/>
                        </a:spcAft>
                      </a:pPr>
                      <a:r>
                        <a:rPr lang="en-US" sz="900">
                          <a:solidFill>
                            <a:srgbClr val="231F20"/>
                          </a:solidFill>
                          <a:effectLst/>
                          <a:latin typeface="Swiss 721"/>
                          <a:ea typeface="Swiss 721"/>
                          <a:cs typeface="Swiss 721"/>
                        </a:rPr>
                        <a:t>3.1.5</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308610">
                        <a:spcBef>
                          <a:spcPts val="180"/>
                        </a:spcBef>
                        <a:spcAft>
                          <a:spcPts val="0"/>
                        </a:spcAft>
                      </a:pPr>
                      <a:r>
                        <a:rPr lang="en-US" sz="800">
                          <a:solidFill>
                            <a:srgbClr val="231F20"/>
                          </a:solidFill>
                          <a:effectLst/>
                          <a:latin typeface="Swiss 721"/>
                          <a:ea typeface="Swiss 721"/>
                          <a:cs typeface="Swiss 721"/>
                        </a:rPr>
                        <a:t>Number of meetings Commissioners hold with key stakeholders per annum</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Swiss 721"/>
                          <a:ea typeface="Swiss 721"/>
                          <a:cs typeface="Swiss 721"/>
                        </a:rPr>
                        <a:t> </a:t>
                      </a:r>
                      <a:endParaRPr lang="en-ZA" sz="1200">
                        <a:effectLst/>
                        <a:latin typeface="Swiss 721"/>
                        <a:ea typeface="Swiss 721"/>
                        <a:cs typeface="Swiss 721"/>
                      </a:endParaRPr>
                    </a:p>
                    <a:p>
                      <a:pPr marL="775335" marR="769620" algn="ctr">
                        <a:spcAft>
                          <a:spcPts val="0"/>
                        </a:spcAft>
                      </a:pPr>
                      <a:r>
                        <a:rPr lang="en-US" sz="900">
                          <a:solidFill>
                            <a:srgbClr val="231F20"/>
                          </a:solidFill>
                          <a:effectLst/>
                          <a:latin typeface="Swiss 721"/>
                          <a:ea typeface="Swiss 721"/>
                          <a:cs typeface="Swiss 721"/>
                        </a:rPr>
                        <a:t>10</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200" dirty="0">
                        <a:effectLst/>
                        <a:latin typeface="Swiss 721"/>
                        <a:ea typeface="Swiss 721"/>
                        <a:cs typeface="Swiss 721"/>
                      </a:endParaRPr>
                    </a:p>
                    <a:p>
                      <a:pPr marL="6350" algn="ctr">
                        <a:spcAft>
                          <a:spcPts val="0"/>
                        </a:spcAft>
                      </a:pPr>
                      <a:r>
                        <a:rPr lang="en-US" sz="900" dirty="0">
                          <a:solidFill>
                            <a:srgbClr val="231F20"/>
                          </a:solidFill>
                          <a:effectLst/>
                          <a:latin typeface="Swiss 721"/>
                          <a:ea typeface="Swiss 721"/>
                          <a:cs typeface="Swiss 721"/>
                        </a:rPr>
                        <a:t>2</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Swiss 721"/>
                          <a:ea typeface="Swiss 721"/>
                          <a:cs typeface="Swiss 721"/>
                        </a:rPr>
                        <a:t> </a:t>
                      </a:r>
                      <a:endParaRPr lang="en-ZA" sz="1200">
                        <a:effectLst/>
                        <a:latin typeface="Swiss 721"/>
                        <a:ea typeface="Swiss 721"/>
                        <a:cs typeface="Swiss 721"/>
                      </a:endParaRPr>
                    </a:p>
                    <a:p>
                      <a:pPr marL="6350" algn="ctr">
                        <a:spcAft>
                          <a:spcPts val="0"/>
                        </a:spcAft>
                      </a:pPr>
                      <a:r>
                        <a:rPr lang="en-US" sz="900">
                          <a:solidFill>
                            <a:srgbClr val="231F20"/>
                          </a:solidFill>
                          <a:effectLst/>
                          <a:latin typeface="Swiss 721"/>
                          <a:ea typeface="Swiss 721"/>
                          <a:cs typeface="Swiss 721"/>
                        </a:rPr>
                        <a:t>2</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Swiss 721"/>
                          <a:ea typeface="Swiss 721"/>
                          <a:cs typeface="Swiss 721"/>
                        </a:rPr>
                        <a:t> </a:t>
                      </a:r>
                      <a:endParaRPr lang="en-ZA" sz="1200">
                        <a:effectLst/>
                        <a:latin typeface="Swiss 721"/>
                        <a:ea typeface="Swiss 721"/>
                        <a:cs typeface="Swiss 721"/>
                      </a:endParaRPr>
                    </a:p>
                    <a:p>
                      <a:pPr marL="6985" algn="ctr">
                        <a:spcAft>
                          <a:spcPts val="0"/>
                        </a:spcAft>
                      </a:pPr>
                      <a:r>
                        <a:rPr lang="en-US" sz="900">
                          <a:solidFill>
                            <a:srgbClr val="231F20"/>
                          </a:solidFill>
                          <a:effectLst/>
                          <a:latin typeface="Swiss 721"/>
                          <a:ea typeface="Swiss 721"/>
                          <a:cs typeface="Swiss 721"/>
                        </a:rPr>
                        <a:t>3</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Swiss 721"/>
                          <a:ea typeface="Swiss 721"/>
                          <a:cs typeface="Swiss 721"/>
                        </a:rPr>
                        <a:t> </a:t>
                      </a:r>
                      <a:endParaRPr lang="en-ZA" sz="1200">
                        <a:effectLst/>
                        <a:latin typeface="Swiss 721"/>
                        <a:ea typeface="Swiss 721"/>
                        <a:cs typeface="Swiss 721"/>
                      </a:endParaRPr>
                    </a:p>
                    <a:p>
                      <a:pPr marL="6985" algn="ctr">
                        <a:spcAft>
                          <a:spcPts val="0"/>
                        </a:spcAft>
                      </a:pPr>
                      <a:r>
                        <a:rPr lang="en-US" sz="900">
                          <a:solidFill>
                            <a:srgbClr val="231F20"/>
                          </a:solidFill>
                          <a:effectLst/>
                          <a:latin typeface="Swiss 721"/>
                          <a:ea typeface="Swiss 721"/>
                          <a:cs typeface="Swiss 721"/>
                        </a:rPr>
                        <a:t>3</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451170345"/>
                  </a:ext>
                </a:extLst>
              </a:tr>
              <a:tr h="361312">
                <a:tc>
                  <a:txBody>
                    <a:bodyPr/>
                    <a:lstStyle/>
                    <a:p>
                      <a:pPr marL="46355">
                        <a:spcBef>
                          <a:spcPts val="180"/>
                        </a:spcBef>
                        <a:spcAft>
                          <a:spcPts val="0"/>
                        </a:spcAft>
                      </a:pPr>
                      <a:r>
                        <a:rPr lang="en-US" sz="900">
                          <a:solidFill>
                            <a:srgbClr val="231F20"/>
                          </a:solidFill>
                          <a:effectLst/>
                          <a:latin typeface="Swiss 721"/>
                          <a:ea typeface="Swiss 721"/>
                          <a:cs typeface="Swiss 721"/>
                        </a:rPr>
                        <a:t>3.1.6</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41910">
                        <a:spcBef>
                          <a:spcPts val="180"/>
                        </a:spcBef>
                        <a:spcAft>
                          <a:spcPts val="0"/>
                        </a:spcAft>
                      </a:pPr>
                      <a:r>
                        <a:rPr lang="en-US" sz="800">
                          <a:solidFill>
                            <a:srgbClr val="231F20"/>
                          </a:solidFill>
                          <a:effectLst/>
                          <a:latin typeface="Swiss 721"/>
                          <a:ea typeface="Swiss 721"/>
                          <a:cs typeface="Swiss 721"/>
                        </a:rPr>
                        <a:t>Number of interactions and liaisons internationally achieved per annum</a:t>
                      </a:r>
                      <a:endParaRPr lang="en-ZA" sz="11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775335" marR="769620" algn="ctr">
                        <a:spcBef>
                          <a:spcPts val="660"/>
                        </a:spcBef>
                        <a:spcAft>
                          <a:spcPts val="0"/>
                        </a:spcAft>
                      </a:pPr>
                      <a:r>
                        <a:rPr lang="en-US" sz="900">
                          <a:solidFill>
                            <a:srgbClr val="231F20"/>
                          </a:solidFill>
                          <a:effectLst/>
                          <a:latin typeface="Swiss 721"/>
                          <a:ea typeface="Swiss 721"/>
                          <a:cs typeface="Swiss 721"/>
                        </a:rPr>
                        <a:t>20</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6350" algn="ctr">
                        <a:spcBef>
                          <a:spcPts val="660"/>
                        </a:spcBef>
                        <a:spcAft>
                          <a:spcPts val="0"/>
                        </a:spcAft>
                      </a:pPr>
                      <a:r>
                        <a:rPr lang="en-US" sz="900">
                          <a:solidFill>
                            <a:srgbClr val="231F20"/>
                          </a:solidFill>
                          <a:effectLst/>
                          <a:latin typeface="Swiss 721"/>
                          <a:ea typeface="Swiss 721"/>
                          <a:cs typeface="Swiss 721"/>
                        </a:rPr>
                        <a:t>5</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89535" marR="83185" algn="ctr">
                        <a:spcBef>
                          <a:spcPts val="660"/>
                        </a:spcBef>
                        <a:spcAft>
                          <a:spcPts val="0"/>
                        </a:spcAft>
                      </a:pPr>
                      <a:r>
                        <a:rPr lang="en-US" sz="900" dirty="0">
                          <a:solidFill>
                            <a:srgbClr val="231F20"/>
                          </a:solidFill>
                          <a:effectLst/>
                          <a:latin typeface="Swiss 721"/>
                          <a:ea typeface="Swiss 721"/>
                          <a:cs typeface="Swiss 721"/>
                        </a:rPr>
                        <a:t>10</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90170" marR="83185" algn="ctr">
                        <a:spcBef>
                          <a:spcPts val="660"/>
                        </a:spcBef>
                        <a:spcAft>
                          <a:spcPts val="0"/>
                        </a:spcAft>
                      </a:pPr>
                      <a:r>
                        <a:rPr lang="en-US" sz="900">
                          <a:solidFill>
                            <a:srgbClr val="231F20"/>
                          </a:solidFill>
                          <a:effectLst/>
                          <a:latin typeface="Swiss 721"/>
                          <a:ea typeface="Swiss 721"/>
                          <a:cs typeface="Swiss 721"/>
                        </a:rPr>
                        <a:t>15</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775335" marR="768350" algn="ctr">
                        <a:spcBef>
                          <a:spcPts val="660"/>
                        </a:spcBef>
                        <a:spcAft>
                          <a:spcPts val="0"/>
                        </a:spcAft>
                      </a:pPr>
                      <a:r>
                        <a:rPr lang="en-US" sz="900">
                          <a:solidFill>
                            <a:srgbClr val="231F20"/>
                          </a:solidFill>
                          <a:effectLst/>
                          <a:latin typeface="Swiss 721"/>
                          <a:ea typeface="Swiss 721"/>
                          <a:cs typeface="Swiss 721"/>
                        </a:rPr>
                        <a:t>20</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869484833"/>
                  </a:ext>
                </a:extLst>
              </a:tr>
              <a:tr h="843062">
                <a:tc>
                  <a:txBody>
                    <a:bodyPr/>
                    <a:lstStyle/>
                    <a:p>
                      <a:pPr marL="46355">
                        <a:spcBef>
                          <a:spcPts val="180"/>
                        </a:spcBef>
                        <a:spcAft>
                          <a:spcPts val="0"/>
                        </a:spcAft>
                      </a:pPr>
                      <a:r>
                        <a:rPr lang="en-US" sz="900">
                          <a:solidFill>
                            <a:srgbClr val="231F20"/>
                          </a:solidFill>
                          <a:effectLst/>
                          <a:latin typeface="Swiss 721"/>
                          <a:ea typeface="Swiss 721"/>
                          <a:cs typeface="Swiss 721"/>
                        </a:rPr>
                        <a:t>3.1.7</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149225">
                        <a:spcBef>
                          <a:spcPts val="180"/>
                        </a:spcBef>
                        <a:spcAft>
                          <a:spcPts val="0"/>
                        </a:spcAft>
                      </a:pPr>
                      <a:r>
                        <a:rPr lang="en-US" sz="800" dirty="0">
                          <a:solidFill>
                            <a:srgbClr val="231F20"/>
                          </a:solidFill>
                          <a:effectLst/>
                          <a:latin typeface="Swiss 721"/>
                          <a:ea typeface="Swiss 721"/>
                          <a:cs typeface="Swiss 721"/>
                        </a:rPr>
                        <a:t>The extent to which media reports indicate positive/neutral public perception of the Electoral</a:t>
                      </a:r>
                      <a:endParaRPr lang="en-ZA" sz="1100" dirty="0">
                        <a:effectLst/>
                        <a:latin typeface="Swiss 721"/>
                        <a:ea typeface="Swiss 721"/>
                        <a:cs typeface="Swiss 721"/>
                      </a:endParaRPr>
                    </a:p>
                    <a:p>
                      <a:pPr marL="46355">
                        <a:spcBef>
                          <a:spcPts val="5"/>
                        </a:spcBef>
                        <a:spcAft>
                          <a:spcPts val="0"/>
                        </a:spcAft>
                      </a:pPr>
                      <a:r>
                        <a:rPr lang="en-US" sz="800" dirty="0">
                          <a:solidFill>
                            <a:srgbClr val="231F20"/>
                          </a:solidFill>
                          <a:effectLst/>
                          <a:latin typeface="Swiss 721"/>
                          <a:ea typeface="Swiss 721"/>
                          <a:cs typeface="Swiss 721"/>
                        </a:rPr>
                        <a:t>Commission in each year covered</a:t>
                      </a:r>
                      <a:endParaRPr lang="en-ZA" sz="1100" dirty="0">
                        <a:effectLst/>
                        <a:latin typeface="Swiss 721"/>
                        <a:ea typeface="Swiss 721"/>
                        <a:cs typeface="Swiss 721"/>
                      </a:endParaRPr>
                    </a:p>
                    <a:p>
                      <a:pPr marL="46355">
                        <a:spcAft>
                          <a:spcPts val="0"/>
                        </a:spcAft>
                      </a:pPr>
                      <a:r>
                        <a:rPr lang="en-US" sz="800" dirty="0">
                          <a:solidFill>
                            <a:srgbClr val="231F20"/>
                          </a:solidFill>
                          <a:effectLst/>
                          <a:latin typeface="Swiss 721"/>
                          <a:ea typeface="Swiss 721"/>
                          <a:cs typeface="Swiss 721"/>
                        </a:rPr>
                        <a:t>by this plan.</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Swiss 721"/>
                          <a:ea typeface="Swiss 721"/>
                          <a:cs typeface="Swiss 721"/>
                        </a:rPr>
                        <a:t> </a:t>
                      </a:r>
                      <a:endParaRPr lang="en-ZA" sz="1200">
                        <a:effectLst/>
                        <a:latin typeface="Swiss 721"/>
                        <a:ea typeface="Swiss 721"/>
                        <a:cs typeface="Swiss 721"/>
                      </a:endParaRPr>
                    </a:p>
                    <a:p>
                      <a:pPr marL="775335" marR="769620" algn="ctr">
                        <a:spcAft>
                          <a:spcPts val="0"/>
                        </a:spcAft>
                      </a:pPr>
                      <a:r>
                        <a:rPr lang="en-US" sz="900">
                          <a:solidFill>
                            <a:srgbClr val="231F20"/>
                          </a:solidFill>
                          <a:effectLst/>
                          <a:latin typeface="Swiss 721"/>
                          <a:ea typeface="Swiss 721"/>
                          <a:cs typeface="Swiss 721"/>
                        </a:rPr>
                        <a:t>80%</a:t>
                      </a:r>
                      <a:endParaRPr lang="en-ZA" sz="1200">
                        <a:effectLst/>
                        <a:latin typeface="Swiss 721"/>
                        <a:ea typeface="Swiss 721"/>
                        <a:cs typeface="Swiss 721"/>
                      </a:endParaRPr>
                    </a:p>
                    <a:p>
                      <a:pPr marL="775335" marR="768350" algn="ctr">
                        <a:spcBef>
                          <a:spcPts val="5"/>
                        </a:spcBef>
                        <a:spcAft>
                          <a:spcPts val="0"/>
                        </a:spcAft>
                      </a:pPr>
                      <a:r>
                        <a:rPr lang="en-US" sz="900">
                          <a:solidFill>
                            <a:srgbClr val="231F20"/>
                          </a:solidFill>
                          <a:effectLst/>
                          <a:latin typeface="Swiss 721"/>
                          <a:ea typeface="Swiss 721"/>
                          <a:cs typeface="Swiss 721"/>
                        </a:rPr>
                        <a:t>neutral/positive achievement</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Swiss 721"/>
                          <a:ea typeface="Swiss 721"/>
                          <a:cs typeface="Swiss 721"/>
                        </a:rPr>
                        <a:t> </a:t>
                      </a:r>
                      <a:endParaRPr lang="en-ZA" sz="1200">
                        <a:effectLst/>
                        <a:latin typeface="Swiss 721"/>
                        <a:ea typeface="Swiss 721"/>
                        <a:cs typeface="Swiss 721"/>
                      </a:endParaRPr>
                    </a:p>
                    <a:p>
                      <a:pPr marL="89535" marR="83185" algn="ctr">
                        <a:spcAft>
                          <a:spcPts val="0"/>
                        </a:spcAft>
                      </a:pPr>
                      <a:r>
                        <a:rPr lang="en-US" sz="900">
                          <a:solidFill>
                            <a:srgbClr val="231F20"/>
                          </a:solidFill>
                          <a:effectLst/>
                          <a:latin typeface="Swiss 721"/>
                          <a:ea typeface="Swiss 721"/>
                          <a:cs typeface="Swiss 721"/>
                        </a:rPr>
                        <a:t>80%</a:t>
                      </a:r>
                      <a:endParaRPr lang="en-ZA" sz="1200">
                        <a:effectLst/>
                        <a:latin typeface="Swiss 721"/>
                        <a:ea typeface="Swiss 721"/>
                        <a:cs typeface="Swiss 721"/>
                      </a:endParaRPr>
                    </a:p>
                    <a:p>
                      <a:pPr marL="90805" marR="83185" algn="ctr">
                        <a:spcBef>
                          <a:spcPts val="5"/>
                        </a:spcBef>
                        <a:spcAft>
                          <a:spcPts val="0"/>
                        </a:spcAft>
                      </a:pPr>
                      <a:r>
                        <a:rPr lang="en-US" sz="900">
                          <a:solidFill>
                            <a:srgbClr val="231F20"/>
                          </a:solidFill>
                          <a:effectLst/>
                          <a:latin typeface="Swiss 721"/>
                          <a:ea typeface="Swiss 721"/>
                          <a:cs typeface="Swiss 721"/>
                        </a:rPr>
                        <a:t>neutral/positive achievement</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200" dirty="0">
                        <a:effectLst/>
                        <a:latin typeface="Swiss 721"/>
                        <a:ea typeface="Swiss 721"/>
                        <a:cs typeface="Swiss 721"/>
                      </a:endParaRPr>
                    </a:p>
                    <a:p>
                      <a:pPr marL="89535" marR="83185" algn="ctr">
                        <a:spcAft>
                          <a:spcPts val="0"/>
                        </a:spcAft>
                      </a:pPr>
                      <a:r>
                        <a:rPr lang="en-US" sz="900" dirty="0">
                          <a:solidFill>
                            <a:srgbClr val="231F20"/>
                          </a:solidFill>
                          <a:effectLst/>
                          <a:latin typeface="Swiss 721"/>
                          <a:ea typeface="Swiss 721"/>
                          <a:cs typeface="Swiss 721"/>
                        </a:rPr>
                        <a:t>80%</a:t>
                      </a:r>
                      <a:endParaRPr lang="en-ZA" sz="1200" dirty="0">
                        <a:effectLst/>
                        <a:latin typeface="Swiss 721"/>
                        <a:ea typeface="Swiss 721"/>
                        <a:cs typeface="Swiss 721"/>
                      </a:endParaRPr>
                    </a:p>
                    <a:p>
                      <a:pPr marL="90805" marR="82550" algn="ctr">
                        <a:spcBef>
                          <a:spcPts val="5"/>
                        </a:spcBef>
                        <a:spcAft>
                          <a:spcPts val="0"/>
                        </a:spcAft>
                      </a:pPr>
                      <a:r>
                        <a:rPr lang="en-US" sz="900" dirty="0">
                          <a:solidFill>
                            <a:srgbClr val="231F20"/>
                          </a:solidFill>
                          <a:effectLst/>
                          <a:latin typeface="Swiss 721"/>
                          <a:ea typeface="Swiss 721"/>
                          <a:cs typeface="Swiss 721"/>
                        </a:rPr>
                        <a:t>neutral/positive achievement</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Swiss 721"/>
                          <a:ea typeface="Swiss 721"/>
                          <a:cs typeface="Swiss 721"/>
                        </a:rPr>
                        <a:t> </a:t>
                      </a:r>
                      <a:endParaRPr lang="en-ZA" sz="1200" dirty="0">
                        <a:effectLst/>
                        <a:latin typeface="Swiss 721"/>
                        <a:ea typeface="Swiss 721"/>
                        <a:cs typeface="Swiss 721"/>
                      </a:endParaRPr>
                    </a:p>
                    <a:p>
                      <a:pPr marL="90170" marR="83185" algn="ctr">
                        <a:spcAft>
                          <a:spcPts val="0"/>
                        </a:spcAft>
                      </a:pPr>
                      <a:r>
                        <a:rPr lang="en-US" sz="900" dirty="0">
                          <a:solidFill>
                            <a:srgbClr val="231F20"/>
                          </a:solidFill>
                          <a:effectLst/>
                          <a:latin typeface="Swiss 721"/>
                          <a:ea typeface="Swiss 721"/>
                          <a:cs typeface="Swiss 721"/>
                        </a:rPr>
                        <a:t>80%</a:t>
                      </a:r>
                      <a:endParaRPr lang="en-ZA" sz="1200" dirty="0">
                        <a:effectLst/>
                        <a:latin typeface="Swiss 721"/>
                        <a:ea typeface="Swiss 721"/>
                        <a:cs typeface="Swiss 721"/>
                      </a:endParaRPr>
                    </a:p>
                    <a:p>
                      <a:pPr marL="90805" marR="82550" algn="ctr">
                        <a:spcBef>
                          <a:spcPts val="5"/>
                        </a:spcBef>
                        <a:spcAft>
                          <a:spcPts val="0"/>
                        </a:spcAft>
                      </a:pPr>
                      <a:r>
                        <a:rPr lang="en-US" sz="900" dirty="0">
                          <a:solidFill>
                            <a:srgbClr val="231F20"/>
                          </a:solidFill>
                          <a:effectLst/>
                          <a:latin typeface="Swiss 721"/>
                          <a:ea typeface="Swiss 721"/>
                          <a:cs typeface="Swiss 721"/>
                        </a:rPr>
                        <a:t>neutral/positive achievement</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Swiss 721"/>
                          <a:ea typeface="Swiss 721"/>
                          <a:cs typeface="Swiss 721"/>
                        </a:rPr>
                        <a:t> </a:t>
                      </a:r>
                      <a:endParaRPr lang="en-ZA" sz="1200">
                        <a:effectLst/>
                        <a:latin typeface="Swiss 721"/>
                        <a:ea typeface="Swiss 721"/>
                        <a:cs typeface="Swiss 721"/>
                      </a:endParaRPr>
                    </a:p>
                    <a:p>
                      <a:pPr marL="775335" marR="768350" algn="ctr">
                        <a:spcAft>
                          <a:spcPts val="0"/>
                        </a:spcAft>
                      </a:pPr>
                      <a:r>
                        <a:rPr lang="en-US" sz="900">
                          <a:solidFill>
                            <a:srgbClr val="231F20"/>
                          </a:solidFill>
                          <a:effectLst/>
                          <a:latin typeface="Swiss 721"/>
                          <a:ea typeface="Swiss 721"/>
                          <a:cs typeface="Swiss 721"/>
                        </a:rPr>
                        <a:t>80%</a:t>
                      </a:r>
                      <a:endParaRPr lang="en-ZA" sz="1200">
                        <a:effectLst/>
                        <a:latin typeface="Swiss 721"/>
                        <a:ea typeface="Swiss 721"/>
                        <a:cs typeface="Swiss 721"/>
                      </a:endParaRPr>
                    </a:p>
                    <a:p>
                      <a:pPr marL="775335" marR="766445" algn="ctr">
                        <a:spcBef>
                          <a:spcPts val="5"/>
                        </a:spcBef>
                        <a:spcAft>
                          <a:spcPts val="0"/>
                        </a:spcAft>
                      </a:pPr>
                      <a:r>
                        <a:rPr lang="en-US" sz="900">
                          <a:solidFill>
                            <a:srgbClr val="231F20"/>
                          </a:solidFill>
                          <a:effectLst/>
                          <a:latin typeface="Swiss 721"/>
                          <a:ea typeface="Swiss 721"/>
                          <a:cs typeface="Swiss 721"/>
                        </a:rPr>
                        <a:t>neutral/positive achievement</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3854918140"/>
                  </a:ext>
                </a:extLst>
              </a:tr>
              <a:tr h="2368826">
                <a:tc>
                  <a:txBody>
                    <a:bodyPr/>
                    <a:lstStyle/>
                    <a:p>
                      <a:pPr marL="45085">
                        <a:spcBef>
                          <a:spcPts val="180"/>
                        </a:spcBef>
                        <a:spcAft>
                          <a:spcPts val="0"/>
                        </a:spcAft>
                      </a:pPr>
                      <a:r>
                        <a:rPr lang="en-US" sz="900">
                          <a:solidFill>
                            <a:srgbClr val="231F20"/>
                          </a:solidFill>
                          <a:effectLst/>
                          <a:latin typeface="Swiss 721"/>
                          <a:ea typeface="Swiss 721"/>
                          <a:cs typeface="Swiss 721"/>
                        </a:rPr>
                        <a:t>3.1.8</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4450" marR="53975">
                        <a:spcBef>
                          <a:spcPts val="180"/>
                        </a:spcBef>
                        <a:spcAft>
                          <a:spcPts val="0"/>
                        </a:spcAft>
                      </a:pPr>
                      <a:r>
                        <a:rPr lang="en-US" sz="900" dirty="0">
                          <a:solidFill>
                            <a:srgbClr val="231F20"/>
                          </a:solidFill>
                          <a:effectLst/>
                          <a:latin typeface="Swiss 721"/>
                          <a:ea typeface="Swiss 721"/>
                          <a:cs typeface="Swiss 721"/>
                        </a:rPr>
                        <a:t>Recorded reach across multimedia communication platforms (digital, television, print, radio and out-of- home)</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305435">
                        <a:lnSpc>
                          <a:spcPct val="141000"/>
                        </a:lnSpc>
                        <a:spcBef>
                          <a:spcPts val="180"/>
                        </a:spcBef>
                        <a:spcAft>
                          <a:spcPts val="0"/>
                        </a:spcAft>
                      </a:pPr>
                      <a:r>
                        <a:rPr lang="en-US" sz="800" dirty="0">
                          <a:solidFill>
                            <a:srgbClr val="231F20"/>
                          </a:solidFill>
                          <a:effectLst/>
                          <a:latin typeface="Swiss 721"/>
                          <a:ea typeface="Swiss 721"/>
                          <a:cs typeface="Swiss 721"/>
                        </a:rPr>
                        <a:t>Digital: all social media and online content: Facebook ad reach – 35 million impressions Twitter ad reach – 2 million</a:t>
                      </a:r>
                      <a:endParaRPr lang="en-ZA" sz="1100" dirty="0">
                        <a:effectLst/>
                        <a:latin typeface="Swiss 721"/>
                        <a:ea typeface="Swiss 721"/>
                        <a:cs typeface="Swiss 721"/>
                      </a:endParaRPr>
                    </a:p>
                    <a:p>
                      <a:pPr marL="46355" marR="972820">
                        <a:lnSpc>
                          <a:spcPct val="141000"/>
                        </a:lnSpc>
                        <a:spcAft>
                          <a:spcPts val="0"/>
                        </a:spcAft>
                      </a:pPr>
                      <a:r>
                        <a:rPr lang="en-US" sz="800" dirty="0">
                          <a:solidFill>
                            <a:srgbClr val="231F20"/>
                          </a:solidFill>
                          <a:effectLst/>
                          <a:latin typeface="Swiss 721"/>
                          <a:ea typeface="Swiss 721"/>
                          <a:cs typeface="Swiss 721"/>
                        </a:rPr>
                        <a:t>YouTube ad views – 2 million WhatsApp – New</a:t>
                      </a:r>
                      <a:endParaRPr lang="en-ZA" sz="1100" dirty="0">
                        <a:effectLst/>
                        <a:latin typeface="Swiss 721"/>
                        <a:ea typeface="Swiss 721"/>
                        <a:cs typeface="Swiss 721"/>
                      </a:endParaRPr>
                    </a:p>
                    <a:p>
                      <a:pPr marL="46355" marR="474980">
                        <a:lnSpc>
                          <a:spcPct val="141000"/>
                        </a:lnSpc>
                        <a:spcAft>
                          <a:spcPts val="0"/>
                        </a:spcAft>
                      </a:pPr>
                      <a:r>
                        <a:rPr lang="en-US" sz="800" dirty="0">
                          <a:solidFill>
                            <a:srgbClr val="231F20"/>
                          </a:solidFill>
                          <a:effectLst/>
                          <a:latin typeface="Swiss 721"/>
                          <a:ea typeface="Swiss 721"/>
                          <a:cs typeface="Swiss 721"/>
                        </a:rPr>
                        <a:t>Google </a:t>
                      </a:r>
                      <a:r>
                        <a:rPr lang="en-US" sz="800" dirty="0" err="1">
                          <a:solidFill>
                            <a:srgbClr val="231F20"/>
                          </a:solidFill>
                          <a:effectLst/>
                          <a:latin typeface="Swiss 721"/>
                          <a:ea typeface="Swiss 721"/>
                          <a:cs typeface="Swiss 721"/>
                        </a:rPr>
                        <a:t>Adwords</a:t>
                      </a:r>
                      <a:r>
                        <a:rPr lang="en-US" sz="800" dirty="0">
                          <a:solidFill>
                            <a:srgbClr val="231F20"/>
                          </a:solidFill>
                          <a:effectLst/>
                          <a:latin typeface="Swiss 721"/>
                          <a:ea typeface="Swiss 721"/>
                          <a:cs typeface="Swiss 721"/>
                        </a:rPr>
                        <a:t> – 1 million impressions SMSs sent – 1 million</a:t>
                      </a:r>
                      <a:endParaRPr lang="en-ZA" sz="1100" dirty="0">
                        <a:effectLst/>
                        <a:latin typeface="Swiss 721"/>
                        <a:ea typeface="Swiss 721"/>
                        <a:cs typeface="Swiss 721"/>
                      </a:endParaRPr>
                    </a:p>
                    <a:p>
                      <a:pPr marL="46355">
                        <a:lnSpc>
                          <a:spcPts val="955"/>
                        </a:lnSpc>
                        <a:spcAft>
                          <a:spcPts val="0"/>
                        </a:spcAft>
                      </a:pPr>
                      <a:r>
                        <a:rPr lang="en-US" sz="800" dirty="0">
                          <a:solidFill>
                            <a:srgbClr val="231F20"/>
                          </a:solidFill>
                          <a:effectLst/>
                          <a:latin typeface="Swiss 721"/>
                          <a:ea typeface="Swiss 721"/>
                          <a:cs typeface="Swiss 721"/>
                        </a:rPr>
                        <a:t>Please Call Me – 100 million</a:t>
                      </a:r>
                      <a:endParaRPr lang="en-ZA" sz="1100" dirty="0">
                        <a:effectLst/>
                        <a:latin typeface="Swiss 721"/>
                        <a:ea typeface="Swiss 721"/>
                        <a:cs typeface="Swiss 721"/>
                      </a:endParaRPr>
                    </a:p>
                    <a:p>
                      <a:pPr marL="46355">
                        <a:spcBef>
                          <a:spcPts val="390"/>
                        </a:spcBef>
                        <a:spcAft>
                          <a:spcPts val="0"/>
                        </a:spcAft>
                      </a:pPr>
                      <a:r>
                        <a:rPr lang="en-US" sz="800" dirty="0">
                          <a:solidFill>
                            <a:srgbClr val="231F20"/>
                          </a:solidFill>
                          <a:effectLst/>
                          <a:latin typeface="Swiss 721"/>
                          <a:ea typeface="Swiss 721"/>
                          <a:cs typeface="Swiss 721"/>
                        </a:rPr>
                        <a:t>Television: 2 600 000 viewers</a:t>
                      </a:r>
                      <a:endParaRPr lang="en-ZA" sz="1100" dirty="0">
                        <a:effectLst/>
                        <a:latin typeface="Swiss 721"/>
                        <a:ea typeface="Swiss 721"/>
                        <a:cs typeface="Swiss 721"/>
                      </a:endParaRPr>
                    </a:p>
                    <a:p>
                      <a:pPr marL="46355">
                        <a:spcBef>
                          <a:spcPts val="400"/>
                        </a:spcBef>
                        <a:spcAft>
                          <a:spcPts val="0"/>
                        </a:spcAft>
                      </a:pPr>
                      <a:r>
                        <a:rPr lang="en-US" sz="800" dirty="0">
                          <a:solidFill>
                            <a:srgbClr val="231F20"/>
                          </a:solidFill>
                          <a:effectLst/>
                          <a:latin typeface="Swiss 721"/>
                          <a:ea typeface="Swiss 721"/>
                          <a:cs typeface="Swiss 721"/>
                        </a:rPr>
                        <a:t>Radio: 4 400 000 listeners</a:t>
                      </a:r>
                      <a:endParaRPr lang="en-ZA" sz="1100" dirty="0">
                        <a:effectLst/>
                        <a:latin typeface="Swiss 721"/>
                        <a:ea typeface="Swiss 721"/>
                        <a:cs typeface="Swiss 721"/>
                      </a:endParaRPr>
                    </a:p>
                    <a:p>
                      <a:pPr marL="46355">
                        <a:spcBef>
                          <a:spcPts val="405"/>
                        </a:spcBef>
                        <a:spcAft>
                          <a:spcPts val="0"/>
                        </a:spcAft>
                      </a:pPr>
                      <a:r>
                        <a:rPr lang="en-US" sz="800" dirty="0">
                          <a:solidFill>
                            <a:srgbClr val="231F20"/>
                          </a:solidFill>
                          <a:effectLst/>
                          <a:latin typeface="Swiss 721"/>
                          <a:ea typeface="Swiss 721"/>
                          <a:cs typeface="Swiss 721"/>
                        </a:rPr>
                        <a:t>Print: 6 million readers</a:t>
                      </a:r>
                      <a:endParaRPr lang="en-ZA" sz="1100" dirty="0">
                        <a:effectLst/>
                        <a:latin typeface="Swiss 721"/>
                        <a:ea typeface="Swiss 721"/>
                        <a:cs typeface="Swiss 721"/>
                      </a:endParaRPr>
                    </a:p>
                    <a:p>
                      <a:pPr marL="46355" marR="252730" algn="just">
                        <a:spcBef>
                          <a:spcPts val="400"/>
                        </a:spcBef>
                        <a:spcAft>
                          <a:spcPts val="0"/>
                        </a:spcAft>
                      </a:pPr>
                      <a:r>
                        <a:rPr lang="en-US" sz="800" dirty="0">
                          <a:solidFill>
                            <a:srgbClr val="231F20"/>
                          </a:solidFill>
                          <a:effectLst/>
                          <a:latin typeface="Swiss 721"/>
                          <a:ea typeface="Swiss 721"/>
                          <a:cs typeface="Swiss 721"/>
                        </a:rPr>
                        <a:t>Out of home: 150 billboards, 180 000 street pole posters, 2 000 transit television screens commuter transport – 20 long-distance buses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a:effectLst/>
                          <a:latin typeface="Times New Roman" panose="02020603050405020304" pitchFamily="18" charset="0"/>
                          <a:ea typeface="Swiss 721"/>
                          <a:cs typeface="Swiss 721"/>
                        </a:rPr>
                        <a:t> </a:t>
                      </a:r>
                      <a:endParaRPr lang="en-ZA" sz="12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dirty="0">
                          <a:effectLst/>
                          <a:latin typeface="Times New Roman" panose="02020603050405020304" pitchFamily="18" charset="0"/>
                          <a:ea typeface="Swiss 721"/>
                          <a:cs typeface="Swiss 721"/>
                        </a:rPr>
                        <a:t> </a:t>
                      </a:r>
                      <a:endParaRPr lang="en-ZA" sz="12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990" marR="304800">
                        <a:lnSpc>
                          <a:spcPct val="141000"/>
                        </a:lnSpc>
                        <a:spcBef>
                          <a:spcPts val="180"/>
                        </a:spcBef>
                        <a:spcAft>
                          <a:spcPts val="0"/>
                        </a:spcAft>
                      </a:pPr>
                      <a:r>
                        <a:rPr lang="en-US" sz="800" dirty="0">
                          <a:solidFill>
                            <a:srgbClr val="231F20"/>
                          </a:solidFill>
                          <a:effectLst/>
                          <a:latin typeface="Swiss 721"/>
                          <a:ea typeface="Swiss 721"/>
                          <a:cs typeface="Swiss 721"/>
                        </a:rPr>
                        <a:t>Digital: all social media and online content: Facebook ad reach – 35 million impressions Twitter ad reach – 2 million</a:t>
                      </a:r>
                      <a:endParaRPr lang="en-ZA" sz="1100" dirty="0">
                        <a:effectLst/>
                        <a:latin typeface="Swiss 721"/>
                        <a:ea typeface="Swiss 721"/>
                        <a:cs typeface="Swiss 721"/>
                      </a:endParaRPr>
                    </a:p>
                    <a:p>
                      <a:pPr marL="46990" marR="972185">
                        <a:lnSpc>
                          <a:spcPct val="141000"/>
                        </a:lnSpc>
                        <a:spcAft>
                          <a:spcPts val="0"/>
                        </a:spcAft>
                      </a:pPr>
                      <a:r>
                        <a:rPr lang="en-US" sz="800" dirty="0">
                          <a:solidFill>
                            <a:srgbClr val="231F20"/>
                          </a:solidFill>
                          <a:effectLst/>
                          <a:latin typeface="Swiss 721"/>
                          <a:ea typeface="Swiss 721"/>
                          <a:cs typeface="Swiss 721"/>
                        </a:rPr>
                        <a:t>YouTube ad views – 2 million WhatsApp – New</a:t>
                      </a:r>
                      <a:endParaRPr lang="en-ZA" sz="1100" dirty="0">
                        <a:effectLst/>
                        <a:latin typeface="Swiss 721"/>
                        <a:ea typeface="Swiss 721"/>
                        <a:cs typeface="Swiss 721"/>
                      </a:endParaRPr>
                    </a:p>
                    <a:p>
                      <a:pPr marL="46990" marR="474345">
                        <a:lnSpc>
                          <a:spcPct val="141000"/>
                        </a:lnSpc>
                        <a:spcAft>
                          <a:spcPts val="0"/>
                        </a:spcAft>
                      </a:pPr>
                      <a:r>
                        <a:rPr lang="en-US" sz="800" dirty="0">
                          <a:solidFill>
                            <a:srgbClr val="231F20"/>
                          </a:solidFill>
                          <a:effectLst/>
                          <a:latin typeface="Swiss 721"/>
                          <a:ea typeface="Swiss 721"/>
                          <a:cs typeface="Swiss 721"/>
                        </a:rPr>
                        <a:t>Google </a:t>
                      </a:r>
                      <a:r>
                        <a:rPr lang="en-US" sz="800" dirty="0" err="1">
                          <a:solidFill>
                            <a:srgbClr val="231F20"/>
                          </a:solidFill>
                          <a:effectLst/>
                          <a:latin typeface="Swiss 721"/>
                          <a:ea typeface="Swiss 721"/>
                          <a:cs typeface="Swiss 721"/>
                        </a:rPr>
                        <a:t>Adwords</a:t>
                      </a:r>
                      <a:r>
                        <a:rPr lang="en-US" sz="800" dirty="0">
                          <a:solidFill>
                            <a:srgbClr val="231F20"/>
                          </a:solidFill>
                          <a:effectLst/>
                          <a:latin typeface="Swiss 721"/>
                          <a:ea typeface="Swiss 721"/>
                          <a:cs typeface="Swiss 721"/>
                        </a:rPr>
                        <a:t> – 1 million impressions SMSs sent – 1 million</a:t>
                      </a:r>
                      <a:endParaRPr lang="en-ZA" sz="1100" dirty="0">
                        <a:effectLst/>
                        <a:latin typeface="Swiss 721"/>
                        <a:ea typeface="Swiss 721"/>
                        <a:cs typeface="Swiss 721"/>
                      </a:endParaRPr>
                    </a:p>
                    <a:p>
                      <a:pPr marL="46990">
                        <a:lnSpc>
                          <a:spcPts val="955"/>
                        </a:lnSpc>
                        <a:spcAft>
                          <a:spcPts val="0"/>
                        </a:spcAft>
                      </a:pPr>
                      <a:r>
                        <a:rPr lang="en-US" sz="800" dirty="0">
                          <a:solidFill>
                            <a:srgbClr val="231F20"/>
                          </a:solidFill>
                          <a:effectLst/>
                          <a:latin typeface="Swiss 721"/>
                          <a:ea typeface="Swiss 721"/>
                          <a:cs typeface="Swiss 721"/>
                        </a:rPr>
                        <a:t>Please Call Me – 100 million</a:t>
                      </a:r>
                      <a:endParaRPr lang="en-ZA" sz="1100" dirty="0">
                        <a:effectLst/>
                        <a:latin typeface="Swiss 721"/>
                        <a:ea typeface="Swiss 721"/>
                        <a:cs typeface="Swiss 721"/>
                      </a:endParaRPr>
                    </a:p>
                    <a:p>
                      <a:pPr marL="46990">
                        <a:spcBef>
                          <a:spcPts val="390"/>
                        </a:spcBef>
                        <a:spcAft>
                          <a:spcPts val="0"/>
                        </a:spcAft>
                      </a:pPr>
                      <a:r>
                        <a:rPr lang="en-US" sz="800" dirty="0">
                          <a:solidFill>
                            <a:srgbClr val="231F20"/>
                          </a:solidFill>
                          <a:effectLst/>
                          <a:latin typeface="Swiss 721"/>
                          <a:ea typeface="Swiss 721"/>
                          <a:cs typeface="Swiss 721"/>
                        </a:rPr>
                        <a:t>Television: 2 600 000 viewers</a:t>
                      </a:r>
                      <a:endParaRPr lang="en-ZA" sz="1100" dirty="0">
                        <a:effectLst/>
                        <a:latin typeface="Swiss 721"/>
                        <a:ea typeface="Swiss 721"/>
                        <a:cs typeface="Swiss 721"/>
                      </a:endParaRPr>
                    </a:p>
                    <a:p>
                      <a:pPr marL="46990">
                        <a:spcBef>
                          <a:spcPts val="400"/>
                        </a:spcBef>
                        <a:spcAft>
                          <a:spcPts val="0"/>
                        </a:spcAft>
                      </a:pPr>
                      <a:r>
                        <a:rPr lang="en-US" sz="800" dirty="0">
                          <a:solidFill>
                            <a:srgbClr val="231F20"/>
                          </a:solidFill>
                          <a:effectLst/>
                          <a:latin typeface="Swiss 721"/>
                          <a:ea typeface="Swiss 721"/>
                          <a:cs typeface="Swiss 721"/>
                        </a:rPr>
                        <a:t>Radio: 4 400 000 listeners</a:t>
                      </a:r>
                      <a:endParaRPr lang="en-ZA" sz="1100" dirty="0">
                        <a:effectLst/>
                        <a:latin typeface="Swiss 721"/>
                        <a:ea typeface="Swiss 721"/>
                        <a:cs typeface="Swiss 721"/>
                      </a:endParaRPr>
                    </a:p>
                    <a:p>
                      <a:pPr marL="46990">
                        <a:spcBef>
                          <a:spcPts val="405"/>
                        </a:spcBef>
                        <a:spcAft>
                          <a:spcPts val="0"/>
                        </a:spcAft>
                      </a:pPr>
                      <a:r>
                        <a:rPr lang="en-US" sz="800" dirty="0">
                          <a:solidFill>
                            <a:srgbClr val="231F20"/>
                          </a:solidFill>
                          <a:effectLst/>
                          <a:latin typeface="Swiss 721"/>
                          <a:ea typeface="Swiss 721"/>
                          <a:cs typeface="Swiss 721"/>
                        </a:rPr>
                        <a:t>Print: 6 million readers</a:t>
                      </a:r>
                      <a:endParaRPr lang="en-ZA" sz="1100" dirty="0">
                        <a:effectLst/>
                        <a:latin typeface="Swiss 721"/>
                        <a:ea typeface="Swiss 721"/>
                        <a:cs typeface="Swiss 721"/>
                      </a:endParaRPr>
                    </a:p>
                    <a:p>
                      <a:pPr marL="46990" marR="240665">
                        <a:spcBef>
                          <a:spcPts val="400"/>
                        </a:spcBef>
                        <a:spcAft>
                          <a:spcPts val="0"/>
                        </a:spcAft>
                      </a:pPr>
                      <a:r>
                        <a:rPr lang="en-US" sz="800" dirty="0">
                          <a:solidFill>
                            <a:srgbClr val="231F20"/>
                          </a:solidFill>
                          <a:effectLst/>
                          <a:latin typeface="Swiss 721"/>
                          <a:ea typeface="Swiss 721"/>
                          <a:cs typeface="Swiss 721"/>
                        </a:rPr>
                        <a:t>Out of home: 150 billboards, 180 000 street pole posters, 2 000 transit television screens commuter transport – 20 long-distance buses</a:t>
                      </a:r>
                      <a:endParaRPr lang="en-ZA" sz="11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903824489"/>
                  </a:ext>
                </a:extLst>
              </a:tr>
            </a:tbl>
          </a:graphicData>
        </a:graphic>
      </p:graphicFrame>
    </p:spTree>
    <p:extLst>
      <p:ext uri="{BB962C8B-B14F-4D97-AF65-F5344CB8AC3E}">
        <p14:creationId xmlns:p14="http://schemas.microsoft.com/office/powerpoint/2010/main" val="159310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3C9E2E5C-1108-47F0-B48E-FBF9417117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1" y="2336143"/>
            <a:ext cx="1981200" cy="2185721"/>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43" name="Picture 42">
            <a:extLst>
              <a:ext uri="{FF2B5EF4-FFF2-40B4-BE49-F238E27FC236}">
                <a16:creationId xmlns:a16="http://schemas.microsoft.com/office/drawing/2014/main" id="{5B725929-9054-438F-9944-BFEBF6929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65" y="2351615"/>
            <a:ext cx="1806335" cy="2154435"/>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42" name="Picture 41">
            <a:extLst>
              <a:ext uri="{FF2B5EF4-FFF2-40B4-BE49-F238E27FC236}">
                <a16:creationId xmlns:a16="http://schemas.microsoft.com/office/drawing/2014/main" id="{58357A94-6A53-422A-96F7-5785CBA48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235" y="159336"/>
            <a:ext cx="1517942" cy="2044522"/>
          </a:xfrm>
          <a:custGeom>
            <a:avLst/>
            <a:gdLst>
              <a:gd name="connsiteX0" fmla="*/ 0 w 2023922"/>
              <a:gd name="connsiteY0" fmla="*/ 0 h 2044522"/>
              <a:gd name="connsiteX1" fmla="*/ 2023922 w 2023922"/>
              <a:gd name="connsiteY1" fmla="*/ 0 h 2044522"/>
              <a:gd name="connsiteX2" fmla="*/ 2023922 w 2023922"/>
              <a:gd name="connsiteY2" fmla="*/ 2044522 h 2044522"/>
              <a:gd name="connsiteX3" fmla="*/ 0 w 2023922"/>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2023922" h="2044522">
                <a:moveTo>
                  <a:pt x="0" y="0"/>
                </a:moveTo>
                <a:lnTo>
                  <a:pt x="2023922" y="0"/>
                </a:lnTo>
                <a:lnTo>
                  <a:pt x="2023922" y="2044522"/>
                </a:lnTo>
                <a:lnTo>
                  <a:pt x="0" y="2044522"/>
                </a:lnTo>
                <a:close/>
              </a:path>
            </a:pathLst>
          </a:custGeom>
        </p:spPr>
      </p:pic>
      <p:pic>
        <p:nvPicPr>
          <p:cNvPr id="40" name="Picture 39">
            <a:extLst>
              <a:ext uri="{FF2B5EF4-FFF2-40B4-BE49-F238E27FC236}">
                <a16:creationId xmlns:a16="http://schemas.microsoft.com/office/drawing/2014/main" id="{7E72D3E7-1F53-43A3-9F20-38AAA2821D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368" y="4654143"/>
            <a:ext cx="1717631" cy="2044522"/>
          </a:xfrm>
          <a:custGeom>
            <a:avLst/>
            <a:gdLst>
              <a:gd name="connsiteX0" fmla="*/ 0 w 2050379"/>
              <a:gd name="connsiteY0" fmla="*/ 0 h 2044522"/>
              <a:gd name="connsiteX1" fmla="*/ 2050379 w 2050379"/>
              <a:gd name="connsiteY1" fmla="*/ 0 h 2044522"/>
              <a:gd name="connsiteX2" fmla="*/ 2050379 w 2050379"/>
              <a:gd name="connsiteY2" fmla="*/ 2044522 h 2044522"/>
              <a:gd name="connsiteX3" fmla="*/ 0 w 2050379"/>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2050379" h="2044522">
                <a:moveTo>
                  <a:pt x="0" y="0"/>
                </a:moveTo>
                <a:lnTo>
                  <a:pt x="2050379" y="0"/>
                </a:lnTo>
                <a:lnTo>
                  <a:pt x="2050379" y="2044522"/>
                </a:lnTo>
                <a:lnTo>
                  <a:pt x="0" y="2044522"/>
                </a:lnTo>
                <a:close/>
              </a:path>
            </a:pathLst>
          </a:custGeom>
        </p:spPr>
      </p:pic>
      <p:pic>
        <p:nvPicPr>
          <p:cNvPr id="39" name="Picture 38">
            <a:extLst>
              <a:ext uri="{FF2B5EF4-FFF2-40B4-BE49-F238E27FC236}">
                <a16:creationId xmlns:a16="http://schemas.microsoft.com/office/drawing/2014/main" id="{FEC489BB-6D23-4BB2-858F-AE041FC3FC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7402" y="4654143"/>
            <a:ext cx="3765776" cy="2044522"/>
          </a:xfrm>
          <a:custGeom>
            <a:avLst/>
            <a:gdLst>
              <a:gd name="connsiteX0" fmla="*/ 0 w 5450039"/>
              <a:gd name="connsiteY0" fmla="*/ 0 h 2044522"/>
              <a:gd name="connsiteX1" fmla="*/ 5450039 w 5450039"/>
              <a:gd name="connsiteY1" fmla="*/ 0 h 2044522"/>
              <a:gd name="connsiteX2" fmla="*/ 5450039 w 5450039"/>
              <a:gd name="connsiteY2" fmla="*/ 2044522 h 2044522"/>
              <a:gd name="connsiteX3" fmla="*/ 0 w 5450039"/>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5450039" h="2044522">
                <a:moveTo>
                  <a:pt x="0" y="0"/>
                </a:moveTo>
                <a:lnTo>
                  <a:pt x="5450039" y="0"/>
                </a:lnTo>
                <a:lnTo>
                  <a:pt x="5450039" y="2044522"/>
                </a:lnTo>
                <a:lnTo>
                  <a:pt x="0" y="2044522"/>
                </a:lnTo>
                <a:close/>
              </a:path>
            </a:pathLst>
          </a:custGeom>
        </p:spPr>
      </p:pic>
      <p:pic>
        <p:nvPicPr>
          <p:cNvPr id="45" name="Picture 44">
            <a:extLst>
              <a:ext uri="{FF2B5EF4-FFF2-40B4-BE49-F238E27FC236}">
                <a16:creationId xmlns:a16="http://schemas.microsoft.com/office/drawing/2014/main" id="{52676595-1315-465C-A114-1CCD809060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1651" y="2351615"/>
            <a:ext cx="1551525" cy="2154435"/>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36" name="Picture 35">
            <a:extLst>
              <a:ext uri="{FF2B5EF4-FFF2-40B4-BE49-F238E27FC236}">
                <a16:creationId xmlns:a16="http://schemas.microsoft.com/office/drawing/2014/main" id="{BCD47C97-207D-449D-AF17-F0F84072BF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665" y="159336"/>
            <a:ext cx="3939936" cy="2044522"/>
          </a:xfrm>
          <a:custGeom>
            <a:avLst/>
            <a:gdLst>
              <a:gd name="connsiteX0" fmla="*/ 0 w 5476496"/>
              <a:gd name="connsiteY0" fmla="*/ 0 h 2044522"/>
              <a:gd name="connsiteX1" fmla="*/ 5476496 w 5476496"/>
              <a:gd name="connsiteY1" fmla="*/ 0 h 2044522"/>
              <a:gd name="connsiteX2" fmla="*/ 5476496 w 5476496"/>
              <a:gd name="connsiteY2" fmla="*/ 2044522 h 2044522"/>
              <a:gd name="connsiteX3" fmla="*/ 0 w 5476496"/>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5476496" h="2044522">
                <a:moveTo>
                  <a:pt x="0" y="0"/>
                </a:moveTo>
                <a:lnTo>
                  <a:pt x="5476496" y="0"/>
                </a:lnTo>
                <a:lnTo>
                  <a:pt x="5476496" y="2044522"/>
                </a:lnTo>
                <a:lnTo>
                  <a:pt x="0" y="2044522"/>
                </a:lnTo>
                <a:close/>
              </a:path>
            </a:pathLst>
          </a:custGeom>
        </p:spPr>
      </p:pic>
      <p:sp>
        <p:nvSpPr>
          <p:cNvPr id="10" name="TextBox 9">
            <a:extLst>
              <a:ext uri="{FF2B5EF4-FFF2-40B4-BE49-F238E27FC236}">
                <a16:creationId xmlns:a16="http://schemas.microsoft.com/office/drawing/2014/main" id="{18D96905-06A9-450B-828D-E3F851CB31BA}"/>
              </a:ext>
            </a:extLst>
          </p:cNvPr>
          <p:cNvSpPr txBox="1"/>
          <p:nvPr/>
        </p:nvSpPr>
        <p:spPr>
          <a:xfrm>
            <a:off x="6028706" y="2514600"/>
            <a:ext cx="2978326" cy="1661993"/>
          </a:xfrm>
          <a:prstGeom prst="rect">
            <a:avLst/>
          </a:prstGeom>
          <a:noFill/>
        </p:spPr>
        <p:txBody>
          <a:bodyPr wrap="square" lIns="0" tIns="0" rIns="0" bIns="0" rtlCol="0">
            <a:spAutoFit/>
          </a:bodyPr>
          <a:lstStyle/>
          <a:p>
            <a:pPr algn="ctr"/>
            <a:r>
              <a:rPr lang="en-ID" sz="3600" b="1" spc="80" dirty="0">
                <a:solidFill>
                  <a:schemeClr val="tx2">
                    <a:lumMod val="75000"/>
                  </a:schemeClr>
                </a:solidFill>
                <a:latin typeface="Arial" panose="020B0604020202020204" pitchFamily="34" charset="0"/>
                <a:cs typeface="Arial" panose="020B0604020202020204" pitchFamily="34" charset="0"/>
              </a:rPr>
              <a:t>OUR STRATEGIC FOCUS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881540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4BAD0BCC-050E-4B80-A41C-3C753E672AC5}"/>
              </a:ext>
            </a:extLst>
          </p:cNvPr>
          <p:cNvSpPr/>
          <p:nvPr/>
        </p:nvSpPr>
        <p:spPr>
          <a:xfrm rot="16200000">
            <a:off x="1376485" y="1192112"/>
            <a:ext cx="6489700" cy="4867275"/>
          </a:xfrm>
          <a:prstGeom prst="ellipse">
            <a:avLst/>
          </a:prstGeom>
          <a:noFill/>
          <a:ln w="12700" cap="flat">
            <a:gradFill>
              <a:gsLst>
                <a:gs pos="80000">
                  <a:schemeClr val="bg1">
                    <a:lumMod val="95000"/>
                  </a:schemeClr>
                </a:gs>
                <a:gs pos="100000">
                  <a:schemeClr val="tx1">
                    <a:lumMod val="65000"/>
                    <a:lumOff val="35000"/>
                  </a:schemeClr>
                </a:gs>
              </a:gsLst>
              <a:lin ang="5400000" scaled="1"/>
            </a:gradFill>
            <a:prstDash val="solid"/>
            <a:miter/>
            <a:tailEnd type="arrow" w="lg"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A7CFECBE-2951-42A6-9208-AD0FADC8FCDB}"/>
              </a:ext>
            </a:extLst>
          </p:cNvPr>
          <p:cNvSpPr/>
          <p:nvPr/>
        </p:nvSpPr>
        <p:spPr>
          <a:xfrm flipH="1">
            <a:off x="-26634" y="3"/>
            <a:ext cx="4909679" cy="6858001"/>
          </a:xfrm>
          <a:custGeom>
            <a:avLst/>
            <a:gdLst>
              <a:gd name="connsiteX0" fmla="*/ 6546239 w 6546239"/>
              <a:gd name="connsiteY0" fmla="*/ 0 h 6858001"/>
              <a:gd name="connsiteX1" fmla="*/ 3815792 w 6546239"/>
              <a:gd name="connsiteY1" fmla="*/ 0 h 6858001"/>
              <a:gd name="connsiteX2" fmla="*/ 0 w 6546239"/>
              <a:gd name="connsiteY2" fmla="*/ 6858001 h 6858001"/>
              <a:gd name="connsiteX3" fmla="*/ 5535292 w 6546239"/>
              <a:gd name="connsiteY3" fmla="*/ 6858001 h 6858001"/>
              <a:gd name="connsiteX4" fmla="*/ 6546239 w 6546239"/>
              <a:gd name="connsiteY4" fmla="*/ 5041058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239" h="6858001">
                <a:moveTo>
                  <a:pt x="6546239" y="0"/>
                </a:moveTo>
                <a:lnTo>
                  <a:pt x="3815792" y="0"/>
                </a:lnTo>
                <a:lnTo>
                  <a:pt x="0" y="6858001"/>
                </a:lnTo>
                <a:lnTo>
                  <a:pt x="5535292" y="6858001"/>
                </a:lnTo>
                <a:lnTo>
                  <a:pt x="6546239" y="5041058"/>
                </a:lnTo>
                <a:close/>
              </a:path>
            </a:pathLst>
          </a:custGeom>
          <a:gradFill>
            <a:gsLst>
              <a:gs pos="0">
                <a:srgbClr val="0070C0"/>
              </a:gs>
              <a:gs pos="10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D828DF4-C7EC-47F4-8D67-8948F2BC5F22}"/>
              </a:ext>
            </a:extLst>
          </p:cNvPr>
          <p:cNvSpPr txBox="1">
            <a:spLocks/>
          </p:cNvSpPr>
          <p:nvPr/>
        </p:nvSpPr>
        <p:spPr>
          <a:xfrm>
            <a:off x="53934" y="2117159"/>
            <a:ext cx="2613066" cy="1329595"/>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Programme 4</a:t>
            </a:r>
          </a:p>
          <a:p>
            <a:r>
              <a:rPr lang="en-US" sz="3200" b="1" dirty="0">
                <a:solidFill>
                  <a:schemeClr val="bg1"/>
                </a:solidFill>
                <a:latin typeface="Arial" panose="020B0604020202020204" pitchFamily="34" charset="0"/>
                <a:cs typeface="Arial" panose="020B0604020202020204" pitchFamily="34" charset="0"/>
              </a:rPr>
              <a:t>Party Funding </a:t>
            </a:r>
          </a:p>
        </p:txBody>
      </p:sp>
      <p:pic>
        <p:nvPicPr>
          <p:cNvPr id="28" name="Picture 27">
            <a:extLst>
              <a:ext uri="{FF2B5EF4-FFF2-40B4-BE49-F238E27FC236}">
                <a16:creationId xmlns:a16="http://schemas.microsoft.com/office/drawing/2014/main" id="{9B1E16AB-B835-425E-8421-A02E5F5E1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278" y="0"/>
            <a:ext cx="4556554" cy="6848207"/>
          </a:xfrm>
          <a:prstGeom prst="parallelogram">
            <a:avLst>
              <a:gd name="adj" fmla="val 33450"/>
            </a:avLst>
          </a:prstGeom>
        </p:spPr>
      </p:pic>
      <p:sp>
        <p:nvSpPr>
          <p:cNvPr id="5" name="Slide Number Placeholder 4"/>
          <p:cNvSpPr>
            <a:spLocks noGrp="1"/>
          </p:cNvSpPr>
          <p:nvPr>
            <p:ph type="sldNum" sz="quarter" idx="12"/>
          </p:nvPr>
        </p:nvSpPr>
        <p:spPr>
          <a:xfrm>
            <a:off x="224915" y="5746773"/>
            <a:ext cx="2269141" cy="365125"/>
          </a:xfrm>
        </p:spPr>
        <p:txBody>
          <a:bodyPr/>
          <a:lstStyle/>
          <a:p>
            <a:fld id="{B6F15528-21DE-4FAA-801E-634DDDAF4B2B}" type="slidenum">
              <a:rPr lang="en-US" smtClean="0">
                <a:latin typeface="Arial" panose="020B0604020202020204" pitchFamily="34" charset="0"/>
                <a:cs typeface="Arial" panose="020B0604020202020204" pitchFamily="34" charset="0"/>
              </a:rPr>
              <a:pPr/>
              <a:t>40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40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D7C7A8-843C-48C5-8DAE-964E234031AC}"/>
              </a:ext>
            </a:extLst>
          </p:cNvPr>
          <p:cNvSpPr/>
          <p:nvPr/>
        </p:nvSpPr>
        <p:spPr>
          <a:xfrm>
            <a:off x="82550" y="5765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0FBD32-9706-45E2-AC50-A40B71D9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83" y="1613742"/>
            <a:ext cx="2770522" cy="4163915"/>
          </a:xfrm>
          <a:prstGeom prst="rect">
            <a:avLst/>
          </a:prstGeom>
        </p:spPr>
      </p:pic>
      <p:sp>
        <p:nvSpPr>
          <p:cNvPr id="2" name="Rectangle 1"/>
          <p:cNvSpPr/>
          <p:nvPr/>
        </p:nvSpPr>
        <p:spPr>
          <a:xfrm>
            <a:off x="3344883" y="990600"/>
            <a:ext cx="4876800" cy="5324535"/>
          </a:xfrm>
          <a:prstGeom prst="rect">
            <a:avLst/>
          </a:prstGeom>
        </p:spPr>
        <p:txBody>
          <a:bodyPr wrap="square">
            <a:spAutoFit/>
          </a:bodyPr>
          <a:lstStyle/>
          <a:p>
            <a:pPr algn="just"/>
            <a:r>
              <a:rPr lang="en-ZA" sz="2000" dirty="0">
                <a:latin typeface="Arial" panose="020B0604020202020204" pitchFamily="34" charset="0"/>
                <a:cs typeface="Arial" panose="020B0604020202020204" pitchFamily="34" charset="0"/>
              </a:rPr>
              <a:t>This programme focuses on the strategic outcome of contributing to the enhancement of transparency in elections and party funding. The programme manages party funding and donations in compliance with legislation, and strengthens cooperative relationships by providing consultative and liaison platforms between the Electoral Commission and political parties and candidates, using systems, people and processes that are sustainable. It also provides effective management of the registration of political parties and processing of the nomination of candidates for various electoral events.</a:t>
            </a:r>
          </a:p>
        </p:txBody>
      </p:sp>
      <p:sp>
        <p:nvSpPr>
          <p:cNvPr id="3" name="Rectangle 2"/>
          <p:cNvSpPr/>
          <p:nvPr/>
        </p:nvSpPr>
        <p:spPr>
          <a:xfrm>
            <a:off x="228600" y="312976"/>
            <a:ext cx="7924800" cy="1046440"/>
          </a:xfrm>
          <a:prstGeom prst="rect">
            <a:avLst/>
          </a:prstGeom>
        </p:spPr>
        <p:txBody>
          <a:bodyPr wrap="square">
            <a:spAutoFit/>
          </a:bodyPr>
          <a:lstStyle/>
          <a:p>
            <a:r>
              <a:rPr lang="en-US" sz="3400" b="1" dirty="0">
                <a:solidFill>
                  <a:schemeClr val="tx1">
                    <a:lumMod val="75000"/>
                    <a:lumOff val="25000"/>
                  </a:schemeClr>
                </a:solidFill>
                <a:latin typeface="Arial" panose="020B0604020202020204" pitchFamily="34" charset="0"/>
                <a:cs typeface="Arial" panose="020B0604020202020204" pitchFamily="34" charset="0"/>
              </a:rPr>
              <a:t>PROGRAMME 3: OUTREACH</a:t>
            </a:r>
          </a:p>
          <a:p>
            <a:r>
              <a:rPr lang="en-US" sz="2800" b="1" dirty="0">
                <a:solidFill>
                  <a:schemeClr val="tx1">
                    <a:lumMod val="75000"/>
                    <a:lumOff val="25000"/>
                  </a:schemeClr>
                </a:solidFill>
                <a:latin typeface="Book Antiqua" panose="02040602050305030304" pitchFamily="18" charset="0"/>
              </a:rPr>
              <a:t> </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010" y="6062781"/>
            <a:ext cx="7493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425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9" y="28303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8" y="384628"/>
            <a:ext cx="8078724" cy="1015663"/>
          </a:xfrm>
          <a:prstGeom prst="rect">
            <a:avLst/>
          </a:prstGeom>
          <a:noFill/>
        </p:spPr>
        <p:txBody>
          <a:bodyPr wrap="square" lIns="0" tIns="0" rIns="0" bIns="0" rtlCol="0" anchor="t">
            <a:spAutoFit/>
          </a:bodyPr>
          <a:lstStyle/>
          <a:p>
            <a:r>
              <a:rPr lang="en-US" sz="3400" b="1" dirty="0">
                <a:solidFill>
                  <a:srgbClr val="002060"/>
                </a:solidFill>
                <a:latin typeface="Arial" panose="020B0604020202020204" pitchFamily="34" charset="0"/>
                <a:cs typeface="Arial" panose="020B0604020202020204" pitchFamily="34" charset="0"/>
              </a:rPr>
              <a:t>PROGRAMME 4: PARTY FUNDING </a:t>
            </a:r>
          </a:p>
          <a:p>
            <a:endParaRPr lang="en-US"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0B2DE2-18E3-4FEC-8C3B-6DA7DF9FF5D5}"/>
              </a:ext>
            </a:extLst>
          </p:cNvPr>
          <p:cNvSpPr txBox="1"/>
          <p:nvPr/>
        </p:nvSpPr>
        <p:spPr>
          <a:xfrm>
            <a:off x="449273" y="1076529"/>
            <a:ext cx="8316686" cy="252762"/>
          </a:xfrm>
          <a:prstGeom prst="rect">
            <a:avLst/>
          </a:prstGeom>
          <a:noFill/>
        </p:spPr>
        <p:txBody>
          <a:bodyPr wrap="square" lIns="0" tIns="0" rIns="0" bIns="0" rtlCol="0" anchor="t">
            <a:spAutoFit/>
          </a:bodyPr>
          <a:lstStyle/>
          <a:p>
            <a:pPr algn="ctr">
              <a:lnSpc>
                <a:spcPts val="1900"/>
              </a:lnSpc>
            </a:pPr>
            <a:r>
              <a:rPr lang="en-ZA" sz="2400" b="1" dirty="0">
                <a:solidFill>
                  <a:srgbClr val="C00000"/>
                </a:solidFill>
                <a:latin typeface="Arial" panose="020B0604020202020204" pitchFamily="34" charset="0"/>
                <a:cs typeface="Arial" panose="020B0604020202020204" pitchFamily="34" charset="0"/>
              </a:rPr>
              <a:t>Sub-programmes</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377728" y="2743512"/>
            <a:ext cx="2327969" cy="1308022"/>
          </a:xfrm>
        </p:spPr>
      </p:pic>
      <p:sp>
        <p:nvSpPr>
          <p:cNvPr id="10" name="Rectangle 9">
            <a:extLst>
              <a:ext uri="{FF2B5EF4-FFF2-40B4-BE49-F238E27FC236}">
                <a16:creationId xmlns:a16="http://schemas.microsoft.com/office/drawing/2014/main" id="{1C644E50-5F0E-479D-B660-BD9D305526D2}"/>
              </a:ext>
            </a:extLst>
          </p:cNvPr>
          <p:cNvSpPr/>
          <p:nvPr/>
        </p:nvSpPr>
        <p:spPr>
          <a:xfrm>
            <a:off x="297328" y="2590800"/>
            <a:ext cx="2495285" cy="1660775"/>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28EA7E2-6253-4CD6-9F98-BD31D4D58A57}"/>
              </a:ext>
            </a:extLst>
          </p:cNvPr>
          <p:cNvSpPr/>
          <p:nvPr/>
        </p:nvSpPr>
        <p:spPr>
          <a:xfrm>
            <a:off x="3562858" y="2617381"/>
            <a:ext cx="5046534" cy="1692771"/>
          </a:xfrm>
          <a:prstGeom prst="rect">
            <a:avLst/>
          </a:prstGeom>
        </p:spPr>
        <p:txBody>
          <a:bodyPr wrap="square" lIns="0" tIns="0" rIns="0" bIns="0" anchor="t">
            <a:spAutoFit/>
          </a:bodyPr>
          <a:lstStyle/>
          <a:p>
            <a:pPr algn="ctr"/>
            <a:r>
              <a:rPr lang="en-ZA" sz="1600" dirty="0">
                <a:solidFill>
                  <a:schemeClr val="tx1">
                    <a:lumMod val="75000"/>
                    <a:lumOff val="25000"/>
                  </a:schemeClr>
                </a:solidFill>
                <a:latin typeface="Arial" panose="020B0604020202020204" pitchFamily="34" charset="0"/>
                <a:cs typeface="Arial" panose="020B0604020202020204" pitchFamily="34" charset="0"/>
              </a:rPr>
              <a:t>Due to the fact that this is a new unit within the Electoral Commission, which is still in its infancy, the sub-programmes for the unit have not yet been finalised. Liaison with National Treasury in this regard is ongoing and will be finalised during the 2021 MTEF budget programme structure review process.</a:t>
            </a:r>
          </a:p>
          <a:p>
            <a:pPr algn="ct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a:xfrm>
            <a:off x="4263242" y="5764386"/>
            <a:ext cx="2133600" cy="365125"/>
          </a:xfrm>
        </p:spPr>
        <p:txBody>
          <a:bodyPr/>
          <a:lstStyle/>
          <a:p>
            <a:fld id="{F3BB0851-680D-4F20-952F-CE68C8DC2298}" type="slidenum">
              <a:rPr lang="en-US" smtClean="0">
                <a:latin typeface="Arial" panose="020B0604020202020204" pitchFamily="34" charset="0"/>
                <a:cs typeface="Arial" panose="020B0604020202020204" pitchFamily="34" charset="0"/>
              </a:rPr>
              <a:t>42</a:t>
            </a:fld>
            <a:endParaRPr lang="en-US">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593" y="6117479"/>
            <a:ext cx="74930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818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BB0851-680D-4F20-952F-CE68C8DC2298}" type="slidenum">
              <a:rPr lang="en-US" smtClean="0"/>
              <a:t>43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27977721"/>
              </p:ext>
            </p:extLst>
          </p:nvPr>
        </p:nvGraphicFramePr>
        <p:xfrm>
          <a:off x="228600" y="152400"/>
          <a:ext cx="8763000" cy="5938152"/>
        </p:xfrm>
        <a:graphic>
          <a:graphicData uri="http://schemas.openxmlformats.org/drawingml/2006/table">
            <a:tbl>
              <a:tblPr firstRow="1" firstCol="1" lastRow="1" lastCol="1" bandRow="1" bandCol="1"/>
              <a:tblGrid>
                <a:gridCol w="395182">
                  <a:extLst>
                    <a:ext uri="{9D8B030D-6E8A-4147-A177-3AD203B41FA5}">
                      <a16:colId xmlns:a16="http://schemas.microsoft.com/office/drawing/2014/main" val="20000"/>
                    </a:ext>
                  </a:extLst>
                </a:gridCol>
                <a:gridCol w="815782">
                  <a:extLst>
                    <a:ext uri="{9D8B030D-6E8A-4147-A177-3AD203B41FA5}">
                      <a16:colId xmlns:a16="http://schemas.microsoft.com/office/drawing/2014/main" val="20001"/>
                    </a:ext>
                  </a:extLst>
                </a:gridCol>
                <a:gridCol w="1063905">
                  <a:extLst>
                    <a:ext uri="{9D8B030D-6E8A-4147-A177-3AD203B41FA5}">
                      <a16:colId xmlns:a16="http://schemas.microsoft.com/office/drawing/2014/main" val="20002"/>
                    </a:ext>
                  </a:extLst>
                </a:gridCol>
                <a:gridCol w="917452">
                  <a:extLst>
                    <a:ext uri="{9D8B030D-6E8A-4147-A177-3AD203B41FA5}">
                      <a16:colId xmlns:a16="http://schemas.microsoft.com/office/drawing/2014/main" val="20003"/>
                    </a:ext>
                  </a:extLst>
                </a:gridCol>
                <a:gridCol w="651779">
                  <a:extLst>
                    <a:ext uri="{9D8B030D-6E8A-4147-A177-3AD203B41FA5}">
                      <a16:colId xmlns:a16="http://schemas.microsoft.com/office/drawing/2014/main" val="20004"/>
                    </a:ext>
                  </a:extLst>
                </a:gridCol>
                <a:gridCol w="651779">
                  <a:extLst>
                    <a:ext uri="{9D8B030D-6E8A-4147-A177-3AD203B41FA5}">
                      <a16:colId xmlns:a16="http://schemas.microsoft.com/office/drawing/2014/main" val="20005"/>
                    </a:ext>
                  </a:extLst>
                </a:gridCol>
                <a:gridCol w="651779">
                  <a:extLst>
                    <a:ext uri="{9D8B030D-6E8A-4147-A177-3AD203B41FA5}">
                      <a16:colId xmlns:a16="http://schemas.microsoft.com/office/drawing/2014/main" val="20006"/>
                    </a:ext>
                  </a:extLst>
                </a:gridCol>
                <a:gridCol w="743161">
                  <a:extLst>
                    <a:ext uri="{9D8B030D-6E8A-4147-A177-3AD203B41FA5}">
                      <a16:colId xmlns:a16="http://schemas.microsoft.com/office/drawing/2014/main" val="20007"/>
                    </a:ext>
                  </a:extLst>
                </a:gridCol>
                <a:gridCol w="986442">
                  <a:extLst>
                    <a:ext uri="{9D8B030D-6E8A-4147-A177-3AD203B41FA5}">
                      <a16:colId xmlns:a16="http://schemas.microsoft.com/office/drawing/2014/main" val="20008"/>
                    </a:ext>
                  </a:extLst>
                </a:gridCol>
                <a:gridCol w="986442">
                  <a:extLst>
                    <a:ext uri="{9D8B030D-6E8A-4147-A177-3AD203B41FA5}">
                      <a16:colId xmlns:a16="http://schemas.microsoft.com/office/drawing/2014/main" val="20009"/>
                    </a:ext>
                  </a:extLst>
                </a:gridCol>
                <a:gridCol w="899297">
                  <a:extLst>
                    <a:ext uri="{9D8B030D-6E8A-4147-A177-3AD203B41FA5}">
                      <a16:colId xmlns:a16="http://schemas.microsoft.com/office/drawing/2014/main" val="20010"/>
                    </a:ext>
                  </a:extLst>
                </a:gridCol>
              </a:tblGrid>
              <a:tr h="463948">
                <a:tc gridSpan="4">
                  <a:txBody>
                    <a:bodyPr/>
                    <a:lstStyle/>
                    <a:p>
                      <a:pPr marL="46355" algn="ctr">
                        <a:spcAft>
                          <a:spcPts val="0"/>
                        </a:spcAft>
                      </a:pPr>
                      <a:r>
                        <a:rPr lang="en-US" sz="1400" b="1" dirty="0">
                          <a:solidFill>
                            <a:schemeClr val="tx2"/>
                          </a:solidFill>
                          <a:effectLst/>
                          <a:latin typeface="Arial" panose="020B0604020202020204" pitchFamily="34" charset="0"/>
                          <a:ea typeface="Swiss 721"/>
                          <a:cs typeface="Arial" panose="020B0604020202020204" pitchFamily="34" charset="0"/>
                        </a:rPr>
                        <a:t> </a:t>
                      </a:r>
                      <a:r>
                        <a:rPr lang="en-ZA" sz="1400" b="1" dirty="0">
                          <a:solidFill>
                            <a:schemeClr val="tx2"/>
                          </a:solidFill>
                          <a:effectLst/>
                          <a:latin typeface="Arial" panose="020B0604020202020204" pitchFamily="34" charset="0"/>
                          <a:ea typeface="Swiss 721"/>
                          <a:cs typeface="Arial" panose="020B0604020202020204" pitchFamily="34" charset="0"/>
                        </a:rPr>
                        <a:t>Outcomes, outputs, performance indicators and targets for 2021</a:t>
                      </a:r>
                      <a:endParaRPr lang="en-ZA" sz="2000" b="1" dirty="0">
                        <a:solidFill>
                          <a:schemeClr val="tx2"/>
                        </a:solidFill>
                        <a:effectLst/>
                        <a:latin typeface="Arial" panose="020B0604020202020204" pitchFamily="34" charset="0"/>
                        <a:ea typeface="Swiss 721"/>
                        <a:cs typeface="Arial" panose="020B0604020202020204" pitchFamily="34" charset="0"/>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46355">
                        <a:spcBef>
                          <a:spcPts val="10"/>
                        </a:spcBef>
                        <a:spcAft>
                          <a:spcPts val="0"/>
                        </a:spcAft>
                      </a:pPr>
                      <a:r>
                        <a:rPr lang="en-US" sz="800" b="1" dirty="0">
                          <a:effectLst/>
                          <a:latin typeface="Arial" panose="020B0604020202020204" pitchFamily="34" charset="0"/>
                          <a:ea typeface="Swiss 721"/>
                          <a:cs typeface="Arial" panose="020B0604020202020204" pitchFamily="34" charset="0"/>
                        </a:rPr>
                        <a:t> </a:t>
                      </a:r>
                      <a:endParaRPr lang="en-ZA" sz="1050" dirty="0">
                        <a:effectLst/>
                        <a:latin typeface="Arial" panose="020B0604020202020204" pitchFamily="34" charset="0"/>
                        <a:ea typeface="Swiss 721"/>
                        <a:cs typeface="Arial" panose="020B0604020202020204" pitchFamily="34" charset="0"/>
                      </a:endParaRPr>
                    </a:p>
                    <a:p>
                      <a:pPr marL="354965">
                        <a:spcAft>
                          <a:spcPts val="0"/>
                        </a:spcAft>
                      </a:pPr>
                      <a:r>
                        <a:rPr lang="en-US" sz="800" b="1" dirty="0">
                          <a:solidFill>
                            <a:srgbClr val="FFFFFF"/>
                          </a:solidFill>
                          <a:effectLst/>
                          <a:latin typeface="Arial" panose="020B0604020202020204" pitchFamily="34" charset="0"/>
                          <a:ea typeface="Swiss 721"/>
                          <a:cs typeface="Arial" panose="020B0604020202020204" pitchFamily="34" charset="0"/>
                        </a:rPr>
                        <a:t>Audited/actual performance</a:t>
                      </a:r>
                      <a:endParaRPr lang="en-ZA" sz="105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a:txBody>
                    <a:bodyPr/>
                    <a:lstStyle/>
                    <a:p>
                      <a:pPr marL="81915" marR="64770" indent="66040">
                        <a:lnSpc>
                          <a:spcPct val="103000"/>
                        </a:lnSpc>
                        <a:spcBef>
                          <a:spcPts val="410"/>
                        </a:spcBef>
                        <a:spcAft>
                          <a:spcPts val="0"/>
                        </a:spcAft>
                      </a:pPr>
                      <a:r>
                        <a:rPr lang="en-US" sz="800" b="1" dirty="0">
                          <a:solidFill>
                            <a:srgbClr val="FFFFFF"/>
                          </a:solidFill>
                          <a:effectLst/>
                          <a:latin typeface="Arial" panose="020B0604020202020204" pitchFamily="34" charset="0"/>
                          <a:ea typeface="Swiss 721"/>
                          <a:cs typeface="Arial" panose="020B0604020202020204" pitchFamily="34" charset="0"/>
                        </a:rPr>
                        <a:t>Estimated performance</a:t>
                      </a:r>
                      <a:endParaRPr lang="en-ZA" sz="105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gridSpan="3">
                  <a:txBody>
                    <a:bodyPr/>
                    <a:lstStyle/>
                    <a:p>
                      <a:pPr marL="46355">
                        <a:spcBef>
                          <a:spcPts val="10"/>
                        </a:spcBef>
                        <a:spcAft>
                          <a:spcPts val="0"/>
                        </a:spcAft>
                      </a:pPr>
                      <a:r>
                        <a:rPr lang="en-US" sz="800" b="1" dirty="0">
                          <a:effectLst/>
                          <a:latin typeface="Arial" panose="020B0604020202020204" pitchFamily="34" charset="0"/>
                          <a:ea typeface="Swiss 721"/>
                          <a:cs typeface="Arial" panose="020B0604020202020204" pitchFamily="34" charset="0"/>
                        </a:rPr>
                        <a:t> </a:t>
                      </a:r>
                      <a:endParaRPr lang="en-ZA" sz="1050" dirty="0">
                        <a:effectLst/>
                        <a:latin typeface="Arial" panose="020B0604020202020204" pitchFamily="34" charset="0"/>
                        <a:ea typeface="Swiss 721"/>
                        <a:cs typeface="Arial" panose="020B0604020202020204" pitchFamily="34" charset="0"/>
                      </a:endParaRPr>
                    </a:p>
                    <a:p>
                      <a:pPr marL="1185545" marR="1179830" algn="ctr">
                        <a:spcAft>
                          <a:spcPts val="0"/>
                        </a:spcAft>
                      </a:pPr>
                      <a:r>
                        <a:rPr lang="en-US" sz="800" b="1" dirty="0">
                          <a:solidFill>
                            <a:srgbClr val="FFFFFF"/>
                          </a:solidFill>
                          <a:effectLst/>
                          <a:latin typeface="Arial" panose="020B0604020202020204" pitchFamily="34" charset="0"/>
                          <a:ea typeface="Swiss 721"/>
                          <a:cs typeface="Arial" panose="020B0604020202020204" pitchFamily="34" charset="0"/>
                        </a:rPr>
                        <a:t>MTEF period</a:t>
                      </a:r>
                      <a:endParaRPr lang="en-ZA" sz="105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68212">
                <a:tc>
                  <a:txBody>
                    <a:bodyPr/>
                    <a:lstStyle/>
                    <a:p>
                      <a:pPr marL="46355" marR="116840" algn="r">
                        <a:spcBef>
                          <a:spcPts val="620"/>
                        </a:spcBef>
                        <a:spcAft>
                          <a:spcPts val="0"/>
                        </a:spcAft>
                      </a:pPr>
                      <a:r>
                        <a:rPr lang="en-US" sz="700" b="1">
                          <a:solidFill>
                            <a:srgbClr val="FFFFFF"/>
                          </a:solidFill>
                          <a:effectLst/>
                          <a:latin typeface="Swiss 721"/>
                          <a:ea typeface="Swiss 721"/>
                          <a:cs typeface="Swiss 721"/>
                        </a:rPr>
                        <a:t>No.</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208280">
                        <a:spcBef>
                          <a:spcPts val="620"/>
                        </a:spcBef>
                        <a:spcAft>
                          <a:spcPts val="0"/>
                        </a:spcAft>
                      </a:pPr>
                      <a:r>
                        <a:rPr lang="en-US" sz="700" b="1">
                          <a:solidFill>
                            <a:srgbClr val="FFFFFF"/>
                          </a:solidFill>
                          <a:effectLst/>
                          <a:latin typeface="Swiss 721"/>
                          <a:ea typeface="Swiss 721"/>
                          <a:cs typeface="Swiss 721"/>
                        </a:rPr>
                        <a:t>Outcome</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365125">
                        <a:spcBef>
                          <a:spcPts val="620"/>
                        </a:spcBef>
                        <a:spcAft>
                          <a:spcPts val="0"/>
                        </a:spcAft>
                      </a:pPr>
                      <a:r>
                        <a:rPr lang="en-US" sz="700" b="1">
                          <a:solidFill>
                            <a:srgbClr val="FFFFFF"/>
                          </a:solidFill>
                          <a:effectLst/>
                          <a:latin typeface="Swiss 721"/>
                          <a:ea typeface="Swiss 721"/>
                          <a:cs typeface="Swiss 721"/>
                        </a:rPr>
                        <a:t>Outputs</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240030" marR="223520" indent="75565">
                        <a:lnSpc>
                          <a:spcPts val="1000"/>
                        </a:lnSpc>
                        <a:spcBef>
                          <a:spcPts val="80"/>
                        </a:spcBef>
                        <a:spcAft>
                          <a:spcPts val="0"/>
                        </a:spcAft>
                      </a:pPr>
                      <a:r>
                        <a:rPr lang="en-US" sz="700" b="1">
                          <a:solidFill>
                            <a:srgbClr val="FFFFFF"/>
                          </a:solidFill>
                          <a:effectLst/>
                          <a:latin typeface="Swiss 721"/>
                          <a:ea typeface="Swiss 721"/>
                          <a:cs typeface="Swiss 721"/>
                        </a:rPr>
                        <a:t>Output indicators</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50800" marR="46990" algn="ctr">
                        <a:spcBef>
                          <a:spcPts val="620"/>
                        </a:spcBef>
                        <a:spcAft>
                          <a:spcPts val="0"/>
                        </a:spcAft>
                      </a:pPr>
                      <a:r>
                        <a:rPr lang="en-US" sz="700" b="1">
                          <a:solidFill>
                            <a:srgbClr val="FFFFFF"/>
                          </a:solidFill>
                          <a:effectLst/>
                          <a:latin typeface="Swiss 721"/>
                          <a:ea typeface="Swiss 721"/>
                          <a:cs typeface="Swiss 721"/>
                        </a:rPr>
                        <a:t>2016/17</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0800" marR="46990" algn="ctr">
                        <a:spcBef>
                          <a:spcPts val="620"/>
                        </a:spcBef>
                        <a:spcAft>
                          <a:spcPts val="0"/>
                        </a:spcAft>
                      </a:pPr>
                      <a:r>
                        <a:rPr lang="en-US" sz="700" b="1">
                          <a:solidFill>
                            <a:srgbClr val="FFFFFF"/>
                          </a:solidFill>
                          <a:effectLst/>
                          <a:latin typeface="Swiss 721"/>
                          <a:ea typeface="Swiss 721"/>
                          <a:cs typeface="Swiss 721"/>
                        </a:rPr>
                        <a:t>2017/18</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0800" marR="46355" algn="ctr">
                        <a:spcBef>
                          <a:spcPts val="620"/>
                        </a:spcBef>
                        <a:spcAft>
                          <a:spcPts val="0"/>
                        </a:spcAft>
                      </a:pPr>
                      <a:r>
                        <a:rPr lang="en-US" sz="700" b="1" dirty="0">
                          <a:solidFill>
                            <a:srgbClr val="FFFFFF"/>
                          </a:solidFill>
                          <a:effectLst/>
                          <a:latin typeface="Swiss 721"/>
                          <a:ea typeface="Swiss 721"/>
                          <a:cs typeface="Swiss 721"/>
                        </a:rPr>
                        <a:t>2018/19</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158750" marR="154305" algn="ctr">
                        <a:spcBef>
                          <a:spcPts val="620"/>
                        </a:spcBef>
                        <a:spcAft>
                          <a:spcPts val="0"/>
                        </a:spcAft>
                      </a:pPr>
                      <a:r>
                        <a:rPr lang="en-US" sz="700" b="1" dirty="0">
                          <a:solidFill>
                            <a:srgbClr val="FFFFFF"/>
                          </a:solidFill>
                          <a:effectLst/>
                          <a:latin typeface="Swiss 721"/>
                          <a:ea typeface="Swiss 721"/>
                          <a:cs typeface="Swiss 721"/>
                        </a:rPr>
                        <a:t>2019/20</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0005" marR="34925" algn="ctr">
                        <a:spcBef>
                          <a:spcPts val="620"/>
                        </a:spcBef>
                        <a:spcAft>
                          <a:spcPts val="0"/>
                        </a:spcAft>
                      </a:pPr>
                      <a:r>
                        <a:rPr lang="en-US" sz="700" b="1">
                          <a:solidFill>
                            <a:srgbClr val="FFFFFF"/>
                          </a:solidFill>
                          <a:effectLst/>
                          <a:latin typeface="Swiss 721"/>
                          <a:ea typeface="Swiss 721"/>
                          <a:cs typeface="Swiss 721"/>
                        </a:rPr>
                        <a:t>2020/21</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40005" marR="34290" algn="ctr">
                        <a:spcBef>
                          <a:spcPts val="620"/>
                        </a:spcBef>
                        <a:spcAft>
                          <a:spcPts val="0"/>
                        </a:spcAft>
                      </a:pPr>
                      <a:r>
                        <a:rPr lang="en-US" sz="700" b="1" dirty="0">
                          <a:solidFill>
                            <a:srgbClr val="FFFFFF"/>
                          </a:solidFill>
                          <a:effectLst/>
                          <a:latin typeface="Swiss 721"/>
                          <a:ea typeface="Swiss 721"/>
                          <a:cs typeface="Swiss 721"/>
                        </a:rPr>
                        <a:t>2021/22</a:t>
                      </a:r>
                      <a:endParaRPr lang="en-ZA" sz="1000" dirty="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35560" marR="29210" algn="ctr">
                        <a:spcBef>
                          <a:spcPts val="620"/>
                        </a:spcBef>
                        <a:spcAft>
                          <a:spcPts val="0"/>
                        </a:spcAft>
                      </a:pPr>
                      <a:r>
                        <a:rPr lang="en-US" sz="700" b="1">
                          <a:solidFill>
                            <a:srgbClr val="FFFFFF"/>
                          </a:solidFill>
                          <a:effectLst/>
                          <a:latin typeface="Swiss 721"/>
                          <a:ea typeface="Swiss 721"/>
                          <a:cs typeface="Swiss 721"/>
                        </a:rPr>
                        <a:t>2022/23</a:t>
                      </a:r>
                      <a:endParaRPr lang="en-ZA" sz="1000">
                        <a:effectLst/>
                        <a:latin typeface="Swiss 721"/>
                        <a:ea typeface="Swiss 721"/>
                        <a:cs typeface="Swiss 721"/>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10001"/>
                  </a:ext>
                </a:extLst>
              </a:tr>
              <a:tr h="790946">
                <a:tc>
                  <a:txBody>
                    <a:bodyPr/>
                    <a:lstStyle/>
                    <a:p>
                      <a:pPr marL="46355" marR="143510" algn="r">
                        <a:spcBef>
                          <a:spcPts val="180"/>
                        </a:spcBef>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4.1.1</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rowSpan="4">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Bef>
                          <a:spcPts val="20"/>
                        </a:spcBef>
                        <a:spcAft>
                          <a:spcPts val="0"/>
                        </a:spcAft>
                      </a:pPr>
                      <a:r>
                        <a:rPr lang="en-US" sz="7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4450" marR="38100">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Contributed to the</a:t>
                      </a:r>
                      <a:r>
                        <a:rPr lang="en-US" sz="900" spc="-70" dirty="0">
                          <a:solidFill>
                            <a:srgbClr val="231F20"/>
                          </a:solidFill>
                          <a:effectLst/>
                          <a:latin typeface="Arial" panose="020B0604020202020204" pitchFamily="34" charset="0"/>
                          <a:ea typeface="Swiss 721"/>
                          <a:cs typeface="Arial" panose="020B0604020202020204" pitchFamily="34" charset="0"/>
                        </a:rPr>
                        <a:t> </a:t>
                      </a:r>
                      <a:r>
                        <a:rPr lang="en-US" sz="900" dirty="0">
                          <a:solidFill>
                            <a:srgbClr val="231F20"/>
                          </a:solidFill>
                          <a:effectLst/>
                          <a:latin typeface="Arial" panose="020B0604020202020204" pitchFamily="34" charset="0"/>
                          <a:ea typeface="Swiss 721"/>
                          <a:cs typeface="Arial" panose="020B0604020202020204" pitchFamily="34" charset="0"/>
                        </a:rPr>
                        <a:t>enhancement of transparency in elections and party funding</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88265">
                        <a:spcBef>
                          <a:spcPts val="180"/>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Manage party funding and donations in compliance with relevant legislation</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45720">
                        <a:spcBef>
                          <a:spcPts val="180"/>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Number of disbursements to represented parties per annum</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New</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New</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0800" marR="4635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New</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158750" marR="154305"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New</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5"/>
                        </a:spcBef>
                        <a:spcAft>
                          <a:spcPts val="0"/>
                        </a:spcAft>
                      </a:pPr>
                      <a:r>
                        <a:rPr lang="en-US" sz="105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0005" marR="3492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At least 4 – one per</a:t>
                      </a:r>
                      <a:endParaRPr lang="en-ZA" sz="1100">
                        <a:effectLst/>
                        <a:latin typeface="Arial" panose="020B0604020202020204" pitchFamily="34" charset="0"/>
                        <a:ea typeface="Swiss 721"/>
                        <a:cs typeface="Arial" panose="020B0604020202020204" pitchFamily="34" charset="0"/>
                      </a:endParaRPr>
                    </a:p>
                    <a:p>
                      <a:pPr marL="40005" marR="3492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quarter</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5"/>
                        </a:spcBef>
                        <a:spcAft>
                          <a:spcPts val="0"/>
                        </a:spcAft>
                      </a:pPr>
                      <a:r>
                        <a:rPr lang="en-US" sz="105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0005" marR="342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At least 4 – one per</a:t>
                      </a:r>
                      <a:endParaRPr lang="en-ZA" sz="1100">
                        <a:effectLst/>
                        <a:latin typeface="Arial" panose="020B0604020202020204" pitchFamily="34" charset="0"/>
                        <a:ea typeface="Swiss 721"/>
                        <a:cs typeface="Arial" panose="020B0604020202020204" pitchFamily="34" charset="0"/>
                      </a:endParaRPr>
                    </a:p>
                    <a:p>
                      <a:pPr marL="40005" marR="342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quarter</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45"/>
                        </a:spcBef>
                        <a:spcAft>
                          <a:spcPts val="0"/>
                        </a:spcAft>
                      </a:pPr>
                      <a:r>
                        <a:rPr lang="en-US" sz="105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35560" marR="2921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At least 4 – one per</a:t>
                      </a:r>
                      <a:endParaRPr lang="en-ZA" sz="1100">
                        <a:effectLst/>
                        <a:latin typeface="Arial" panose="020B0604020202020204" pitchFamily="34" charset="0"/>
                        <a:ea typeface="Swiss 721"/>
                        <a:cs typeface="Arial" panose="020B0604020202020204" pitchFamily="34" charset="0"/>
                      </a:endParaRPr>
                    </a:p>
                    <a:p>
                      <a:pPr marL="35560" marR="2921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quarter</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2"/>
                  </a:ext>
                </a:extLst>
              </a:tr>
              <a:tr h="1326480">
                <a:tc>
                  <a:txBody>
                    <a:bodyPr/>
                    <a:lstStyle/>
                    <a:p>
                      <a:pPr marL="46355" marR="143510" algn="r">
                        <a:spcBef>
                          <a:spcPts val="180"/>
                        </a:spcBef>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4.1.2</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rowSpan="2">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5720" marR="43180">
                        <a:spcBef>
                          <a:spcPts val="555"/>
                        </a:spcBef>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Provide consultative and cooperative liaison platforms between the Electoral Commission and political parties and candidates to facilitate free and fair elections.</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76835">
                        <a:spcBef>
                          <a:spcPts val="180"/>
                        </a:spcBef>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Number of liaison sessions held with members of party liaison committees at national (1),</a:t>
                      </a:r>
                      <a:endParaRPr lang="en-ZA" sz="1100" dirty="0">
                        <a:effectLst/>
                        <a:latin typeface="Arial" panose="020B0604020202020204" pitchFamily="34" charset="0"/>
                        <a:ea typeface="Swiss 721"/>
                        <a:cs typeface="Arial" panose="020B0604020202020204" pitchFamily="34" charset="0"/>
                      </a:endParaRPr>
                    </a:p>
                    <a:p>
                      <a:pPr marL="45720">
                        <a:spcBef>
                          <a:spcPts val="5"/>
                        </a:spcBef>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provincial (9) and</a:t>
                      </a:r>
                      <a:endParaRPr lang="en-ZA" sz="1100" dirty="0">
                        <a:effectLst/>
                        <a:latin typeface="Arial" panose="020B0604020202020204" pitchFamily="34" charset="0"/>
                        <a:ea typeface="Swiss 721"/>
                        <a:cs typeface="Arial" panose="020B0604020202020204" pitchFamily="34" charset="0"/>
                      </a:endParaRPr>
                    </a:p>
                    <a:p>
                      <a:pPr marL="45720">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municipal (213)</a:t>
                      </a:r>
                      <a:endParaRPr lang="en-ZA" sz="1100" dirty="0">
                        <a:effectLst/>
                        <a:latin typeface="Arial" panose="020B0604020202020204" pitchFamily="34" charset="0"/>
                        <a:ea typeface="Swiss 721"/>
                        <a:cs typeface="Arial" panose="020B0604020202020204" pitchFamily="34" charset="0"/>
                      </a:endParaRPr>
                    </a:p>
                    <a:p>
                      <a:pPr marL="45720">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levels per annum</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1 937 liaison</a:t>
                      </a:r>
                      <a:endParaRPr lang="en-ZA" sz="1100" dirty="0">
                        <a:effectLst/>
                        <a:latin typeface="Arial" panose="020B0604020202020204" pitchFamily="34" charset="0"/>
                        <a:ea typeface="Swiss 721"/>
                        <a:cs typeface="Arial" panose="020B0604020202020204" pitchFamily="34" charset="0"/>
                      </a:endParaRPr>
                    </a:p>
                    <a:p>
                      <a:pPr marL="50800" marR="46990" algn="ctr">
                        <a:spcBef>
                          <a:spcPts val="5"/>
                        </a:spcBef>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sessions</a:t>
                      </a:r>
                      <a:endParaRPr lang="en-ZA" sz="1100" dirty="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17 national,</a:t>
                      </a:r>
                      <a:endParaRPr lang="en-ZA" sz="1100" dirty="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57 provincial</a:t>
                      </a:r>
                      <a:endParaRPr lang="en-ZA" sz="1100" dirty="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and 1 863</a:t>
                      </a:r>
                      <a:endParaRPr lang="en-ZA" sz="1100" dirty="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local</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1 285 liaison</a:t>
                      </a:r>
                      <a:endParaRPr lang="en-ZA" sz="1100">
                        <a:effectLst/>
                        <a:latin typeface="Arial" panose="020B0604020202020204" pitchFamily="34" charset="0"/>
                        <a:ea typeface="Swiss 721"/>
                        <a:cs typeface="Arial" panose="020B0604020202020204" pitchFamily="34" charset="0"/>
                      </a:endParaRPr>
                    </a:p>
                    <a:p>
                      <a:pPr marL="50800" marR="46990" algn="ctr">
                        <a:spcBef>
                          <a:spcPts val="5"/>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sessions</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7 national,</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47 provincial</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and 1 231</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local</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05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0800" marR="4635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2 084 liaison</a:t>
                      </a:r>
                      <a:endParaRPr lang="en-ZA" sz="1100">
                        <a:effectLst/>
                        <a:latin typeface="Arial" panose="020B0604020202020204" pitchFamily="34" charset="0"/>
                        <a:ea typeface="Swiss 721"/>
                        <a:cs typeface="Arial" panose="020B0604020202020204" pitchFamily="34" charset="0"/>
                      </a:endParaRPr>
                    </a:p>
                    <a:p>
                      <a:pPr marL="50800" marR="46355" algn="ctr">
                        <a:spcBef>
                          <a:spcPts val="5"/>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sessions</a:t>
                      </a:r>
                      <a:endParaRPr lang="en-ZA" sz="1100">
                        <a:effectLst/>
                        <a:latin typeface="Arial" panose="020B0604020202020204" pitchFamily="34" charset="0"/>
                        <a:ea typeface="Swiss 721"/>
                        <a:cs typeface="Arial" panose="020B0604020202020204" pitchFamily="34" charset="0"/>
                      </a:endParaRPr>
                    </a:p>
                    <a:p>
                      <a:pPr marL="50800" marR="4635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9 national,</a:t>
                      </a:r>
                      <a:endParaRPr lang="en-ZA" sz="1100">
                        <a:effectLst/>
                        <a:latin typeface="Arial" panose="020B0604020202020204" pitchFamily="34" charset="0"/>
                        <a:ea typeface="Swiss 721"/>
                        <a:cs typeface="Arial" panose="020B0604020202020204" pitchFamily="34" charset="0"/>
                      </a:endParaRPr>
                    </a:p>
                    <a:p>
                      <a:pPr marL="50800" marR="4635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59 provincial</a:t>
                      </a:r>
                      <a:endParaRPr lang="en-ZA" sz="1100">
                        <a:effectLst/>
                        <a:latin typeface="Arial" panose="020B0604020202020204" pitchFamily="34" charset="0"/>
                        <a:ea typeface="Swiss 721"/>
                        <a:cs typeface="Arial" panose="020B0604020202020204" pitchFamily="34" charset="0"/>
                      </a:endParaRPr>
                    </a:p>
                    <a:p>
                      <a:pPr marL="50800" marR="4635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and 2 016</a:t>
                      </a:r>
                      <a:endParaRPr lang="en-ZA" sz="1100">
                        <a:effectLst/>
                        <a:latin typeface="Arial" panose="020B0604020202020204" pitchFamily="34" charset="0"/>
                        <a:ea typeface="Swiss 721"/>
                        <a:cs typeface="Arial" panose="020B0604020202020204" pitchFamily="34" charset="0"/>
                      </a:endParaRPr>
                    </a:p>
                    <a:p>
                      <a:pPr marL="50800" marR="4635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local</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05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30480" marR="26035" algn="ctr">
                        <a:spcBef>
                          <a:spcPts val="5"/>
                        </a:spcBef>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1 338 liaison</a:t>
                      </a:r>
                      <a:endParaRPr lang="en-ZA" sz="1100" dirty="0">
                        <a:effectLst/>
                        <a:latin typeface="Arial" panose="020B0604020202020204" pitchFamily="34" charset="0"/>
                        <a:ea typeface="Swiss 721"/>
                        <a:cs typeface="Arial" panose="020B0604020202020204" pitchFamily="34" charset="0"/>
                      </a:endParaRPr>
                    </a:p>
                    <a:p>
                      <a:pPr marL="158750" marR="154305"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sessions</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105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0005" marR="34925" algn="ctr">
                        <a:spcBef>
                          <a:spcPts val="5"/>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1 338 liaison</a:t>
                      </a:r>
                      <a:endParaRPr lang="en-ZA" sz="1100">
                        <a:effectLst/>
                        <a:latin typeface="Arial" panose="020B0604020202020204" pitchFamily="34" charset="0"/>
                        <a:ea typeface="Swiss 721"/>
                        <a:cs typeface="Arial" panose="020B0604020202020204" pitchFamily="34" charset="0"/>
                      </a:endParaRPr>
                    </a:p>
                    <a:p>
                      <a:pPr marL="40005" marR="3492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sessions</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105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0005" marR="34290" algn="ctr">
                        <a:spcBef>
                          <a:spcPts val="5"/>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1 784 liaison</a:t>
                      </a:r>
                      <a:endParaRPr lang="en-ZA" sz="1100">
                        <a:effectLst/>
                        <a:latin typeface="Arial" panose="020B0604020202020204" pitchFamily="34" charset="0"/>
                        <a:ea typeface="Swiss 721"/>
                        <a:cs typeface="Arial" panose="020B0604020202020204" pitchFamily="34" charset="0"/>
                      </a:endParaRPr>
                    </a:p>
                    <a:p>
                      <a:pPr marL="40005" marR="342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sessions</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05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35560" marR="29210" algn="ctr">
                        <a:spcBef>
                          <a:spcPts val="5"/>
                        </a:spcBef>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1 784 liaison</a:t>
                      </a:r>
                      <a:endParaRPr lang="en-ZA" sz="1100" dirty="0">
                        <a:effectLst/>
                        <a:latin typeface="Arial" panose="020B0604020202020204" pitchFamily="34" charset="0"/>
                        <a:ea typeface="Swiss 721"/>
                        <a:cs typeface="Arial" panose="020B0604020202020204" pitchFamily="34" charset="0"/>
                      </a:endParaRPr>
                    </a:p>
                    <a:p>
                      <a:pPr marL="35560" marR="2921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sessions</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3"/>
                  </a:ext>
                </a:extLst>
              </a:tr>
              <a:tr h="1423702">
                <a:tc>
                  <a:txBody>
                    <a:bodyPr/>
                    <a:lstStyle/>
                    <a:p>
                      <a:pPr marL="46355" marR="143510" algn="r">
                        <a:spcBef>
                          <a:spcPts val="180"/>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4.1.3</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a:txBody>
                    <a:bodyPr/>
                    <a:lstStyle/>
                    <a:p>
                      <a:pPr marL="45720" marR="39370">
                        <a:spcBef>
                          <a:spcPts val="180"/>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Number of cooperative liaison forums conducted with political parties and candidates at national (1) and</a:t>
                      </a:r>
                      <a:endParaRPr lang="en-ZA" sz="1100">
                        <a:effectLst/>
                        <a:latin typeface="Arial" panose="020B0604020202020204" pitchFamily="34" charset="0"/>
                        <a:ea typeface="Swiss 721"/>
                        <a:cs typeface="Arial" panose="020B0604020202020204" pitchFamily="34" charset="0"/>
                      </a:endParaRPr>
                    </a:p>
                    <a:p>
                      <a:pPr marL="45720">
                        <a:spcBef>
                          <a:spcPts val="5"/>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provincial (1) levels</a:t>
                      </a:r>
                      <a:endParaRPr lang="en-ZA" sz="1100">
                        <a:effectLst/>
                        <a:latin typeface="Arial" panose="020B0604020202020204" pitchFamily="34" charset="0"/>
                        <a:ea typeface="Swiss 721"/>
                        <a:cs typeface="Arial" panose="020B0604020202020204" pitchFamily="34" charset="0"/>
                      </a:endParaRPr>
                    </a:p>
                    <a:p>
                      <a:pPr marL="45720">
                        <a:spcAft>
                          <a:spcPts val="0"/>
                        </a:spcAft>
                      </a:pPr>
                      <a:r>
                        <a:rPr lang="en-US" sz="900">
                          <a:solidFill>
                            <a:srgbClr val="231F20"/>
                          </a:solidFill>
                          <a:effectLst/>
                          <a:latin typeface="Arial" panose="020B0604020202020204" pitchFamily="34" charset="0"/>
                          <a:ea typeface="Swiss 721"/>
                          <a:cs typeface="Arial" panose="020B0604020202020204" pitchFamily="34" charset="0"/>
                        </a:rPr>
                        <a:t>per annum</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New</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New</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0800" marR="46355"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New</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158750" marR="154305"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New</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0005" marR="34925"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10</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0005" marR="342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10</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Bef>
                          <a:spcPts val="45"/>
                        </a:spcBef>
                        <a:spcAft>
                          <a:spcPts val="0"/>
                        </a:spcAft>
                      </a:pPr>
                      <a:r>
                        <a:rPr lang="en-US" sz="8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35560" marR="2921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10</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4"/>
                  </a:ext>
                </a:extLst>
              </a:tr>
              <a:tr h="1265512">
                <a:tc>
                  <a:txBody>
                    <a:bodyPr/>
                    <a:lstStyle/>
                    <a:p>
                      <a:pPr marL="46355" marR="143510" algn="r">
                        <a:spcBef>
                          <a:spcPts val="180"/>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4.1.4</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vMerge="1">
                  <a:txBody>
                    <a:bodyPr/>
                    <a:lstStyle/>
                    <a:p>
                      <a:endParaRPr lang="en-ZA"/>
                    </a:p>
                  </a:txBody>
                  <a:tcPr/>
                </a:tc>
                <a:tc>
                  <a:txBody>
                    <a:bodyPr/>
                    <a:lstStyle/>
                    <a:p>
                      <a:pPr marL="45720" marR="81280">
                        <a:spcBef>
                          <a:spcPts val="180"/>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Provide effective management of the registration of political parties to strengthen multi-party democracy</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5720" marR="96520">
                        <a:spcBef>
                          <a:spcPts val="180"/>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Number of registered political parties as at</a:t>
                      </a:r>
                      <a:endParaRPr lang="en-ZA" sz="1100">
                        <a:effectLst/>
                        <a:latin typeface="Arial" panose="020B0604020202020204" pitchFamily="34" charset="0"/>
                        <a:ea typeface="Swiss 721"/>
                        <a:cs typeface="Arial" panose="020B0604020202020204" pitchFamily="34" charset="0"/>
                      </a:endParaRPr>
                    </a:p>
                    <a:p>
                      <a:pPr marL="45720" marR="133350">
                        <a:spcBef>
                          <a:spcPts val="5"/>
                        </a:spcBef>
                        <a:spcAft>
                          <a:spcPts val="0"/>
                        </a:spcAft>
                      </a:pPr>
                      <a:r>
                        <a:rPr lang="en-US" sz="900">
                          <a:solidFill>
                            <a:srgbClr val="231F20"/>
                          </a:solidFill>
                          <a:effectLst/>
                          <a:latin typeface="Arial" panose="020B0604020202020204" pitchFamily="34" charset="0"/>
                          <a:ea typeface="Swiss 721"/>
                          <a:cs typeface="Arial" panose="020B0604020202020204" pitchFamily="34" charset="0"/>
                        </a:rPr>
                        <a:t>31 March of each year covered by this plan</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Bef>
                          <a:spcPts val="15"/>
                        </a:spcBef>
                        <a:spcAft>
                          <a:spcPts val="0"/>
                        </a:spcAft>
                      </a:pPr>
                      <a:r>
                        <a:rPr lang="en-US" sz="7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New</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9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Bef>
                          <a:spcPts val="15"/>
                        </a:spcBef>
                        <a:spcAft>
                          <a:spcPts val="0"/>
                        </a:spcAft>
                      </a:pPr>
                      <a:r>
                        <a:rPr lang="en-US" sz="7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0800" marR="4699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New</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Bef>
                          <a:spcPts val="15"/>
                        </a:spcBef>
                        <a:spcAft>
                          <a:spcPts val="0"/>
                        </a:spcAft>
                      </a:pPr>
                      <a:r>
                        <a:rPr lang="en-US" sz="7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0800" marR="4635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New</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9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Bef>
                          <a:spcPts val="15"/>
                        </a:spcBef>
                        <a:spcAft>
                          <a:spcPts val="0"/>
                        </a:spcAft>
                      </a:pPr>
                      <a:r>
                        <a:rPr lang="en-US" sz="7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158750" marR="154305" algn="ctr">
                        <a:spcAft>
                          <a:spcPts val="0"/>
                        </a:spcAft>
                      </a:pPr>
                      <a:r>
                        <a:rPr lang="en-US" sz="900">
                          <a:solidFill>
                            <a:srgbClr val="231F20"/>
                          </a:solidFill>
                          <a:effectLst/>
                          <a:latin typeface="Arial" panose="020B0604020202020204" pitchFamily="34" charset="0"/>
                          <a:ea typeface="Swiss 721"/>
                          <a:cs typeface="Arial" panose="020B0604020202020204" pitchFamily="34" charset="0"/>
                        </a:rPr>
                        <a:t>New</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7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173355" marR="167005"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100% of all new applications that meet the requirements of the Act</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7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173990" marR="16637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100% of all new applications that meet the requirements of the Act</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Bef>
                          <a:spcPts val="15"/>
                        </a:spcBef>
                        <a:spcAft>
                          <a:spcPts val="0"/>
                        </a:spcAft>
                      </a:pPr>
                      <a:r>
                        <a:rPr lang="en-US" sz="7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128270" marR="120650" algn="ctr">
                        <a:spcAft>
                          <a:spcPts val="0"/>
                        </a:spcAft>
                      </a:pPr>
                      <a:r>
                        <a:rPr lang="en-US" sz="900" dirty="0">
                          <a:solidFill>
                            <a:srgbClr val="231F20"/>
                          </a:solidFill>
                          <a:effectLst/>
                          <a:latin typeface="Arial" panose="020B0604020202020204" pitchFamily="34" charset="0"/>
                          <a:ea typeface="Swiss 721"/>
                          <a:cs typeface="Arial" panose="020B0604020202020204" pitchFamily="34" charset="0"/>
                        </a:rPr>
                        <a:t>100% of all new applications that meet the requirements of the Act</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8646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BB0851-680D-4F20-952F-CE68C8DC2298}" type="slidenum">
              <a:rPr lang="en-US" smtClean="0"/>
              <a:t>44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23103098"/>
              </p:ext>
            </p:extLst>
          </p:nvPr>
        </p:nvGraphicFramePr>
        <p:xfrm>
          <a:off x="152398" y="457200"/>
          <a:ext cx="8763001" cy="5937531"/>
        </p:xfrm>
        <a:graphic>
          <a:graphicData uri="http://schemas.openxmlformats.org/drawingml/2006/table">
            <a:tbl>
              <a:tblPr firstRow="1" firstCol="1" lastRow="1" lastCol="1" bandRow="1" bandCol="1"/>
              <a:tblGrid>
                <a:gridCol w="615626">
                  <a:extLst>
                    <a:ext uri="{9D8B030D-6E8A-4147-A177-3AD203B41FA5}">
                      <a16:colId xmlns:a16="http://schemas.microsoft.com/office/drawing/2014/main" val="20000"/>
                    </a:ext>
                  </a:extLst>
                </a:gridCol>
                <a:gridCol w="1665865">
                  <a:extLst>
                    <a:ext uri="{9D8B030D-6E8A-4147-A177-3AD203B41FA5}">
                      <a16:colId xmlns:a16="http://schemas.microsoft.com/office/drawing/2014/main" val="20001"/>
                    </a:ext>
                  </a:extLst>
                </a:gridCol>
                <a:gridCol w="1296302">
                  <a:extLst>
                    <a:ext uri="{9D8B030D-6E8A-4147-A177-3AD203B41FA5}">
                      <a16:colId xmlns:a16="http://schemas.microsoft.com/office/drawing/2014/main" val="20002"/>
                    </a:ext>
                  </a:extLst>
                </a:gridCol>
                <a:gridCol w="1296302">
                  <a:extLst>
                    <a:ext uri="{9D8B030D-6E8A-4147-A177-3AD203B41FA5}">
                      <a16:colId xmlns:a16="http://schemas.microsoft.com/office/drawing/2014/main" val="20003"/>
                    </a:ext>
                  </a:extLst>
                </a:gridCol>
                <a:gridCol w="1296302">
                  <a:extLst>
                    <a:ext uri="{9D8B030D-6E8A-4147-A177-3AD203B41FA5}">
                      <a16:colId xmlns:a16="http://schemas.microsoft.com/office/drawing/2014/main" val="20004"/>
                    </a:ext>
                  </a:extLst>
                </a:gridCol>
                <a:gridCol w="1296302">
                  <a:extLst>
                    <a:ext uri="{9D8B030D-6E8A-4147-A177-3AD203B41FA5}">
                      <a16:colId xmlns:a16="http://schemas.microsoft.com/office/drawing/2014/main" val="20005"/>
                    </a:ext>
                  </a:extLst>
                </a:gridCol>
                <a:gridCol w="1296302">
                  <a:extLst>
                    <a:ext uri="{9D8B030D-6E8A-4147-A177-3AD203B41FA5}">
                      <a16:colId xmlns:a16="http://schemas.microsoft.com/office/drawing/2014/main" val="20006"/>
                    </a:ext>
                  </a:extLst>
                </a:gridCol>
              </a:tblGrid>
              <a:tr h="280390">
                <a:tc gridSpan="2">
                  <a:txBody>
                    <a:bodyPr/>
                    <a:lstStyle/>
                    <a:p>
                      <a:pPr marL="46355" algn="ctr">
                        <a:spcAft>
                          <a:spcPts val="0"/>
                        </a:spcAft>
                      </a:pPr>
                      <a:r>
                        <a:rPr lang="en-US" sz="1100" dirty="0">
                          <a:effectLst/>
                          <a:latin typeface="Arial" panose="020B0604020202020204" pitchFamily="34" charset="0"/>
                          <a:ea typeface="Swiss 721"/>
                          <a:cs typeface="Arial" panose="020B0604020202020204" pitchFamily="34" charset="0"/>
                        </a:rPr>
                        <a:t> </a:t>
                      </a:r>
                      <a:r>
                        <a:rPr lang="en-ZA" sz="1400" b="1" dirty="0">
                          <a:solidFill>
                            <a:schemeClr val="tx2"/>
                          </a:solidFill>
                          <a:effectLst/>
                          <a:latin typeface="Arial" panose="020B0604020202020204" pitchFamily="34" charset="0"/>
                          <a:ea typeface="Swiss 721"/>
                          <a:cs typeface="Arial" panose="020B0604020202020204" pitchFamily="34" charset="0"/>
                        </a:rPr>
                        <a:t>Indicators, annual and quarterly targets</a:t>
                      </a:r>
                      <a:endParaRPr lang="en-ZA" sz="1100" b="1" dirty="0">
                        <a:solidFill>
                          <a:schemeClr val="tx2"/>
                        </a:solidFill>
                        <a:effectLst/>
                        <a:latin typeface="Arial" panose="020B0604020202020204" pitchFamily="34" charset="0"/>
                        <a:ea typeface="Swiss 721"/>
                        <a:cs typeface="Arial" panose="020B0604020202020204" pitchFamily="34" charset="0"/>
                      </a:endParaRPr>
                    </a:p>
                  </a:txBody>
                  <a:tcPr marL="0" marR="0" marT="0" marB="0">
                    <a:lnL>
                      <a:noFill/>
                    </a:lnL>
                    <a:lnR w="12700" cap="flat" cmpd="sng" algn="ctr">
                      <a:solidFill>
                        <a:srgbClr val="D1D3D4"/>
                      </a:solidFill>
                      <a:prstDash val="solid"/>
                      <a:round/>
                      <a:headEnd type="none" w="med" len="med"/>
                      <a:tailEnd type="none" w="med" len="med"/>
                    </a:lnR>
                    <a:lnT>
                      <a:noFill/>
                    </a:lnT>
                    <a:lnB>
                      <a:noFill/>
                    </a:lnB>
                  </a:tcPr>
                </a:tc>
                <a:tc hMerge="1">
                  <a:txBody>
                    <a:bodyPr/>
                    <a:lstStyle/>
                    <a:p>
                      <a:endParaRPr lang="en-ZA"/>
                    </a:p>
                  </a:txBody>
                  <a:tcPr/>
                </a:tc>
                <a:tc gridSpan="5">
                  <a:txBody>
                    <a:bodyPr/>
                    <a:lstStyle/>
                    <a:p>
                      <a:pPr marL="1712595" marR="1705610" algn="ctr">
                        <a:spcBef>
                          <a:spcPts val="120"/>
                        </a:spcBef>
                        <a:spcAft>
                          <a:spcPts val="0"/>
                        </a:spcAft>
                      </a:pPr>
                      <a:r>
                        <a:rPr lang="en-US" sz="1100" b="1" dirty="0">
                          <a:solidFill>
                            <a:srgbClr val="FFFFFF"/>
                          </a:solidFill>
                          <a:effectLst/>
                          <a:latin typeface="Arial" panose="020B0604020202020204" pitchFamily="34" charset="0"/>
                          <a:ea typeface="Swiss 721"/>
                          <a:cs typeface="Arial" panose="020B0604020202020204" pitchFamily="34" charset="0"/>
                        </a:rPr>
                        <a:t>Quarterly targets</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95147">
                <a:tc>
                  <a:txBody>
                    <a:bodyPr/>
                    <a:lstStyle/>
                    <a:p>
                      <a:pPr marL="113665">
                        <a:spcBef>
                          <a:spcPts val="155"/>
                        </a:spcBef>
                        <a:spcAft>
                          <a:spcPts val="0"/>
                        </a:spcAft>
                      </a:pPr>
                      <a:r>
                        <a:rPr lang="en-US" sz="1100" b="1" dirty="0">
                          <a:solidFill>
                            <a:srgbClr val="FFFFFF"/>
                          </a:solidFill>
                          <a:effectLst/>
                          <a:latin typeface="Arial" panose="020B0604020202020204" pitchFamily="34" charset="0"/>
                          <a:ea typeface="Swiss 721"/>
                          <a:cs typeface="Arial" panose="020B0604020202020204" pitchFamily="34" charset="0"/>
                        </a:rPr>
                        <a:t>No.</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89535">
                        <a:spcBef>
                          <a:spcPts val="155"/>
                        </a:spcBef>
                        <a:spcAft>
                          <a:spcPts val="0"/>
                        </a:spcAft>
                      </a:pPr>
                      <a:r>
                        <a:rPr lang="en-US" sz="1100" b="1">
                          <a:solidFill>
                            <a:srgbClr val="FFFFFF"/>
                          </a:solidFill>
                          <a:effectLst/>
                          <a:latin typeface="Arial" panose="020B0604020202020204" pitchFamily="34" charset="0"/>
                          <a:ea typeface="Swiss 721"/>
                          <a:cs typeface="Arial" panose="020B0604020202020204" pitchFamily="34" charset="0"/>
                        </a:rPr>
                        <a:t>Output indicators</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a:noFill/>
                    </a:lnT>
                    <a:lnB w="12700" cap="flat" cmpd="sng" algn="ctr">
                      <a:solidFill>
                        <a:srgbClr val="D1D3D4"/>
                      </a:solidFill>
                      <a:prstDash val="solid"/>
                      <a:round/>
                      <a:headEnd type="none" w="med" len="med"/>
                      <a:tailEnd type="none" w="med" len="med"/>
                    </a:lnB>
                    <a:solidFill>
                      <a:srgbClr val="005CAB"/>
                    </a:solidFill>
                  </a:tcPr>
                </a:tc>
                <a:tc>
                  <a:txBody>
                    <a:bodyPr/>
                    <a:lstStyle/>
                    <a:p>
                      <a:pPr marL="59690" marR="53975" algn="ctr">
                        <a:spcBef>
                          <a:spcPts val="155"/>
                        </a:spcBef>
                        <a:spcAft>
                          <a:spcPts val="0"/>
                        </a:spcAft>
                      </a:pPr>
                      <a:r>
                        <a:rPr lang="en-US" sz="1100" b="1" dirty="0">
                          <a:solidFill>
                            <a:srgbClr val="FFFFFF"/>
                          </a:solidFill>
                          <a:effectLst/>
                          <a:latin typeface="Arial" panose="020B0604020202020204" pitchFamily="34" charset="0"/>
                          <a:ea typeface="Swiss 721"/>
                          <a:cs typeface="Arial" panose="020B0604020202020204" pitchFamily="34" charset="0"/>
                        </a:rPr>
                        <a:t>Annual target</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9690" marR="53340" algn="ctr">
                        <a:spcBef>
                          <a:spcPts val="155"/>
                        </a:spcBef>
                        <a:spcAft>
                          <a:spcPts val="0"/>
                        </a:spcAft>
                      </a:pPr>
                      <a:r>
                        <a:rPr lang="en-US" sz="1100" b="1" dirty="0">
                          <a:solidFill>
                            <a:srgbClr val="FFFFFF"/>
                          </a:solidFill>
                          <a:effectLst/>
                          <a:latin typeface="Arial" panose="020B0604020202020204" pitchFamily="34" charset="0"/>
                          <a:ea typeface="Swiss 721"/>
                          <a:cs typeface="Arial" panose="020B0604020202020204" pitchFamily="34" charset="0"/>
                        </a:rPr>
                        <a:t>Quarter 1</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9690" marR="53340" algn="ctr">
                        <a:spcBef>
                          <a:spcPts val="155"/>
                        </a:spcBef>
                        <a:spcAft>
                          <a:spcPts val="0"/>
                        </a:spcAft>
                      </a:pPr>
                      <a:r>
                        <a:rPr lang="en-US" sz="1100" b="1" dirty="0">
                          <a:solidFill>
                            <a:srgbClr val="FFFFFF"/>
                          </a:solidFill>
                          <a:effectLst/>
                          <a:latin typeface="Arial" panose="020B0604020202020204" pitchFamily="34" charset="0"/>
                          <a:ea typeface="Swiss 721"/>
                          <a:cs typeface="Arial" panose="020B0604020202020204" pitchFamily="34" charset="0"/>
                        </a:rPr>
                        <a:t>Quarter 2</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9690" marR="52705" algn="ctr">
                        <a:spcBef>
                          <a:spcPts val="155"/>
                        </a:spcBef>
                        <a:spcAft>
                          <a:spcPts val="0"/>
                        </a:spcAft>
                      </a:pPr>
                      <a:r>
                        <a:rPr lang="en-US" sz="1100" b="1">
                          <a:solidFill>
                            <a:srgbClr val="FFFFFF"/>
                          </a:solidFill>
                          <a:effectLst/>
                          <a:latin typeface="Arial" panose="020B0604020202020204" pitchFamily="34" charset="0"/>
                          <a:ea typeface="Swiss 721"/>
                          <a:cs typeface="Arial" panose="020B0604020202020204" pitchFamily="34" charset="0"/>
                        </a:rPr>
                        <a:t>Quarter 3</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tc>
                  <a:txBody>
                    <a:bodyPr/>
                    <a:lstStyle/>
                    <a:p>
                      <a:pPr marL="59690" marR="52070" algn="ctr">
                        <a:spcBef>
                          <a:spcPts val="155"/>
                        </a:spcBef>
                        <a:spcAft>
                          <a:spcPts val="0"/>
                        </a:spcAft>
                      </a:pPr>
                      <a:r>
                        <a:rPr lang="en-US" sz="1100" b="1">
                          <a:solidFill>
                            <a:srgbClr val="FFFFFF"/>
                          </a:solidFill>
                          <a:effectLst/>
                          <a:latin typeface="Arial" panose="020B0604020202020204" pitchFamily="34" charset="0"/>
                          <a:ea typeface="Swiss 721"/>
                          <a:cs typeface="Arial" panose="020B0604020202020204" pitchFamily="34" charset="0"/>
                        </a:rPr>
                        <a:t>Quarter 4</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solidFill>
                      <a:srgbClr val="005CAB"/>
                    </a:solidFill>
                  </a:tcPr>
                </a:tc>
                <a:extLst>
                  <a:ext uri="{0D108BD9-81ED-4DB2-BD59-A6C34878D82A}">
                    <a16:rowId xmlns:a16="http://schemas.microsoft.com/office/drawing/2014/main" val="10001"/>
                  </a:ext>
                </a:extLst>
              </a:tr>
              <a:tr h="887548">
                <a:tc>
                  <a:txBody>
                    <a:bodyPr/>
                    <a:lstStyle/>
                    <a:p>
                      <a:pPr marL="46355">
                        <a:spcBef>
                          <a:spcPts val="180"/>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4.1.1</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33655">
                        <a:spcBef>
                          <a:spcPts val="180"/>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Number of disbursements to represented parties per annum</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715" algn="ctr">
                        <a:spcBef>
                          <a:spcPts val="660"/>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4</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9690" marR="53340" algn="ctr">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At least 4 – one</a:t>
                      </a:r>
                      <a:endParaRPr lang="en-ZA" sz="1100" dirty="0">
                        <a:effectLst/>
                        <a:latin typeface="Arial" panose="020B0604020202020204" pitchFamily="34" charset="0"/>
                        <a:ea typeface="Swiss 721"/>
                        <a:cs typeface="Arial" panose="020B0604020202020204" pitchFamily="34" charset="0"/>
                      </a:endParaRPr>
                    </a:p>
                    <a:p>
                      <a:pPr marL="59690" marR="53340" algn="ctr">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per quarter</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9690" marR="53340" algn="ctr">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At least 4 – one</a:t>
                      </a:r>
                      <a:endParaRPr lang="en-ZA" sz="1100" dirty="0">
                        <a:effectLst/>
                        <a:latin typeface="Arial" panose="020B0604020202020204" pitchFamily="34" charset="0"/>
                        <a:ea typeface="Swiss 721"/>
                        <a:cs typeface="Arial" panose="020B0604020202020204" pitchFamily="34" charset="0"/>
                      </a:endParaRPr>
                    </a:p>
                    <a:p>
                      <a:pPr marL="59690" marR="53340" algn="ctr">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per quarter</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9690" marR="52705" algn="ctr">
                        <a:spcAft>
                          <a:spcPts val="0"/>
                        </a:spcAft>
                      </a:pPr>
                      <a:r>
                        <a:rPr lang="en-US" sz="1100">
                          <a:solidFill>
                            <a:srgbClr val="231F20"/>
                          </a:solidFill>
                          <a:effectLst/>
                          <a:latin typeface="Arial" panose="020B0604020202020204" pitchFamily="34" charset="0"/>
                          <a:ea typeface="Swiss 721"/>
                          <a:cs typeface="Arial" panose="020B0604020202020204" pitchFamily="34" charset="0"/>
                        </a:rPr>
                        <a:t>At least 4 – one</a:t>
                      </a:r>
                      <a:endParaRPr lang="en-ZA" sz="1100">
                        <a:effectLst/>
                        <a:latin typeface="Arial" panose="020B0604020202020204" pitchFamily="34" charset="0"/>
                        <a:ea typeface="Swiss 721"/>
                        <a:cs typeface="Arial" panose="020B0604020202020204" pitchFamily="34" charset="0"/>
                      </a:endParaRPr>
                    </a:p>
                    <a:p>
                      <a:pPr marL="59690" marR="52705" algn="ctr">
                        <a:spcBef>
                          <a:spcPts val="5"/>
                        </a:spcBef>
                        <a:spcAft>
                          <a:spcPts val="0"/>
                        </a:spcAft>
                      </a:pPr>
                      <a:r>
                        <a:rPr lang="en-US" sz="1100">
                          <a:solidFill>
                            <a:srgbClr val="231F20"/>
                          </a:solidFill>
                          <a:effectLst/>
                          <a:latin typeface="Arial" panose="020B0604020202020204" pitchFamily="34" charset="0"/>
                          <a:ea typeface="Swiss 721"/>
                          <a:cs typeface="Arial" panose="020B0604020202020204" pitchFamily="34" charset="0"/>
                        </a:rPr>
                        <a:t>per quarter</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9690" marR="52070" algn="ctr">
                        <a:spcAft>
                          <a:spcPts val="0"/>
                        </a:spcAft>
                      </a:pPr>
                      <a:r>
                        <a:rPr lang="en-US" sz="1100">
                          <a:solidFill>
                            <a:srgbClr val="231F20"/>
                          </a:solidFill>
                          <a:effectLst/>
                          <a:latin typeface="Arial" panose="020B0604020202020204" pitchFamily="34" charset="0"/>
                          <a:ea typeface="Swiss 721"/>
                          <a:cs typeface="Arial" panose="020B0604020202020204" pitchFamily="34" charset="0"/>
                        </a:rPr>
                        <a:t>At least 4 – one</a:t>
                      </a:r>
                      <a:endParaRPr lang="en-ZA" sz="1100">
                        <a:effectLst/>
                        <a:latin typeface="Arial" panose="020B0604020202020204" pitchFamily="34" charset="0"/>
                        <a:ea typeface="Swiss 721"/>
                        <a:cs typeface="Arial" panose="020B0604020202020204" pitchFamily="34" charset="0"/>
                      </a:endParaRPr>
                    </a:p>
                    <a:p>
                      <a:pPr marL="59690" marR="52070" algn="ctr">
                        <a:spcBef>
                          <a:spcPts val="5"/>
                        </a:spcBef>
                        <a:spcAft>
                          <a:spcPts val="0"/>
                        </a:spcAft>
                      </a:pPr>
                      <a:r>
                        <a:rPr lang="en-US" sz="1100">
                          <a:solidFill>
                            <a:srgbClr val="231F20"/>
                          </a:solidFill>
                          <a:effectLst/>
                          <a:latin typeface="Arial" panose="020B0604020202020204" pitchFamily="34" charset="0"/>
                          <a:ea typeface="Swiss 721"/>
                          <a:cs typeface="Arial" panose="020B0604020202020204" pitchFamily="34" charset="0"/>
                        </a:rPr>
                        <a:t>per quarter</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2"/>
                  </a:ext>
                </a:extLst>
              </a:tr>
              <a:tr h="1619091">
                <a:tc>
                  <a:txBody>
                    <a:bodyPr/>
                    <a:lstStyle/>
                    <a:p>
                      <a:pPr marL="46355">
                        <a:spcBef>
                          <a:spcPts val="180"/>
                        </a:spcBef>
                        <a:spcAft>
                          <a:spcPts val="0"/>
                        </a:spcAft>
                      </a:pPr>
                      <a:r>
                        <a:rPr lang="en-US" sz="1100">
                          <a:solidFill>
                            <a:srgbClr val="231F20"/>
                          </a:solidFill>
                          <a:effectLst/>
                          <a:latin typeface="Arial" panose="020B0604020202020204" pitchFamily="34" charset="0"/>
                          <a:ea typeface="Swiss 721"/>
                          <a:cs typeface="Arial" panose="020B0604020202020204" pitchFamily="34" charset="0"/>
                        </a:rPr>
                        <a:t>4.1.2</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93980">
                        <a:spcBef>
                          <a:spcPts val="180"/>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Number of liaison sessions held with members of party liaison committees at national (1), provincial</a:t>
                      </a:r>
                      <a:endParaRPr lang="en-ZA" sz="1100" dirty="0">
                        <a:effectLst/>
                        <a:latin typeface="Arial" panose="020B0604020202020204" pitchFamily="34" charset="0"/>
                        <a:ea typeface="Swiss 721"/>
                        <a:cs typeface="Arial" panose="020B0604020202020204" pitchFamily="34" charset="0"/>
                      </a:endParaRPr>
                    </a:p>
                    <a:p>
                      <a:pPr marL="46355">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(9) and municipal (213)</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levels per annum</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9690" marR="53975" algn="ctr">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1 338</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9690" marR="53340" algn="ctr">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335</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9690" marR="53340" algn="ctr">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334</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11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11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9690" marR="52705" algn="ctr">
                        <a:spcBef>
                          <a:spcPts val="5"/>
                        </a:spcBef>
                        <a:spcAft>
                          <a:spcPts val="0"/>
                        </a:spcAft>
                      </a:pPr>
                      <a:r>
                        <a:rPr lang="en-US" sz="1100">
                          <a:solidFill>
                            <a:srgbClr val="231F20"/>
                          </a:solidFill>
                          <a:effectLst/>
                          <a:latin typeface="Arial" panose="020B0604020202020204" pitchFamily="34" charset="0"/>
                          <a:ea typeface="Swiss 721"/>
                          <a:cs typeface="Arial" panose="020B0604020202020204" pitchFamily="34" charset="0"/>
                        </a:rPr>
                        <a:t>335</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11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46355">
                        <a:spcAft>
                          <a:spcPts val="0"/>
                        </a:spcAft>
                      </a:pPr>
                      <a:r>
                        <a:rPr lang="en-US" sz="1100" b="1">
                          <a:effectLst/>
                          <a:latin typeface="Arial" panose="020B0604020202020204" pitchFamily="34" charset="0"/>
                          <a:ea typeface="Swiss 721"/>
                          <a:cs typeface="Arial" panose="020B0604020202020204" pitchFamily="34" charset="0"/>
                        </a:rPr>
                        <a:t> </a:t>
                      </a:r>
                      <a:endParaRPr lang="en-ZA" sz="1100">
                        <a:effectLst/>
                        <a:latin typeface="Arial" panose="020B0604020202020204" pitchFamily="34" charset="0"/>
                        <a:ea typeface="Swiss 721"/>
                        <a:cs typeface="Arial" panose="020B0604020202020204" pitchFamily="34" charset="0"/>
                      </a:endParaRPr>
                    </a:p>
                    <a:p>
                      <a:pPr marL="59690" marR="52070" algn="ctr">
                        <a:spcBef>
                          <a:spcPts val="5"/>
                        </a:spcBef>
                        <a:spcAft>
                          <a:spcPts val="0"/>
                        </a:spcAft>
                      </a:pPr>
                      <a:r>
                        <a:rPr lang="en-US" sz="1100">
                          <a:solidFill>
                            <a:srgbClr val="231F20"/>
                          </a:solidFill>
                          <a:effectLst/>
                          <a:latin typeface="Arial" panose="020B0604020202020204" pitchFamily="34" charset="0"/>
                          <a:ea typeface="Swiss 721"/>
                          <a:cs typeface="Arial" panose="020B0604020202020204" pitchFamily="34" charset="0"/>
                        </a:rPr>
                        <a:t>334</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3"/>
                  </a:ext>
                </a:extLst>
              </a:tr>
              <a:tr h="1494707">
                <a:tc>
                  <a:txBody>
                    <a:bodyPr/>
                    <a:lstStyle/>
                    <a:p>
                      <a:pPr marL="46355">
                        <a:spcBef>
                          <a:spcPts val="180"/>
                        </a:spcBef>
                        <a:spcAft>
                          <a:spcPts val="0"/>
                        </a:spcAft>
                      </a:pPr>
                      <a:r>
                        <a:rPr lang="en-US" sz="1100">
                          <a:solidFill>
                            <a:srgbClr val="231F20"/>
                          </a:solidFill>
                          <a:effectLst/>
                          <a:latin typeface="Arial" panose="020B0604020202020204" pitchFamily="34" charset="0"/>
                          <a:ea typeface="Swiss 721"/>
                          <a:cs typeface="Arial" panose="020B0604020202020204" pitchFamily="34" charset="0"/>
                        </a:rPr>
                        <a:t>4.1.3</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635">
                        <a:spcBef>
                          <a:spcPts val="180"/>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Number of cooperative liaison forums conducted with political parties and candidates at national (1)</a:t>
                      </a:r>
                      <a:endParaRPr lang="en-ZA" sz="1100" dirty="0">
                        <a:effectLst/>
                        <a:latin typeface="Arial" panose="020B0604020202020204" pitchFamily="34" charset="0"/>
                        <a:ea typeface="Swiss 721"/>
                        <a:cs typeface="Arial" panose="020B0604020202020204" pitchFamily="34" charset="0"/>
                      </a:endParaRPr>
                    </a:p>
                    <a:p>
                      <a:pPr marL="46355">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and provincial (1)</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levels per annum</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9690" marR="53975" algn="ctr">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10</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46355">
                        <a:spcAft>
                          <a:spcPts val="0"/>
                        </a:spcAft>
                      </a:pPr>
                      <a:r>
                        <a:rPr lang="en-US" sz="1100" b="1"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p>
                      <a:pPr marL="59690" marR="52070" algn="ctr">
                        <a:spcBef>
                          <a:spcPts val="5"/>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10</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4"/>
                  </a:ext>
                </a:extLst>
              </a:tr>
              <a:tr h="1214318">
                <a:tc>
                  <a:txBody>
                    <a:bodyPr/>
                    <a:lstStyle/>
                    <a:p>
                      <a:pPr marL="46355">
                        <a:spcBef>
                          <a:spcPts val="180"/>
                        </a:spcBef>
                        <a:spcAft>
                          <a:spcPts val="0"/>
                        </a:spcAft>
                      </a:pPr>
                      <a:r>
                        <a:rPr lang="en-US" sz="1100">
                          <a:solidFill>
                            <a:srgbClr val="231F20"/>
                          </a:solidFill>
                          <a:effectLst/>
                          <a:latin typeface="Arial" panose="020B0604020202020204" pitchFamily="34" charset="0"/>
                          <a:ea typeface="Swiss 721"/>
                          <a:cs typeface="Arial" panose="020B0604020202020204" pitchFamily="34" charset="0"/>
                        </a:rPr>
                        <a:t>4.1.4</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marR="78105">
                        <a:spcBef>
                          <a:spcPts val="180"/>
                        </a:spcBef>
                        <a:spcAft>
                          <a:spcPts val="0"/>
                        </a:spcAft>
                      </a:pPr>
                      <a:r>
                        <a:rPr lang="en-US" sz="1100">
                          <a:solidFill>
                            <a:srgbClr val="231F20"/>
                          </a:solidFill>
                          <a:effectLst/>
                          <a:latin typeface="Arial" panose="020B0604020202020204" pitchFamily="34" charset="0"/>
                          <a:ea typeface="Swiss 721"/>
                          <a:cs typeface="Arial" panose="020B0604020202020204" pitchFamily="34" charset="0"/>
                        </a:rPr>
                        <a:t>Number of registered political parties as at 31 March of each year covered by this plan</a:t>
                      </a:r>
                      <a:endParaRPr lang="en-ZA" sz="110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92710" marR="85725" algn="ctr">
                        <a:spcBef>
                          <a:spcPts val="180"/>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100% of all new applications that meet the requirements of the Act</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46355">
                        <a:spcAft>
                          <a:spcPts val="0"/>
                        </a:spcAft>
                      </a:pPr>
                      <a:r>
                        <a:rPr lang="en-US" sz="1100" dirty="0">
                          <a:effectLst/>
                          <a:latin typeface="Arial" panose="020B0604020202020204" pitchFamily="34" charset="0"/>
                          <a:ea typeface="Swiss 721"/>
                          <a:cs typeface="Arial" panose="020B0604020202020204" pitchFamily="34" charset="0"/>
                        </a:rPr>
                        <a:t> </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tc>
                  <a:txBody>
                    <a:bodyPr/>
                    <a:lstStyle/>
                    <a:p>
                      <a:pPr marL="93980" marR="84455" algn="ctr">
                        <a:spcBef>
                          <a:spcPts val="180"/>
                        </a:spcBef>
                        <a:spcAft>
                          <a:spcPts val="0"/>
                        </a:spcAft>
                      </a:pPr>
                      <a:r>
                        <a:rPr lang="en-US" sz="1100" dirty="0">
                          <a:solidFill>
                            <a:srgbClr val="231F20"/>
                          </a:solidFill>
                          <a:effectLst/>
                          <a:latin typeface="Arial" panose="020B0604020202020204" pitchFamily="34" charset="0"/>
                          <a:ea typeface="Swiss 721"/>
                          <a:cs typeface="Arial" panose="020B0604020202020204" pitchFamily="34" charset="0"/>
                        </a:rPr>
                        <a:t>100% of all new applications that meet the requirements of the Act</a:t>
                      </a:r>
                      <a:endParaRPr lang="en-ZA" sz="1100" dirty="0">
                        <a:effectLst/>
                        <a:latin typeface="Arial" panose="020B0604020202020204" pitchFamily="34" charset="0"/>
                        <a:ea typeface="Swiss 721"/>
                        <a:cs typeface="Arial" panose="020B0604020202020204" pitchFamily="34" charset="0"/>
                      </a:endParaRPr>
                    </a:p>
                  </a:txBody>
                  <a:tcPr marL="0" marR="0" marT="0" marB="0">
                    <a:lnL w="12700" cap="flat" cmpd="sng" algn="ctr">
                      <a:solidFill>
                        <a:srgbClr val="D1D3D4"/>
                      </a:solidFill>
                      <a:prstDash val="solid"/>
                      <a:round/>
                      <a:headEnd type="none" w="med" len="med"/>
                      <a:tailEnd type="none" w="med" len="med"/>
                    </a:lnL>
                    <a:lnR w="12700" cap="flat" cmpd="sng" algn="ctr">
                      <a:solidFill>
                        <a:srgbClr val="D1D3D4"/>
                      </a:solidFill>
                      <a:prstDash val="solid"/>
                      <a:round/>
                      <a:headEnd type="none" w="med" len="med"/>
                      <a:tailEnd type="none" w="med" len="med"/>
                    </a:lnR>
                    <a:lnT w="12700" cap="flat" cmpd="sng" algn="ctr">
                      <a:solidFill>
                        <a:srgbClr val="D1D3D4"/>
                      </a:solidFill>
                      <a:prstDash val="solid"/>
                      <a:round/>
                      <a:headEnd type="none" w="med" len="med"/>
                      <a:tailEnd type="none" w="med" len="med"/>
                    </a:lnT>
                    <a:lnB w="12700" cap="flat" cmpd="sng" algn="ctr">
                      <a:solidFill>
                        <a:srgbClr val="D1D3D4"/>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1799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3C9E2E5C-1108-47F0-B48E-FBF9417117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1" y="2336143"/>
            <a:ext cx="1981200" cy="2185721"/>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43" name="Picture 42">
            <a:extLst>
              <a:ext uri="{FF2B5EF4-FFF2-40B4-BE49-F238E27FC236}">
                <a16:creationId xmlns:a16="http://schemas.microsoft.com/office/drawing/2014/main" id="{5B725929-9054-438F-9944-BFEBF6929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51" y="2351615"/>
            <a:ext cx="1840350" cy="2154435"/>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42" name="Picture 41">
            <a:extLst>
              <a:ext uri="{FF2B5EF4-FFF2-40B4-BE49-F238E27FC236}">
                <a16:creationId xmlns:a16="http://schemas.microsoft.com/office/drawing/2014/main" id="{58357A94-6A53-422A-96F7-5785CBA48D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5235" y="159336"/>
            <a:ext cx="1517942" cy="2044522"/>
          </a:xfrm>
          <a:custGeom>
            <a:avLst/>
            <a:gdLst>
              <a:gd name="connsiteX0" fmla="*/ 0 w 2023922"/>
              <a:gd name="connsiteY0" fmla="*/ 0 h 2044522"/>
              <a:gd name="connsiteX1" fmla="*/ 2023922 w 2023922"/>
              <a:gd name="connsiteY1" fmla="*/ 0 h 2044522"/>
              <a:gd name="connsiteX2" fmla="*/ 2023922 w 2023922"/>
              <a:gd name="connsiteY2" fmla="*/ 2044522 h 2044522"/>
              <a:gd name="connsiteX3" fmla="*/ 0 w 2023922"/>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2023922" h="2044522">
                <a:moveTo>
                  <a:pt x="0" y="0"/>
                </a:moveTo>
                <a:lnTo>
                  <a:pt x="2023922" y="0"/>
                </a:lnTo>
                <a:lnTo>
                  <a:pt x="2023922" y="2044522"/>
                </a:lnTo>
                <a:lnTo>
                  <a:pt x="0" y="2044522"/>
                </a:lnTo>
                <a:close/>
              </a:path>
            </a:pathLst>
          </a:custGeom>
        </p:spPr>
      </p:pic>
      <p:pic>
        <p:nvPicPr>
          <p:cNvPr id="40" name="Picture 39">
            <a:extLst>
              <a:ext uri="{FF2B5EF4-FFF2-40B4-BE49-F238E27FC236}">
                <a16:creationId xmlns:a16="http://schemas.microsoft.com/office/drawing/2014/main" id="{7E72D3E7-1F53-43A3-9F20-38AAA2821D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53" y="4654143"/>
            <a:ext cx="1537784" cy="2044522"/>
          </a:xfrm>
          <a:custGeom>
            <a:avLst/>
            <a:gdLst>
              <a:gd name="connsiteX0" fmla="*/ 0 w 2050379"/>
              <a:gd name="connsiteY0" fmla="*/ 0 h 2044522"/>
              <a:gd name="connsiteX1" fmla="*/ 2050379 w 2050379"/>
              <a:gd name="connsiteY1" fmla="*/ 0 h 2044522"/>
              <a:gd name="connsiteX2" fmla="*/ 2050379 w 2050379"/>
              <a:gd name="connsiteY2" fmla="*/ 2044522 h 2044522"/>
              <a:gd name="connsiteX3" fmla="*/ 0 w 2050379"/>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2050379" h="2044522">
                <a:moveTo>
                  <a:pt x="0" y="0"/>
                </a:moveTo>
                <a:lnTo>
                  <a:pt x="2050379" y="0"/>
                </a:lnTo>
                <a:lnTo>
                  <a:pt x="2050379" y="2044522"/>
                </a:lnTo>
                <a:lnTo>
                  <a:pt x="0" y="2044522"/>
                </a:lnTo>
                <a:close/>
              </a:path>
            </a:pathLst>
          </a:custGeom>
        </p:spPr>
      </p:pic>
      <p:pic>
        <p:nvPicPr>
          <p:cNvPr id="39" name="Picture 38">
            <a:extLst>
              <a:ext uri="{FF2B5EF4-FFF2-40B4-BE49-F238E27FC236}">
                <a16:creationId xmlns:a16="http://schemas.microsoft.com/office/drawing/2014/main" id="{FEC489BB-6D23-4BB2-858F-AE041FC3FC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601" y="4654143"/>
            <a:ext cx="4070576" cy="2044522"/>
          </a:xfrm>
          <a:custGeom>
            <a:avLst/>
            <a:gdLst>
              <a:gd name="connsiteX0" fmla="*/ 0 w 5450039"/>
              <a:gd name="connsiteY0" fmla="*/ 0 h 2044522"/>
              <a:gd name="connsiteX1" fmla="*/ 5450039 w 5450039"/>
              <a:gd name="connsiteY1" fmla="*/ 0 h 2044522"/>
              <a:gd name="connsiteX2" fmla="*/ 5450039 w 5450039"/>
              <a:gd name="connsiteY2" fmla="*/ 2044522 h 2044522"/>
              <a:gd name="connsiteX3" fmla="*/ 0 w 5450039"/>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5450039" h="2044522">
                <a:moveTo>
                  <a:pt x="0" y="0"/>
                </a:moveTo>
                <a:lnTo>
                  <a:pt x="5450039" y="0"/>
                </a:lnTo>
                <a:lnTo>
                  <a:pt x="5450039" y="2044522"/>
                </a:lnTo>
                <a:lnTo>
                  <a:pt x="0" y="2044522"/>
                </a:lnTo>
                <a:close/>
              </a:path>
            </a:pathLst>
          </a:custGeom>
        </p:spPr>
      </p:pic>
      <p:pic>
        <p:nvPicPr>
          <p:cNvPr id="45" name="Picture 44">
            <a:extLst>
              <a:ext uri="{FF2B5EF4-FFF2-40B4-BE49-F238E27FC236}">
                <a16:creationId xmlns:a16="http://schemas.microsoft.com/office/drawing/2014/main" id="{52676595-1315-465C-A114-1CCD809060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5851" y="2336143"/>
            <a:ext cx="1647326" cy="2185721"/>
          </a:xfrm>
          <a:custGeom>
            <a:avLst/>
            <a:gdLst>
              <a:gd name="connsiteX0" fmla="*/ 0 w 2453800"/>
              <a:gd name="connsiteY0" fmla="*/ 0 h 2185721"/>
              <a:gd name="connsiteX1" fmla="*/ 2453800 w 2453800"/>
              <a:gd name="connsiteY1" fmla="*/ 0 h 2185721"/>
              <a:gd name="connsiteX2" fmla="*/ 2453800 w 2453800"/>
              <a:gd name="connsiteY2" fmla="*/ 2185721 h 2185721"/>
              <a:gd name="connsiteX3" fmla="*/ 0 w 2453800"/>
              <a:gd name="connsiteY3" fmla="*/ 2185721 h 2185721"/>
            </a:gdLst>
            <a:ahLst/>
            <a:cxnLst>
              <a:cxn ang="0">
                <a:pos x="connsiteX0" y="connsiteY0"/>
              </a:cxn>
              <a:cxn ang="0">
                <a:pos x="connsiteX1" y="connsiteY1"/>
              </a:cxn>
              <a:cxn ang="0">
                <a:pos x="connsiteX2" y="connsiteY2"/>
              </a:cxn>
              <a:cxn ang="0">
                <a:pos x="connsiteX3" y="connsiteY3"/>
              </a:cxn>
            </a:cxnLst>
            <a:rect l="l" t="t" r="r" b="b"/>
            <a:pathLst>
              <a:path w="2453800" h="2185721">
                <a:moveTo>
                  <a:pt x="0" y="0"/>
                </a:moveTo>
                <a:lnTo>
                  <a:pt x="2453800" y="0"/>
                </a:lnTo>
                <a:lnTo>
                  <a:pt x="2453800" y="2185721"/>
                </a:lnTo>
                <a:lnTo>
                  <a:pt x="0" y="2185721"/>
                </a:lnTo>
                <a:close/>
              </a:path>
            </a:pathLst>
          </a:custGeom>
        </p:spPr>
      </p:pic>
      <p:pic>
        <p:nvPicPr>
          <p:cNvPr id="36" name="Picture 35">
            <a:extLst>
              <a:ext uri="{FF2B5EF4-FFF2-40B4-BE49-F238E27FC236}">
                <a16:creationId xmlns:a16="http://schemas.microsoft.com/office/drawing/2014/main" id="{BCD47C97-207D-449D-AF17-F0F84072BF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65" y="159336"/>
            <a:ext cx="4077197" cy="2044522"/>
          </a:xfrm>
          <a:custGeom>
            <a:avLst/>
            <a:gdLst>
              <a:gd name="connsiteX0" fmla="*/ 0 w 5476496"/>
              <a:gd name="connsiteY0" fmla="*/ 0 h 2044522"/>
              <a:gd name="connsiteX1" fmla="*/ 5476496 w 5476496"/>
              <a:gd name="connsiteY1" fmla="*/ 0 h 2044522"/>
              <a:gd name="connsiteX2" fmla="*/ 5476496 w 5476496"/>
              <a:gd name="connsiteY2" fmla="*/ 2044522 h 2044522"/>
              <a:gd name="connsiteX3" fmla="*/ 0 w 5476496"/>
              <a:gd name="connsiteY3" fmla="*/ 2044522 h 2044522"/>
            </a:gdLst>
            <a:ahLst/>
            <a:cxnLst>
              <a:cxn ang="0">
                <a:pos x="connsiteX0" y="connsiteY0"/>
              </a:cxn>
              <a:cxn ang="0">
                <a:pos x="connsiteX1" y="connsiteY1"/>
              </a:cxn>
              <a:cxn ang="0">
                <a:pos x="connsiteX2" y="connsiteY2"/>
              </a:cxn>
              <a:cxn ang="0">
                <a:pos x="connsiteX3" y="connsiteY3"/>
              </a:cxn>
            </a:cxnLst>
            <a:rect l="l" t="t" r="r" b="b"/>
            <a:pathLst>
              <a:path w="5476496" h="2044522">
                <a:moveTo>
                  <a:pt x="0" y="0"/>
                </a:moveTo>
                <a:lnTo>
                  <a:pt x="5476496" y="0"/>
                </a:lnTo>
                <a:lnTo>
                  <a:pt x="5476496" y="2044522"/>
                </a:lnTo>
                <a:lnTo>
                  <a:pt x="0" y="2044522"/>
                </a:lnTo>
                <a:close/>
              </a:path>
            </a:pathLst>
          </a:custGeom>
        </p:spPr>
      </p:pic>
      <p:sp>
        <p:nvSpPr>
          <p:cNvPr id="9" name="TextBox 8">
            <a:extLst>
              <a:ext uri="{FF2B5EF4-FFF2-40B4-BE49-F238E27FC236}">
                <a16:creationId xmlns:a16="http://schemas.microsoft.com/office/drawing/2014/main" id="{18D96905-06A9-450B-828D-E3F851CB31BA}"/>
              </a:ext>
            </a:extLst>
          </p:cNvPr>
          <p:cNvSpPr txBox="1"/>
          <p:nvPr/>
        </p:nvSpPr>
        <p:spPr>
          <a:xfrm>
            <a:off x="6019800" y="2895600"/>
            <a:ext cx="2978326" cy="738664"/>
          </a:xfrm>
          <a:prstGeom prst="rect">
            <a:avLst/>
          </a:prstGeom>
          <a:noFill/>
        </p:spPr>
        <p:txBody>
          <a:bodyPr wrap="square" lIns="0" tIns="0" rIns="0" bIns="0" rtlCol="0">
            <a:spAutoFit/>
          </a:bodyPr>
          <a:lstStyle/>
          <a:p>
            <a:pPr algn="ctr"/>
            <a:r>
              <a:rPr lang="en-ID" sz="4800" b="1" spc="80" dirty="0">
                <a:solidFill>
                  <a:schemeClr val="tx1">
                    <a:lumMod val="75000"/>
                    <a:lumOff val="25000"/>
                  </a:schemeClr>
                </a:solidFill>
                <a:latin typeface="Arial" panose="020B0604020202020204" pitchFamily="34" charset="0"/>
                <a:cs typeface="Arial" panose="020B0604020202020204" pitchFamily="34" charset="0"/>
              </a:rPr>
              <a:t>BUDGET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4029397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4E5FC7-4CB6-42A3-A22A-DC7AA9D43D1D}"/>
              </a:ext>
            </a:extLst>
          </p:cNvPr>
          <p:cNvSpPr/>
          <p:nvPr/>
        </p:nvSpPr>
        <p:spPr>
          <a:xfrm>
            <a:off x="291219" y="305616"/>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3AD59C9-EC4F-463C-AD8B-71836D60AA41}"/>
              </a:ext>
            </a:extLst>
          </p:cNvPr>
          <p:cNvSpPr txBox="1"/>
          <p:nvPr/>
        </p:nvSpPr>
        <p:spPr>
          <a:xfrm>
            <a:off x="483724" y="336315"/>
            <a:ext cx="6983876" cy="523220"/>
          </a:xfrm>
          <a:prstGeom prst="rect">
            <a:avLst/>
          </a:prstGeom>
          <a:noFill/>
        </p:spPr>
        <p:txBody>
          <a:bodyPr wrap="square" lIns="0" tIns="0" rIns="0" bIns="0" rtlCol="0">
            <a:spAutoFit/>
          </a:bodyPr>
          <a:lstStyle/>
          <a:p>
            <a:r>
              <a:rPr lang="en-US" sz="34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MTEF ANNUAL PROJECTIONS</a:t>
            </a:r>
          </a:p>
        </p:txBody>
      </p:sp>
      <p:sp>
        <p:nvSpPr>
          <p:cNvPr id="38" name="Rectangle: Rounded Corners 37">
            <a:extLst>
              <a:ext uri="{FF2B5EF4-FFF2-40B4-BE49-F238E27FC236}">
                <a16:creationId xmlns:a16="http://schemas.microsoft.com/office/drawing/2014/main" id="{7969628D-9832-443B-B938-6DB450F33B79}"/>
              </a:ext>
            </a:extLst>
          </p:cNvPr>
          <p:cNvSpPr/>
          <p:nvPr/>
        </p:nvSpPr>
        <p:spPr>
          <a:xfrm>
            <a:off x="607218" y="1921686"/>
            <a:ext cx="1827809"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7BC5A8BF-D8E1-4F98-A7D3-AA49469FA7D4}"/>
              </a:ext>
            </a:extLst>
          </p:cNvPr>
          <p:cNvSpPr/>
          <p:nvPr/>
        </p:nvSpPr>
        <p:spPr>
          <a:xfrm>
            <a:off x="2641136" y="1921686"/>
            <a:ext cx="1827809"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EE6712B6-B5D7-4886-9BB9-B4686516582E}"/>
              </a:ext>
            </a:extLst>
          </p:cNvPr>
          <p:cNvSpPr/>
          <p:nvPr/>
        </p:nvSpPr>
        <p:spPr>
          <a:xfrm>
            <a:off x="4675054" y="1921686"/>
            <a:ext cx="1827809"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2">
                  <a:lumMod val="75000"/>
                </a:schemeClr>
              </a:solidFill>
              <a:latin typeface="Arial" panose="020B0604020202020204" pitchFamily="34" charset="0"/>
              <a:cs typeface="Arial" panose="020B0604020202020204" pitchFamily="34" charset="0"/>
            </a:endParaRPr>
          </a:p>
          <a:p>
            <a:pPr algn="ctr"/>
            <a:endParaRPr lang="en-US" sz="3200" b="1" dirty="0">
              <a:solidFill>
                <a:schemeClr val="tx2">
                  <a:lumMod val="75000"/>
                </a:schemeClr>
              </a:solidFill>
              <a:latin typeface="Arial" panose="020B0604020202020204" pitchFamily="34" charset="0"/>
              <a:cs typeface="Arial" panose="020B0604020202020204" pitchFamily="34" charset="0"/>
            </a:endParaRPr>
          </a:p>
          <a:p>
            <a:pPr algn="ctr"/>
            <a:r>
              <a:rPr lang="en-US" sz="3200" b="1" dirty="0">
                <a:solidFill>
                  <a:schemeClr val="tx2">
                    <a:lumMod val="75000"/>
                  </a:schemeClr>
                </a:solidFill>
                <a:latin typeface="Arial" panose="020B0604020202020204" pitchFamily="34" charset="0"/>
                <a:cs typeface="Arial" panose="020B0604020202020204" pitchFamily="34" charset="0"/>
              </a:rPr>
              <a:t>R2,399</a:t>
            </a:r>
          </a:p>
        </p:txBody>
      </p:sp>
      <p:sp>
        <p:nvSpPr>
          <p:cNvPr id="44" name="Rectangle: Rounded Corners 43">
            <a:extLst>
              <a:ext uri="{FF2B5EF4-FFF2-40B4-BE49-F238E27FC236}">
                <a16:creationId xmlns:a16="http://schemas.microsoft.com/office/drawing/2014/main" id="{FE84E07B-07AA-4F12-9847-1911F6B4283E}"/>
              </a:ext>
            </a:extLst>
          </p:cNvPr>
          <p:cNvSpPr/>
          <p:nvPr/>
        </p:nvSpPr>
        <p:spPr>
          <a:xfrm>
            <a:off x="6708972" y="1921686"/>
            <a:ext cx="1827809"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9039177-B177-480C-AD88-4FD4FC95C9B6}"/>
              </a:ext>
            </a:extLst>
          </p:cNvPr>
          <p:cNvSpPr txBox="1"/>
          <p:nvPr/>
        </p:nvSpPr>
        <p:spPr>
          <a:xfrm>
            <a:off x="807774" y="2098755"/>
            <a:ext cx="1426699" cy="523220"/>
          </a:xfrm>
          <a:prstGeom prst="rect">
            <a:avLst/>
          </a:prstGeom>
          <a:noFill/>
        </p:spPr>
        <p:txBody>
          <a:bodyPr wrap="square" lIns="0" rIns="0" rtlCol="0">
            <a:spAutoFit/>
          </a:bodyPr>
          <a:lstStyle/>
          <a:p>
            <a:pPr algn="ctr"/>
            <a:r>
              <a:rPr lang="en-US" sz="2800" b="1" dirty="0">
                <a:latin typeface="Arial" panose="020B0604020202020204" pitchFamily="34" charset="0"/>
                <a:cs typeface="Arial" panose="020B0604020202020204" pitchFamily="34" charset="0"/>
              </a:rPr>
              <a:t>20</a:t>
            </a:r>
            <a:r>
              <a:rPr lang="id-ID" sz="2800" b="1"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9/20</a:t>
            </a:r>
          </a:p>
        </p:txBody>
      </p:sp>
      <p:sp>
        <p:nvSpPr>
          <p:cNvPr id="46" name="TextBox 45">
            <a:extLst>
              <a:ext uri="{FF2B5EF4-FFF2-40B4-BE49-F238E27FC236}">
                <a16:creationId xmlns:a16="http://schemas.microsoft.com/office/drawing/2014/main" id="{BFBD9FEA-7EB9-4952-9057-557909F68925}"/>
              </a:ext>
            </a:extLst>
          </p:cNvPr>
          <p:cNvSpPr txBox="1"/>
          <p:nvPr/>
        </p:nvSpPr>
        <p:spPr>
          <a:xfrm>
            <a:off x="2841692" y="2098755"/>
            <a:ext cx="1426699" cy="461665"/>
          </a:xfrm>
          <a:prstGeom prst="rect">
            <a:avLst/>
          </a:prstGeom>
          <a:noFill/>
        </p:spPr>
        <p:txBody>
          <a:bodyPr wrap="square" lIns="0" rIns="0" rtlCol="0">
            <a:spAutoFit/>
          </a:bodyPr>
          <a:lstStyle>
            <a:defPPr>
              <a:defRPr lang="en-US"/>
            </a:defPPr>
            <a:lvl1pPr>
              <a:defRPr sz="2000" b="1">
                <a:solidFill>
                  <a:schemeClr val="bg1"/>
                </a:solidFill>
              </a:defRPr>
            </a:lvl1pPr>
          </a:lstStyle>
          <a:p>
            <a:pPr algn="ctr"/>
            <a:r>
              <a:rPr lang="en-US" sz="2400" dirty="0">
                <a:solidFill>
                  <a:schemeClr val="tx1"/>
                </a:solidFill>
                <a:latin typeface="Arial" panose="020B0604020202020204" pitchFamily="34" charset="0"/>
                <a:cs typeface="Arial" panose="020B0604020202020204" pitchFamily="34" charset="0"/>
              </a:rPr>
              <a:t>2020/21</a:t>
            </a:r>
            <a:endParaRPr lang="en-US" sz="4400" dirty="0">
              <a:solidFill>
                <a:schemeClr val="tx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911CE8C-06C3-4082-93DC-2C5343B1C995}"/>
              </a:ext>
            </a:extLst>
          </p:cNvPr>
          <p:cNvSpPr txBox="1"/>
          <p:nvPr/>
        </p:nvSpPr>
        <p:spPr>
          <a:xfrm>
            <a:off x="4875610" y="2098755"/>
            <a:ext cx="1426698" cy="461665"/>
          </a:xfrm>
          <a:prstGeom prst="rect">
            <a:avLst/>
          </a:prstGeom>
          <a:noFill/>
        </p:spPr>
        <p:txBody>
          <a:bodyPr wrap="square" lIns="0" rIns="0" rtlCol="0">
            <a:spAutoFit/>
          </a:bodyPr>
          <a:lstStyle>
            <a:defPPr>
              <a:defRPr lang="en-US"/>
            </a:defPPr>
            <a:lvl1pPr>
              <a:defRPr sz="2000" b="1">
                <a:solidFill>
                  <a:schemeClr val="bg1"/>
                </a:solidFill>
              </a:defRPr>
            </a:lvl1pPr>
          </a:lstStyle>
          <a:p>
            <a:pPr algn="ctr"/>
            <a:r>
              <a:rPr lang="en-US" sz="2400" dirty="0">
                <a:solidFill>
                  <a:schemeClr val="tx1"/>
                </a:solidFill>
                <a:latin typeface="Arial" panose="020B0604020202020204" pitchFamily="34" charset="0"/>
                <a:cs typeface="Arial" panose="020B0604020202020204" pitchFamily="34" charset="0"/>
              </a:rPr>
              <a:t>2021/22</a:t>
            </a:r>
          </a:p>
        </p:txBody>
      </p:sp>
      <p:sp>
        <p:nvSpPr>
          <p:cNvPr id="48" name="TextBox 47">
            <a:extLst>
              <a:ext uri="{FF2B5EF4-FFF2-40B4-BE49-F238E27FC236}">
                <a16:creationId xmlns:a16="http://schemas.microsoft.com/office/drawing/2014/main" id="{375FA389-56F8-4E9E-9898-AC23AD12AFCC}"/>
              </a:ext>
            </a:extLst>
          </p:cNvPr>
          <p:cNvSpPr txBox="1"/>
          <p:nvPr/>
        </p:nvSpPr>
        <p:spPr>
          <a:xfrm>
            <a:off x="6909528" y="2098755"/>
            <a:ext cx="1426698" cy="461665"/>
          </a:xfrm>
          <a:prstGeom prst="rect">
            <a:avLst/>
          </a:prstGeom>
          <a:noFill/>
        </p:spPr>
        <p:txBody>
          <a:bodyPr wrap="square" lIns="0" rIns="0" rtlCol="0">
            <a:spAutoFit/>
          </a:bodyPr>
          <a:lstStyle>
            <a:defPPr>
              <a:defRPr lang="en-US"/>
            </a:defPPr>
            <a:lvl1pPr>
              <a:defRPr sz="2000" b="1">
                <a:solidFill>
                  <a:schemeClr val="bg1"/>
                </a:solidFill>
              </a:defRPr>
            </a:lvl1pPr>
          </a:lstStyle>
          <a:p>
            <a:r>
              <a:rPr lang="en-US" sz="2400" dirty="0">
                <a:solidFill>
                  <a:schemeClr val="tx1"/>
                </a:solidFill>
                <a:latin typeface="Arial" panose="020B0604020202020204" pitchFamily="34" charset="0"/>
                <a:cs typeface="Arial" panose="020B0604020202020204" pitchFamily="34" charset="0"/>
              </a:rPr>
              <a:t>2021/23</a:t>
            </a:r>
            <a:r>
              <a:rPr lang="id-ID" sz="240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5EA39A28-E759-4FD9-A504-DE1A9F04FF0D}"/>
              </a:ext>
            </a:extLst>
          </p:cNvPr>
          <p:cNvSpPr txBox="1"/>
          <p:nvPr/>
        </p:nvSpPr>
        <p:spPr>
          <a:xfrm>
            <a:off x="808026" y="3657569"/>
            <a:ext cx="1426699" cy="584775"/>
          </a:xfrm>
          <a:prstGeom prst="rect">
            <a:avLst/>
          </a:prstGeom>
          <a:noFill/>
        </p:spPr>
        <p:txBody>
          <a:bodyPr wrap="square" lIns="0" rIns="0" rtlCol="0">
            <a:spAutoFit/>
          </a:bodyPr>
          <a:lstStyle/>
          <a:p>
            <a:pPr algn="ctr"/>
            <a:r>
              <a:rPr lang="id-ID" sz="3200" b="1" dirty="0">
                <a:solidFill>
                  <a:srgbClr val="C00000"/>
                </a:solidFill>
                <a:latin typeface="Arial" panose="020B0604020202020204" pitchFamily="34" charset="0"/>
                <a:cs typeface="Arial" panose="020B0604020202020204" pitchFamily="34" charset="0"/>
              </a:rPr>
              <a:t>R2,545</a:t>
            </a:r>
          </a:p>
        </p:txBody>
      </p:sp>
      <p:sp>
        <p:nvSpPr>
          <p:cNvPr id="50" name="TextBox 49">
            <a:extLst>
              <a:ext uri="{FF2B5EF4-FFF2-40B4-BE49-F238E27FC236}">
                <a16:creationId xmlns:a16="http://schemas.microsoft.com/office/drawing/2014/main" id="{49284C8D-D2FD-495F-AE0F-6C7111ED527D}"/>
              </a:ext>
            </a:extLst>
          </p:cNvPr>
          <p:cNvSpPr txBox="1"/>
          <p:nvPr/>
        </p:nvSpPr>
        <p:spPr>
          <a:xfrm>
            <a:off x="2821431" y="3701816"/>
            <a:ext cx="1426699" cy="800219"/>
          </a:xfrm>
          <a:prstGeom prst="rect">
            <a:avLst/>
          </a:prstGeom>
          <a:noFill/>
        </p:spPr>
        <p:txBody>
          <a:bodyPr wrap="square" lIns="0" rIns="0" rtlCol="0">
            <a:spAutoFit/>
          </a:bodyPr>
          <a:lstStyle/>
          <a:p>
            <a:r>
              <a:rPr lang="id-ID" sz="3200" b="1" dirty="0">
                <a:solidFill>
                  <a:srgbClr val="00B050"/>
                </a:solidFill>
                <a:latin typeface="Arial" panose="020B0604020202020204" pitchFamily="34" charset="0"/>
                <a:cs typeface="Arial" panose="020B0604020202020204" pitchFamily="34" charset="0"/>
              </a:rPr>
              <a:t>R2,233</a:t>
            </a:r>
          </a:p>
          <a:p>
            <a:endParaRPr lang="id-ID" sz="1400" dirty="0">
              <a:solidFill>
                <a:schemeClr val="bg1">
                  <a:lumMod val="50000"/>
                </a:schemeClr>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4362F14-FEDB-4A07-9263-9B211B5BBCCE}"/>
              </a:ext>
            </a:extLst>
          </p:cNvPr>
          <p:cNvSpPr txBox="1"/>
          <p:nvPr/>
        </p:nvSpPr>
        <p:spPr>
          <a:xfrm>
            <a:off x="6909528" y="3719124"/>
            <a:ext cx="1426699" cy="800219"/>
          </a:xfrm>
          <a:prstGeom prst="rect">
            <a:avLst/>
          </a:prstGeom>
          <a:noFill/>
        </p:spPr>
        <p:txBody>
          <a:bodyPr wrap="square" lIns="0" rIns="0" rtlCol="0">
            <a:spAutoFit/>
          </a:bodyPr>
          <a:lstStyle/>
          <a:p>
            <a:r>
              <a:rPr lang="id-ID" sz="3200" b="1" dirty="0">
                <a:solidFill>
                  <a:srgbClr val="7030A0"/>
                </a:solidFill>
                <a:latin typeface="Arial" panose="020B0604020202020204" pitchFamily="34" charset="0"/>
                <a:cs typeface="Arial" panose="020B0604020202020204" pitchFamily="34" charset="0"/>
              </a:rPr>
              <a:t>R2,487</a:t>
            </a:r>
          </a:p>
          <a:p>
            <a:endParaRPr lang="id-ID" sz="1400" dirty="0">
              <a:solidFill>
                <a:schemeClr val="bg1">
                  <a:lumMod val="50000"/>
                </a:schemeClr>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29BA11A2-AD12-42ED-8456-EA93B42D58CF}"/>
              </a:ext>
            </a:extLst>
          </p:cNvPr>
          <p:cNvSpPr txBox="1"/>
          <p:nvPr/>
        </p:nvSpPr>
        <p:spPr>
          <a:xfrm>
            <a:off x="688593" y="2819111"/>
            <a:ext cx="1426699" cy="461665"/>
          </a:xfrm>
          <a:prstGeom prst="rect">
            <a:avLst/>
          </a:prstGeom>
          <a:noFill/>
        </p:spPr>
        <p:txBody>
          <a:bodyPr wrap="square" lIns="0" rIns="0" rtlCol="0">
            <a:spAutoFit/>
          </a:bodyPr>
          <a:lstStyle/>
          <a:p>
            <a:pPr algn="ctr"/>
            <a:r>
              <a:rPr lang="en-US" sz="2400" b="1" dirty="0">
                <a:solidFill>
                  <a:schemeClr val="tx1">
                    <a:lumMod val="75000"/>
                    <a:lumOff val="25000"/>
                  </a:schemeClr>
                </a:solidFill>
                <a:latin typeface="Arial" panose="020B0604020202020204" pitchFamily="34" charset="0"/>
                <a:cs typeface="Arial" panose="020B0604020202020204" pitchFamily="34" charset="0"/>
              </a:rPr>
              <a:t>NPE</a:t>
            </a:r>
            <a:r>
              <a:rPr lang="en-US" sz="2000" b="1" dirty="0">
                <a:solidFill>
                  <a:schemeClr val="tx1">
                    <a:lumMod val="75000"/>
                    <a:lumOff val="25000"/>
                  </a:schemeClr>
                </a:solidFill>
                <a:latin typeface="Arial" panose="020B0604020202020204" pitchFamily="34" charset="0"/>
                <a:cs typeface="Arial" panose="020B0604020202020204" pitchFamily="34" charset="0"/>
              </a:rPr>
              <a:t> </a:t>
            </a:r>
            <a:endParaRPr lang="id-ID" sz="2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824814A-B2DE-4069-BF4F-2403EC2D1162}"/>
              </a:ext>
            </a:extLst>
          </p:cNvPr>
          <p:cNvSpPr txBox="1"/>
          <p:nvPr/>
        </p:nvSpPr>
        <p:spPr>
          <a:xfrm>
            <a:off x="2841692" y="2716931"/>
            <a:ext cx="1426699" cy="830997"/>
          </a:xfrm>
          <a:prstGeom prst="rect">
            <a:avLst/>
          </a:prstGeom>
          <a:noFill/>
        </p:spPr>
        <p:txBody>
          <a:bodyPr wrap="square" lIns="0" rIns="0" rtlCol="0">
            <a:spAutoFit/>
          </a:bodyPr>
          <a:lstStyle>
            <a:defPPr>
              <a:defRPr lang="en-US"/>
            </a:defPPr>
            <a:lvl1pPr>
              <a:defRPr sz="2000" b="1">
                <a:solidFill>
                  <a:schemeClr val="bg1"/>
                </a:solidFill>
              </a:defRPr>
            </a:lvl1pPr>
          </a:lstStyle>
          <a:p>
            <a:pPr algn="ctr"/>
            <a:r>
              <a:rPr lang="id-ID" sz="2400" dirty="0">
                <a:solidFill>
                  <a:schemeClr val="tx1">
                    <a:lumMod val="75000"/>
                    <a:lumOff val="25000"/>
                  </a:schemeClr>
                </a:solidFill>
                <a:latin typeface="Arial" panose="020B0604020202020204" pitchFamily="34" charset="0"/>
                <a:cs typeface="Arial" panose="020B0604020202020204" pitchFamily="34" charset="0"/>
              </a:rPr>
              <a:t>1 REG LGE</a:t>
            </a:r>
          </a:p>
        </p:txBody>
      </p:sp>
      <p:sp>
        <p:nvSpPr>
          <p:cNvPr id="55" name="TextBox 54">
            <a:extLst>
              <a:ext uri="{FF2B5EF4-FFF2-40B4-BE49-F238E27FC236}">
                <a16:creationId xmlns:a16="http://schemas.microsoft.com/office/drawing/2014/main" id="{63B15FD1-ACEF-4D57-AF6C-F0243433488D}"/>
              </a:ext>
            </a:extLst>
          </p:cNvPr>
          <p:cNvSpPr txBox="1"/>
          <p:nvPr/>
        </p:nvSpPr>
        <p:spPr>
          <a:xfrm>
            <a:off x="4894213" y="2665195"/>
            <a:ext cx="1426698" cy="830997"/>
          </a:xfrm>
          <a:prstGeom prst="rect">
            <a:avLst/>
          </a:prstGeom>
          <a:noFill/>
        </p:spPr>
        <p:txBody>
          <a:bodyPr wrap="square" lIns="0" rIns="0" rtlCol="0">
            <a:spAutoFit/>
          </a:bodyPr>
          <a:lstStyle>
            <a:defPPr>
              <a:defRPr lang="en-US"/>
            </a:defPPr>
            <a:lvl1pPr>
              <a:defRPr sz="2000" b="1">
                <a:solidFill>
                  <a:schemeClr val="bg1"/>
                </a:solidFill>
              </a:defRPr>
            </a:lvl1pPr>
          </a:lstStyle>
          <a:p>
            <a:pPr algn="ctr"/>
            <a:r>
              <a:rPr lang="id-ID" sz="2400" dirty="0">
                <a:solidFill>
                  <a:schemeClr val="tx1">
                    <a:lumMod val="75000"/>
                    <a:lumOff val="25000"/>
                  </a:schemeClr>
                </a:solidFill>
                <a:latin typeface="Arial" panose="020B0604020202020204" pitchFamily="34" charset="0"/>
                <a:cs typeface="Arial" panose="020B0604020202020204" pitchFamily="34" charset="0"/>
              </a:rPr>
              <a:t>REG + </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lgn="ctr"/>
            <a:r>
              <a:rPr lang="id-ID" sz="2400" dirty="0">
                <a:solidFill>
                  <a:schemeClr val="tx1">
                    <a:lumMod val="75000"/>
                    <a:lumOff val="25000"/>
                  </a:schemeClr>
                </a:solidFill>
                <a:latin typeface="Arial" panose="020B0604020202020204" pitchFamily="34" charset="0"/>
                <a:cs typeface="Arial" panose="020B0604020202020204" pitchFamily="34" charset="0"/>
              </a:rPr>
              <a:t>LGE</a:t>
            </a:r>
          </a:p>
        </p:txBody>
      </p:sp>
      <p:sp>
        <p:nvSpPr>
          <p:cNvPr id="56" name="TextBox 55">
            <a:extLst>
              <a:ext uri="{FF2B5EF4-FFF2-40B4-BE49-F238E27FC236}">
                <a16:creationId xmlns:a16="http://schemas.microsoft.com/office/drawing/2014/main" id="{DF3EAA9D-8AEA-4E0F-841B-C571ACE62AE5}"/>
              </a:ext>
            </a:extLst>
          </p:cNvPr>
          <p:cNvSpPr txBox="1"/>
          <p:nvPr/>
        </p:nvSpPr>
        <p:spPr>
          <a:xfrm>
            <a:off x="6909528" y="2670901"/>
            <a:ext cx="1426698" cy="830997"/>
          </a:xfrm>
          <a:prstGeom prst="rect">
            <a:avLst/>
          </a:prstGeom>
          <a:noFill/>
        </p:spPr>
        <p:txBody>
          <a:bodyPr wrap="square" lIns="0" rIns="0" rtlCol="0">
            <a:spAutoFit/>
          </a:bodyPr>
          <a:lstStyle>
            <a:defPPr>
              <a:defRPr lang="en-US"/>
            </a:defPPr>
            <a:lvl1pPr>
              <a:defRPr sz="2000" b="1">
                <a:solidFill>
                  <a:schemeClr val="bg1"/>
                </a:solidFill>
              </a:defRPr>
            </a:lvl1pPr>
          </a:lstStyle>
          <a:p>
            <a:r>
              <a:rPr lang="id-ID" sz="2400" dirty="0">
                <a:solidFill>
                  <a:schemeClr val="tx1">
                    <a:lumMod val="75000"/>
                    <a:lumOff val="25000"/>
                  </a:schemeClr>
                </a:solidFill>
                <a:latin typeface="Arial" panose="020B0604020202020204" pitchFamily="34" charset="0"/>
                <a:cs typeface="Arial" panose="020B0604020202020204" pitchFamily="34" charset="0"/>
              </a:rPr>
              <a:t>NON-ELEC</a:t>
            </a:r>
            <a:endParaRPr lang="id-ID"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DFCBEA61-51FA-4728-98AF-5F1C2175EFD1}"/>
              </a:ext>
            </a:extLst>
          </p:cNvPr>
          <p:cNvCxnSpPr>
            <a:cxnSpLocks/>
          </p:cNvCxnSpPr>
          <p:nvPr/>
        </p:nvCxnSpPr>
        <p:spPr>
          <a:xfrm>
            <a:off x="2114550" y="2665195"/>
            <a:ext cx="320477"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872FAE-AF29-4811-BDD1-E74330C782D1}"/>
              </a:ext>
            </a:extLst>
          </p:cNvPr>
          <p:cNvCxnSpPr>
            <a:cxnSpLocks/>
          </p:cNvCxnSpPr>
          <p:nvPr/>
        </p:nvCxnSpPr>
        <p:spPr>
          <a:xfrm>
            <a:off x="4148468" y="2665195"/>
            <a:ext cx="320477"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2A16B73-029E-4394-9D8F-B4798DACD3C5}"/>
              </a:ext>
            </a:extLst>
          </p:cNvPr>
          <p:cNvCxnSpPr>
            <a:cxnSpLocks/>
          </p:cNvCxnSpPr>
          <p:nvPr/>
        </p:nvCxnSpPr>
        <p:spPr>
          <a:xfrm>
            <a:off x="6182386" y="2665195"/>
            <a:ext cx="320477"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C463343-7F53-45AC-AE52-503960EBABAF}"/>
              </a:ext>
            </a:extLst>
          </p:cNvPr>
          <p:cNvCxnSpPr>
            <a:cxnSpLocks/>
          </p:cNvCxnSpPr>
          <p:nvPr/>
        </p:nvCxnSpPr>
        <p:spPr>
          <a:xfrm>
            <a:off x="8216305" y="2665195"/>
            <a:ext cx="320477"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46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450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B63BBA-0A5D-4149-9A30-D23EFC4E78DF}"/>
              </a:ext>
            </a:extLst>
          </p:cNvPr>
          <p:cNvSpPr/>
          <p:nvPr/>
        </p:nvSpPr>
        <p:spPr>
          <a:xfrm>
            <a:off x="82550" y="5765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023763F-222D-4005-B758-9DD5C2CAC0E4}"/>
              </a:ext>
            </a:extLst>
          </p:cNvPr>
          <p:cNvSpPr/>
          <p:nvPr/>
        </p:nvSpPr>
        <p:spPr>
          <a:xfrm>
            <a:off x="197649" y="76259"/>
            <a:ext cx="8748713" cy="523220"/>
          </a:xfrm>
          <a:prstGeom prst="rect">
            <a:avLst/>
          </a:prstGeom>
        </p:spPr>
        <p:txBody>
          <a:bodyPr wrap="square" lIns="0" tIns="0" rIns="0" bIns="0" anchor="t">
            <a:spAutoFit/>
          </a:bodyPr>
          <a:lstStyle/>
          <a:p>
            <a:r>
              <a:rPr lang="en-ID" sz="3400" b="1" dirty="0">
                <a:solidFill>
                  <a:schemeClr val="tx1">
                    <a:lumMod val="75000"/>
                    <a:lumOff val="25000"/>
                  </a:schemeClr>
                </a:solidFill>
                <a:latin typeface="Arial" panose="020B0604020202020204" pitchFamily="34" charset="0"/>
                <a:cs typeface="Arial" panose="020B0604020202020204" pitchFamily="34" charset="0"/>
              </a:rPr>
              <a:t>Budget: Programme 1</a:t>
            </a:r>
          </a:p>
        </p:txBody>
      </p:sp>
      <p:sp>
        <p:nvSpPr>
          <p:cNvPr id="6" name="Rectangle 5">
            <a:extLst>
              <a:ext uri="{FF2B5EF4-FFF2-40B4-BE49-F238E27FC236}">
                <a16:creationId xmlns:a16="http://schemas.microsoft.com/office/drawing/2014/main" id="{4C647B26-2EB2-4828-86F7-AA7B6A3E1DF3}"/>
              </a:ext>
            </a:extLst>
          </p:cNvPr>
          <p:cNvSpPr/>
          <p:nvPr/>
        </p:nvSpPr>
        <p:spPr>
          <a:xfrm>
            <a:off x="197649" y="768053"/>
            <a:ext cx="2545551" cy="5944654"/>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aphicFrame>
        <p:nvGraphicFramePr>
          <p:cNvPr id="15" name="Table 15">
            <a:extLst>
              <a:ext uri="{FF2B5EF4-FFF2-40B4-BE49-F238E27FC236}">
                <a16:creationId xmlns:a16="http://schemas.microsoft.com/office/drawing/2014/main" id="{64BBEA48-87C2-4B87-BC39-B058667DE6E4}"/>
              </a:ext>
            </a:extLst>
          </p:cNvPr>
          <p:cNvGraphicFramePr>
            <a:graphicFrameLocks noGrp="1"/>
          </p:cNvGraphicFramePr>
          <p:nvPr>
            <p:extLst>
              <p:ext uri="{D42A27DB-BD31-4B8C-83A1-F6EECF244321}">
                <p14:modId xmlns:p14="http://schemas.microsoft.com/office/powerpoint/2010/main" val="3640802123"/>
              </p:ext>
            </p:extLst>
          </p:nvPr>
        </p:nvGraphicFramePr>
        <p:xfrm>
          <a:off x="2801257" y="782127"/>
          <a:ext cx="6153115" cy="5899798"/>
        </p:xfrm>
        <a:graphic>
          <a:graphicData uri="http://schemas.openxmlformats.org/drawingml/2006/table">
            <a:tbl>
              <a:tblPr firstRow="1" bandRow="1">
                <a:tableStyleId>{F5AB1C69-6EDB-4FF4-983F-18BD219EF322}</a:tableStyleId>
              </a:tblPr>
              <a:tblGrid>
                <a:gridCol w="1321561">
                  <a:extLst>
                    <a:ext uri="{9D8B030D-6E8A-4147-A177-3AD203B41FA5}">
                      <a16:colId xmlns:a16="http://schemas.microsoft.com/office/drawing/2014/main" val="1681114247"/>
                    </a:ext>
                  </a:extLst>
                </a:gridCol>
                <a:gridCol w="1139685">
                  <a:extLst>
                    <a:ext uri="{9D8B030D-6E8A-4147-A177-3AD203B41FA5}">
                      <a16:colId xmlns:a16="http://schemas.microsoft.com/office/drawing/2014/main" val="510918133"/>
                    </a:ext>
                  </a:extLst>
                </a:gridCol>
                <a:gridCol w="1230623">
                  <a:extLst>
                    <a:ext uri="{9D8B030D-6E8A-4147-A177-3AD203B41FA5}">
                      <a16:colId xmlns:a16="http://schemas.microsoft.com/office/drawing/2014/main" val="20002"/>
                    </a:ext>
                  </a:extLst>
                </a:gridCol>
                <a:gridCol w="1230623">
                  <a:extLst>
                    <a:ext uri="{9D8B030D-6E8A-4147-A177-3AD203B41FA5}">
                      <a16:colId xmlns:a16="http://schemas.microsoft.com/office/drawing/2014/main" val="4094137480"/>
                    </a:ext>
                  </a:extLst>
                </a:gridCol>
                <a:gridCol w="1230623">
                  <a:extLst>
                    <a:ext uri="{9D8B030D-6E8A-4147-A177-3AD203B41FA5}">
                      <a16:colId xmlns:a16="http://schemas.microsoft.com/office/drawing/2014/main" val="2941859277"/>
                    </a:ext>
                  </a:extLst>
                </a:gridCol>
              </a:tblGrid>
              <a:tr h="1398553">
                <a:tc>
                  <a:txBody>
                    <a:bodyPr/>
                    <a:lstStyle/>
                    <a:p>
                      <a:pPr algn="ctr"/>
                      <a:endParaRPr lang="en-ID" sz="1200" dirty="0">
                        <a:latin typeface="Arial" panose="020B0604020202020204" pitchFamily="34" charset="0"/>
                        <a:cs typeface="Arial" panose="020B0604020202020204" pitchFamily="34" charset="0"/>
                      </a:endParaRPr>
                    </a:p>
                    <a:p>
                      <a:pPr algn="ctr"/>
                      <a:r>
                        <a:rPr lang="en-ID" sz="1200" b="1" dirty="0">
                          <a:solidFill>
                            <a:schemeClr val="bg1"/>
                          </a:solidFill>
                          <a:latin typeface="Arial" panose="020B0604020202020204" pitchFamily="34" charset="0"/>
                          <a:cs typeface="Arial" panose="020B0604020202020204" pitchFamily="34" charset="0"/>
                        </a:rPr>
                        <a:t>Sub-programmes (R’000)</a:t>
                      </a:r>
                    </a:p>
                    <a:p>
                      <a:pPr algn="ctr"/>
                      <a:endParaRPr lang="en-ID" sz="1200" b="0" dirty="0">
                        <a:solidFill>
                          <a:schemeClr val="tx2"/>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2019/20</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2020/21</a:t>
                      </a:r>
                    </a:p>
                    <a:p>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2021/22</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2022/23</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2130449392"/>
                  </a:ext>
                </a:extLst>
              </a:tr>
              <a:tr h="449626">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Management</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23 815</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24 966</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25 603</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25 978</a:t>
                      </a:r>
                      <a:endParaRPr lang="en-ZA" sz="160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1"/>
                  </a:ext>
                </a:extLst>
              </a:tr>
              <a:tr h="583533">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Corporate Services</a:t>
                      </a:r>
                      <a:endParaRPr lang="en-ZA" sz="1600" dirty="0">
                        <a:effectLst/>
                        <a:latin typeface="Arial" panose="020B0604020202020204" pitchFamily="34" charset="0"/>
                        <a:ea typeface="Swiss 721"/>
                        <a:cs typeface="Arial" panose="020B0604020202020204" pitchFamily="34" charset="0"/>
                      </a:endParaRPr>
                    </a:p>
                    <a:p>
                      <a:pPr marL="46355">
                        <a:spcBef>
                          <a:spcPts val="120"/>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Management</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7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3 141</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7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3 408</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7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3 650</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7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3 906</a:t>
                      </a:r>
                      <a:endParaRPr lang="en-ZA" sz="160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2320138565"/>
                  </a:ext>
                </a:extLst>
              </a:tr>
              <a:tr h="380221">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Financial Management</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91 416</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95 263</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103 265</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108 110</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466700365"/>
                  </a:ext>
                </a:extLst>
              </a:tr>
              <a:tr h="393423">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Human Resources</a:t>
                      </a:r>
                      <a:endParaRPr lang="en-ZA" sz="1600" dirty="0">
                        <a:effectLst/>
                        <a:latin typeface="Arial" panose="020B0604020202020204" pitchFamily="34" charset="0"/>
                        <a:ea typeface="Swiss 721"/>
                        <a:cs typeface="Arial" panose="020B0604020202020204" pitchFamily="34" charset="0"/>
                      </a:endParaRPr>
                    </a:p>
                    <a:p>
                      <a:pPr marL="46355">
                        <a:spcBef>
                          <a:spcPts val="120"/>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Management</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7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84 889</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7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76 289</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7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78 967</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7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86 291</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4"/>
                  </a:ext>
                </a:extLst>
              </a:tr>
              <a:tr h="358983">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Legal Services</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22 543</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19 544</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28 836</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24 062</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5"/>
                  </a:ext>
                </a:extLst>
              </a:tr>
              <a:tr h="343140">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Internal Audit</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19 859</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20 967</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21 449</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22 715</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6"/>
                  </a:ext>
                </a:extLst>
              </a:tr>
              <a:tr h="348879">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ICT</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272 373</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247 138</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284 252</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295 318</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7"/>
                  </a:ext>
                </a:extLst>
              </a:tr>
              <a:tr h="380221">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Facilities Management</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59 531</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42 606</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60 917</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45 844</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8"/>
                  </a:ext>
                </a:extLst>
              </a:tr>
              <a:tr h="439522">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Risk Management</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1 865</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2 021</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2 160</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2 308</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9"/>
                  </a:ext>
                </a:extLst>
              </a:tr>
              <a:tr h="200558">
                <a:tc>
                  <a:txBody>
                    <a:bodyPr/>
                    <a:lstStyle/>
                    <a:p>
                      <a:pPr marL="46355">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Accommodation</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140 940</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151 486</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a:solidFill>
                            <a:srgbClr val="231F20"/>
                          </a:solidFill>
                          <a:effectLst/>
                          <a:latin typeface="Arial" panose="020B0604020202020204" pitchFamily="34" charset="0"/>
                          <a:ea typeface="Swiss 721"/>
                          <a:cs typeface="Arial" panose="020B0604020202020204" pitchFamily="34" charset="0"/>
                        </a:rPr>
                        <a:t>165 840</a:t>
                      </a:r>
                      <a:endParaRPr lang="en-ZA" sz="16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dirty="0">
                          <a:solidFill>
                            <a:srgbClr val="231F20"/>
                          </a:solidFill>
                          <a:effectLst/>
                          <a:latin typeface="Arial" panose="020B0604020202020204" pitchFamily="34" charset="0"/>
                          <a:ea typeface="Swiss 721"/>
                          <a:cs typeface="Arial" panose="020B0604020202020204" pitchFamily="34" charset="0"/>
                        </a:rPr>
                        <a:t>174 181</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10"/>
                  </a:ext>
                </a:extLst>
              </a:tr>
              <a:tr h="623139">
                <a:tc>
                  <a:txBody>
                    <a:bodyPr/>
                    <a:lstStyle/>
                    <a:p>
                      <a:pPr marL="46355">
                        <a:spcBef>
                          <a:spcPts val="155"/>
                        </a:spcBef>
                        <a:spcAft>
                          <a:spcPts val="0"/>
                        </a:spcAft>
                      </a:pPr>
                      <a:r>
                        <a:rPr lang="en-US" sz="1200" b="1" spc="-20" dirty="0">
                          <a:solidFill>
                            <a:srgbClr val="231F20"/>
                          </a:solidFill>
                          <a:effectLst/>
                          <a:latin typeface="Arial" panose="020B0604020202020204" pitchFamily="34" charset="0"/>
                          <a:ea typeface="Swiss 721"/>
                          <a:cs typeface="Arial" panose="020B0604020202020204" pitchFamily="34" charset="0"/>
                        </a:rPr>
                        <a:t>Total </a:t>
                      </a:r>
                      <a:r>
                        <a:rPr lang="en-US" sz="1200" b="1" spc="-15" dirty="0">
                          <a:solidFill>
                            <a:srgbClr val="231F20"/>
                          </a:solidFill>
                          <a:effectLst/>
                          <a:latin typeface="Arial" panose="020B0604020202020204" pitchFamily="34" charset="0"/>
                          <a:ea typeface="Swiss 721"/>
                          <a:cs typeface="Arial" panose="020B0604020202020204" pitchFamily="34" charset="0"/>
                        </a:rPr>
                        <a:t>for </a:t>
                      </a:r>
                      <a:r>
                        <a:rPr lang="en-US" sz="1200" b="1" spc="-20" dirty="0">
                          <a:solidFill>
                            <a:srgbClr val="231F20"/>
                          </a:solidFill>
                          <a:effectLst/>
                          <a:latin typeface="Arial" panose="020B0604020202020204" pitchFamily="34" charset="0"/>
                          <a:ea typeface="Swiss 721"/>
                          <a:cs typeface="Arial" panose="020B0604020202020204" pitchFamily="34" charset="0"/>
                        </a:rPr>
                        <a:t>sub-</a:t>
                      </a:r>
                      <a:r>
                        <a:rPr lang="en-US" sz="1200" b="1" spc="-20" dirty="0" err="1">
                          <a:solidFill>
                            <a:srgbClr val="231F20"/>
                          </a:solidFill>
                          <a:effectLst/>
                          <a:latin typeface="Arial" panose="020B0604020202020204" pitchFamily="34" charset="0"/>
                          <a:ea typeface="Swiss 721"/>
                          <a:cs typeface="Arial" panose="020B0604020202020204" pitchFamily="34" charset="0"/>
                        </a:rPr>
                        <a:t>programmes</a:t>
                      </a:r>
                      <a:endParaRPr lang="en-US" sz="1200" b="1" spc="-20" dirty="0">
                        <a:solidFill>
                          <a:srgbClr val="231F20"/>
                        </a:solidFill>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b="1" dirty="0">
                          <a:solidFill>
                            <a:srgbClr val="231F20"/>
                          </a:solidFill>
                          <a:effectLst/>
                          <a:latin typeface="Arial" panose="020B0604020202020204" pitchFamily="34" charset="0"/>
                          <a:ea typeface="Swiss 721"/>
                          <a:cs typeface="Arial" panose="020B0604020202020204" pitchFamily="34" charset="0"/>
                        </a:rPr>
                        <a:t>720 372</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39370" algn="r">
                        <a:spcBef>
                          <a:spcPts val="155"/>
                        </a:spcBef>
                        <a:spcAft>
                          <a:spcPts val="0"/>
                        </a:spcAft>
                      </a:pPr>
                      <a:r>
                        <a:rPr lang="en-US" sz="1200" b="1" dirty="0">
                          <a:solidFill>
                            <a:srgbClr val="231F20"/>
                          </a:solidFill>
                          <a:effectLst/>
                          <a:latin typeface="Arial" panose="020B0604020202020204" pitchFamily="34" charset="0"/>
                          <a:ea typeface="Swiss 721"/>
                          <a:cs typeface="Arial" panose="020B0604020202020204" pitchFamily="34" charset="0"/>
                        </a:rPr>
                        <a:t>683 688</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r>
                        <a:rPr lang="en-US" sz="1200" b="1" dirty="0">
                          <a:solidFill>
                            <a:srgbClr val="231F20"/>
                          </a:solidFill>
                          <a:effectLst/>
                          <a:latin typeface="Arial" panose="020B0604020202020204" pitchFamily="34" charset="0"/>
                          <a:ea typeface="Swiss 721"/>
                          <a:cs typeface="Arial" panose="020B0604020202020204" pitchFamily="34" charset="0"/>
                        </a:rPr>
                        <a:t>774 939</a:t>
                      </a:r>
                      <a:endParaRPr lang="en-ZA" sz="16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40005" algn="r">
                        <a:spcBef>
                          <a:spcPts val="155"/>
                        </a:spcBef>
                        <a:spcAft>
                          <a:spcPts val="0"/>
                        </a:spcAft>
                      </a:pPr>
                      <a:endParaRPr lang="en-US" sz="1200" b="1" dirty="0">
                        <a:solidFill>
                          <a:srgbClr val="231F20"/>
                        </a:solidFill>
                        <a:effectLst/>
                        <a:latin typeface="Arial" panose="020B0604020202020204" pitchFamily="34" charset="0"/>
                        <a:ea typeface="Swiss 721"/>
                        <a:cs typeface="Arial" panose="020B0604020202020204" pitchFamily="34" charset="0"/>
                      </a:endParaRPr>
                    </a:p>
                    <a:p>
                      <a:pPr marL="46355" marR="40005" algn="r">
                        <a:spcBef>
                          <a:spcPts val="155"/>
                        </a:spcBef>
                        <a:spcAft>
                          <a:spcPts val="0"/>
                        </a:spcAft>
                      </a:pPr>
                      <a:r>
                        <a:rPr lang="en-US" sz="1200" b="1" dirty="0">
                          <a:solidFill>
                            <a:srgbClr val="231F20"/>
                          </a:solidFill>
                          <a:effectLst/>
                          <a:latin typeface="Arial" panose="020B0604020202020204" pitchFamily="34" charset="0"/>
                          <a:ea typeface="Swiss 721"/>
                          <a:cs typeface="Arial" panose="020B0604020202020204" pitchFamily="34" charset="0"/>
                        </a:rPr>
                        <a:t>788 713</a:t>
                      </a:r>
                    </a:p>
                    <a:p>
                      <a:pPr marL="46355" marR="40005" algn="r">
                        <a:spcBef>
                          <a:spcPts val="155"/>
                        </a:spcBef>
                        <a:spcAft>
                          <a:spcPts val="0"/>
                        </a:spcAft>
                      </a:pPr>
                      <a:endParaRPr lang="en-US" sz="1200" b="1" dirty="0">
                        <a:solidFill>
                          <a:srgbClr val="231F20"/>
                        </a:solidFill>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11"/>
                  </a:ext>
                </a:extLst>
              </a:tr>
            </a:tbl>
          </a:graphicData>
        </a:graphic>
      </p:graphicFrame>
      <p:pic>
        <p:nvPicPr>
          <p:cNvPr id="25" name="Picture 24">
            <a:extLst>
              <a:ext uri="{FF2B5EF4-FFF2-40B4-BE49-F238E27FC236}">
                <a16:creationId xmlns:a16="http://schemas.microsoft.com/office/drawing/2014/main" id="{3A1D0B8A-87A4-4010-A96C-E3DCDCFAA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25" y="1219201"/>
            <a:ext cx="1704975" cy="2102848"/>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pic>
      <p:sp>
        <p:nvSpPr>
          <p:cNvPr id="29" name="Rectangle 28">
            <a:extLst>
              <a:ext uri="{FF2B5EF4-FFF2-40B4-BE49-F238E27FC236}">
                <a16:creationId xmlns:a16="http://schemas.microsoft.com/office/drawing/2014/main" id="{3E852FCB-AE1B-409C-87BC-B9F78D7C8444}"/>
              </a:ext>
            </a:extLst>
          </p:cNvPr>
          <p:cNvSpPr/>
          <p:nvPr/>
        </p:nvSpPr>
        <p:spPr>
          <a:xfrm>
            <a:off x="381013" y="3411331"/>
            <a:ext cx="2362187" cy="2585323"/>
          </a:xfrm>
          <a:prstGeom prst="rect">
            <a:avLst/>
          </a:prstGeom>
        </p:spPr>
        <p:txBody>
          <a:bodyPr wrap="square" lIns="0" tIns="0" rIns="0" bIns="0" anchor="t">
            <a:spAutoFit/>
          </a:bodyPr>
          <a:lstStyle/>
          <a:p>
            <a:pPr algn="ctr"/>
            <a:r>
              <a:rPr lang="en-ZA" sz="1200" dirty="0">
                <a:latin typeface="Arial" panose="020B0604020202020204" pitchFamily="34" charset="0"/>
                <a:cs typeface="Arial" panose="020B0604020202020204" pitchFamily="34" charset="0"/>
              </a:rPr>
              <a:t>The budget allocation under this programme is directed at supporting the strategic management and core business of the Electoral Commission. The programme is largely made up of ICT costs and office accommodation . ICT is made up mainly of professional services to maintain the security and integrity of the data held at the IEC and office accommodation consists of the cost of the National IEC head office &amp; nine provincial offices. </a:t>
            </a:r>
            <a:endParaRPr lang="en-ID" sz="3200"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63177D65-7C3E-473B-B3AC-7B319B47DAF8}"/>
              </a:ext>
            </a:extLst>
          </p:cNvPr>
          <p:cNvSpPr/>
          <p:nvPr/>
        </p:nvSpPr>
        <p:spPr>
          <a:xfrm>
            <a:off x="533400" y="5382296"/>
            <a:ext cx="1924050" cy="215444"/>
          </a:xfrm>
          <a:prstGeom prst="rect">
            <a:avLst/>
          </a:prstGeom>
        </p:spPr>
        <p:txBody>
          <a:bodyPr wrap="square" lIns="0" tIns="0" rIns="0" bIns="0" anchor="t">
            <a:spAutoFit/>
          </a:bodyPr>
          <a:lstStyle/>
          <a:p>
            <a:pPr algn="ctr"/>
            <a:r>
              <a:rPr lang="en-US" sz="1400" dirty="0">
                <a:solidFill>
                  <a:schemeClr val="tx1">
                    <a:lumMod val="75000"/>
                    <a:lumOff val="25000"/>
                  </a:schemeClr>
                </a:solidFill>
              </a:rPr>
              <a:t>. </a:t>
            </a:r>
            <a:endParaRPr lang="en-ID" sz="1400" dirty="0">
              <a:solidFill>
                <a:schemeClr val="tx1">
                  <a:lumMod val="75000"/>
                  <a:lumOff val="25000"/>
                </a:schemeClr>
              </a:solidFill>
            </a:endParaRPr>
          </a:p>
        </p:txBody>
      </p:sp>
    </p:spTree>
    <p:extLst>
      <p:ext uri="{BB962C8B-B14F-4D97-AF65-F5344CB8AC3E}">
        <p14:creationId xmlns:p14="http://schemas.microsoft.com/office/powerpoint/2010/main" val="506317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D30087-21A3-4129-94CE-11A8B47561A8}"/>
              </a:ext>
            </a:extLst>
          </p:cNvPr>
          <p:cNvSpPr/>
          <p:nvPr/>
        </p:nvSpPr>
        <p:spPr>
          <a:xfrm>
            <a:off x="304800" y="301233"/>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aphicFrame>
        <p:nvGraphicFramePr>
          <p:cNvPr id="2" name="Chart 1"/>
          <p:cNvGraphicFramePr>
            <a:graphicFrameLocks/>
          </p:cNvGraphicFramePr>
          <p:nvPr>
            <p:extLst>
              <p:ext uri="{D42A27DB-BD31-4B8C-83A1-F6EECF244321}">
                <p14:modId xmlns:p14="http://schemas.microsoft.com/office/powerpoint/2010/main" val="482048561"/>
              </p:ext>
            </p:extLst>
          </p:nvPr>
        </p:nvGraphicFramePr>
        <p:xfrm>
          <a:off x="1219200" y="2057400"/>
          <a:ext cx="68580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04800" y="304800"/>
            <a:ext cx="6553200" cy="615553"/>
          </a:xfrm>
          <a:prstGeom prst="rect">
            <a:avLst/>
          </a:prstGeom>
        </p:spPr>
        <p:txBody>
          <a:bodyPr wrap="square">
            <a:spAutoFit/>
          </a:bodyPr>
          <a:lstStyle/>
          <a:p>
            <a:r>
              <a:rPr lang="en-ID" sz="3400" b="1" dirty="0">
                <a:solidFill>
                  <a:schemeClr val="tx1">
                    <a:lumMod val="75000"/>
                    <a:lumOff val="25000"/>
                  </a:schemeClr>
                </a:solidFill>
                <a:latin typeface="Arial" panose="020B0604020202020204" pitchFamily="34" charset="0"/>
                <a:cs typeface="Arial" panose="020B0604020202020204" pitchFamily="34" charset="0"/>
              </a:rPr>
              <a:t>Budget: Programme 1</a:t>
            </a:r>
          </a:p>
        </p:txBody>
      </p:sp>
      <p:sp>
        <p:nvSpPr>
          <p:cNvPr id="4" name="Rectangle 3"/>
          <p:cNvSpPr/>
          <p:nvPr/>
        </p:nvSpPr>
        <p:spPr>
          <a:xfrm>
            <a:off x="1800367" y="1492226"/>
            <a:ext cx="5791200" cy="400110"/>
          </a:xfrm>
          <a:prstGeom prst="rect">
            <a:avLst/>
          </a:prstGeom>
        </p:spPr>
        <p:txBody>
          <a:bodyPr wrap="square">
            <a:spAutoFit/>
          </a:bodyPr>
          <a:lstStyle/>
          <a:p>
            <a:pPr algn="ctr"/>
            <a:r>
              <a:rPr lang="en-ZA" sz="2000" b="1" dirty="0">
                <a:solidFill>
                  <a:srgbClr val="00B050"/>
                </a:solidFill>
                <a:latin typeface="Arial" panose="020B0604020202020204" pitchFamily="34" charset="0"/>
                <a:cs typeface="Arial" panose="020B0604020202020204" pitchFamily="34" charset="0"/>
              </a:rPr>
              <a:t>Economic Classification of Administration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161589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223AE-D809-4EDE-B10B-BB1BAA117BBD}"/>
              </a:ext>
            </a:extLst>
          </p:cNvPr>
          <p:cNvPicPr>
            <a:picLocks noChangeAspect="1"/>
          </p:cNvPicPr>
          <p:nvPr/>
        </p:nvPicPr>
        <p:blipFill>
          <a:blip r:embed="rId3"/>
          <a:stretch>
            <a:fillRect/>
          </a:stretch>
        </p:blipFill>
        <p:spPr>
          <a:xfrm>
            <a:off x="117427" y="100546"/>
            <a:ext cx="737680" cy="566977"/>
          </a:xfrm>
          <a:prstGeom prst="rect">
            <a:avLst/>
          </a:prstGeom>
        </p:spPr>
      </p:pic>
      <p:sp>
        <p:nvSpPr>
          <p:cNvPr id="9" name="Rectangle 8">
            <a:extLst>
              <a:ext uri="{FF2B5EF4-FFF2-40B4-BE49-F238E27FC236}">
                <a16:creationId xmlns:a16="http://schemas.microsoft.com/office/drawing/2014/main" id="{8023763F-222D-4005-B758-9DD5C2CAC0E4}"/>
              </a:ext>
            </a:extLst>
          </p:cNvPr>
          <p:cNvSpPr/>
          <p:nvPr/>
        </p:nvSpPr>
        <p:spPr>
          <a:xfrm>
            <a:off x="395287" y="80959"/>
            <a:ext cx="8748713" cy="523220"/>
          </a:xfrm>
          <a:prstGeom prst="rect">
            <a:avLst/>
          </a:prstGeom>
        </p:spPr>
        <p:txBody>
          <a:bodyPr wrap="square" lIns="0" tIns="0" rIns="0" bIns="0" anchor="t">
            <a:spAutoFit/>
          </a:bodyPr>
          <a:lstStyle/>
          <a:p>
            <a:r>
              <a:rPr lang="en-ID" sz="3400" b="1" dirty="0">
                <a:solidFill>
                  <a:schemeClr val="tx1">
                    <a:lumMod val="75000"/>
                    <a:lumOff val="25000"/>
                  </a:schemeClr>
                </a:solidFill>
                <a:latin typeface="Arial" panose="020B0604020202020204" pitchFamily="34" charset="0"/>
                <a:cs typeface="Arial" panose="020B0604020202020204" pitchFamily="34" charset="0"/>
              </a:rPr>
              <a:t>Budget: Programme 2</a:t>
            </a:r>
          </a:p>
        </p:txBody>
      </p:sp>
      <p:cxnSp>
        <p:nvCxnSpPr>
          <p:cNvPr id="27" name="Straight Connector 26">
            <a:extLst>
              <a:ext uri="{FF2B5EF4-FFF2-40B4-BE49-F238E27FC236}">
                <a16:creationId xmlns:a16="http://schemas.microsoft.com/office/drawing/2014/main" id="{39E80542-9908-4D6E-97A0-0B9B147D4101}"/>
              </a:ext>
            </a:extLst>
          </p:cNvPr>
          <p:cNvCxnSpPr>
            <a:cxnSpLocks/>
          </p:cNvCxnSpPr>
          <p:nvPr/>
        </p:nvCxnSpPr>
        <p:spPr>
          <a:xfrm>
            <a:off x="7772400" y="228600"/>
            <a:ext cx="0" cy="1905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C647B26-2EB2-4828-86F7-AA7B6A3E1DF3}"/>
              </a:ext>
            </a:extLst>
          </p:cNvPr>
          <p:cNvSpPr/>
          <p:nvPr/>
        </p:nvSpPr>
        <p:spPr>
          <a:xfrm>
            <a:off x="197649" y="768052"/>
            <a:ext cx="2697951" cy="6089948"/>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aphicFrame>
        <p:nvGraphicFramePr>
          <p:cNvPr id="15" name="Table 15">
            <a:extLst>
              <a:ext uri="{FF2B5EF4-FFF2-40B4-BE49-F238E27FC236}">
                <a16:creationId xmlns:a16="http://schemas.microsoft.com/office/drawing/2014/main" id="{64BBEA48-87C2-4B87-BC39-B058667DE6E4}"/>
              </a:ext>
            </a:extLst>
          </p:cNvPr>
          <p:cNvGraphicFramePr>
            <a:graphicFrameLocks noGrp="1"/>
          </p:cNvGraphicFramePr>
          <p:nvPr>
            <p:extLst>
              <p:ext uri="{D42A27DB-BD31-4B8C-83A1-F6EECF244321}">
                <p14:modId xmlns:p14="http://schemas.microsoft.com/office/powerpoint/2010/main" val="1555785275"/>
              </p:ext>
            </p:extLst>
          </p:nvPr>
        </p:nvGraphicFramePr>
        <p:xfrm>
          <a:off x="2985513" y="768053"/>
          <a:ext cx="5960837" cy="4844842"/>
        </p:xfrm>
        <a:graphic>
          <a:graphicData uri="http://schemas.openxmlformats.org/drawingml/2006/table">
            <a:tbl>
              <a:tblPr firstRow="1" bandRow="1">
                <a:tableStyleId>{7DF18680-E054-41AD-8BC1-D1AEF772440D}</a:tableStyleId>
              </a:tblPr>
              <a:tblGrid>
                <a:gridCol w="1280264">
                  <a:extLst>
                    <a:ext uri="{9D8B030D-6E8A-4147-A177-3AD203B41FA5}">
                      <a16:colId xmlns:a16="http://schemas.microsoft.com/office/drawing/2014/main" val="1681114247"/>
                    </a:ext>
                  </a:extLst>
                </a:gridCol>
                <a:gridCol w="1104072">
                  <a:extLst>
                    <a:ext uri="{9D8B030D-6E8A-4147-A177-3AD203B41FA5}">
                      <a16:colId xmlns:a16="http://schemas.microsoft.com/office/drawing/2014/main" val="510918133"/>
                    </a:ext>
                  </a:extLst>
                </a:gridCol>
                <a:gridCol w="1192167">
                  <a:extLst>
                    <a:ext uri="{9D8B030D-6E8A-4147-A177-3AD203B41FA5}">
                      <a16:colId xmlns:a16="http://schemas.microsoft.com/office/drawing/2014/main" val="20002"/>
                    </a:ext>
                  </a:extLst>
                </a:gridCol>
                <a:gridCol w="1192167">
                  <a:extLst>
                    <a:ext uri="{9D8B030D-6E8A-4147-A177-3AD203B41FA5}">
                      <a16:colId xmlns:a16="http://schemas.microsoft.com/office/drawing/2014/main" val="4094137480"/>
                    </a:ext>
                  </a:extLst>
                </a:gridCol>
                <a:gridCol w="1192167">
                  <a:extLst>
                    <a:ext uri="{9D8B030D-6E8A-4147-A177-3AD203B41FA5}">
                      <a16:colId xmlns:a16="http://schemas.microsoft.com/office/drawing/2014/main" val="2941859277"/>
                    </a:ext>
                  </a:extLst>
                </a:gridCol>
              </a:tblGrid>
              <a:tr h="1108709">
                <a:tc>
                  <a:txBody>
                    <a:bodyPr/>
                    <a:lstStyle/>
                    <a:p>
                      <a:pPr algn="ctr"/>
                      <a:r>
                        <a:rPr lang="en-ID" sz="1200" dirty="0">
                          <a:latin typeface="Arial" panose="020B0604020202020204" pitchFamily="34" charset="0"/>
                          <a:cs typeface="Arial" panose="020B0604020202020204" pitchFamily="34" charset="0"/>
                        </a:rPr>
                        <a:t> </a:t>
                      </a:r>
                    </a:p>
                    <a:p>
                      <a:pPr algn="ctr"/>
                      <a:r>
                        <a:rPr lang="en-ID" sz="1200" dirty="0">
                          <a:latin typeface="Arial" panose="020B0604020202020204" pitchFamily="34" charset="0"/>
                          <a:cs typeface="Arial" panose="020B0604020202020204" pitchFamily="34" charset="0"/>
                        </a:rPr>
                        <a:t>Sub-programmes (R’000)</a:t>
                      </a:r>
                    </a:p>
                    <a:p>
                      <a:pPr algn="ctr"/>
                      <a:endParaRPr lang="en-ID" sz="1200" b="0" dirty="0">
                        <a:solidFill>
                          <a:schemeClr val="tx2"/>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2019/20</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2020/21</a:t>
                      </a:r>
                    </a:p>
                    <a:p>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2021/22</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2022/23</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2130449392"/>
                  </a:ext>
                </a:extLst>
              </a:tr>
              <a:tr h="655236">
                <a:tc>
                  <a:txBody>
                    <a:bodyPr/>
                    <a:lstStyle/>
                    <a:p>
                      <a:pPr marL="46355">
                        <a:spcBef>
                          <a:spcPts val="155"/>
                        </a:spcBef>
                        <a:spcAft>
                          <a:spcPts val="0"/>
                        </a:spcAft>
                      </a:pPr>
                      <a:r>
                        <a:rPr lang="en-US" sz="1200" dirty="0">
                          <a:effectLst/>
                          <a:latin typeface="Arial" panose="020B0604020202020204" pitchFamily="34" charset="0"/>
                          <a:cs typeface="Arial" panose="020B0604020202020204" pitchFamily="34" charset="0"/>
                        </a:rPr>
                        <a:t>Electoral Operations</a:t>
                      </a:r>
                      <a:endParaRPr lang="en-ZA" sz="1800" dirty="0">
                        <a:effectLst/>
                        <a:latin typeface="Arial" panose="020B0604020202020204" pitchFamily="34" charset="0"/>
                        <a:cs typeface="Arial" panose="020B0604020202020204" pitchFamily="34" charset="0"/>
                      </a:endParaRPr>
                    </a:p>
                    <a:p>
                      <a:pPr marL="46355">
                        <a:spcAft>
                          <a:spcPts val="0"/>
                        </a:spcAft>
                      </a:pPr>
                      <a:r>
                        <a:rPr lang="en-US" sz="1200" dirty="0">
                          <a:effectLst/>
                          <a:latin typeface="Arial" panose="020B0604020202020204" pitchFamily="34" charset="0"/>
                          <a:cs typeface="Arial" panose="020B0604020202020204" pitchFamily="34" charset="0"/>
                        </a:rPr>
                        <a:t>Management</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4450" algn="ctr">
                        <a:spcBef>
                          <a:spcPts val="695"/>
                        </a:spcBef>
                        <a:spcAft>
                          <a:spcPts val="0"/>
                        </a:spcAft>
                      </a:pPr>
                      <a:r>
                        <a:rPr lang="en-US" sz="1200" dirty="0">
                          <a:effectLst/>
                          <a:latin typeface="Arial" panose="020B0604020202020204" pitchFamily="34" charset="0"/>
                          <a:cs typeface="Arial" panose="020B0604020202020204" pitchFamily="34" charset="0"/>
                        </a:rPr>
                        <a:t>6 366</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5085" algn="ctr">
                        <a:spcBef>
                          <a:spcPts val="695"/>
                        </a:spcBef>
                        <a:spcAft>
                          <a:spcPts val="0"/>
                        </a:spcAft>
                      </a:pPr>
                      <a:r>
                        <a:rPr lang="en-US" sz="1200" dirty="0">
                          <a:effectLst/>
                          <a:latin typeface="Arial" panose="020B0604020202020204" pitchFamily="34" charset="0"/>
                          <a:cs typeface="Arial" panose="020B0604020202020204" pitchFamily="34" charset="0"/>
                        </a:rPr>
                        <a:t>4 306</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260" marR="45085" algn="ctr">
                        <a:spcBef>
                          <a:spcPts val="695"/>
                        </a:spcBef>
                        <a:spcAft>
                          <a:spcPts val="0"/>
                        </a:spcAft>
                      </a:pPr>
                      <a:r>
                        <a:rPr lang="en-US" sz="1200" dirty="0">
                          <a:effectLst/>
                          <a:latin typeface="Arial" panose="020B0604020202020204" pitchFamily="34" charset="0"/>
                          <a:cs typeface="Arial" panose="020B0604020202020204" pitchFamily="34" charset="0"/>
                        </a:rPr>
                        <a:t>8 538</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184150">
                        <a:spcBef>
                          <a:spcPts val="695"/>
                        </a:spcBef>
                        <a:spcAft>
                          <a:spcPts val="0"/>
                        </a:spcAft>
                      </a:pPr>
                      <a:r>
                        <a:rPr lang="en-US" sz="1200" dirty="0">
                          <a:effectLst/>
                          <a:latin typeface="Arial" panose="020B0604020202020204" pitchFamily="34" charset="0"/>
                          <a:cs typeface="Arial" panose="020B0604020202020204" pitchFamily="34" charset="0"/>
                        </a:rPr>
                        <a:t>          3 804</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1"/>
                  </a:ext>
                </a:extLst>
              </a:tr>
              <a:tr h="593563">
                <a:tc>
                  <a:txBody>
                    <a:bodyPr/>
                    <a:lstStyle/>
                    <a:p>
                      <a:pPr marL="46355">
                        <a:spcBef>
                          <a:spcPts val="155"/>
                        </a:spcBef>
                        <a:spcAft>
                          <a:spcPts val="0"/>
                        </a:spcAft>
                      </a:pPr>
                      <a:r>
                        <a:rPr lang="en-US" sz="1200">
                          <a:effectLst/>
                          <a:latin typeface="Arial" panose="020B0604020202020204" pitchFamily="34" charset="0"/>
                          <a:cs typeface="Arial" panose="020B0604020202020204" pitchFamily="34" charset="0"/>
                        </a:rPr>
                        <a:t>Electoral Matters</a:t>
                      </a:r>
                      <a:endParaRPr lang="en-ZA" sz="18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4450" algn="ctr">
                        <a:spcBef>
                          <a:spcPts val="155"/>
                        </a:spcBef>
                        <a:spcAft>
                          <a:spcPts val="0"/>
                        </a:spcAft>
                      </a:pPr>
                      <a:r>
                        <a:rPr lang="en-US" sz="1200" dirty="0">
                          <a:effectLst/>
                          <a:latin typeface="Arial" panose="020B0604020202020204" pitchFamily="34" charset="0"/>
                          <a:cs typeface="Arial" panose="020B0604020202020204" pitchFamily="34" charset="0"/>
                        </a:rPr>
                        <a:t>136 189</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5085" algn="ctr">
                        <a:spcBef>
                          <a:spcPts val="155"/>
                        </a:spcBef>
                        <a:spcAft>
                          <a:spcPts val="0"/>
                        </a:spcAft>
                      </a:pPr>
                      <a:r>
                        <a:rPr lang="en-US" sz="1200" dirty="0">
                          <a:effectLst/>
                          <a:latin typeface="Arial" panose="020B0604020202020204" pitchFamily="34" charset="0"/>
                          <a:cs typeface="Arial" panose="020B0604020202020204" pitchFamily="34" charset="0"/>
                        </a:rPr>
                        <a:t>83 363</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260" marR="45085" algn="ctr">
                        <a:spcBef>
                          <a:spcPts val="155"/>
                        </a:spcBef>
                        <a:spcAft>
                          <a:spcPts val="0"/>
                        </a:spcAft>
                      </a:pPr>
                      <a:r>
                        <a:rPr lang="en-US" sz="1200" dirty="0">
                          <a:effectLst/>
                          <a:latin typeface="Arial" panose="020B0604020202020204" pitchFamily="34" charset="0"/>
                          <a:cs typeface="Arial" panose="020B0604020202020204" pitchFamily="34" charset="0"/>
                        </a:rPr>
                        <a:t>126 030</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149225" algn="r">
                        <a:spcBef>
                          <a:spcPts val="155"/>
                        </a:spcBef>
                        <a:spcAft>
                          <a:spcPts val="0"/>
                        </a:spcAft>
                      </a:pPr>
                      <a:r>
                        <a:rPr lang="en-US" sz="1200" dirty="0">
                          <a:effectLst/>
                          <a:latin typeface="Arial" panose="020B0604020202020204" pitchFamily="34" charset="0"/>
                          <a:cs typeface="Arial" panose="020B0604020202020204" pitchFamily="34" charset="0"/>
                        </a:rPr>
                        <a:t>89 212</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2320138565"/>
                  </a:ext>
                </a:extLst>
              </a:tr>
              <a:tr h="508780">
                <a:tc>
                  <a:txBody>
                    <a:bodyPr/>
                    <a:lstStyle/>
                    <a:p>
                      <a:pPr marL="46355">
                        <a:spcBef>
                          <a:spcPts val="155"/>
                        </a:spcBef>
                        <a:spcAft>
                          <a:spcPts val="0"/>
                        </a:spcAft>
                      </a:pPr>
                      <a:r>
                        <a:rPr lang="en-US" sz="1200">
                          <a:effectLst/>
                          <a:latin typeface="Arial" panose="020B0604020202020204" pitchFamily="34" charset="0"/>
                          <a:cs typeface="Arial" panose="020B0604020202020204" pitchFamily="34" charset="0"/>
                        </a:rPr>
                        <a:t>Logistics and Infrastructure</a:t>
                      </a:r>
                      <a:endParaRPr lang="en-ZA" sz="18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4450" algn="ctr">
                        <a:spcBef>
                          <a:spcPts val="155"/>
                        </a:spcBef>
                        <a:spcAft>
                          <a:spcPts val="0"/>
                        </a:spcAft>
                      </a:pPr>
                      <a:r>
                        <a:rPr lang="en-US" sz="1200" dirty="0">
                          <a:effectLst/>
                          <a:latin typeface="Arial" panose="020B0604020202020204" pitchFamily="34" charset="0"/>
                          <a:cs typeface="Arial" panose="020B0604020202020204" pitchFamily="34" charset="0"/>
                        </a:rPr>
                        <a:t>207 262</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5085" algn="ctr">
                        <a:spcBef>
                          <a:spcPts val="155"/>
                        </a:spcBef>
                        <a:spcAft>
                          <a:spcPts val="0"/>
                        </a:spcAft>
                      </a:pPr>
                      <a:r>
                        <a:rPr lang="en-US" sz="1200" dirty="0">
                          <a:effectLst/>
                          <a:latin typeface="Arial" panose="020B0604020202020204" pitchFamily="34" charset="0"/>
                          <a:cs typeface="Arial" panose="020B0604020202020204" pitchFamily="34" charset="0"/>
                        </a:rPr>
                        <a:t>132 394</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260" marR="45085" algn="ctr">
                        <a:spcBef>
                          <a:spcPts val="155"/>
                        </a:spcBef>
                        <a:spcAft>
                          <a:spcPts val="0"/>
                        </a:spcAft>
                      </a:pPr>
                      <a:r>
                        <a:rPr lang="en-US" sz="1200" dirty="0">
                          <a:effectLst/>
                          <a:latin typeface="Arial" panose="020B0604020202020204" pitchFamily="34" charset="0"/>
                          <a:cs typeface="Arial" panose="020B0604020202020204" pitchFamily="34" charset="0"/>
                        </a:rPr>
                        <a:t>347 444</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149225" algn="r">
                        <a:spcBef>
                          <a:spcPts val="155"/>
                        </a:spcBef>
                        <a:spcAft>
                          <a:spcPts val="0"/>
                        </a:spcAft>
                      </a:pPr>
                      <a:r>
                        <a:rPr lang="en-US" sz="1200" dirty="0">
                          <a:effectLst/>
                          <a:latin typeface="Arial" panose="020B0604020202020204" pitchFamily="34" charset="0"/>
                          <a:cs typeface="Arial" panose="020B0604020202020204" pitchFamily="34" charset="0"/>
                        </a:rPr>
                        <a:t>86 194</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466700365"/>
                  </a:ext>
                </a:extLst>
              </a:tr>
              <a:tr h="350607">
                <a:tc>
                  <a:txBody>
                    <a:bodyPr/>
                    <a:lstStyle/>
                    <a:p>
                      <a:pPr marL="46355">
                        <a:spcBef>
                          <a:spcPts val="155"/>
                        </a:spcBef>
                        <a:spcAft>
                          <a:spcPts val="0"/>
                        </a:spcAft>
                      </a:pPr>
                      <a:r>
                        <a:rPr lang="en-US" sz="1200" dirty="0">
                          <a:effectLst/>
                          <a:latin typeface="Arial" panose="020B0604020202020204" pitchFamily="34" charset="0"/>
                          <a:cs typeface="Arial" panose="020B0604020202020204" pitchFamily="34" charset="0"/>
                        </a:rPr>
                        <a:t>Political Parties</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4450" algn="ctr">
                        <a:spcBef>
                          <a:spcPts val="155"/>
                        </a:spcBef>
                        <a:spcAft>
                          <a:spcPts val="0"/>
                        </a:spcAft>
                      </a:pPr>
                      <a:r>
                        <a:rPr lang="en-US" sz="1200" dirty="0">
                          <a:effectLst/>
                          <a:latin typeface="Arial" panose="020B0604020202020204" pitchFamily="34" charset="0"/>
                          <a:cs typeface="Arial" panose="020B0604020202020204" pitchFamily="34" charset="0"/>
                        </a:rPr>
                        <a:t>51 838</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5085" algn="ctr">
                        <a:spcBef>
                          <a:spcPts val="155"/>
                        </a:spcBef>
                        <a:spcAft>
                          <a:spcPts val="0"/>
                        </a:spcAft>
                      </a:pPr>
                      <a:r>
                        <a:rPr lang="en-US" sz="1200" dirty="0">
                          <a:effectLst/>
                          <a:latin typeface="Arial" panose="020B0604020202020204" pitchFamily="34" charset="0"/>
                          <a:cs typeface="Arial" panose="020B0604020202020204" pitchFamily="34" charset="0"/>
                        </a:rPr>
                        <a:t>3 345</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260" marR="45085" algn="ctr">
                        <a:spcBef>
                          <a:spcPts val="155"/>
                        </a:spcBef>
                        <a:spcAft>
                          <a:spcPts val="0"/>
                        </a:spcAft>
                      </a:pPr>
                      <a:r>
                        <a:rPr lang="en-US" sz="1200">
                          <a:effectLst/>
                          <a:latin typeface="Arial" panose="020B0604020202020204" pitchFamily="34" charset="0"/>
                          <a:cs typeface="Arial" panose="020B0604020202020204" pitchFamily="34" charset="0"/>
                        </a:rPr>
                        <a:t>26 540</a:t>
                      </a:r>
                      <a:endParaRPr lang="en-ZA" sz="18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149225" algn="r">
                        <a:spcBef>
                          <a:spcPts val="155"/>
                        </a:spcBef>
                        <a:spcAft>
                          <a:spcPts val="0"/>
                        </a:spcAft>
                      </a:pPr>
                      <a:r>
                        <a:rPr lang="en-US" sz="1200" dirty="0">
                          <a:effectLst/>
                          <a:latin typeface="Arial" panose="020B0604020202020204" pitchFamily="34" charset="0"/>
                          <a:cs typeface="Arial" panose="020B0604020202020204" pitchFamily="34" charset="0"/>
                        </a:rPr>
                        <a:t>26 800</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4"/>
                  </a:ext>
                </a:extLst>
              </a:tr>
              <a:tr h="420729">
                <a:tc>
                  <a:txBody>
                    <a:bodyPr/>
                    <a:lstStyle/>
                    <a:p>
                      <a:pPr marL="46355">
                        <a:spcBef>
                          <a:spcPts val="155"/>
                        </a:spcBef>
                        <a:spcAft>
                          <a:spcPts val="0"/>
                        </a:spcAft>
                      </a:pPr>
                      <a:r>
                        <a:rPr lang="en-US" sz="1200">
                          <a:effectLst/>
                          <a:latin typeface="Arial" panose="020B0604020202020204" pitchFamily="34" charset="0"/>
                          <a:cs typeface="Arial" panose="020B0604020202020204" pitchFamily="34" charset="0"/>
                        </a:rPr>
                        <a:t>Provincial and Local Offices</a:t>
                      </a:r>
                      <a:endParaRPr lang="en-ZA" sz="18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4450" algn="ctr">
                        <a:spcBef>
                          <a:spcPts val="155"/>
                        </a:spcBef>
                        <a:spcAft>
                          <a:spcPts val="0"/>
                        </a:spcAft>
                      </a:pPr>
                      <a:r>
                        <a:rPr lang="en-US" sz="1200">
                          <a:effectLst/>
                          <a:latin typeface="Arial" panose="020B0604020202020204" pitchFamily="34" charset="0"/>
                          <a:cs typeface="Arial" panose="020B0604020202020204" pitchFamily="34" charset="0"/>
                        </a:rPr>
                        <a:t>485 645</a:t>
                      </a:r>
                      <a:endParaRPr lang="en-ZA" sz="18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5085" algn="ctr">
                        <a:spcBef>
                          <a:spcPts val="155"/>
                        </a:spcBef>
                        <a:spcAft>
                          <a:spcPts val="0"/>
                        </a:spcAft>
                      </a:pPr>
                      <a:r>
                        <a:rPr lang="en-US" sz="1200" dirty="0">
                          <a:effectLst/>
                          <a:latin typeface="Arial" panose="020B0604020202020204" pitchFamily="34" charset="0"/>
                          <a:cs typeface="Arial" panose="020B0604020202020204" pitchFamily="34" charset="0"/>
                        </a:rPr>
                        <a:t>527 419</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260" marR="45085" algn="ctr">
                        <a:spcBef>
                          <a:spcPts val="155"/>
                        </a:spcBef>
                        <a:spcAft>
                          <a:spcPts val="0"/>
                        </a:spcAft>
                      </a:pPr>
                      <a:r>
                        <a:rPr lang="en-US" sz="1200" dirty="0">
                          <a:effectLst/>
                          <a:latin typeface="Arial" panose="020B0604020202020204" pitchFamily="34" charset="0"/>
                          <a:cs typeface="Arial" panose="020B0604020202020204" pitchFamily="34" charset="0"/>
                        </a:rPr>
                        <a:t>564 338</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118745" algn="r">
                        <a:spcBef>
                          <a:spcPts val="155"/>
                        </a:spcBef>
                        <a:spcAft>
                          <a:spcPts val="0"/>
                        </a:spcAft>
                      </a:pPr>
                      <a:r>
                        <a:rPr lang="en-US" sz="1200" dirty="0">
                          <a:effectLst/>
                          <a:latin typeface="Arial" panose="020B0604020202020204" pitchFamily="34" charset="0"/>
                          <a:cs typeface="Arial" panose="020B0604020202020204" pitchFamily="34" charset="0"/>
                        </a:rPr>
                        <a:t>600 973</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5"/>
                  </a:ext>
                </a:extLst>
              </a:tr>
              <a:tr h="350607">
                <a:tc>
                  <a:txBody>
                    <a:bodyPr/>
                    <a:lstStyle/>
                    <a:p>
                      <a:pPr marL="46355">
                        <a:spcBef>
                          <a:spcPts val="155"/>
                        </a:spcBef>
                        <a:spcAft>
                          <a:spcPts val="0"/>
                        </a:spcAft>
                      </a:pPr>
                      <a:r>
                        <a:rPr lang="en-US" sz="1200" dirty="0">
                          <a:effectLst/>
                          <a:latin typeface="Arial" panose="020B0604020202020204" pitchFamily="34" charset="0"/>
                          <a:cs typeface="Arial" panose="020B0604020202020204" pitchFamily="34" charset="0"/>
                        </a:rPr>
                        <a:t>Electoral Capacity Building</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4450" algn="ctr">
                        <a:spcBef>
                          <a:spcPts val="155"/>
                        </a:spcBef>
                        <a:spcAft>
                          <a:spcPts val="0"/>
                        </a:spcAft>
                      </a:pPr>
                      <a:r>
                        <a:rPr lang="en-US" sz="1200">
                          <a:effectLst/>
                          <a:latin typeface="Arial" panose="020B0604020202020204" pitchFamily="34" charset="0"/>
                          <a:cs typeface="Arial" panose="020B0604020202020204" pitchFamily="34" charset="0"/>
                        </a:rPr>
                        <a:t>357 604</a:t>
                      </a:r>
                      <a:endParaRPr lang="en-ZA" sz="180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5085" algn="ctr">
                        <a:spcBef>
                          <a:spcPts val="155"/>
                        </a:spcBef>
                        <a:spcAft>
                          <a:spcPts val="0"/>
                        </a:spcAft>
                      </a:pPr>
                      <a:r>
                        <a:rPr lang="en-US" sz="1200" dirty="0">
                          <a:effectLst/>
                          <a:latin typeface="Arial" panose="020B0604020202020204" pitchFamily="34" charset="0"/>
                          <a:cs typeface="Arial" panose="020B0604020202020204" pitchFamily="34" charset="0"/>
                        </a:rPr>
                        <a:t>369 793</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260" marR="45085" algn="ctr">
                        <a:spcBef>
                          <a:spcPts val="155"/>
                        </a:spcBef>
                        <a:spcAft>
                          <a:spcPts val="0"/>
                        </a:spcAft>
                      </a:pPr>
                      <a:r>
                        <a:rPr lang="en-US" sz="1200" dirty="0">
                          <a:effectLst/>
                          <a:latin typeface="Arial" panose="020B0604020202020204" pitchFamily="34" charset="0"/>
                          <a:cs typeface="Arial" panose="020B0604020202020204" pitchFamily="34" charset="0"/>
                        </a:rPr>
                        <a:t>338 937</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2540" algn="ctr">
                        <a:spcBef>
                          <a:spcPts val="155"/>
                        </a:spcBef>
                        <a:spcAft>
                          <a:spcPts val="0"/>
                        </a:spcAft>
                      </a:pPr>
                      <a:r>
                        <a:rPr lang="en-US" sz="1200" dirty="0">
                          <a:effectLst/>
                          <a:latin typeface="Arial" panose="020B0604020202020204" pitchFamily="34" charset="0"/>
                          <a:cs typeface="Arial" panose="020B0604020202020204" pitchFamily="34" charset="0"/>
                        </a:rPr>
                        <a:t>-</a:t>
                      </a:r>
                      <a:endParaRPr lang="en-ZA" sz="1800"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6"/>
                  </a:ext>
                </a:extLst>
              </a:tr>
              <a:tr h="420729">
                <a:tc>
                  <a:txBody>
                    <a:bodyPr/>
                    <a:lstStyle/>
                    <a:p>
                      <a:pPr algn="l"/>
                      <a:r>
                        <a:rPr lang="en-ID" sz="1200" b="1" kern="1200" dirty="0">
                          <a:effectLst/>
                          <a:latin typeface="Arial" panose="020B0604020202020204" pitchFamily="34" charset="0"/>
                          <a:cs typeface="Arial" panose="020B0604020202020204" pitchFamily="34" charset="0"/>
                        </a:rPr>
                        <a:t>Total </a:t>
                      </a:r>
                      <a:endParaRPr lang="en-ID" sz="1200" b="1" kern="1200" dirty="0">
                        <a:solidFill>
                          <a:srgbClr val="231F20"/>
                        </a:solidFill>
                        <a:effectLst/>
                        <a:latin typeface="Arial" panose="020B0604020202020204" pitchFamily="34" charset="0"/>
                        <a:ea typeface="Swiss 721"/>
                        <a:cs typeface="Arial" panose="020B0604020202020204" pitchFamily="34" charset="0"/>
                      </a:endParaRPr>
                    </a:p>
                  </a:txBody>
                  <a:tcPr marL="68580" marR="68580" anchor="ctr"/>
                </a:tc>
                <a:tc>
                  <a:txBody>
                    <a:bodyPr/>
                    <a:lstStyle/>
                    <a:p>
                      <a:pPr marL="48895" marR="44450" algn="ctr">
                        <a:spcBef>
                          <a:spcPts val="155"/>
                        </a:spcBef>
                        <a:spcAft>
                          <a:spcPts val="0"/>
                        </a:spcAft>
                      </a:pPr>
                      <a:r>
                        <a:rPr lang="en-US" sz="1200" b="1" dirty="0">
                          <a:effectLst/>
                          <a:latin typeface="Arial" panose="020B0604020202020204" pitchFamily="34" charset="0"/>
                          <a:cs typeface="Arial" panose="020B0604020202020204" pitchFamily="34" charset="0"/>
                        </a:rPr>
                        <a:t>1 244 904</a:t>
                      </a:r>
                      <a:endParaRPr lang="en-ZA" sz="1800" b="1"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895" marR="45085" algn="ctr">
                        <a:spcBef>
                          <a:spcPts val="155"/>
                        </a:spcBef>
                        <a:spcAft>
                          <a:spcPts val="0"/>
                        </a:spcAft>
                      </a:pPr>
                      <a:r>
                        <a:rPr lang="en-US" sz="1200" b="1" dirty="0">
                          <a:effectLst/>
                          <a:latin typeface="Arial" panose="020B0604020202020204" pitchFamily="34" charset="0"/>
                          <a:cs typeface="Arial" panose="020B0604020202020204" pitchFamily="34" charset="0"/>
                        </a:rPr>
                        <a:t>1 120 620</a:t>
                      </a:r>
                      <a:endParaRPr lang="en-ZA" sz="1800" b="1"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8260" marR="45085" algn="ctr">
                        <a:spcBef>
                          <a:spcPts val="155"/>
                        </a:spcBef>
                        <a:spcAft>
                          <a:spcPts val="0"/>
                        </a:spcAft>
                      </a:pPr>
                      <a:r>
                        <a:rPr lang="en-US" sz="1200" b="1" dirty="0">
                          <a:effectLst/>
                          <a:latin typeface="Arial" panose="020B0604020202020204" pitchFamily="34" charset="0"/>
                          <a:cs typeface="Arial" panose="020B0604020202020204" pitchFamily="34" charset="0"/>
                        </a:rPr>
                        <a:t>1 411 827</a:t>
                      </a:r>
                      <a:endParaRPr lang="en-ZA" sz="1800" b="1" dirty="0">
                        <a:effectLst/>
                        <a:latin typeface="Arial" panose="020B0604020202020204" pitchFamily="34" charset="0"/>
                        <a:ea typeface="Swiss 721"/>
                        <a:cs typeface="Arial" panose="020B0604020202020204" pitchFamily="34" charset="0"/>
                      </a:endParaRPr>
                    </a:p>
                  </a:txBody>
                  <a:tcPr marL="0" marR="0" marT="0" marB="0" anchor="ctr"/>
                </a:tc>
                <a:tc>
                  <a:txBody>
                    <a:bodyPr/>
                    <a:lstStyle/>
                    <a:p>
                      <a:pPr marL="46355" marR="106045" algn="r">
                        <a:spcBef>
                          <a:spcPts val="155"/>
                        </a:spcBef>
                        <a:spcAft>
                          <a:spcPts val="0"/>
                        </a:spcAft>
                      </a:pPr>
                      <a:r>
                        <a:rPr lang="en-US" sz="1200" b="1" dirty="0">
                          <a:effectLst/>
                          <a:latin typeface="Arial" panose="020B0604020202020204" pitchFamily="34" charset="0"/>
                          <a:cs typeface="Arial" panose="020B0604020202020204" pitchFamily="34" charset="0"/>
                        </a:rPr>
                        <a:t>806 983</a:t>
                      </a:r>
                      <a:endParaRPr lang="en-ZA" sz="1800" b="1" dirty="0">
                        <a:effectLst/>
                        <a:latin typeface="Arial" panose="020B0604020202020204" pitchFamily="34" charset="0"/>
                        <a:ea typeface="Swiss 721"/>
                        <a:cs typeface="Arial" panose="020B0604020202020204" pitchFamily="34" charset="0"/>
                      </a:endParaRPr>
                    </a:p>
                  </a:txBody>
                  <a:tcPr marL="0" marR="0" marT="0" marB="0" anchor="ctr"/>
                </a:tc>
                <a:extLst>
                  <a:ext uri="{0D108BD9-81ED-4DB2-BD59-A6C34878D82A}">
                    <a16:rowId xmlns:a16="http://schemas.microsoft.com/office/drawing/2014/main" val="10007"/>
                  </a:ext>
                </a:extLst>
              </a:tr>
              <a:tr h="420729">
                <a:tc>
                  <a:txBody>
                    <a:bodyPr/>
                    <a:lstStyle/>
                    <a:p>
                      <a:pPr algn="ctr"/>
                      <a:endParaRPr lang="en-ID" sz="1200" b="1" dirty="0">
                        <a:solidFill>
                          <a:schemeClr val="tx2"/>
                        </a:solidFill>
                        <a:latin typeface="Book Antiqua" panose="02040602050305030304" pitchFamily="18" charset="0"/>
                      </a:endParaRPr>
                    </a:p>
                  </a:txBody>
                  <a:tcPr marL="68580" marR="68580" anchor="ctr"/>
                </a:tc>
                <a:tc>
                  <a:txBody>
                    <a:bodyPr/>
                    <a:lstStyle/>
                    <a:p>
                      <a:pPr marL="111760" algn="ctr">
                        <a:spcBef>
                          <a:spcPts val="155"/>
                        </a:spcBef>
                        <a:spcAft>
                          <a:spcPts val="0"/>
                        </a:spcAft>
                      </a:pPr>
                      <a:endParaRPr lang="en-ZA" sz="1200" b="1" dirty="0">
                        <a:effectLst/>
                        <a:latin typeface="Book Antiqua" panose="02040602050305030304" pitchFamily="18" charset="0"/>
                        <a:ea typeface="Swiss 721"/>
                        <a:cs typeface="Swiss 721"/>
                      </a:endParaRPr>
                    </a:p>
                  </a:txBody>
                  <a:tcPr marL="0" marR="0" marT="0" marB="0" anchor="ctr"/>
                </a:tc>
                <a:tc>
                  <a:txBody>
                    <a:bodyPr/>
                    <a:lstStyle/>
                    <a:p>
                      <a:pPr marL="111125" algn="ctr">
                        <a:spcBef>
                          <a:spcPts val="155"/>
                        </a:spcBef>
                        <a:spcAft>
                          <a:spcPts val="0"/>
                        </a:spcAft>
                      </a:pPr>
                      <a:endParaRPr lang="en-ZA" sz="1200" b="1" dirty="0">
                        <a:effectLst/>
                        <a:latin typeface="Book Antiqua" panose="02040602050305030304" pitchFamily="18" charset="0"/>
                        <a:ea typeface="Swiss 721"/>
                        <a:cs typeface="Swiss 721"/>
                      </a:endParaRPr>
                    </a:p>
                  </a:txBody>
                  <a:tcPr marL="0" marR="0" marT="0" marB="0" anchor="ctr"/>
                </a:tc>
                <a:tc>
                  <a:txBody>
                    <a:bodyPr/>
                    <a:lstStyle/>
                    <a:p>
                      <a:pPr marL="111125" algn="ctr">
                        <a:spcBef>
                          <a:spcPts val="155"/>
                        </a:spcBef>
                        <a:spcAft>
                          <a:spcPts val="0"/>
                        </a:spcAft>
                      </a:pPr>
                      <a:endParaRPr lang="en-ZA" sz="1200" b="1" dirty="0">
                        <a:effectLst/>
                        <a:latin typeface="Book Antiqua" panose="02040602050305030304" pitchFamily="18" charset="0"/>
                        <a:ea typeface="Swiss 721"/>
                        <a:cs typeface="Swiss 721"/>
                      </a:endParaRPr>
                    </a:p>
                  </a:txBody>
                  <a:tcPr marL="0" marR="0" marT="0" marB="0" anchor="ctr"/>
                </a:tc>
                <a:tc>
                  <a:txBody>
                    <a:bodyPr/>
                    <a:lstStyle/>
                    <a:p>
                      <a:pPr marL="110490" algn="ctr">
                        <a:spcBef>
                          <a:spcPts val="155"/>
                        </a:spcBef>
                        <a:spcAft>
                          <a:spcPts val="0"/>
                        </a:spcAft>
                      </a:pPr>
                      <a:endParaRPr lang="en-ZA" sz="1200" b="1" dirty="0">
                        <a:effectLst/>
                        <a:latin typeface="Book Antiqua" panose="02040602050305030304" pitchFamily="18" charset="0"/>
                        <a:ea typeface="Swiss 721"/>
                        <a:cs typeface="Swiss 721"/>
                      </a:endParaRPr>
                    </a:p>
                  </a:txBody>
                  <a:tcPr marL="0" marR="0" marT="0" marB="0" anchor="ctr"/>
                </a:tc>
                <a:extLst>
                  <a:ext uri="{0D108BD9-81ED-4DB2-BD59-A6C34878D82A}">
                    <a16:rowId xmlns:a16="http://schemas.microsoft.com/office/drawing/2014/main" val="10008"/>
                  </a:ext>
                </a:extLst>
              </a:tr>
            </a:tbl>
          </a:graphicData>
        </a:graphic>
      </p:graphicFrame>
      <p:pic>
        <p:nvPicPr>
          <p:cNvPr id="25" name="Picture 24">
            <a:extLst>
              <a:ext uri="{FF2B5EF4-FFF2-40B4-BE49-F238E27FC236}">
                <a16:creationId xmlns:a16="http://schemas.microsoft.com/office/drawing/2014/main" id="{3A1D0B8A-87A4-4010-A96C-E3DCDCFAA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768052"/>
            <a:ext cx="1676400" cy="1832184"/>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pic>
      <p:sp>
        <p:nvSpPr>
          <p:cNvPr id="29" name="Rectangle 28">
            <a:extLst>
              <a:ext uri="{FF2B5EF4-FFF2-40B4-BE49-F238E27FC236}">
                <a16:creationId xmlns:a16="http://schemas.microsoft.com/office/drawing/2014/main" id="{3E852FCB-AE1B-409C-87BC-B9F78D7C8444}"/>
              </a:ext>
            </a:extLst>
          </p:cNvPr>
          <p:cNvSpPr/>
          <p:nvPr/>
        </p:nvSpPr>
        <p:spPr>
          <a:xfrm>
            <a:off x="381001" y="2590800"/>
            <a:ext cx="2369024" cy="4431983"/>
          </a:xfrm>
          <a:prstGeom prst="rect">
            <a:avLst/>
          </a:prstGeom>
        </p:spPr>
        <p:txBody>
          <a:bodyPr wrap="square" lIns="0" tIns="0" rIns="0" bIns="0" anchor="t">
            <a:spAutoFit/>
          </a:bodyPr>
          <a:lstStyle/>
          <a:p>
            <a:pPr algn="ctr"/>
            <a:r>
              <a:rPr lang="en-ZA" sz="1400" b="1" dirty="0">
                <a:solidFill>
                  <a:schemeClr val="tx1">
                    <a:lumMod val="75000"/>
                    <a:lumOff val="25000"/>
                  </a:schemeClr>
                </a:solidFill>
                <a:latin typeface="Arial" panose="020B0604020202020204" pitchFamily="34" charset="0"/>
                <a:cs typeface="Arial" panose="020B0604020202020204" pitchFamily="34" charset="0"/>
              </a:rPr>
              <a:t>Expenditure under this programme increases significantly in an election year compared to a non-election year. During the 2020/21 financial year, expenditure for one main registration drive will be incurred with the actual registration weekend being in the first week of April 2021. Thus, expenditure for this registration weekend will be largely incurred in the 2020/21 financial year. New voter registration devices will also be procured in 2020/21 which has been included in programme 2.</a:t>
            </a:r>
          </a:p>
          <a:p>
            <a:pPr algn="ctr"/>
            <a:endParaRPr lang="en-US" sz="800" b="1" dirty="0">
              <a:solidFill>
                <a:schemeClr val="tx1">
                  <a:lumMod val="75000"/>
                  <a:lumOff val="25000"/>
                </a:schemeClr>
              </a:solidFill>
              <a:latin typeface="Book Antiqua" panose="02040602050305030304" pitchFamily="18" charset="0"/>
            </a:endParaRPr>
          </a:p>
        </p:txBody>
      </p:sp>
      <p:sp>
        <p:nvSpPr>
          <p:cNvPr id="40" name="Rectangle 39">
            <a:extLst>
              <a:ext uri="{FF2B5EF4-FFF2-40B4-BE49-F238E27FC236}">
                <a16:creationId xmlns:a16="http://schemas.microsoft.com/office/drawing/2014/main" id="{63177D65-7C3E-473B-B3AC-7B319B47DAF8}"/>
              </a:ext>
            </a:extLst>
          </p:cNvPr>
          <p:cNvSpPr/>
          <p:nvPr/>
        </p:nvSpPr>
        <p:spPr>
          <a:xfrm>
            <a:off x="533400" y="5382296"/>
            <a:ext cx="1924050" cy="215444"/>
          </a:xfrm>
          <a:prstGeom prst="rect">
            <a:avLst/>
          </a:prstGeom>
        </p:spPr>
        <p:txBody>
          <a:bodyPr wrap="square" lIns="0" tIns="0" rIns="0" bIns="0" anchor="t">
            <a:spAutoFit/>
          </a:bodyPr>
          <a:lstStyle/>
          <a:p>
            <a:pPr algn="ctr"/>
            <a:r>
              <a:rPr lang="en-US" sz="1400" dirty="0">
                <a:solidFill>
                  <a:schemeClr val="tx1">
                    <a:lumMod val="75000"/>
                    <a:lumOff val="25000"/>
                  </a:schemeClr>
                </a:solidFill>
              </a:rPr>
              <a:t>. </a:t>
            </a:r>
            <a:endParaRPr lang="en-ID" sz="1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403190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9" y="28303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8" y="384628"/>
            <a:ext cx="8078724" cy="523220"/>
          </a:xfrm>
          <a:prstGeom prst="rect">
            <a:avLst/>
          </a:prstGeom>
          <a:noFill/>
        </p:spPr>
        <p:txBody>
          <a:bodyPr wrap="square" lIns="0" tIns="0" rIns="0" bIns="0" rtlCol="0" anchor="t">
            <a:spAutoFit/>
          </a:bodyPr>
          <a:lstStyle/>
          <a:p>
            <a:pPr>
              <a:spcBef>
                <a:spcPct val="0"/>
              </a:spcBef>
            </a:pPr>
            <a:r>
              <a:rPr lang="en-US" sz="34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OUR MANDATE</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07471" y="1931567"/>
            <a:ext cx="1737942" cy="1761322"/>
          </a:xfrm>
        </p:spPr>
      </p:pic>
      <p:sp>
        <p:nvSpPr>
          <p:cNvPr id="10" name="Rectangle 9">
            <a:extLst>
              <a:ext uri="{FF2B5EF4-FFF2-40B4-BE49-F238E27FC236}">
                <a16:creationId xmlns:a16="http://schemas.microsoft.com/office/drawing/2014/main" id="{1C644E50-5F0E-479D-B660-BD9D305526D2}"/>
              </a:ext>
            </a:extLst>
          </p:cNvPr>
          <p:cNvSpPr/>
          <p:nvPr/>
        </p:nvSpPr>
        <p:spPr>
          <a:xfrm>
            <a:off x="228600" y="1613603"/>
            <a:ext cx="2165832"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8" name="Rectangle 7"/>
          <p:cNvSpPr/>
          <p:nvPr/>
        </p:nvSpPr>
        <p:spPr>
          <a:xfrm>
            <a:off x="2488484" y="1328632"/>
            <a:ext cx="6150850" cy="5262979"/>
          </a:xfrm>
          <a:prstGeom prst="rect">
            <a:avLst/>
          </a:prstGeom>
        </p:spPr>
        <p:txBody>
          <a:bodyPr wrap="square">
            <a:spAutoFit/>
          </a:bodyPr>
          <a:lstStyle/>
          <a:p>
            <a:pPr marL="342900" indent="-342900">
              <a:buFont typeface="+mj-lt"/>
              <a:buAutoNum type="arabicPeriod"/>
            </a:pPr>
            <a:r>
              <a:rPr lang="en-ZA" sz="1600" dirty="0">
                <a:latin typeface="Arial" panose="020B0604020202020204" pitchFamily="34" charset="0"/>
                <a:cs typeface="Arial" panose="020B0604020202020204" pitchFamily="34" charset="0"/>
              </a:rPr>
              <a:t>In terms of Section 190 of the Constitution of the Republic of South Africa (Act 108 of 1996), the Electoral Commission must:-</a:t>
            </a:r>
          </a:p>
          <a:p>
            <a:pPr marL="800100" lvl="1" indent="-342900">
              <a:buFont typeface="+mj-lt"/>
              <a:buAutoNum type="alphaLcParenR"/>
            </a:pPr>
            <a:r>
              <a:rPr lang="en-ZA" sz="1600" dirty="0">
                <a:latin typeface="Arial" panose="020B0604020202020204" pitchFamily="34" charset="0"/>
                <a:cs typeface="Arial" panose="020B0604020202020204" pitchFamily="34" charset="0"/>
              </a:rPr>
              <a:t>manage elections of national, provincial and municipal legislative bodies in accordance with national legislation; </a:t>
            </a:r>
          </a:p>
          <a:p>
            <a:pPr marL="800100" lvl="1" indent="-342900">
              <a:buFont typeface="+mj-lt"/>
              <a:buAutoNum type="alphaLcParenR"/>
            </a:pPr>
            <a:r>
              <a:rPr lang="en-ZA" sz="1600" dirty="0">
                <a:latin typeface="Arial" panose="020B0604020202020204" pitchFamily="34" charset="0"/>
                <a:cs typeface="Arial" panose="020B0604020202020204" pitchFamily="34" charset="0"/>
              </a:rPr>
              <a:t>ensure that those elections are free and fair; and</a:t>
            </a:r>
          </a:p>
          <a:p>
            <a:pPr marL="800100" lvl="1" indent="-342900">
              <a:buFont typeface="+mj-lt"/>
              <a:buAutoNum type="alphaLcParenR"/>
            </a:pPr>
            <a:r>
              <a:rPr lang="en-ZA" sz="1600" dirty="0">
                <a:latin typeface="Arial" panose="020B0604020202020204" pitchFamily="34" charset="0"/>
                <a:cs typeface="Arial" panose="020B0604020202020204" pitchFamily="34" charset="0"/>
              </a:rPr>
              <a:t>declare the results of those elections within a time frame that is prescribed by national legislation and that is as short as reasonably possible.</a:t>
            </a:r>
          </a:p>
          <a:p>
            <a:pPr marL="342900" indent="-342900">
              <a:buFont typeface="+mj-lt"/>
              <a:buAutoNum type="arabicPeriod"/>
            </a:pPr>
            <a:r>
              <a:rPr lang="en-ZA" sz="1600" dirty="0">
                <a:latin typeface="Arial" panose="020B0604020202020204" pitchFamily="34" charset="0"/>
                <a:cs typeface="Arial" panose="020B0604020202020204" pitchFamily="34" charset="0"/>
              </a:rPr>
              <a:t>The duties and functions of the Electoral Commission are defined in section 5 of the Electoral Commission Act, 1996. These include to:–</a:t>
            </a:r>
          </a:p>
          <a:p>
            <a:pPr marL="800100" lvl="1" indent="-342900">
              <a:buFont typeface="+mj-lt"/>
              <a:buAutoNum type="alphaLcParenR"/>
            </a:pPr>
            <a:r>
              <a:rPr lang="en-ZA" sz="1600" dirty="0">
                <a:latin typeface="Arial" panose="020B0604020202020204" pitchFamily="34" charset="0"/>
                <a:cs typeface="Arial" panose="020B0604020202020204" pitchFamily="34" charset="0"/>
              </a:rPr>
              <a:t>manage any election;</a:t>
            </a:r>
          </a:p>
          <a:p>
            <a:pPr marL="800100" lvl="1" indent="-342900">
              <a:buFont typeface="+mj-lt"/>
              <a:buAutoNum type="alphaLcParenR"/>
            </a:pPr>
            <a:r>
              <a:rPr lang="en-ZA" sz="1600" dirty="0">
                <a:latin typeface="Arial" panose="020B0604020202020204" pitchFamily="34" charset="0"/>
                <a:cs typeface="Arial" panose="020B0604020202020204" pitchFamily="34" charset="0"/>
              </a:rPr>
              <a:t>ensure that any election is free and fair;</a:t>
            </a:r>
          </a:p>
          <a:p>
            <a:pPr marL="800100" lvl="1" indent="-342900">
              <a:buFont typeface="+mj-lt"/>
              <a:buAutoNum type="alphaLcParenR"/>
            </a:pPr>
            <a:r>
              <a:rPr lang="en-ZA" sz="1600" dirty="0">
                <a:latin typeface="Arial" panose="020B0604020202020204" pitchFamily="34" charset="0"/>
                <a:cs typeface="Arial" panose="020B0604020202020204" pitchFamily="34" charset="0"/>
              </a:rPr>
              <a:t>promote conditions conducive to free and fair elections;</a:t>
            </a:r>
          </a:p>
          <a:p>
            <a:pPr marL="800100" lvl="1" indent="-342900">
              <a:buFont typeface="+mj-lt"/>
              <a:buAutoNum type="alphaLcParenR"/>
            </a:pPr>
            <a:r>
              <a:rPr lang="en-ZA" sz="1600" dirty="0">
                <a:latin typeface="Arial" panose="020B0604020202020204" pitchFamily="34" charset="0"/>
                <a:cs typeface="Arial" panose="020B0604020202020204" pitchFamily="34" charset="0"/>
              </a:rPr>
              <a:t>promote knowledge of sound and democratic electoral processes;</a:t>
            </a:r>
          </a:p>
          <a:p>
            <a:pPr marL="800100" lvl="1" indent="-342900">
              <a:buFont typeface="+mj-lt"/>
              <a:buAutoNum type="alphaLcParenR"/>
            </a:pPr>
            <a:r>
              <a:rPr lang="en-ZA" sz="1600" dirty="0">
                <a:latin typeface="Arial" panose="020B0604020202020204" pitchFamily="34" charset="0"/>
                <a:cs typeface="Arial" panose="020B0604020202020204" pitchFamily="34" charset="0"/>
              </a:rPr>
              <a:t>compile and maintain a voters' roll by means of a system of registering eligible voters by utilising data available from government sources and information furnished by voters;</a:t>
            </a:r>
          </a:p>
        </p:txBody>
      </p:sp>
      <p:pic>
        <p:nvPicPr>
          <p:cNvPr id="30" name="Picture 2">
            <a:extLst>
              <a:ext uri="{FF2B5EF4-FFF2-40B4-BE49-F238E27FC236}">
                <a16:creationId xmlns:a16="http://schemas.microsoft.com/office/drawing/2014/main" id="{6C2744EE-200B-4EF3-8371-DC1FED9E9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510"/>
          <a:stretch/>
        </p:blipFill>
        <p:spPr bwMode="auto">
          <a:xfrm>
            <a:off x="8384638" y="6081301"/>
            <a:ext cx="691407" cy="73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a:extLst>
              <a:ext uri="{FF2B5EF4-FFF2-40B4-BE49-F238E27FC236}">
                <a16:creationId xmlns:a16="http://schemas.microsoft.com/office/drawing/2014/main" id="{A0198655-4C5B-D24A-B11B-C0EFAD05AE34}"/>
              </a:ext>
            </a:extLst>
          </p:cNvPr>
          <p:cNvSpPr/>
          <p:nvPr/>
        </p:nvSpPr>
        <p:spPr>
          <a:xfrm>
            <a:off x="3655334" y="833380"/>
            <a:ext cx="4416141"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1600" b="1" dirty="0">
                <a:latin typeface="Arial" panose="020B0604020202020204" pitchFamily="34" charset="0"/>
                <a:cs typeface="Arial" panose="020B0604020202020204" pitchFamily="34" charset="0"/>
              </a:rPr>
              <a:t>Legislative and other mandates</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234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8CAA16-EF5B-4679-B27A-DD6B0F661835}"/>
              </a:ext>
            </a:extLst>
          </p:cNvPr>
          <p:cNvPicPr>
            <a:picLocks noChangeAspect="1"/>
          </p:cNvPicPr>
          <p:nvPr/>
        </p:nvPicPr>
        <p:blipFill>
          <a:blip r:embed="rId2"/>
          <a:stretch>
            <a:fillRect/>
          </a:stretch>
        </p:blipFill>
        <p:spPr>
          <a:xfrm>
            <a:off x="117427" y="100546"/>
            <a:ext cx="737680" cy="566977"/>
          </a:xfrm>
          <a:prstGeom prst="rect">
            <a:avLst/>
          </a:prstGeom>
        </p:spPr>
      </p:pic>
      <p:sp>
        <p:nvSpPr>
          <p:cNvPr id="3" name="Rectangle 2"/>
          <p:cNvSpPr/>
          <p:nvPr/>
        </p:nvSpPr>
        <p:spPr>
          <a:xfrm>
            <a:off x="320842" y="152400"/>
            <a:ext cx="6629400" cy="615553"/>
          </a:xfrm>
          <a:prstGeom prst="rect">
            <a:avLst/>
          </a:prstGeom>
        </p:spPr>
        <p:txBody>
          <a:bodyPr wrap="square">
            <a:spAutoFit/>
          </a:bodyPr>
          <a:lstStyle/>
          <a:p>
            <a:r>
              <a:rPr lang="en-ID" sz="3400" b="1" dirty="0">
                <a:solidFill>
                  <a:schemeClr val="tx1">
                    <a:lumMod val="75000"/>
                    <a:lumOff val="25000"/>
                  </a:schemeClr>
                </a:solidFill>
                <a:latin typeface="Arial" panose="020B0604020202020204" pitchFamily="34" charset="0"/>
                <a:cs typeface="Arial" panose="020B0604020202020204" pitchFamily="34" charset="0"/>
              </a:rPr>
              <a:t>Budget: Programme 2</a:t>
            </a:r>
          </a:p>
        </p:txBody>
      </p:sp>
      <p:sp>
        <p:nvSpPr>
          <p:cNvPr id="4" name="Rectangle 3"/>
          <p:cNvSpPr/>
          <p:nvPr/>
        </p:nvSpPr>
        <p:spPr>
          <a:xfrm>
            <a:off x="1066800" y="1473882"/>
            <a:ext cx="6211292" cy="707886"/>
          </a:xfrm>
          <a:prstGeom prst="rect">
            <a:avLst/>
          </a:prstGeom>
        </p:spPr>
        <p:txBody>
          <a:bodyPr wrap="square">
            <a:spAutoFit/>
          </a:bodyPr>
          <a:lstStyle/>
          <a:p>
            <a:pPr algn="ctr"/>
            <a:r>
              <a:rPr lang="en-ZA" sz="2000" b="1" dirty="0">
                <a:solidFill>
                  <a:srgbClr val="0070C0"/>
                </a:solidFill>
                <a:latin typeface="Arial" panose="020B0604020202020204" pitchFamily="34" charset="0"/>
                <a:cs typeface="Arial" panose="020B0604020202020204" pitchFamily="34" charset="0"/>
              </a:rPr>
              <a:t>Economic classification of Electoral Operations</a:t>
            </a:r>
          </a:p>
          <a:p>
            <a:pPr algn="ctr"/>
            <a:endParaRPr lang="en-ZA" sz="2000" b="1" dirty="0">
              <a:solidFill>
                <a:srgbClr val="0070C0"/>
              </a:solidFill>
              <a:latin typeface="Book Antiqua" panose="020406020503050303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1899555896"/>
              </p:ext>
            </p:extLst>
          </p:nvPr>
        </p:nvGraphicFramePr>
        <p:xfrm>
          <a:off x="838200" y="2057400"/>
          <a:ext cx="73152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821746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9D25EC-3627-4F5F-AC21-A6B0F832971E}"/>
              </a:ext>
            </a:extLst>
          </p:cNvPr>
          <p:cNvPicPr>
            <a:picLocks noChangeAspect="1"/>
          </p:cNvPicPr>
          <p:nvPr/>
        </p:nvPicPr>
        <p:blipFill>
          <a:blip r:embed="rId3"/>
          <a:stretch>
            <a:fillRect/>
          </a:stretch>
        </p:blipFill>
        <p:spPr>
          <a:xfrm>
            <a:off x="117427" y="100546"/>
            <a:ext cx="737680" cy="566977"/>
          </a:xfrm>
          <a:prstGeom prst="rect">
            <a:avLst/>
          </a:prstGeom>
        </p:spPr>
      </p:pic>
      <p:sp>
        <p:nvSpPr>
          <p:cNvPr id="9" name="Rectangle 8">
            <a:extLst>
              <a:ext uri="{FF2B5EF4-FFF2-40B4-BE49-F238E27FC236}">
                <a16:creationId xmlns:a16="http://schemas.microsoft.com/office/drawing/2014/main" id="{8023763F-222D-4005-B758-9DD5C2CAC0E4}"/>
              </a:ext>
            </a:extLst>
          </p:cNvPr>
          <p:cNvSpPr/>
          <p:nvPr/>
        </p:nvSpPr>
        <p:spPr>
          <a:xfrm>
            <a:off x="319087" y="146447"/>
            <a:ext cx="8748713" cy="523220"/>
          </a:xfrm>
          <a:prstGeom prst="rect">
            <a:avLst/>
          </a:prstGeom>
        </p:spPr>
        <p:txBody>
          <a:bodyPr wrap="square" lIns="0" tIns="0" rIns="0" bIns="0" anchor="t">
            <a:spAutoFit/>
          </a:bodyPr>
          <a:lstStyle/>
          <a:p>
            <a:r>
              <a:rPr lang="en-ID" sz="3400" b="1" dirty="0">
                <a:solidFill>
                  <a:schemeClr val="tx1">
                    <a:lumMod val="75000"/>
                    <a:lumOff val="25000"/>
                  </a:schemeClr>
                </a:solidFill>
                <a:latin typeface="Arial" panose="020B0604020202020204" pitchFamily="34" charset="0"/>
                <a:cs typeface="Arial" panose="020B0604020202020204" pitchFamily="34" charset="0"/>
              </a:rPr>
              <a:t>Budget: Programme 3</a:t>
            </a:r>
          </a:p>
        </p:txBody>
      </p:sp>
      <p:sp>
        <p:nvSpPr>
          <p:cNvPr id="6" name="Rectangle 5">
            <a:extLst>
              <a:ext uri="{FF2B5EF4-FFF2-40B4-BE49-F238E27FC236}">
                <a16:creationId xmlns:a16="http://schemas.microsoft.com/office/drawing/2014/main" id="{4C647B26-2EB2-4828-86F7-AA7B6A3E1DF3}"/>
              </a:ext>
            </a:extLst>
          </p:cNvPr>
          <p:cNvSpPr/>
          <p:nvPr/>
        </p:nvSpPr>
        <p:spPr>
          <a:xfrm>
            <a:off x="197649" y="1007878"/>
            <a:ext cx="2697951" cy="546912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D" dirty="0"/>
          </a:p>
        </p:txBody>
      </p:sp>
      <p:graphicFrame>
        <p:nvGraphicFramePr>
          <p:cNvPr id="15" name="Table 15">
            <a:extLst>
              <a:ext uri="{FF2B5EF4-FFF2-40B4-BE49-F238E27FC236}">
                <a16:creationId xmlns:a16="http://schemas.microsoft.com/office/drawing/2014/main" id="{64BBEA48-87C2-4B87-BC39-B058667DE6E4}"/>
              </a:ext>
            </a:extLst>
          </p:cNvPr>
          <p:cNvGraphicFramePr>
            <a:graphicFrameLocks noGrp="1"/>
          </p:cNvGraphicFramePr>
          <p:nvPr>
            <p:extLst>
              <p:ext uri="{D42A27DB-BD31-4B8C-83A1-F6EECF244321}">
                <p14:modId xmlns:p14="http://schemas.microsoft.com/office/powerpoint/2010/main" val="451921886"/>
              </p:ext>
            </p:extLst>
          </p:nvPr>
        </p:nvGraphicFramePr>
        <p:xfrm>
          <a:off x="3005859" y="1007878"/>
          <a:ext cx="5750303" cy="4589861"/>
        </p:xfrm>
        <a:graphic>
          <a:graphicData uri="http://schemas.openxmlformats.org/drawingml/2006/table">
            <a:tbl>
              <a:tblPr firstRow="1" bandRow="1">
                <a:tableStyleId>{073A0DAA-6AF3-43AB-8588-CEC1D06C72B9}</a:tableStyleId>
              </a:tblPr>
              <a:tblGrid>
                <a:gridCol w="1296379">
                  <a:extLst>
                    <a:ext uri="{9D8B030D-6E8A-4147-A177-3AD203B41FA5}">
                      <a16:colId xmlns:a16="http://schemas.microsoft.com/office/drawing/2014/main" val="1681114247"/>
                    </a:ext>
                  </a:extLst>
                </a:gridCol>
                <a:gridCol w="836959">
                  <a:extLst>
                    <a:ext uri="{9D8B030D-6E8A-4147-A177-3AD203B41FA5}">
                      <a16:colId xmlns:a16="http://schemas.microsoft.com/office/drawing/2014/main" val="510918133"/>
                    </a:ext>
                  </a:extLst>
                </a:gridCol>
                <a:gridCol w="1205655">
                  <a:extLst>
                    <a:ext uri="{9D8B030D-6E8A-4147-A177-3AD203B41FA5}">
                      <a16:colId xmlns:a16="http://schemas.microsoft.com/office/drawing/2014/main" val="20002"/>
                    </a:ext>
                  </a:extLst>
                </a:gridCol>
                <a:gridCol w="1205655">
                  <a:extLst>
                    <a:ext uri="{9D8B030D-6E8A-4147-A177-3AD203B41FA5}">
                      <a16:colId xmlns:a16="http://schemas.microsoft.com/office/drawing/2014/main" val="4094137480"/>
                    </a:ext>
                  </a:extLst>
                </a:gridCol>
                <a:gridCol w="1205655">
                  <a:extLst>
                    <a:ext uri="{9D8B030D-6E8A-4147-A177-3AD203B41FA5}">
                      <a16:colId xmlns:a16="http://schemas.microsoft.com/office/drawing/2014/main" val="2941859277"/>
                    </a:ext>
                  </a:extLst>
                </a:gridCol>
              </a:tblGrid>
              <a:tr h="1373886">
                <a:tc>
                  <a:txBody>
                    <a:bodyPr/>
                    <a:lstStyle/>
                    <a:p>
                      <a:pPr algn="ctr"/>
                      <a:r>
                        <a:rPr lang="en-ID" sz="1200" dirty="0">
                          <a:latin typeface="Arial" panose="020B0604020202020204" pitchFamily="34" charset="0"/>
                          <a:cs typeface="Arial" panose="020B0604020202020204" pitchFamily="34" charset="0"/>
                        </a:rPr>
                        <a:t> </a:t>
                      </a:r>
                    </a:p>
                    <a:p>
                      <a:pPr algn="ctr"/>
                      <a:r>
                        <a:rPr lang="en-ID" sz="1200" dirty="0">
                          <a:latin typeface="Arial" panose="020B0604020202020204" pitchFamily="34" charset="0"/>
                          <a:cs typeface="Arial" panose="020B0604020202020204" pitchFamily="34" charset="0"/>
                        </a:rPr>
                        <a:t>Sub-programmes (R’000)</a:t>
                      </a:r>
                    </a:p>
                    <a:p>
                      <a:pPr algn="ctr"/>
                      <a:endParaRPr lang="en-ID" sz="1200" b="0" dirty="0">
                        <a:solidFill>
                          <a:schemeClr val="tx2"/>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2019/20</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2020/21</a:t>
                      </a:r>
                    </a:p>
                    <a:p>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2021/22</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tc>
                  <a:txBody>
                    <a:bodyPr/>
                    <a:lstStyle/>
                    <a:p>
                      <a:r>
                        <a:rPr lang="en-US" sz="1200" dirty="0">
                          <a:latin typeface="Arial" panose="020B0604020202020204" pitchFamily="34" charset="0"/>
                          <a:cs typeface="Arial" panose="020B0604020202020204" pitchFamily="34" charset="0"/>
                        </a:rPr>
                        <a:t>2022/23</a:t>
                      </a:r>
                      <a:endParaRPr lang="en-ZA" sz="1200" dirty="0">
                        <a:solidFill>
                          <a:schemeClr val="tx1">
                            <a:lumMod val="95000"/>
                            <a:lumOff val="5000"/>
                          </a:schemeClr>
                        </a:solidFill>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2130449392"/>
                  </a:ext>
                </a:extLst>
              </a:tr>
              <a:tr h="811952">
                <a:tc>
                  <a:txBody>
                    <a:bodyPr/>
                    <a:lstStyle/>
                    <a:p>
                      <a:pPr marL="46355">
                        <a:spcBef>
                          <a:spcPts val="155"/>
                        </a:spcBef>
                        <a:spcAft>
                          <a:spcPts val="0"/>
                        </a:spcAft>
                      </a:pPr>
                      <a:r>
                        <a:rPr lang="en-US" sz="1200" dirty="0">
                          <a:effectLst/>
                          <a:latin typeface="Arial" panose="020B0604020202020204" pitchFamily="34" charset="0"/>
                          <a:cs typeface="Arial" panose="020B0604020202020204" pitchFamily="34" charset="0"/>
                        </a:rPr>
                        <a:t>Outreach Management</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86690" algn="just">
                        <a:spcBef>
                          <a:spcPts val="155"/>
                        </a:spcBef>
                        <a:spcAft>
                          <a:spcPts val="0"/>
                        </a:spcAft>
                      </a:pPr>
                      <a:r>
                        <a:rPr lang="en-US" sz="1200" dirty="0">
                          <a:effectLst/>
                          <a:latin typeface="Arial" panose="020B0604020202020204" pitchFamily="34" charset="0"/>
                          <a:cs typeface="Arial" panose="020B0604020202020204" pitchFamily="34" charset="0"/>
                        </a:rPr>
                        <a:t>5 180</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87325" algn="just">
                        <a:spcBef>
                          <a:spcPts val="155"/>
                        </a:spcBef>
                        <a:spcAft>
                          <a:spcPts val="0"/>
                        </a:spcAft>
                      </a:pPr>
                      <a:r>
                        <a:rPr lang="en-US" sz="1200" dirty="0">
                          <a:effectLst/>
                          <a:latin typeface="Arial" panose="020B0604020202020204" pitchFamily="34" charset="0"/>
                          <a:cs typeface="Arial" panose="020B0604020202020204" pitchFamily="34" charset="0"/>
                        </a:rPr>
                        <a:t>5 121</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03505" marR="93345" algn="just">
                        <a:spcBef>
                          <a:spcPts val="155"/>
                        </a:spcBef>
                        <a:spcAft>
                          <a:spcPts val="0"/>
                        </a:spcAft>
                      </a:pPr>
                      <a:r>
                        <a:rPr lang="en-US" sz="1200" dirty="0">
                          <a:effectLst/>
                          <a:latin typeface="Arial" panose="020B0604020202020204" pitchFamily="34" charset="0"/>
                          <a:cs typeface="Arial" panose="020B0604020202020204" pitchFamily="34" charset="0"/>
                        </a:rPr>
                        <a:t>5 486</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83820" marR="73025" algn="just">
                        <a:spcBef>
                          <a:spcPts val="155"/>
                        </a:spcBef>
                        <a:spcAft>
                          <a:spcPts val="0"/>
                        </a:spcAft>
                      </a:pPr>
                      <a:r>
                        <a:rPr lang="en-US" sz="1200" dirty="0">
                          <a:effectLst/>
                          <a:latin typeface="Arial" panose="020B0604020202020204" pitchFamily="34" charset="0"/>
                          <a:cs typeface="Arial" panose="020B0604020202020204" pitchFamily="34" charset="0"/>
                        </a:rPr>
                        <a:t>5 870</a:t>
                      </a:r>
                      <a:endParaRPr lang="en-ZA" sz="1200" dirty="0">
                        <a:effectLst/>
                        <a:latin typeface="Arial" panose="020B0604020202020204" pitchFamily="34" charset="0"/>
                        <a:ea typeface="Swiss 721"/>
                        <a:cs typeface="Arial" panose="020B0604020202020204" pitchFamily="34" charset="0"/>
                      </a:endParaRPr>
                    </a:p>
                  </a:txBody>
                  <a:tcPr marL="0" marR="0" marT="0" marB="0"/>
                </a:tc>
                <a:extLst>
                  <a:ext uri="{0D108BD9-81ED-4DB2-BD59-A6C34878D82A}">
                    <a16:rowId xmlns:a16="http://schemas.microsoft.com/office/drawing/2014/main" val="10001"/>
                  </a:ext>
                </a:extLst>
              </a:tr>
              <a:tr h="817734">
                <a:tc>
                  <a:txBody>
                    <a:bodyPr/>
                    <a:lstStyle/>
                    <a:p>
                      <a:pPr marL="46355">
                        <a:spcBef>
                          <a:spcPts val="155"/>
                        </a:spcBef>
                        <a:spcAft>
                          <a:spcPts val="0"/>
                        </a:spcAft>
                      </a:pPr>
                      <a:r>
                        <a:rPr lang="en-US" sz="1200" dirty="0">
                          <a:effectLst/>
                          <a:latin typeface="Arial" panose="020B0604020202020204" pitchFamily="34" charset="0"/>
                          <a:cs typeface="Arial" panose="020B0604020202020204" pitchFamily="34" charset="0"/>
                        </a:rPr>
                        <a:t>Civic and Democracy</a:t>
                      </a:r>
                      <a:endParaRPr lang="en-ZA" sz="1200" dirty="0">
                        <a:effectLst/>
                        <a:latin typeface="Arial" panose="020B0604020202020204" pitchFamily="34" charset="0"/>
                        <a:cs typeface="Arial" panose="020B0604020202020204" pitchFamily="34" charset="0"/>
                      </a:endParaRPr>
                    </a:p>
                    <a:p>
                      <a:pPr marL="46355">
                        <a:spcBef>
                          <a:spcPts val="120"/>
                        </a:spcBef>
                        <a:spcAft>
                          <a:spcPts val="0"/>
                        </a:spcAft>
                      </a:pPr>
                      <a:r>
                        <a:rPr lang="en-US" sz="1200" dirty="0">
                          <a:effectLst/>
                          <a:latin typeface="Arial" panose="020B0604020202020204" pitchFamily="34" charset="0"/>
                          <a:cs typeface="Arial" panose="020B0604020202020204" pitchFamily="34" charset="0"/>
                        </a:rPr>
                        <a:t>Education and Research</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25730" algn="just">
                        <a:spcBef>
                          <a:spcPts val="755"/>
                        </a:spcBef>
                        <a:spcAft>
                          <a:spcPts val="0"/>
                        </a:spcAft>
                      </a:pPr>
                      <a:r>
                        <a:rPr lang="en-US" sz="1200" dirty="0">
                          <a:effectLst/>
                          <a:latin typeface="Arial" panose="020B0604020202020204" pitchFamily="34" charset="0"/>
                          <a:cs typeface="Arial" panose="020B0604020202020204" pitchFamily="34" charset="0"/>
                        </a:rPr>
                        <a:t>108 656</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46355" marR="115570" algn="just">
                        <a:spcBef>
                          <a:spcPts val="755"/>
                        </a:spcBef>
                        <a:spcAft>
                          <a:spcPts val="0"/>
                        </a:spcAft>
                      </a:pPr>
                      <a:r>
                        <a:rPr lang="en-US" sz="1200" dirty="0">
                          <a:effectLst/>
                          <a:latin typeface="Arial" panose="020B0604020202020204" pitchFamily="34" charset="0"/>
                          <a:cs typeface="Arial" panose="020B0604020202020204" pitchFamily="34" charset="0"/>
                        </a:rPr>
                        <a:t>112 389</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03505" marR="93345" algn="just">
                        <a:spcBef>
                          <a:spcPts val="755"/>
                        </a:spcBef>
                        <a:spcAft>
                          <a:spcPts val="0"/>
                        </a:spcAft>
                      </a:pPr>
                      <a:r>
                        <a:rPr lang="en-US" sz="1200" dirty="0">
                          <a:effectLst/>
                          <a:latin typeface="Arial" panose="020B0604020202020204" pitchFamily="34" charset="0"/>
                          <a:cs typeface="Arial" panose="020B0604020202020204" pitchFamily="34" charset="0"/>
                        </a:rPr>
                        <a:t>154 178</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83820" marR="73025" algn="just">
                        <a:spcBef>
                          <a:spcPts val="755"/>
                        </a:spcBef>
                        <a:spcAft>
                          <a:spcPts val="0"/>
                        </a:spcAft>
                      </a:pPr>
                      <a:r>
                        <a:rPr lang="en-US" sz="1200" dirty="0">
                          <a:effectLst/>
                          <a:latin typeface="Arial" panose="020B0604020202020204" pitchFamily="34" charset="0"/>
                          <a:cs typeface="Arial" panose="020B0604020202020204" pitchFamily="34" charset="0"/>
                        </a:rPr>
                        <a:t>89 154</a:t>
                      </a:r>
                      <a:endParaRPr lang="en-ZA" sz="1200" dirty="0">
                        <a:effectLst/>
                        <a:latin typeface="Arial" panose="020B0604020202020204" pitchFamily="34" charset="0"/>
                        <a:ea typeface="Swiss 721"/>
                        <a:cs typeface="Arial" panose="020B0604020202020204" pitchFamily="34" charset="0"/>
                      </a:endParaRPr>
                    </a:p>
                  </a:txBody>
                  <a:tcPr marL="0" marR="0" marT="0" marB="0"/>
                </a:tc>
                <a:extLst>
                  <a:ext uri="{0D108BD9-81ED-4DB2-BD59-A6C34878D82A}">
                    <a16:rowId xmlns:a16="http://schemas.microsoft.com/office/drawing/2014/main" val="2320138565"/>
                  </a:ext>
                </a:extLst>
              </a:tr>
              <a:tr h="630468">
                <a:tc>
                  <a:txBody>
                    <a:bodyPr/>
                    <a:lstStyle/>
                    <a:p>
                      <a:pPr marL="46355">
                        <a:spcBef>
                          <a:spcPts val="155"/>
                        </a:spcBef>
                        <a:spcAft>
                          <a:spcPts val="0"/>
                        </a:spcAft>
                      </a:pPr>
                      <a:r>
                        <a:rPr lang="en-US" sz="1200" dirty="0">
                          <a:effectLst/>
                          <a:latin typeface="Arial" panose="020B0604020202020204" pitchFamily="34" charset="0"/>
                          <a:cs typeface="Arial" panose="020B0604020202020204" pitchFamily="34" charset="0"/>
                        </a:rPr>
                        <a:t>Communications</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56210" algn="just">
                        <a:spcBef>
                          <a:spcPts val="155"/>
                        </a:spcBef>
                        <a:spcAft>
                          <a:spcPts val="0"/>
                        </a:spcAft>
                      </a:pPr>
                      <a:r>
                        <a:rPr lang="en-US" sz="1200" dirty="0">
                          <a:effectLst/>
                          <a:latin typeface="Arial" panose="020B0604020202020204" pitchFamily="34" charset="0"/>
                          <a:cs typeface="Arial" panose="020B0604020202020204" pitchFamily="34" charset="0"/>
                        </a:rPr>
                        <a:t>75 895</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46355" marR="115570" algn="just">
                        <a:spcBef>
                          <a:spcPts val="155"/>
                        </a:spcBef>
                        <a:spcAft>
                          <a:spcPts val="0"/>
                        </a:spcAft>
                      </a:pPr>
                      <a:r>
                        <a:rPr lang="en-US" sz="1200" dirty="0">
                          <a:effectLst/>
                          <a:latin typeface="Arial" panose="020B0604020202020204" pitchFamily="34" charset="0"/>
                          <a:cs typeface="Arial" panose="020B0604020202020204" pitchFamily="34" charset="0"/>
                        </a:rPr>
                        <a:t>100 830</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03505" marR="93345" algn="just">
                        <a:spcBef>
                          <a:spcPts val="155"/>
                        </a:spcBef>
                        <a:spcAft>
                          <a:spcPts val="0"/>
                        </a:spcAft>
                      </a:pPr>
                      <a:r>
                        <a:rPr lang="en-US" sz="1200" dirty="0">
                          <a:effectLst/>
                          <a:latin typeface="Arial" panose="020B0604020202020204" pitchFamily="34" charset="0"/>
                          <a:cs typeface="Arial" panose="020B0604020202020204" pitchFamily="34" charset="0"/>
                        </a:rPr>
                        <a:t>113 566</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83820" marR="73025" algn="just">
                        <a:spcBef>
                          <a:spcPts val="155"/>
                        </a:spcBef>
                        <a:spcAft>
                          <a:spcPts val="0"/>
                        </a:spcAft>
                      </a:pPr>
                      <a:r>
                        <a:rPr lang="en-US" sz="1200" dirty="0">
                          <a:effectLst/>
                          <a:latin typeface="Arial" panose="020B0604020202020204" pitchFamily="34" charset="0"/>
                          <a:cs typeface="Arial" panose="020B0604020202020204" pitchFamily="34" charset="0"/>
                        </a:rPr>
                        <a:t>17 483</a:t>
                      </a:r>
                      <a:endParaRPr lang="en-ZA" sz="1200" dirty="0">
                        <a:effectLst/>
                        <a:latin typeface="Arial" panose="020B0604020202020204" pitchFamily="34" charset="0"/>
                        <a:ea typeface="Swiss 721"/>
                        <a:cs typeface="Arial" panose="020B0604020202020204" pitchFamily="34" charset="0"/>
                      </a:endParaRPr>
                    </a:p>
                  </a:txBody>
                  <a:tcPr marL="0" marR="0" marT="0" marB="0"/>
                </a:tc>
                <a:extLst>
                  <a:ext uri="{0D108BD9-81ED-4DB2-BD59-A6C34878D82A}">
                    <a16:rowId xmlns:a16="http://schemas.microsoft.com/office/drawing/2014/main" val="466700365"/>
                  </a:ext>
                </a:extLst>
              </a:tr>
              <a:tr h="434464">
                <a:tc>
                  <a:txBody>
                    <a:bodyPr/>
                    <a:lstStyle/>
                    <a:p>
                      <a:pPr marL="46355">
                        <a:spcBef>
                          <a:spcPts val="155"/>
                        </a:spcBef>
                        <a:spcAft>
                          <a:spcPts val="0"/>
                        </a:spcAft>
                      </a:pPr>
                      <a:r>
                        <a:rPr lang="en-US" sz="1200" dirty="0">
                          <a:effectLst/>
                          <a:latin typeface="Arial" panose="020B0604020202020204" pitchFamily="34" charset="0"/>
                          <a:cs typeface="Arial" panose="020B0604020202020204" pitchFamily="34" charset="0"/>
                        </a:rPr>
                        <a:t>International Liaison</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86690" algn="just">
                        <a:spcBef>
                          <a:spcPts val="155"/>
                        </a:spcBef>
                        <a:spcAft>
                          <a:spcPts val="0"/>
                        </a:spcAft>
                      </a:pPr>
                      <a:r>
                        <a:rPr lang="en-US" sz="1200" dirty="0">
                          <a:effectLst/>
                          <a:latin typeface="Arial" panose="020B0604020202020204" pitchFamily="34" charset="0"/>
                          <a:cs typeface="Arial" panose="020B0604020202020204" pitchFamily="34" charset="0"/>
                        </a:rPr>
                        <a:t>6 070</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87325" algn="just">
                        <a:spcBef>
                          <a:spcPts val="155"/>
                        </a:spcBef>
                        <a:spcAft>
                          <a:spcPts val="0"/>
                        </a:spcAft>
                      </a:pPr>
                      <a:r>
                        <a:rPr lang="en-US" sz="1200" dirty="0">
                          <a:effectLst/>
                          <a:latin typeface="Arial" panose="020B0604020202020204" pitchFamily="34" charset="0"/>
                          <a:cs typeface="Arial" panose="020B0604020202020204" pitchFamily="34" charset="0"/>
                        </a:rPr>
                        <a:t>3 500</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03505" marR="93345" algn="just">
                        <a:spcBef>
                          <a:spcPts val="155"/>
                        </a:spcBef>
                        <a:spcAft>
                          <a:spcPts val="0"/>
                        </a:spcAft>
                      </a:pPr>
                      <a:r>
                        <a:rPr lang="en-US" sz="1200" dirty="0">
                          <a:effectLst/>
                          <a:latin typeface="Arial" panose="020B0604020202020204" pitchFamily="34" charset="0"/>
                          <a:cs typeface="Arial" panose="020B0604020202020204" pitchFamily="34" charset="0"/>
                        </a:rPr>
                        <a:t>3 500</a:t>
                      </a:r>
                      <a:endParaRPr lang="en-ZA" sz="1200" dirty="0">
                        <a:effectLst/>
                        <a:latin typeface="Arial" panose="020B0604020202020204" pitchFamily="34" charset="0"/>
                        <a:ea typeface="Swiss 721"/>
                        <a:cs typeface="Arial" panose="020B0604020202020204" pitchFamily="34" charset="0"/>
                      </a:endParaRPr>
                    </a:p>
                  </a:txBody>
                  <a:tcPr marL="0" marR="0" marT="0" marB="0"/>
                </a:tc>
                <a:tc>
                  <a:txBody>
                    <a:bodyPr/>
                    <a:lstStyle/>
                    <a:p>
                      <a:pPr marL="83820" marR="73025" algn="just">
                        <a:spcBef>
                          <a:spcPts val="155"/>
                        </a:spcBef>
                        <a:spcAft>
                          <a:spcPts val="0"/>
                        </a:spcAft>
                      </a:pPr>
                      <a:r>
                        <a:rPr lang="en-US" sz="1200" dirty="0">
                          <a:effectLst/>
                          <a:latin typeface="Arial" panose="020B0604020202020204" pitchFamily="34" charset="0"/>
                          <a:cs typeface="Arial" panose="020B0604020202020204" pitchFamily="34" charset="0"/>
                        </a:rPr>
                        <a:t>3 600</a:t>
                      </a:r>
                      <a:endParaRPr lang="en-ZA" sz="1200" dirty="0">
                        <a:effectLst/>
                        <a:latin typeface="Arial" panose="020B0604020202020204" pitchFamily="34" charset="0"/>
                        <a:ea typeface="Swiss 721"/>
                        <a:cs typeface="Arial" panose="020B0604020202020204" pitchFamily="34" charset="0"/>
                      </a:endParaRPr>
                    </a:p>
                  </a:txBody>
                  <a:tcPr marL="0" marR="0" marT="0" marB="0"/>
                </a:tc>
                <a:extLst>
                  <a:ext uri="{0D108BD9-81ED-4DB2-BD59-A6C34878D82A}">
                    <a16:rowId xmlns:a16="http://schemas.microsoft.com/office/drawing/2014/main" val="10004"/>
                  </a:ext>
                </a:extLst>
              </a:tr>
              <a:tr h="521357">
                <a:tc>
                  <a:txBody>
                    <a:bodyPr/>
                    <a:lstStyle/>
                    <a:p>
                      <a:pPr marL="46355">
                        <a:spcBef>
                          <a:spcPts val="180"/>
                        </a:spcBef>
                        <a:spcAft>
                          <a:spcPts val="0"/>
                        </a:spcAft>
                      </a:pPr>
                      <a:r>
                        <a:rPr lang="en-US" sz="1200" b="1" spc="-20" dirty="0">
                          <a:effectLst/>
                          <a:latin typeface="Arial" panose="020B0604020202020204" pitchFamily="34" charset="0"/>
                          <a:cs typeface="Arial" panose="020B0604020202020204" pitchFamily="34" charset="0"/>
                        </a:rPr>
                        <a:t>Total </a:t>
                      </a:r>
                      <a:r>
                        <a:rPr lang="en-US" sz="1200" b="1" spc="-15" dirty="0">
                          <a:effectLst/>
                          <a:latin typeface="Arial" panose="020B0604020202020204" pitchFamily="34" charset="0"/>
                          <a:cs typeface="Arial" panose="020B0604020202020204" pitchFamily="34" charset="0"/>
                        </a:rPr>
                        <a:t>for </a:t>
                      </a:r>
                      <a:r>
                        <a:rPr lang="en-US" sz="1200" b="1" spc="-20" dirty="0">
                          <a:effectLst/>
                          <a:latin typeface="Arial" panose="020B0604020202020204" pitchFamily="34" charset="0"/>
                          <a:cs typeface="Arial" panose="020B0604020202020204" pitchFamily="34" charset="0"/>
                        </a:rPr>
                        <a:t>sub-programmes</a:t>
                      </a:r>
                      <a:endParaRPr lang="en-ZA" sz="1200" b="1"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16840" algn="just">
                        <a:spcBef>
                          <a:spcPts val="180"/>
                        </a:spcBef>
                        <a:spcAft>
                          <a:spcPts val="0"/>
                        </a:spcAft>
                      </a:pPr>
                      <a:r>
                        <a:rPr lang="en-US" sz="1200" b="1" dirty="0">
                          <a:effectLst/>
                          <a:latin typeface="Arial" panose="020B0604020202020204" pitchFamily="34" charset="0"/>
                          <a:cs typeface="Arial" panose="020B0604020202020204" pitchFamily="34" charset="0"/>
                        </a:rPr>
                        <a:t>195 801</a:t>
                      </a:r>
                      <a:endParaRPr lang="en-ZA" sz="1200" b="1" dirty="0">
                        <a:effectLst/>
                        <a:latin typeface="Arial" panose="020B0604020202020204" pitchFamily="34" charset="0"/>
                        <a:ea typeface="Swiss 721"/>
                        <a:cs typeface="Arial" panose="020B0604020202020204" pitchFamily="34" charset="0"/>
                      </a:endParaRPr>
                    </a:p>
                  </a:txBody>
                  <a:tcPr marL="0" marR="0" marT="0" marB="0"/>
                </a:tc>
                <a:tc>
                  <a:txBody>
                    <a:bodyPr/>
                    <a:lstStyle/>
                    <a:p>
                      <a:pPr marL="46355" marR="106045" algn="just">
                        <a:spcBef>
                          <a:spcPts val="180"/>
                        </a:spcBef>
                        <a:spcAft>
                          <a:spcPts val="0"/>
                        </a:spcAft>
                      </a:pPr>
                      <a:r>
                        <a:rPr lang="en-US" sz="1200" b="1" dirty="0">
                          <a:effectLst/>
                          <a:latin typeface="Arial" panose="020B0604020202020204" pitchFamily="34" charset="0"/>
                          <a:cs typeface="Arial" panose="020B0604020202020204" pitchFamily="34" charset="0"/>
                        </a:rPr>
                        <a:t>221 840</a:t>
                      </a:r>
                      <a:endParaRPr lang="en-ZA" sz="1200" b="1" dirty="0">
                        <a:effectLst/>
                        <a:latin typeface="Arial" panose="020B0604020202020204" pitchFamily="34" charset="0"/>
                        <a:ea typeface="Swiss 721"/>
                        <a:cs typeface="Arial" panose="020B0604020202020204" pitchFamily="34" charset="0"/>
                      </a:endParaRPr>
                    </a:p>
                  </a:txBody>
                  <a:tcPr marL="0" marR="0" marT="0" marB="0"/>
                </a:tc>
                <a:tc>
                  <a:txBody>
                    <a:bodyPr/>
                    <a:lstStyle/>
                    <a:p>
                      <a:pPr marL="103505" marR="93345" algn="just">
                        <a:spcBef>
                          <a:spcPts val="180"/>
                        </a:spcBef>
                        <a:spcAft>
                          <a:spcPts val="0"/>
                        </a:spcAft>
                      </a:pPr>
                      <a:r>
                        <a:rPr lang="en-US" sz="1200" b="1" dirty="0">
                          <a:effectLst/>
                          <a:latin typeface="Arial" panose="020B0604020202020204" pitchFamily="34" charset="0"/>
                          <a:cs typeface="Arial" panose="020B0604020202020204" pitchFamily="34" charset="0"/>
                        </a:rPr>
                        <a:t>276 730</a:t>
                      </a:r>
                      <a:endParaRPr lang="en-ZA" sz="1200" b="1" dirty="0">
                        <a:effectLst/>
                        <a:latin typeface="Arial" panose="020B0604020202020204" pitchFamily="34" charset="0"/>
                        <a:ea typeface="Swiss 721"/>
                        <a:cs typeface="Arial" panose="020B0604020202020204" pitchFamily="34" charset="0"/>
                      </a:endParaRPr>
                    </a:p>
                  </a:txBody>
                  <a:tcPr marL="0" marR="0" marT="0" marB="0"/>
                </a:tc>
                <a:tc>
                  <a:txBody>
                    <a:bodyPr/>
                    <a:lstStyle/>
                    <a:p>
                      <a:pPr marL="83820" marR="73025" algn="just">
                        <a:spcBef>
                          <a:spcPts val="180"/>
                        </a:spcBef>
                        <a:spcAft>
                          <a:spcPts val="0"/>
                        </a:spcAft>
                      </a:pPr>
                      <a:r>
                        <a:rPr lang="en-US" sz="1200" b="1" dirty="0">
                          <a:effectLst/>
                          <a:latin typeface="Arial" panose="020B0604020202020204" pitchFamily="34" charset="0"/>
                          <a:cs typeface="Arial" panose="020B0604020202020204" pitchFamily="34" charset="0"/>
                        </a:rPr>
                        <a:t>116 107</a:t>
                      </a:r>
                      <a:endParaRPr lang="en-ZA" sz="1200" b="1" dirty="0">
                        <a:effectLst/>
                        <a:latin typeface="Arial" panose="020B0604020202020204" pitchFamily="34" charset="0"/>
                        <a:ea typeface="Swiss 721"/>
                        <a:cs typeface="Arial" panose="020B0604020202020204" pitchFamily="34" charset="0"/>
                      </a:endParaRPr>
                    </a:p>
                  </a:txBody>
                  <a:tcPr marL="0" marR="0" marT="0" marB="0"/>
                </a:tc>
                <a:extLst>
                  <a:ext uri="{0D108BD9-81ED-4DB2-BD59-A6C34878D82A}">
                    <a16:rowId xmlns:a16="http://schemas.microsoft.com/office/drawing/2014/main" val="10005"/>
                  </a:ext>
                </a:extLst>
              </a:tr>
            </a:tbl>
          </a:graphicData>
        </a:graphic>
      </p:graphicFrame>
      <p:pic>
        <p:nvPicPr>
          <p:cNvPr id="25" name="Picture 24">
            <a:extLst>
              <a:ext uri="{FF2B5EF4-FFF2-40B4-BE49-F238E27FC236}">
                <a16:creationId xmlns:a16="http://schemas.microsoft.com/office/drawing/2014/main" id="{3A1D0B8A-87A4-4010-A96C-E3DCDCFAA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85" y="1125890"/>
            <a:ext cx="2083879" cy="1388710"/>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pic>
      <p:sp>
        <p:nvSpPr>
          <p:cNvPr id="29" name="Rectangle 28">
            <a:extLst>
              <a:ext uri="{FF2B5EF4-FFF2-40B4-BE49-F238E27FC236}">
                <a16:creationId xmlns:a16="http://schemas.microsoft.com/office/drawing/2014/main" id="{3E852FCB-AE1B-409C-87BC-B9F78D7C8444}"/>
              </a:ext>
            </a:extLst>
          </p:cNvPr>
          <p:cNvSpPr/>
          <p:nvPr/>
        </p:nvSpPr>
        <p:spPr>
          <a:xfrm>
            <a:off x="387837" y="2661253"/>
            <a:ext cx="2362187" cy="3354765"/>
          </a:xfrm>
          <a:prstGeom prst="rect">
            <a:avLst/>
          </a:prstGeom>
        </p:spPr>
        <p:txBody>
          <a:bodyPr wrap="square" lIns="0" tIns="0" rIns="0" bIns="0" anchor="t">
            <a:spAutoFit/>
          </a:bodyPr>
          <a:lstStyle/>
          <a:p>
            <a:pPr algn="ctr"/>
            <a:r>
              <a:rPr lang="en-ZA" sz="1400" b="1" dirty="0">
                <a:solidFill>
                  <a:schemeClr val="bg1"/>
                </a:solidFill>
                <a:latin typeface="Arial" panose="020B0604020202020204" pitchFamily="34" charset="0"/>
                <a:cs typeface="Arial" panose="020B0604020202020204" pitchFamily="34" charset="0"/>
              </a:rPr>
              <a:t>Budget allocation under this programme is directed at informing and educating civil society on democracy and electoral processes. Expenditure peaks during registration and election periods when CDE and communication programmes peak. A further factor is the international observer missions that are hosted by Commission Services during these periods</a:t>
            </a:r>
            <a:r>
              <a:rPr lang="en-ZA" sz="1400" b="1" dirty="0">
                <a:solidFill>
                  <a:schemeClr val="tx1">
                    <a:lumMod val="75000"/>
                    <a:lumOff val="25000"/>
                  </a:schemeClr>
                </a:solidFill>
                <a:latin typeface="Arial" panose="020B0604020202020204" pitchFamily="34" charset="0"/>
                <a:cs typeface="Arial" panose="020B0604020202020204" pitchFamily="34" charset="0"/>
              </a:rPr>
              <a:t>.</a:t>
            </a:r>
          </a:p>
          <a:p>
            <a:pPr algn="ctr"/>
            <a:endParaRPr lang="en-US" sz="800" b="1" dirty="0">
              <a:solidFill>
                <a:schemeClr val="tx1">
                  <a:lumMod val="75000"/>
                  <a:lumOff val="25000"/>
                </a:schemeClr>
              </a:solidFill>
              <a:latin typeface="Book Antiqua" panose="02040602050305030304" pitchFamily="18" charset="0"/>
            </a:endParaRPr>
          </a:p>
        </p:txBody>
      </p:sp>
      <p:sp>
        <p:nvSpPr>
          <p:cNvPr id="40" name="Rectangle 39">
            <a:extLst>
              <a:ext uri="{FF2B5EF4-FFF2-40B4-BE49-F238E27FC236}">
                <a16:creationId xmlns:a16="http://schemas.microsoft.com/office/drawing/2014/main" id="{63177D65-7C3E-473B-B3AC-7B319B47DAF8}"/>
              </a:ext>
            </a:extLst>
          </p:cNvPr>
          <p:cNvSpPr/>
          <p:nvPr/>
        </p:nvSpPr>
        <p:spPr>
          <a:xfrm>
            <a:off x="533400" y="5382296"/>
            <a:ext cx="1924050" cy="215444"/>
          </a:xfrm>
          <a:prstGeom prst="rect">
            <a:avLst/>
          </a:prstGeom>
        </p:spPr>
        <p:txBody>
          <a:bodyPr wrap="square" lIns="0" tIns="0" rIns="0" bIns="0" anchor="t">
            <a:spAutoFit/>
          </a:bodyPr>
          <a:lstStyle/>
          <a:p>
            <a:pPr algn="ctr"/>
            <a:r>
              <a:rPr lang="en-US" sz="1400" dirty="0">
                <a:solidFill>
                  <a:schemeClr val="tx1">
                    <a:lumMod val="75000"/>
                    <a:lumOff val="25000"/>
                  </a:schemeClr>
                </a:solidFill>
              </a:rPr>
              <a:t>. </a:t>
            </a:r>
            <a:endParaRPr lang="en-ID" sz="14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496259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F08FFD-D9C5-4AF4-85E2-7E69A6F6250E}"/>
              </a:ext>
            </a:extLst>
          </p:cNvPr>
          <p:cNvPicPr>
            <a:picLocks noChangeAspect="1"/>
          </p:cNvPicPr>
          <p:nvPr/>
        </p:nvPicPr>
        <p:blipFill>
          <a:blip r:embed="rId2"/>
          <a:stretch>
            <a:fillRect/>
          </a:stretch>
        </p:blipFill>
        <p:spPr>
          <a:xfrm>
            <a:off x="304800" y="148404"/>
            <a:ext cx="737680" cy="566977"/>
          </a:xfrm>
          <a:prstGeom prst="rect">
            <a:avLst/>
          </a:prstGeom>
        </p:spPr>
      </p:pic>
      <p:sp>
        <p:nvSpPr>
          <p:cNvPr id="3" name="Rectangle 2"/>
          <p:cNvSpPr/>
          <p:nvPr/>
        </p:nvSpPr>
        <p:spPr>
          <a:xfrm>
            <a:off x="425116" y="152400"/>
            <a:ext cx="6248400" cy="615553"/>
          </a:xfrm>
          <a:prstGeom prst="rect">
            <a:avLst/>
          </a:prstGeom>
        </p:spPr>
        <p:txBody>
          <a:bodyPr wrap="square">
            <a:spAutoFit/>
          </a:bodyPr>
          <a:lstStyle/>
          <a:p>
            <a:r>
              <a:rPr lang="en-ID" sz="3400" b="1" dirty="0">
                <a:solidFill>
                  <a:schemeClr val="tx1">
                    <a:lumMod val="75000"/>
                    <a:lumOff val="25000"/>
                  </a:schemeClr>
                </a:solidFill>
                <a:latin typeface="Arial" panose="020B0604020202020204" pitchFamily="34" charset="0"/>
                <a:cs typeface="Arial" panose="020B0604020202020204" pitchFamily="34" charset="0"/>
              </a:rPr>
              <a:t>Budget: Programme 3</a:t>
            </a:r>
          </a:p>
        </p:txBody>
      </p:sp>
      <p:sp>
        <p:nvSpPr>
          <p:cNvPr id="4" name="Rectangle 3"/>
          <p:cNvSpPr/>
          <p:nvPr/>
        </p:nvSpPr>
        <p:spPr>
          <a:xfrm>
            <a:off x="1981200" y="1473882"/>
            <a:ext cx="5181600" cy="400110"/>
          </a:xfrm>
          <a:prstGeom prst="rect">
            <a:avLst/>
          </a:prstGeom>
        </p:spPr>
        <p:txBody>
          <a:bodyPr wrap="square">
            <a:spAutoFit/>
          </a:bodyPr>
          <a:lstStyle/>
          <a:p>
            <a:pPr algn="ctr"/>
            <a:r>
              <a:rPr lang="en-ZA" sz="2000" b="1" dirty="0">
                <a:latin typeface="Arial" panose="020B0604020202020204" pitchFamily="34" charset="0"/>
                <a:cs typeface="Arial" panose="020B0604020202020204" pitchFamily="34" charset="0"/>
              </a:rPr>
              <a:t>Economic Classification  of Outreach </a:t>
            </a:r>
          </a:p>
        </p:txBody>
      </p:sp>
      <p:graphicFrame>
        <p:nvGraphicFramePr>
          <p:cNvPr id="6" name="Chart 5"/>
          <p:cNvGraphicFramePr>
            <a:graphicFrameLocks/>
          </p:cNvGraphicFramePr>
          <p:nvPr>
            <p:extLst>
              <p:ext uri="{D42A27DB-BD31-4B8C-83A1-F6EECF244321}">
                <p14:modId xmlns:p14="http://schemas.microsoft.com/office/powerpoint/2010/main" val="3350451067"/>
              </p:ext>
            </p:extLst>
          </p:nvPr>
        </p:nvGraphicFramePr>
        <p:xfrm>
          <a:off x="457200" y="2590800"/>
          <a:ext cx="8077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latin typeface="Arial" panose="020B0604020202020204" pitchFamily="34" charset="0"/>
                <a:cs typeface="Arial" panose="020B0604020202020204" pitchFamily="34" charset="0"/>
              </a:rPr>
              <a:pPr/>
              <a:t>52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465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09026D-D117-4077-83B1-7FB455922D76}"/>
              </a:ext>
            </a:extLst>
          </p:cNvPr>
          <p:cNvPicPr>
            <a:picLocks noChangeAspect="1"/>
          </p:cNvPicPr>
          <p:nvPr/>
        </p:nvPicPr>
        <p:blipFill>
          <a:blip r:embed="rId3"/>
          <a:stretch>
            <a:fillRect/>
          </a:stretch>
        </p:blipFill>
        <p:spPr>
          <a:xfrm>
            <a:off x="117427" y="100546"/>
            <a:ext cx="737680" cy="566977"/>
          </a:xfrm>
          <a:prstGeom prst="rect">
            <a:avLst/>
          </a:prstGeom>
        </p:spPr>
      </p:pic>
      <p:sp>
        <p:nvSpPr>
          <p:cNvPr id="9" name="Rectangle 8">
            <a:extLst>
              <a:ext uri="{FF2B5EF4-FFF2-40B4-BE49-F238E27FC236}">
                <a16:creationId xmlns:a16="http://schemas.microsoft.com/office/drawing/2014/main" id="{8023763F-222D-4005-B758-9DD5C2CAC0E4}"/>
              </a:ext>
            </a:extLst>
          </p:cNvPr>
          <p:cNvSpPr/>
          <p:nvPr/>
        </p:nvSpPr>
        <p:spPr>
          <a:xfrm>
            <a:off x="395287" y="146447"/>
            <a:ext cx="8748713" cy="615553"/>
          </a:xfrm>
          <a:prstGeom prst="rect">
            <a:avLst/>
          </a:prstGeom>
        </p:spPr>
        <p:txBody>
          <a:bodyPr wrap="square" lIns="0" tIns="0" rIns="0" bIns="0" anchor="t">
            <a:spAutoFit/>
          </a:bodyPr>
          <a:lstStyle/>
          <a:p>
            <a:r>
              <a:rPr lang="en-ID" sz="4000" b="1" dirty="0">
                <a:solidFill>
                  <a:schemeClr val="tx1">
                    <a:lumMod val="75000"/>
                    <a:lumOff val="25000"/>
                  </a:schemeClr>
                </a:solidFill>
                <a:latin typeface="Arial" panose="020B0604020202020204" pitchFamily="34" charset="0"/>
                <a:cs typeface="Arial" panose="020B0604020202020204" pitchFamily="34" charset="0"/>
              </a:rPr>
              <a:t>Budget: Programme 4</a:t>
            </a:r>
          </a:p>
        </p:txBody>
      </p:sp>
      <p:sp>
        <p:nvSpPr>
          <p:cNvPr id="6" name="Rectangle 5">
            <a:extLst>
              <a:ext uri="{FF2B5EF4-FFF2-40B4-BE49-F238E27FC236}">
                <a16:creationId xmlns:a16="http://schemas.microsoft.com/office/drawing/2014/main" id="{4C647B26-2EB2-4828-86F7-AA7B6A3E1DF3}"/>
              </a:ext>
            </a:extLst>
          </p:cNvPr>
          <p:cNvSpPr/>
          <p:nvPr/>
        </p:nvSpPr>
        <p:spPr>
          <a:xfrm>
            <a:off x="178440" y="915544"/>
            <a:ext cx="4374356" cy="551490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D" dirty="0"/>
          </a:p>
        </p:txBody>
      </p:sp>
      <p:pic>
        <p:nvPicPr>
          <p:cNvPr id="25" name="Picture 24">
            <a:extLst>
              <a:ext uri="{FF2B5EF4-FFF2-40B4-BE49-F238E27FC236}">
                <a16:creationId xmlns:a16="http://schemas.microsoft.com/office/drawing/2014/main" id="{3A1D0B8A-87A4-4010-A96C-E3DCDCFAA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125890"/>
            <a:ext cx="2083879" cy="1388709"/>
          </a:xfrm>
          <a:custGeom>
            <a:avLst/>
            <a:gdLst>
              <a:gd name="connsiteX0" fmla="*/ 952500 w 1905000"/>
              <a:gd name="connsiteY0" fmla="*/ 0 h 1905000"/>
              <a:gd name="connsiteX1" fmla="*/ 1905000 w 1905000"/>
              <a:gd name="connsiteY1" fmla="*/ 952500 h 1905000"/>
              <a:gd name="connsiteX2" fmla="*/ 952500 w 1905000"/>
              <a:gd name="connsiteY2" fmla="*/ 1905000 h 1905000"/>
              <a:gd name="connsiteX3" fmla="*/ 0 w 1905000"/>
              <a:gd name="connsiteY3" fmla="*/ 952500 h 1905000"/>
              <a:gd name="connsiteX4" fmla="*/ 952500 w 19050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905000">
                <a:moveTo>
                  <a:pt x="952500" y="0"/>
                </a:moveTo>
                <a:cubicBezTo>
                  <a:pt x="1478551" y="0"/>
                  <a:pt x="1905000" y="426449"/>
                  <a:pt x="1905000" y="952500"/>
                </a:cubicBezTo>
                <a:cubicBezTo>
                  <a:pt x="1905000" y="1478551"/>
                  <a:pt x="1478551" y="1905000"/>
                  <a:pt x="952500" y="1905000"/>
                </a:cubicBezTo>
                <a:cubicBezTo>
                  <a:pt x="426449" y="1905000"/>
                  <a:pt x="0" y="1478551"/>
                  <a:pt x="0" y="952500"/>
                </a:cubicBezTo>
                <a:cubicBezTo>
                  <a:pt x="0" y="426449"/>
                  <a:pt x="426449" y="0"/>
                  <a:pt x="952500" y="0"/>
                </a:cubicBezTo>
                <a:close/>
              </a:path>
            </a:pathLst>
          </a:custGeom>
        </p:spPr>
      </p:pic>
      <p:sp>
        <p:nvSpPr>
          <p:cNvPr id="29" name="Rectangle 28">
            <a:extLst>
              <a:ext uri="{FF2B5EF4-FFF2-40B4-BE49-F238E27FC236}">
                <a16:creationId xmlns:a16="http://schemas.microsoft.com/office/drawing/2014/main" id="{3E852FCB-AE1B-409C-87BC-B9F78D7C8444}"/>
              </a:ext>
            </a:extLst>
          </p:cNvPr>
          <p:cNvSpPr/>
          <p:nvPr/>
        </p:nvSpPr>
        <p:spPr>
          <a:xfrm>
            <a:off x="387837" y="2661253"/>
            <a:ext cx="3955563" cy="3447098"/>
          </a:xfrm>
          <a:prstGeom prst="rect">
            <a:avLst/>
          </a:prstGeom>
        </p:spPr>
        <p:txBody>
          <a:bodyPr wrap="square" lIns="0" tIns="0" rIns="0" bIns="0" anchor="t">
            <a:spAutoFit/>
          </a:bodyPr>
          <a:lstStyle/>
          <a:p>
            <a:pPr algn="ctr"/>
            <a:r>
              <a:rPr lang="en-ZA" sz="1400" b="1" dirty="0">
                <a:solidFill>
                  <a:schemeClr val="bg1"/>
                </a:solidFill>
                <a:latin typeface="Arial" panose="020B0604020202020204" pitchFamily="34" charset="0"/>
                <a:cs typeface="Arial" panose="020B0604020202020204" pitchFamily="34" charset="0"/>
              </a:rPr>
              <a:t>The Electoral Commission was allocated additional funding of R50 million in the 2019/20 financial year for the establishment of the new party funding unit. These funds were allocated to cover costs for both 2019/20 and 2020/21.</a:t>
            </a:r>
          </a:p>
          <a:p>
            <a:pPr algn="ctr"/>
            <a:r>
              <a:rPr lang="en-ZA" sz="1400" b="1" dirty="0">
                <a:solidFill>
                  <a:schemeClr val="bg1"/>
                </a:solidFill>
                <a:latin typeface="Arial" panose="020B0604020202020204" pitchFamily="34" charset="0"/>
                <a:cs typeface="Arial" panose="020B0604020202020204" pitchFamily="34" charset="0"/>
              </a:rPr>
              <a:t>Of this R50 million, it is estimated that approximately R38 million will be rolled-over to fund the unit in 2020/21. The expenditure used to date has been for ICT systems implementation, staff costs and research and development of the unit.</a:t>
            </a:r>
          </a:p>
          <a:p>
            <a:pPr algn="ctr"/>
            <a:r>
              <a:rPr lang="en-ZA" sz="1400" b="1" dirty="0">
                <a:solidFill>
                  <a:schemeClr val="bg1"/>
                </a:solidFill>
                <a:latin typeface="Arial" panose="020B0604020202020204" pitchFamily="34" charset="0"/>
                <a:cs typeface="Arial" panose="020B0604020202020204" pitchFamily="34" charset="0"/>
              </a:rPr>
              <a:t>The budget structure with sub-programmes is being drafted and will be submitted to National Treasury for approval during the 2021 MTEF process and the related indicators and targets in the amended APP.</a:t>
            </a:r>
          </a:p>
        </p:txBody>
      </p:sp>
      <p:sp>
        <p:nvSpPr>
          <p:cNvPr id="40" name="Rectangle 39">
            <a:extLst>
              <a:ext uri="{FF2B5EF4-FFF2-40B4-BE49-F238E27FC236}">
                <a16:creationId xmlns:a16="http://schemas.microsoft.com/office/drawing/2014/main" id="{63177D65-7C3E-473B-B3AC-7B319B47DAF8}"/>
              </a:ext>
            </a:extLst>
          </p:cNvPr>
          <p:cNvSpPr/>
          <p:nvPr/>
        </p:nvSpPr>
        <p:spPr>
          <a:xfrm>
            <a:off x="533400" y="5382296"/>
            <a:ext cx="1924050" cy="215444"/>
          </a:xfrm>
          <a:prstGeom prst="rect">
            <a:avLst/>
          </a:prstGeom>
        </p:spPr>
        <p:txBody>
          <a:bodyPr wrap="square" lIns="0" tIns="0" rIns="0" bIns="0" anchor="t">
            <a:spAutoFit/>
          </a:bodyPr>
          <a:lstStyle/>
          <a:p>
            <a:pPr algn="ctr"/>
            <a:r>
              <a:rPr lang="en-US" sz="1400" dirty="0">
                <a:solidFill>
                  <a:schemeClr val="tx1">
                    <a:lumMod val="75000"/>
                    <a:lumOff val="25000"/>
                  </a:schemeClr>
                </a:solidFill>
              </a:rPr>
              <a:t>. </a:t>
            </a:r>
            <a:endParaRPr lang="en-ID" sz="1400" dirty="0">
              <a:solidFill>
                <a:schemeClr val="tx1">
                  <a:lumMod val="75000"/>
                  <a:lumOff val="25000"/>
                </a:schemeClr>
              </a:solidFill>
            </a:endParaRPr>
          </a:p>
        </p:txBody>
      </p:sp>
      <p:graphicFrame>
        <p:nvGraphicFramePr>
          <p:cNvPr id="10" name="Chart 9"/>
          <p:cNvGraphicFramePr>
            <a:graphicFrameLocks/>
          </p:cNvGraphicFramePr>
          <p:nvPr>
            <p:extLst>
              <p:ext uri="{D42A27DB-BD31-4B8C-83A1-F6EECF244321}">
                <p14:modId xmlns:p14="http://schemas.microsoft.com/office/powerpoint/2010/main" val="1813614106"/>
              </p:ext>
            </p:extLst>
          </p:nvPr>
        </p:nvGraphicFramePr>
        <p:xfrm>
          <a:off x="4623290" y="927576"/>
          <a:ext cx="4323072" cy="4101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2469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D96905-06A9-450B-828D-E3F851CB31BA}"/>
              </a:ext>
            </a:extLst>
          </p:cNvPr>
          <p:cNvSpPr txBox="1"/>
          <p:nvPr/>
        </p:nvSpPr>
        <p:spPr>
          <a:xfrm>
            <a:off x="228600" y="5410200"/>
            <a:ext cx="4953000" cy="1015663"/>
          </a:xfrm>
          <a:prstGeom prst="rect">
            <a:avLst/>
          </a:prstGeom>
          <a:noFill/>
        </p:spPr>
        <p:txBody>
          <a:bodyPr wrap="square" lIns="0" tIns="0" rIns="0" bIns="0" rtlCol="0">
            <a:spAutoFit/>
          </a:bodyPr>
          <a:lstStyle/>
          <a:p>
            <a:pPr algn="ctr"/>
            <a:r>
              <a:rPr lang="en-US" sz="6600" b="1" spc="80" dirty="0">
                <a:solidFill>
                  <a:schemeClr val="tx2"/>
                </a:solidFill>
                <a:latin typeface="Arial" panose="020B0604020202020204" pitchFamily="34" charset="0"/>
                <a:cs typeface="Arial" panose="020B0604020202020204" pitchFamily="34" charset="0"/>
              </a:rPr>
              <a:t>Thank You</a:t>
            </a:r>
            <a:endParaRPr lang="en-ID" sz="6600" b="1" spc="80" dirty="0">
              <a:solidFill>
                <a:schemeClr val="tx2"/>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A10F8ABE-A379-45C4-BDD9-C0F97332C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937"/>
          <a:stretch/>
        </p:blipFill>
        <p:spPr bwMode="auto">
          <a:xfrm>
            <a:off x="7924800" y="5539994"/>
            <a:ext cx="1133452" cy="120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423595"/>
            <a:ext cx="6927481" cy="4616516"/>
          </a:xfrm>
          <a:prstGeom prst="rect">
            <a:avLst/>
          </a:prstGeom>
          <a:effectLst>
            <a:softEdge rad="317500"/>
          </a:effectLst>
        </p:spPr>
      </p:pic>
    </p:spTree>
    <p:extLst>
      <p:ext uri="{BB962C8B-B14F-4D97-AF65-F5344CB8AC3E}">
        <p14:creationId xmlns:p14="http://schemas.microsoft.com/office/powerpoint/2010/main" val="390546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9" y="28303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8" y="384628"/>
            <a:ext cx="8078724" cy="523220"/>
          </a:xfrm>
          <a:prstGeom prst="rect">
            <a:avLst/>
          </a:prstGeom>
          <a:noFill/>
        </p:spPr>
        <p:txBody>
          <a:bodyPr wrap="square" lIns="0" tIns="0" rIns="0" bIns="0" rtlCol="0" anchor="t">
            <a:spAutoFit/>
          </a:bodyPr>
          <a:lstStyle/>
          <a:p>
            <a:pPr>
              <a:spcBef>
                <a:spcPct val="0"/>
              </a:spcBef>
            </a:pPr>
            <a:r>
              <a:rPr lang="en-US" sz="34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OUR MANDATE</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350229" y="1956678"/>
            <a:ext cx="1737942" cy="1761322"/>
          </a:xfrm>
        </p:spPr>
      </p:pic>
      <p:sp>
        <p:nvSpPr>
          <p:cNvPr id="10" name="Rectangle 9">
            <a:extLst>
              <a:ext uri="{FF2B5EF4-FFF2-40B4-BE49-F238E27FC236}">
                <a16:creationId xmlns:a16="http://schemas.microsoft.com/office/drawing/2014/main" id="{1C644E50-5F0E-479D-B660-BD9D305526D2}"/>
              </a:ext>
            </a:extLst>
          </p:cNvPr>
          <p:cNvSpPr/>
          <p:nvPr/>
        </p:nvSpPr>
        <p:spPr>
          <a:xfrm>
            <a:off x="228600" y="1613603"/>
            <a:ext cx="1981200"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5" name="Rectangle 14"/>
          <p:cNvSpPr/>
          <p:nvPr/>
        </p:nvSpPr>
        <p:spPr>
          <a:xfrm>
            <a:off x="3581400" y="1071404"/>
            <a:ext cx="4416141"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ZA" sz="1600" b="1" dirty="0">
                <a:latin typeface="Arial" panose="020B0604020202020204" pitchFamily="34" charset="0"/>
                <a:cs typeface="Arial" panose="020B0604020202020204" pitchFamily="34" charset="0"/>
              </a:rPr>
              <a:t>Legislative and other mandates</a:t>
            </a:r>
          </a:p>
        </p:txBody>
      </p:sp>
      <p:sp>
        <p:nvSpPr>
          <p:cNvPr id="8" name="Rectangle 7"/>
          <p:cNvSpPr/>
          <p:nvPr/>
        </p:nvSpPr>
        <p:spPr>
          <a:xfrm>
            <a:off x="2341944" y="1573514"/>
            <a:ext cx="6368141" cy="5016758"/>
          </a:xfrm>
          <a:prstGeom prst="rect">
            <a:avLst/>
          </a:prstGeom>
        </p:spPr>
        <p:txBody>
          <a:bodyPr wrap="square">
            <a:spAutoFit/>
          </a:bodyPr>
          <a:lstStyle/>
          <a:p>
            <a:pPr marL="800100" lvl="1" indent="-342900">
              <a:buFont typeface="+mj-lt"/>
              <a:buAutoNum type="alphaLcParenR" startAt="6"/>
            </a:pPr>
            <a:r>
              <a:rPr lang="en-ZA" sz="1600" dirty="0">
                <a:latin typeface="Arial" panose="020B0604020202020204" pitchFamily="34" charset="0"/>
                <a:cs typeface="Arial" panose="020B0604020202020204" pitchFamily="34" charset="0"/>
              </a:rPr>
              <a:t>compile and maintain a register of parties;</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establish and maintain liaison and co-operation with parties;</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undertake and promote research into electoral matters;</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develop and promote the development of electoral expertise and technology in all spheres of government;</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continuously review electoral legislation and proposed electoral legislation, and to make recommendations in connection therewith;</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promote voter education;</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promote co-operation with and between persons, institutions, governments and administrations for the achievement of its objects;</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declare the results of elections for national, provincial and municipal legislative bodies within seven days after such elections;</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adjudicate disputes which may arise from the organisation, administration or conducting of elections and which are of an administrative nature; and</a:t>
            </a:r>
          </a:p>
          <a:p>
            <a:pPr marL="800100" lvl="1" indent="-342900">
              <a:buFont typeface="+mj-lt"/>
              <a:buAutoNum type="alphaLcParenR" startAt="6"/>
            </a:pPr>
            <a:r>
              <a:rPr lang="en-ZA" sz="1600" dirty="0">
                <a:latin typeface="Arial" panose="020B0604020202020204" pitchFamily="34" charset="0"/>
                <a:cs typeface="Arial" panose="020B0604020202020204" pitchFamily="34" charset="0"/>
              </a:rPr>
              <a:t>appoint appropriate public administrations in any sphere of government to conduct elections when necessary.</a:t>
            </a:r>
          </a:p>
        </p:txBody>
      </p:sp>
      <p:pic>
        <p:nvPicPr>
          <p:cNvPr id="30" name="Picture 2">
            <a:extLst>
              <a:ext uri="{FF2B5EF4-FFF2-40B4-BE49-F238E27FC236}">
                <a16:creationId xmlns:a16="http://schemas.microsoft.com/office/drawing/2014/main" id="{6C2744EE-200B-4EF3-8371-DC1FED9E9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510"/>
          <a:stretch/>
        </p:blipFill>
        <p:spPr bwMode="auto">
          <a:xfrm>
            <a:off x="8384638" y="6081301"/>
            <a:ext cx="691407" cy="73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39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DB75E3-9527-4C20-AF6B-7FFAAEEA6CAB}"/>
              </a:ext>
            </a:extLst>
          </p:cNvPr>
          <p:cNvSpPr/>
          <p:nvPr/>
        </p:nvSpPr>
        <p:spPr>
          <a:xfrm>
            <a:off x="413659" y="28303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09F9C3-B4EB-490B-BABC-AFA0183BD2BC}"/>
              </a:ext>
            </a:extLst>
          </p:cNvPr>
          <p:cNvSpPr txBox="1"/>
          <p:nvPr/>
        </p:nvSpPr>
        <p:spPr>
          <a:xfrm>
            <a:off x="532638" y="384628"/>
            <a:ext cx="8078724" cy="523220"/>
          </a:xfrm>
          <a:prstGeom prst="rect">
            <a:avLst/>
          </a:prstGeom>
          <a:noFill/>
        </p:spPr>
        <p:txBody>
          <a:bodyPr wrap="square" lIns="0" tIns="0" rIns="0" bIns="0" rtlCol="0" anchor="t">
            <a:spAutoFit/>
          </a:bodyPr>
          <a:lstStyle/>
          <a:p>
            <a:pPr>
              <a:spcBef>
                <a:spcPct val="0"/>
              </a:spcBef>
            </a:pPr>
            <a:r>
              <a:rPr lang="en-US" sz="34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OUR MANDATE</a:t>
            </a:r>
          </a:p>
        </p:txBody>
      </p:sp>
      <p:pic>
        <p:nvPicPr>
          <p:cNvPr id="25" name="Picture Placeholder 24">
            <a:extLst>
              <a:ext uri="{FF2B5EF4-FFF2-40B4-BE49-F238E27FC236}">
                <a16:creationId xmlns:a16="http://schemas.microsoft.com/office/drawing/2014/main" id="{B1BBF56C-37D5-4429-B953-D4407B73B9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350229" y="1956678"/>
            <a:ext cx="1737942" cy="1761322"/>
          </a:xfrm>
        </p:spPr>
      </p:pic>
      <p:sp>
        <p:nvSpPr>
          <p:cNvPr id="10" name="Rectangle 9">
            <a:extLst>
              <a:ext uri="{FF2B5EF4-FFF2-40B4-BE49-F238E27FC236}">
                <a16:creationId xmlns:a16="http://schemas.microsoft.com/office/drawing/2014/main" id="{1C644E50-5F0E-479D-B660-BD9D305526D2}"/>
              </a:ext>
            </a:extLst>
          </p:cNvPr>
          <p:cNvSpPr/>
          <p:nvPr/>
        </p:nvSpPr>
        <p:spPr>
          <a:xfrm>
            <a:off x="228600" y="1613603"/>
            <a:ext cx="1981200" cy="244747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44DBF24-2848-4DC5-A840-8ACE7CC3E91E}"/>
              </a:ext>
            </a:extLst>
          </p:cNvPr>
          <p:cNvGrpSpPr/>
          <p:nvPr/>
        </p:nvGrpSpPr>
        <p:grpSpPr>
          <a:xfrm>
            <a:off x="565812" y="3965825"/>
            <a:ext cx="139303" cy="285750"/>
            <a:chOff x="7666038" y="5922963"/>
            <a:chExt cx="185737" cy="285750"/>
          </a:xfrm>
          <a:solidFill>
            <a:schemeClr val="bg1"/>
          </a:solidFill>
        </p:grpSpPr>
        <p:sp>
          <p:nvSpPr>
            <p:cNvPr id="36" name="Freeform 3584">
              <a:extLst>
                <a:ext uri="{FF2B5EF4-FFF2-40B4-BE49-F238E27FC236}">
                  <a16:creationId xmlns:a16="http://schemas.microsoft.com/office/drawing/2014/main" id="{5CEC08C5-3BF6-4CD9-9543-2FE0FCBD586D}"/>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3585">
              <a:extLst>
                <a:ext uri="{FF2B5EF4-FFF2-40B4-BE49-F238E27FC236}">
                  <a16:creationId xmlns:a16="http://schemas.microsoft.com/office/drawing/2014/main" id="{7AFC10C9-CCC2-45E0-B931-A80274807582}"/>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Freeform 3586">
              <a:extLst>
                <a:ext uri="{FF2B5EF4-FFF2-40B4-BE49-F238E27FC236}">
                  <a16:creationId xmlns:a16="http://schemas.microsoft.com/office/drawing/2014/main" id="{0C4A9B05-4C73-40DC-BAE1-7D4E4D99F482}"/>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0EDBF6A-2084-4CE2-B28E-6B9F0FB2CA6D}"/>
              </a:ext>
            </a:extLst>
          </p:cNvPr>
          <p:cNvGrpSpPr/>
          <p:nvPr/>
        </p:nvGrpSpPr>
        <p:grpSpPr>
          <a:xfrm>
            <a:off x="2579491" y="3966619"/>
            <a:ext cx="213122" cy="284163"/>
            <a:chOff x="7613650" y="1387475"/>
            <a:chExt cx="284163" cy="284163"/>
          </a:xfrm>
          <a:solidFill>
            <a:schemeClr val="bg1"/>
          </a:solidFill>
        </p:grpSpPr>
        <p:sp>
          <p:nvSpPr>
            <p:cNvPr id="45" name="Freeform 4359">
              <a:extLst>
                <a:ext uri="{FF2B5EF4-FFF2-40B4-BE49-F238E27FC236}">
                  <a16:creationId xmlns:a16="http://schemas.microsoft.com/office/drawing/2014/main" id="{D1CE5B32-54E4-46E5-8E5C-394907A5B5F1}"/>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Freeform 4360">
              <a:extLst>
                <a:ext uri="{FF2B5EF4-FFF2-40B4-BE49-F238E27FC236}">
                  <a16:creationId xmlns:a16="http://schemas.microsoft.com/office/drawing/2014/main" id="{AD27CAAF-2705-4C04-AC81-55F2B93AC15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39CFB063-F807-4783-A821-D813E47F6432}"/>
              </a:ext>
            </a:extLst>
          </p:cNvPr>
          <p:cNvGrpSpPr/>
          <p:nvPr/>
        </p:nvGrpSpPr>
        <p:grpSpPr>
          <a:xfrm>
            <a:off x="4670152" y="3966619"/>
            <a:ext cx="211931" cy="284163"/>
            <a:chOff x="11028363" y="4778375"/>
            <a:chExt cx="282575" cy="284163"/>
          </a:xfrm>
          <a:solidFill>
            <a:schemeClr val="bg1"/>
          </a:solidFill>
        </p:grpSpPr>
        <p:sp>
          <p:nvSpPr>
            <p:cNvPr id="48" name="Freeform 3669">
              <a:extLst>
                <a:ext uri="{FF2B5EF4-FFF2-40B4-BE49-F238E27FC236}">
                  <a16:creationId xmlns:a16="http://schemas.microsoft.com/office/drawing/2014/main" id="{5FBAE09E-CFD7-49B4-A374-1306E0C4F476}"/>
                </a:ext>
              </a:extLst>
            </p:cNvPr>
            <p:cNvSpPr>
              <a:spLocks/>
            </p:cNvSpPr>
            <p:nvPr/>
          </p:nvSpPr>
          <p:spPr bwMode="auto">
            <a:xfrm>
              <a:off x="11028363" y="4778375"/>
              <a:ext cx="212725" cy="238125"/>
            </a:xfrm>
            <a:custGeom>
              <a:avLst/>
              <a:gdLst>
                <a:gd name="T0" fmla="*/ 528 w 535"/>
                <a:gd name="T1" fmla="*/ 432 h 601"/>
                <a:gd name="T2" fmla="*/ 526 w 535"/>
                <a:gd name="T3" fmla="*/ 425 h 601"/>
                <a:gd name="T4" fmla="*/ 520 w 535"/>
                <a:gd name="T5" fmla="*/ 421 h 601"/>
                <a:gd name="T6" fmla="*/ 413 w 535"/>
                <a:gd name="T7" fmla="*/ 384 h 601"/>
                <a:gd name="T8" fmla="*/ 388 w 535"/>
                <a:gd name="T9" fmla="*/ 375 h 601"/>
                <a:gd name="T10" fmla="*/ 369 w 535"/>
                <a:gd name="T11" fmla="*/ 368 h 601"/>
                <a:gd name="T12" fmla="*/ 360 w 535"/>
                <a:gd name="T13" fmla="*/ 307 h 601"/>
                <a:gd name="T14" fmla="*/ 371 w 535"/>
                <a:gd name="T15" fmla="*/ 297 h 601"/>
                <a:gd name="T16" fmla="*/ 386 w 535"/>
                <a:gd name="T17" fmla="*/ 279 h 601"/>
                <a:gd name="T18" fmla="*/ 396 w 535"/>
                <a:gd name="T19" fmla="*/ 252 h 601"/>
                <a:gd name="T20" fmla="*/ 402 w 535"/>
                <a:gd name="T21" fmla="*/ 216 h 601"/>
                <a:gd name="T22" fmla="*/ 409 w 535"/>
                <a:gd name="T23" fmla="*/ 211 h 601"/>
                <a:gd name="T24" fmla="*/ 415 w 535"/>
                <a:gd name="T25" fmla="*/ 202 h 601"/>
                <a:gd name="T26" fmla="*/ 419 w 535"/>
                <a:gd name="T27" fmla="*/ 190 h 601"/>
                <a:gd name="T28" fmla="*/ 420 w 535"/>
                <a:gd name="T29" fmla="*/ 175 h 601"/>
                <a:gd name="T30" fmla="*/ 416 w 535"/>
                <a:gd name="T31" fmla="*/ 152 h 601"/>
                <a:gd name="T32" fmla="*/ 406 w 535"/>
                <a:gd name="T33" fmla="*/ 138 h 601"/>
                <a:gd name="T34" fmla="*/ 418 w 535"/>
                <a:gd name="T35" fmla="*/ 100 h 601"/>
                <a:gd name="T36" fmla="*/ 420 w 535"/>
                <a:gd name="T37" fmla="*/ 77 h 601"/>
                <a:gd name="T38" fmla="*/ 418 w 535"/>
                <a:gd name="T39" fmla="*/ 53 h 601"/>
                <a:gd name="T40" fmla="*/ 411 w 535"/>
                <a:gd name="T41" fmla="*/ 39 h 601"/>
                <a:gd name="T42" fmla="*/ 402 w 535"/>
                <a:gd name="T43" fmla="*/ 27 h 601"/>
                <a:gd name="T44" fmla="*/ 391 w 535"/>
                <a:gd name="T45" fmla="*/ 18 h 601"/>
                <a:gd name="T46" fmla="*/ 375 w 535"/>
                <a:gd name="T47" fmla="*/ 12 h 601"/>
                <a:gd name="T48" fmla="*/ 342 w 535"/>
                <a:gd name="T49" fmla="*/ 3 h 601"/>
                <a:gd name="T50" fmla="*/ 307 w 535"/>
                <a:gd name="T51" fmla="*/ 0 h 601"/>
                <a:gd name="T52" fmla="*/ 276 w 535"/>
                <a:gd name="T53" fmla="*/ 2 h 601"/>
                <a:gd name="T54" fmla="*/ 246 w 535"/>
                <a:gd name="T55" fmla="*/ 9 h 601"/>
                <a:gd name="T56" fmla="*/ 219 w 535"/>
                <a:gd name="T57" fmla="*/ 22 h 601"/>
                <a:gd name="T58" fmla="*/ 208 w 535"/>
                <a:gd name="T59" fmla="*/ 31 h 601"/>
                <a:gd name="T60" fmla="*/ 201 w 535"/>
                <a:gd name="T61" fmla="*/ 41 h 601"/>
                <a:gd name="T62" fmla="*/ 187 w 535"/>
                <a:gd name="T63" fmla="*/ 43 h 601"/>
                <a:gd name="T64" fmla="*/ 176 w 535"/>
                <a:gd name="T65" fmla="*/ 45 h 601"/>
                <a:gd name="T66" fmla="*/ 163 w 535"/>
                <a:gd name="T67" fmla="*/ 55 h 601"/>
                <a:gd name="T68" fmla="*/ 156 w 535"/>
                <a:gd name="T69" fmla="*/ 75 h 601"/>
                <a:gd name="T70" fmla="*/ 156 w 535"/>
                <a:gd name="T71" fmla="*/ 98 h 601"/>
                <a:gd name="T72" fmla="*/ 165 w 535"/>
                <a:gd name="T73" fmla="*/ 138 h 601"/>
                <a:gd name="T74" fmla="*/ 165 w 535"/>
                <a:gd name="T75" fmla="*/ 139 h 601"/>
                <a:gd name="T76" fmla="*/ 154 w 535"/>
                <a:gd name="T77" fmla="*/ 151 h 601"/>
                <a:gd name="T78" fmla="*/ 151 w 535"/>
                <a:gd name="T79" fmla="*/ 162 h 601"/>
                <a:gd name="T80" fmla="*/ 148 w 535"/>
                <a:gd name="T81" fmla="*/ 176 h 601"/>
                <a:gd name="T82" fmla="*/ 149 w 535"/>
                <a:gd name="T83" fmla="*/ 190 h 601"/>
                <a:gd name="T84" fmla="*/ 153 w 535"/>
                <a:gd name="T85" fmla="*/ 201 h 601"/>
                <a:gd name="T86" fmla="*/ 160 w 535"/>
                <a:gd name="T87" fmla="*/ 210 h 601"/>
                <a:gd name="T88" fmla="*/ 167 w 535"/>
                <a:gd name="T89" fmla="*/ 216 h 601"/>
                <a:gd name="T90" fmla="*/ 169 w 535"/>
                <a:gd name="T91" fmla="*/ 237 h 601"/>
                <a:gd name="T92" fmla="*/ 174 w 535"/>
                <a:gd name="T93" fmla="*/ 255 h 601"/>
                <a:gd name="T94" fmla="*/ 188 w 535"/>
                <a:gd name="T95" fmla="*/ 285 h 601"/>
                <a:gd name="T96" fmla="*/ 203 w 535"/>
                <a:gd name="T97" fmla="*/ 306 h 601"/>
                <a:gd name="T98" fmla="*/ 216 w 535"/>
                <a:gd name="T99" fmla="*/ 319 h 601"/>
                <a:gd name="T100" fmla="*/ 201 w 535"/>
                <a:gd name="T101" fmla="*/ 369 h 601"/>
                <a:gd name="T102" fmla="*/ 171 w 535"/>
                <a:gd name="T103" fmla="*/ 380 h 601"/>
                <a:gd name="T104" fmla="*/ 130 w 535"/>
                <a:gd name="T105" fmla="*/ 393 h 601"/>
                <a:gd name="T106" fmla="*/ 84 w 535"/>
                <a:gd name="T107" fmla="*/ 410 h 601"/>
                <a:gd name="T108" fmla="*/ 47 w 535"/>
                <a:gd name="T109" fmla="*/ 428 h 601"/>
                <a:gd name="T110" fmla="*/ 26 w 535"/>
                <a:gd name="T111" fmla="*/ 443 h 601"/>
                <a:gd name="T112" fmla="*/ 18 w 535"/>
                <a:gd name="T113" fmla="*/ 455 h 601"/>
                <a:gd name="T114" fmla="*/ 11 w 535"/>
                <a:gd name="T115" fmla="*/ 479 h 601"/>
                <a:gd name="T116" fmla="*/ 4 w 535"/>
                <a:gd name="T117" fmla="*/ 520 h 601"/>
                <a:gd name="T118" fmla="*/ 0 w 535"/>
                <a:gd name="T119" fmla="*/ 573 h 601"/>
                <a:gd name="T120" fmla="*/ 0 w 535"/>
                <a:gd name="T121" fmla="*/ 594 h 601"/>
                <a:gd name="T122" fmla="*/ 7 w 535"/>
                <a:gd name="T123" fmla="*/ 600 h 601"/>
                <a:gd name="T124" fmla="*/ 442 w 535"/>
                <a:gd name="T125"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5" h="601">
                  <a:moveTo>
                    <a:pt x="535" y="508"/>
                  </a:moveTo>
                  <a:lnTo>
                    <a:pt x="528" y="432"/>
                  </a:lnTo>
                  <a:lnTo>
                    <a:pt x="528" y="428"/>
                  </a:lnTo>
                  <a:lnTo>
                    <a:pt x="526" y="425"/>
                  </a:lnTo>
                  <a:lnTo>
                    <a:pt x="523" y="423"/>
                  </a:lnTo>
                  <a:lnTo>
                    <a:pt x="520" y="421"/>
                  </a:lnTo>
                  <a:lnTo>
                    <a:pt x="424" y="388"/>
                  </a:lnTo>
                  <a:lnTo>
                    <a:pt x="413" y="384"/>
                  </a:lnTo>
                  <a:lnTo>
                    <a:pt x="400" y="379"/>
                  </a:lnTo>
                  <a:lnTo>
                    <a:pt x="388" y="375"/>
                  </a:lnTo>
                  <a:lnTo>
                    <a:pt x="377" y="370"/>
                  </a:lnTo>
                  <a:lnTo>
                    <a:pt x="369" y="368"/>
                  </a:lnTo>
                  <a:lnTo>
                    <a:pt x="360" y="364"/>
                  </a:lnTo>
                  <a:lnTo>
                    <a:pt x="360" y="307"/>
                  </a:lnTo>
                  <a:lnTo>
                    <a:pt x="365" y="302"/>
                  </a:lnTo>
                  <a:lnTo>
                    <a:pt x="371" y="297"/>
                  </a:lnTo>
                  <a:lnTo>
                    <a:pt x="378" y="288"/>
                  </a:lnTo>
                  <a:lnTo>
                    <a:pt x="386" y="279"/>
                  </a:lnTo>
                  <a:lnTo>
                    <a:pt x="391" y="266"/>
                  </a:lnTo>
                  <a:lnTo>
                    <a:pt x="396" y="252"/>
                  </a:lnTo>
                  <a:lnTo>
                    <a:pt x="400" y="235"/>
                  </a:lnTo>
                  <a:lnTo>
                    <a:pt x="402" y="216"/>
                  </a:lnTo>
                  <a:lnTo>
                    <a:pt x="406" y="213"/>
                  </a:lnTo>
                  <a:lnTo>
                    <a:pt x="409" y="211"/>
                  </a:lnTo>
                  <a:lnTo>
                    <a:pt x="413" y="207"/>
                  </a:lnTo>
                  <a:lnTo>
                    <a:pt x="415" y="202"/>
                  </a:lnTo>
                  <a:lnTo>
                    <a:pt x="418" y="197"/>
                  </a:lnTo>
                  <a:lnTo>
                    <a:pt x="419" y="190"/>
                  </a:lnTo>
                  <a:lnTo>
                    <a:pt x="420" y="183"/>
                  </a:lnTo>
                  <a:lnTo>
                    <a:pt x="420" y="175"/>
                  </a:lnTo>
                  <a:lnTo>
                    <a:pt x="419" y="163"/>
                  </a:lnTo>
                  <a:lnTo>
                    <a:pt x="416" y="152"/>
                  </a:lnTo>
                  <a:lnTo>
                    <a:pt x="411" y="144"/>
                  </a:lnTo>
                  <a:lnTo>
                    <a:pt x="406" y="138"/>
                  </a:lnTo>
                  <a:lnTo>
                    <a:pt x="411" y="121"/>
                  </a:lnTo>
                  <a:lnTo>
                    <a:pt x="418" y="100"/>
                  </a:lnTo>
                  <a:lnTo>
                    <a:pt x="419" y="89"/>
                  </a:lnTo>
                  <a:lnTo>
                    <a:pt x="420" y="77"/>
                  </a:lnTo>
                  <a:lnTo>
                    <a:pt x="419" y="64"/>
                  </a:lnTo>
                  <a:lnTo>
                    <a:pt x="418" y="53"/>
                  </a:lnTo>
                  <a:lnTo>
                    <a:pt x="415" y="45"/>
                  </a:lnTo>
                  <a:lnTo>
                    <a:pt x="411" y="39"/>
                  </a:lnTo>
                  <a:lnTo>
                    <a:pt x="407" y="34"/>
                  </a:lnTo>
                  <a:lnTo>
                    <a:pt x="402" y="27"/>
                  </a:lnTo>
                  <a:lnTo>
                    <a:pt x="397" y="23"/>
                  </a:lnTo>
                  <a:lnTo>
                    <a:pt x="391" y="18"/>
                  </a:lnTo>
                  <a:lnTo>
                    <a:pt x="383" y="14"/>
                  </a:lnTo>
                  <a:lnTo>
                    <a:pt x="375" y="12"/>
                  </a:lnTo>
                  <a:lnTo>
                    <a:pt x="359" y="7"/>
                  </a:lnTo>
                  <a:lnTo>
                    <a:pt x="342" y="3"/>
                  </a:lnTo>
                  <a:lnTo>
                    <a:pt x="324" y="0"/>
                  </a:lnTo>
                  <a:lnTo>
                    <a:pt x="307" y="0"/>
                  </a:lnTo>
                  <a:lnTo>
                    <a:pt x="292" y="0"/>
                  </a:lnTo>
                  <a:lnTo>
                    <a:pt x="276" y="2"/>
                  </a:lnTo>
                  <a:lnTo>
                    <a:pt x="260" y="5"/>
                  </a:lnTo>
                  <a:lnTo>
                    <a:pt x="246" y="9"/>
                  </a:lnTo>
                  <a:lnTo>
                    <a:pt x="231" y="16"/>
                  </a:lnTo>
                  <a:lnTo>
                    <a:pt x="219" y="22"/>
                  </a:lnTo>
                  <a:lnTo>
                    <a:pt x="214" y="27"/>
                  </a:lnTo>
                  <a:lnTo>
                    <a:pt x="208" y="31"/>
                  </a:lnTo>
                  <a:lnTo>
                    <a:pt x="205" y="36"/>
                  </a:lnTo>
                  <a:lnTo>
                    <a:pt x="201" y="41"/>
                  </a:lnTo>
                  <a:lnTo>
                    <a:pt x="193" y="41"/>
                  </a:lnTo>
                  <a:lnTo>
                    <a:pt x="187" y="43"/>
                  </a:lnTo>
                  <a:lnTo>
                    <a:pt x="181" y="44"/>
                  </a:lnTo>
                  <a:lnTo>
                    <a:pt x="176" y="45"/>
                  </a:lnTo>
                  <a:lnTo>
                    <a:pt x="169" y="50"/>
                  </a:lnTo>
                  <a:lnTo>
                    <a:pt x="163" y="55"/>
                  </a:lnTo>
                  <a:lnTo>
                    <a:pt x="158" y="64"/>
                  </a:lnTo>
                  <a:lnTo>
                    <a:pt x="156" y="75"/>
                  </a:lnTo>
                  <a:lnTo>
                    <a:pt x="154" y="86"/>
                  </a:lnTo>
                  <a:lnTo>
                    <a:pt x="156" y="98"/>
                  </a:lnTo>
                  <a:lnTo>
                    <a:pt x="160" y="120"/>
                  </a:lnTo>
                  <a:lnTo>
                    <a:pt x="165" y="138"/>
                  </a:lnTo>
                  <a:lnTo>
                    <a:pt x="165" y="139"/>
                  </a:lnTo>
                  <a:lnTo>
                    <a:pt x="165" y="139"/>
                  </a:lnTo>
                  <a:lnTo>
                    <a:pt x="158" y="144"/>
                  </a:lnTo>
                  <a:lnTo>
                    <a:pt x="154" y="151"/>
                  </a:lnTo>
                  <a:lnTo>
                    <a:pt x="152" y="156"/>
                  </a:lnTo>
                  <a:lnTo>
                    <a:pt x="151" y="162"/>
                  </a:lnTo>
                  <a:lnTo>
                    <a:pt x="149" y="170"/>
                  </a:lnTo>
                  <a:lnTo>
                    <a:pt x="148" y="176"/>
                  </a:lnTo>
                  <a:lnTo>
                    <a:pt x="149" y="184"/>
                  </a:lnTo>
                  <a:lnTo>
                    <a:pt x="149" y="190"/>
                  </a:lnTo>
                  <a:lnTo>
                    <a:pt x="152" y="195"/>
                  </a:lnTo>
                  <a:lnTo>
                    <a:pt x="153" y="201"/>
                  </a:lnTo>
                  <a:lnTo>
                    <a:pt x="156" y="206"/>
                  </a:lnTo>
                  <a:lnTo>
                    <a:pt x="160" y="210"/>
                  </a:lnTo>
                  <a:lnTo>
                    <a:pt x="162" y="213"/>
                  </a:lnTo>
                  <a:lnTo>
                    <a:pt x="167" y="216"/>
                  </a:lnTo>
                  <a:lnTo>
                    <a:pt x="167" y="226"/>
                  </a:lnTo>
                  <a:lnTo>
                    <a:pt x="169" y="237"/>
                  </a:lnTo>
                  <a:lnTo>
                    <a:pt x="171" y="246"/>
                  </a:lnTo>
                  <a:lnTo>
                    <a:pt x="174" y="255"/>
                  </a:lnTo>
                  <a:lnTo>
                    <a:pt x="180" y="271"/>
                  </a:lnTo>
                  <a:lnTo>
                    <a:pt x="188" y="285"/>
                  </a:lnTo>
                  <a:lnTo>
                    <a:pt x="196" y="297"/>
                  </a:lnTo>
                  <a:lnTo>
                    <a:pt x="203" y="306"/>
                  </a:lnTo>
                  <a:lnTo>
                    <a:pt x="211" y="314"/>
                  </a:lnTo>
                  <a:lnTo>
                    <a:pt x="216" y="319"/>
                  </a:lnTo>
                  <a:lnTo>
                    <a:pt x="216" y="364"/>
                  </a:lnTo>
                  <a:lnTo>
                    <a:pt x="201" y="369"/>
                  </a:lnTo>
                  <a:lnTo>
                    <a:pt x="185" y="375"/>
                  </a:lnTo>
                  <a:lnTo>
                    <a:pt x="171" y="380"/>
                  </a:lnTo>
                  <a:lnTo>
                    <a:pt x="156" y="384"/>
                  </a:lnTo>
                  <a:lnTo>
                    <a:pt x="130" y="393"/>
                  </a:lnTo>
                  <a:lnTo>
                    <a:pt x="106" y="401"/>
                  </a:lnTo>
                  <a:lnTo>
                    <a:pt x="84" y="410"/>
                  </a:lnTo>
                  <a:lnTo>
                    <a:pt x="63" y="419"/>
                  </a:lnTo>
                  <a:lnTo>
                    <a:pt x="47" y="428"/>
                  </a:lnTo>
                  <a:lnTo>
                    <a:pt x="32" y="438"/>
                  </a:lnTo>
                  <a:lnTo>
                    <a:pt x="26" y="443"/>
                  </a:lnTo>
                  <a:lnTo>
                    <a:pt x="22" y="448"/>
                  </a:lnTo>
                  <a:lnTo>
                    <a:pt x="18" y="455"/>
                  </a:lnTo>
                  <a:lnTo>
                    <a:pt x="16" y="460"/>
                  </a:lnTo>
                  <a:lnTo>
                    <a:pt x="11" y="479"/>
                  </a:lnTo>
                  <a:lnTo>
                    <a:pt x="7" y="499"/>
                  </a:lnTo>
                  <a:lnTo>
                    <a:pt x="4" y="520"/>
                  </a:lnTo>
                  <a:lnTo>
                    <a:pt x="2" y="540"/>
                  </a:lnTo>
                  <a:lnTo>
                    <a:pt x="0" y="573"/>
                  </a:lnTo>
                  <a:lnTo>
                    <a:pt x="0" y="588"/>
                  </a:lnTo>
                  <a:lnTo>
                    <a:pt x="0" y="594"/>
                  </a:lnTo>
                  <a:lnTo>
                    <a:pt x="3" y="597"/>
                  </a:lnTo>
                  <a:lnTo>
                    <a:pt x="7" y="600"/>
                  </a:lnTo>
                  <a:lnTo>
                    <a:pt x="12" y="601"/>
                  </a:lnTo>
                  <a:lnTo>
                    <a:pt x="442" y="601"/>
                  </a:lnTo>
                  <a:lnTo>
                    <a:pt x="535"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Freeform 3670">
              <a:extLst>
                <a:ext uri="{FF2B5EF4-FFF2-40B4-BE49-F238E27FC236}">
                  <a16:creationId xmlns:a16="http://schemas.microsoft.com/office/drawing/2014/main" id="{7D51373A-9EE7-4874-9BAA-14AA272F501D}"/>
                </a:ext>
              </a:extLst>
            </p:cNvPr>
            <p:cNvSpPr>
              <a:spLocks/>
            </p:cNvSpPr>
            <p:nvPr/>
          </p:nvSpPr>
          <p:spPr bwMode="auto">
            <a:xfrm>
              <a:off x="11196638" y="5032375"/>
              <a:ext cx="30162" cy="30163"/>
            </a:xfrm>
            <a:custGeom>
              <a:avLst/>
              <a:gdLst>
                <a:gd name="T0" fmla="*/ 22 w 76"/>
                <a:gd name="T1" fmla="*/ 0 h 77"/>
                <a:gd name="T2" fmla="*/ 0 w 76"/>
                <a:gd name="T3" fmla="*/ 77 h 77"/>
                <a:gd name="T4" fmla="*/ 76 w 76"/>
                <a:gd name="T5" fmla="*/ 55 h 77"/>
                <a:gd name="T6" fmla="*/ 22 w 76"/>
                <a:gd name="T7" fmla="*/ 0 h 77"/>
              </a:gdLst>
              <a:ahLst/>
              <a:cxnLst>
                <a:cxn ang="0">
                  <a:pos x="T0" y="T1"/>
                </a:cxn>
                <a:cxn ang="0">
                  <a:pos x="T2" y="T3"/>
                </a:cxn>
                <a:cxn ang="0">
                  <a:pos x="T4" y="T5"/>
                </a:cxn>
                <a:cxn ang="0">
                  <a:pos x="T6" y="T7"/>
                </a:cxn>
              </a:cxnLst>
              <a:rect l="0" t="0" r="r" b="b"/>
              <a:pathLst>
                <a:path w="76" h="77">
                  <a:moveTo>
                    <a:pt x="22" y="0"/>
                  </a:moveTo>
                  <a:lnTo>
                    <a:pt x="0" y="77"/>
                  </a:lnTo>
                  <a:lnTo>
                    <a:pt x="76" y="55"/>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Freeform 3671">
              <a:extLst>
                <a:ext uri="{FF2B5EF4-FFF2-40B4-BE49-F238E27FC236}">
                  <a16:creationId xmlns:a16="http://schemas.microsoft.com/office/drawing/2014/main" id="{00696820-26F5-4A4B-9C5F-FB4317D07F85}"/>
                </a:ext>
              </a:extLst>
            </p:cNvPr>
            <p:cNvSpPr>
              <a:spLocks/>
            </p:cNvSpPr>
            <p:nvPr/>
          </p:nvSpPr>
          <p:spPr bwMode="auto">
            <a:xfrm>
              <a:off x="11266488" y="4949825"/>
              <a:ext cx="44450" cy="42863"/>
            </a:xfrm>
            <a:custGeom>
              <a:avLst/>
              <a:gdLst>
                <a:gd name="T0" fmla="*/ 0 w 109"/>
                <a:gd name="T1" fmla="*/ 42 h 108"/>
                <a:gd name="T2" fmla="*/ 66 w 109"/>
                <a:gd name="T3" fmla="*/ 108 h 108"/>
                <a:gd name="T4" fmla="*/ 109 w 109"/>
                <a:gd name="T5" fmla="*/ 64 h 108"/>
                <a:gd name="T6" fmla="*/ 44 w 109"/>
                <a:gd name="T7" fmla="*/ 0 h 108"/>
                <a:gd name="T8" fmla="*/ 0 w 109"/>
                <a:gd name="T9" fmla="*/ 42 h 108"/>
              </a:gdLst>
              <a:ahLst/>
              <a:cxnLst>
                <a:cxn ang="0">
                  <a:pos x="T0" y="T1"/>
                </a:cxn>
                <a:cxn ang="0">
                  <a:pos x="T2" y="T3"/>
                </a:cxn>
                <a:cxn ang="0">
                  <a:pos x="T4" y="T5"/>
                </a:cxn>
                <a:cxn ang="0">
                  <a:pos x="T6" y="T7"/>
                </a:cxn>
                <a:cxn ang="0">
                  <a:pos x="T8" y="T9"/>
                </a:cxn>
              </a:cxnLst>
              <a:rect l="0" t="0" r="r" b="b"/>
              <a:pathLst>
                <a:path w="109" h="108">
                  <a:moveTo>
                    <a:pt x="0" y="42"/>
                  </a:moveTo>
                  <a:lnTo>
                    <a:pt x="66" y="108"/>
                  </a:lnTo>
                  <a:lnTo>
                    <a:pt x="109" y="64"/>
                  </a:lnTo>
                  <a:lnTo>
                    <a:pt x="44" y="0"/>
                  </a:lnTo>
                  <a:lnTo>
                    <a:pt x="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Freeform 3672">
              <a:extLst>
                <a:ext uri="{FF2B5EF4-FFF2-40B4-BE49-F238E27FC236}">
                  <a16:creationId xmlns:a16="http://schemas.microsoft.com/office/drawing/2014/main" id="{DA6FAC57-ADBD-41ED-B22D-D224C0F52D2A}"/>
                </a:ext>
              </a:extLst>
            </p:cNvPr>
            <p:cNvSpPr>
              <a:spLocks/>
            </p:cNvSpPr>
            <p:nvPr/>
          </p:nvSpPr>
          <p:spPr bwMode="auto">
            <a:xfrm>
              <a:off x="11210925" y="4973638"/>
              <a:ext cx="74612" cy="74613"/>
            </a:xfrm>
            <a:custGeom>
              <a:avLst/>
              <a:gdLst>
                <a:gd name="T0" fmla="*/ 191 w 191"/>
                <a:gd name="T1" fmla="*/ 65 h 190"/>
                <a:gd name="T2" fmla="*/ 125 w 191"/>
                <a:gd name="T3" fmla="*/ 0 h 190"/>
                <a:gd name="T4" fmla="*/ 0 w 191"/>
                <a:gd name="T5" fmla="*/ 126 h 190"/>
                <a:gd name="T6" fmla="*/ 64 w 191"/>
                <a:gd name="T7" fmla="*/ 190 h 190"/>
                <a:gd name="T8" fmla="*/ 191 w 191"/>
                <a:gd name="T9" fmla="*/ 65 h 190"/>
              </a:gdLst>
              <a:ahLst/>
              <a:cxnLst>
                <a:cxn ang="0">
                  <a:pos x="T0" y="T1"/>
                </a:cxn>
                <a:cxn ang="0">
                  <a:pos x="T2" y="T3"/>
                </a:cxn>
                <a:cxn ang="0">
                  <a:pos x="T4" y="T5"/>
                </a:cxn>
                <a:cxn ang="0">
                  <a:pos x="T6" y="T7"/>
                </a:cxn>
                <a:cxn ang="0">
                  <a:pos x="T8" y="T9"/>
                </a:cxn>
              </a:cxnLst>
              <a:rect l="0" t="0" r="r" b="b"/>
              <a:pathLst>
                <a:path w="191" h="190">
                  <a:moveTo>
                    <a:pt x="191" y="65"/>
                  </a:moveTo>
                  <a:lnTo>
                    <a:pt x="125" y="0"/>
                  </a:lnTo>
                  <a:lnTo>
                    <a:pt x="0" y="126"/>
                  </a:lnTo>
                  <a:lnTo>
                    <a:pt x="64" y="190"/>
                  </a:lnTo>
                  <a:lnTo>
                    <a:pt x="191"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BEDB2EC5-DB0C-4CA9-A250-86ADD2612A29}"/>
              </a:ext>
            </a:extLst>
          </p:cNvPr>
          <p:cNvGrpSpPr/>
          <p:nvPr/>
        </p:nvGrpSpPr>
        <p:grpSpPr>
          <a:xfrm>
            <a:off x="6760380" y="3960122"/>
            <a:ext cx="214313" cy="285750"/>
            <a:chOff x="10460038" y="4197350"/>
            <a:chExt cx="285750" cy="285750"/>
          </a:xfrm>
          <a:solidFill>
            <a:schemeClr val="bg1"/>
          </a:solidFill>
        </p:grpSpPr>
        <p:sp>
          <p:nvSpPr>
            <p:cNvPr id="53" name="Freeform 3308">
              <a:extLst>
                <a:ext uri="{FF2B5EF4-FFF2-40B4-BE49-F238E27FC236}">
                  <a16:creationId xmlns:a16="http://schemas.microsoft.com/office/drawing/2014/main" id="{DB35495F-BDEB-417D-9232-7C6D4F78CC8F}"/>
                </a:ext>
              </a:extLst>
            </p:cNvPr>
            <p:cNvSpPr>
              <a:spLocks/>
            </p:cNvSpPr>
            <p:nvPr/>
          </p:nvSpPr>
          <p:spPr bwMode="auto">
            <a:xfrm>
              <a:off x="10531475" y="4268788"/>
              <a:ext cx="142875" cy="142875"/>
            </a:xfrm>
            <a:custGeom>
              <a:avLst/>
              <a:gdLst>
                <a:gd name="T0" fmla="*/ 236 w 449"/>
                <a:gd name="T1" fmla="*/ 448 h 448"/>
                <a:gd name="T2" fmla="*/ 259 w 449"/>
                <a:gd name="T3" fmla="*/ 446 h 448"/>
                <a:gd name="T4" fmla="*/ 280 w 449"/>
                <a:gd name="T5" fmla="*/ 442 h 448"/>
                <a:gd name="T6" fmla="*/ 301 w 449"/>
                <a:gd name="T7" fmla="*/ 436 h 448"/>
                <a:gd name="T8" fmla="*/ 331 w 449"/>
                <a:gd name="T9" fmla="*/ 422 h 448"/>
                <a:gd name="T10" fmla="*/ 367 w 449"/>
                <a:gd name="T11" fmla="*/ 397 h 448"/>
                <a:gd name="T12" fmla="*/ 398 w 449"/>
                <a:gd name="T13" fmla="*/ 367 h 448"/>
                <a:gd name="T14" fmla="*/ 421 w 449"/>
                <a:gd name="T15" fmla="*/ 332 h 448"/>
                <a:gd name="T16" fmla="*/ 435 w 449"/>
                <a:gd name="T17" fmla="*/ 302 h 448"/>
                <a:gd name="T18" fmla="*/ 441 w 449"/>
                <a:gd name="T19" fmla="*/ 280 h 448"/>
                <a:gd name="T20" fmla="*/ 446 w 449"/>
                <a:gd name="T21" fmla="*/ 259 h 448"/>
                <a:gd name="T22" fmla="*/ 448 w 449"/>
                <a:gd name="T23" fmla="*/ 235 h 448"/>
                <a:gd name="T24" fmla="*/ 448 w 449"/>
                <a:gd name="T25" fmla="*/ 213 h 448"/>
                <a:gd name="T26" fmla="*/ 446 w 449"/>
                <a:gd name="T27" fmla="*/ 191 h 448"/>
                <a:gd name="T28" fmla="*/ 441 w 449"/>
                <a:gd name="T29" fmla="*/ 168 h 448"/>
                <a:gd name="T30" fmla="*/ 435 w 449"/>
                <a:gd name="T31" fmla="*/ 148 h 448"/>
                <a:gd name="T32" fmla="*/ 421 w 449"/>
                <a:gd name="T33" fmla="*/ 118 h 448"/>
                <a:gd name="T34" fmla="*/ 398 w 449"/>
                <a:gd name="T35" fmla="*/ 81 h 448"/>
                <a:gd name="T36" fmla="*/ 367 w 449"/>
                <a:gd name="T37" fmla="*/ 51 h 448"/>
                <a:gd name="T38" fmla="*/ 331 w 449"/>
                <a:gd name="T39" fmla="*/ 27 h 448"/>
                <a:gd name="T40" fmla="*/ 301 w 449"/>
                <a:gd name="T41" fmla="*/ 14 h 448"/>
                <a:gd name="T42" fmla="*/ 280 w 449"/>
                <a:gd name="T43" fmla="*/ 7 h 448"/>
                <a:gd name="T44" fmla="*/ 259 w 449"/>
                <a:gd name="T45" fmla="*/ 2 h 448"/>
                <a:gd name="T46" fmla="*/ 236 w 449"/>
                <a:gd name="T47" fmla="*/ 0 h 448"/>
                <a:gd name="T48" fmla="*/ 212 w 449"/>
                <a:gd name="T49" fmla="*/ 0 h 448"/>
                <a:gd name="T50" fmla="*/ 190 w 449"/>
                <a:gd name="T51" fmla="*/ 2 h 448"/>
                <a:gd name="T52" fmla="*/ 169 w 449"/>
                <a:gd name="T53" fmla="*/ 7 h 448"/>
                <a:gd name="T54" fmla="*/ 147 w 449"/>
                <a:gd name="T55" fmla="*/ 14 h 448"/>
                <a:gd name="T56" fmla="*/ 117 w 449"/>
                <a:gd name="T57" fmla="*/ 27 h 448"/>
                <a:gd name="T58" fmla="*/ 82 w 449"/>
                <a:gd name="T59" fmla="*/ 51 h 448"/>
                <a:gd name="T60" fmla="*/ 51 w 449"/>
                <a:gd name="T61" fmla="*/ 81 h 448"/>
                <a:gd name="T62" fmla="*/ 27 w 449"/>
                <a:gd name="T63" fmla="*/ 118 h 448"/>
                <a:gd name="T64" fmla="*/ 13 w 449"/>
                <a:gd name="T65" fmla="*/ 148 h 448"/>
                <a:gd name="T66" fmla="*/ 7 w 449"/>
                <a:gd name="T67" fmla="*/ 168 h 448"/>
                <a:gd name="T68" fmla="*/ 3 w 449"/>
                <a:gd name="T69" fmla="*/ 191 h 448"/>
                <a:gd name="T70" fmla="*/ 1 w 449"/>
                <a:gd name="T71" fmla="*/ 213 h 448"/>
                <a:gd name="T72" fmla="*/ 1 w 449"/>
                <a:gd name="T73" fmla="*/ 235 h 448"/>
                <a:gd name="T74" fmla="*/ 3 w 449"/>
                <a:gd name="T75" fmla="*/ 259 h 448"/>
                <a:gd name="T76" fmla="*/ 7 w 449"/>
                <a:gd name="T77" fmla="*/ 280 h 448"/>
                <a:gd name="T78" fmla="*/ 13 w 449"/>
                <a:gd name="T79" fmla="*/ 302 h 448"/>
                <a:gd name="T80" fmla="*/ 27 w 449"/>
                <a:gd name="T81" fmla="*/ 332 h 448"/>
                <a:gd name="T82" fmla="*/ 51 w 449"/>
                <a:gd name="T83" fmla="*/ 367 h 448"/>
                <a:gd name="T84" fmla="*/ 82 w 449"/>
                <a:gd name="T85" fmla="*/ 397 h 448"/>
                <a:gd name="T86" fmla="*/ 117 w 449"/>
                <a:gd name="T87" fmla="*/ 422 h 448"/>
                <a:gd name="T88" fmla="*/ 147 w 449"/>
                <a:gd name="T89" fmla="*/ 436 h 448"/>
                <a:gd name="T90" fmla="*/ 169 w 449"/>
                <a:gd name="T91" fmla="*/ 442 h 448"/>
                <a:gd name="T92" fmla="*/ 190 w 449"/>
                <a:gd name="T93" fmla="*/ 446 h 448"/>
                <a:gd name="T94" fmla="*/ 212 w 449"/>
                <a:gd name="T95"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9" h="448">
                  <a:moveTo>
                    <a:pt x="224" y="448"/>
                  </a:moveTo>
                  <a:lnTo>
                    <a:pt x="236" y="448"/>
                  </a:lnTo>
                  <a:lnTo>
                    <a:pt x="247" y="447"/>
                  </a:lnTo>
                  <a:lnTo>
                    <a:pt x="259" y="446"/>
                  </a:lnTo>
                  <a:lnTo>
                    <a:pt x="269" y="444"/>
                  </a:lnTo>
                  <a:lnTo>
                    <a:pt x="280" y="442"/>
                  </a:lnTo>
                  <a:lnTo>
                    <a:pt x="291" y="439"/>
                  </a:lnTo>
                  <a:lnTo>
                    <a:pt x="301" y="436"/>
                  </a:lnTo>
                  <a:lnTo>
                    <a:pt x="312" y="431"/>
                  </a:lnTo>
                  <a:lnTo>
                    <a:pt x="331" y="422"/>
                  </a:lnTo>
                  <a:lnTo>
                    <a:pt x="349" y="410"/>
                  </a:lnTo>
                  <a:lnTo>
                    <a:pt x="367" y="397"/>
                  </a:lnTo>
                  <a:lnTo>
                    <a:pt x="383" y="383"/>
                  </a:lnTo>
                  <a:lnTo>
                    <a:pt x="398" y="367"/>
                  </a:lnTo>
                  <a:lnTo>
                    <a:pt x="410" y="350"/>
                  </a:lnTo>
                  <a:lnTo>
                    <a:pt x="421" y="332"/>
                  </a:lnTo>
                  <a:lnTo>
                    <a:pt x="431" y="311"/>
                  </a:lnTo>
                  <a:lnTo>
                    <a:pt x="435" y="302"/>
                  </a:lnTo>
                  <a:lnTo>
                    <a:pt x="438" y="291"/>
                  </a:lnTo>
                  <a:lnTo>
                    <a:pt x="441" y="280"/>
                  </a:lnTo>
                  <a:lnTo>
                    <a:pt x="444" y="270"/>
                  </a:lnTo>
                  <a:lnTo>
                    <a:pt x="446" y="259"/>
                  </a:lnTo>
                  <a:lnTo>
                    <a:pt x="448" y="247"/>
                  </a:lnTo>
                  <a:lnTo>
                    <a:pt x="448" y="235"/>
                  </a:lnTo>
                  <a:lnTo>
                    <a:pt x="449" y="225"/>
                  </a:lnTo>
                  <a:lnTo>
                    <a:pt x="448" y="213"/>
                  </a:lnTo>
                  <a:lnTo>
                    <a:pt x="448" y="201"/>
                  </a:lnTo>
                  <a:lnTo>
                    <a:pt x="446" y="191"/>
                  </a:lnTo>
                  <a:lnTo>
                    <a:pt x="444" y="179"/>
                  </a:lnTo>
                  <a:lnTo>
                    <a:pt x="441" y="168"/>
                  </a:lnTo>
                  <a:lnTo>
                    <a:pt x="438" y="157"/>
                  </a:lnTo>
                  <a:lnTo>
                    <a:pt x="435" y="148"/>
                  </a:lnTo>
                  <a:lnTo>
                    <a:pt x="431" y="137"/>
                  </a:lnTo>
                  <a:lnTo>
                    <a:pt x="421" y="118"/>
                  </a:lnTo>
                  <a:lnTo>
                    <a:pt x="410" y="99"/>
                  </a:lnTo>
                  <a:lnTo>
                    <a:pt x="398" y="81"/>
                  </a:lnTo>
                  <a:lnTo>
                    <a:pt x="383" y="65"/>
                  </a:lnTo>
                  <a:lnTo>
                    <a:pt x="367" y="51"/>
                  </a:lnTo>
                  <a:lnTo>
                    <a:pt x="349" y="39"/>
                  </a:lnTo>
                  <a:lnTo>
                    <a:pt x="331" y="27"/>
                  </a:lnTo>
                  <a:lnTo>
                    <a:pt x="312" y="17"/>
                  </a:lnTo>
                  <a:lnTo>
                    <a:pt x="301" y="14"/>
                  </a:lnTo>
                  <a:lnTo>
                    <a:pt x="291" y="10"/>
                  </a:lnTo>
                  <a:lnTo>
                    <a:pt x="280" y="7"/>
                  </a:lnTo>
                  <a:lnTo>
                    <a:pt x="269" y="4"/>
                  </a:lnTo>
                  <a:lnTo>
                    <a:pt x="259" y="2"/>
                  </a:lnTo>
                  <a:lnTo>
                    <a:pt x="247" y="1"/>
                  </a:lnTo>
                  <a:lnTo>
                    <a:pt x="236" y="0"/>
                  </a:lnTo>
                  <a:lnTo>
                    <a:pt x="224" y="0"/>
                  </a:lnTo>
                  <a:lnTo>
                    <a:pt x="212" y="0"/>
                  </a:lnTo>
                  <a:lnTo>
                    <a:pt x="202" y="1"/>
                  </a:lnTo>
                  <a:lnTo>
                    <a:pt x="190" y="2"/>
                  </a:lnTo>
                  <a:lnTo>
                    <a:pt x="179" y="4"/>
                  </a:lnTo>
                  <a:lnTo>
                    <a:pt x="169" y="7"/>
                  </a:lnTo>
                  <a:lnTo>
                    <a:pt x="158" y="10"/>
                  </a:lnTo>
                  <a:lnTo>
                    <a:pt x="147" y="14"/>
                  </a:lnTo>
                  <a:lnTo>
                    <a:pt x="137" y="17"/>
                  </a:lnTo>
                  <a:lnTo>
                    <a:pt x="117" y="27"/>
                  </a:lnTo>
                  <a:lnTo>
                    <a:pt x="99" y="39"/>
                  </a:lnTo>
                  <a:lnTo>
                    <a:pt x="82" y="51"/>
                  </a:lnTo>
                  <a:lnTo>
                    <a:pt x="66" y="65"/>
                  </a:lnTo>
                  <a:lnTo>
                    <a:pt x="51" y="81"/>
                  </a:lnTo>
                  <a:lnTo>
                    <a:pt x="38" y="99"/>
                  </a:lnTo>
                  <a:lnTo>
                    <a:pt x="27" y="118"/>
                  </a:lnTo>
                  <a:lnTo>
                    <a:pt x="18" y="137"/>
                  </a:lnTo>
                  <a:lnTo>
                    <a:pt x="13" y="148"/>
                  </a:lnTo>
                  <a:lnTo>
                    <a:pt x="10" y="157"/>
                  </a:lnTo>
                  <a:lnTo>
                    <a:pt x="7" y="168"/>
                  </a:lnTo>
                  <a:lnTo>
                    <a:pt x="5" y="179"/>
                  </a:lnTo>
                  <a:lnTo>
                    <a:pt x="3" y="191"/>
                  </a:lnTo>
                  <a:lnTo>
                    <a:pt x="1" y="201"/>
                  </a:lnTo>
                  <a:lnTo>
                    <a:pt x="1" y="213"/>
                  </a:lnTo>
                  <a:lnTo>
                    <a:pt x="0" y="225"/>
                  </a:lnTo>
                  <a:lnTo>
                    <a:pt x="1" y="235"/>
                  </a:lnTo>
                  <a:lnTo>
                    <a:pt x="1" y="247"/>
                  </a:lnTo>
                  <a:lnTo>
                    <a:pt x="3" y="259"/>
                  </a:lnTo>
                  <a:lnTo>
                    <a:pt x="5" y="270"/>
                  </a:lnTo>
                  <a:lnTo>
                    <a:pt x="7" y="280"/>
                  </a:lnTo>
                  <a:lnTo>
                    <a:pt x="10" y="291"/>
                  </a:lnTo>
                  <a:lnTo>
                    <a:pt x="13" y="302"/>
                  </a:lnTo>
                  <a:lnTo>
                    <a:pt x="18" y="311"/>
                  </a:lnTo>
                  <a:lnTo>
                    <a:pt x="27" y="332"/>
                  </a:lnTo>
                  <a:lnTo>
                    <a:pt x="38" y="350"/>
                  </a:lnTo>
                  <a:lnTo>
                    <a:pt x="51" y="367"/>
                  </a:lnTo>
                  <a:lnTo>
                    <a:pt x="66" y="383"/>
                  </a:lnTo>
                  <a:lnTo>
                    <a:pt x="82" y="397"/>
                  </a:lnTo>
                  <a:lnTo>
                    <a:pt x="99" y="410"/>
                  </a:lnTo>
                  <a:lnTo>
                    <a:pt x="117" y="422"/>
                  </a:lnTo>
                  <a:lnTo>
                    <a:pt x="137" y="431"/>
                  </a:lnTo>
                  <a:lnTo>
                    <a:pt x="147" y="436"/>
                  </a:lnTo>
                  <a:lnTo>
                    <a:pt x="158" y="439"/>
                  </a:lnTo>
                  <a:lnTo>
                    <a:pt x="169" y="442"/>
                  </a:lnTo>
                  <a:lnTo>
                    <a:pt x="179" y="444"/>
                  </a:lnTo>
                  <a:lnTo>
                    <a:pt x="190" y="446"/>
                  </a:lnTo>
                  <a:lnTo>
                    <a:pt x="202" y="447"/>
                  </a:lnTo>
                  <a:lnTo>
                    <a:pt x="212" y="448"/>
                  </a:lnTo>
                  <a:lnTo>
                    <a:pt x="224" y="4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3309">
              <a:extLst>
                <a:ext uri="{FF2B5EF4-FFF2-40B4-BE49-F238E27FC236}">
                  <a16:creationId xmlns:a16="http://schemas.microsoft.com/office/drawing/2014/main" id="{96764B7C-83E9-4434-BCF7-48DF80597C1C}"/>
                </a:ext>
              </a:extLst>
            </p:cNvPr>
            <p:cNvSpPr>
              <a:spLocks/>
            </p:cNvSpPr>
            <p:nvPr/>
          </p:nvSpPr>
          <p:spPr bwMode="auto">
            <a:xfrm>
              <a:off x="10460038" y="4197350"/>
              <a:ext cx="285750" cy="196850"/>
            </a:xfrm>
            <a:custGeom>
              <a:avLst/>
              <a:gdLst>
                <a:gd name="T0" fmla="*/ 741 w 898"/>
                <a:gd name="T1" fmla="*/ 241 h 616"/>
                <a:gd name="T2" fmla="*/ 725 w 898"/>
                <a:gd name="T3" fmla="*/ 187 h 616"/>
                <a:gd name="T4" fmla="*/ 699 w 898"/>
                <a:gd name="T5" fmla="*/ 136 h 616"/>
                <a:gd name="T6" fmla="*/ 664 w 898"/>
                <a:gd name="T7" fmla="*/ 94 h 616"/>
                <a:gd name="T8" fmla="*/ 623 w 898"/>
                <a:gd name="T9" fmla="*/ 57 h 616"/>
                <a:gd name="T10" fmla="*/ 575 w 898"/>
                <a:gd name="T11" fmla="*/ 28 h 616"/>
                <a:gd name="T12" fmla="*/ 521 w 898"/>
                <a:gd name="T13" fmla="*/ 9 h 616"/>
                <a:gd name="T14" fmla="*/ 463 w 898"/>
                <a:gd name="T15" fmla="*/ 0 h 616"/>
                <a:gd name="T16" fmla="*/ 404 w 898"/>
                <a:gd name="T17" fmla="*/ 4 h 616"/>
                <a:gd name="T18" fmla="*/ 349 w 898"/>
                <a:gd name="T19" fmla="*/ 18 h 616"/>
                <a:gd name="T20" fmla="*/ 297 w 898"/>
                <a:gd name="T21" fmla="*/ 41 h 616"/>
                <a:gd name="T22" fmla="*/ 252 w 898"/>
                <a:gd name="T23" fmla="*/ 74 h 616"/>
                <a:gd name="T24" fmla="*/ 214 w 898"/>
                <a:gd name="T25" fmla="*/ 114 h 616"/>
                <a:gd name="T26" fmla="*/ 183 w 898"/>
                <a:gd name="T27" fmla="*/ 161 h 616"/>
                <a:gd name="T28" fmla="*/ 162 w 898"/>
                <a:gd name="T29" fmla="*/ 213 h 616"/>
                <a:gd name="T30" fmla="*/ 151 w 898"/>
                <a:gd name="T31" fmla="*/ 270 h 616"/>
                <a:gd name="T32" fmla="*/ 105 w 898"/>
                <a:gd name="T33" fmla="*/ 295 h 616"/>
                <a:gd name="T34" fmla="*/ 53 w 898"/>
                <a:gd name="T35" fmla="*/ 327 h 616"/>
                <a:gd name="T36" fmla="*/ 17 w 898"/>
                <a:gd name="T37" fmla="*/ 374 h 616"/>
                <a:gd name="T38" fmla="*/ 0 w 898"/>
                <a:gd name="T39" fmla="*/ 434 h 616"/>
                <a:gd name="T40" fmla="*/ 6 w 898"/>
                <a:gd name="T41" fmla="*/ 499 h 616"/>
                <a:gd name="T42" fmla="*/ 37 w 898"/>
                <a:gd name="T43" fmla="*/ 555 h 616"/>
                <a:gd name="T44" fmla="*/ 86 w 898"/>
                <a:gd name="T45" fmla="*/ 595 h 616"/>
                <a:gd name="T46" fmla="*/ 148 w 898"/>
                <a:gd name="T47" fmla="*/ 615 h 616"/>
                <a:gd name="T48" fmla="*/ 172 w 898"/>
                <a:gd name="T49" fmla="*/ 612 h 616"/>
                <a:gd name="T50" fmla="*/ 179 w 898"/>
                <a:gd name="T51" fmla="*/ 604 h 616"/>
                <a:gd name="T52" fmla="*/ 181 w 898"/>
                <a:gd name="T53" fmla="*/ 271 h 616"/>
                <a:gd name="T54" fmla="*/ 191 w 898"/>
                <a:gd name="T55" fmla="*/ 219 h 616"/>
                <a:gd name="T56" fmla="*/ 212 w 898"/>
                <a:gd name="T57" fmla="*/ 171 h 616"/>
                <a:gd name="T58" fmla="*/ 241 w 898"/>
                <a:gd name="T59" fmla="*/ 128 h 616"/>
                <a:gd name="T60" fmla="*/ 277 w 898"/>
                <a:gd name="T61" fmla="*/ 91 h 616"/>
                <a:gd name="T62" fmla="*/ 320 w 898"/>
                <a:gd name="T63" fmla="*/ 63 h 616"/>
                <a:gd name="T64" fmla="*/ 368 w 898"/>
                <a:gd name="T65" fmla="*/ 42 h 616"/>
                <a:gd name="T66" fmla="*/ 420 w 898"/>
                <a:gd name="T67" fmla="*/ 32 h 616"/>
                <a:gd name="T68" fmla="*/ 476 w 898"/>
                <a:gd name="T69" fmla="*/ 32 h 616"/>
                <a:gd name="T70" fmla="*/ 529 w 898"/>
                <a:gd name="T71" fmla="*/ 42 h 616"/>
                <a:gd name="T72" fmla="*/ 577 w 898"/>
                <a:gd name="T73" fmla="*/ 63 h 616"/>
                <a:gd name="T74" fmla="*/ 619 w 898"/>
                <a:gd name="T75" fmla="*/ 91 h 616"/>
                <a:gd name="T76" fmla="*/ 656 w 898"/>
                <a:gd name="T77" fmla="*/ 128 h 616"/>
                <a:gd name="T78" fmla="*/ 685 w 898"/>
                <a:gd name="T79" fmla="*/ 171 h 616"/>
                <a:gd name="T80" fmla="*/ 705 w 898"/>
                <a:gd name="T81" fmla="*/ 219 h 616"/>
                <a:gd name="T82" fmla="*/ 716 w 898"/>
                <a:gd name="T83" fmla="*/ 271 h 616"/>
                <a:gd name="T84" fmla="*/ 718 w 898"/>
                <a:gd name="T85" fmla="*/ 603 h 616"/>
                <a:gd name="T86" fmla="*/ 724 w 898"/>
                <a:gd name="T87" fmla="*/ 612 h 616"/>
                <a:gd name="T88" fmla="*/ 749 w 898"/>
                <a:gd name="T89" fmla="*/ 615 h 616"/>
                <a:gd name="T90" fmla="*/ 811 w 898"/>
                <a:gd name="T91" fmla="*/ 595 h 616"/>
                <a:gd name="T92" fmla="*/ 859 w 898"/>
                <a:gd name="T93" fmla="*/ 555 h 616"/>
                <a:gd name="T94" fmla="*/ 890 w 898"/>
                <a:gd name="T95" fmla="*/ 499 h 616"/>
                <a:gd name="T96" fmla="*/ 897 w 898"/>
                <a:gd name="T97" fmla="*/ 434 h 616"/>
                <a:gd name="T98" fmla="*/ 879 w 898"/>
                <a:gd name="T99" fmla="*/ 374 h 616"/>
                <a:gd name="T100" fmla="*/ 843 w 898"/>
                <a:gd name="T101" fmla="*/ 327 h 616"/>
                <a:gd name="T102" fmla="*/ 792 w 898"/>
                <a:gd name="T103" fmla="*/ 29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8" h="616">
                  <a:moveTo>
                    <a:pt x="747" y="284"/>
                  </a:moveTo>
                  <a:lnTo>
                    <a:pt x="746" y="270"/>
                  </a:lnTo>
                  <a:lnTo>
                    <a:pt x="744" y="255"/>
                  </a:lnTo>
                  <a:lnTo>
                    <a:pt x="741" y="241"/>
                  </a:lnTo>
                  <a:lnTo>
                    <a:pt x="738" y="227"/>
                  </a:lnTo>
                  <a:lnTo>
                    <a:pt x="735" y="213"/>
                  </a:lnTo>
                  <a:lnTo>
                    <a:pt x="730" y="199"/>
                  </a:lnTo>
                  <a:lnTo>
                    <a:pt x="725" y="187"/>
                  </a:lnTo>
                  <a:lnTo>
                    <a:pt x="720" y="174"/>
                  </a:lnTo>
                  <a:lnTo>
                    <a:pt x="714" y="161"/>
                  </a:lnTo>
                  <a:lnTo>
                    <a:pt x="706" y="148"/>
                  </a:lnTo>
                  <a:lnTo>
                    <a:pt x="699" y="136"/>
                  </a:lnTo>
                  <a:lnTo>
                    <a:pt x="691" y="126"/>
                  </a:lnTo>
                  <a:lnTo>
                    <a:pt x="683" y="114"/>
                  </a:lnTo>
                  <a:lnTo>
                    <a:pt x="674" y="103"/>
                  </a:lnTo>
                  <a:lnTo>
                    <a:pt x="664" y="94"/>
                  </a:lnTo>
                  <a:lnTo>
                    <a:pt x="655" y="83"/>
                  </a:lnTo>
                  <a:lnTo>
                    <a:pt x="644" y="74"/>
                  </a:lnTo>
                  <a:lnTo>
                    <a:pt x="633" y="65"/>
                  </a:lnTo>
                  <a:lnTo>
                    <a:pt x="623" y="57"/>
                  </a:lnTo>
                  <a:lnTo>
                    <a:pt x="611" y="49"/>
                  </a:lnTo>
                  <a:lnTo>
                    <a:pt x="599" y="41"/>
                  </a:lnTo>
                  <a:lnTo>
                    <a:pt x="587" y="35"/>
                  </a:lnTo>
                  <a:lnTo>
                    <a:pt x="575" y="28"/>
                  </a:lnTo>
                  <a:lnTo>
                    <a:pt x="562" y="23"/>
                  </a:lnTo>
                  <a:lnTo>
                    <a:pt x="548" y="18"/>
                  </a:lnTo>
                  <a:lnTo>
                    <a:pt x="535" y="13"/>
                  </a:lnTo>
                  <a:lnTo>
                    <a:pt x="521" y="9"/>
                  </a:lnTo>
                  <a:lnTo>
                    <a:pt x="507" y="6"/>
                  </a:lnTo>
                  <a:lnTo>
                    <a:pt x="492" y="4"/>
                  </a:lnTo>
                  <a:lnTo>
                    <a:pt x="478" y="3"/>
                  </a:lnTo>
                  <a:lnTo>
                    <a:pt x="463" y="0"/>
                  </a:lnTo>
                  <a:lnTo>
                    <a:pt x="448" y="0"/>
                  </a:lnTo>
                  <a:lnTo>
                    <a:pt x="433" y="0"/>
                  </a:lnTo>
                  <a:lnTo>
                    <a:pt x="418" y="2"/>
                  </a:lnTo>
                  <a:lnTo>
                    <a:pt x="404" y="4"/>
                  </a:lnTo>
                  <a:lnTo>
                    <a:pt x="389" y="6"/>
                  </a:lnTo>
                  <a:lnTo>
                    <a:pt x="376" y="9"/>
                  </a:lnTo>
                  <a:lnTo>
                    <a:pt x="362" y="13"/>
                  </a:lnTo>
                  <a:lnTo>
                    <a:pt x="349" y="18"/>
                  </a:lnTo>
                  <a:lnTo>
                    <a:pt x="335" y="23"/>
                  </a:lnTo>
                  <a:lnTo>
                    <a:pt x="322" y="28"/>
                  </a:lnTo>
                  <a:lnTo>
                    <a:pt x="309" y="35"/>
                  </a:lnTo>
                  <a:lnTo>
                    <a:pt x="297" y="41"/>
                  </a:lnTo>
                  <a:lnTo>
                    <a:pt x="286" y="49"/>
                  </a:lnTo>
                  <a:lnTo>
                    <a:pt x="274" y="57"/>
                  </a:lnTo>
                  <a:lnTo>
                    <a:pt x="263" y="65"/>
                  </a:lnTo>
                  <a:lnTo>
                    <a:pt x="252" y="74"/>
                  </a:lnTo>
                  <a:lnTo>
                    <a:pt x="242" y="83"/>
                  </a:lnTo>
                  <a:lnTo>
                    <a:pt x="232" y="94"/>
                  </a:lnTo>
                  <a:lnTo>
                    <a:pt x="222" y="103"/>
                  </a:lnTo>
                  <a:lnTo>
                    <a:pt x="214" y="114"/>
                  </a:lnTo>
                  <a:lnTo>
                    <a:pt x="205" y="126"/>
                  </a:lnTo>
                  <a:lnTo>
                    <a:pt x="198" y="136"/>
                  </a:lnTo>
                  <a:lnTo>
                    <a:pt x="190" y="148"/>
                  </a:lnTo>
                  <a:lnTo>
                    <a:pt x="183" y="161"/>
                  </a:lnTo>
                  <a:lnTo>
                    <a:pt x="178" y="174"/>
                  </a:lnTo>
                  <a:lnTo>
                    <a:pt x="171" y="187"/>
                  </a:lnTo>
                  <a:lnTo>
                    <a:pt x="167" y="199"/>
                  </a:lnTo>
                  <a:lnTo>
                    <a:pt x="162" y="213"/>
                  </a:lnTo>
                  <a:lnTo>
                    <a:pt x="158" y="227"/>
                  </a:lnTo>
                  <a:lnTo>
                    <a:pt x="155" y="241"/>
                  </a:lnTo>
                  <a:lnTo>
                    <a:pt x="153" y="255"/>
                  </a:lnTo>
                  <a:lnTo>
                    <a:pt x="151" y="270"/>
                  </a:lnTo>
                  <a:lnTo>
                    <a:pt x="150" y="284"/>
                  </a:lnTo>
                  <a:lnTo>
                    <a:pt x="135" y="286"/>
                  </a:lnTo>
                  <a:lnTo>
                    <a:pt x="119" y="290"/>
                  </a:lnTo>
                  <a:lnTo>
                    <a:pt x="105" y="295"/>
                  </a:lnTo>
                  <a:lnTo>
                    <a:pt x="91" y="301"/>
                  </a:lnTo>
                  <a:lnTo>
                    <a:pt x="78" y="309"/>
                  </a:lnTo>
                  <a:lnTo>
                    <a:pt x="65" y="317"/>
                  </a:lnTo>
                  <a:lnTo>
                    <a:pt x="53" y="327"/>
                  </a:lnTo>
                  <a:lnTo>
                    <a:pt x="43" y="337"/>
                  </a:lnTo>
                  <a:lnTo>
                    <a:pt x="33" y="348"/>
                  </a:lnTo>
                  <a:lnTo>
                    <a:pt x="25" y="361"/>
                  </a:lnTo>
                  <a:lnTo>
                    <a:pt x="17" y="374"/>
                  </a:lnTo>
                  <a:lnTo>
                    <a:pt x="11" y="388"/>
                  </a:lnTo>
                  <a:lnTo>
                    <a:pt x="6" y="403"/>
                  </a:lnTo>
                  <a:lnTo>
                    <a:pt x="2" y="418"/>
                  </a:lnTo>
                  <a:lnTo>
                    <a:pt x="0" y="434"/>
                  </a:lnTo>
                  <a:lnTo>
                    <a:pt x="0" y="450"/>
                  </a:lnTo>
                  <a:lnTo>
                    <a:pt x="0" y="466"/>
                  </a:lnTo>
                  <a:lnTo>
                    <a:pt x="3" y="483"/>
                  </a:lnTo>
                  <a:lnTo>
                    <a:pt x="6" y="499"/>
                  </a:lnTo>
                  <a:lnTo>
                    <a:pt x="13" y="514"/>
                  </a:lnTo>
                  <a:lnTo>
                    <a:pt x="19" y="528"/>
                  </a:lnTo>
                  <a:lnTo>
                    <a:pt x="28" y="542"/>
                  </a:lnTo>
                  <a:lnTo>
                    <a:pt x="37" y="555"/>
                  </a:lnTo>
                  <a:lnTo>
                    <a:pt x="48" y="566"/>
                  </a:lnTo>
                  <a:lnTo>
                    <a:pt x="60" y="577"/>
                  </a:lnTo>
                  <a:lnTo>
                    <a:pt x="72" y="587"/>
                  </a:lnTo>
                  <a:lnTo>
                    <a:pt x="86" y="595"/>
                  </a:lnTo>
                  <a:lnTo>
                    <a:pt x="101" y="602"/>
                  </a:lnTo>
                  <a:lnTo>
                    <a:pt x="115" y="608"/>
                  </a:lnTo>
                  <a:lnTo>
                    <a:pt x="130" y="612"/>
                  </a:lnTo>
                  <a:lnTo>
                    <a:pt x="148" y="615"/>
                  </a:lnTo>
                  <a:lnTo>
                    <a:pt x="164" y="616"/>
                  </a:lnTo>
                  <a:lnTo>
                    <a:pt x="167" y="615"/>
                  </a:lnTo>
                  <a:lnTo>
                    <a:pt x="170" y="615"/>
                  </a:lnTo>
                  <a:lnTo>
                    <a:pt x="172" y="612"/>
                  </a:lnTo>
                  <a:lnTo>
                    <a:pt x="174" y="611"/>
                  </a:lnTo>
                  <a:lnTo>
                    <a:pt x="176" y="609"/>
                  </a:lnTo>
                  <a:lnTo>
                    <a:pt x="178" y="606"/>
                  </a:lnTo>
                  <a:lnTo>
                    <a:pt x="179" y="604"/>
                  </a:lnTo>
                  <a:lnTo>
                    <a:pt x="179" y="601"/>
                  </a:lnTo>
                  <a:lnTo>
                    <a:pt x="179" y="299"/>
                  </a:lnTo>
                  <a:lnTo>
                    <a:pt x="180" y="285"/>
                  </a:lnTo>
                  <a:lnTo>
                    <a:pt x="181" y="271"/>
                  </a:lnTo>
                  <a:lnTo>
                    <a:pt x="182" y="257"/>
                  </a:lnTo>
                  <a:lnTo>
                    <a:pt x="184" y="244"/>
                  </a:lnTo>
                  <a:lnTo>
                    <a:pt x="187" y="232"/>
                  </a:lnTo>
                  <a:lnTo>
                    <a:pt x="191" y="219"/>
                  </a:lnTo>
                  <a:lnTo>
                    <a:pt x="196" y="206"/>
                  </a:lnTo>
                  <a:lnTo>
                    <a:pt x="200" y="194"/>
                  </a:lnTo>
                  <a:lnTo>
                    <a:pt x="205" y="182"/>
                  </a:lnTo>
                  <a:lnTo>
                    <a:pt x="212" y="171"/>
                  </a:lnTo>
                  <a:lnTo>
                    <a:pt x="218" y="160"/>
                  </a:lnTo>
                  <a:lnTo>
                    <a:pt x="225" y="149"/>
                  </a:lnTo>
                  <a:lnTo>
                    <a:pt x="232" y="138"/>
                  </a:lnTo>
                  <a:lnTo>
                    <a:pt x="241" y="128"/>
                  </a:lnTo>
                  <a:lnTo>
                    <a:pt x="249" y="118"/>
                  </a:lnTo>
                  <a:lnTo>
                    <a:pt x="258" y="110"/>
                  </a:lnTo>
                  <a:lnTo>
                    <a:pt x="267" y="100"/>
                  </a:lnTo>
                  <a:lnTo>
                    <a:pt x="277" y="91"/>
                  </a:lnTo>
                  <a:lnTo>
                    <a:pt x="288" y="84"/>
                  </a:lnTo>
                  <a:lnTo>
                    <a:pt x="297" y="76"/>
                  </a:lnTo>
                  <a:lnTo>
                    <a:pt x="309" y="69"/>
                  </a:lnTo>
                  <a:lnTo>
                    <a:pt x="320" y="63"/>
                  </a:lnTo>
                  <a:lnTo>
                    <a:pt x="332" y="57"/>
                  </a:lnTo>
                  <a:lnTo>
                    <a:pt x="343" y="52"/>
                  </a:lnTo>
                  <a:lnTo>
                    <a:pt x="356" y="46"/>
                  </a:lnTo>
                  <a:lnTo>
                    <a:pt x="368" y="42"/>
                  </a:lnTo>
                  <a:lnTo>
                    <a:pt x="381" y="39"/>
                  </a:lnTo>
                  <a:lnTo>
                    <a:pt x="394" y="36"/>
                  </a:lnTo>
                  <a:lnTo>
                    <a:pt x="408" y="34"/>
                  </a:lnTo>
                  <a:lnTo>
                    <a:pt x="420" y="32"/>
                  </a:lnTo>
                  <a:lnTo>
                    <a:pt x="434" y="30"/>
                  </a:lnTo>
                  <a:lnTo>
                    <a:pt x="448" y="30"/>
                  </a:lnTo>
                  <a:lnTo>
                    <a:pt x="462" y="30"/>
                  </a:lnTo>
                  <a:lnTo>
                    <a:pt x="476" y="32"/>
                  </a:lnTo>
                  <a:lnTo>
                    <a:pt x="489" y="34"/>
                  </a:lnTo>
                  <a:lnTo>
                    <a:pt x="503" y="36"/>
                  </a:lnTo>
                  <a:lnTo>
                    <a:pt x="516" y="39"/>
                  </a:lnTo>
                  <a:lnTo>
                    <a:pt x="529" y="42"/>
                  </a:lnTo>
                  <a:lnTo>
                    <a:pt x="540" y="46"/>
                  </a:lnTo>
                  <a:lnTo>
                    <a:pt x="553" y="52"/>
                  </a:lnTo>
                  <a:lnTo>
                    <a:pt x="565" y="57"/>
                  </a:lnTo>
                  <a:lnTo>
                    <a:pt x="577" y="63"/>
                  </a:lnTo>
                  <a:lnTo>
                    <a:pt x="587" y="69"/>
                  </a:lnTo>
                  <a:lnTo>
                    <a:pt x="599" y="76"/>
                  </a:lnTo>
                  <a:lnTo>
                    <a:pt x="610" y="84"/>
                  </a:lnTo>
                  <a:lnTo>
                    <a:pt x="619" y="91"/>
                  </a:lnTo>
                  <a:lnTo>
                    <a:pt x="629" y="100"/>
                  </a:lnTo>
                  <a:lnTo>
                    <a:pt x="639" y="110"/>
                  </a:lnTo>
                  <a:lnTo>
                    <a:pt x="647" y="118"/>
                  </a:lnTo>
                  <a:lnTo>
                    <a:pt x="656" y="128"/>
                  </a:lnTo>
                  <a:lnTo>
                    <a:pt x="664" y="138"/>
                  </a:lnTo>
                  <a:lnTo>
                    <a:pt x="672" y="149"/>
                  </a:lnTo>
                  <a:lnTo>
                    <a:pt x="678" y="160"/>
                  </a:lnTo>
                  <a:lnTo>
                    <a:pt x="685" y="171"/>
                  </a:lnTo>
                  <a:lnTo>
                    <a:pt x="691" y="182"/>
                  </a:lnTo>
                  <a:lnTo>
                    <a:pt x="697" y="194"/>
                  </a:lnTo>
                  <a:lnTo>
                    <a:pt x="701" y="207"/>
                  </a:lnTo>
                  <a:lnTo>
                    <a:pt x="705" y="219"/>
                  </a:lnTo>
                  <a:lnTo>
                    <a:pt x="709" y="232"/>
                  </a:lnTo>
                  <a:lnTo>
                    <a:pt x="713" y="244"/>
                  </a:lnTo>
                  <a:lnTo>
                    <a:pt x="715" y="257"/>
                  </a:lnTo>
                  <a:lnTo>
                    <a:pt x="716" y="271"/>
                  </a:lnTo>
                  <a:lnTo>
                    <a:pt x="717" y="285"/>
                  </a:lnTo>
                  <a:lnTo>
                    <a:pt x="718" y="299"/>
                  </a:lnTo>
                  <a:lnTo>
                    <a:pt x="718" y="601"/>
                  </a:lnTo>
                  <a:lnTo>
                    <a:pt x="718" y="603"/>
                  </a:lnTo>
                  <a:lnTo>
                    <a:pt x="719" y="606"/>
                  </a:lnTo>
                  <a:lnTo>
                    <a:pt x="720" y="608"/>
                  </a:lnTo>
                  <a:lnTo>
                    <a:pt x="722" y="611"/>
                  </a:lnTo>
                  <a:lnTo>
                    <a:pt x="724" y="612"/>
                  </a:lnTo>
                  <a:lnTo>
                    <a:pt x="726" y="615"/>
                  </a:lnTo>
                  <a:lnTo>
                    <a:pt x="730" y="615"/>
                  </a:lnTo>
                  <a:lnTo>
                    <a:pt x="733" y="616"/>
                  </a:lnTo>
                  <a:lnTo>
                    <a:pt x="749" y="615"/>
                  </a:lnTo>
                  <a:lnTo>
                    <a:pt x="766" y="612"/>
                  </a:lnTo>
                  <a:lnTo>
                    <a:pt x="781" y="608"/>
                  </a:lnTo>
                  <a:lnTo>
                    <a:pt x="797" y="602"/>
                  </a:lnTo>
                  <a:lnTo>
                    <a:pt x="811" y="595"/>
                  </a:lnTo>
                  <a:lnTo>
                    <a:pt x="825" y="587"/>
                  </a:lnTo>
                  <a:lnTo>
                    <a:pt x="837" y="577"/>
                  </a:lnTo>
                  <a:lnTo>
                    <a:pt x="848" y="566"/>
                  </a:lnTo>
                  <a:lnTo>
                    <a:pt x="859" y="555"/>
                  </a:lnTo>
                  <a:lnTo>
                    <a:pt x="869" y="542"/>
                  </a:lnTo>
                  <a:lnTo>
                    <a:pt x="877" y="528"/>
                  </a:lnTo>
                  <a:lnTo>
                    <a:pt x="884" y="514"/>
                  </a:lnTo>
                  <a:lnTo>
                    <a:pt x="890" y="499"/>
                  </a:lnTo>
                  <a:lnTo>
                    <a:pt x="893" y="483"/>
                  </a:lnTo>
                  <a:lnTo>
                    <a:pt x="897" y="466"/>
                  </a:lnTo>
                  <a:lnTo>
                    <a:pt x="898" y="450"/>
                  </a:lnTo>
                  <a:lnTo>
                    <a:pt x="897" y="434"/>
                  </a:lnTo>
                  <a:lnTo>
                    <a:pt x="894" y="418"/>
                  </a:lnTo>
                  <a:lnTo>
                    <a:pt x="890" y="403"/>
                  </a:lnTo>
                  <a:lnTo>
                    <a:pt x="886" y="388"/>
                  </a:lnTo>
                  <a:lnTo>
                    <a:pt x="879" y="374"/>
                  </a:lnTo>
                  <a:lnTo>
                    <a:pt x="872" y="361"/>
                  </a:lnTo>
                  <a:lnTo>
                    <a:pt x="863" y="348"/>
                  </a:lnTo>
                  <a:lnTo>
                    <a:pt x="854" y="337"/>
                  </a:lnTo>
                  <a:lnTo>
                    <a:pt x="843" y="327"/>
                  </a:lnTo>
                  <a:lnTo>
                    <a:pt x="831" y="317"/>
                  </a:lnTo>
                  <a:lnTo>
                    <a:pt x="818" y="309"/>
                  </a:lnTo>
                  <a:lnTo>
                    <a:pt x="806" y="301"/>
                  </a:lnTo>
                  <a:lnTo>
                    <a:pt x="792" y="295"/>
                  </a:lnTo>
                  <a:lnTo>
                    <a:pt x="778" y="290"/>
                  </a:lnTo>
                  <a:lnTo>
                    <a:pt x="763" y="286"/>
                  </a:lnTo>
                  <a:lnTo>
                    <a:pt x="747"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3310">
              <a:extLst>
                <a:ext uri="{FF2B5EF4-FFF2-40B4-BE49-F238E27FC236}">
                  <a16:creationId xmlns:a16="http://schemas.microsoft.com/office/drawing/2014/main" id="{A576924B-88EE-4357-94D0-AE8033F4D32A}"/>
                </a:ext>
              </a:extLst>
            </p:cNvPr>
            <p:cNvSpPr>
              <a:spLocks/>
            </p:cNvSpPr>
            <p:nvPr/>
          </p:nvSpPr>
          <p:spPr bwMode="auto">
            <a:xfrm>
              <a:off x="10501313" y="4435475"/>
              <a:ext cx="201613" cy="47625"/>
            </a:xfrm>
            <a:custGeom>
              <a:avLst/>
              <a:gdLst>
                <a:gd name="T0" fmla="*/ 505 w 633"/>
                <a:gd name="T1" fmla="*/ 0 h 150"/>
                <a:gd name="T2" fmla="*/ 128 w 633"/>
                <a:gd name="T3" fmla="*/ 0 h 150"/>
                <a:gd name="T4" fmla="*/ 115 w 633"/>
                <a:gd name="T5" fmla="*/ 1 h 150"/>
                <a:gd name="T6" fmla="*/ 102 w 633"/>
                <a:gd name="T7" fmla="*/ 3 h 150"/>
                <a:gd name="T8" fmla="*/ 90 w 633"/>
                <a:gd name="T9" fmla="*/ 7 h 150"/>
                <a:gd name="T10" fmla="*/ 79 w 633"/>
                <a:gd name="T11" fmla="*/ 11 h 150"/>
                <a:gd name="T12" fmla="*/ 67 w 633"/>
                <a:gd name="T13" fmla="*/ 17 h 150"/>
                <a:gd name="T14" fmla="*/ 56 w 633"/>
                <a:gd name="T15" fmla="*/ 24 h 150"/>
                <a:gd name="T16" fmla="*/ 47 w 633"/>
                <a:gd name="T17" fmla="*/ 31 h 150"/>
                <a:gd name="T18" fmla="*/ 37 w 633"/>
                <a:gd name="T19" fmla="*/ 41 h 150"/>
                <a:gd name="T20" fmla="*/ 30 w 633"/>
                <a:gd name="T21" fmla="*/ 51 h 150"/>
                <a:gd name="T22" fmla="*/ 22 w 633"/>
                <a:gd name="T23" fmla="*/ 60 h 150"/>
                <a:gd name="T24" fmla="*/ 16 w 633"/>
                <a:gd name="T25" fmla="*/ 72 h 150"/>
                <a:gd name="T26" fmla="*/ 10 w 633"/>
                <a:gd name="T27" fmla="*/ 84 h 150"/>
                <a:gd name="T28" fmla="*/ 5 w 633"/>
                <a:gd name="T29" fmla="*/ 95 h 150"/>
                <a:gd name="T30" fmla="*/ 2 w 633"/>
                <a:gd name="T31" fmla="*/ 108 h 150"/>
                <a:gd name="T32" fmla="*/ 1 w 633"/>
                <a:gd name="T33" fmla="*/ 121 h 150"/>
                <a:gd name="T34" fmla="*/ 0 w 633"/>
                <a:gd name="T35" fmla="*/ 135 h 150"/>
                <a:gd name="T36" fmla="*/ 0 w 633"/>
                <a:gd name="T37" fmla="*/ 138 h 150"/>
                <a:gd name="T38" fmla="*/ 1 w 633"/>
                <a:gd name="T39" fmla="*/ 141 h 150"/>
                <a:gd name="T40" fmla="*/ 2 w 633"/>
                <a:gd name="T41" fmla="*/ 144 h 150"/>
                <a:gd name="T42" fmla="*/ 4 w 633"/>
                <a:gd name="T43" fmla="*/ 146 h 150"/>
                <a:gd name="T44" fmla="*/ 6 w 633"/>
                <a:gd name="T45" fmla="*/ 148 h 150"/>
                <a:gd name="T46" fmla="*/ 8 w 633"/>
                <a:gd name="T47" fmla="*/ 149 h 150"/>
                <a:gd name="T48" fmla="*/ 11 w 633"/>
                <a:gd name="T49" fmla="*/ 150 h 150"/>
                <a:gd name="T50" fmla="*/ 15 w 633"/>
                <a:gd name="T51" fmla="*/ 150 h 150"/>
                <a:gd name="T52" fmla="*/ 618 w 633"/>
                <a:gd name="T53" fmla="*/ 150 h 150"/>
                <a:gd name="T54" fmla="*/ 621 w 633"/>
                <a:gd name="T55" fmla="*/ 150 h 150"/>
                <a:gd name="T56" fmla="*/ 624 w 633"/>
                <a:gd name="T57" fmla="*/ 149 h 150"/>
                <a:gd name="T58" fmla="*/ 627 w 633"/>
                <a:gd name="T59" fmla="*/ 148 h 150"/>
                <a:gd name="T60" fmla="*/ 629 w 633"/>
                <a:gd name="T61" fmla="*/ 146 h 150"/>
                <a:gd name="T62" fmla="*/ 631 w 633"/>
                <a:gd name="T63" fmla="*/ 144 h 150"/>
                <a:gd name="T64" fmla="*/ 632 w 633"/>
                <a:gd name="T65" fmla="*/ 141 h 150"/>
                <a:gd name="T66" fmla="*/ 633 w 633"/>
                <a:gd name="T67" fmla="*/ 138 h 150"/>
                <a:gd name="T68" fmla="*/ 633 w 633"/>
                <a:gd name="T69" fmla="*/ 135 h 150"/>
                <a:gd name="T70" fmla="*/ 632 w 633"/>
                <a:gd name="T71" fmla="*/ 121 h 150"/>
                <a:gd name="T72" fmla="*/ 631 w 633"/>
                <a:gd name="T73" fmla="*/ 108 h 150"/>
                <a:gd name="T74" fmla="*/ 628 w 633"/>
                <a:gd name="T75" fmla="*/ 95 h 150"/>
                <a:gd name="T76" fmla="*/ 623 w 633"/>
                <a:gd name="T77" fmla="*/ 84 h 150"/>
                <a:gd name="T78" fmla="*/ 617 w 633"/>
                <a:gd name="T79" fmla="*/ 72 h 150"/>
                <a:gd name="T80" fmla="*/ 611 w 633"/>
                <a:gd name="T81" fmla="*/ 60 h 150"/>
                <a:gd name="T82" fmla="*/ 603 w 633"/>
                <a:gd name="T83" fmla="*/ 51 h 150"/>
                <a:gd name="T84" fmla="*/ 596 w 633"/>
                <a:gd name="T85" fmla="*/ 41 h 150"/>
                <a:gd name="T86" fmla="*/ 586 w 633"/>
                <a:gd name="T87" fmla="*/ 31 h 150"/>
                <a:gd name="T88" fmla="*/ 576 w 633"/>
                <a:gd name="T89" fmla="*/ 24 h 150"/>
                <a:gd name="T90" fmla="*/ 566 w 633"/>
                <a:gd name="T91" fmla="*/ 17 h 150"/>
                <a:gd name="T92" fmla="*/ 554 w 633"/>
                <a:gd name="T93" fmla="*/ 11 h 150"/>
                <a:gd name="T94" fmla="*/ 543 w 633"/>
                <a:gd name="T95" fmla="*/ 7 h 150"/>
                <a:gd name="T96" fmla="*/ 530 w 633"/>
                <a:gd name="T97" fmla="*/ 3 h 150"/>
                <a:gd name="T98" fmla="*/ 517 w 633"/>
                <a:gd name="T99" fmla="*/ 1 h 150"/>
                <a:gd name="T100" fmla="*/ 505 w 633"/>
                <a:gd name="T10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150">
                  <a:moveTo>
                    <a:pt x="505" y="0"/>
                  </a:moveTo>
                  <a:lnTo>
                    <a:pt x="128" y="0"/>
                  </a:lnTo>
                  <a:lnTo>
                    <a:pt x="115" y="1"/>
                  </a:lnTo>
                  <a:lnTo>
                    <a:pt x="102" y="3"/>
                  </a:lnTo>
                  <a:lnTo>
                    <a:pt x="90" y="7"/>
                  </a:lnTo>
                  <a:lnTo>
                    <a:pt x="79" y="11"/>
                  </a:lnTo>
                  <a:lnTo>
                    <a:pt x="67" y="17"/>
                  </a:lnTo>
                  <a:lnTo>
                    <a:pt x="56" y="24"/>
                  </a:lnTo>
                  <a:lnTo>
                    <a:pt x="47" y="31"/>
                  </a:lnTo>
                  <a:lnTo>
                    <a:pt x="37" y="41"/>
                  </a:lnTo>
                  <a:lnTo>
                    <a:pt x="30" y="51"/>
                  </a:lnTo>
                  <a:lnTo>
                    <a:pt x="22" y="60"/>
                  </a:lnTo>
                  <a:lnTo>
                    <a:pt x="16" y="72"/>
                  </a:lnTo>
                  <a:lnTo>
                    <a:pt x="10" y="84"/>
                  </a:lnTo>
                  <a:lnTo>
                    <a:pt x="5" y="95"/>
                  </a:lnTo>
                  <a:lnTo>
                    <a:pt x="2" y="108"/>
                  </a:lnTo>
                  <a:lnTo>
                    <a:pt x="1" y="121"/>
                  </a:lnTo>
                  <a:lnTo>
                    <a:pt x="0" y="135"/>
                  </a:lnTo>
                  <a:lnTo>
                    <a:pt x="0" y="138"/>
                  </a:lnTo>
                  <a:lnTo>
                    <a:pt x="1" y="141"/>
                  </a:lnTo>
                  <a:lnTo>
                    <a:pt x="2" y="144"/>
                  </a:lnTo>
                  <a:lnTo>
                    <a:pt x="4" y="146"/>
                  </a:lnTo>
                  <a:lnTo>
                    <a:pt x="6" y="148"/>
                  </a:lnTo>
                  <a:lnTo>
                    <a:pt x="8" y="149"/>
                  </a:lnTo>
                  <a:lnTo>
                    <a:pt x="11" y="150"/>
                  </a:lnTo>
                  <a:lnTo>
                    <a:pt x="15" y="150"/>
                  </a:lnTo>
                  <a:lnTo>
                    <a:pt x="618" y="150"/>
                  </a:lnTo>
                  <a:lnTo>
                    <a:pt x="621" y="150"/>
                  </a:lnTo>
                  <a:lnTo>
                    <a:pt x="624" y="149"/>
                  </a:lnTo>
                  <a:lnTo>
                    <a:pt x="627" y="148"/>
                  </a:lnTo>
                  <a:lnTo>
                    <a:pt x="629" y="146"/>
                  </a:lnTo>
                  <a:lnTo>
                    <a:pt x="631" y="144"/>
                  </a:lnTo>
                  <a:lnTo>
                    <a:pt x="632" y="141"/>
                  </a:lnTo>
                  <a:lnTo>
                    <a:pt x="633" y="138"/>
                  </a:lnTo>
                  <a:lnTo>
                    <a:pt x="633" y="135"/>
                  </a:lnTo>
                  <a:lnTo>
                    <a:pt x="632" y="121"/>
                  </a:lnTo>
                  <a:lnTo>
                    <a:pt x="631" y="108"/>
                  </a:lnTo>
                  <a:lnTo>
                    <a:pt x="628" y="95"/>
                  </a:lnTo>
                  <a:lnTo>
                    <a:pt x="623" y="84"/>
                  </a:lnTo>
                  <a:lnTo>
                    <a:pt x="617" y="72"/>
                  </a:lnTo>
                  <a:lnTo>
                    <a:pt x="611" y="60"/>
                  </a:lnTo>
                  <a:lnTo>
                    <a:pt x="603" y="51"/>
                  </a:lnTo>
                  <a:lnTo>
                    <a:pt x="596" y="41"/>
                  </a:lnTo>
                  <a:lnTo>
                    <a:pt x="586" y="31"/>
                  </a:lnTo>
                  <a:lnTo>
                    <a:pt x="576" y="24"/>
                  </a:lnTo>
                  <a:lnTo>
                    <a:pt x="566" y="17"/>
                  </a:lnTo>
                  <a:lnTo>
                    <a:pt x="554" y="11"/>
                  </a:lnTo>
                  <a:lnTo>
                    <a:pt x="543" y="7"/>
                  </a:lnTo>
                  <a:lnTo>
                    <a:pt x="530" y="3"/>
                  </a:lnTo>
                  <a:lnTo>
                    <a:pt x="517" y="1"/>
                  </a:lnTo>
                  <a:lnTo>
                    <a:pt x="5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5" name="Rectangle 14"/>
          <p:cNvSpPr/>
          <p:nvPr/>
        </p:nvSpPr>
        <p:spPr>
          <a:xfrm>
            <a:off x="4267200" y="1008511"/>
            <a:ext cx="3429000"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ZA" sz="1600" b="1" dirty="0">
                <a:latin typeface="Arial" panose="020B0604020202020204" pitchFamily="34" charset="0"/>
                <a:cs typeface="Arial" panose="020B0604020202020204" pitchFamily="34" charset="0"/>
              </a:rPr>
              <a:t>Legislative and other mandates</a:t>
            </a:r>
          </a:p>
        </p:txBody>
      </p:sp>
      <p:sp>
        <p:nvSpPr>
          <p:cNvPr id="8" name="Rectangle 7"/>
          <p:cNvSpPr/>
          <p:nvPr/>
        </p:nvSpPr>
        <p:spPr>
          <a:xfrm>
            <a:off x="2361210" y="1560326"/>
            <a:ext cx="6368141" cy="5047536"/>
          </a:xfrm>
          <a:prstGeom prst="rect">
            <a:avLst/>
          </a:prstGeom>
        </p:spPr>
        <p:txBody>
          <a:bodyPr wrap="square">
            <a:spAutoFit/>
          </a:bodyPr>
          <a:lstStyle/>
          <a:p>
            <a:r>
              <a:rPr lang="en-ZA" sz="1600" b="1" dirty="0">
                <a:latin typeface="Arial" panose="020B0604020202020204" pitchFamily="34" charset="0"/>
                <a:cs typeface="Arial" panose="020B0604020202020204" pitchFamily="34" charset="0"/>
              </a:rPr>
              <a:t>Political Party Funding Act</a:t>
            </a:r>
          </a:p>
          <a:p>
            <a:pPr marL="342900" indent="-342900">
              <a:buFont typeface="+mj-lt"/>
              <a:buAutoNum type="arabicPeriod"/>
            </a:pPr>
            <a:r>
              <a:rPr lang="en-ZA" sz="1400" dirty="0">
                <a:latin typeface="Arial" panose="020B0604020202020204" pitchFamily="34" charset="0"/>
                <a:cs typeface="Arial" panose="020B0604020202020204" pitchFamily="34" charset="0"/>
              </a:rPr>
              <a:t>On 23 January 2019, the President of South Africa enacted the Political Party Funding Act, Act No. 6 of 2018. The Electoral Commission was tasked to establish a separate unit within the Commission to establish a Represented Political Party Fund(RPPF),  Multi-Party Democracy Fund(MPDF), coordinate and monitor private donations received by all registered political parties. </a:t>
            </a:r>
          </a:p>
          <a:p>
            <a:pPr marL="342900" indent="-342900">
              <a:buFont typeface="+mj-lt"/>
              <a:buAutoNum type="arabicPeriod"/>
            </a:pPr>
            <a:endParaRPr lang="en-ZA" sz="1400" dirty="0">
              <a:latin typeface="Arial" panose="020B0604020202020204" pitchFamily="34" charset="0"/>
              <a:cs typeface="Arial" panose="020B0604020202020204" pitchFamily="34" charset="0"/>
            </a:endParaRPr>
          </a:p>
          <a:p>
            <a:pPr marL="342900" indent="-342900">
              <a:buFont typeface="+mj-lt"/>
              <a:buAutoNum type="arabicPeriod"/>
            </a:pPr>
            <a:r>
              <a:rPr lang="en-ZA" sz="1400" dirty="0">
                <a:latin typeface="Arial" panose="020B0604020202020204" pitchFamily="34" charset="0"/>
                <a:cs typeface="Arial" panose="020B0604020202020204" pitchFamily="34" charset="0"/>
              </a:rPr>
              <a:t>The purpose of the Political Party Funding Act is to provide for, and regulate, the public and private funding of political parties, in particular:</a:t>
            </a:r>
          </a:p>
          <a:p>
            <a:pPr lvl="1"/>
            <a:r>
              <a:rPr lang="en-ZA" sz="1400" dirty="0">
                <a:latin typeface="Arial" panose="020B0604020202020204" pitchFamily="34" charset="0"/>
                <a:cs typeface="Arial" panose="020B0604020202020204" pitchFamily="34" charset="0"/>
              </a:rPr>
              <a:t>a)the establishment and management of Funds to fund represented political parties sufficiently; </a:t>
            </a:r>
          </a:p>
          <a:p>
            <a:pPr lvl="1"/>
            <a:r>
              <a:rPr lang="en-ZA" sz="1400" dirty="0">
                <a:latin typeface="Arial" panose="020B0604020202020204" pitchFamily="34" charset="0"/>
                <a:cs typeface="Arial" panose="020B0604020202020204" pitchFamily="34" charset="0"/>
              </a:rPr>
              <a:t>b)to prohibit certain donations made directly to political parties; </a:t>
            </a:r>
          </a:p>
          <a:p>
            <a:pPr lvl="1"/>
            <a:r>
              <a:rPr lang="en-ZA" sz="1400" dirty="0">
                <a:latin typeface="Arial" panose="020B0604020202020204" pitchFamily="34" charset="0"/>
                <a:cs typeface="Arial" panose="020B0604020202020204" pitchFamily="34" charset="0"/>
              </a:rPr>
              <a:t>c)to regulate disclosure of donations accepted;</a:t>
            </a:r>
          </a:p>
          <a:p>
            <a:pPr lvl="1"/>
            <a:r>
              <a:rPr lang="en-ZA" sz="1400" dirty="0">
                <a:latin typeface="Arial" panose="020B0604020202020204" pitchFamily="34" charset="0"/>
                <a:cs typeface="Arial" panose="020B0604020202020204" pitchFamily="34" charset="0"/>
              </a:rPr>
              <a:t>d)to determine the duties of political parties in respect of funding; </a:t>
            </a:r>
          </a:p>
          <a:p>
            <a:pPr lvl="1"/>
            <a:r>
              <a:rPr lang="en-ZA" sz="1400" dirty="0">
                <a:latin typeface="Arial" panose="020B0604020202020204" pitchFamily="34" charset="0"/>
                <a:cs typeface="Arial" panose="020B0604020202020204" pitchFamily="34" charset="0"/>
              </a:rPr>
              <a:t>e)to provide for powers and duties of the Commission; </a:t>
            </a:r>
          </a:p>
          <a:p>
            <a:pPr lvl="1"/>
            <a:r>
              <a:rPr lang="en-ZA" sz="1400" dirty="0">
                <a:latin typeface="Arial" panose="020B0604020202020204" pitchFamily="34" charset="0"/>
                <a:cs typeface="Arial" panose="020B0604020202020204" pitchFamily="34" charset="0"/>
              </a:rPr>
              <a:t>f)to provide for administrative fines; </a:t>
            </a:r>
          </a:p>
          <a:p>
            <a:pPr lvl="1"/>
            <a:r>
              <a:rPr lang="en-ZA" sz="1400" dirty="0">
                <a:latin typeface="Arial" panose="020B0604020202020204" pitchFamily="34" charset="0"/>
                <a:cs typeface="Arial" panose="020B0604020202020204" pitchFamily="34" charset="0"/>
              </a:rPr>
              <a:t>g)to repeal the Public Funding of Represented Political Parties Act, 199;  and </a:t>
            </a:r>
          </a:p>
          <a:p>
            <a:pPr lvl="1"/>
            <a:r>
              <a:rPr lang="en-ZA" sz="1400" dirty="0">
                <a:latin typeface="Arial" panose="020B0604020202020204" pitchFamily="34" charset="0"/>
                <a:cs typeface="Arial" panose="020B0604020202020204" pitchFamily="34" charset="0"/>
              </a:rPr>
              <a:t>h)provide for transitional matters.</a:t>
            </a:r>
          </a:p>
          <a:p>
            <a:pPr marL="342900" indent="-342900">
              <a:buFont typeface="+mj-lt"/>
              <a:buAutoNum type="arabicPeriod"/>
            </a:pPr>
            <a:r>
              <a:rPr lang="en-ZA" sz="1400" dirty="0">
                <a:latin typeface="Arial" panose="020B0604020202020204" pitchFamily="34" charset="0"/>
                <a:cs typeface="Arial" panose="020B0604020202020204" pitchFamily="34" charset="0"/>
              </a:rPr>
              <a:t>The Act changes the landscape for political party funding and promotes transparency by regulating the disclosure of donations exceeding the prescribe threshold.</a:t>
            </a:r>
          </a:p>
        </p:txBody>
      </p:sp>
      <p:pic>
        <p:nvPicPr>
          <p:cNvPr id="30" name="Picture 2">
            <a:extLst>
              <a:ext uri="{FF2B5EF4-FFF2-40B4-BE49-F238E27FC236}">
                <a16:creationId xmlns:a16="http://schemas.microsoft.com/office/drawing/2014/main" id="{6C2744EE-200B-4EF3-8371-DC1FED9E9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510"/>
          <a:stretch/>
        </p:blipFill>
        <p:spPr bwMode="auto">
          <a:xfrm>
            <a:off x="8384638" y="6081301"/>
            <a:ext cx="691407" cy="73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71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44B06B-4045-4A6B-9A2F-4D274A59189F}"/>
              </a:ext>
            </a:extLst>
          </p:cNvPr>
          <p:cNvSpPr/>
          <p:nvPr/>
        </p:nvSpPr>
        <p:spPr>
          <a:xfrm>
            <a:off x="402772" y="283030"/>
            <a:ext cx="740228" cy="56605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5D14BC9-6CD6-4708-970C-9BA488B95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81201"/>
            <a:ext cx="4114961" cy="4034954"/>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8" name="TextBox 7">
            <a:extLst>
              <a:ext uri="{FF2B5EF4-FFF2-40B4-BE49-F238E27FC236}">
                <a16:creationId xmlns:a16="http://schemas.microsoft.com/office/drawing/2014/main" id="{03AD59C9-EC4F-463C-AD8B-71836D60AA41}"/>
              </a:ext>
            </a:extLst>
          </p:cNvPr>
          <p:cNvSpPr txBox="1"/>
          <p:nvPr/>
        </p:nvSpPr>
        <p:spPr>
          <a:xfrm>
            <a:off x="794106" y="338450"/>
            <a:ext cx="5299069" cy="523220"/>
          </a:xfrm>
          <a:prstGeom prst="rect">
            <a:avLst/>
          </a:prstGeom>
          <a:noFill/>
        </p:spPr>
        <p:txBody>
          <a:bodyPr wrap="square" lIns="0" tIns="0" rIns="0" bIns="0" rtlCol="0">
            <a:spAutoFit/>
          </a:bodyPr>
          <a:lstStyle/>
          <a:p>
            <a:r>
              <a:rPr lang="en-US" sz="34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OUR VISION</a:t>
            </a:r>
            <a:r>
              <a:rPr lang="en-US" sz="3400"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 </a:t>
            </a:r>
          </a:p>
        </p:txBody>
      </p:sp>
      <p:sp>
        <p:nvSpPr>
          <p:cNvPr id="9" name="TextBox 8">
            <a:extLst>
              <a:ext uri="{FF2B5EF4-FFF2-40B4-BE49-F238E27FC236}">
                <a16:creationId xmlns:a16="http://schemas.microsoft.com/office/drawing/2014/main" id="{B7DFBAE0-D7E0-437A-B8D8-039A69FE105E}"/>
              </a:ext>
            </a:extLst>
          </p:cNvPr>
          <p:cNvSpPr txBox="1"/>
          <p:nvPr/>
        </p:nvSpPr>
        <p:spPr>
          <a:xfrm>
            <a:off x="4570863" y="1981200"/>
            <a:ext cx="4344537" cy="3600986"/>
          </a:xfrm>
          <a:prstGeom prst="rect">
            <a:avLst/>
          </a:prstGeom>
          <a:noFill/>
        </p:spPr>
        <p:txBody>
          <a:bodyPr wrap="square" lIns="0" tIns="0" rIns="0" bIns="0" rtlCol="0">
            <a:spAutoFit/>
          </a:bodyPr>
          <a:lstStyle/>
          <a:p>
            <a:pPr algn="ctr"/>
            <a:endParaRPr lang="en-ZA" sz="1400"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endParaRPr>
          </a:p>
          <a:p>
            <a:pPr algn="ctr"/>
            <a:r>
              <a:rPr lang="en-ZA" sz="4400" b="1" dirty="0">
                <a:solidFill>
                  <a:schemeClr val="tx1">
                    <a:lumMod val="75000"/>
                    <a:lumOff val="25000"/>
                  </a:schemeClr>
                </a:solidFill>
                <a:latin typeface="Arial" panose="020B0604020202020204" pitchFamily="34" charset="0"/>
                <a:ea typeface="Batang" panose="02030600000101010101" pitchFamily="18" charset="-127"/>
                <a:cs typeface="Arial" panose="020B0604020202020204" pitchFamily="34" charset="0"/>
              </a:rPr>
              <a:t>To be a</a:t>
            </a:r>
          </a:p>
          <a:p>
            <a:pPr algn="ctr"/>
            <a:r>
              <a:rPr lang="en-ZA" sz="4400" b="1" dirty="0">
                <a:solidFill>
                  <a:schemeClr val="tx1">
                    <a:lumMod val="75000"/>
                    <a:lumOff val="25000"/>
                  </a:schemeClr>
                </a:solidFill>
                <a:latin typeface="Arial" panose="020B0604020202020204" pitchFamily="34" charset="0"/>
                <a:ea typeface="Batang" panose="02030600000101010101" pitchFamily="18" charset="-127"/>
                <a:cs typeface="Arial" panose="020B0604020202020204" pitchFamily="34" charset="0"/>
              </a:rPr>
              <a:t> pre-eminent </a:t>
            </a:r>
          </a:p>
          <a:p>
            <a:pPr algn="ctr"/>
            <a:r>
              <a:rPr lang="en-ZA" sz="4400" b="1" dirty="0">
                <a:solidFill>
                  <a:schemeClr val="tx1">
                    <a:lumMod val="75000"/>
                    <a:lumOff val="25000"/>
                  </a:schemeClr>
                </a:solidFill>
                <a:latin typeface="Arial" panose="020B0604020202020204" pitchFamily="34" charset="0"/>
                <a:ea typeface="Batang" panose="02030600000101010101" pitchFamily="18" charset="-127"/>
                <a:cs typeface="Arial" panose="020B0604020202020204" pitchFamily="34" charset="0"/>
              </a:rPr>
              <a:t>leader in electoral democracy</a:t>
            </a:r>
          </a:p>
        </p:txBody>
      </p:sp>
    </p:spTree>
    <p:extLst>
      <p:ext uri="{BB962C8B-B14F-4D97-AF65-F5344CB8AC3E}">
        <p14:creationId xmlns:p14="http://schemas.microsoft.com/office/powerpoint/2010/main" val="15392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3153F7-79A6-4992-B64B-26718DC24924}"/>
              </a:ext>
            </a:extLst>
          </p:cNvPr>
          <p:cNvSpPr/>
          <p:nvPr/>
        </p:nvSpPr>
        <p:spPr>
          <a:xfrm>
            <a:off x="402772" y="283030"/>
            <a:ext cx="740228" cy="566057"/>
          </a:xfrm>
          <a:prstGeom prst="rect">
            <a:avLst/>
          </a:prstGeom>
          <a:solidFill>
            <a:srgbClr val="1F497D">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E1E15F9-90FD-4A29-A525-BE625D01F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14" y="1474371"/>
            <a:ext cx="3002186" cy="4512091"/>
          </a:xfrm>
          <a:prstGeom prst="rect">
            <a:avLst/>
          </a:prstGeom>
          <a:effectLst>
            <a:softEdge rad="317500"/>
          </a:effectLst>
        </p:spPr>
      </p:pic>
      <p:sp>
        <p:nvSpPr>
          <p:cNvPr id="8" name="TextBox 7">
            <a:extLst>
              <a:ext uri="{FF2B5EF4-FFF2-40B4-BE49-F238E27FC236}">
                <a16:creationId xmlns:a16="http://schemas.microsoft.com/office/drawing/2014/main" id="{03AD59C9-EC4F-463C-AD8B-71836D60AA41}"/>
              </a:ext>
            </a:extLst>
          </p:cNvPr>
          <p:cNvSpPr txBox="1"/>
          <p:nvPr/>
        </p:nvSpPr>
        <p:spPr>
          <a:xfrm>
            <a:off x="595599" y="295870"/>
            <a:ext cx="6965289" cy="523220"/>
          </a:xfrm>
          <a:prstGeom prst="rect">
            <a:avLst/>
          </a:prstGeom>
          <a:noFill/>
        </p:spPr>
        <p:txBody>
          <a:bodyPr wrap="square" lIns="0" tIns="0" rIns="0" bIns="0" rtlCol="0">
            <a:spAutoFit/>
          </a:bodyPr>
          <a:lstStyle/>
          <a:p>
            <a:r>
              <a:rPr lang="en-ID" sz="3400" b="1" dirty="0">
                <a:solidFill>
                  <a:schemeClr val="tx1">
                    <a:lumMod val="75000"/>
                    <a:lumOff val="25000"/>
                  </a:schemeClr>
                </a:solidFill>
                <a:latin typeface="Arial" panose="020B0604020202020204" pitchFamily="34" charset="0"/>
                <a:ea typeface="Segoe UI Black" panose="020B0A02040204020203" pitchFamily="34" charset="0"/>
                <a:cs typeface="Arial" panose="020B0604020202020204" pitchFamily="34" charset="0"/>
              </a:rPr>
              <a:t>OUR MISSION</a:t>
            </a:r>
          </a:p>
        </p:txBody>
      </p:sp>
      <p:sp>
        <p:nvSpPr>
          <p:cNvPr id="9" name="TextBox 8">
            <a:extLst>
              <a:ext uri="{FF2B5EF4-FFF2-40B4-BE49-F238E27FC236}">
                <a16:creationId xmlns:a16="http://schemas.microsoft.com/office/drawing/2014/main" id="{B7DFBAE0-D7E0-437A-B8D8-039A69FE105E}"/>
              </a:ext>
            </a:extLst>
          </p:cNvPr>
          <p:cNvSpPr txBox="1"/>
          <p:nvPr/>
        </p:nvSpPr>
        <p:spPr>
          <a:xfrm>
            <a:off x="3373436" y="2342147"/>
            <a:ext cx="4767171" cy="3323987"/>
          </a:xfrm>
          <a:prstGeom prst="rect">
            <a:avLst/>
          </a:prstGeom>
          <a:noFill/>
        </p:spPr>
        <p:txBody>
          <a:bodyPr wrap="square" lIns="0" tIns="0" rIns="0" bIns="0" rtlCol="0">
            <a:spAutoFit/>
          </a:bodyPr>
          <a:lstStyle/>
          <a:p>
            <a:pPr algn="ctr"/>
            <a:r>
              <a:rPr lang="en-ZA" sz="2400" dirty="0">
                <a:latin typeface="Arial" panose="020B0604020202020204" pitchFamily="34" charset="0"/>
                <a:ea typeface="Segoe UI Black" panose="020B0A02040204020203" pitchFamily="34" charset="0"/>
                <a:cs typeface="Arial" panose="020B0604020202020204" pitchFamily="34" charset="0"/>
              </a:rPr>
              <a:t>The Electoral Commission is an independent constitutional body, which manages elections of legislative bodies and ensures that those elections are free and fair through the participation of citizens, political parties and civil society in order to strengthen electoral democracy</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8905" y="5986462"/>
            <a:ext cx="875095"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667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4800" dirty="0" smtClean="0">
            <a:latin typeface="Segoe UI Black" panose="020B0A02040204020203" pitchFamily="34" charset="0"/>
            <a:ea typeface="Segoe UI Black" panose="020B0A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1888</TotalTime>
  <Words>5907</Words>
  <Application>Microsoft Office PowerPoint</Application>
  <PresentationFormat>On-screen Show (4:3)</PresentationFormat>
  <Paragraphs>2053</Paragraphs>
  <Slides>54</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Arial</vt:lpstr>
      <vt:lpstr>Batang</vt:lpstr>
      <vt:lpstr>Book Antiqua</vt:lpstr>
      <vt:lpstr>Calibri</vt:lpstr>
      <vt:lpstr>Calibri Light</vt:lpstr>
      <vt:lpstr>Lato</vt:lpstr>
      <vt:lpstr>Segoe UI</vt:lpstr>
      <vt:lpstr>Segoe UI Black</vt:lpstr>
      <vt:lpstr>Swiss 721</vt:lpstr>
      <vt:lpstr>Times New Roman</vt:lpstr>
      <vt:lpstr>Wingdings</vt:lpstr>
      <vt:lpstr>Office Theme</vt:lpstr>
      <vt:lpstr>4_Office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Mbatha, Dawn</dc:creator>
  <cp:lastModifiedBy>Eddy Mathonsi</cp:lastModifiedBy>
  <cp:revision>150</cp:revision>
  <dcterms:created xsi:type="dcterms:W3CDTF">2006-08-16T00:00:00Z</dcterms:created>
  <dcterms:modified xsi:type="dcterms:W3CDTF">2020-05-09T13:09:47Z</dcterms:modified>
</cp:coreProperties>
</file>