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73"/>
  </p:notesMasterIdLst>
  <p:handoutMasterIdLst>
    <p:handoutMasterId r:id="rId74"/>
  </p:handoutMasterIdLst>
  <p:sldIdLst>
    <p:sldId id="590" r:id="rId2"/>
    <p:sldId id="359" r:id="rId3"/>
    <p:sldId id="541" r:id="rId4"/>
    <p:sldId id="584" r:id="rId5"/>
    <p:sldId id="552" r:id="rId6"/>
    <p:sldId id="554" r:id="rId7"/>
    <p:sldId id="542" r:id="rId8"/>
    <p:sldId id="544" r:id="rId9"/>
    <p:sldId id="475" r:id="rId10"/>
    <p:sldId id="476" r:id="rId11"/>
    <p:sldId id="638" r:id="rId12"/>
    <p:sldId id="556" r:id="rId13"/>
    <p:sldId id="635" r:id="rId14"/>
    <p:sldId id="636" r:id="rId15"/>
    <p:sldId id="637" r:id="rId16"/>
    <p:sldId id="604" r:id="rId17"/>
    <p:sldId id="605" r:id="rId18"/>
    <p:sldId id="606" r:id="rId19"/>
    <p:sldId id="607" r:id="rId20"/>
    <p:sldId id="524" r:id="rId21"/>
    <p:sldId id="557" r:id="rId22"/>
    <p:sldId id="559" r:id="rId23"/>
    <p:sldId id="591" r:id="rId24"/>
    <p:sldId id="592" r:id="rId25"/>
    <p:sldId id="594" r:id="rId26"/>
    <p:sldId id="560" r:id="rId27"/>
    <p:sldId id="599" r:id="rId28"/>
    <p:sldId id="602" r:id="rId29"/>
    <p:sldId id="630" r:id="rId30"/>
    <p:sldId id="631" r:id="rId31"/>
    <p:sldId id="608" r:id="rId32"/>
    <p:sldId id="628" r:id="rId33"/>
    <p:sldId id="632" r:id="rId34"/>
    <p:sldId id="609" r:id="rId35"/>
    <p:sldId id="634" r:id="rId36"/>
    <p:sldId id="633" r:id="rId37"/>
    <p:sldId id="611" r:id="rId38"/>
    <p:sldId id="569" r:id="rId39"/>
    <p:sldId id="585" r:id="rId40"/>
    <p:sldId id="586" r:id="rId41"/>
    <p:sldId id="571" r:id="rId42"/>
    <p:sldId id="587" r:id="rId43"/>
    <p:sldId id="570" r:id="rId44"/>
    <p:sldId id="588" r:id="rId45"/>
    <p:sldId id="589" r:id="rId46"/>
    <p:sldId id="595" r:id="rId47"/>
    <p:sldId id="596" r:id="rId48"/>
    <p:sldId id="597" r:id="rId49"/>
    <p:sldId id="598" r:id="rId50"/>
    <p:sldId id="573" r:id="rId51"/>
    <p:sldId id="561" r:id="rId52"/>
    <p:sldId id="566" r:id="rId53"/>
    <p:sldId id="564" r:id="rId54"/>
    <p:sldId id="563" r:id="rId55"/>
    <p:sldId id="567" r:id="rId56"/>
    <p:sldId id="629" r:id="rId57"/>
    <p:sldId id="537" r:id="rId58"/>
    <p:sldId id="615" r:id="rId59"/>
    <p:sldId id="616" r:id="rId60"/>
    <p:sldId id="617" r:id="rId61"/>
    <p:sldId id="618" r:id="rId62"/>
    <p:sldId id="619" r:id="rId63"/>
    <p:sldId id="620" r:id="rId64"/>
    <p:sldId id="621" r:id="rId65"/>
    <p:sldId id="540" r:id="rId66"/>
    <p:sldId id="622" r:id="rId67"/>
    <p:sldId id="623" r:id="rId68"/>
    <p:sldId id="624" r:id="rId69"/>
    <p:sldId id="625" r:id="rId70"/>
    <p:sldId id="626" r:id="rId71"/>
    <p:sldId id="518" r:id="rId72"/>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160">
          <p15:clr>
            <a:srgbClr val="A4A3A4"/>
          </p15:clr>
        </p15:guide>
        <p15:guide id="4"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4C"/>
    <a:srgbClr val="95B850"/>
    <a:srgbClr val="D1A375"/>
    <a:srgbClr val="00CC99"/>
    <a:srgbClr val="669900"/>
    <a:srgbClr val="000066"/>
    <a:srgbClr val="E3FDF5"/>
    <a:srgbClr val="B2CB7F"/>
    <a:srgbClr val="BDF9E6"/>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95730" autoAdjust="0"/>
  </p:normalViewPr>
  <p:slideViewPr>
    <p:cSldViewPr>
      <p:cViewPr varScale="1">
        <p:scale>
          <a:sx n="69" d="100"/>
          <a:sy n="69" d="100"/>
        </p:scale>
        <p:origin x="774" y="72"/>
      </p:cViewPr>
      <p:guideLst>
        <p:guide orient="horz" pos="2160"/>
        <p:guide pos="2880"/>
      </p:guideLst>
    </p:cSldViewPr>
  </p:slideViewPr>
  <p:outlineViewPr>
    <p:cViewPr>
      <p:scale>
        <a:sx n="33" d="100"/>
        <a:sy n="33" d="100"/>
      </p:scale>
      <p:origin x="0" y="1524"/>
    </p:cViewPr>
  </p:outlineViewPr>
  <p:notesTextViewPr>
    <p:cViewPr>
      <p:scale>
        <a:sx n="1" d="1"/>
        <a:sy n="1" d="1"/>
      </p:scale>
      <p:origin x="0" y="0"/>
    </p:cViewPr>
  </p:notesTextViewPr>
  <p:sorterViewPr>
    <p:cViewPr>
      <p:scale>
        <a:sx n="100" d="100"/>
        <a:sy n="100" d="100"/>
      </p:scale>
      <p:origin x="0" y="5796"/>
    </p:cViewPr>
  </p:sorterViewPr>
  <p:notesViewPr>
    <p:cSldViewPr>
      <p:cViewPr varScale="1">
        <p:scale>
          <a:sx n="75" d="100"/>
          <a:sy n="75" d="100"/>
        </p:scale>
        <p:origin x="-1878" y="-78"/>
      </p:cViewPr>
      <p:guideLst>
        <p:guide orient="horz" pos="2880"/>
        <p:guide pos="2160"/>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a:defRPr sz="1200"/>
            </a:lvl1pPr>
          </a:lstStyle>
          <a:p>
            <a:fld id="{B86C6D0B-BA46-4500-9D49-84D53E91E195}" type="datetimeFigureOut">
              <a:rPr lang="en-ZA" smtClean="0"/>
              <a:t>2020/05/08</a:t>
            </a:fld>
            <a:endParaRPr lang="en-ZA"/>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a:defRPr sz="1200"/>
            </a:lvl1pPr>
          </a:lstStyle>
          <a:p>
            <a:fld id="{74399084-B80F-4B29-8591-25E6B7916611}" type="slidenum">
              <a:rPr lang="en-ZA" smtClean="0"/>
              <a:t>‹#›</a:t>
            </a:fld>
            <a:endParaRPr lang="en-ZA"/>
          </a:p>
        </p:txBody>
      </p:sp>
    </p:spTree>
    <p:extLst>
      <p:ext uri="{BB962C8B-B14F-4D97-AF65-F5344CB8AC3E}">
        <p14:creationId xmlns:p14="http://schemas.microsoft.com/office/powerpoint/2010/main" val="4899909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6F09C461-2736-421B-ACA3-5A4265E74FA6}" type="datetimeFigureOut">
              <a:rPr lang="en-US" smtClean="0"/>
              <a:pPr/>
              <a:t>5/8/2020</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EE53031E-3AD5-4C7E-8F60-BD05E17BC841}" type="slidenum">
              <a:rPr lang="en-US" smtClean="0"/>
              <a:pPr/>
              <a:t>‹#›</a:t>
            </a:fld>
            <a:endParaRPr lang="en-US"/>
          </a:p>
        </p:txBody>
      </p:sp>
    </p:spTree>
    <p:extLst>
      <p:ext uri="{BB962C8B-B14F-4D97-AF65-F5344CB8AC3E}">
        <p14:creationId xmlns:p14="http://schemas.microsoft.com/office/powerpoint/2010/main" val="934296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E53031E-3AD5-4C7E-8F60-BD05E17BC841}" type="slidenum">
              <a:rPr lang="en-US" smtClean="0"/>
              <a:pPr/>
              <a:t>2</a:t>
            </a:fld>
            <a:endParaRPr lang="en-US" dirty="0"/>
          </a:p>
        </p:txBody>
      </p:sp>
    </p:spTree>
    <p:extLst>
      <p:ext uri="{BB962C8B-B14F-4D97-AF65-F5344CB8AC3E}">
        <p14:creationId xmlns:p14="http://schemas.microsoft.com/office/powerpoint/2010/main" val="3781676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E53031E-3AD5-4C7E-8F60-BD05E17BC841}" type="slidenum">
              <a:rPr lang="en-US" smtClean="0"/>
              <a:pPr/>
              <a:t>12</a:t>
            </a:fld>
            <a:endParaRPr lang="en-US" dirty="0"/>
          </a:p>
        </p:txBody>
      </p:sp>
    </p:spTree>
    <p:extLst>
      <p:ext uri="{BB962C8B-B14F-4D97-AF65-F5344CB8AC3E}">
        <p14:creationId xmlns:p14="http://schemas.microsoft.com/office/powerpoint/2010/main" val="28074328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E53031E-3AD5-4C7E-8F60-BD05E17BC841}" type="slidenum">
              <a:rPr lang="en-US" smtClean="0"/>
              <a:pPr/>
              <a:t>20</a:t>
            </a:fld>
            <a:endParaRPr lang="en-US" dirty="0"/>
          </a:p>
        </p:txBody>
      </p:sp>
    </p:spTree>
    <p:extLst>
      <p:ext uri="{BB962C8B-B14F-4D97-AF65-F5344CB8AC3E}">
        <p14:creationId xmlns:p14="http://schemas.microsoft.com/office/powerpoint/2010/main" val="28074328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E53031E-3AD5-4C7E-8F60-BD05E17BC841}" type="slidenum">
              <a:rPr lang="en-US" smtClean="0"/>
              <a:pPr/>
              <a:t>57</a:t>
            </a:fld>
            <a:endParaRPr lang="en-US" dirty="0"/>
          </a:p>
        </p:txBody>
      </p:sp>
    </p:spTree>
    <p:extLst>
      <p:ext uri="{BB962C8B-B14F-4D97-AF65-F5344CB8AC3E}">
        <p14:creationId xmlns:p14="http://schemas.microsoft.com/office/powerpoint/2010/main" val="28074328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E53031E-3AD5-4C7E-8F60-BD05E17BC841}" type="slidenum">
              <a:rPr lang="en-US" smtClean="0"/>
              <a:pPr/>
              <a:t>65</a:t>
            </a:fld>
            <a:endParaRPr lang="en-US" dirty="0"/>
          </a:p>
        </p:txBody>
      </p:sp>
    </p:spTree>
    <p:extLst>
      <p:ext uri="{BB962C8B-B14F-4D97-AF65-F5344CB8AC3E}">
        <p14:creationId xmlns:p14="http://schemas.microsoft.com/office/powerpoint/2010/main" val="28074328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E53031E-3AD5-4C7E-8F60-BD05E17BC841}" type="slidenum">
              <a:rPr lang="en-US" smtClean="0"/>
              <a:pPr/>
              <a:t>70</a:t>
            </a:fld>
            <a:endParaRPr lang="en-US" dirty="0"/>
          </a:p>
        </p:txBody>
      </p:sp>
    </p:spTree>
    <p:extLst>
      <p:ext uri="{BB962C8B-B14F-4D97-AF65-F5344CB8AC3E}">
        <p14:creationId xmlns:p14="http://schemas.microsoft.com/office/powerpoint/2010/main" val="3781676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E53031E-3AD5-4C7E-8F60-BD05E17BC841}" type="slidenum">
              <a:rPr lang="en-US" smtClean="0"/>
              <a:pPr/>
              <a:t>71</a:t>
            </a:fld>
            <a:endParaRPr lang="en-US"/>
          </a:p>
        </p:txBody>
      </p:sp>
    </p:spTree>
    <p:extLst>
      <p:ext uri="{BB962C8B-B14F-4D97-AF65-F5344CB8AC3E}">
        <p14:creationId xmlns:p14="http://schemas.microsoft.com/office/powerpoint/2010/main" val="2893367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E53031E-3AD5-4C7E-8F60-BD05E17BC841}" type="slidenum">
              <a:rPr lang="en-US" smtClean="0"/>
              <a:pPr/>
              <a:t>3</a:t>
            </a:fld>
            <a:endParaRPr lang="en-US" dirty="0"/>
          </a:p>
        </p:txBody>
      </p:sp>
    </p:spTree>
    <p:extLst>
      <p:ext uri="{BB962C8B-B14F-4D97-AF65-F5344CB8AC3E}">
        <p14:creationId xmlns:p14="http://schemas.microsoft.com/office/powerpoint/2010/main" val="378167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E53031E-3AD5-4C7E-8F60-BD05E17BC841}" type="slidenum">
              <a:rPr lang="en-US" smtClean="0"/>
              <a:pPr/>
              <a:t>4</a:t>
            </a:fld>
            <a:endParaRPr lang="en-US" dirty="0"/>
          </a:p>
        </p:txBody>
      </p:sp>
    </p:spTree>
    <p:extLst>
      <p:ext uri="{BB962C8B-B14F-4D97-AF65-F5344CB8AC3E}">
        <p14:creationId xmlns:p14="http://schemas.microsoft.com/office/powerpoint/2010/main" val="378167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E53031E-3AD5-4C7E-8F60-BD05E17BC841}" type="slidenum">
              <a:rPr lang="en-US" smtClean="0"/>
              <a:pPr/>
              <a:t>5</a:t>
            </a:fld>
            <a:endParaRPr lang="en-US" dirty="0"/>
          </a:p>
        </p:txBody>
      </p:sp>
    </p:spTree>
    <p:extLst>
      <p:ext uri="{BB962C8B-B14F-4D97-AF65-F5344CB8AC3E}">
        <p14:creationId xmlns:p14="http://schemas.microsoft.com/office/powerpoint/2010/main" val="3781676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E53031E-3AD5-4C7E-8F60-BD05E17BC841}" type="slidenum">
              <a:rPr lang="en-US" smtClean="0"/>
              <a:pPr/>
              <a:t>6</a:t>
            </a:fld>
            <a:endParaRPr lang="en-US" dirty="0"/>
          </a:p>
        </p:txBody>
      </p:sp>
    </p:spTree>
    <p:extLst>
      <p:ext uri="{BB962C8B-B14F-4D97-AF65-F5344CB8AC3E}">
        <p14:creationId xmlns:p14="http://schemas.microsoft.com/office/powerpoint/2010/main" val="378167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E53031E-3AD5-4C7E-8F60-BD05E17BC841}" type="slidenum">
              <a:rPr lang="en-US" smtClean="0"/>
              <a:pPr/>
              <a:t>7</a:t>
            </a:fld>
            <a:endParaRPr lang="en-US" dirty="0"/>
          </a:p>
        </p:txBody>
      </p:sp>
    </p:spTree>
    <p:extLst>
      <p:ext uri="{BB962C8B-B14F-4D97-AF65-F5344CB8AC3E}">
        <p14:creationId xmlns:p14="http://schemas.microsoft.com/office/powerpoint/2010/main" val="3781676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E53031E-3AD5-4C7E-8F60-BD05E17BC841}" type="slidenum">
              <a:rPr lang="en-US" smtClean="0"/>
              <a:pPr/>
              <a:t>8</a:t>
            </a:fld>
            <a:endParaRPr lang="en-US" dirty="0"/>
          </a:p>
        </p:txBody>
      </p:sp>
    </p:spTree>
    <p:extLst>
      <p:ext uri="{BB962C8B-B14F-4D97-AF65-F5344CB8AC3E}">
        <p14:creationId xmlns:p14="http://schemas.microsoft.com/office/powerpoint/2010/main" val="378167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E53031E-3AD5-4C7E-8F60-BD05E17BC841}" type="slidenum">
              <a:rPr lang="en-US" smtClean="0"/>
              <a:pPr/>
              <a:t>9</a:t>
            </a:fld>
            <a:endParaRPr lang="en-US" dirty="0"/>
          </a:p>
        </p:txBody>
      </p:sp>
    </p:spTree>
    <p:extLst>
      <p:ext uri="{BB962C8B-B14F-4D97-AF65-F5344CB8AC3E}">
        <p14:creationId xmlns:p14="http://schemas.microsoft.com/office/powerpoint/2010/main" val="3781676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E53031E-3AD5-4C7E-8F60-BD05E17BC841}" type="slidenum">
              <a:rPr lang="en-US" smtClean="0"/>
              <a:pPr/>
              <a:t>10</a:t>
            </a:fld>
            <a:endParaRPr lang="en-US" dirty="0"/>
          </a:p>
        </p:txBody>
      </p:sp>
    </p:spTree>
    <p:extLst>
      <p:ext uri="{BB962C8B-B14F-4D97-AF65-F5344CB8AC3E}">
        <p14:creationId xmlns:p14="http://schemas.microsoft.com/office/powerpoint/2010/main" val="378167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151FD2-005F-4B03-B038-B644E99E875B}" type="datetime1">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326713-9CF9-498D-9D69-29004BBA60A3}" type="slidenum">
              <a:rPr lang="en-US" smtClean="0"/>
              <a:pPr/>
              <a:t>‹#›</a:t>
            </a:fld>
            <a:endParaRPr lang="en-US"/>
          </a:p>
        </p:txBody>
      </p:sp>
    </p:spTree>
    <p:extLst>
      <p:ext uri="{BB962C8B-B14F-4D97-AF65-F5344CB8AC3E}">
        <p14:creationId xmlns:p14="http://schemas.microsoft.com/office/powerpoint/2010/main" val="2411455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53D06E-2639-457F-9CE5-CAE0EC21CE29}" type="datetime1">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326713-9CF9-498D-9D69-29004BBA60A3}" type="slidenum">
              <a:rPr lang="en-US" smtClean="0"/>
              <a:pPr/>
              <a:t>‹#›</a:t>
            </a:fld>
            <a:endParaRPr lang="en-US"/>
          </a:p>
        </p:txBody>
      </p:sp>
    </p:spTree>
    <p:extLst>
      <p:ext uri="{BB962C8B-B14F-4D97-AF65-F5344CB8AC3E}">
        <p14:creationId xmlns:p14="http://schemas.microsoft.com/office/powerpoint/2010/main" val="3175488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3E8137-9892-49D4-9903-87892C1EC5CB}" type="datetime1">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326713-9CF9-498D-9D69-29004BBA60A3}" type="slidenum">
              <a:rPr lang="en-US" smtClean="0"/>
              <a:pPr/>
              <a:t>‹#›</a:t>
            </a:fld>
            <a:endParaRPr lang="en-US"/>
          </a:p>
        </p:txBody>
      </p:sp>
    </p:spTree>
    <p:extLst>
      <p:ext uri="{BB962C8B-B14F-4D97-AF65-F5344CB8AC3E}">
        <p14:creationId xmlns:p14="http://schemas.microsoft.com/office/powerpoint/2010/main" val="2964965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7D4E73-8BAA-4061-8F16-81113946E8CE}" type="datetime1">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326713-9CF9-498D-9D69-29004BBA60A3}" type="slidenum">
              <a:rPr lang="en-US" smtClean="0"/>
              <a:pPr/>
              <a:t>‹#›</a:t>
            </a:fld>
            <a:endParaRPr lang="en-US"/>
          </a:p>
        </p:txBody>
      </p:sp>
    </p:spTree>
    <p:extLst>
      <p:ext uri="{BB962C8B-B14F-4D97-AF65-F5344CB8AC3E}">
        <p14:creationId xmlns:p14="http://schemas.microsoft.com/office/powerpoint/2010/main" val="3451790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7D16D0-2B10-4DDD-8909-626F84B002B4}" type="datetime1">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326713-9CF9-498D-9D69-29004BBA60A3}" type="slidenum">
              <a:rPr lang="en-US" smtClean="0"/>
              <a:pPr/>
              <a:t>‹#›</a:t>
            </a:fld>
            <a:endParaRPr lang="en-US"/>
          </a:p>
        </p:txBody>
      </p:sp>
    </p:spTree>
    <p:extLst>
      <p:ext uri="{BB962C8B-B14F-4D97-AF65-F5344CB8AC3E}">
        <p14:creationId xmlns:p14="http://schemas.microsoft.com/office/powerpoint/2010/main" val="2191608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F956F7-B9F5-42F3-A747-7F8D4DDAD965}" type="datetime1">
              <a:rPr lang="en-US" smtClean="0"/>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326713-9CF9-498D-9D69-29004BBA60A3}" type="slidenum">
              <a:rPr lang="en-US" smtClean="0"/>
              <a:pPr/>
              <a:t>‹#›</a:t>
            </a:fld>
            <a:endParaRPr lang="en-US"/>
          </a:p>
        </p:txBody>
      </p:sp>
    </p:spTree>
    <p:extLst>
      <p:ext uri="{BB962C8B-B14F-4D97-AF65-F5344CB8AC3E}">
        <p14:creationId xmlns:p14="http://schemas.microsoft.com/office/powerpoint/2010/main" val="3260765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D27B7D-49D4-4B62-B37A-604D00A5177C}" type="datetime1">
              <a:rPr lang="en-US" smtClean="0"/>
              <a:t>5/8/2020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326713-9CF9-498D-9D69-29004BBA60A3}" type="slidenum">
              <a:rPr lang="en-US" smtClean="0"/>
              <a:pPr/>
              <a:t>‹#›</a:t>
            </a:fld>
            <a:endParaRPr lang="en-US"/>
          </a:p>
        </p:txBody>
      </p:sp>
    </p:spTree>
    <p:extLst>
      <p:ext uri="{BB962C8B-B14F-4D97-AF65-F5344CB8AC3E}">
        <p14:creationId xmlns:p14="http://schemas.microsoft.com/office/powerpoint/2010/main" val="1157613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5684F6-75A2-4DEC-9C35-031DC9FEEFE3}" type="datetime1">
              <a:rPr lang="en-US" smtClean="0"/>
              <a:t>5/8/2020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326713-9CF9-498D-9D69-29004BBA60A3}" type="slidenum">
              <a:rPr lang="en-US" smtClean="0"/>
              <a:pPr/>
              <a:t>‹#›</a:t>
            </a:fld>
            <a:endParaRPr lang="en-US"/>
          </a:p>
        </p:txBody>
      </p:sp>
    </p:spTree>
    <p:extLst>
      <p:ext uri="{BB962C8B-B14F-4D97-AF65-F5344CB8AC3E}">
        <p14:creationId xmlns:p14="http://schemas.microsoft.com/office/powerpoint/2010/main" val="1572349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CA5147-FDEE-40F5-9B0C-510944D8A22F}" type="datetime1">
              <a:rPr lang="en-US" smtClean="0"/>
              <a:t>5/8/2020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473B70-028F-4EC3-9C01-7BB753687177}" type="slidenum">
              <a:rPr lang="en-US" smtClean="0"/>
              <a:t>‹#›</a:t>
            </a:fld>
            <a:endParaRPr lang="en-US" dirty="0"/>
          </a:p>
        </p:txBody>
      </p:sp>
    </p:spTree>
    <p:extLst>
      <p:ext uri="{BB962C8B-B14F-4D97-AF65-F5344CB8AC3E}">
        <p14:creationId xmlns:p14="http://schemas.microsoft.com/office/powerpoint/2010/main" val="4210110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4EB40E-DDB4-43D7-954B-9128F4A8EB9E}" type="datetime1">
              <a:rPr lang="en-US" smtClean="0"/>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326713-9CF9-498D-9D69-29004BBA60A3}" type="slidenum">
              <a:rPr lang="en-US" smtClean="0"/>
              <a:pPr/>
              <a:t>‹#›</a:t>
            </a:fld>
            <a:endParaRPr lang="en-US"/>
          </a:p>
        </p:txBody>
      </p:sp>
    </p:spTree>
    <p:extLst>
      <p:ext uri="{BB962C8B-B14F-4D97-AF65-F5344CB8AC3E}">
        <p14:creationId xmlns:p14="http://schemas.microsoft.com/office/powerpoint/2010/main" val="1283318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E5CE32-3E51-43BB-9B19-D6E0CE5B7A2B}" type="datetime1">
              <a:rPr lang="en-US" smtClean="0"/>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326713-9CF9-498D-9D69-29004BBA60A3}" type="slidenum">
              <a:rPr lang="en-US" smtClean="0"/>
              <a:pPr/>
              <a:t>‹#›</a:t>
            </a:fld>
            <a:endParaRPr lang="en-US"/>
          </a:p>
        </p:txBody>
      </p:sp>
    </p:spTree>
    <p:extLst>
      <p:ext uri="{BB962C8B-B14F-4D97-AF65-F5344CB8AC3E}">
        <p14:creationId xmlns:p14="http://schemas.microsoft.com/office/powerpoint/2010/main" val="3950724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1D5C33-1F4D-4E08-A887-01D142C658A9}" type="datetime1">
              <a:rPr lang="en-US" smtClean="0"/>
              <a:t>5/8/2020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26713-9CF9-498D-9D69-29004BBA60A3}" type="slidenum">
              <a:rPr lang="en-US" smtClean="0"/>
              <a:pPr/>
              <a:t>‹#›</a:t>
            </a:fld>
            <a:endParaRPr lang="en-US"/>
          </a:p>
        </p:txBody>
      </p:sp>
    </p:spTree>
    <p:extLst>
      <p:ext uri="{BB962C8B-B14F-4D97-AF65-F5344CB8AC3E}">
        <p14:creationId xmlns:p14="http://schemas.microsoft.com/office/powerpoint/2010/main" val="4128866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4" name="Picture 4" descr="Johannesburg City Center Skyline, Johannesburg, Gauteng Province ..."/>
          <p:cNvPicPr>
            <a:picLocks noChangeAspect="1" noChangeArrowheads="1"/>
          </p:cNvPicPr>
          <p:nvPr/>
        </p:nvPicPr>
        <p:blipFill rotWithShape="1">
          <a:blip r:embed="rId2">
            <a:extLst>
              <a:ext uri="{28A0092B-C50C-407E-A947-70E740481C1C}">
                <a14:useLocalDpi xmlns:a14="http://schemas.microsoft.com/office/drawing/2010/main" val="0"/>
              </a:ext>
            </a:extLst>
          </a:blip>
          <a:srcRect r="11190"/>
          <a:stretch/>
        </p:blipFill>
        <p:spPr bwMode="auto">
          <a:xfrm>
            <a:off x="-5930" y="-25400"/>
            <a:ext cx="9149930" cy="6868532"/>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42473B70-028F-4EC3-9C01-7BB753687177}" type="slidenum">
              <a:rPr lang="en-US" smtClean="0"/>
              <a:t>1</a:t>
            </a:fld>
            <a:endParaRPr lang="en-US"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4600" y="4977502"/>
            <a:ext cx="2710750" cy="1806742"/>
          </a:xfrm>
          <a:prstGeom prst="rect">
            <a:avLst/>
          </a:prstGeom>
        </p:spPr>
      </p:pic>
      <p:sp>
        <p:nvSpPr>
          <p:cNvPr id="4" name="Right Triangle 3"/>
          <p:cNvSpPr/>
          <p:nvPr/>
        </p:nvSpPr>
        <p:spPr>
          <a:xfrm flipH="1">
            <a:off x="3352800" y="2819400"/>
            <a:ext cx="5791200" cy="4042314"/>
          </a:xfrm>
          <a:prstGeom prst="rtTriangle">
            <a:avLst/>
          </a:prstGeom>
          <a:solidFill>
            <a:srgbClr val="D3C3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ight Triangle 4"/>
          <p:cNvSpPr/>
          <p:nvPr/>
        </p:nvSpPr>
        <p:spPr>
          <a:xfrm>
            <a:off x="-8143" y="5225142"/>
            <a:ext cx="3678044" cy="1661532"/>
          </a:xfrm>
          <a:prstGeom prst="rtTriangle">
            <a:avLst/>
          </a:prstGeom>
          <a:solidFill>
            <a:srgbClr val="D3C3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ight Triangle 5"/>
          <p:cNvSpPr/>
          <p:nvPr/>
        </p:nvSpPr>
        <p:spPr>
          <a:xfrm flipH="1">
            <a:off x="3352800" y="3124200"/>
            <a:ext cx="5802773" cy="37338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5930" y="5562601"/>
            <a:ext cx="3678044" cy="1299116"/>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50000" y="5001986"/>
            <a:ext cx="2710750" cy="1806742"/>
          </a:xfrm>
          <a:prstGeom prst="rect">
            <a:avLst/>
          </a:prstGeom>
        </p:spPr>
      </p:pic>
      <p:sp>
        <p:nvSpPr>
          <p:cNvPr id="11" name="TextBox 10"/>
          <p:cNvSpPr txBox="1"/>
          <p:nvPr/>
        </p:nvSpPr>
        <p:spPr>
          <a:xfrm>
            <a:off x="0" y="304800"/>
            <a:ext cx="9144000" cy="2062103"/>
          </a:xfrm>
          <a:prstGeom prst="rect">
            <a:avLst/>
          </a:prstGeom>
          <a:noFill/>
        </p:spPr>
        <p:txBody>
          <a:bodyPr wrap="square" rtlCol="0">
            <a:spAutoFit/>
          </a:bodyPr>
          <a:lstStyle/>
          <a:p>
            <a:pPr algn="ctr"/>
            <a:r>
              <a:rPr lang="en-US" sz="2400" b="1" dirty="0" smtClean="0"/>
              <a:t>ESTATE </a:t>
            </a:r>
            <a:r>
              <a:rPr lang="en-US" sz="2400" b="1" dirty="0"/>
              <a:t>AGENCY AFFAIRS </a:t>
            </a:r>
            <a:r>
              <a:rPr lang="en-US" sz="2400" b="1" dirty="0" smtClean="0"/>
              <a:t>BOARD</a:t>
            </a:r>
          </a:p>
          <a:p>
            <a:pPr algn="ctr"/>
            <a:endParaRPr lang="en-US" sz="1000" b="1" dirty="0" smtClean="0">
              <a:solidFill>
                <a:schemeClr val="bg2">
                  <a:lumMod val="50000"/>
                </a:schemeClr>
              </a:solidFill>
            </a:endParaRPr>
          </a:p>
          <a:p>
            <a:pPr algn="ctr"/>
            <a:endParaRPr lang="en-US" sz="1000" b="1" dirty="0">
              <a:solidFill>
                <a:schemeClr val="bg2">
                  <a:lumMod val="50000"/>
                </a:schemeClr>
              </a:solidFill>
            </a:endParaRPr>
          </a:p>
          <a:p>
            <a:pPr algn="ctr"/>
            <a:r>
              <a:rPr lang="en-US" sz="2800" b="1" dirty="0" smtClean="0">
                <a:ln w="3175">
                  <a:solidFill>
                    <a:schemeClr val="tx1"/>
                  </a:solidFill>
                </a:ln>
                <a:solidFill>
                  <a:schemeClr val="bg2">
                    <a:lumMod val="50000"/>
                  </a:schemeClr>
                </a:solidFill>
              </a:rPr>
              <a:t>FIVE YEAR STRATEGIC PLAN 2021/2025</a:t>
            </a:r>
          </a:p>
          <a:p>
            <a:pPr algn="ctr"/>
            <a:r>
              <a:rPr lang="en-US" sz="2800" b="1" dirty="0" smtClean="0">
                <a:ln w="3175">
                  <a:solidFill>
                    <a:schemeClr val="tx1"/>
                  </a:solidFill>
                </a:ln>
                <a:solidFill>
                  <a:schemeClr val="bg2">
                    <a:lumMod val="50000"/>
                  </a:schemeClr>
                </a:solidFill>
              </a:rPr>
              <a:t>AND</a:t>
            </a:r>
            <a:endParaRPr lang="en-US" sz="2800" b="1" dirty="0">
              <a:ln w="3175">
                <a:solidFill>
                  <a:schemeClr val="tx1"/>
                </a:solidFill>
              </a:ln>
              <a:solidFill>
                <a:schemeClr val="bg2">
                  <a:lumMod val="50000"/>
                </a:schemeClr>
              </a:solidFill>
            </a:endParaRPr>
          </a:p>
          <a:p>
            <a:pPr algn="ctr"/>
            <a:r>
              <a:rPr lang="en-US" sz="2800" b="1" dirty="0">
                <a:ln w="3175">
                  <a:solidFill>
                    <a:schemeClr val="tx1"/>
                  </a:solidFill>
                </a:ln>
                <a:solidFill>
                  <a:schemeClr val="bg2">
                    <a:lumMod val="50000"/>
                  </a:schemeClr>
                </a:solidFill>
              </a:rPr>
              <a:t>ANNUAL PERFORMANCE </a:t>
            </a:r>
            <a:r>
              <a:rPr lang="en-US" sz="2800" b="1" dirty="0" smtClean="0">
                <a:ln w="3175">
                  <a:solidFill>
                    <a:schemeClr val="tx1"/>
                  </a:solidFill>
                </a:ln>
                <a:solidFill>
                  <a:schemeClr val="bg2">
                    <a:lumMod val="50000"/>
                  </a:schemeClr>
                </a:solidFill>
              </a:rPr>
              <a:t>PLAN 2020/2021</a:t>
            </a:r>
            <a:endParaRPr lang="en-US" sz="2800" b="1" dirty="0">
              <a:ln w="3175">
                <a:solidFill>
                  <a:schemeClr val="tx1"/>
                </a:solidFill>
              </a:ln>
              <a:solidFill>
                <a:schemeClr val="bg2">
                  <a:lumMod val="50000"/>
                </a:schemeClr>
              </a:solidFill>
            </a:endParaRPr>
          </a:p>
        </p:txBody>
      </p:sp>
    </p:spTree>
    <p:extLst>
      <p:ext uri="{BB962C8B-B14F-4D97-AF65-F5344CB8AC3E}">
        <p14:creationId xmlns:p14="http://schemas.microsoft.com/office/powerpoint/2010/main" val="3420440988"/>
      </p:ext>
    </p:extLst>
  </p:cSld>
  <p:clrMapOvr>
    <a:masterClrMapping/>
  </p:clrMapOvr>
  <mc:AlternateContent xmlns:mc="http://schemas.openxmlformats.org/markup-compatibility/2006" xmlns:p14="http://schemas.microsoft.com/office/powerpoint/2010/main">
    <mc:Choice Requires="p14">
      <p:transition spd="slow" p14:dur="3750">
        <p14:doors dir="ver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1772" y="971868"/>
            <a:ext cx="9165772" cy="45719"/>
          </a:xfrm>
          <a:prstGeom prst="rect">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 name="Rectangle 1"/>
          <p:cNvSpPr/>
          <p:nvPr/>
        </p:nvSpPr>
        <p:spPr>
          <a:xfrm>
            <a:off x="0" y="123924"/>
            <a:ext cx="9144000" cy="584775"/>
          </a:xfrm>
          <a:prstGeom prst="rect">
            <a:avLst/>
          </a:prstGeom>
        </p:spPr>
        <p:txBody>
          <a:bodyPr wrap="square">
            <a:spAutoFit/>
          </a:bodyPr>
          <a:lstStyle/>
          <a:p>
            <a:pPr algn="ctr"/>
            <a:r>
              <a:rPr lang="en-US" sz="3200" b="1" dirty="0" smtClean="0"/>
              <a:t>VALUES  </a:t>
            </a:r>
            <a:endParaRPr lang="en-US" sz="3200" b="1" dirty="0"/>
          </a:p>
        </p:txBody>
      </p:sp>
      <p:sp>
        <p:nvSpPr>
          <p:cNvPr id="3" name="Rectangle 2"/>
          <p:cNvSpPr/>
          <p:nvPr/>
        </p:nvSpPr>
        <p:spPr>
          <a:xfrm>
            <a:off x="1066800" y="1219200"/>
            <a:ext cx="7772400" cy="6401753"/>
          </a:xfrm>
          <a:prstGeom prst="rect">
            <a:avLst/>
          </a:prstGeom>
        </p:spPr>
        <p:txBody>
          <a:bodyPr wrap="square">
            <a:spAutoFit/>
          </a:bodyPr>
          <a:lstStyle/>
          <a:p>
            <a:pPr marL="342900" indent="-342900">
              <a:buFont typeface="Wingdings" panose="05000000000000000000" pitchFamily="2" charset="2"/>
              <a:buChar char="§"/>
            </a:pPr>
            <a:r>
              <a:rPr lang="en-US" sz="2200" b="1" dirty="0" smtClean="0">
                <a:latin typeface="Calibri" pitchFamily="34" charset="0"/>
              </a:rPr>
              <a:t>Integrity-</a:t>
            </a:r>
            <a:r>
              <a:rPr lang="en-US" sz="2200" dirty="0" smtClean="0">
                <a:latin typeface="Calibri" pitchFamily="34" charset="0"/>
              </a:rPr>
              <a:t> We pledge adherence to the highest moral principles and professional standards through mutual respect amongst and between us, our shareholder and our stakeholders.</a:t>
            </a:r>
          </a:p>
          <a:p>
            <a:endParaRPr lang="en-US" sz="1000" dirty="0" smtClean="0">
              <a:latin typeface="Calibri" pitchFamily="34" charset="0"/>
            </a:endParaRPr>
          </a:p>
          <a:p>
            <a:pPr marL="342900" indent="-342900">
              <a:buFont typeface="Wingdings" panose="05000000000000000000" pitchFamily="2" charset="2"/>
              <a:buChar char="§"/>
            </a:pPr>
            <a:r>
              <a:rPr lang="en-US" sz="2200" b="1" dirty="0" smtClean="0">
                <a:latin typeface="Calibri" pitchFamily="34" charset="0"/>
              </a:rPr>
              <a:t>Excellence-</a:t>
            </a:r>
            <a:r>
              <a:rPr lang="en-US" sz="2200" dirty="0" smtClean="0">
                <a:latin typeface="Calibri" pitchFamily="34" charset="0"/>
              </a:rPr>
              <a:t> We commit to at all times acting professional delivering on our mandate and exceeding the expectations of our shareholder and all the stakeholders we serve.</a:t>
            </a:r>
          </a:p>
          <a:p>
            <a:endParaRPr lang="en-US" sz="1000" dirty="0" smtClean="0">
              <a:latin typeface="Calibri" pitchFamily="34" charset="0"/>
            </a:endParaRPr>
          </a:p>
          <a:p>
            <a:pPr marL="342900" indent="-342900">
              <a:buFont typeface="Wingdings" panose="05000000000000000000" pitchFamily="2" charset="2"/>
              <a:buChar char="§"/>
            </a:pPr>
            <a:r>
              <a:rPr lang="en-US" sz="2200" b="1" i="1" dirty="0" smtClean="0">
                <a:latin typeface="Calibri" pitchFamily="34" charset="0"/>
              </a:rPr>
              <a:t>Communication</a:t>
            </a:r>
            <a:r>
              <a:rPr lang="en-US" sz="2200" i="1" dirty="0" smtClean="0">
                <a:latin typeface="Calibri" pitchFamily="34" charset="0"/>
              </a:rPr>
              <a:t>-</a:t>
            </a:r>
            <a:r>
              <a:rPr lang="en-US" sz="2200" dirty="0" smtClean="0">
                <a:latin typeface="Calibri" pitchFamily="34" charset="0"/>
              </a:rPr>
              <a:t> We accept the responsibility of enabling and facilitating a free flow of information between ourselves and all our shareholders and stakeholders especially the public and to respecting their views at all times.</a:t>
            </a:r>
          </a:p>
          <a:p>
            <a:endParaRPr lang="en-US" sz="1000" dirty="0" smtClean="0">
              <a:latin typeface="Calibri" pitchFamily="34" charset="0"/>
            </a:endParaRPr>
          </a:p>
          <a:p>
            <a:pPr marL="342900" indent="-342900">
              <a:buFont typeface="Wingdings" panose="05000000000000000000" pitchFamily="2" charset="2"/>
              <a:buChar char="§"/>
            </a:pPr>
            <a:r>
              <a:rPr lang="en-US" sz="2200" b="1" i="1" dirty="0" smtClean="0">
                <a:latin typeface="Calibri" pitchFamily="34" charset="0"/>
              </a:rPr>
              <a:t>Transparency- </a:t>
            </a:r>
            <a:r>
              <a:rPr lang="en-US" sz="2200" dirty="0" smtClean="0">
                <a:latin typeface="Calibri" pitchFamily="34" charset="0"/>
              </a:rPr>
              <a:t>We declare for all to know that as a matter of principle our interactions with our shareholder and all stakeholders will be conducted in an open fashion and that we will be accountable for our actions.</a:t>
            </a:r>
            <a:endParaRPr lang="en-US" sz="2200" b="1" i="1" dirty="0" smtClean="0">
              <a:latin typeface="Calibri" pitchFamily="34" charset="0"/>
            </a:endParaRPr>
          </a:p>
          <a:p>
            <a:pPr marL="342900" indent="-342900">
              <a:buFont typeface="Wingdings" panose="05000000000000000000" pitchFamily="2" charset="2"/>
              <a:buChar char="§"/>
            </a:pPr>
            <a:endParaRPr lang="en-US" sz="2400" dirty="0" smtClean="0">
              <a:latin typeface="Calibri" pitchFamily="34" charset="0"/>
            </a:endParaRPr>
          </a:p>
          <a:p>
            <a:endParaRPr lang="en-US" sz="2400" dirty="0" smtClean="0">
              <a:latin typeface="Calibri" pitchFamily="34" charset="0"/>
            </a:endParaRPr>
          </a:p>
          <a:p>
            <a:r>
              <a:rPr lang="en-ZA" sz="2400" b="1" dirty="0" smtClean="0">
                <a:latin typeface="Calibri" pitchFamily="34" charset="0"/>
              </a:rPr>
              <a:t> </a:t>
            </a:r>
            <a:endParaRPr lang="en-US" sz="2400" dirty="0" smtClean="0">
              <a:latin typeface="Calibri" pitchFamily="34" charset="0"/>
            </a:endParaRPr>
          </a:p>
        </p:txBody>
      </p:sp>
      <p:sp>
        <p:nvSpPr>
          <p:cNvPr id="5" name="Slide Number Placeholder 4"/>
          <p:cNvSpPr>
            <a:spLocks noGrp="1"/>
          </p:cNvSpPr>
          <p:nvPr>
            <p:ph type="sldNum" sz="quarter" idx="12"/>
          </p:nvPr>
        </p:nvSpPr>
        <p:spPr/>
        <p:txBody>
          <a:bodyPr/>
          <a:lstStyle/>
          <a:p>
            <a:fld id="{42473B70-028F-4EC3-9C01-7BB753687177}" type="slidenum">
              <a:rPr lang="en-US" sz="2400" b="1" smtClean="0"/>
              <a:t>10</a:t>
            </a:fld>
            <a:endParaRPr lang="en-US" sz="2400" b="1" dirty="0"/>
          </a:p>
        </p:txBody>
      </p:sp>
      <p:pic>
        <p:nvPicPr>
          <p:cNvPr id="6" name="Picture 4" descr="Johannesburg City Center Skyline, Johannesburg, Gauteng Province ..."/>
          <p:cNvPicPr>
            <a:picLocks noChangeAspect="1" noChangeArrowheads="1"/>
          </p:cNvPicPr>
          <p:nvPr/>
        </p:nvPicPr>
        <p:blipFill rotWithShape="1">
          <a:blip r:embed="rId3">
            <a:extLst>
              <a:ext uri="{28A0092B-C50C-407E-A947-70E740481C1C}">
                <a14:useLocalDpi xmlns:a14="http://schemas.microsoft.com/office/drawing/2010/main" val="0"/>
              </a:ext>
            </a:extLst>
          </a:blip>
          <a:srcRect r="11190" b="89381"/>
          <a:stretch/>
        </p:blipFill>
        <p:spPr bwMode="auto">
          <a:xfrm>
            <a:off x="-5930" y="694281"/>
            <a:ext cx="9149930" cy="201976"/>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21772" y="1017587"/>
            <a:ext cx="990600" cy="5840413"/>
          </a:xfrm>
          <a:prstGeom prst="rect">
            <a:avLst/>
          </a:prstGeom>
          <a:solidFill>
            <a:srgbClr val="DAC8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 name="Right Triangle 3"/>
          <p:cNvSpPr/>
          <p:nvPr/>
        </p:nvSpPr>
        <p:spPr>
          <a:xfrm>
            <a:off x="130628" y="1828800"/>
            <a:ext cx="685800" cy="50292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2315528527"/>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52400" y="2674260"/>
            <a:ext cx="8839200" cy="205014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 name="Slide Number Placeholder 1"/>
          <p:cNvSpPr>
            <a:spLocks noGrp="1"/>
          </p:cNvSpPr>
          <p:nvPr>
            <p:ph type="sldNum" sz="quarter" idx="12"/>
          </p:nvPr>
        </p:nvSpPr>
        <p:spPr/>
        <p:txBody>
          <a:bodyPr/>
          <a:lstStyle/>
          <a:p>
            <a:fld id="{42473B70-028F-4EC3-9C01-7BB753687177}" type="slidenum">
              <a:rPr lang="en-US" smtClean="0"/>
              <a:t>11</a:t>
            </a:fld>
            <a:endParaRPr lang="en-US" dirty="0"/>
          </a:p>
        </p:txBody>
      </p:sp>
      <p:sp>
        <p:nvSpPr>
          <p:cNvPr id="3" name="Rectangle 2"/>
          <p:cNvSpPr/>
          <p:nvPr/>
        </p:nvSpPr>
        <p:spPr>
          <a:xfrm>
            <a:off x="0" y="2967335"/>
            <a:ext cx="9144000" cy="923330"/>
          </a:xfrm>
          <a:prstGeom prst="rect">
            <a:avLst/>
          </a:prstGeom>
        </p:spPr>
        <p:txBody>
          <a:bodyPr wrap="square">
            <a:spAutoFit/>
          </a:bodyPr>
          <a:lstStyle/>
          <a:p>
            <a:pPr algn="ctr"/>
            <a:r>
              <a:rPr lang="en-US" sz="3600" b="1" dirty="0"/>
              <a:t>STRATEGIC PLAN 2020/25</a:t>
            </a:r>
            <a:endParaRPr lang="en-ZA" sz="3600" b="1" dirty="0"/>
          </a:p>
          <a:p>
            <a:pPr algn="ctr"/>
            <a:endParaRPr lang="en-US" b="1" dirty="0" smtClean="0"/>
          </a:p>
        </p:txBody>
      </p:sp>
    </p:spTree>
    <p:extLst>
      <p:ext uri="{BB962C8B-B14F-4D97-AF65-F5344CB8AC3E}">
        <p14:creationId xmlns:p14="http://schemas.microsoft.com/office/powerpoint/2010/main" val="1834084942"/>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1905000"/>
            <a:ext cx="9220200" cy="584775"/>
          </a:xfrm>
          <a:prstGeom prst="rect">
            <a:avLst/>
          </a:prstGeom>
          <a:noFill/>
        </p:spPr>
        <p:txBody>
          <a:bodyPr wrap="square" rtlCol="0">
            <a:spAutoFit/>
          </a:bodyPr>
          <a:lstStyle/>
          <a:p>
            <a:pPr algn="ctr"/>
            <a:r>
              <a:rPr lang="en-US" sz="3200" b="1" dirty="0" smtClean="0"/>
              <a:t>IMPACT STATEMENT</a:t>
            </a:r>
            <a:endParaRPr lang="en-US" sz="3200" b="1" dirty="0">
              <a:latin typeface="Calibri" pitchFamily="34" charset="0"/>
            </a:endParaRPr>
          </a:p>
        </p:txBody>
      </p:sp>
      <p:sp>
        <p:nvSpPr>
          <p:cNvPr id="4" name="Slide Number Placeholder 3"/>
          <p:cNvSpPr>
            <a:spLocks noGrp="1"/>
          </p:cNvSpPr>
          <p:nvPr>
            <p:ph type="sldNum" sz="quarter" idx="12"/>
          </p:nvPr>
        </p:nvSpPr>
        <p:spPr/>
        <p:txBody>
          <a:bodyPr/>
          <a:lstStyle/>
          <a:p>
            <a:fld id="{42473B70-028F-4EC3-9C01-7BB753687177}" type="slidenum">
              <a:rPr lang="en-US" sz="2400" b="1" smtClean="0"/>
              <a:t>12</a:t>
            </a:fld>
            <a:endParaRPr lang="en-US" sz="2400" b="1" dirty="0"/>
          </a:p>
        </p:txBody>
      </p:sp>
      <p:graphicFrame>
        <p:nvGraphicFramePr>
          <p:cNvPr id="5" name="Table 4"/>
          <p:cNvGraphicFramePr>
            <a:graphicFrameLocks noGrp="1"/>
          </p:cNvGraphicFramePr>
          <p:nvPr>
            <p:extLst>
              <p:ext uri="{D42A27DB-BD31-4B8C-83A1-F6EECF244321}">
                <p14:modId xmlns:p14="http://schemas.microsoft.com/office/powerpoint/2010/main" val="184379454"/>
              </p:ext>
            </p:extLst>
          </p:nvPr>
        </p:nvGraphicFramePr>
        <p:xfrm>
          <a:off x="685800" y="2667000"/>
          <a:ext cx="7620000" cy="1828800"/>
        </p:xfrm>
        <a:graphic>
          <a:graphicData uri="http://schemas.openxmlformats.org/drawingml/2006/table">
            <a:tbl>
              <a:tblPr firstRow="1" bandRow="1">
                <a:tableStyleId>{5C22544A-7EE6-4342-B048-85BDC9FD1C3A}</a:tableStyleId>
              </a:tblPr>
              <a:tblGrid>
                <a:gridCol w="7620000">
                  <a:extLst>
                    <a:ext uri="{9D8B030D-6E8A-4147-A177-3AD203B41FA5}">
                      <a16:colId xmlns:a16="http://schemas.microsoft.com/office/drawing/2014/main" val="20000"/>
                    </a:ext>
                  </a:extLst>
                </a:gridCol>
              </a:tblGrid>
              <a:tr h="761999">
                <a:tc>
                  <a:txBody>
                    <a:bodyPr/>
                    <a:lstStyle/>
                    <a:p>
                      <a:endParaRPr lang="en-ZA" sz="1800" b="1" kern="1200" dirty="0" smtClean="0">
                        <a:solidFill>
                          <a:schemeClr val="lt1"/>
                        </a:solidFill>
                        <a:effectLst/>
                        <a:latin typeface="+mn-lt"/>
                        <a:ea typeface="+mn-ea"/>
                        <a:cs typeface="+mn-cs"/>
                      </a:endParaRPr>
                    </a:p>
                    <a:p>
                      <a:pPr algn="ctr"/>
                      <a:r>
                        <a:rPr lang="en-ZA" sz="3600" b="1" kern="1200" dirty="0" smtClean="0">
                          <a:solidFill>
                            <a:schemeClr val="lt1"/>
                          </a:solidFill>
                          <a:effectLst/>
                          <a:latin typeface="+mn-lt"/>
                          <a:ea typeface="+mn-ea"/>
                          <a:cs typeface="+mn-cs"/>
                        </a:rPr>
                        <a:t>To protect, regulate and transform the</a:t>
                      </a:r>
                    </a:p>
                    <a:p>
                      <a:pPr algn="ctr"/>
                      <a:r>
                        <a:rPr lang="en-ZA" sz="3600" b="1" kern="1200" dirty="0" smtClean="0">
                          <a:solidFill>
                            <a:schemeClr val="lt1"/>
                          </a:solidFill>
                          <a:effectLst/>
                          <a:latin typeface="+mn-lt"/>
                          <a:ea typeface="+mn-ea"/>
                          <a:cs typeface="+mn-cs"/>
                        </a:rPr>
                        <a:t>Real Estate Sector</a:t>
                      </a:r>
                    </a:p>
                    <a:p>
                      <a:endParaRPr lang="en-ZA" sz="2400" dirty="0"/>
                    </a:p>
                  </a:txBody>
                  <a:tcPr>
                    <a:solidFill>
                      <a:srgbClr val="FF0000"/>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087171350"/>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13</a:t>
            </a:fld>
            <a:endParaRPr lang="en-US" dirty="0"/>
          </a:p>
        </p:txBody>
      </p:sp>
      <p:sp>
        <p:nvSpPr>
          <p:cNvPr id="3" name="Rectangle 2"/>
          <p:cNvSpPr/>
          <p:nvPr/>
        </p:nvSpPr>
        <p:spPr>
          <a:xfrm>
            <a:off x="420914" y="228600"/>
            <a:ext cx="8418286" cy="6363280"/>
          </a:xfrm>
          <a:prstGeom prst="rect">
            <a:avLst/>
          </a:prstGeom>
        </p:spPr>
        <p:txBody>
          <a:bodyPr wrap="square">
            <a:spAutoFit/>
          </a:bodyPr>
          <a:lstStyle/>
          <a:p>
            <a:r>
              <a:rPr lang="en-ZA" sz="2400" b="1" dirty="0"/>
              <a:t>Situational Analysis</a:t>
            </a:r>
            <a:endParaRPr lang="en-ZA" b="1" dirty="0"/>
          </a:p>
          <a:p>
            <a:endParaRPr lang="en-ZA" sz="1100" dirty="0"/>
          </a:p>
          <a:p>
            <a:r>
              <a:rPr lang="en-ZA" sz="2000" b="1" dirty="0"/>
              <a:t>Performance Environment</a:t>
            </a:r>
            <a:endParaRPr lang="en-ZA" sz="2000" dirty="0"/>
          </a:p>
          <a:p>
            <a:r>
              <a:rPr lang="en-ZA" b="1" i="1" dirty="0" smtClean="0">
                <a:solidFill>
                  <a:srgbClr val="FF0000"/>
                </a:solidFill>
              </a:rPr>
              <a:t>Economic </a:t>
            </a:r>
            <a:r>
              <a:rPr lang="en-ZA" b="1" i="1" dirty="0">
                <a:solidFill>
                  <a:srgbClr val="FF0000"/>
                </a:solidFill>
              </a:rPr>
              <a:t>Outlook</a:t>
            </a:r>
            <a:endParaRPr lang="en-ZA" dirty="0">
              <a:solidFill>
                <a:srgbClr val="FF0000"/>
              </a:solidFill>
            </a:endParaRPr>
          </a:p>
          <a:p>
            <a:endParaRPr lang="en-ZA" sz="1400" dirty="0"/>
          </a:p>
          <a:p>
            <a:pPr algn="just"/>
            <a:r>
              <a:rPr lang="en-ZA" dirty="0"/>
              <a:t>In view of the fact that South Africa is on the brink of a downgrade or at least repeated threats of a down grade, the buyer sentiment in the second quarter of 2019 reached the level of positive property buying and increased to 69% from 67% in the first quarter. </a:t>
            </a:r>
          </a:p>
          <a:p>
            <a:pPr algn="just"/>
            <a:endParaRPr lang="en-ZA" sz="1100" dirty="0"/>
          </a:p>
          <a:p>
            <a:pPr algn="just"/>
            <a:r>
              <a:rPr lang="en-ZA" dirty="0"/>
              <a:t>The main reasons mentioned by the survey respondents in the second quarter for the positive property buying sentiment were as follows:</a:t>
            </a:r>
          </a:p>
          <a:p>
            <a:pPr algn="just"/>
            <a:endParaRPr lang="en-ZA" sz="1100" dirty="0"/>
          </a:p>
          <a:p>
            <a:pPr lvl="0" algn="just"/>
            <a:r>
              <a:rPr lang="en-ZA" dirty="0"/>
              <a:t>Property values are relatively low and there are bargains in the market and that constitutes 33% of the sentiment</a:t>
            </a:r>
          </a:p>
          <a:p>
            <a:pPr lvl="0" algn="just"/>
            <a:r>
              <a:rPr lang="en-ZA" dirty="0"/>
              <a:t>Property still increases in value and is good investment and that constitutes 27% of the sentiment</a:t>
            </a:r>
          </a:p>
          <a:p>
            <a:pPr algn="just"/>
            <a:endParaRPr lang="en-ZA" sz="1050" dirty="0"/>
          </a:p>
          <a:p>
            <a:pPr algn="just"/>
            <a:r>
              <a:rPr lang="en-ZA" dirty="0"/>
              <a:t>The selling property sentiment declined to 39% in the second quarter from 40% in the first quarter and 41% in the fourth quarter of 2018. The reasons for 61% of survey respondents not being positive about selling properties included unfavourable price levels and subdued economic activity that was mentioned by 70% of the respondents. The main reasons for being in favour of selling property were as follows:</a:t>
            </a:r>
          </a:p>
          <a:p>
            <a:pPr lvl="0" algn="just"/>
            <a:r>
              <a:rPr lang="en-ZA" dirty="0"/>
              <a:t>Property prices are relatively high and may get an acceptable price when selling (37%)</a:t>
            </a:r>
          </a:p>
          <a:p>
            <a:pPr lvl="0" algn="just"/>
            <a:r>
              <a:rPr lang="en-ZA" dirty="0"/>
              <a:t>Many people want to own property and the sentiment hovers around 11%.</a:t>
            </a:r>
          </a:p>
        </p:txBody>
      </p:sp>
    </p:spTree>
    <p:extLst>
      <p:ext uri="{BB962C8B-B14F-4D97-AF65-F5344CB8AC3E}">
        <p14:creationId xmlns:p14="http://schemas.microsoft.com/office/powerpoint/2010/main" val="1388229424"/>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14</a:t>
            </a:fld>
            <a:endParaRPr lang="en-US" dirty="0"/>
          </a:p>
        </p:txBody>
      </p:sp>
      <p:sp>
        <p:nvSpPr>
          <p:cNvPr id="3" name="Rectangle 2"/>
          <p:cNvSpPr/>
          <p:nvPr/>
        </p:nvSpPr>
        <p:spPr>
          <a:xfrm>
            <a:off x="478969" y="533400"/>
            <a:ext cx="8436429" cy="4308872"/>
          </a:xfrm>
          <a:prstGeom prst="rect">
            <a:avLst/>
          </a:prstGeom>
        </p:spPr>
        <p:txBody>
          <a:bodyPr wrap="square">
            <a:spAutoFit/>
          </a:bodyPr>
          <a:lstStyle/>
          <a:p>
            <a:pPr algn="just"/>
            <a:r>
              <a:rPr lang="en-ZA" sz="2000" b="1" i="1" dirty="0">
                <a:solidFill>
                  <a:srgbClr val="FF0000"/>
                </a:solidFill>
              </a:rPr>
              <a:t>Political Perspective</a:t>
            </a:r>
            <a:endParaRPr lang="en-ZA" sz="2000" dirty="0">
              <a:solidFill>
                <a:srgbClr val="FF0000"/>
              </a:solidFill>
            </a:endParaRPr>
          </a:p>
          <a:p>
            <a:pPr algn="just"/>
            <a:r>
              <a:rPr lang="en-ZA" sz="2000" dirty="0"/>
              <a:t> </a:t>
            </a:r>
          </a:p>
          <a:p>
            <a:pPr algn="just"/>
            <a:r>
              <a:rPr lang="en-ZA" dirty="0"/>
              <a:t>Following the Minister </a:t>
            </a:r>
            <a:r>
              <a:rPr lang="en-ZA" dirty="0" err="1"/>
              <a:t>Sisulu’s</a:t>
            </a:r>
            <a:r>
              <a:rPr lang="en-ZA" dirty="0"/>
              <a:t> budget speech on the 09 July 2019 after the May 2019 general elections, the EAAB noted the following as being key for its delivery:</a:t>
            </a:r>
          </a:p>
          <a:p>
            <a:pPr algn="just"/>
            <a:r>
              <a:rPr lang="en-ZA" dirty="0"/>
              <a:t> </a:t>
            </a:r>
          </a:p>
          <a:p>
            <a:pPr algn="just"/>
            <a:r>
              <a:rPr lang="en-ZA" dirty="0"/>
              <a:t>This was a build up from the 2014 budget speech wherein she stated the following:</a:t>
            </a:r>
          </a:p>
          <a:p>
            <a:pPr algn="just"/>
            <a:r>
              <a:rPr lang="en-ZA" dirty="0"/>
              <a:t> </a:t>
            </a:r>
          </a:p>
          <a:p>
            <a:pPr lvl="0" algn="just"/>
            <a:r>
              <a:rPr lang="en-ZA" dirty="0"/>
              <a:t> “To build 1,5 million houses in partnership with the private sector, all stakeholders and communities, over the next five years. </a:t>
            </a:r>
          </a:p>
          <a:p>
            <a:pPr algn="just"/>
            <a:r>
              <a:rPr lang="en-ZA" dirty="0"/>
              <a:t> </a:t>
            </a:r>
          </a:p>
          <a:p>
            <a:pPr lvl="0" algn="just"/>
            <a:r>
              <a:rPr lang="en-ZA" dirty="0"/>
              <a:t>The National Home Builders Registration Council (NHBRC) will establish and officially open a Training Academy in partnership with the Gordon Institute of Business Science. </a:t>
            </a:r>
          </a:p>
          <a:p>
            <a:pPr lvl="0" algn="just"/>
            <a:r>
              <a:rPr lang="en-ZA" dirty="0"/>
              <a:t>The EAAB is committed, together with the Department of Human Settlements, to ensuring the efficient realisation of these laudable goals and objectives and will do everything possible to assist the Department of Human Settlements in this respect.</a:t>
            </a:r>
          </a:p>
        </p:txBody>
      </p:sp>
    </p:spTree>
    <p:extLst>
      <p:ext uri="{BB962C8B-B14F-4D97-AF65-F5344CB8AC3E}">
        <p14:creationId xmlns:p14="http://schemas.microsoft.com/office/powerpoint/2010/main" val="1814456166"/>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15</a:t>
            </a:fld>
            <a:endParaRPr lang="en-US" dirty="0"/>
          </a:p>
        </p:txBody>
      </p:sp>
      <p:sp>
        <p:nvSpPr>
          <p:cNvPr id="3" name="Rectangle 2"/>
          <p:cNvSpPr/>
          <p:nvPr/>
        </p:nvSpPr>
        <p:spPr>
          <a:xfrm>
            <a:off x="609599" y="533400"/>
            <a:ext cx="8044543" cy="5024452"/>
          </a:xfrm>
          <a:prstGeom prst="rect">
            <a:avLst/>
          </a:prstGeom>
        </p:spPr>
        <p:txBody>
          <a:bodyPr wrap="square">
            <a:spAutoFit/>
          </a:bodyPr>
          <a:lstStyle/>
          <a:p>
            <a:r>
              <a:rPr lang="en-ZA" b="1" i="1" dirty="0">
                <a:solidFill>
                  <a:srgbClr val="FF0000"/>
                </a:solidFill>
              </a:rPr>
              <a:t>Legal Framework</a:t>
            </a:r>
            <a:endParaRPr lang="en-ZA" dirty="0">
              <a:solidFill>
                <a:srgbClr val="FF0000"/>
              </a:solidFill>
            </a:endParaRPr>
          </a:p>
          <a:p>
            <a:endParaRPr lang="en-ZA" sz="1100" dirty="0"/>
          </a:p>
          <a:p>
            <a:pPr algn="just"/>
            <a:r>
              <a:rPr lang="en-ZA" dirty="0"/>
              <a:t>The Property Practitioners Act was signed into law by the President of the Republic of South Africa on 3 October 2019. The effect of the new legislation is that it brings new players into the property space, thereby increasing the regulatory mandate of the entity. </a:t>
            </a:r>
          </a:p>
          <a:p>
            <a:pPr algn="just"/>
            <a:r>
              <a:rPr lang="en-ZA" dirty="0"/>
              <a:t> </a:t>
            </a:r>
          </a:p>
          <a:p>
            <a:pPr algn="just"/>
            <a:r>
              <a:rPr lang="en-ZA" b="1" i="1" dirty="0">
                <a:solidFill>
                  <a:srgbClr val="FF0000"/>
                </a:solidFill>
              </a:rPr>
              <a:t>Social Impact </a:t>
            </a:r>
            <a:endParaRPr lang="en-ZA" dirty="0">
              <a:solidFill>
                <a:srgbClr val="FF0000"/>
              </a:solidFill>
            </a:endParaRPr>
          </a:p>
          <a:p>
            <a:pPr algn="just"/>
            <a:endParaRPr lang="en-ZA" sz="1100" dirty="0"/>
          </a:p>
          <a:p>
            <a:pPr algn="just"/>
            <a:r>
              <a:rPr lang="en-ZA" dirty="0"/>
              <a:t>Recurring incidents of racism and anti-social and discriminatory behaviour have continued within the real estate sector. These are a source of great concern to the EAAB</a:t>
            </a:r>
          </a:p>
          <a:p>
            <a:pPr algn="just"/>
            <a:r>
              <a:rPr lang="en-ZA" dirty="0"/>
              <a:t> </a:t>
            </a:r>
          </a:p>
          <a:p>
            <a:pPr algn="just"/>
            <a:r>
              <a:rPr lang="en-ZA" b="1" i="1" dirty="0">
                <a:solidFill>
                  <a:srgbClr val="FF0000"/>
                </a:solidFill>
              </a:rPr>
              <a:t>Digital Technology</a:t>
            </a:r>
            <a:endParaRPr lang="en-ZA" dirty="0">
              <a:solidFill>
                <a:srgbClr val="FF0000"/>
              </a:solidFill>
            </a:endParaRPr>
          </a:p>
          <a:p>
            <a:pPr algn="just"/>
            <a:endParaRPr lang="en-ZA" sz="1050" dirty="0"/>
          </a:p>
          <a:p>
            <a:pPr algn="just"/>
            <a:r>
              <a:rPr lang="en-ZA" dirty="0"/>
              <a:t>The use by the EAAB of social media, in emulation of many similar real estate regulatory jurisdictions worldwide, has undoubtedly improved access, communication and the free-flow of information between the EAAB and its various stakeholders. </a:t>
            </a:r>
          </a:p>
        </p:txBody>
      </p:sp>
    </p:spTree>
    <p:extLst>
      <p:ext uri="{BB962C8B-B14F-4D97-AF65-F5344CB8AC3E}">
        <p14:creationId xmlns:p14="http://schemas.microsoft.com/office/powerpoint/2010/main" val="1492311682"/>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16</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054415164"/>
              </p:ext>
            </p:extLst>
          </p:nvPr>
        </p:nvGraphicFramePr>
        <p:xfrm>
          <a:off x="141515" y="674657"/>
          <a:ext cx="8915400" cy="6103385"/>
        </p:xfrm>
        <a:graphic>
          <a:graphicData uri="http://schemas.openxmlformats.org/drawingml/2006/table">
            <a:tbl>
              <a:tblPr firstRow="1" firstCol="1" bandRow="1">
                <a:tableStyleId>{5C22544A-7EE6-4342-B048-85BDC9FD1C3A}</a:tableStyleId>
              </a:tblPr>
              <a:tblGrid>
                <a:gridCol w="4301290">
                  <a:extLst>
                    <a:ext uri="{9D8B030D-6E8A-4147-A177-3AD203B41FA5}">
                      <a16:colId xmlns:a16="http://schemas.microsoft.com/office/drawing/2014/main" val="20000"/>
                    </a:ext>
                  </a:extLst>
                </a:gridCol>
                <a:gridCol w="4614110">
                  <a:extLst>
                    <a:ext uri="{9D8B030D-6E8A-4147-A177-3AD203B41FA5}">
                      <a16:colId xmlns:a16="http://schemas.microsoft.com/office/drawing/2014/main" val="20001"/>
                    </a:ext>
                  </a:extLst>
                </a:gridCol>
              </a:tblGrid>
              <a:tr h="89159">
                <a:tc>
                  <a:txBody>
                    <a:bodyPr/>
                    <a:lstStyle/>
                    <a:p>
                      <a:pPr algn="just">
                        <a:spcAft>
                          <a:spcPts val="0"/>
                        </a:spcAft>
                      </a:pPr>
                      <a:r>
                        <a:rPr lang="en-ZA" sz="1500" dirty="0">
                          <a:effectLst/>
                        </a:rPr>
                        <a:t>OPPORTUNITIES</a:t>
                      </a:r>
                      <a:endParaRPr lang="en-ZA" sz="1500" dirty="0">
                        <a:effectLst/>
                        <a:latin typeface="Candara"/>
                        <a:ea typeface="Times New Roman"/>
                        <a:cs typeface="Times New Roman"/>
                      </a:endParaRPr>
                    </a:p>
                  </a:txBody>
                  <a:tcPr marL="35359" marR="35359" marT="0" marB="0"/>
                </a:tc>
                <a:tc>
                  <a:txBody>
                    <a:bodyPr/>
                    <a:lstStyle/>
                    <a:p>
                      <a:pPr algn="just">
                        <a:spcAft>
                          <a:spcPts val="0"/>
                        </a:spcAft>
                      </a:pPr>
                      <a:r>
                        <a:rPr lang="en-ZA" sz="1500" dirty="0">
                          <a:effectLst/>
                        </a:rPr>
                        <a:t>THREATS</a:t>
                      </a:r>
                      <a:endParaRPr lang="en-ZA" sz="1500" dirty="0">
                        <a:effectLst/>
                        <a:latin typeface="Candara"/>
                        <a:ea typeface="Times New Roman"/>
                        <a:cs typeface="Times New Roman"/>
                      </a:endParaRPr>
                    </a:p>
                  </a:txBody>
                  <a:tcPr marL="35359" marR="35359" marT="0" marB="0"/>
                </a:tc>
                <a:extLst>
                  <a:ext uri="{0D108BD9-81ED-4DB2-BD59-A6C34878D82A}">
                    <a16:rowId xmlns:a16="http://schemas.microsoft.com/office/drawing/2014/main" val="10000"/>
                  </a:ext>
                </a:extLst>
              </a:tr>
              <a:tr h="5874785">
                <a:tc>
                  <a:txBody>
                    <a:bodyPr/>
                    <a:lstStyle/>
                    <a:p>
                      <a:pPr algn="just">
                        <a:tabLst>
                          <a:tab pos="194310" algn="l"/>
                        </a:tabLst>
                      </a:pPr>
                      <a:r>
                        <a:rPr lang="en-ZA" sz="1500" dirty="0">
                          <a:effectLst/>
                        </a:rPr>
                        <a:t>Legislative aspects and compliance</a:t>
                      </a:r>
                    </a:p>
                    <a:p>
                      <a:pPr marL="342900" lvl="0" indent="-342900" algn="just">
                        <a:lnSpc>
                          <a:spcPct val="115000"/>
                        </a:lnSpc>
                        <a:spcAft>
                          <a:spcPts val="0"/>
                        </a:spcAft>
                        <a:buFont typeface="Symbol"/>
                        <a:buChar char=""/>
                        <a:tabLst>
                          <a:tab pos="194310" algn="l"/>
                        </a:tabLst>
                      </a:pPr>
                      <a:r>
                        <a:rPr lang="en-ZA" sz="1400" dirty="0">
                          <a:effectLst/>
                        </a:rPr>
                        <a:t>Build partnerships that improve the ability of EAAB to ensure compliance to the Act. </a:t>
                      </a:r>
                    </a:p>
                    <a:p>
                      <a:pPr marL="342900" lvl="0" indent="-342900" algn="just">
                        <a:lnSpc>
                          <a:spcPct val="115000"/>
                        </a:lnSpc>
                        <a:spcAft>
                          <a:spcPts val="0"/>
                        </a:spcAft>
                        <a:buFont typeface="Symbol"/>
                        <a:buChar char=""/>
                        <a:tabLst>
                          <a:tab pos="194310" algn="l"/>
                        </a:tabLst>
                      </a:pPr>
                      <a:r>
                        <a:rPr lang="en-ZA" sz="1400" dirty="0">
                          <a:effectLst/>
                        </a:rPr>
                        <a:t>Property Practitioners Act will lead to a better and modern regulatory environment</a:t>
                      </a:r>
                    </a:p>
                    <a:p>
                      <a:pPr marL="21590" algn="just">
                        <a:spcAft>
                          <a:spcPts val="0"/>
                        </a:spcAft>
                        <a:tabLst>
                          <a:tab pos="144780" algn="l"/>
                          <a:tab pos="194310" algn="l"/>
                        </a:tabLst>
                      </a:pPr>
                      <a:r>
                        <a:rPr lang="en-ZA" sz="1500" dirty="0" smtClean="0">
                          <a:effectLst/>
                        </a:rPr>
                        <a:t>Fidelity </a:t>
                      </a:r>
                      <a:r>
                        <a:rPr lang="en-ZA" sz="1500" dirty="0">
                          <a:effectLst/>
                        </a:rPr>
                        <a:t>Fund </a:t>
                      </a:r>
                    </a:p>
                    <a:p>
                      <a:pPr marL="342900" lvl="0" indent="-342900" algn="just">
                        <a:lnSpc>
                          <a:spcPct val="115000"/>
                        </a:lnSpc>
                        <a:spcAft>
                          <a:spcPts val="0"/>
                        </a:spcAft>
                        <a:buFont typeface="Symbol"/>
                        <a:buChar char=""/>
                        <a:tabLst>
                          <a:tab pos="194310" algn="l"/>
                        </a:tabLst>
                      </a:pPr>
                      <a:r>
                        <a:rPr lang="en-ZA" sz="1400" dirty="0">
                          <a:effectLst/>
                        </a:rPr>
                        <a:t>Better investment opportunities to grow the Fidelity Fund</a:t>
                      </a:r>
                    </a:p>
                    <a:p>
                      <a:pPr marL="21590" algn="just">
                        <a:spcAft>
                          <a:spcPts val="0"/>
                        </a:spcAft>
                        <a:tabLst>
                          <a:tab pos="194310" algn="l"/>
                        </a:tabLst>
                      </a:pPr>
                      <a:r>
                        <a:rPr lang="en-ZA" sz="1500" dirty="0" smtClean="0">
                          <a:effectLst/>
                        </a:rPr>
                        <a:t>Transformation</a:t>
                      </a:r>
                      <a:endParaRPr lang="en-ZA" sz="1500" dirty="0">
                        <a:effectLst/>
                      </a:endParaRPr>
                    </a:p>
                    <a:p>
                      <a:pPr marL="342900" lvl="0" indent="-342900" algn="just">
                        <a:lnSpc>
                          <a:spcPct val="115000"/>
                        </a:lnSpc>
                        <a:spcAft>
                          <a:spcPts val="0"/>
                        </a:spcAft>
                        <a:buFont typeface="Symbol"/>
                        <a:buChar char=""/>
                        <a:tabLst>
                          <a:tab pos="194310" algn="l"/>
                        </a:tabLst>
                      </a:pPr>
                      <a:r>
                        <a:rPr lang="en-ZA" sz="1200" dirty="0">
                          <a:effectLst/>
                        </a:rPr>
                        <a:t>Devise strategies for economic inclusion of previously disadvantaged persons in the property sector. </a:t>
                      </a:r>
                    </a:p>
                    <a:p>
                      <a:pPr marL="342900" lvl="0" indent="-342900" algn="just">
                        <a:lnSpc>
                          <a:spcPct val="115000"/>
                        </a:lnSpc>
                        <a:spcAft>
                          <a:spcPts val="0"/>
                        </a:spcAft>
                        <a:buFont typeface="Symbol"/>
                        <a:buChar char=""/>
                        <a:tabLst>
                          <a:tab pos="194310" algn="l"/>
                        </a:tabLst>
                      </a:pPr>
                      <a:r>
                        <a:rPr lang="en-ZA" sz="1200" dirty="0">
                          <a:effectLst/>
                        </a:rPr>
                        <a:t>Improving and strengthening collaboration with sector and public entities.</a:t>
                      </a:r>
                    </a:p>
                    <a:p>
                      <a:pPr marL="342900" lvl="0" indent="-342900" algn="just">
                        <a:lnSpc>
                          <a:spcPct val="115000"/>
                        </a:lnSpc>
                        <a:spcAft>
                          <a:spcPts val="0"/>
                        </a:spcAft>
                        <a:buFont typeface="Symbol"/>
                        <a:buChar char=""/>
                        <a:tabLst>
                          <a:tab pos="194310" algn="l"/>
                        </a:tabLst>
                      </a:pPr>
                      <a:r>
                        <a:rPr lang="en-ZA" sz="1200" dirty="0">
                          <a:effectLst/>
                        </a:rPr>
                        <a:t>Increasing sustaining mechanisms for black agencies to continue operating can enhance transformation</a:t>
                      </a:r>
                    </a:p>
                    <a:p>
                      <a:pPr marL="342900" lvl="0" indent="-342900" algn="just">
                        <a:lnSpc>
                          <a:spcPct val="115000"/>
                        </a:lnSpc>
                        <a:spcAft>
                          <a:spcPts val="0"/>
                        </a:spcAft>
                        <a:buFont typeface="Symbol"/>
                        <a:buChar char=""/>
                        <a:tabLst>
                          <a:tab pos="194310" algn="l"/>
                        </a:tabLst>
                      </a:pPr>
                      <a:r>
                        <a:rPr lang="en-ZA" sz="1200" dirty="0">
                          <a:effectLst/>
                        </a:rPr>
                        <a:t>Education of potential Estate Agents of the sector as a career of choice and as new business owners</a:t>
                      </a:r>
                    </a:p>
                    <a:p>
                      <a:pPr marL="342900" lvl="0" indent="-342900" algn="just">
                        <a:lnSpc>
                          <a:spcPct val="115000"/>
                        </a:lnSpc>
                        <a:spcAft>
                          <a:spcPts val="0"/>
                        </a:spcAft>
                        <a:buFont typeface="Symbol"/>
                        <a:buChar char=""/>
                        <a:tabLst>
                          <a:tab pos="194310" algn="l"/>
                        </a:tabLst>
                      </a:pPr>
                      <a:r>
                        <a:rPr lang="en-ZA" sz="1200" dirty="0">
                          <a:effectLst/>
                        </a:rPr>
                        <a:t>Using the PPA to enforce transformation and compliance</a:t>
                      </a:r>
                    </a:p>
                    <a:p>
                      <a:pPr marL="342900" lvl="0" indent="-342900" algn="just">
                        <a:lnSpc>
                          <a:spcPct val="115000"/>
                        </a:lnSpc>
                        <a:spcAft>
                          <a:spcPts val="0"/>
                        </a:spcAft>
                        <a:buFont typeface="Symbol"/>
                        <a:buChar char=""/>
                        <a:tabLst>
                          <a:tab pos="194310" algn="l"/>
                        </a:tabLst>
                      </a:pPr>
                      <a:r>
                        <a:rPr lang="en-ZA" sz="1200" dirty="0">
                          <a:effectLst/>
                        </a:rPr>
                        <a:t>Source Funding from Strategic partners to resource the transformation fund</a:t>
                      </a:r>
                    </a:p>
                    <a:p>
                      <a:pPr marL="342900" lvl="0" indent="-342900" algn="just">
                        <a:lnSpc>
                          <a:spcPct val="115000"/>
                        </a:lnSpc>
                        <a:spcAft>
                          <a:spcPts val="0"/>
                        </a:spcAft>
                        <a:buFont typeface="Symbol"/>
                        <a:buChar char=""/>
                        <a:tabLst>
                          <a:tab pos="194310" algn="l"/>
                        </a:tabLst>
                      </a:pPr>
                      <a:r>
                        <a:rPr lang="en-ZA" sz="1200" dirty="0">
                          <a:effectLst/>
                        </a:rPr>
                        <a:t>Collaboration with tertiary institutions to source candidate estate agents</a:t>
                      </a:r>
                    </a:p>
                    <a:p>
                      <a:pPr algn="just">
                        <a:spcAft>
                          <a:spcPts val="0"/>
                        </a:spcAft>
                        <a:tabLst>
                          <a:tab pos="194310" algn="l"/>
                        </a:tabLst>
                      </a:pPr>
                      <a:endParaRPr lang="en-ZA" sz="1500" dirty="0" smtClean="0">
                        <a:effectLst/>
                      </a:endParaRPr>
                    </a:p>
                  </a:txBody>
                  <a:tcPr marL="35359" marR="35359" marT="0" marB="0"/>
                </a:tc>
                <a:tc>
                  <a:txBody>
                    <a:bodyPr/>
                    <a:lstStyle/>
                    <a:p>
                      <a:pPr algn="just">
                        <a:tabLst>
                          <a:tab pos="187325" algn="l"/>
                        </a:tabLst>
                      </a:pPr>
                      <a:r>
                        <a:rPr lang="en-ZA" sz="1500" b="1" dirty="0">
                          <a:effectLst/>
                        </a:rPr>
                        <a:t>Mandate</a:t>
                      </a:r>
                    </a:p>
                    <a:p>
                      <a:pPr marL="342900" lvl="0" indent="-342900" algn="just">
                        <a:lnSpc>
                          <a:spcPct val="115000"/>
                        </a:lnSpc>
                        <a:buFont typeface="Symbol"/>
                        <a:buChar char=""/>
                        <a:tabLst>
                          <a:tab pos="187325" algn="l"/>
                        </a:tabLst>
                      </a:pPr>
                      <a:r>
                        <a:rPr lang="en-ZA" sz="1400" dirty="0">
                          <a:effectLst/>
                        </a:rPr>
                        <a:t>Expanding mandate outside of legislation and without securing funding might limit delivery on the </a:t>
                      </a:r>
                    </a:p>
                    <a:p>
                      <a:pPr marL="342900" lvl="0" indent="-342900" algn="just">
                        <a:lnSpc>
                          <a:spcPct val="115000"/>
                        </a:lnSpc>
                        <a:buFont typeface="Symbol"/>
                        <a:buChar char=""/>
                        <a:tabLst>
                          <a:tab pos="187325" algn="l"/>
                        </a:tabLst>
                      </a:pPr>
                      <a:r>
                        <a:rPr lang="en-ZA" sz="1400" dirty="0">
                          <a:effectLst/>
                        </a:rPr>
                        <a:t>Compliance and legislation</a:t>
                      </a:r>
                    </a:p>
                    <a:p>
                      <a:pPr marL="342900" lvl="0" indent="-342900" algn="just">
                        <a:lnSpc>
                          <a:spcPct val="115000"/>
                        </a:lnSpc>
                        <a:buFont typeface="Symbol"/>
                        <a:buChar char=""/>
                        <a:tabLst>
                          <a:tab pos="187325" algn="l"/>
                        </a:tabLst>
                      </a:pPr>
                      <a:r>
                        <a:rPr lang="en-ZA" sz="1400" dirty="0">
                          <a:effectLst/>
                        </a:rPr>
                        <a:t>Non-compliance by estate agents jeopardizes EAAB consumer protection mandate</a:t>
                      </a:r>
                    </a:p>
                    <a:p>
                      <a:pPr marL="342900" lvl="0" indent="-342900" algn="just">
                        <a:lnSpc>
                          <a:spcPct val="115000"/>
                        </a:lnSpc>
                        <a:buFont typeface="Symbol"/>
                        <a:buChar char=""/>
                        <a:tabLst>
                          <a:tab pos="187325" algn="l"/>
                        </a:tabLst>
                      </a:pPr>
                      <a:r>
                        <a:rPr lang="en-ZA" sz="1400" dirty="0">
                          <a:effectLst/>
                        </a:rPr>
                        <a:t>An increase in the number of unregistered estate agents could erode the integrity of the property sales industry</a:t>
                      </a:r>
                    </a:p>
                    <a:p>
                      <a:pPr algn="just">
                        <a:tabLst>
                          <a:tab pos="187325" algn="l"/>
                        </a:tabLst>
                      </a:pPr>
                      <a:r>
                        <a:rPr lang="en-ZA" sz="1500" b="1" dirty="0">
                          <a:effectLst/>
                        </a:rPr>
                        <a:t>Fidelity Fund</a:t>
                      </a:r>
                    </a:p>
                    <a:p>
                      <a:pPr marL="342900" lvl="0" indent="-342900" algn="just">
                        <a:lnSpc>
                          <a:spcPct val="115000"/>
                        </a:lnSpc>
                        <a:buFont typeface="Symbol"/>
                        <a:buChar char=""/>
                        <a:tabLst>
                          <a:tab pos="187325" algn="l"/>
                        </a:tabLst>
                      </a:pPr>
                      <a:r>
                        <a:rPr lang="en-ZA" sz="1400" dirty="0">
                          <a:effectLst/>
                        </a:rPr>
                        <a:t>Increased risks of potential money laundering, fraud and theft will lead to higher claims from Fidelity Fund.</a:t>
                      </a:r>
                    </a:p>
                    <a:p>
                      <a:pPr marL="342900" lvl="0" indent="-342900" algn="just">
                        <a:lnSpc>
                          <a:spcPct val="115000"/>
                        </a:lnSpc>
                        <a:buFont typeface="Symbol"/>
                        <a:buChar char=""/>
                        <a:tabLst>
                          <a:tab pos="187325" algn="l"/>
                        </a:tabLst>
                      </a:pPr>
                      <a:r>
                        <a:rPr lang="en-ZA" sz="1400" dirty="0">
                          <a:effectLst/>
                        </a:rPr>
                        <a:t>Failure by estate agents to bank trust monies into the trust account can result in claims lodged against the Fidelity Fund, affecting the Fund’s performance.</a:t>
                      </a:r>
                    </a:p>
                    <a:p>
                      <a:pPr marL="342900" lvl="0" indent="-342900" algn="just">
                        <a:lnSpc>
                          <a:spcPct val="115000"/>
                        </a:lnSpc>
                        <a:buFont typeface="Symbol"/>
                        <a:buChar char=""/>
                        <a:tabLst>
                          <a:tab pos="187325" algn="l"/>
                        </a:tabLst>
                      </a:pPr>
                      <a:r>
                        <a:rPr lang="en-ZA" sz="1400" dirty="0">
                          <a:effectLst/>
                        </a:rPr>
                        <a:t>Unlimited claims arising from consumers either in size or number may deplete the Fidelity Fund</a:t>
                      </a:r>
                    </a:p>
                    <a:p>
                      <a:pPr marL="342900" lvl="0" indent="-342900" algn="just">
                        <a:lnSpc>
                          <a:spcPct val="115000"/>
                        </a:lnSpc>
                        <a:buFont typeface="Symbol"/>
                        <a:buChar char=""/>
                        <a:tabLst>
                          <a:tab pos="187325" algn="l"/>
                        </a:tabLst>
                      </a:pPr>
                      <a:r>
                        <a:rPr lang="en-ZA" sz="1400" dirty="0">
                          <a:effectLst/>
                        </a:rPr>
                        <a:t>An increase in uninformed / un-empowered property consumers and consequent escalation in the number of complaints and claims may negatively impact the Board’s resources and the Fund’s sustainability.</a:t>
                      </a:r>
                    </a:p>
                    <a:p>
                      <a:pPr marL="342900" lvl="0" indent="-342900" algn="just">
                        <a:lnSpc>
                          <a:spcPct val="115000"/>
                        </a:lnSpc>
                        <a:buFont typeface="Symbol"/>
                        <a:buChar char=""/>
                        <a:tabLst>
                          <a:tab pos="187325" algn="l"/>
                        </a:tabLst>
                      </a:pPr>
                      <a:r>
                        <a:rPr lang="en-ZA" sz="1400" dirty="0">
                          <a:effectLst/>
                        </a:rPr>
                        <a:t>Illegal operators are a threat to the stability and sustainability of the Fund. </a:t>
                      </a:r>
                    </a:p>
                    <a:p>
                      <a:pPr marL="342900" lvl="0" indent="-342900" algn="just">
                        <a:lnSpc>
                          <a:spcPct val="115000"/>
                        </a:lnSpc>
                        <a:buFont typeface="Symbol"/>
                        <a:buChar char=""/>
                        <a:tabLst>
                          <a:tab pos="187325" algn="l"/>
                        </a:tabLst>
                      </a:pPr>
                      <a:r>
                        <a:rPr lang="en-ZA" sz="1400" dirty="0">
                          <a:effectLst/>
                        </a:rPr>
                        <a:t>Lack of understanding of law enforcement agencies of the EAAB legislation.  </a:t>
                      </a:r>
                      <a:endParaRPr lang="en-ZA" sz="1500" dirty="0" smtClean="0">
                        <a:effectLst/>
                      </a:endParaRPr>
                    </a:p>
                  </a:txBody>
                  <a:tcPr marL="35359" marR="35359" marT="0" marB="0"/>
                </a:tc>
                <a:extLst>
                  <a:ext uri="{0D108BD9-81ED-4DB2-BD59-A6C34878D82A}">
                    <a16:rowId xmlns:a16="http://schemas.microsoft.com/office/drawing/2014/main" val="10001"/>
                  </a:ext>
                </a:extLst>
              </a:tr>
            </a:tbl>
          </a:graphicData>
        </a:graphic>
      </p:graphicFrame>
      <p:sp>
        <p:nvSpPr>
          <p:cNvPr id="4" name="Rectangle 3"/>
          <p:cNvSpPr/>
          <p:nvPr/>
        </p:nvSpPr>
        <p:spPr>
          <a:xfrm>
            <a:off x="79830" y="118907"/>
            <a:ext cx="3410421" cy="523220"/>
          </a:xfrm>
          <a:prstGeom prst="rect">
            <a:avLst/>
          </a:prstGeom>
        </p:spPr>
        <p:txBody>
          <a:bodyPr wrap="none">
            <a:spAutoFit/>
          </a:bodyPr>
          <a:lstStyle/>
          <a:p>
            <a:r>
              <a:rPr lang="en-US" sz="2800" b="1" dirty="0" smtClean="0"/>
              <a:t>External </a:t>
            </a:r>
            <a:r>
              <a:rPr lang="en-US" sz="2800" b="1" dirty="0"/>
              <a:t>Environment</a:t>
            </a:r>
            <a:endParaRPr lang="en-ZA" sz="2800" b="1" dirty="0"/>
          </a:p>
        </p:txBody>
      </p:sp>
    </p:spTree>
    <p:extLst>
      <p:ext uri="{BB962C8B-B14F-4D97-AF65-F5344CB8AC3E}">
        <p14:creationId xmlns:p14="http://schemas.microsoft.com/office/powerpoint/2010/main" val="4184320739"/>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17</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214984142"/>
              </p:ext>
            </p:extLst>
          </p:nvPr>
        </p:nvGraphicFramePr>
        <p:xfrm>
          <a:off x="228600" y="545592"/>
          <a:ext cx="8686799" cy="6186845"/>
        </p:xfrm>
        <a:graphic>
          <a:graphicData uri="http://schemas.openxmlformats.org/drawingml/2006/table">
            <a:tbl>
              <a:tblPr firstRow="1" firstCol="1" bandRow="1">
                <a:tableStyleId>{5C22544A-7EE6-4342-B048-85BDC9FD1C3A}</a:tableStyleId>
              </a:tblPr>
              <a:tblGrid>
                <a:gridCol w="3886200">
                  <a:extLst>
                    <a:ext uri="{9D8B030D-6E8A-4147-A177-3AD203B41FA5}">
                      <a16:colId xmlns:a16="http://schemas.microsoft.com/office/drawing/2014/main" val="20000"/>
                    </a:ext>
                  </a:extLst>
                </a:gridCol>
                <a:gridCol w="4800599">
                  <a:extLst>
                    <a:ext uri="{9D8B030D-6E8A-4147-A177-3AD203B41FA5}">
                      <a16:colId xmlns:a16="http://schemas.microsoft.com/office/drawing/2014/main" val="20001"/>
                    </a:ext>
                  </a:extLst>
                </a:gridCol>
              </a:tblGrid>
              <a:tr h="89159">
                <a:tc>
                  <a:txBody>
                    <a:bodyPr/>
                    <a:lstStyle/>
                    <a:p>
                      <a:pPr algn="just">
                        <a:spcAft>
                          <a:spcPts val="0"/>
                        </a:spcAft>
                      </a:pPr>
                      <a:r>
                        <a:rPr lang="en-ZA" sz="1500" dirty="0">
                          <a:effectLst/>
                        </a:rPr>
                        <a:t>OPPORTUNITIES</a:t>
                      </a:r>
                      <a:endParaRPr lang="en-ZA" sz="1500" dirty="0">
                        <a:effectLst/>
                        <a:latin typeface="Candara"/>
                        <a:ea typeface="Times New Roman"/>
                        <a:cs typeface="Times New Roman"/>
                      </a:endParaRPr>
                    </a:p>
                  </a:txBody>
                  <a:tcPr marL="35359" marR="35359" marT="0" marB="0"/>
                </a:tc>
                <a:tc>
                  <a:txBody>
                    <a:bodyPr/>
                    <a:lstStyle/>
                    <a:p>
                      <a:pPr algn="just">
                        <a:spcAft>
                          <a:spcPts val="0"/>
                        </a:spcAft>
                      </a:pPr>
                      <a:r>
                        <a:rPr lang="en-ZA" sz="1500" dirty="0">
                          <a:effectLst/>
                        </a:rPr>
                        <a:t>THREATS</a:t>
                      </a:r>
                      <a:endParaRPr lang="en-ZA" sz="1500" dirty="0">
                        <a:effectLst/>
                        <a:latin typeface="Candara"/>
                        <a:ea typeface="Times New Roman"/>
                        <a:cs typeface="Times New Roman"/>
                      </a:endParaRPr>
                    </a:p>
                  </a:txBody>
                  <a:tcPr marL="35359" marR="35359" marT="0" marB="0"/>
                </a:tc>
                <a:extLst>
                  <a:ext uri="{0D108BD9-81ED-4DB2-BD59-A6C34878D82A}">
                    <a16:rowId xmlns:a16="http://schemas.microsoft.com/office/drawing/2014/main" val="10000"/>
                  </a:ext>
                </a:extLst>
              </a:tr>
              <a:tr h="5958245">
                <a:tc>
                  <a:txBody>
                    <a:bodyPr/>
                    <a:lstStyle/>
                    <a:p>
                      <a:pPr algn="just">
                        <a:spcAft>
                          <a:spcPts val="0"/>
                        </a:spcAft>
                        <a:tabLst>
                          <a:tab pos="194310" algn="l"/>
                        </a:tabLst>
                      </a:pPr>
                      <a:r>
                        <a:rPr lang="en-ZA" sz="1500" dirty="0" smtClean="0">
                          <a:effectLst/>
                        </a:rPr>
                        <a:t>Technology</a:t>
                      </a:r>
                      <a:endParaRPr lang="en-ZA" sz="1500" dirty="0">
                        <a:effectLst/>
                      </a:endParaRPr>
                    </a:p>
                    <a:p>
                      <a:pPr marL="342900" lvl="0" indent="-342900" algn="just">
                        <a:lnSpc>
                          <a:spcPct val="115000"/>
                        </a:lnSpc>
                        <a:spcAft>
                          <a:spcPts val="0"/>
                        </a:spcAft>
                        <a:buFont typeface="Symbol"/>
                        <a:buChar char=""/>
                        <a:tabLst>
                          <a:tab pos="194310" algn="l"/>
                        </a:tabLst>
                      </a:pPr>
                      <a:r>
                        <a:rPr lang="en-ZA" sz="1400" dirty="0">
                          <a:effectLst/>
                        </a:rPr>
                        <a:t>Increase the EAAB outreach through media and other advanced digital communication platforms.</a:t>
                      </a:r>
                    </a:p>
                    <a:p>
                      <a:pPr marL="342900" lvl="0" indent="-342900" algn="just">
                        <a:lnSpc>
                          <a:spcPct val="115000"/>
                        </a:lnSpc>
                        <a:spcAft>
                          <a:spcPts val="0"/>
                        </a:spcAft>
                        <a:buFont typeface="Symbol"/>
                        <a:buChar char=""/>
                        <a:tabLst>
                          <a:tab pos="194310" algn="l"/>
                        </a:tabLst>
                      </a:pPr>
                      <a:r>
                        <a:rPr lang="en-ZA" sz="1400" dirty="0">
                          <a:effectLst/>
                        </a:rPr>
                        <a:t>Create service standards to improve industry performance</a:t>
                      </a:r>
                    </a:p>
                    <a:p>
                      <a:pPr marL="342900" lvl="0" indent="-342900" algn="just">
                        <a:lnSpc>
                          <a:spcPct val="115000"/>
                        </a:lnSpc>
                        <a:spcAft>
                          <a:spcPts val="0"/>
                        </a:spcAft>
                        <a:buFont typeface="Symbol"/>
                        <a:buChar char=""/>
                        <a:tabLst>
                          <a:tab pos="194310" algn="l"/>
                        </a:tabLst>
                      </a:pPr>
                      <a:r>
                        <a:rPr lang="en-ZA" sz="1400" dirty="0">
                          <a:effectLst/>
                        </a:rPr>
                        <a:t>Improving general image of the EAAB through optimized partnerships with the industry/ sector </a:t>
                      </a:r>
                    </a:p>
                    <a:p>
                      <a:pPr marL="342900" lvl="0" indent="-342900" algn="just">
                        <a:lnSpc>
                          <a:spcPct val="115000"/>
                        </a:lnSpc>
                        <a:spcAft>
                          <a:spcPts val="0"/>
                        </a:spcAft>
                        <a:buFont typeface="Symbol"/>
                        <a:buChar char=""/>
                        <a:tabLst>
                          <a:tab pos="194310" algn="l"/>
                        </a:tabLst>
                      </a:pPr>
                      <a:r>
                        <a:rPr lang="en-ZA" sz="1400" dirty="0">
                          <a:effectLst/>
                        </a:rPr>
                        <a:t>Monitoring and meeting increasing and evolving stakeholder needs. </a:t>
                      </a:r>
                    </a:p>
                    <a:p>
                      <a:pPr marL="342900" lvl="0" indent="-342900" algn="just">
                        <a:lnSpc>
                          <a:spcPct val="115000"/>
                        </a:lnSpc>
                        <a:spcAft>
                          <a:spcPts val="0"/>
                        </a:spcAft>
                        <a:buFont typeface="Symbol"/>
                        <a:buChar char=""/>
                        <a:tabLst>
                          <a:tab pos="194310" algn="l"/>
                        </a:tabLst>
                      </a:pPr>
                      <a:r>
                        <a:rPr lang="en-ZA" sz="1400" dirty="0">
                          <a:effectLst/>
                        </a:rPr>
                        <a:t>Utilisation of new technological innovations and developments.</a:t>
                      </a:r>
                    </a:p>
                    <a:p>
                      <a:pPr marL="342900" lvl="0" indent="-342900" algn="just">
                        <a:lnSpc>
                          <a:spcPct val="115000"/>
                        </a:lnSpc>
                        <a:spcAft>
                          <a:spcPts val="0"/>
                        </a:spcAft>
                        <a:buFont typeface="Symbol"/>
                        <a:buChar char=""/>
                        <a:tabLst>
                          <a:tab pos="194310" algn="l"/>
                        </a:tabLst>
                      </a:pPr>
                      <a:r>
                        <a:rPr lang="en-ZA" sz="1400" dirty="0">
                          <a:effectLst/>
                        </a:rPr>
                        <a:t>Monitoring and adapting to changing socio, political and legal landscapes; </a:t>
                      </a:r>
                    </a:p>
                    <a:p>
                      <a:pPr marL="342900" lvl="0" indent="-342900" algn="just">
                        <a:lnSpc>
                          <a:spcPct val="115000"/>
                        </a:lnSpc>
                        <a:spcAft>
                          <a:spcPts val="0"/>
                        </a:spcAft>
                        <a:buFont typeface="Symbol"/>
                        <a:buChar char=""/>
                        <a:tabLst>
                          <a:tab pos="194310" algn="l"/>
                        </a:tabLst>
                      </a:pPr>
                      <a:r>
                        <a:rPr lang="en-ZA" sz="1400" dirty="0">
                          <a:effectLst/>
                        </a:rPr>
                        <a:t>Utilising QCTO framework for developing occupational qualifications.</a:t>
                      </a:r>
                    </a:p>
                    <a:p>
                      <a:pPr marL="342900" lvl="0" indent="-342900" algn="just">
                        <a:lnSpc>
                          <a:spcPct val="115000"/>
                        </a:lnSpc>
                        <a:spcAft>
                          <a:spcPts val="0"/>
                        </a:spcAft>
                        <a:buFont typeface="Symbol"/>
                        <a:buChar char=""/>
                      </a:pPr>
                      <a:r>
                        <a:rPr lang="en-ZA" sz="1400" dirty="0">
                          <a:effectLst/>
                        </a:rPr>
                        <a:t>Managing stakeholder perceptions.</a:t>
                      </a:r>
                    </a:p>
                    <a:p>
                      <a:pPr marL="342900" lvl="0" indent="-342900" algn="just">
                        <a:lnSpc>
                          <a:spcPct val="115000"/>
                        </a:lnSpc>
                        <a:spcAft>
                          <a:spcPts val="0"/>
                        </a:spcAft>
                        <a:buFont typeface="Symbol"/>
                        <a:buChar char=""/>
                      </a:pPr>
                      <a:r>
                        <a:rPr lang="en-ZA" sz="1400" dirty="0">
                          <a:effectLst/>
                        </a:rPr>
                        <a:t>Modernisation of IT systems as having an impact on turnaround times</a:t>
                      </a:r>
                    </a:p>
                    <a:p>
                      <a:pPr algn="just">
                        <a:spcAft>
                          <a:spcPts val="0"/>
                        </a:spcAft>
                        <a:tabLst>
                          <a:tab pos="194310" algn="l"/>
                          <a:tab pos="1600835" algn="l"/>
                        </a:tabLst>
                      </a:pPr>
                      <a:r>
                        <a:rPr lang="en-ZA" sz="1500" dirty="0" smtClean="0">
                          <a:effectLst/>
                        </a:rPr>
                        <a:t>Consumer </a:t>
                      </a:r>
                      <a:r>
                        <a:rPr lang="en-ZA" sz="1500" dirty="0">
                          <a:effectLst/>
                        </a:rPr>
                        <a:t>awareness and understanding</a:t>
                      </a:r>
                    </a:p>
                    <a:p>
                      <a:pPr marL="342900" lvl="0" indent="-342900" algn="just">
                        <a:lnSpc>
                          <a:spcPct val="115000"/>
                        </a:lnSpc>
                        <a:spcAft>
                          <a:spcPts val="0"/>
                        </a:spcAft>
                        <a:buFont typeface="Symbol"/>
                        <a:buChar char=""/>
                        <a:tabLst>
                          <a:tab pos="194310" algn="l"/>
                        </a:tabLst>
                      </a:pPr>
                      <a:r>
                        <a:rPr lang="en-ZA" sz="1400" dirty="0">
                          <a:effectLst/>
                        </a:rPr>
                        <a:t>Building consumer understanding of the property transactions to better protect the consumer</a:t>
                      </a:r>
                      <a:r>
                        <a:rPr lang="en-ZA" sz="1400" dirty="0" smtClean="0">
                          <a:effectLst/>
                        </a:rPr>
                        <a:t>.</a:t>
                      </a:r>
                      <a:r>
                        <a:rPr lang="en-ZA" sz="1500" dirty="0">
                          <a:effectLst/>
                        </a:rPr>
                        <a:t> </a:t>
                      </a:r>
                      <a:endParaRPr lang="en-ZA" sz="1500" dirty="0">
                        <a:effectLst/>
                        <a:latin typeface="Candara"/>
                        <a:ea typeface="Times New Roman"/>
                        <a:cs typeface="Times New Roman"/>
                      </a:endParaRPr>
                    </a:p>
                  </a:txBody>
                  <a:tcPr marL="35359" marR="35359" marT="0" marB="0"/>
                </a:tc>
                <a:tc>
                  <a:txBody>
                    <a:bodyPr/>
                    <a:lstStyle/>
                    <a:p>
                      <a:pPr algn="just">
                        <a:tabLst>
                          <a:tab pos="187325" algn="l"/>
                        </a:tabLst>
                      </a:pPr>
                      <a:r>
                        <a:rPr lang="en-ZA" sz="1500" b="1" dirty="0" smtClean="0">
                          <a:effectLst/>
                        </a:rPr>
                        <a:t>Technology</a:t>
                      </a:r>
                      <a:endParaRPr lang="en-ZA" sz="1500" b="1" dirty="0">
                        <a:effectLst/>
                      </a:endParaRPr>
                    </a:p>
                    <a:p>
                      <a:pPr marL="342900" lvl="0" indent="-342900" algn="just">
                        <a:lnSpc>
                          <a:spcPct val="115000"/>
                        </a:lnSpc>
                        <a:buFont typeface="Symbol"/>
                        <a:buChar char=""/>
                        <a:tabLst>
                          <a:tab pos="187325" algn="l"/>
                        </a:tabLst>
                      </a:pPr>
                      <a:r>
                        <a:rPr lang="en-ZA" sz="1300" dirty="0">
                          <a:effectLst/>
                        </a:rPr>
                        <a:t>Use of digital/ on-line tools and platforms by estate agents to conduct their business, creates opportunity for identity theft, financial losses and reputational damage.</a:t>
                      </a:r>
                    </a:p>
                    <a:p>
                      <a:pPr algn="just">
                        <a:tabLst>
                          <a:tab pos="187325" algn="l"/>
                        </a:tabLst>
                      </a:pPr>
                      <a:r>
                        <a:rPr lang="en-ZA" sz="1500" b="1" dirty="0">
                          <a:effectLst/>
                        </a:rPr>
                        <a:t>Sales transactions</a:t>
                      </a:r>
                    </a:p>
                    <a:p>
                      <a:pPr marL="342900" lvl="0" indent="-342900" algn="just">
                        <a:lnSpc>
                          <a:spcPct val="115000"/>
                        </a:lnSpc>
                        <a:buFont typeface="Symbol"/>
                        <a:buChar char=""/>
                        <a:tabLst>
                          <a:tab pos="187325" algn="l"/>
                        </a:tabLst>
                      </a:pPr>
                      <a:r>
                        <a:rPr lang="en-ZA" sz="1300" dirty="0">
                          <a:effectLst/>
                        </a:rPr>
                        <a:t>A tightening credit market may lead to a reduction in the number of sales transactions, affecting the sustainability and viability of estate agency enterprises. </a:t>
                      </a:r>
                    </a:p>
                    <a:p>
                      <a:pPr marL="342900" lvl="0" indent="-342900" algn="just">
                        <a:lnSpc>
                          <a:spcPct val="115000"/>
                        </a:lnSpc>
                        <a:buFont typeface="Symbol"/>
                        <a:buChar char=""/>
                        <a:tabLst>
                          <a:tab pos="187325" algn="l"/>
                        </a:tabLst>
                      </a:pPr>
                      <a:r>
                        <a:rPr lang="en-ZA" sz="1300" dirty="0">
                          <a:effectLst/>
                        </a:rPr>
                        <a:t>More sectional title properties on the market could result in increased misappropriation of those properties by sectional title managers based on the trends.</a:t>
                      </a:r>
                    </a:p>
                    <a:p>
                      <a:pPr marL="342900" lvl="0" indent="-342900" algn="just">
                        <a:lnSpc>
                          <a:spcPct val="115000"/>
                        </a:lnSpc>
                        <a:buFont typeface="Symbol"/>
                        <a:buChar char=""/>
                        <a:tabLst>
                          <a:tab pos="187325" algn="l"/>
                        </a:tabLst>
                      </a:pPr>
                      <a:r>
                        <a:rPr lang="en-ZA" sz="1300" dirty="0">
                          <a:effectLst/>
                        </a:rPr>
                        <a:t>Negative economic climate impacting on the growth and profitability of estate agency enterprises.</a:t>
                      </a:r>
                    </a:p>
                    <a:p>
                      <a:pPr marL="342900" lvl="0" indent="-342900" algn="just">
                        <a:lnSpc>
                          <a:spcPct val="115000"/>
                        </a:lnSpc>
                        <a:buFont typeface="Symbol"/>
                        <a:buChar char=""/>
                        <a:tabLst>
                          <a:tab pos="187325" algn="l"/>
                        </a:tabLst>
                      </a:pPr>
                      <a:r>
                        <a:rPr lang="en-ZA" sz="1300" dirty="0">
                          <a:effectLst/>
                        </a:rPr>
                        <a:t>Rapidly increasing costs of services and necessary IT interventions. </a:t>
                      </a:r>
                    </a:p>
                    <a:p>
                      <a:pPr marL="342900" lvl="0" indent="-342900" algn="just">
                        <a:lnSpc>
                          <a:spcPct val="115000"/>
                        </a:lnSpc>
                        <a:buFont typeface="Symbol"/>
                        <a:buChar char=""/>
                        <a:tabLst>
                          <a:tab pos="187325" algn="l"/>
                        </a:tabLst>
                      </a:pPr>
                      <a:r>
                        <a:rPr lang="en-ZA" sz="1300" dirty="0">
                          <a:effectLst/>
                        </a:rPr>
                        <a:t>Failing to identify and accommodate changing stakeholder educational needs; ever changing skills development and qualification dispensation and framework; </a:t>
                      </a:r>
                    </a:p>
                    <a:p>
                      <a:pPr marL="342900" lvl="0" indent="-342900" algn="just">
                        <a:lnSpc>
                          <a:spcPct val="115000"/>
                        </a:lnSpc>
                        <a:buFont typeface="Symbol"/>
                        <a:buChar char=""/>
                        <a:tabLst>
                          <a:tab pos="187325" algn="l"/>
                        </a:tabLst>
                      </a:pPr>
                      <a:r>
                        <a:rPr lang="en-ZA" sz="1300" dirty="0">
                          <a:effectLst/>
                        </a:rPr>
                        <a:t>Lack of appropriate regulation of Property Developers especially when they perform Estate Agent functions.</a:t>
                      </a:r>
                    </a:p>
                    <a:p>
                      <a:pPr algn="just">
                        <a:tabLst>
                          <a:tab pos="187325" algn="l"/>
                        </a:tabLst>
                      </a:pPr>
                      <a:r>
                        <a:rPr lang="en-ZA" sz="1500" b="1" dirty="0">
                          <a:effectLst/>
                        </a:rPr>
                        <a:t>Customer Service</a:t>
                      </a:r>
                    </a:p>
                    <a:p>
                      <a:pPr marL="342900" lvl="0" indent="-342900" algn="just">
                        <a:lnSpc>
                          <a:spcPct val="115000"/>
                        </a:lnSpc>
                        <a:spcAft>
                          <a:spcPts val="0"/>
                        </a:spcAft>
                        <a:buFont typeface="Symbol"/>
                        <a:buChar char=""/>
                        <a:tabLst>
                          <a:tab pos="194310" algn="l"/>
                        </a:tabLst>
                      </a:pPr>
                      <a:r>
                        <a:rPr lang="en-ZA" sz="1300" dirty="0">
                          <a:effectLst/>
                        </a:rPr>
                        <a:t>Industry perception of slow turnaround times and responses to customer queries.</a:t>
                      </a:r>
                    </a:p>
                    <a:p>
                      <a:pPr algn="just">
                        <a:spcAft>
                          <a:spcPts val="0"/>
                        </a:spcAft>
                        <a:tabLst>
                          <a:tab pos="103505" algn="l"/>
                          <a:tab pos="217805" algn="l"/>
                        </a:tabLst>
                      </a:pPr>
                      <a:r>
                        <a:rPr lang="en-ZA" sz="1500" b="1" dirty="0">
                          <a:effectLst/>
                        </a:rPr>
                        <a:t>Budget  and Finances</a:t>
                      </a:r>
                    </a:p>
                    <a:p>
                      <a:pPr marL="342900" lvl="0" indent="-342900" algn="just">
                        <a:lnSpc>
                          <a:spcPct val="115000"/>
                        </a:lnSpc>
                        <a:spcAft>
                          <a:spcPts val="0"/>
                        </a:spcAft>
                        <a:buFont typeface="Symbol"/>
                        <a:buChar char=""/>
                        <a:tabLst>
                          <a:tab pos="194310" algn="l"/>
                        </a:tabLst>
                      </a:pPr>
                      <a:r>
                        <a:rPr lang="en-ZA" sz="1300" dirty="0">
                          <a:effectLst/>
                        </a:rPr>
                        <a:t>Inadequate budget to deliver the mandate</a:t>
                      </a:r>
                    </a:p>
                    <a:p>
                      <a:pPr marL="342900" lvl="0" indent="-342900" algn="just">
                        <a:lnSpc>
                          <a:spcPct val="115000"/>
                        </a:lnSpc>
                        <a:spcAft>
                          <a:spcPts val="0"/>
                        </a:spcAft>
                        <a:buFont typeface="Symbol"/>
                        <a:buChar char=""/>
                        <a:tabLst>
                          <a:tab pos="194310" algn="l"/>
                        </a:tabLst>
                      </a:pPr>
                      <a:r>
                        <a:rPr lang="en-ZA" sz="1300" dirty="0">
                          <a:effectLst/>
                        </a:rPr>
                        <a:t>How will transformation initiatives be funded </a:t>
                      </a:r>
                      <a:endParaRPr lang="en-ZA" sz="1300" dirty="0">
                        <a:effectLst/>
                        <a:latin typeface="Candara"/>
                        <a:ea typeface="Times New Roman"/>
                        <a:cs typeface="Times New Roman"/>
                      </a:endParaRPr>
                    </a:p>
                  </a:txBody>
                  <a:tcPr marL="35359" marR="35359" marT="0" marB="0"/>
                </a:tc>
                <a:extLst>
                  <a:ext uri="{0D108BD9-81ED-4DB2-BD59-A6C34878D82A}">
                    <a16:rowId xmlns:a16="http://schemas.microsoft.com/office/drawing/2014/main" val="10001"/>
                  </a:ext>
                </a:extLst>
              </a:tr>
            </a:tbl>
          </a:graphicData>
        </a:graphic>
      </p:graphicFrame>
      <p:sp>
        <p:nvSpPr>
          <p:cNvPr id="4" name="Rectangle 3"/>
          <p:cNvSpPr/>
          <p:nvPr/>
        </p:nvSpPr>
        <p:spPr>
          <a:xfrm>
            <a:off x="152400" y="60851"/>
            <a:ext cx="4631781" cy="523220"/>
          </a:xfrm>
          <a:prstGeom prst="rect">
            <a:avLst/>
          </a:prstGeom>
        </p:spPr>
        <p:txBody>
          <a:bodyPr wrap="none">
            <a:spAutoFit/>
          </a:bodyPr>
          <a:lstStyle/>
          <a:p>
            <a:r>
              <a:rPr lang="en-US" sz="2800" b="1" dirty="0" smtClean="0"/>
              <a:t>External Environment </a:t>
            </a:r>
            <a:r>
              <a:rPr lang="en-US" sz="2800" b="1" dirty="0" err="1" smtClean="0"/>
              <a:t>Cont</a:t>
            </a:r>
            <a:r>
              <a:rPr lang="en-US" sz="2800" b="1" dirty="0" smtClean="0"/>
              <a:t>/…</a:t>
            </a:r>
            <a:endParaRPr lang="en-ZA" sz="2800" b="1" dirty="0"/>
          </a:p>
        </p:txBody>
      </p:sp>
    </p:spTree>
    <p:extLst>
      <p:ext uri="{BB962C8B-B14F-4D97-AF65-F5344CB8AC3E}">
        <p14:creationId xmlns:p14="http://schemas.microsoft.com/office/powerpoint/2010/main" val="595322644"/>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18</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192823365"/>
              </p:ext>
            </p:extLst>
          </p:nvPr>
        </p:nvGraphicFramePr>
        <p:xfrm>
          <a:off x="152400" y="695232"/>
          <a:ext cx="8886378" cy="5897880"/>
        </p:xfrm>
        <a:graphic>
          <a:graphicData uri="http://schemas.openxmlformats.org/drawingml/2006/table">
            <a:tbl>
              <a:tblPr firstRow="1" firstCol="1" bandRow="1">
                <a:tableStyleId>{5C22544A-7EE6-4342-B048-85BDC9FD1C3A}</a:tableStyleId>
              </a:tblPr>
              <a:tblGrid>
                <a:gridCol w="3984174">
                  <a:extLst>
                    <a:ext uri="{9D8B030D-6E8A-4147-A177-3AD203B41FA5}">
                      <a16:colId xmlns:a16="http://schemas.microsoft.com/office/drawing/2014/main" val="20000"/>
                    </a:ext>
                  </a:extLst>
                </a:gridCol>
                <a:gridCol w="4902204">
                  <a:extLst>
                    <a:ext uri="{9D8B030D-6E8A-4147-A177-3AD203B41FA5}">
                      <a16:colId xmlns:a16="http://schemas.microsoft.com/office/drawing/2014/main" val="20001"/>
                    </a:ext>
                  </a:extLst>
                </a:gridCol>
              </a:tblGrid>
              <a:tr h="209535">
                <a:tc>
                  <a:txBody>
                    <a:bodyPr/>
                    <a:lstStyle/>
                    <a:p>
                      <a:pPr>
                        <a:spcAft>
                          <a:spcPts val="0"/>
                        </a:spcAft>
                      </a:pPr>
                      <a:r>
                        <a:rPr lang="en-ZA" sz="1500" dirty="0">
                          <a:effectLst/>
                        </a:rPr>
                        <a:t>STRENGTHS</a:t>
                      </a:r>
                      <a:endParaRPr lang="en-ZA" sz="1500" dirty="0">
                        <a:effectLst/>
                        <a:latin typeface="Candara"/>
                        <a:ea typeface="Times New Roman"/>
                        <a:cs typeface="Times New Roman"/>
                      </a:endParaRPr>
                    </a:p>
                  </a:txBody>
                  <a:tcPr marL="47145" marR="47145" marT="0" marB="0"/>
                </a:tc>
                <a:tc>
                  <a:txBody>
                    <a:bodyPr/>
                    <a:lstStyle/>
                    <a:p>
                      <a:pPr>
                        <a:spcAft>
                          <a:spcPts val="0"/>
                        </a:spcAft>
                      </a:pPr>
                      <a:r>
                        <a:rPr lang="en-ZA" sz="1500">
                          <a:effectLst/>
                        </a:rPr>
                        <a:t>WEAKNESSES</a:t>
                      </a:r>
                    </a:p>
                    <a:p>
                      <a:pPr>
                        <a:spcAft>
                          <a:spcPts val="0"/>
                        </a:spcAft>
                      </a:pPr>
                      <a:r>
                        <a:rPr lang="en-ZA" sz="1500">
                          <a:effectLst/>
                        </a:rPr>
                        <a:t> </a:t>
                      </a:r>
                      <a:endParaRPr lang="en-ZA" sz="1500">
                        <a:effectLst/>
                        <a:latin typeface="Candara"/>
                        <a:ea typeface="Times New Roman"/>
                        <a:cs typeface="Times New Roman"/>
                      </a:endParaRPr>
                    </a:p>
                  </a:txBody>
                  <a:tcPr marL="47145" marR="47145" marT="0" marB="0"/>
                </a:tc>
                <a:extLst>
                  <a:ext uri="{0D108BD9-81ED-4DB2-BD59-A6C34878D82A}">
                    <a16:rowId xmlns:a16="http://schemas.microsoft.com/office/drawing/2014/main" val="10000"/>
                  </a:ext>
                </a:extLst>
              </a:tr>
              <a:tr h="5405863">
                <a:tc>
                  <a:txBody>
                    <a:bodyPr/>
                    <a:lstStyle/>
                    <a:p>
                      <a:pPr algn="just">
                        <a:spcAft>
                          <a:spcPts val="0"/>
                        </a:spcAft>
                        <a:tabLst>
                          <a:tab pos="187325" algn="l"/>
                        </a:tabLst>
                      </a:pPr>
                      <a:r>
                        <a:rPr lang="en-ZA" sz="1500" dirty="0">
                          <a:effectLst/>
                        </a:rPr>
                        <a:t>Fidelity Fund</a:t>
                      </a:r>
                    </a:p>
                    <a:p>
                      <a:pPr marL="342900" lvl="0" indent="-342900" algn="just">
                        <a:lnSpc>
                          <a:spcPct val="115000"/>
                        </a:lnSpc>
                        <a:spcAft>
                          <a:spcPts val="0"/>
                        </a:spcAft>
                        <a:buFont typeface="Symbol"/>
                        <a:buChar char=""/>
                        <a:tabLst>
                          <a:tab pos="187325" algn="l"/>
                        </a:tabLst>
                      </a:pPr>
                      <a:r>
                        <a:rPr lang="en-ZA" sz="1500" dirty="0">
                          <a:effectLst/>
                        </a:rPr>
                        <a:t>Well-managed investments. </a:t>
                      </a:r>
                    </a:p>
                    <a:p>
                      <a:pPr algn="just">
                        <a:spcAft>
                          <a:spcPts val="0"/>
                        </a:spcAft>
                        <a:tabLst>
                          <a:tab pos="187325" algn="l"/>
                        </a:tabLst>
                      </a:pPr>
                      <a:r>
                        <a:rPr lang="en-ZA" sz="1500" dirty="0">
                          <a:effectLst/>
                        </a:rPr>
                        <a:t>Governance </a:t>
                      </a:r>
                    </a:p>
                    <a:p>
                      <a:pPr marL="342900" lvl="0" indent="-342900" algn="just">
                        <a:lnSpc>
                          <a:spcPct val="115000"/>
                        </a:lnSpc>
                        <a:spcAft>
                          <a:spcPts val="0"/>
                        </a:spcAft>
                        <a:buFont typeface="Symbol"/>
                        <a:buChar char=""/>
                        <a:tabLst>
                          <a:tab pos="187325" algn="l"/>
                        </a:tabLst>
                      </a:pPr>
                      <a:r>
                        <a:rPr lang="en-ZA" sz="1500" dirty="0">
                          <a:effectLst/>
                        </a:rPr>
                        <a:t>Strong governance structure at Board level.</a:t>
                      </a:r>
                    </a:p>
                    <a:p>
                      <a:pPr algn="just">
                        <a:spcAft>
                          <a:spcPts val="0"/>
                        </a:spcAft>
                        <a:tabLst>
                          <a:tab pos="187325" algn="l"/>
                        </a:tabLst>
                      </a:pPr>
                      <a:endParaRPr lang="en-ZA" sz="1500" dirty="0" smtClean="0">
                        <a:effectLst/>
                      </a:endParaRPr>
                    </a:p>
                    <a:p>
                      <a:pPr algn="just">
                        <a:spcAft>
                          <a:spcPts val="0"/>
                        </a:spcAft>
                        <a:tabLst>
                          <a:tab pos="187325" algn="l"/>
                        </a:tabLst>
                      </a:pPr>
                      <a:r>
                        <a:rPr lang="en-ZA" sz="1500" dirty="0" smtClean="0">
                          <a:effectLst/>
                        </a:rPr>
                        <a:t>Management </a:t>
                      </a:r>
                      <a:endParaRPr lang="en-ZA" sz="1500" dirty="0">
                        <a:effectLst/>
                      </a:endParaRPr>
                    </a:p>
                    <a:p>
                      <a:pPr marL="342900" lvl="0" indent="-342900" algn="just">
                        <a:lnSpc>
                          <a:spcPct val="115000"/>
                        </a:lnSpc>
                        <a:spcAft>
                          <a:spcPts val="0"/>
                        </a:spcAft>
                        <a:buFont typeface="Symbol"/>
                        <a:buChar char=""/>
                        <a:tabLst>
                          <a:tab pos="187325" algn="l"/>
                        </a:tabLst>
                      </a:pPr>
                      <a:r>
                        <a:rPr lang="en-ZA" sz="1500" dirty="0">
                          <a:effectLst/>
                        </a:rPr>
                        <a:t>Competent and qualified management with experience.</a:t>
                      </a:r>
                    </a:p>
                    <a:p>
                      <a:pPr marL="342900" lvl="0" indent="-342900" algn="just">
                        <a:lnSpc>
                          <a:spcPct val="115000"/>
                        </a:lnSpc>
                        <a:spcAft>
                          <a:spcPts val="0"/>
                        </a:spcAft>
                        <a:buFont typeface="Symbol"/>
                        <a:buChar char=""/>
                        <a:tabLst>
                          <a:tab pos="187325" algn="l"/>
                        </a:tabLst>
                      </a:pPr>
                      <a:r>
                        <a:rPr lang="en-ZA" sz="1500" dirty="0">
                          <a:effectLst/>
                        </a:rPr>
                        <a:t>Competent disciplinary and claims committee members.</a:t>
                      </a:r>
                    </a:p>
                    <a:p>
                      <a:pPr marL="21590" algn="just">
                        <a:spcAft>
                          <a:spcPts val="0"/>
                        </a:spcAft>
                        <a:tabLst>
                          <a:tab pos="187325" algn="l"/>
                        </a:tabLst>
                      </a:pPr>
                      <a:endParaRPr lang="en-ZA" sz="1500" dirty="0" smtClean="0">
                        <a:effectLst/>
                      </a:endParaRPr>
                    </a:p>
                    <a:p>
                      <a:pPr marL="21590" algn="just">
                        <a:spcAft>
                          <a:spcPts val="0"/>
                        </a:spcAft>
                        <a:tabLst>
                          <a:tab pos="187325" algn="l"/>
                        </a:tabLst>
                      </a:pPr>
                      <a:r>
                        <a:rPr lang="en-ZA" sz="1500" dirty="0" smtClean="0">
                          <a:effectLst/>
                        </a:rPr>
                        <a:t>Staffing </a:t>
                      </a:r>
                      <a:endParaRPr lang="en-ZA" sz="1500" dirty="0">
                        <a:effectLst/>
                      </a:endParaRPr>
                    </a:p>
                    <a:p>
                      <a:pPr marL="342900" lvl="0" indent="-342900" algn="just">
                        <a:lnSpc>
                          <a:spcPct val="115000"/>
                        </a:lnSpc>
                        <a:spcAft>
                          <a:spcPts val="0"/>
                        </a:spcAft>
                        <a:buFont typeface="Symbol"/>
                        <a:buChar char=""/>
                        <a:tabLst>
                          <a:tab pos="187325" algn="l"/>
                        </a:tabLst>
                      </a:pPr>
                      <a:r>
                        <a:rPr lang="en-ZA" sz="1500" dirty="0">
                          <a:effectLst/>
                        </a:rPr>
                        <a:t>Young and energetic staff.</a:t>
                      </a:r>
                    </a:p>
                    <a:p>
                      <a:pPr marL="342900" lvl="0" indent="-342900" algn="just">
                        <a:lnSpc>
                          <a:spcPct val="115000"/>
                        </a:lnSpc>
                        <a:spcAft>
                          <a:spcPts val="0"/>
                        </a:spcAft>
                        <a:buFont typeface="Symbol"/>
                        <a:buChar char=""/>
                        <a:tabLst>
                          <a:tab pos="187325" algn="l"/>
                        </a:tabLst>
                      </a:pPr>
                      <a:r>
                        <a:rPr lang="en-ZA" sz="1500" dirty="0">
                          <a:effectLst/>
                        </a:rPr>
                        <a:t>Staff is utilising the in-house study support benefits for scholarships and bursaries</a:t>
                      </a:r>
                    </a:p>
                    <a:p>
                      <a:pPr algn="just">
                        <a:spcAft>
                          <a:spcPts val="0"/>
                        </a:spcAft>
                      </a:pPr>
                      <a:endParaRPr lang="en-ZA" sz="1500" dirty="0" smtClean="0">
                        <a:effectLst/>
                      </a:endParaRPr>
                    </a:p>
                    <a:p>
                      <a:pPr algn="just">
                        <a:spcAft>
                          <a:spcPts val="0"/>
                        </a:spcAft>
                      </a:pPr>
                      <a:r>
                        <a:rPr lang="en-ZA" sz="1500" dirty="0" smtClean="0">
                          <a:effectLst/>
                        </a:rPr>
                        <a:t>Internal </a:t>
                      </a:r>
                      <a:r>
                        <a:rPr lang="en-ZA" sz="1500" dirty="0">
                          <a:effectLst/>
                        </a:rPr>
                        <a:t>processes</a:t>
                      </a:r>
                    </a:p>
                    <a:p>
                      <a:pPr marL="342900" lvl="0" indent="-342900" algn="just">
                        <a:lnSpc>
                          <a:spcPct val="115000"/>
                        </a:lnSpc>
                        <a:spcAft>
                          <a:spcPts val="0"/>
                        </a:spcAft>
                        <a:buFont typeface="Symbol"/>
                        <a:buChar char=""/>
                        <a:tabLst>
                          <a:tab pos="187325" algn="l"/>
                        </a:tabLst>
                      </a:pPr>
                      <a:r>
                        <a:rPr lang="en-ZA" sz="1500" dirty="0">
                          <a:effectLst/>
                        </a:rPr>
                        <a:t>Effective internal processes </a:t>
                      </a:r>
                    </a:p>
                    <a:p>
                      <a:pPr marL="342900" lvl="0" indent="-342900" algn="just">
                        <a:lnSpc>
                          <a:spcPct val="115000"/>
                        </a:lnSpc>
                        <a:spcAft>
                          <a:spcPts val="0"/>
                        </a:spcAft>
                        <a:buFont typeface="Symbol"/>
                        <a:buChar char=""/>
                        <a:tabLst>
                          <a:tab pos="187325" algn="l"/>
                        </a:tabLst>
                      </a:pPr>
                      <a:r>
                        <a:rPr lang="en-ZA" sz="1500" dirty="0">
                          <a:effectLst/>
                        </a:rPr>
                        <a:t>Basic systems in place</a:t>
                      </a:r>
                    </a:p>
                    <a:p>
                      <a:pPr marL="342900" lvl="0" indent="-342900" algn="just">
                        <a:lnSpc>
                          <a:spcPct val="115000"/>
                        </a:lnSpc>
                        <a:spcAft>
                          <a:spcPts val="0"/>
                        </a:spcAft>
                        <a:buFont typeface="Symbol"/>
                        <a:buChar char=""/>
                        <a:tabLst>
                          <a:tab pos="187325" algn="l"/>
                        </a:tabLst>
                      </a:pPr>
                      <a:r>
                        <a:rPr lang="en-ZA" sz="1500" dirty="0">
                          <a:effectLst/>
                        </a:rPr>
                        <a:t>Professional Body status </a:t>
                      </a:r>
                    </a:p>
                    <a:p>
                      <a:pPr algn="just">
                        <a:spcAft>
                          <a:spcPts val="0"/>
                        </a:spcAft>
                      </a:pPr>
                      <a:endParaRPr lang="en-US" sz="1500" dirty="0" smtClean="0">
                        <a:effectLst/>
                      </a:endParaRPr>
                    </a:p>
                    <a:p>
                      <a:pPr>
                        <a:spcAft>
                          <a:spcPts val="0"/>
                        </a:spcAft>
                      </a:pPr>
                      <a:r>
                        <a:rPr lang="en-ZA" sz="1500" dirty="0">
                          <a:effectLst/>
                        </a:rPr>
                        <a:t> </a:t>
                      </a:r>
                      <a:endParaRPr lang="en-ZA" sz="1500" dirty="0">
                        <a:effectLst/>
                        <a:latin typeface="Candara"/>
                        <a:ea typeface="Times New Roman"/>
                        <a:cs typeface="Times New Roman"/>
                      </a:endParaRPr>
                    </a:p>
                  </a:txBody>
                  <a:tcPr marL="47145" marR="47145" marT="0" marB="0"/>
                </a:tc>
                <a:tc>
                  <a:txBody>
                    <a:bodyPr/>
                    <a:lstStyle/>
                    <a:p>
                      <a:pPr algn="just">
                        <a:spcAft>
                          <a:spcPts val="0"/>
                        </a:spcAft>
                        <a:tabLst>
                          <a:tab pos="103505" algn="l"/>
                          <a:tab pos="217805" algn="l"/>
                        </a:tabLst>
                      </a:pPr>
                      <a:r>
                        <a:rPr lang="en-ZA" sz="1500" b="1" dirty="0">
                          <a:effectLst/>
                        </a:rPr>
                        <a:t>Mandate and legislation</a:t>
                      </a:r>
                    </a:p>
                    <a:p>
                      <a:pPr marL="342900" lvl="0" indent="-342900" algn="just">
                        <a:lnSpc>
                          <a:spcPct val="115000"/>
                        </a:lnSpc>
                        <a:spcAft>
                          <a:spcPts val="0"/>
                        </a:spcAft>
                        <a:buFont typeface="Symbol"/>
                        <a:buChar char=""/>
                        <a:tabLst>
                          <a:tab pos="187325" algn="l"/>
                        </a:tabLst>
                      </a:pPr>
                      <a:r>
                        <a:rPr lang="en-ZA" sz="1500" dirty="0">
                          <a:effectLst/>
                        </a:rPr>
                        <a:t>Insufficient capacity to comply with regulatory mandate.</a:t>
                      </a:r>
                    </a:p>
                    <a:p>
                      <a:pPr algn="just">
                        <a:spcAft>
                          <a:spcPts val="0"/>
                        </a:spcAft>
                        <a:tabLst>
                          <a:tab pos="187325" algn="l"/>
                        </a:tabLst>
                      </a:pPr>
                      <a:r>
                        <a:rPr lang="en-ZA" sz="1500" b="1" dirty="0">
                          <a:effectLst/>
                        </a:rPr>
                        <a:t>Fidelity Fund</a:t>
                      </a:r>
                    </a:p>
                    <a:p>
                      <a:pPr marL="342900" lvl="0" indent="-342900" algn="just">
                        <a:lnSpc>
                          <a:spcPct val="115000"/>
                        </a:lnSpc>
                        <a:spcAft>
                          <a:spcPts val="0"/>
                        </a:spcAft>
                        <a:buFont typeface="Symbol"/>
                        <a:buChar char=""/>
                        <a:tabLst>
                          <a:tab pos="187325" algn="l"/>
                        </a:tabLst>
                      </a:pPr>
                      <a:r>
                        <a:rPr lang="en-ZA" sz="1500" dirty="0">
                          <a:effectLst/>
                        </a:rPr>
                        <a:t>Slow approval process impacts processing speed resulting in increased interest claims.</a:t>
                      </a:r>
                    </a:p>
                    <a:p>
                      <a:pPr algn="just">
                        <a:spcAft>
                          <a:spcPts val="0"/>
                        </a:spcAft>
                        <a:tabLst>
                          <a:tab pos="187325" algn="l"/>
                        </a:tabLst>
                      </a:pPr>
                      <a:r>
                        <a:rPr lang="en-ZA" sz="1500" b="1" dirty="0">
                          <a:effectLst/>
                        </a:rPr>
                        <a:t>Governance </a:t>
                      </a:r>
                    </a:p>
                    <a:p>
                      <a:pPr marL="342900" lvl="0" indent="-342900" algn="just">
                        <a:lnSpc>
                          <a:spcPct val="115000"/>
                        </a:lnSpc>
                        <a:spcAft>
                          <a:spcPts val="0"/>
                        </a:spcAft>
                        <a:buFont typeface="Symbol"/>
                        <a:buChar char=""/>
                        <a:tabLst>
                          <a:tab pos="187325" algn="l"/>
                        </a:tabLst>
                      </a:pPr>
                      <a:r>
                        <a:rPr lang="en-ZA" sz="1500" dirty="0">
                          <a:effectLst/>
                        </a:rPr>
                        <a:t>Insufficient internal governance structures - vis-à-vis policies, procedures and risk-orientation.</a:t>
                      </a:r>
                    </a:p>
                    <a:p>
                      <a:pPr algn="just">
                        <a:spcAft>
                          <a:spcPts val="0"/>
                        </a:spcAft>
                        <a:tabLst>
                          <a:tab pos="187325" algn="l"/>
                        </a:tabLst>
                      </a:pPr>
                      <a:r>
                        <a:rPr lang="en-ZA" sz="1500" b="1" dirty="0">
                          <a:effectLst/>
                        </a:rPr>
                        <a:t>Management</a:t>
                      </a:r>
                    </a:p>
                    <a:p>
                      <a:pPr marL="342900" lvl="0" indent="-342900" algn="just">
                        <a:lnSpc>
                          <a:spcPct val="115000"/>
                        </a:lnSpc>
                        <a:spcAft>
                          <a:spcPts val="0"/>
                        </a:spcAft>
                        <a:buFont typeface="Symbol"/>
                        <a:buChar char=""/>
                        <a:tabLst>
                          <a:tab pos="187325" algn="l"/>
                        </a:tabLst>
                      </a:pPr>
                      <a:r>
                        <a:rPr lang="en-ZA" sz="1500" dirty="0">
                          <a:effectLst/>
                        </a:rPr>
                        <a:t>Lack of senior management with property sector skills</a:t>
                      </a:r>
                    </a:p>
                    <a:p>
                      <a:pPr marL="342900" lvl="0" indent="-342900" algn="just">
                        <a:lnSpc>
                          <a:spcPct val="115000"/>
                        </a:lnSpc>
                        <a:spcAft>
                          <a:spcPts val="0"/>
                        </a:spcAft>
                        <a:buFont typeface="Symbol"/>
                        <a:buChar char=""/>
                        <a:tabLst>
                          <a:tab pos="187325" algn="l"/>
                        </a:tabLst>
                      </a:pPr>
                      <a:r>
                        <a:rPr lang="en-ZA" sz="1500" dirty="0">
                          <a:effectLst/>
                        </a:rPr>
                        <a:t>Lack of succession planning to ensure business continuity. </a:t>
                      </a:r>
                    </a:p>
                    <a:p>
                      <a:pPr marL="342900" lvl="0" indent="-342900" algn="just">
                        <a:lnSpc>
                          <a:spcPct val="115000"/>
                        </a:lnSpc>
                        <a:spcAft>
                          <a:spcPts val="0"/>
                        </a:spcAft>
                        <a:buFont typeface="Symbol"/>
                        <a:buChar char=""/>
                        <a:tabLst>
                          <a:tab pos="187325" algn="l"/>
                        </a:tabLst>
                      </a:pPr>
                      <a:r>
                        <a:rPr lang="en-ZA" sz="1500" dirty="0">
                          <a:effectLst/>
                        </a:rPr>
                        <a:t>Insufficient training in current legislative frameworks and processes. </a:t>
                      </a:r>
                    </a:p>
                    <a:p>
                      <a:pPr algn="just">
                        <a:spcAft>
                          <a:spcPts val="0"/>
                        </a:spcAft>
                        <a:tabLst>
                          <a:tab pos="103505" algn="l"/>
                          <a:tab pos="217805" algn="l"/>
                        </a:tabLst>
                      </a:pPr>
                      <a:r>
                        <a:rPr lang="en-ZA" sz="1500" b="1" dirty="0">
                          <a:effectLst/>
                        </a:rPr>
                        <a:t>Internal processes</a:t>
                      </a:r>
                    </a:p>
                    <a:p>
                      <a:pPr marL="342900" lvl="0" indent="-342900" algn="just">
                        <a:lnSpc>
                          <a:spcPct val="115000"/>
                        </a:lnSpc>
                        <a:spcAft>
                          <a:spcPts val="0"/>
                        </a:spcAft>
                        <a:buFont typeface="Symbol"/>
                        <a:buChar char=""/>
                        <a:tabLst>
                          <a:tab pos="187325" algn="l"/>
                        </a:tabLst>
                      </a:pPr>
                      <a:r>
                        <a:rPr lang="en-ZA" sz="1500" dirty="0">
                          <a:effectLst/>
                        </a:rPr>
                        <a:t>Poor ratio of recoveries to claims approved and paid. </a:t>
                      </a:r>
                    </a:p>
                    <a:p>
                      <a:pPr marL="342900" lvl="0" indent="-342900" algn="just">
                        <a:lnSpc>
                          <a:spcPct val="115000"/>
                        </a:lnSpc>
                        <a:spcAft>
                          <a:spcPts val="0"/>
                        </a:spcAft>
                        <a:buFont typeface="Symbol"/>
                        <a:buChar char=""/>
                        <a:tabLst>
                          <a:tab pos="187325" algn="l"/>
                        </a:tabLst>
                      </a:pPr>
                      <a:r>
                        <a:rPr lang="en-ZA" sz="1500" dirty="0">
                          <a:effectLst/>
                        </a:rPr>
                        <a:t>Lack of customer </a:t>
                      </a:r>
                      <a:r>
                        <a:rPr lang="en-ZA" sz="1500" dirty="0" err="1">
                          <a:effectLst/>
                        </a:rPr>
                        <a:t>centered</a:t>
                      </a:r>
                      <a:r>
                        <a:rPr lang="en-ZA" sz="1500" dirty="0">
                          <a:effectLst/>
                        </a:rPr>
                        <a:t> focus</a:t>
                      </a:r>
                    </a:p>
                    <a:p>
                      <a:pPr marL="342900" lvl="0" indent="-342900" algn="just">
                        <a:lnSpc>
                          <a:spcPct val="115000"/>
                        </a:lnSpc>
                        <a:spcAft>
                          <a:spcPts val="0"/>
                        </a:spcAft>
                        <a:buFont typeface="Symbol"/>
                        <a:buChar char=""/>
                        <a:tabLst>
                          <a:tab pos="187325" algn="l"/>
                        </a:tabLst>
                      </a:pPr>
                      <a:r>
                        <a:rPr lang="en-ZA" sz="1500" dirty="0">
                          <a:effectLst/>
                        </a:rPr>
                        <a:t>Slow responses to customer queries</a:t>
                      </a:r>
                    </a:p>
                    <a:p>
                      <a:pPr marL="342900" lvl="0" indent="-342900" algn="just">
                        <a:lnSpc>
                          <a:spcPct val="115000"/>
                        </a:lnSpc>
                        <a:spcAft>
                          <a:spcPts val="0"/>
                        </a:spcAft>
                        <a:buFont typeface="Symbol"/>
                        <a:buChar char=""/>
                        <a:tabLst>
                          <a:tab pos="187325" algn="l"/>
                        </a:tabLst>
                      </a:pPr>
                      <a:r>
                        <a:rPr lang="en-ZA" sz="1500" dirty="0">
                          <a:effectLst/>
                        </a:rPr>
                        <a:t>Lack of systems integration negatively impact service delivery </a:t>
                      </a:r>
                      <a:endParaRPr lang="en-ZA" sz="1500" b="1" dirty="0" smtClean="0">
                        <a:effectLst/>
                      </a:endParaRPr>
                    </a:p>
                  </a:txBody>
                  <a:tcPr marL="47145" marR="47145" marT="0" marB="0"/>
                </a:tc>
                <a:extLst>
                  <a:ext uri="{0D108BD9-81ED-4DB2-BD59-A6C34878D82A}">
                    <a16:rowId xmlns:a16="http://schemas.microsoft.com/office/drawing/2014/main" val="10001"/>
                  </a:ext>
                </a:extLst>
              </a:tr>
            </a:tbl>
          </a:graphicData>
        </a:graphic>
      </p:graphicFrame>
      <p:sp>
        <p:nvSpPr>
          <p:cNvPr id="4" name="TextBox 3"/>
          <p:cNvSpPr txBox="1"/>
          <p:nvPr/>
        </p:nvSpPr>
        <p:spPr>
          <a:xfrm>
            <a:off x="65315" y="116112"/>
            <a:ext cx="3657600" cy="523220"/>
          </a:xfrm>
          <a:prstGeom prst="rect">
            <a:avLst/>
          </a:prstGeom>
          <a:noFill/>
        </p:spPr>
        <p:txBody>
          <a:bodyPr wrap="square" rtlCol="0">
            <a:spAutoFit/>
          </a:bodyPr>
          <a:lstStyle/>
          <a:p>
            <a:r>
              <a:rPr lang="en-US" sz="2800" b="1" dirty="0" smtClean="0"/>
              <a:t>Internal Environment</a:t>
            </a:r>
            <a:endParaRPr lang="en-ZA" sz="2800" b="1" dirty="0"/>
          </a:p>
        </p:txBody>
      </p:sp>
    </p:spTree>
    <p:extLst>
      <p:ext uri="{BB962C8B-B14F-4D97-AF65-F5344CB8AC3E}">
        <p14:creationId xmlns:p14="http://schemas.microsoft.com/office/powerpoint/2010/main" val="2432490255"/>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19</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893579414"/>
              </p:ext>
            </p:extLst>
          </p:nvPr>
        </p:nvGraphicFramePr>
        <p:xfrm>
          <a:off x="177799" y="697394"/>
          <a:ext cx="8759370" cy="6103620"/>
        </p:xfrm>
        <a:graphic>
          <a:graphicData uri="http://schemas.openxmlformats.org/drawingml/2006/table">
            <a:tbl>
              <a:tblPr firstRow="1" firstCol="1" bandRow="1">
                <a:tableStyleId>{5C22544A-7EE6-4342-B048-85BDC9FD1C3A}</a:tableStyleId>
              </a:tblPr>
              <a:tblGrid>
                <a:gridCol w="4013201">
                  <a:extLst>
                    <a:ext uri="{9D8B030D-6E8A-4147-A177-3AD203B41FA5}">
                      <a16:colId xmlns:a16="http://schemas.microsoft.com/office/drawing/2014/main" val="20000"/>
                    </a:ext>
                  </a:extLst>
                </a:gridCol>
                <a:gridCol w="4746169">
                  <a:extLst>
                    <a:ext uri="{9D8B030D-6E8A-4147-A177-3AD203B41FA5}">
                      <a16:colId xmlns:a16="http://schemas.microsoft.com/office/drawing/2014/main" val="20001"/>
                    </a:ext>
                  </a:extLst>
                </a:gridCol>
              </a:tblGrid>
              <a:tr h="209535">
                <a:tc>
                  <a:txBody>
                    <a:bodyPr/>
                    <a:lstStyle/>
                    <a:p>
                      <a:pPr>
                        <a:spcAft>
                          <a:spcPts val="0"/>
                        </a:spcAft>
                      </a:pPr>
                      <a:r>
                        <a:rPr lang="en-ZA" sz="1500" dirty="0">
                          <a:effectLst/>
                        </a:rPr>
                        <a:t>STRENGTHS</a:t>
                      </a:r>
                      <a:endParaRPr lang="en-ZA" sz="1500" dirty="0">
                        <a:effectLst/>
                        <a:latin typeface="Candara"/>
                        <a:ea typeface="Times New Roman"/>
                        <a:cs typeface="Times New Roman"/>
                      </a:endParaRPr>
                    </a:p>
                  </a:txBody>
                  <a:tcPr marL="47145" marR="47145" marT="0" marB="0"/>
                </a:tc>
                <a:tc>
                  <a:txBody>
                    <a:bodyPr/>
                    <a:lstStyle/>
                    <a:p>
                      <a:pPr>
                        <a:spcAft>
                          <a:spcPts val="0"/>
                        </a:spcAft>
                      </a:pPr>
                      <a:r>
                        <a:rPr lang="en-ZA" sz="1500">
                          <a:effectLst/>
                        </a:rPr>
                        <a:t>WEAKNESSES</a:t>
                      </a:r>
                    </a:p>
                    <a:p>
                      <a:pPr>
                        <a:spcAft>
                          <a:spcPts val="0"/>
                        </a:spcAft>
                      </a:pPr>
                      <a:r>
                        <a:rPr lang="en-ZA" sz="1500">
                          <a:effectLst/>
                        </a:rPr>
                        <a:t> </a:t>
                      </a:r>
                      <a:endParaRPr lang="en-ZA" sz="1500">
                        <a:effectLst/>
                        <a:latin typeface="Candara"/>
                        <a:ea typeface="Times New Roman"/>
                        <a:cs typeface="Times New Roman"/>
                      </a:endParaRPr>
                    </a:p>
                  </a:txBody>
                  <a:tcPr marL="47145" marR="47145" marT="0" marB="0"/>
                </a:tc>
                <a:extLst>
                  <a:ext uri="{0D108BD9-81ED-4DB2-BD59-A6C34878D82A}">
                    <a16:rowId xmlns:a16="http://schemas.microsoft.com/office/drawing/2014/main" val="10000"/>
                  </a:ext>
                </a:extLst>
              </a:tr>
              <a:tr h="4316427">
                <a:tc>
                  <a:txBody>
                    <a:bodyPr/>
                    <a:lstStyle/>
                    <a:p>
                      <a:pPr algn="just">
                        <a:spcAft>
                          <a:spcPts val="0"/>
                        </a:spcAft>
                      </a:pPr>
                      <a:r>
                        <a:rPr lang="en-ZA" sz="1500" dirty="0" smtClean="0">
                          <a:effectLst/>
                        </a:rPr>
                        <a:t>Stakeholder </a:t>
                      </a:r>
                      <a:r>
                        <a:rPr lang="en-ZA" sz="1500" dirty="0">
                          <a:effectLst/>
                        </a:rPr>
                        <a:t>Relations </a:t>
                      </a:r>
                    </a:p>
                    <a:p>
                      <a:pPr marL="342900" lvl="0" indent="-342900" algn="just">
                        <a:lnSpc>
                          <a:spcPct val="115000"/>
                        </a:lnSpc>
                        <a:spcAft>
                          <a:spcPts val="0"/>
                        </a:spcAft>
                        <a:buFont typeface="Symbol"/>
                        <a:buChar char=""/>
                        <a:tabLst>
                          <a:tab pos="187325" algn="l"/>
                        </a:tabLst>
                      </a:pPr>
                      <a:r>
                        <a:rPr lang="en-ZA" sz="1500" dirty="0">
                          <a:effectLst/>
                        </a:rPr>
                        <a:t>Sound relationships with the SSETA, SAQA, the QCTO and sector representative organisations through the Multi Stakeholder Group</a:t>
                      </a:r>
                    </a:p>
                    <a:p>
                      <a:pPr marL="342900" lvl="0" indent="-342900" algn="just">
                        <a:lnSpc>
                          <a:spcPct val="115000"/>
                        </a:lnSpc>
                        <a:spcAft>
                          <a:spcPts val="0"/>
                        </a:spcAft>
                        <a:buFont typeface="Symbol"/>
                        <a:buChar char=""/>
                        <a:tabLst>
                          <a:tab pos="187325" algn="l"/>
                        </a:tabLst>
                      </a:pPr>
                      <a:r>
                        <a:rPr lang="en-ZA" sz="1500" dirty="0">
                          <a:effectLst/>
                        </a:rPr>
                        <a:t>Improved turn-around times in resolving customer queries</a:t>
                      </a:r>
                    </a:p>
                    <a:p>
                      <a:pPr>
                        <a:spcAft>
                          <a:spcPts val="0"/>
                        </a:spcAft>
                      </a:pPr>
                      <a:r>
                        <a:rPr lang="en-ZA" sz="1500" dirty="0">
                          <a:effectLst/>
                        </a:rPr>
                        <a:t> </a:t>
                      </a:r>
                    </a:p>
                    <a:p>
                      <a:pPr>
                        <a:spcAft>
                          <a:spcPts val="0"/>
                        </a:spcAft>
                      </a:pPr>
                      <a:r>
                        <a:rPr lang="en-ZA" sz="1500" dirty="0">
                          <a:effectLst/>
                        </a:rPr>
                        <a:t> </a:t>
                      </a:r>
                    </a:p>
                    <a:p>
                      <a:pPr>
                        <a:spcAft>
                          <a:spcPts val="0"/>
                        </a:spcAft>
                      </a:pPr>
                      <a:r>
                        <a:rPr lang="en-ZA" sz="1500" dirty="0">
                          <a:effectLst/>
                        </a:rPr>
                        <a:t> </a:t>
                      </a:r>
                      <a:endParaRPr lang="en-ZA" sz="1500" dirty="0">
                        <a:effectLst/>
                        <a:latin typeface="Candara"/>
                        <a:ea typeface="Times New Roman"/>
                        <a:cs typeface="Times New Roman"/>
                      </a:endParaRPr>
                    </a:p>
                  </a:txBody>
                  <a:tcPr marL="47145" marR="47145" marT="0" marB="0"/>
                </a:tc>
                <a:tc>
                  <a:txBody>
                    <a:bodyPr/>
                    <a:lstStyle/>
                    <a:p>
                      <a:pPr algn="just">
                        <a:spcAft>
                          <a:spcPts val="0"/>
                        </a:spcAft>
                        <a:tabLst>
                          <a:tab pos="103505" algn="l"/>
                          <a:tab pos="217805" algn="l"/>
                        </a:tabLst>
                      </a:pPr>
                      <a:r>
                        <a:rPr lang="en-ZA" sz="1500" b="1" dirty="0" smtClean="0">
                          <a:effectLst/>
                        </a:rPr>
                        <a:t>Reporting</a:t>
                      </a:r>
                      <a:endParaRPr lang="en-ZA" sz="1500" b="1" dirty="0">
                        <a:effectLst/>
                      </a:endParaRPr>
                    </a:p>
                    <a:p>
                      <a:pPr marL="342900" lvl="0" indent="-342900" algn="just">
                        <a:lnSpc>
                          <a:spcPct val="115000"/>
                        </a:lnSpc>
                        <a:spcAft>
                          <a:spcPts val="0"/>
                        </a:spcAft>
                        <a:buFont typeface="Symbol"/>
                        <a:buChar char=""/>
                        <a:tabLst>
                          <a:tab pos="187325" algn="l"/>
                        </a:tabLst>
                      </a:pPr>
                      <a:r>
                        <a:rPr lang="en-ZA" sz="1500" dirty="0">
                          <a:effectLst/>
                        </a:rPr>
                        <a:t>Insufficient reporting, monitoring and control structures/ systems </a:t>
                      </a:r>
                    </a:p>
                    <a:p>
                      <a:pPr marL="342900" lvl="0" indent="-342900" algn="just">
                        <a:lnSpc>
                          <a:spcPct val="115000"/>
                        </a:lnSpc>
                        <a:spcAft>
                          <a:spcPts val="0"/>
                        </a:spcAft>
                        <a:buFont typeface="Symbol"/>
                        <a:buChar char=""/>
                        <a:tabLst>
                          <a:tab pos="187325" algn="l"/>
                        </a:tabLst>
                      </a:pPr>
                      <a:r>
                        <a:rPr lang="en-ZA" sz="1500" dirty="0">
                          <a:effectLst/>
                        </a:rPr>
                        <a:t>Unresponsive institutional culture.</a:t>
                      </a:r>
                    </a:p>
                    <a:p>
                      <a:pPr marL="46355" indent="-46355" algn="just">
                        <a:spcAft>
                          <a:spcPts val="0"/>
                        </a:spcAft>
                        <a:tabLst>
                          <a:tab pos="103505" algn="l"/>
                          <a:tab pos="217805" algn="l"/>
                        </a:tabLst>
                      </a:pPr>
                      <a:r>
                        <a:rPr lang="en-ZA" sz="1500" b="1" dirty="0">
                          <a:effectLst/>
                        </a:rPr>
                        <a:t>IT system and outsourcing</a:t>
                      </a:r>
                    </a:p>
                    <a:p>
                      <a:pPr marL="342900" lvl="0" indent="-342900" algn="just">
                        <a:lnSpc>
                          <a:spcPct val="115000"/>
                        </a:lnSpc>
                        <a:spcAft>
                          <a:spcPts val="0"/>
                        </a:spcAft>
                        <a:buFont typeface="Symbol"/>
                        <a:buChar char=""/>
                        <a:tabLst>
                          <a:tab pos="187325" algn="l"/>
                        </a:tabLst>
                      </a:pPr>
                      <a:r>
                        <a:rPr lang="en-ZA" sz="1500" dirty="0">
                          <a:effectLst/>
                        </a:rPr>
                        <a:t>Low functionality and outdated current IT system (e.g. SAP) hinder EAAB’s ability to stay relevant</a:t>
                      </a:r>
                    </a:p>
                    <a:p>
                      <a:pPr marL="342900" lvl="0" indent="-342900" algn="just">
                        <a:lnSpc>
                          <a:spcPct val="115000"/>
                        </a:lnSpc>
                        <a:spcAft>
                          <a:spcPts val="0"/>
                        </a:spcAft>
                        <a:buFont typeface="Symbol"/>
                        <a:buChar char=""/>
                        <a:tabLst>
                          <a:tab pos="187325" algn="l"/>
                        </a:tabLst>
                      </a:pPr>
                      <a:r>
                        <a:rPr lang="en-ZA" sz="1500" dirty="0">
                          <a:effectLst/>
                        </a:rPr>
                        <a:t>Outsourcing of services and infrastructure resulting in loss of control</a:t>
                      </a:r>
                    </a:p>
                    <a:p>
                      <a:pPr marL="342900" lvl="0" indent="-342900" algn="just">
                        <a:lnSpc>
                          <a:spcPct val="115000"/>
                        </a:lnSpc>
                        <a:spcAft>
                          <a:spcPts val="0"/>
                        </a:spcAft>
                        <a:buFont typeface="Symbol"/>
                        <a:buChar char=""/>
                        <a:tabLst>
                          <a:tab pos="187325" algn="l"/>
                        </a:tabLst>
                      </a:pPr>
                      <a:r>
                        <a:rPr lang="en-ZA" sz="1500" dirty="0">
                          <a:effectLst/>
                        </a:rPr>
                        <a:t>High level of IT process downtime.</a:t>
                      </a:r>
                    </a:p>
                    <a:p>
                      <a:pPr marL="342900" lvl="0" indent="-342900" algn="just">
                        <a:lnSpc>
                          <a:spcPct val="115000"/>
                        </a:lnSpc>
                        <a:spcAft>
                          <a:spcPts val="0"/>
                        </a:spcAft>
                        <a:buFont typeface="Symbol"/>
                        <a:buChar char=""/>
                        <a:tabLst>
                          <a:tab pos="187325" algn="l"/>
                        </a:tabLst>
                      </a:pPr>
                      <a:r>
                        <a:rPr lang="en-ZA" sz="1500" dirty="0">
                          <a:effectLst/>
                        </a:rPr>
                        <a:t>Infrastructure (hardware and software) is not capable to support the effective implementation of the EAAB mandate</a:t>
                      </a:r>
                    </a:p>
                    <a:p>
                      <a:pPr marL="342900" lvl="0" indent="-342900" algn="just">
                        <a:lnSpc>
                          <a:spcPct val="115000"/>
                        </a:lnSpc>
                        <a:spcAft>
                          <a:spcPts val="0"/>
                        </a:spcAft>
                        <a:buFont typeface="Symbol"/>
                        <a:buChar char=""/>
                        <a:tabLst>
                          <a:tab pos="187325" algn="l"/>
                        </a:tabLst>
                      </a:pPr>
                      <a:r>
                        <a:rPr lang="en-ZA" sz="1500" dirty="0">
                          <a:effectLst/>
                        </a:rPr>
                        <a:t>Inadequate HR Management system (Software System)</a:t>
                      </a:r>
                    </a:p>
                    <a:p>
                      <a:pPr algn="just">
                        <a:spcAft>
                          <a:spcPts val="0"/>
                        </a:spcAft>
                        <a:tabLst>
                          <a:tab pos="103505" algn="l"/>
                          <a:tab pos="217805" algn="l"/>
                        </a:tabLst>
                      </a:pPr>
                      <a:r>
                        <a:rPr lang="en-ZA" sz="1500" b="1" dirty="0">
                          <a:effectLst/>
                        </a:rPr>
                        <a:t>Performance Management</a:t>
                      </a:r>
                    </a:p>
                    <a:p>
                      <a:pPr marL="342900" lvl="0" indent="-342900" algn="just">
                        <a:lnSpc>
                          <a:spcPct val="115000"/>
                        </a:lnSpc>
                        <a:spcAft>
                          <a:spcPts val="0"/>
                        </a:spcAft>
                        <a:buFont typeface="Symbol"/>
                        <a:buChar char=""/>
                        <a:tabLst>
                          <a:tab pos="187325" algn="l"/>
                        </a:tabLst>
                      </a:pPr>
                      <a:r>
                        <a:rPr lang="en-ZA" sz="1500" dirty="0">
                          <a:effectLst/>
                        </a:rPr>
                        <a:t>No Performance culture - performance management system does not translate to effective organisational performance.</a:t>
                      </a:r>
                    </a:p>
                    <a:p>
                      <a:pPr marL="342900" lvl="0" indent="-342900" algn="just">
                        <a:lnSpc>
                          <a:spcPct val="115000"/>
                        </a:lnSpc>
                        <a:spcAft>
                          <a:spcPts val="0"/>
                        </a:spcAft>
                        <a:buFont typeface="Symbol"/>
                        <a:buChar char=""/>
                        <a:tabLst>
                          <a:tab pos="187325" algn="l"/>
                        </a:tabLst>
                      </a:pPr>
                      <a:r>
                        <a:rPr lang="en-ZA" sz="1500" dirty="0">
                          <a:effectLst/>
                        </a:rPr>
                        <a:t>Work repetition/ duplication and high workload is common</a:t>
                      </a:r>
                    </a:p>
                    <a:p>
                      <a:pPr algn="just">
                        <a:spcAft>
                          <a:spcPts val="0"/>
                        </a:spcAft>
                        <a:tabLst>
                          <a:tab pos="103505" algn="l"/>
                          <a:tab pos="217805" algn="l"/>
                        </a:tabLst>
                      </a:pPr>
                      <a:r>
                        <a:rPr lang="en-ZA" sz="1500" b="1" dirty="0">
                          <a:effectLst/>
                        </a:rPr>
                        <a:t>Budget  and Finances</a:t>
                      </a:r>
                    </a:p>
                    <a:p>
                      <a:pPr marL="342900" lvl="0" indent="-342900" algn="just">
                        <a:lnSpc>
                          <a:spcPct val="115000"/>
                        </a:lnSpc>
                        <a:spcAft>
                          <a:spcPts val="0"/>
                        </a:spcAft>
                        <a:buFont typeface="Symbol"/>
                        <a:buChar char=""/>
                        <a:tabLst>
                          <a:tab pos="187325" algn="l"/>
                        </a:tabLst>
                      </a:pPr>
                      <a:r>
                        <a:rPr lang="en-ZA" sz="1500" dirty="0">
                          <a:effectLst/>
                        </a:rPr>
                        <a:t>Understated revenue due to inadequate systems</a:t>
                      </a:r>
                      <a:endParaRPr lang="en-ZA" sz="1500" dirty="0">
                        <a:effectLst/>
                        <a:latin typeface="Candara"/>
                        <a:ea typeface="Times New Roman"/>
                        <a:cs typeface="Times New Roman"/>
                      </a:endParaRPr>
                    </a:p>
                  </a:txBody>
                  <a:tcPr marL="47145" marR="47145" marT="0" marB="0"/>
                </a:tc>
                <a:extLst>
                  <a:ext uri="{0D108BD9-81ED-4DB2-BD59-A6C34878D82A}">
                    <a16:rowId xmlns:a16="http://schemas.microsoft.com/office/drawing/2014/main" val="10001"/>
                  </a:ext>
                </a:extLst>
              </a:tr>
            </a:tbl>
          </a:graphicData>
        </a:graphic>
      </p:graphicFrame>
      <p:sp>
        <p:nvSpPr>
          <p:cNvPr id="4" name="TextBox 3"/>
          <p:cNvSpPr txBox="1"/>
          <p:nvPr/>
        </p:nvSpPr>
        <p:spPr>
          <a:xfrm>
            <a:off x="116124" y="101604"/>
            <a:ext cx="6429822" cy="523220"/>
          </a:xfrm>
          <a:prstGeom prst="rect">
            <a:avLst/>
          </a:prstGeom>
          <a:noFill/>
        </p:spPr>
        <p:txBody>
          <a:bodyPr wrap="square" rtlCol="0">
            <a:spAutoFit/>
          </a:bodyPr>
          <a:lstStyle/>
          <a:p>
            <a:r>
              <a:rPr lang="en-US" sz="2800" b="1" dirty="0" smtClean="0"/>
              <a:t>Internal Environment </a:t>
            </a:r>
            <a:r>
              <a:rPr lang="en-US" sz="2800" b="1" dirty="0" err="1" smtClean="0"/>
              <a:t>Cont</a:t>
            </a:r>
            <a:r>
              <a:rPr lang="en-US" sz="2800" b="1" dirty="0" smtClean="0"/>
              <a:t>/…</a:t>
            </a:r>
            <a:endParaRPr lang="en-ZA" sz="2800" b="1" dirty="0"/>
          </a:p>
        </p:txBody>
      </p:sp>
    </p:spTree>
    <p:extLst>
      <p:ext uri="{BB962C8B-B14F-4D97-AF65-F5344CB8AC3E}">
        <p14:creationId xmlns:p14="http://schemas.microsoft.com/office/powerpoint/2010/main" val="3846154687"/>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32518"/>
            <a:ext cx="9144000" cy="584775"/>
          </a:xfrm>
          <a:prstGeom prst="rect">
            <a:avLst/>
          </a:prstGeom>
        </p:spPr>
        <p:txBody>
          <a:bodyPr wrap="square">
            <a:spAutoFit/>
          </a:bodyPr>
          <a:lstStyle/>
          <a:p>
            <a:pPr algn="ctr"/>
            <a:r>
              <a:rPr lang="en-US" sz="3200" b="1" dirty="0" smtClean="0"/>
              <a:t>PURPOSE</a:t>
            </a:r>
            <a:endParaRPr lang="en-US" sz="3200" dirty="0"/>
          </a:p>
        </p:txBody>
      </p:sp>
      <p:sp>
        <p:nvSpPr>
          <p:cNvPr id="3" name="Rectangle 2"/>
          <p:cNvSpPr/>
          <p:nvPr/>
        </p:nvSpPr>
        <p:spPr>
          <a:xfrm>
            <a:off x="1295400" y="1676400"/>
            <a:ext cx="7239000" cy="2985433"/>
          </a:xfrm>
          <a:prstGeom prst="rect">
            <a:avLst/>
          </a:prstGeom>
        </p:spPr>
        <p:txBody>
          <a:bodyPr wrap="square">
            <a:spAutoFit/>
          </a:bodyPr>
          <a:lstStyle/>
          <a:p>
            <a:pPr algn="ctr"/>
            <a:endParaRPr lang="en-ZA" sz="3200" b="1" dirty="0" smtClean="0">
              <a:latin typeface="Calibri" pitchFamily="34" charset="0"/>
            </a:endParaRPr>
          </a:p>
          <a:p>
            <a:pPr algn="just"/>
            <a:r>
              <a:rPr lang="en-ZA" sz="2400" dirty="0" smtClean="0">
                <a:latin typeface="Calibri" pitchFamily="34" charset="0"/>
              </a:rPr>
              <a:t>To present to the Department </a:t>
            </a:r>
            <a:r>
              <a:rPr lang="en-ZA" sz="2400" dirty="0">
                <a:latin typeface="Calibri" pitchFamily="34" charset="0"/>
              </a:rPr>
              <a:t>of Human Settlements (DHS</a:t>
            </a:r>
            <a:r>
              <a:rPr lang="en-ZA" sz="2400" dirty="0" smtClean="0">
                <a:latin typeface="Calibri" pitchFamily="34" charset="0"/>
              </a:rPr>
              <a:t>) the Estate </a:t>
            </a:r>
            <a:r>
              <a:rPr lang="en-ZA" sz="2400" dirty="0">
                <a:latin typeface="Calibri" pitchFamily="34" charset="0"/>
              </a:rPr>
              <a:t>Agency Affairs </a:t>
            </a:r>
            <a:r>
              <a:rPr lang="en-ZA" sz="2400" dirty="0" smtClean="0">
                <a:latin typeface="Calibri" pitchFamily="34" charset="0"/>
              </a:rPr>
              <a:t>Board’s (EAAB)</a:t>
            </a:r>
          </a:p>
          <a:p>
            <a:pPr algn="just"/>
            <a:endParaRPr lang="en-ZA" sz="2800" dirty="0" smtClean="0">
              <a:latin typeface="Calibri" pitchFamily="34" charset="0"/>
            </a:endParaRPr>
          </a:p>
          <a:p>
            <a:pPr marL="457200" indent="-457200" algn="just">
              <a:buFont typeface="Arial" panose="020B0604020202020204" pitchFamily="34" charset="0"/>
              <a:buChar char="•"/>
            </a:pPr>
            <a:r>
              <a:rPr lang="en-ZA" sz="2800" dirty="0" smtClean="0">
                <a:latin typeface="Calibri" pitchFamily="34" charset="0"/>
              </a:rPr>
              <a:t>Strategic Plan for 2021/25</a:t>
            </a:r>
          </a:p>
          <a:p>
            <a:pPr marL="457200" indent="-457200" algn="just">
              <a:buFont typeface="Arial" panose="020B0604020202020204" pitchFamily="34" charset="0"/>
              <a:buChar char="•"/>
            </a:pPr>
            <a:r>
              <a:rPr lang="en-ZA" sz="2800" dirty="0" smtClean="0">
                <a:latin typeface="Calibri" pitchFamily="34" charset="0"/>
              </a:rPr>
              <a:t>Annual Performance Plan for 2020/21</a:t>
            </a:r>
          </a:p>
          <a:p>
            <a:pPr algn="just"/>
            <a:endParaRPr lang="en-US" sz="2400" dirty="0" smtClean="0">
              <a:latin typeface="Calibri" pitchFamily="34" charset="0"/>
            </a:endParaRPr>
          </a:p>
        </p:txBody>
      </p:sp>
      <p:sp>
        <p:nvSpPr>
          <p:cNvPr id="5" name="Slide Number Placeholder 4"/>
          <p:cNvSpPr>
            <a:spLocks noGrp="1"/>
          </p:cNvSpPr>
          <p:nvPr>
            <p:ph type="sldNum" sz="quarter" idx="12"/>
          </p:nvPr>
        </p:nvSpPr>
        <p:spPr/>
        <p:txBody>
          <a:bodyPr/>
          <a:lstStyle/>
          <a:p>
            <a:fld id="{42473B70-028F-4EC3-9C01-7BB753687177}" type="slidenum">
              <a:rPr lang="en-US" sz="2400" b="1" smtClean="0"/>
              <a:t>2</a:t>
            </a:fld>
            <a:endParaRPr lang="en-US" sz="2400" b="1" dirty="0"/>
          </a:p>
        </p:txBody>
      </p:sp>
      <p:pic>
        <p:nvPicPr>
          <p:cNvPr id="6" name="Picture 4" descr="Johannesburg City Center Skyline, Johannesburg, Gauteng Province ..."/>
          <p:cNvPicPr>
            <a:picLocks noChangeAspect="1" noChangeArrowheads="1"/>
          </p:cNvPicPr>
          <p:nvPr/>
        </p:nvPicPr>
        <p:blipFill rotWithShape="1">
          <a:blip r:embed="rId3">
            <a:extLst>
              <a:ext uri="{28A0092B-C50C-407E-A947-70E740481C1C}">
                <a14:useLocalDpi xmlns:a14="http://schemas.microsoft.com/office/drawing/2010/main" val="0"/>
              </a:ext>
            </a:extLst>
          </a:blip>
          <a:srcRect r="11190" b="89381"/>
          <a:stretch/>
        </p:blipFill>
        <p:spPr bwMode="auto">
          <a:xfrm>
            <a:off x="-5930" y="694281"/>
            <a:ext cx="9149930" cy="20197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21772" y="971868"/>
            <a:ext cx="9165772" cy="45719"/>
          </a:xfrm>
          <a:prstGeom prst="rect">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0" name="Rectangle 9"/>
          <p:cNvSpPr/>
          <p:nvPr/>
        </p:nvSpPr>
        <p:spPr>
          <a:xfrm>
            <a:off x="-21772" y="1017587"/>
            <a:ext cx="990600" cy="5840413"/>
          </a:xfrm>
          <a:prstGeom prst="rect">
            <a:avLst/>
          </a:prstGeom>
          <a:solidFill>
            <a:srgbClr val="DAC8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Right Triangle 10"/>
          <p:cNvSpPr/>
          <p:nvPr/>
        </p:nvSpPr>
        <p:spPr>
          <a:xfrm>
            <a:off x="130628" y="1828800"/>
            <a:ext cx="685800" cy="50292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3583681244"/>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0794"/>
            <a:ext cx="9144000" cy="584775"/>
          </a:xfrm>
          <a:prstGeom prst="rect">
            <a:avLst/>
          </a:prstGeom>
          <a:noFill/>
        </p:spPr>
        <p:txBody>
          <a:bodyPr wrap="square" rtlCol="0">
            <a:spAutoFit/>
          </a:bodyPr>
          <a:lstStyle/>
          <a:p>
            <a:pPr algn="ctr"/>
            <a:r>
              <a:rPr lang="en-US" sz="2400" b="1" dirty="0" smtClean="0"/>
              <a:t>   </a:t>
            </a:r>
            <a:r>
              <a:rPr lang="en-US" sz="3200" b="1" dirty="0" smtClean="0"/>
              <a:t>MEASURING OUTCOMES</a:t>
            </a:r>
            <a:endParaRPr lang="en-US" sz="3200" b="1" dirty="0">
              <a:latin typeface="Calibri" pitchFamily="34" charset="0"/>
            </a:endParaRPr>
          </a:p>
        </p:txBody>
      </p:sp>
      <p:sp>
        <p:nvSpPr>
          <p:cNvPr id="4" name="Slide Number Placeholder 3"/>
          <p:cNvSpPr>
            <a:spLocks noGrp="1"/>
          </p:cNvSpPr>
          <p:nvPr>
            <p:ph type="sldNum" sz="quarter" idx="12"/>
          </p:nvPr>
        </p:nvSpPr>
        <p:spPr/>
        <p:txBody>
          <a:bodyPr/>
          <a:lstStyle/>
          <a:p>
            <a:fld id="{42473B70-028F-4EC3-9C01-7BB753687177}" type="slidenum">
              <a:rPr lang="en-US" sz="2400" b="1" smtClean="0"/>
              <a:t>20</a:t>
            </a:fld>
            <a:endParaRPr lang="en-US" sz="2400" b="1" dirty="0"/>
          </a:p>
        </p:txBody>
      </p:sp>
      <p:graphicFrame>
        <p:nvGraphicFramePr>
          <p:cNvPr id="5" name="Table 4"/>
          <p:cNvGraphicFramePr>
            <a:graphicFrameLocks noGrp="1"/>
          </p:cNvGraphicFramePr>
          <p:nvPr>
            <p:extLst>
              <p:ext uri="{D42A27DB-BD31-4B8C-83A1-F6EECF244321}">
                <p14:modId xmlns:p14="http://schemas.microsoft.com/office/powerpoint/2010/main" val="3164030864"/>
              </p:ext>
            </p:extLst>
          </p:nvPr>
        </p:nvGraphicFramePr>
        <p:xfrm>
          <a:off x="228600" y="1905000"/>
          <a:ext cx="8686800" cy="4251960"/>
        </p:xfrm>
        <a:graphic>
          <a:graphicData uri="http://schemas.openxmlformats.org/drawingml/2006/table">
            <a:tbl>
              <a:tblPr firstRow="1" firstCol="1" bandRow="1">
                <a:tableStyleId>{5C22544A-7EE6-4342-B048-85BDC9FD1C3A}</a:tableStyleId>
              </a:tblPr>
              <a:tblGrid>
                <a:gridCol w="2286000">
                  <a:extLst>
                    <a:ext uri="{9D8B030D-6E8A-4147-A177-3AD203B41FA5}">
                      <a16:colId xmlns:a16="http://schemas.microsoft.com/office/drawing/2014/main" val="20000"/>
                    </a:ext>
                  </a:extLst>
                </a:gridCol>
                <a:gridCol w="2514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2514600">
                  <a:extLst>
                    <a:ext uri="{9D8B030D-6E8A-4147-A177-3AD203B41FA5}">
                      <a16:colId xmlns:a16="http://schemas.microsoft.com/office/drawing/2014/main" val="20003"/>
                    </a:ext>
                  </a:extLst>
                </a:gridCol>
              </a:tblGrid>
              <a:tr h="533400">
                <a:tc>
                  <a:txBody>
                    <a:bodyPr/>
                    <a:lstStyle/>
                    <a:p>
                      <a:pPr>
                        <a:lnSpc>
                          <a:spcPct val="150000"/>
                        </a:lnSpc>
                        <a:spcAft>
                          <a:spcPts val="0"/>
                        </a:spcAft>
                      </a:pPr>
                      <a:r>
                        <a:rPr lang="en-ZA" sz="1600" dirty="0">
                          <a:effectLst/>
                        </a:rPr>
                        <a:t>Outcome</a:t>
                      </a:r>
                      <a:endParaRPr lang="en-ZA" sz="1600" dirty="0">
                        <a:effectLst/>
                        <a:latin typeface="Candara"/>
                        <a:ea typeface="Times New Roman"/>
                        <a:cs typeface="Times New Roman"/>
                      </a:endParaRPr>
                    </a:p>
                  </a:txBody>
                  <a:tcPr marL="66462" marR="66462" marT="0" marB="0">
                    <a:solidFill>
                      <a:srgbClr val="00004C"/>
                    </a:solidFill>
                  </a:tcPr>
                </a:tc>
                <a:tc>
                  <a:txBody>
                    <a:bodyPr/>
                    <a:lstStyle/>
                    <a:p>
                      <a:pPr>
                        <a:lnSpc>
                          <a:spcPct val="150000"/>
                        </a:lnSpc>
                        <a:spcAft>
                          <a:spcPts val="0"/>
                        </a:spcAft>
                      </a:pPr>
                      <a:r>
                        <a:rPr lang="en-ZA" sz="1600" dirty="0">
                          <a:effectLst/>
                        </a:rPr>
                        <a:t>Outcome </a:t>
                      </a:r>
                      <a:r>
                        <a:rPr lang="en-ZA" sz="1600" dirty="0" smtClean="0">
                          <a:effectLst/>
                        </a:rPr>
                        <a:t>Indicators</a:t>
                      </a:r>
                    </a:p>
                    <a:p>
                      <a:pPr>
                        <a:lnSpc>
                          <a:spcPct val="150000"/>
                        </a:lnSpc>
                        <a:spcAft>
                          <a:spcPts val="0"/>
                        </a:spcAft>
                      </a:pPr>
                      <a:endParaRPr lang="en-ZA" sz="1000" dirty="0">
                        <a:effectLst/>
                        <a:latin typeface="Candara"/>
                        <a:ea typeface="Times New Roman"/>
                        <a:cs typeface="Times New Roman"/>
                      </a:endParaRPr>
                    </a:p>
                  </a:txBody>
                  <a:tcPr marL="66462" marR="66462" marT="0" marB="0">
                    <a:solidFill>
                      <a:srgbClr val="00004C"/>
                    </a:solidFill>
                  </a:tcPr>
                </a:tc>
                <a:tc>
                  <a:txBody>
                    <a:bodyPr/>
                    <a:lstStyle/>
                    <a:p>
                      <a:pPr>
                        <a:lnSpc>
                          <a:spcPct val="150000"/>
                        </a:lnSpc>
                        <a:spcAft>
                          <a:spcPts val="0"/>
                        </a:spcAft>
                      </a:pPr>
                      <a:r>
                        <a:rPr lang="en-ZA" sz="1600" dirty="0">
                          <a:effectLst/>
                        </a:rPr>
                        <a:t>Baseline </a:t>
                      </a:r>
                      <a:endParaRPr lang="en-ZA" sz="1600" dirty="0">
                        <a:effectLst/>
                        <a:latin typeface="Candara"/>
                        <a:ea typeface="Times New Roman"/>
                        <a:cs typeface="Times New Roman"/>
                      </a:endParaRPr>
                    </a:p>
                  </a:txBody>
                  <a:tcPr marL="66462" marR="66462" marT="0" marB="0">
                    <a:solidFill>
                      <a:srgbClr val="00004C"/>
                    </a:solidFill>
                  </a:tcPr>
                </a:tc>
                <a:tc>
                  <a:txBody>
                    <a:bodyPr/>
                    <a:lstStyle/>
                    <a:p>
                      <a:pPr>
                        <a:lnSpc>
                          <a:spcPct val="150000"/>
                        </a:lnSpc>
                        <a:spcAft>
                          <a:spcPts val="0"/>
                        </a:spcAft>
                      </a:pPr>
                      <a:r>
                        <a:rPr lang="en-ZA" sz="1600" dirty="0">
                          <a:effectLst/>
                        </a:rPr>
                        <a:t>5 Year target</a:t>
                      </a:r>
                      <a:endParaRPr lang="en-ZA" sz="1600" dirty="0">
                        <a:effectLst/>
                        <a:latin typeface="Candara"/>
                        <a:ea typeface="Times New Roman"/>
                        <a:cs typeface="Times New Roman"/>
                      </a:endParaRPr>
                    </a:p>
                  </a:txBody>
                  <a:tcPr marL="66462" marR="66462" marT="0" marB="0">
                    <a:solidFill>
                      <a:srgbClr val="00004C"/>
                    </a:solidFill>
                  </a:tcPr>
                </a:tc>
                <a:extLst>
                  <a:ext uri="{0D108BD9-81ED-4DB2-BD59-A6C34878D82A}">
                    <a16:rowId xmlns:a16="http://schemas.microsoft.com/office/drawing/2014/main" val="10000"/>
                  </a:ext>
                </a:extLst>
              </a:tr>
              <a:tr h="887709">
                <a:tc>
                  <a:txBody>
                    <a:bodyPr/>
                    <a:lstStyle/>
                    <a:p>
                      <a:pPr>
                        <a:spcAft>
                          <a:spcPts val="0"/>
                        </a:spcAft>
                      </a:pPr>
                      <a:r>
                        <a:rPr lang="en-ZA" sz="1600" dirty="0">
                          <a:effectLst/>
                        </a:rPr>
                        <a:t>1.1 Functional, Efficient and integrated Government</a:t>
                      </a:r>
                      <a:endParaRPr lang="en-ZA" sz="1600" dirty="0">
                        <a:effectLst/>
                        <a:latin typeface="Candara"/>
                        <a:ea typeface="Times New Roman"/>
                        <a:cs typeface="Times New Roman"/>
                      </a:endParaRPr>
                    </a:p>
                  </a:txBody>
                  <a:tcPr marL="66462" marR="66462" marT="0" marB="0"/>
                </a:tc>
                <a:tc>
                  <a:txBody>
                    <a:bodyPr/>
                    <a:lstStyle/>
                    <a:p>
                      <a:pPr>
                        <a:spcAft>
                          <a:spcPts val="0"/>
                        </a:spcAft>
                      </a:pPr>
                      <a:r>
                        <a:rPr lang="en-ZA" sz="1600" dirty="0">
                          <a:effectLst/>
                        </a:rPr>
                        <a:t>Unqualified audit opinion with no matters of emphasis taking into consideration AG and internal audit </a:t>
                      </a:r>
                      <a:r>
                        <a:rPr lang="en-ZA" sz="1600" dirty="0" smtClean="0">
                          <a:effectLst/>
                        </a:rPr>
                        <a:t>findings</a:t>
                      </a:r>
                    </a:p>
                    <a:p>
                      <a:pPr>
                        <a:spcAft>
                          <a:spcPts val="0"/>
                        </a:spcAft>
                      </a:pPr>
                      <a:endParaRPr lang="en-ZA" sz="1600" dirty="0">
                        <a:effectLst/>
                        <a:latin typeface="Candara"/>
                        <a:ea typeface="Times New Roman"/>
                        <a:cs typeface="Times New Roman"/>
                      </a:endParaRPr>
                    </a:p>
                  </a:txBody>
                  <a:tcPr marL="66462" marR="66462" marT="0" marB="0"/>
                </a:tc>
                <a:tc>
                  <a:txBody>
                    <a:bodyPr/>
                    <a:lstStyle/>
                    <a:p>
                      <a:pPr algn="ctr">
                        <a:spcAft>
                          <a:spcPts val="0"/>
                        </a:spcAft>
                      </a:pPr>
                      <a:r>
                        <a:rPr lang="en-ZA" sz="1600">
                          <a:effectLst/>
                        </a:rPr>
                        <a:t>Qualified Audit opinion</a:t>
                      </a:r>
                      <a:endParaRPr lang="en-ZA" sz="1600">
                        <a:effectLst/>
                        <a:latin typeface="Candara"/>
                        <a:ea typeface="Times New Roman"/>
                        <a:cs typeface="Times New Roman"/>
                      </a:endParaRPr>
                    </a:p>
                  </a:txBody>
                  <a:tcPr marL="66462" marR="66462" marT="0" marB="0"/>
                </a:tc>
                <a:tc>
                  <a:txBody>
                    <a:bodyPr/>
                    <a:lstStyle/>
                    <a:p>
                      <a:pPr algn="ctr">
                        <a:spcAft>
                          <a:spcPts val="0"/>
                        </a:spcAft>
                      </a:pPr>
                      <a:r>
                        <a:rPr lang="en-ZA" sz="1600">
                          <a:effectLst/>
                        </a:rPr>
                        <a:t>Unqualified audit opinion with no matters of emphasis taking into consideration AG and internal audit findings</a:t>
                      </a:r>
                      <a:endParaRPr lang="en-ZA" sz="1600">
                        <a:effectLst/>
                        <a:latin typeface="Candara"/>
                        <a:ea typeface="Times New Roman"/>
                        <a:cs typeface="Times New Roman"/>
                      </a:endParaRPr>
                    </a:p>
                  </a:txBody>
                  <a:tcPr marL="66462" marR="66462" marT="0" marB="0"/>
                </a:tc>
                <a:extLst>
                  <a:ext uri="{0D108BD9-81ED-4DB2-BD59-A6C34878D82A}">
                    <a16:rowId xmlns:a16="http://schemas.microsoft.com/office/drawing/2014/main" val="10001"/>
                  </a:ext>
                </a:extLst>
              </a:tr>
              <a:tr h="860294">
                <a:tc rowSpan="2">
                  <a:txBody>
                    <a:bodyPr/>
                    <a:lstStyle/>
                    <a:p>
                      <a:pPr>
                        <a:spcAft>
                          <a:spcPts val="0"/>
                        </a:spcAft>
                      </a:pPr>
                      <a:r>
                        <a:rPr lang="en-ZA" sz="1600" dirty="0">
                          <a:effectLst/>
                        </a:rPr>
                        <a:t>1.2 Satisfied and well informed estate agent stakeholders</a:t>
                      </a:r>
                      <a:endParaRPr lang="en-ZA" sz="1600" dirty="0">
                        <a:effectLst/>
                        <a:latin typeface="Candara"/>
                        <a:ea typeface="Times New Roman"/>
                        <a:cs typeface="Times New Roman"/>
                      </a:endParaRPr>
                    </a:p>
                  </a:txBody>
                  <a:tcPr marL="66462" marR="66462" marT="0" marB="0"/>
                </a:tc>
                <a:tc>
                  <a:txBody>
                    <a:bodyPr/>
                    <a:lstStyle/>
                    <a:p>
                      <a:pPr>
                        <a:spcAft>
                          <a:spcPts val="0"/>
                        </a:spcAft>
                      </a:pPr>
                      <a:r>
                        <a:rPr lang="en-ZA" sz="1600" dirty="0">
                          <a:effectLst/>
                        </a:rPr>
                        <a:t>Percentage of Implementation of EAAB stakeholder management </a:t>
                      </a:r>
                      <a:r>
                        <a:rPr lang="en-ZA" sz="1600" dirty="0" smtClean="0">
                          <a:effectLst/>
                        </a:rPr>
                        <a:t>plan</a:t>
                      </a:r>
                    </a:p>
                    <a:p>
                      <a:pPr>
                        <a:spcAft>
                          <a:spcPts val="0"/>
                        </a:spcAft>
                      </a:pPr>
                      <a:endParaRPr lang="en-ZA" sz="1600" dirty="0">
                        <a:effectLst/>
                        <a:latin typeface="Candara"/>
                        <a:ea typeface="Times New Roman"/>
                        <a:cs typeface="Times New Roman"/>
                      </a:endParaRPr>
                    </a:p>
                  </a:txBody>
                  <a:tcPr marL="66462" marR="66462" marT="0" marB="0"/>
                </a:tc>
                <a:tc>
                  <a:txBody>
                    <a:bodyPr/>
                    <a:lstStyle/>
                    <a:p>
                      <a:pPr algn="ctr">
                        <a:spcAft>
                          <a:spcPts val="0"/>
                        </a:spcAft>
                      </a:pPr>
                      <a:r>
                        <a:rPr lang="en-ZA" sz="1600" dirty="0">
                          <a:effectLst/>
                        </a:rPr>
                        <a:t>No Baseline</a:t>
                      </a:r>
                      <a:endParaRPr lang="en-ZA" sz="1600" dirty="0">
                        <a:effectLst/>
                        <a:latin typeface="Candara"/>
                        <a:ea typeface="Times New Roman"/>
                        <a:cs typeface="Times New Roman"/>
                      </a:endParaRPr>
                    </a:p>
                  </a:txBody>
                  <a:tcPr marL="66462" marR="66462" marT="0" marB="0"/>
                </a:tc>
                <a:tc>
                  <a:txBody>
                    <a:bodyPr/>
                    <a:lstStyle/>
                    <a:p>
                      <a:pPr algn="ctr">
                        <a:spcAft>
                          <a:spcPts val="0"/>
                        </a:spcAft>
                      </a:pPr>
                      <a:r>
                        <a:rPr lang="en-ZA" sz="1600" dirty="0">
                          <a:effectLst/>
                        </a:rPr>
                        <a:t>100% Implementation of EAAB stakeholder management plan </a:t>
                      </a:r>
                    </a:p>
                    <a:p>
                      <a:pPr algn="ctr">
                        <a:spcAft>
                          <a:spcPts val="0"/>
                        </a:spcAft>
                      </a:pPr>
                      <a:r>
                        <a:rPr lang="en-ZA" sz="1600" dirty="0">
                          <a:effectLst/>
                        </a:rPr>
                        <a:t> </a:t>
                      </a:r>
                      <a:endParaRPr lang="en-ZA" sz="1600" dirty="0">
                        <a:effectLst/>
                        <a:latin typeface="Candara"/>
                        <a:ea typeface="Times New Roman"/>
                        <a:cs typeface="Times New Roman"/>
                      </a:endParaRPr>
                    </a:p>
                  </a:txBody>
                  <a:tcPr marL="66462" marR="66462" marT="0" marB="0"/>
                </a:tc>
                <a:extLst>
                  <a:ext uri="{0D108BD9-81ED-4DB2-BD59-A6C34878D82A}">
                    <a16:rowId xmlns:a16="http://schemas.microsoft.com/office/drawing/2014/main" val="10002"/>
                  </a:ext>
                </a:extLst>
              </a:tr>
              <a:tr h="1014524">
                <a:tc vMerge="1">
                  <a:txBody>
                    <a:bodyPr/>
                    <a:lstStyle/>
                    <a:p>
                      <a:endParaRPr lang="en-ZA"/>
                    </a:p>
                  </a:txBody>
                  <a:tcPr/>
                </a:tc>
                <a:tc>
                  <a:txBody>
                    <a:bodyPr/>
                    <a:lstStyle/>
                    <a:p>
                      <a:pPr>
                        <a:spcAft>
                          <a:spcPts val="0"/>
                        </a:spcAft>
                      </a:pPr>
                      <a:r>
                        <a:rPr lang="en-ZA" sz="1600" dirty="0">
                          <a:effectLst/>
                        </a:rPr>
                        <a:t>Percentage of estate agent and consumer complaints / queries resolved within  a 90 day period</a:t>
                      </a:r>
                      <a:endParaRPr lang="en-ZA" sz="1600" dirty="0">
                        <a:effectLst/>
                        <a:latin typeface="Candara"/>
                        <a:ea typeface="Times New Roman"/>
                        <a:cs typeface="Times New Roman"/>
                      </a:endParaRPr>
                    </a:p>
                  </a:txBody>
                  <a:tcPr marL="66462" marR="66462" marT="0" marB="0"/>
                </a:tc>
                <a:tc>
                  <a:txBody>
                    <a:bodyPr/>
                    <a:lstStyle/>
                    <a:p>
                      <a:pPr algn="ctr">
                        <a:spcAft>
                          <a:spcPts val="0"/>
                        </a:spcAft>
                      </a:pPr>
                      <a:r>
                        <a:rPr lang="en-ZA" sz="1600" dirty="0">
                          <a:effectLst/>
                        </a:rPr>
                        <a:t>No Baseline</a:t>
                      </a:r>
                      <a:endParaRPr lang="en-ZA" sz="1600" dirty="0">
                        <a:effectLst/>
                        <a:latin typeface="Candara"/>
                        <a:ea typeface="Times New Roman"/>
                        <a:cs typeface="Times New Roman"/>
                      </a:endParaRPr>
                    </a:p>
                  </a:txBody>
                  <a:tcPr marL="66462" marR="66462" marT="0" marB="0"/>
                </a:tc>
                <a:tc>
                  <a:txBody>
                    <a:bodyPr/>
                    <a:lstStyle/>
                    <a:p>
                      <a:pPr>
                        <a:spcAft>
                          <a:spcPts val="0"/>
                        </a:spcAft>
                      </a:pPr>
                      <a:r>
                        <a:rPr lang="en-ZA" sz="1600" dirty="0">
                          <a:effectLst/>
                        </a:rPr>
                        <a:t>100% of estate agent and consumer complaints / queries resolved within  a 90 day period</a:t>
                      </a:r>
                    </a:p>
                    <a:p>
                      <a:pPr>
                        <a:spcAft>
                          <a:spcPts val="0"/>
                        </a:spcAft>
                      </a:pPr>
                      <a:r>
                        <a:rPr lang="en-ZA" sz="1600" dirty="0">
                          <a:effectLst/>
                        </a:rPr>
                        <a:t> </a:t>
                      </a:r>
                      <a:endParaRPr lang="en-ZA" sz="1600" dirty="0">
                        <a:effectLst/>
                        <a:latin typeface="Candara"/>
                        <a:ea typeface="Times New Roman"/>
                        <a:cs typeface="Times New Roman"/>
                      </a:endParaRPr>
                    </a:p>
                  </a:txBody>
                  <a:tcPr marL="66462" marR="66462" marT="0" marB="0"/>
                </a:tc>
                <a:extLst>
                  <a:ext uri="{0D108BD9-81ED-4DB2-BD59-A6C34878D82A}">
                    <a16:rowId xmlns:a16="http://schemas.microsoft.com/office/drawing/2014/main" val="10003"/>
                  </a:ext>
                </a:extLst>
              </a:tr>
            </a:tbl>
          </a:graphicData>
        </a:graphic>
      </p:graphicFrame>
      <p:sp>
        <p:nvSpPr>
          <p:cNvPr id="3" name="Rectangle 2"/>
          <p:cNvSpPr/>
          <p:nvPr/>
        </p:nvSpPr>
        <p:spPr>
          <a:xfrm>
            <a:off x="381000" y="814852"/>
            <a:ext cx="8458200" cy="1261884"/>
          </a:xfrm>
          <a:prstGeom prst="rect">
            <a:avLst/>
          </a:prstGeom>
        </p:spPr>
        <p:txBody>
          <a:bodyPr wrap="square">
            <a:spAutoFit/>
          </a:bodyPr>
          <a:lstStyle/>
          <a:p>
            <a:pPr lvl="0" fontAlgn="base">
              <a:spcBef>
                <a:spcPct val="0"/>
              </a:spcBef>
              <a:spcAft>
                <a:spcPct val="0"/>
              </a:spcAft>
            </a:pPr>
            <a:r>
              <a:rPr lang="en-ZA" altLang="en-US" sz="2000" b="1" dirty="0">
                <a:solidFill>
                  <a:srgbClr val="000000"/>
                </a:solidFill>
                <a:latin typeface="Arial" pitchFamily="34" charset="0"/>
                <a:ea typeface="Times New Roman" pitchFamily="18" charset="0"/>
                <a:cs typeface="Arial" pitchFamily="34" charset="0"/>
              </a:rPr>
              <a:t>Programme </a:t>
            </a:r>
            <a:r>
              <a:rPr lang="en-ZA" altLang="en-US" sz="2000" b="1" dirty="0" smtClean="0">
                <a:solidFill>
                  <a:srgbClr val="000000"/>
                </a:solidFill>
                <a:latin typeface="Arial" pitchFamily="34" charset="0"/>
                <a:ea typeface="Times New Roman" pitchFamily="18" charset="0"/>
                <a:cs typeface="Arial" pitchFamily="34" charset="0"/>
              </a:rPr>
              <a:t>One: Finance and Administration</a:t>
            </a:r>
          </a:p>
          <a:p>
            <a:pPr algn="just" fontAlgn="base">
              <a:spcBef>
                <a:spcPct val="0"/>
              </a:spcBef>
              <a:spcAft>
                <a:spcPct val="0"/>
              </a:spcAft>
            </a:pPr>
            <a:r>
              <a:rPr lang="en-ZA" b="1" i="1" dirty="0" smtClean="0">
                <a:solidFill>
                  <a:schemeClr val="dk1"/>
                </a:solidFill>
              </a:rPr>
              <a:t>Purpose: </a:t>
            </a:r>
            <a:r>
              <a:rPr lang="en-ZA" i="1" dirty="0" smtClean="0">
                <a:solidFill>
                  <a:schemeClr val="dk1"/>
                </a:solidFill>
              </a:rPr>
              <a:t>To </a:t>
            </a:r>
            <a:r>
              <a:rPr lang="en-ZA" i="1" dirty="0">
                <a:solidFill>
                  <a:schemeClr val="dk1"/>
                </a:solidFill>
              </a:rPr>
              <a:t>maximise EAAB performance through effective and efficient management of its resources and systems thereby creating a world-class regulator.</a:t>
            </a:r>
          </a:p>
          <a:p>
            <a:pPr lvl="0" algn="just" fontAlgn="base">
              <a:spcBef>
                <a:spcPct val="0"/>
              </a:spcBef>
              <a:spcAft>
                <a:spcPct val="0"/>
              </a:spcAft>
            </a:pPr>
            <a:endParaRPr lang="en-ZA" altLang="en-US" sz="2000" b="1" dirty="0">
              <a:latin typeface="Arial" pitchFamily="34" charset="0"/>
              <a:cs typeface="Arial" pitchFamily="34" charset="0"/>
            </a:endParaRPr>
          </a:p>
        </p:txBody>
      </p:sp>
    </p:spTree>
    <p:extLst>
      <p:ext uri="{BB962C8B-B14F-4D97-AF65-F5344CB8AC3E}">
        <p14:creationId xmlns:p14="http://schemas.microsoft.com/office/powerpoint/2010/main" val="2807090496"/>
      </p:ext>
    </p:extLst>
  </p:cSld>
  <p:clrMapOvr>
    <a:masterClrMapping/>
  </p:clrMapOvr>
  <mc:AlternateContent xmlns:mc="http://schemas.openxmlformats.org/markup-compatibility/2006" xmlns:p14="http://schemas.microsoft.com/office/powerpoint/2010/main">
    <mc:Choice Requires="p14">
      <p:transition spd="slow" p14:dur="2250">
        <p14:prism/>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21</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360751355"/>
              </p:ext>
            </p:extLst>
          </p:nvPr>
        </p:nvGraphicFramePr>
        <p:xfrm>
          <a:off x="273845" y="1295400"/>
          <a:ext cx="8688726" cy="5223786"/>
        </p:xfrm>
        <a:graphic>
          <a:graphicData uri="http://schemas.openxmlformats.org/drawingml/2006/table">
            <a:tbl>
              <a:tblPr firstRow="1" firstCol="1" lastRow="1" lastCol="1" bandRow="1" bandCol="1">
                <a:tableStyleId>{5C22544A-7EE6-4342-B048-85BDC9FD1C3A}</a:tableStyleId>
              </a:tblPr>
              <a:tblGrid>
                <a:gridCol w="2209799">
                  <a:extLst>
                    <a:ext uri="{9D8B030D-6E8A-4147-A177-3AD203B41FA5}">
                      <a16:colId xmlns:a16="http://schemas.microsoft.com/office/drawing/2014/main" val="20000"/>
                    </a:ext>
                  </a:extLst>
                </a:gridCol>
                <a:gridCol w="2438400">
                  <a:extLst>
                    <a:ext uri="{9D8B030D-6E8A-4147-A177-3AD203B41FA5}">
                      <a16:colId xmlns:a16="http://schemas.microsoft.com/office/drawing/2014/main" val="20001"/>
                    </a:ext>
                  </a:extLst>
                </a:gridCol>
                <a:gridCol w="2209800">
                  <a:extLst>
                    <a:ext uri="{9D8B030D-6E8A-4147-A177-3AD203B41FA5}">
                      <a16:colId xmlns:a16="http://schemas.microsoft.com/office/drawing/2014/main" val="20002"/>
                    </a:ext>
                  </a:extLst>
                </a:gridCol>
                <a:gridCol w="1830727">
                  <a:extLst>
                    <a:ext uri="{9D8B030D-6E8A-4147-A177-3AD203B41FA5}">
                      <a16:colId xmlns:a16="http://schemas.microsoft.com/office/drawing/2014/main" val="20003"/>
                    </a:ext>
                  </a:extLst>
                </a:gridCol>
              </a:tblGrid>
              <a:tr h="197814">
                <a:tc>
                  <a:txBody>
                    <a:bodyPr/>
                    <a:lstStyle/>
                    <a:p>
                      <a:pPr marL="50800">
                        <a:spcBef>
                          <a:spcPts val="270"/>
                        </a:spcBef>
                        <a:spcAft>
                          <a:spcPts val="0"/>
                        </a:spcAft>
                      </a:pPr>
                      <a:r>
                        <a:rPr lang="en-US" sz="1600" dirty="0" smtClean="0">
                          <a:effectLst/>
                        </a:rPr>
                        <a:t>Outcome</a:t>
                      </a:r>
                    </a:p>
                    <a:p>
                      <a:pPr marL="50800">
                        <a:spcBef>
                          <a:spcPts val="270"/>
                        </a:spcBef>
                        <a:spcAft>
                          <a:spcPts val="0"/>
                        </a:spcAft>
                      </a:pPr>
                      <a:endParaRPr lang="en-ZA" sz="1600" dirty="0">
                        <a:effectLst/>
                        <a:latin typeface="Tahoma"/>
                        <a:ea typeface="Tahoma"/>
                      </a:endParaRPr>
                    </a:p>
                  </a:txBody>
                  <a:tcPr marL="0" marR="0" marT="0" marB="0">
                    <a:solidFill>
                      <a:srgbClr val="00004C"/>
                    </a:solidFill>
                  </a:tcPr>
                </a:tc>
                <a:tc>
                  <a:txBody>
                    <a:bodyPr/>
                    <a:lstStyle/>
                    <a:p>
                      <a:pPr marL="50800">
                        <a:spcBef>
                          <a:spcPts val="270"/>
                        </a:spcBef>
                        <a:spcAft>
                          <a:spcPts val="0"/>
                        </a:spcAft>
                      </a:pPr>
                      <a:r>
                        <a:rPr lang="en-US" sz="1600" dirty="0">
                          <a:effectLst/>
                        </a:rPr>
                        <a:t>Outcome Indicators</a:t>
                      </a:r>
                      <a:endParaRPr lang="en-ZA" sz="1600" dirty="0">
                        <a:effectLst/>
                        <a:latin typeface="Tahoma"/>
                        <a:ea typeface="Tahoma"/>
                      </a:endParaRPr>
                    </a:p>
                  </a:txBody>
                  <a:tcPr marL="0" marR="0" marT="0" marB="0">
                    <a:solidFill>
                      <a:srgbClr val="00004C"/>
                    </a:solidFill>
                  </a:tcPr>
                </a:tc>
                <a:tc>
                  <a:txBody>
                    <a:bodyPr/>
                    <a:lstStyle/>
                    <a:p>
                      <a:pPr marL="50800">
                        <a:spcBef>
                          <a:spcPts val="270"/>
                        </a:spcBef>
                        <a:spcAft>
                          <a:spcPts val="0"/>
                        </a:spcAft>
                      </a:pPr>
                      <a:r>
                        <a:rPr lang="en-US" sz="1600" dirty="0">
                          <a:effectLst/>
                        </a:rPr>
                        <a:t>Baseline</a:t>
                      </a:r>
                      <a:endParaRPr lang="en-ZA" sz="1600" dirty="0">
                        <a:effectLst/>
                        <a:latin typeface="Tahoma"/>
                        <a:ea typeface="Tahoma"/>
                      </a:endParaRPr>
                    </a:p>
                  </a:txBody>
                  <a:tcPr marL="0" marR="0" marT="0" marB="0">
                    <a:solidFill>
                      <a:srgbClr val="00004C"/>
                    </a:solidFill>
                  </a:tcPr>
                </a:tc>
                <a:tc>
                  <a:txBody>
                    <a:bodyPr/>
                    <a:lstStyle/>
                    <a:p>
                      <a:pPr marL="50800">
                        <a:spcBef>
                          <a:spcPts val="270"/>
                        </a:spcBef>
                        <a:spcAft>
                          <a:spcPts val="0"/>
                        </a:spcAft>
                      </a:pPr>
                      <a:r>
                        <a:rPr lang="en-US" sz="1600" dirty="0">
                          <a:effectLst/>
                        </a:rPr>
                        <a:t>5-Year Target</a:t>
                      </a:r>
                      <a:endParaRPr lang="en-ZA" sz="1600" dirty="0">
                        <a:effectLst/>
                        <a:latin typeface="Tahoma"/>
                        <a:ea typeface="Tahoma"/>
                      </a:endParaRPr>
                    </a:p>
                  </a:txBody>
                  <a:tcPr marL="0" marR="0" marT="0" marB="0">
                    <a:solidFill>
                      <a:srgbClr val="00004C"/>
                    </a:solidFill>
                  </a:tcPr>
                </a:tc>
                <a:extLst>
                  <a:ext uri="{0D108BD9-81ED-4DB2-BD59-A6C34878D82A}">
                    <a16:rowId xmlns:a16="http://schemas.microsoft.com/office/drawing/2014/main" val="10000"/>
                  </a:ext>
                </a:extLst>
              </a:tr>
              <a:tr h="955879">
                <a:tc rowSpan="4">
                  <a:txBody>
                    <a:bodyPr/>
                    <a:lstStyle/>
                    <a:p>
                      <a:pPr>
                        <a:spcAft>
                          <a:spcPts val="0"/>
                        </a:spcAft>
                      </a:pPr>
                      <a:r>
                        <a:rPr lang="en-ZA" sz="1600" dirty="0">
                          <a:effectLst/>
                        </a:rPr>
                        <a:t>2.1 Regulated and legally operating  registered Estate Agents</a:t>
                      </a:r>
                      <a:endParaRPr lang="en-ZA" sz="1600" dirty="0">
                        <a:effectLst/>
                        <a:latin typeface="Candara"/>
                        <a:ea typeface="Times New Roman"/>
                        <a:cs typeface="Times New Roman"/>
                      </a:endParaRPr>
                    </a:p>
                  </a:txBody>
                  <a:tcPr marL="0" marR="0" marT="0" marB="0"/>
                </a:tc>
                <a:tc>
                  <a:txBody>
                    <a:bodyPr/>
                    <a:lstStyle/>
                    <a:p>
                      <a:pPr>
                        <a:spcAft>
                          <a:spcPts val="0"/>
                        </a:spcAft>
                      </a:pPr>
                      <a:r>
                        <a:rPr lang="en-ZA" sz="1600">
                          <a:effectLst/>
                        </a:rPr>
                        <a:t>Number of self- assessments received, evaluated and analysed (Report issued)</a:t>
                      </a:r>
                      <a:endParaRPr lang="en-ZA" sz="1600">
                        <a:effectLst/>
                        <a:latin typeface="Candara"/>
                        <a:ea typeface="Times New Roman"/>
                        <a:cs typeface="Times New Roman"/>
                      </a:endParaRPr>
                    </a:p>
                  </a:txBody>
                  <a:tcPr marL="0" marR="0" marT="0" marB="0"/>
                </a:tc>
                <a:tc>
                  <a:txBody>
                    <a:bodyPr/>
                    <a:lstStyle/>
                    <a:p>
                      <a:pPr algn="ctr">
                        <a:spcAft>
                          <a:spcPts val="0"/>
                        </a:spcAft>
                      </a:pPr>
                      <a:r>
                        <a:rPr lang="en-ZA" sz="1600">
                          <a:effectLst/>
                        </a:rPr>
                        <a:t>720 self- assessments received, evaluated and analysed per annum</a:t>
                      </a:r>
                      <a:endParaRPr lang="en-ZA" sz="1600">
                        <a:effectLst/>
                        <a:latin typeface="Candara"/>
                        <a:ea typeface="Times New Roman"/>
                        <a:cs typeface="Times New Roman"/>
                      </a:endParaRPr>
                    </a:p>
                  </a:txBody>
                  <a:tcPr marL="0" marR="0" marT="0" marB="0"/>
                </a:tc>
                <a:tc>
                  <a:txBody>
                    <a:bodyPr/>
                    <a:lstStyle/>
                    <a:p>
                      <a:pPr algn="ctr">
                        <a:spcAft>
                          <a:spcPts val="0"/>
                        </a:spcAft>
                      </a:pPr>
                      <a:r>
                        <a:rPr lang="en-ZA" sz="1600" dirty="0">
                          <a:effectLst/>
                        </a:rPr>
                        <a:t>9 100 self- assessments received, evaluated and analysed for the 5 year </a:t>
                      </a:r>
                      <a:r>
                        <a:rPr lang="en-ZA" sz="1600" dirty="0" smtClean="0">
                          <a:effectLst/>
                        </a:rPr>
                        <a:t>period</a:t>
                      </a:r>
                    </a:p>
                    <a:p>
                      <a:pPr algn="ctr">
                        <a:spcAft>
                          <a:spcPts val="0"/>
                        </a:spcAft>
                      </a:pPr>
                      <a:endParaRPr lang="en-ZA" sz="1600" dirty="0">
                        <a:effectLst/>
                        <a:latin typeface="Candara"/>
                        <a:ea typeface="Times New Roman"/>
                        <a:cs typeface="Times New Roman"/>
                      </a:endParaRPr>
                    </a:p>
                  </a:txBody>
                  <a:tcPr marL="0" marR="0" marT="0" marB="0"/>
                </a:tc>
                <a:extLst>
                  <a:ext uri="{0D108BD9-81ED-4DB2-BD59-A6C34878D82A}">
                    <a16:rowId xmlns:a16="http://schemas.microsoft.com/office/drawing/2014/main" val="10001"/>
                  </a:ext>
                </a:extLst>
              </a:tr>
              <a:tr h="486348">
                <a:tc vMerge="1">
                  <a:txBody>
                    <a:bodyPr/>
                    <a:lstStyle/>
                    <a:p>
                      <a:endParaRPr lang="en-ZA"/>
                    </a:p>
                  </a:txBody>
                  <a:tcPr/>
                </a:tc>
                <a:tc>
                  <a:txBody>
                    <a:bodyPr/>
                    <a:lstStyle/>
                    <a:p>
                      <a:pPr>
                        <a:spcAft>
                          <a:spcPts val="0"/>
                        </a:spcAft>
                      </a:pPr>
                      <a:r>
                        <a:rPr lang="en-ZA" sz="1600">
                          <a:effectLst/>
                        </a:rPr>
                        <a:t>Percentage of compliant registrations processed </a:t>
                      </a:r>
                      <a:endParaRPr lang="en-ZA" sz="1600">
                        <a:effectLst/>
                        <a:latin typeface="Candara"/>
                        <a:ea typeface="Times New Roman"/>
                        <a:cs typeface="Times New Roman"/>
                      </a:endParaRPr>
                    </a:p>
                  </a:txBody>
                  <a:tcPr marL="0" marR="0" marT="0" marB="0"/>
                </a:tc>
                <a:tc>
                  <a:txBody>
                    <a:bodyPr/>
                    <a:lstStyle/>
                    <a:p>
                      <a:pPr algn="ctr">
                        <a:spcAft>
                          <a:spcPts val="0"/>
                        </a:spcAft>
                      </a:pPr>
                      <a:r>
                        <a:rPr lang="en-ZA" sz="1600" dirty="0">
                          <a:effectLst/>
                        </a:rPr>
                        <a:t>68% of compliant registrations processed </a:t>
                      </a:r>
                      <a:endParaRPr lang="en-ZA" sz="1600" dirty="0" smtClean="0">
                        <a:effectLst/>
                      </a:endParaRPr>
                    </a:p>
                    <a:p>
                      <a:pPr algn="ctr">
                        <a:spcAft>
                          <a:spcPts val="0"/>
                        </a:spcAft>
                      </a:pPr>
                      <a:endParaRPr lang="en-ZA" sz="1600" dirty="0">
                        <a:effectLst/>
                        <a:latin typeface="Candara"/>
                        <a:ea typeface="Times New Roman"/>
                        <a:cs typeface="Times New Roman"/>
                      </a:endParaRPr>
                    </a:p>
                  </a:txBody>
                  <a:tcPr marL="0" marR="0" marT="0" marB="0"/>
                </a:tc>
                <a:tc>
                  <a:txBody>
                    <a:bodyPr/>
                    <a:lstStyle/>
                    <a:p>
                      <a:pPr algn="ctr">
                        <a:spcAft>
                          <a:spcPts val="0"/>
                        </a:spcAft>
                      </a:pPr>
                      <a:r>
                        <a:rPr lang="en-ZA" sz="1600" dirty="0">
                          <a:effectLst/>
                        </a:rPr>
                        <a:t>100% of compliant registrations processed </a:t>
                      </a:r>
                      <a:endParaRPr lang="en-ZA" sz="1600" dirty="0" smtClean="0">
                        <a:effectLst/>
                      </a:endParaRPr>
                    </a:p>
                    <a:p>
                      <a:pPr algn="ctr">
                        <a:spcAft>
                          <a:spcPts val="0"/>
                        </a:spcAft>
                      </a:pPr>
                      <a:endParaRPr lang="en-ZA" sz="1600" dirty="0">
                        <a:effectLst/>
                        <a:latin typeface="Candara"/>
                        <a:ea typeface="Times New Roman"/>
                        <a:cs typeface="Times New Roman"/>
                      </a:endParaRPr>
                    </a:p>
                  </a:txBody>
                  <a:tcPr marL="0" marR="0" marT="0" marB="0"/>
                </a:tc>
                <a:extLst>
                  <a:ext uri="{0D108BD9-81ED-4DB2-BD59-A6C34878D82A}">
                    <a16:rowId xmlns:a16="http://schemas.microsoft.com/office/drawing/2014/main" val="10002"/>
                  </a:ext>
                </a:extLst>
              </a:tr>
              <a:tr h="955879">
                <a:tc vMerge="1">
                  <a:txBody>
                    <a:bodyPr/>
                    <a:lstStyle/>
                    <a:p>
                      <a:endParaRPr lang="en-ZA"/>
                    </a:p>
                  </a:txBody>
                  <a:tcPr/>
                </a:tc>
                <a:tc>
                  <a:txBody>
                    <a:bodyPr/>
                    <a:lstStyle/>
                    <a:p>
                      <a:pPr>
                        <a:spcAft>
                          <a:spcPts val="0"/>
                        </a:spcAft>
                      </a:pPr>
                      <a:r>
                        <a:rPr lang="en-ZA" sz="1600" dirty="0">
                          <a:effectLst/>
                        </a:rPr>
                        <a:t>Percentage Disciplinary Hearings held against completed investigations and outcomes enforced. </a:t>
                      </a:r>
                      <a:endParaRPr lang="en-ZA" sz="1600" dirty="0">
                        <a:effectLst/>
                        <a:latin typeface="Candara"/>
                        <a:ea typeface="Times New Roman"/>
                        <a:cs typeface="Times New Roman"/>
                      </a:endParaRPr>
                    </a:p>
                  </a:txBody>
                  <a:tcPr marL="0" marR="0" marT="0" marB="0"/>
                </a:tc>
                <a:tc>
                  <a:txBody>
                    <a:bodyPr/>
                    <a:lstStyle/>
                    <a:p>
                      <a:pPr algn="ctr">
                        <a:spcAft>
                          <a:spcPts val="0"/>
                        </a:spcAft>
                      </a:pPr>
                      <a:r>
                        <a:rPr lang="en-ZA" sz="1600">
                          <a:effectLst/>
                        </a:rPr>
                        <a:t>No Baseline</a:t>
                      </a:r>
                      <a:endParaRPr lang="en-ZA" sz="1600">
                        <a:effectLst/>
                        <a:latin typeface="Candara"/>
                        <a:ea typeface="Times New Roman"/>
                        <a:cs typeface="Times New Roman"/>
                      </a:endParaRPr>
                    </a:p>
                  </a:txBody>
                  <a:tcPr marL="0" marR="0" marT="0" marB="0"/>
                </a:tc>
                <a:tc>
                  <a:txBody>
                    <a:bodyPr/>
                    <a:lstStyle/>
                    <a:p>
                      <a:pPr algn="ctr">
                        <a:spcAft>
                          <a:spcPts val="0"/>
                        </a:spcAft>
                      </a:pPr>
                      <a:r>
                        <a:rPr lang="en-ZA" sz="1600" dirty="0">
                          <a:effectLst/>
                        </a:rPr>
                        <a:t>100% Disciplinary Hearings held against completed investigations and outcomes </a:t>
                      </a:r>
                      <a:r>
                        <a:rPr lang="en-ZA" sz="1600" dirty="0" smtClean="0">
                          <a:effectLst/>
                        </a:rPr>
                        <a:t>enforced</a:t>
                      </a:r>
                    </a:p>
                    <a:p>
                      <a:pPr algn="ctr">
                        <a:spcAft>
                          <a:spcPts val="0"/>
                        </a:spcAft>
                      </a:pPr>
                      <a:endParaRPr lang="en-ZA" sz="1600" dirty="0">
                        <a:effectLst/>
                        <a:latin typeface="Candara"/>
                        <a:ea typeface="Times New Roman"/>
                        <a:cs typeface="Times New Roman"/>
                      </a:endParaRPr>
                    </a:p>
                  </a:txBody>
                  <a:tcPr marL="0" marR="0" marT="0" marB="0"/>
                </a:tc>
                <a:extLst>
                  <a:ext uri="{0D108BD9-81ED-4DB2-BD59-A6C34878D82A}">
                    <a16:rowId xmlns:a16="http://schemas.microsoft.com/office/drawing/2014/main" val="10003"/>
                  </a:ext>
                </a:extLst>
              </a:tr>
              <a:tr h="796566">
                <a:tc vMerge="1">
                  <a:txBody>
                    <a:bodyPr/>
                    <a:lstStyle/>
                    <a:p>
                      <a:endParaRPr lang="en-ZA"/>
                    </a:p>
                  </a:txBody>
                  <a:tcPr/>
                </a:tc>
                <a:tc>
                  <a:txBody>
                    <a:bodyPr/>
                    <a:lstStyle/>
                    <a:p>
                      <a:pPr>
                        <a:spcAft>
                          <a:spcPts val="0"/>
                        </a:spcAft>
                      </a:pPr>
                      <a:r>
                        <a:rPr lang="en-ZA" sz="1600" dirty="0">
                          <a:effectLst/>
                        </a:rPr>
                        <a:t>Number of   FIC Inspections performed </a:t>
                      </a:r>
                    </a:p>
                    <a:p>
                      <a:pPr>
                        <a:spcAft>
                          <a:spcPts val="0"/>
                        </a:spcAft>
                      </a:pPr>
                      <a:r>
                        <a:rPr lang="en-ZA" sz="1600" dirty="0">
                          <a:effectLst/>
                        </a:rPr>
                        <a:t> </a:t>
                      </a:r>
                      <a:endParaRPr lang="en-ZA" sz="1600" dirty="0">
                        <a:effectLst/>
                        <a:latin typeface="Candara"/>
                        <a:ea typeface="Times New Roman"/>
                        <a:cs typeface="Times New Roman"/>
                      </a:endParaRPr>
                    </a:p>
                  </a:txBody>
                  <a:tcPr marL="0" marR="0" marT="0" marB="0"/>
                </a:tc>
                <a:tc>
                  <a:txBody>
                    <a:bodyPr/>
                    <a:lstStyle/>
                    <a:p>
                      <a:pPr algn="ctr">
                        <a:spcAft>
                          <a:spcPts val="0"/>
                        </a:spcAft>
                      </a:pPr>
                      <a:r>
                        <a:rPr lang="en-ZA" sz="1600" dirty="0">
                          <a:effectLst/>
                        </a:rPr>
                        <a:t>130 FIC Inspections performed per annum</a:t>
                      </a:r>
                    </a:p>
                    <a:p>
                      <a:pPr algn="ctr">
                        <a:spcAft>
                          <a:spcPts val="0"/>
                        </a:spcAft>
                      </a:pPr>
                      <a:r>
                        <a:rPr lang="en-ZA" sz="1600" dirty="0">
                          <a:effectLst/>
                        </a:rPr>
                        <a:t> </a:t>
                      </a:r>
                      <a:endParaRPr lang="en-ZA" sz="1600" dirty="0">
                        <a:effectLst/>
                        <a:latin typeface="Candara"/>
                        <a:ea typeface="Times New Roman"/>
                        <a:cs typeface="Times New Roman"/>
                      </a:endParaRPr>
                    </a:p>
                  </a:txBody>
                  <a:tcPr marL="0" marR="0" marT="0" marB="0"/>
                </a:tc>
                <a:tc>
                  <a:txBody>
                    <a:bodyPr/>
                    <a:lstStyle/>
                    <a:p>
                      <a:pPr algn="ctr">
                        <a:spcAft>
                          <a:spcPts val="0"/>
                        </a:spcAft>
                      </a:pPr>
                      <a:r>
                        <a:rPr lang="en-ZA" sz="1600" dirty="0">
                          <a:effectLst/>
                        </a:rPr>
                        <a:t>1 070 FIC Inspections performed for the 5 year period</a:t>
                      </a:r>
                      <a:endParaRPr lang="en-ZA" sz="1600" dirty="0">
                        <a:effectLst/>
                        <a:latin typeface="Candara"/>
                        <a:ea typeface="Times New Roman"/>
                        <a:cs typeface="Times New Roman"/>
                      </a:endParaRPr>
                    </a:p>
                  </a:txBody>
                  <a:tcPr marL="0" marR="0" marT="0" marB="0"/>
                </a:tc>
                <a:extLst>
                  <a:ext uri="{0D108BD9-81ED-4DB2-BD59-A6C34878D82A}">
                    <a16:rowId xmlns:a16="http://schemas.microsoft.com/office/drawing/2014/main" val="10004"/>
                  </a:ext>
                </a:extLst>
              </a:tr>
            </a:tbl>
          </a:graphicData>
        </a:graphic>
      </p:graphicFrame>
      <p:sp>
        <p:nvSpPr>
          <p:cNvPr id="4" name="Rectangle 1"/>
          <p:cNvSpPr>
            <a:spLocks noChangeArrowheads="1"/>
          </p:cNvSpPr>
          <p:nvPr/>
        </p:nvSpPr>
        <p:spPr bwMode="auto">
          <a:xfrm>
            <a:off x="378105" y="152400"/>
            <a:ext cx="861349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Programme Two: Compliance and Enforcement</a:t>
            </a:r>
          </a:p>
          <a:p>
            <a:pPr algn="just" fontAlgn="base">
              <a:spcBef>
                <a:spcPct val="0"/>
              </a:spcBef>
              <a:spcAft>
                <a:spcPct val="0"/>
              </a:spcAft>
            </a:pPr>
            <a:r>
              <a:rPr lang="en-ZA" i="1" dirty="0" smtClean="0">
                <a:solidFill>
                  <a:schemeClr val="dk1"/>
                </a:solidFill>
              </a:rPr>
              <a:t>To </a:t>
            </a:r>
            <a:r>
              <a:rPr lang="en-ZA" i="1" dirty="0">
                <a:solidFill>
                  <a:schemeClr val="dk1"/>
                </a:solidFill>
              </a:rPr>
              <a:t>ensure that all Estate Agents and Agencies operating in the country are compliant to all relevant legislation.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altLang="en-US" sz="22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599182222"/>
      </p:ext>
    </p:extLst>
  </p:cSld>
  <p:clrMapOvr>
    <a:masterClrMapping/>
  </p:clrMapOvr>
  <mc:AlternateContent xmlns:mc="http://schemas.openxmlformats.org/markup-compatibility/2006" xmlns:p14="http://schemas.microsoft.com/office/powerpoint/2010/main">
    <mc:Choice Requires="p14">
      <p:transition spd="slow" p14:dur="2250">
        <p14:prism/>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22</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169457449"/>
              </p:ext>
            </p:extLst>
          </p:nvPr>
        </p:nvGraphicFramePr>
        <p:xfrm>
          <a:off x="152400" y="1045027"/>
          <a:ext cx="8839200" cy="5812968"/>
        </p:xfrm>
        <a:graphic>
          <a:graphicData uri="http://schemas.openxmlformats.org/drawingml/2006/table">
            <a:tbl>
              <a:tblPr firstRow="1" firstCol="1" lastRow="1" lastCol="1" bandRow="1" bandCol="1">
                <a:tableStyleId>{5C22544A-7EE6-4342-B048-85BDC9FD1C3A}</a:tableStyleId>
              </a:tblPr>
              <a:tblGrid>
                <a:gridCol w="18288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2438400">
                  <a:extLst>
                    <a:ext uri="{9D8B030D-6E8A-4147-A177-3AD203B41FA5}">
                      <a16:colId xmlns:a16="http://schemas.microsoft.com/office/drawing/2014/main" val="20003"/>
                    </a:ext>
                  </a:extLst>
                </a:gridCol>
              </a:tblGrid>
              <a:tr h="149174">
                <a:tc>
                  <a:txBody>
                    <a:bodyPr/>
                    <a:lstStyle/>
                    <a:p>
                      <a:pPr marL="50800">
                        <a:spcBef>
                          <a:spcPts val="270"/>
                        </a:spcBef>
                        <a:spcAft>
                          <a:spcPts val="0"/>
                        </a:spcAft>
                      </a:pPr>
                      <a:r>
                        <a:rPr lang="en-ZA" sz="1600" dirty="0" smtClean="0">
                          <a:effectLst/>
                        </a:rPr>
                        <a:t>Outcome</a:t>
                      </a:r>
                    </a:p>
                    <a:p>
                      <a:pPr marL="50800">
                        <a:spcBef>
                          <a:spcPts val="270"/>
                        </a:spcBef>
                        <a:spcAft>
                          <a:spcPts val="0"/>
                        </a:spcAft>
                      </a:pPr>
                      <a:endParaRPr lang="en-ZA" sz="1600" dirty="0">
                        <a:effectLst/>
                        <a:latin typeface="Tahoma"/>
                        <a:ea typeface="Tahoma"/>
                      </a:endParaRPr>
                    </a:p>
                  </a:txBody>
                  <a:tcPr marL="0" marR="0" marT="0" marB="0">
                    <a:solidFill>
                      <a:srgbClr val="00004C"/>
                    </a:solidFill>
                  </a:tcPr>
                </a:tc>
                <a:tc>
                  <a:txBody>
                    <a:bodyPr/>
                    <a:lstStyle/>
                    <a:p>
                      <a:pPr marL="50800">
                        <a:lnSpc>
                          <a:spcPct val="103000"/>
                        </a:lnSpc>
                        <a:spcBef>
                          <a:spcPts val="270"/>
                        </a:spcBef>
                        <a:spcAft>
                          <a:spcPts val="0"/>
                        </a:spcAft>
                      </a:pPr>
                      <a:r>
                        <a:rPr lang="en-ZA" sz="1600" dirty="0">
                          <a:effectLst/>
                        </a:rPr>
                        <a:t>Outcome indicators</a:t>
                      </a:r>
                      <a:endParaRPr lang="en-ZA" sz="1600" dirty="0">
                        <a:effectLst/>
                        <a:latin typeface="Tahoma"/>
                        <a:ea typeface="Tahoma"/>
                      </a:endParaRPr>
                    </a:p>
                  </a:txBody>
                  <a:tcPr marL="0" marR="0" marT="0" marB="0">
                    <a:solidFill>
                      <a:srgbClr val="00004C"/>
                    </a:solidFill>
                  </a:tcPr>
                </a:tc>
                <a:tc>
                  <a:txBody>
                    <a:bodyPr/>
                    <a:lstStyle/>
                    <a:p>
                      <a:pPr marL="50800">
                        <a:spcBef>
                          <a:spcPts val="270"/>
                        </a:spcBef>
                        <a:spcAft>
                          <a:spcPts val="0"/>
                        </a:spcAft>
                      </a:pPr>
                      <a:r>
                        <a:rPr lang="en-ZA" sz="1600" dirty="0">
                          <a:effectLst/>
                        </a:rPr>
                        <a:t>Baseline</a:t>
                      </a:r>
                      <a:endParaRPr lang="en-ZA" sz="1600" dirty="0">
                        <a:effectLst/>
                        <a:latin typeface="Tahoma"/>
                        <a:ea typeface="Tahoma"/>
                      </a:endParaRPr>
                    </a:p>
                  </a:txBody>
                  <a:tcPr marL="0" marR="0" marT="0" marB="0">
                    <a:solidFill>
                      <a:srgbClr val="00004C"/>
                    </a:solidFill>
                  </a:tcPr>
                </a:tc>
                <a:tc>
                  <a:txBody>
                    <a:bodyPr/>
                    <a:lstStyle/>
                    <a:p>
                      <a:pPr marL="50800">
                        <a:spcBef>
                          <a:spcPts val="270"/>
                        </a:spcBef>
                        <a:spcAft>
                          <a:spcPts val="0"/>
                        </a:spcAft>
                      </a:pPr>
                      <a:r>
                        <a:rPr lang="en-ZA" sz="1600" dirty="0">
                          <a:effectLst/>
                        </a:rPr>
                        <a:t>5-Year Target</a:t>
                      </a:r>
                      <a:endParaRPr lang="en-ZA" sz="1600" dirty="0">
                        <a:effectLst/>
                        <a:latin typeface="Tahoma"/>
                        <a:ea typeface="Tahoma"/>
                      </a:endParaRPr>
                    </a:p>
                  </a:txBody>
                  <a:tcPr marL="0" marR="0" marT="0" marB="0">
                    <a:solidFill>
                      <a:srgbClr val="00004C"/>
                    </a:solidFill>
                  </a:tcPr>
                </a:tc>
                <a:extLst>
                  <a:ext uri="{0D108BD9-81ED-4DB2-BD59-A6C34878D82A}">
                    <a16:rowId xmlns:a16="http://schemas.microsoft.com/office/drawing/2014/main" val="10000"/>
                  </a:ext>
                </a:extLst>
              </a:tr>
              <a:tr h="850175">
                <a:tc rowSpan="4">
                  <a:txBody>
                    <a:bodyPr/>
                    <a:lstStyle/>
                    <a:p>
                      <a:pPr>
                        <a:spcBef>
                          <a:spcPts val="270"/>
                        </a:spcBef>
                        <a:spcAft>
                          <a:spcPts val="0"/>
                        </a:spcAft>
                      </a:pPr>
                      <a:r>
                        <a:rPr lang="en-ZA" sz="1500" dirty="0">
                          <a:effectLst/>
                        </a:rPr>
                        <a:t>3.1 Improved professionalism and ethical practices of Estate Agents</a:t>
                      </a:r>
                    </a:p>
                    <a:p>
                      <a:pPr>
                        <a:spcBef>
                          <a:spcPts val="270"/>
                        </a:spcBef>
                        <a:spcAft>
                          <a:spcPts val="0"/>
                        </a:spcAft>
                      </a:pPr>
                      <a:r>
                        <a:rPr lang="en-ZA" sz="1500" dirty="0">
                          <a:effectLst/>
                        </a:rPr>
                        <a:t> </a:t>
                      </a:r>
                    </a:p>
                    <a:p>
                      <a:pPr>
                        <a:spcBef>
                          <a:spcPts val="270"/>
                        </a:spcBef>
                        <a:spcAft>
                          <a:spcPts val="0"/>
                        </a:spcAft>
                      </a:pPr>
                      <a:r>
                        <a:rPr lang="en-ZA" sz="1500" dirty="0">
                          <a:effectLst/>
                        </a:rPr>
                        <a:t> </a:t>
                      </a:r>
                    </a:p>
                    <a:p>
                      <a:pPr>
                        <a:spcBef>
                          <a:spcPts val="270"/>
                        </a:spcBef>
                        <a:spcAft>
                          <a:spcPts val="0"/>
                        </a:spcAft>
                      </a:pPr>
                      <a:r>
                        <a:rPr lang="en-ZA" sz="1500" dirty="0">
                          <a:effectLst/>
                        </a:rPr>
                        <a:t> </a:t>
                      </a:r>
                      <a:endParaRPr lang="en-ZA" sz="1500" dirty="0">
                        <a:effectLst/>
                        <a:latin typeface="Tahoma"/>
                        <a:ea typeface="Tahoma"/>
                      </a:endParaRPr>
                    </a:p>
                  </a:txBody>
                  <a:tcPr marL="0" marR="0" marT="0" marB="0"/>
                </a:tc>
                <a:tc>
                  <a:txBody>
                    <a:bodyPr/>
                    <a:lstStyle/>
                    <a:p>
                      <a:pPr>
                        <a:spcAft>
                          <a:spcPts val="0"/>
                        </a:spcAft>
                      </a:pPr>
                      <a:r>
                        <a:rPr lang="en-ZA" sz="1500" dirty="0">
                          <a:effectLst/>
                        </a:rPr>
                        <a:t>Develop skills programme and qualifications for the sector  </a:t>
                      </a:r>
                    </a:p>
                    <a:p>
                      <a:pPr>
                        <a:spcAft>
                          <a:spcPts val="0"/>
                        </a:spcAft>
                      </a:pPr>
                      <a:r>
                        <a:rPr lang="en-ZA" sz="1500" dirty="0">
                          <a:effectLst/>
                        </a:rPr>
                        <a:t> </a:t>
                      </a:r>
                    </a:p>
                    <a:p>
                      <a:pPr>
                        <a:spcAft>
                          <a:spcPts val="0"/>
                        </a:spcAft>
                      </a:pPr>
                      <a:r>
                        <a:rPr lang="en-ZA" sz="1500" dirty="0">
                          <a:effectLst/>
                        </a:rPr>
                        <a:t>.</a:t>
                      </a:r>
                      <a:endParaRPr lang="en-ZA" sz="1500" dirty="0">
                        <a:effectLst/>
                        <a:latin typeface="Candara"/>
                        <a:ea typeface="Times New Roman"/>
                        <a:cs typeface="Times New Roman"/>
                      </a:endParaRPr>
                    </a:p>
                  </a:txBody>
                  <a:tcPr marL="0" marR="0" marT="0" marB="0"/>
                </a:tc>
                <a:tc>
                  <a:txBody>
                    <a:bodyPr/>
                    <a:lstStyle/>
                    <a:p>
                      <a:pPr algn="ctr">
                        <a:spcAft>
                          <a:spcPts val="0"/>
                        </a:spcAft>
                      </a:pPr>
                      <a:r>
                        <a:rPr lang="en-US" sz="1500" dirty="0">
                          <a:effectLst/>
                        </a:rPr>
                        <a:t>Completed needs analysis</a:t>
                      </a:r>
                      <a:endParaRPr lang="en-ZA" sz="1500" dirty="0">
                        <a:effectLst/>
                      </a:endParaRPr>
                    </a:p>
                    <a:p>
                      <a:pPr algn="ctr">
                        <a:spcAft>
                          <a:spcPts val="0"/>
                        </a:spcAft>
                      </a:pPr>
                      <a:r>
                        <a:rPr lang="en-US" sz="1500" dirty="0">
                          <a:effectLst/>
                        </a:rPr>
                        <a:t> </a:t>
                      </a:r>
                      <a:endParaRPr lang="en-ZA" sz="1500" dirty="0">
                        <a:effectLst/>
                      </a:endParaRPr>
                    </a:p>
                    <a:p>
                      <a:pPr algn="ctr">
                        <a:spcAft>
                          <a:spcPts val="0"/>
                        </a:spcAft>
                      </a:pPr>
                      <a:r>
                        <a:rPr lang="en-US" sz="1500" dirty="0">
                          <a:effectLst/>
                        </a:rPr>
                        <a:t>Completed stakeholder liaison engagement to identify possible specialization areas.</a:t>
                      </a:r>
                      <a:endParaRPr lang="en-ZA" sz="1500" dirty="0">
                        <a:effectLst/>
                        <a:latin typeface="Candara"/>
                        <a:ea typeface="Times New Roman"/>
                        <a:cs typeface="Times New Roman"/>
                      </a:endParaRPr>
                    </a:p>
                  </a:txBody>
                  <a:tcPr marL="0" marR="0" marT="0" marB="0"/>
                </a:tc>
                <a:tc>
                  <a:txBody>
                    <a:bodyPr/>
                    <a:lstStyle/>
                    <a:p>
                      <a:pPr algn="ctr">
                        <a:spcAft>
                          <a:spcPts val="0"/>
                        </a:spcAft>
                      </a:pPr>
                      <a:r>
                        <a:rPr lang="en-ZA" sz="1500" dirty="0">
                          <a:effectLst/>
                        </a:rPr>
                        <a:t>Approval and implementation of skills programme and qualifications for the sector.</a:t>
                      </a:r>
                      <a:endParaRPr lang="en-ZA" sz="1500" dirty="0">
                        <a:effectLst/>
                        <a:latin typeface="Candara"/>
                        <a:ea typeface="Times New Roman"/>
                        <a:cs typeface="Times New Roman"/>
                      </a:endParaRPr>
                    </a:p>
                  </a:txBody>
                  <a:tcPr marL="0" marR="0" marT="0" marB="0"/>
                </a:tc>
                <a:extLst>
                  <a:ext uri="{0D108BD9-81ED-4DB2-BD59-A6C34878D82A}">
                    <a16:rowId xmlns:a16="http://schemas.microsoft.com/office/drawing/2014/main" val="10001"/>
                  </a:ext>
                </a:extLst>
              </a:tr>
              <a:tr h="943788">
                <a:tc vMerge="1">
                  <a:txBody>
                    <a:bodyPr/>
                    <a:lstStyle/>
                    <a:p>
                      <a:endParaRPr lang="en-ZA"/>
                    </a:p>
                  </a:txBody>
                  <a:tcPr/>
                </a:tc>
                <a:tc>
                  <a:txBody>
                    <a:bodyPr/>
                    <a:lstStyle/>
                    <a:p>
                      <a:pPr>
                        <a:spcAft>
                          <a:spcPts val="0"/>
                        </a:spcAft>
                      </a:pPr>
                      <a:r>
                        <a:rPr lang="en-ZA" sz="1500" dirty="0">
                          <a:effectLst/>
                        </a:rPr>
                        <a:t>Percentage increase of registered Estate Agents with professional designation  </a:t>
                      </a:r>
                      <a:endParaRPr lang="en-ZA" sz="1500" dirty="0">
                        <a:effectLst/>
                        <a:latin typeface="Candara"/>
                        <a:ea typeface="Times New Roman"/>
                        <a:cs typeface="Times New Roman"/>
                      </a:endParaRPr>
                    </a:p>
                  </a:txBody>
                  <a:tcPr marL="0" marR="0" marT="0" marB="0"/>
                </a:tc>
                <a:tc>
                  <a:txBody>
                    <a:bodyPr/>
                    <a:lstStyle/>
                    <a:p>
                      <a:pPr algn="ctr">
                        <a:spcAft>
                          <a:spcPts val="0"/>
                        </a:spcAft>
                      </a:pPr>
                      <a:r>
                        <a:rPr lang="en-US" sz="1500">
                          <a:effectLst/>
                        </a:rPr>
                        <a:t>No Baseline</a:t>
                      </a:r>
                      <a:endParaRPr lang="en-ZA" sz="1500">
                        <a:effectLst/>
                        <a:latin typeface="Candara"/>
                        <a:ea typeface="Times New Roman"/>
                        <a:cs typeface="Times New Roman"/>
                      </a:endParaRPr>
                    </a:p>
                  </a:txBody>
                  <a:tcPr marL="0" marR="0" marT="0" marB="0"/>
                </a:tc>
                <a:tc>
                  <a:txBody>
                    <a:bodyPr/>
                    <a:lstStyle/>
                    <a:p>
                      <a:pPr algn="ctr">
                        <a:spcAft>
                          <a:spcPts val="0"/>
                        </a:spcAft>
                      </a:pPr>
                      <a:r>
                        <a:rPr lang="en-ZA" sz="1500">
                          <a:effectLst/>
                        </a:rPr>
                        <a:t>20% increase of registered Estate Agents with professional designation</a:t>
                      </a:r>
                      <a:endParaRPr lang="en-ZA" sz="1500">
                        <a:effectLst/>
                        <a:latin typeface="Candara"/>
                        <a:ea typeface="Times New Roman"/>
                        <a:cs typeface="Times New Roman"/>
                      </a:endParaRPr>
                    </a:p>
                  </a:txBody>
                  <a:tcPr marL="0" marR="0" marT="0" marB="0"/>
                </a:tc>
                <a:extLst>
                  <a:ext uri="{0D108BD9-81ED-4DB2-BD59-A6C34878D82A}">
                    <a16:rowId xmlns:a16="http://schemas.microsoft.com/office/drawing/2014/main" val="10002"/>
                  </a:ext>
                </a:extLst>
              </a:tr>
              <a:tr h="600701">
                <a:tc vMerge="1">
                  <a:txBody>
                    <a:bodyPr/>
                    <a:lstStyle/>
                    <a:p>
                      <a:endParaRPr lang="en-ZA"/>
                    </a:p>
                  </a:txBody>
                  <a:tcPr/>
                </a:tc>
                <a:tc>
                  <a:txBody>
                    <a:bodyPr/>
                    <a:lstStyle/>
                    <a:p>
                      <a:pPr>
                        <a:spcAft>
                          <a:spcPts val="0"/>
                        </a:spcAft>
                      </a:pPr>
                      <a:r>
                        <a:rPr lang="en-ZA" sz="1500" dirty="0">
                          <a:effectLst/>
                        </a:rPr>
                        <a:t>Increase in percentage retention rate of Estate Agents enrolled for PDE 4 </a:t>
                      </a:r>
                      <a:endParaRPr lang="en-ZA" sz="1500" dirty="0">
                        <a:effectLst/>
                        <a:latin typeface="Candara"/>
                        <a:ea typeface="Times New Roman"/>
                        <a:cs typeface="Times New Roman"/>
                      </a:endParaRPr>
                    </a:p>
                  </a:txBody>
                  <a:tcPr marL="0" marR="0" marT="0" marB="0"/>
                </a:tc>
                <a:tc>
                  <a:txBody>
                    <a:bodyPr/>
                    <a:lstStyle/>
                    <a:p>
                      <a:pPr algn="ctr">
                        <a:spcAft>
                          <a:spcPts val="0"/>
                        </a:spcAft>
                      </a:pPr>
                      <a:r>
                        <a:rPr lang="en-US" sz="1500" dirty="0">
                          <a:effectLst/>
                        </a:rPr>
                        <a:t>No Baseline</a:t>
                      </a:r>
                      <a:endParaRPr lang="en-ZA" sz="1500" dirty="0">
                        <a:effectLst/>
                        <a:latin typeface="Candara"/>
                        <a:ea typeface="Times New Roman"/>
                        <a:cs typeface="Times New Roman"/>
                      </a:endParaRPr>
                    </a:p>
                  </a:txBody>
                  <a:tcPr marL="0" marR="0" marT="0" marB="0"/>
                </a:tc>
                <a:tc>
                  <a:txBody>
                    <a:bodyPr/>
                    <a:lstStyle/>
                    <a:p>
                      <a:pPr algn="ctr">
                        <a:spcAft>
                          <a:spcPts val="0"/>
                        </a:spcAft>
                      </a:pPr>
                      <a:r>
                        <a:rPr lang="en-ZA" sz="1500">
                          <a:effectLst/>
                        </a:rPr>
                        <a:t>20% increase  Retention rate of  Estate Agents enrolled for PDE 4</a:t>
                      </a:r>
                      <a:endParaRPr lang="en-ZA" sz="1500">
                        <a:effectLst/>
                        <a:latin typeface="Candara"/>
                        <a:ea typeface="Times New Roman"/>
                        <a:cs typeface="Times New Roman"/>
                      </a:endParaRPr>
                    </a:p>
                  </a:txBody>
                  <a:tcPr marL="0" marR="0" marT="0" marB="0"/>
                </a:tc>
                <a:extLst>
                  <a:ext uri="{0D108BD9-81ED-4DB2-BD59-A6C34878D82A}">
                    <a16:rowId xmlns:a16="http://schemas.microsoft.com/office/drawing/2014/main" val="10003"/>
                  </a:ext>
                </a:extLst>
              </a:tr>
              <a:tr h="1133565">
                <a:tc vMerge="1">
                  <a:txBody>
                    <a:bodyPr/>
                    <a:lstStyle/>
                    <a:p>
                      <a:endParaRPr lang="en-ZA"/>
                    </a:p>
                  </a:txBody>
                  <a:tcPr/>
                </a:tc>
                <a:tc>
                  <a:txBody>
                    <a:bodyPr/>
                    <a:lstStyle/>
                    <a:p>
                      <a:pPr>
                        <a:spcAft>
                          <a:spcPts val="0"/>
                        </a:spcAft>
                      </a:pPr>
                      <a:r>
                        <a:rPr lang="en-ZA" sz="1500" dirty="0">
                          <a:effectLst/>
                        </a:rPr>
                        <a:t>Percentage Increase  of Estate Agents who are registered for CPD and have met CPD requirements in full</a:t>
                      </a:r>
                      <a:endParaRPr lang="en-ZA" sz="1500" dirty="0">
                        <a:effectLst/>
                        <a:latin typeface="Candara"/>
                        <a:ea typeface="Times New Roman"/>
                        <a:cs typeface="Times New Roman"/>
                      </a:endParaRPr>
                    </a:p>
                  </a:txBody>
                  <a:tcPr marL="0" marR="0" marT="0" marB="0"/>
                </a:tc>
                <a:tc>
                  <a:txBody>
                    <a:bodyPr/>
                    <a:lstStyle/>
                    <a:p>
                      <a:pPr algn="ctr">
                        <a:spcAft>
                          <a:spcPts val="0"/>
                        </a:spcAft>
                      </a:pPr>
                      <a:r>
                        <a:rPr lang="en-US" sz="1500" dirty="0">
                          <a:effectLst/>
                        </a:rPr>
                        <a:t>55% </a:t>
                      </a:r>
                      <a:r>
                        <a:rPr lang="en-ZA" sz="1500" dirty="0">
                          <a:effectLst/>
                        </a:rPr>
                        <a:t>increase of estate agents who register for CPD </a:t>
                      </a:r>
                      <a:r>
                        <a:rPr lang="en-US" sz="1500" dirty="0">
                          <a:effectLst/>
                        </a:rPr>
                        <a:t>and have met CPD requirements in full</a:t>
                      </a:r>
                      <a:endParaRPr lang="en-ZA" sz="1500" dirty="0">
                        <a:effectLst/>
                        <a:latin typeface="Candara"/>
                        <a:ea typeface="Times New Roman"/>
                        <a:cs typeface="Times New Roman"/>
                      </a:endParaRPr>
                    </a:p>
                  </a:txBody>
                  <a:tcPr marL="0" marR="0" marT="0" marB="0"/>
                </a:tc>
                <a:tc>
                  <a:txBody>
                    <a:bodyPr/>
                    <a:lstStyle/>
                    <a:p>
                      <a:pPr algn="ctr">
                        <a:spcAft>
                          <a:spcPts val="0"/>
                        </a:spcAft>
                      </a:pPr>
                      <a:r>
                        <a:rPr lang="en-ZA" sz="1500">
                          <a:effectLst/>
                        </a:rPr>
                        <a:t>85% Increase  of Estate Agents who are registered for CPD and have met CPD requirements in full</a:t>
                      </a:r>
                      <a:endParaRPr lang="en-ZA" sz="1500">
                        <a:effectLst/>
                        <a:latin typeface="Candara"/>
                        <a:ea typeface="Times New Roman"/>
                        <a:cs typeface="Times New Roman"/>
                      </a:endParaRPr>
                    </a:p>
                  </a:txBody>
                  <a:tcPr marL="0" marR="0" marT="0" marB="0"/>
                </a:tc>
                <a:extLst>
                  <a:ext uri="{0D108BD9-81ED-4DB2-BD59-A6C34878D82A}">
                    <a16:rowId xmlns:a16="http://schemas.microsoft.com/office/drawing/2014/main" val="10004"/>
                  </a:ext>
                </a:extLst>
              </a:tr>
              <a:tr h="1288146">
                <a:tc>
                  <a:txBody>
                    <a:bodyPr/>
                    <a:lstStyle/>
                    <a:p>
                      <a:pPr>
                        <a:spcAft>
                          <a:spcPts val="0"/>
                        </a:spcAft>
                      </a:pPr>
                      <a:r>
                        <a:rPr lang="en-ZA" sz="1500">
                          <a:effectLst/>
                        </a:rPr>
                        <a:t>3.2 Well informed homeowners and tenants around property transactions</a:t>
                      </a:r>
                      <a:endParaRPr lang="en-ZA" sz="1500">
                        <a:effectLst/>
                        <a:latin typeface="Candara"/>
                        <a:ea typeface="Times New Roman"/>
                        <a:cs typeface="Times New Roman"/>
                      </a:endParaRPr>
                    </a:p>
                  </a:txBody>
                  <a:tcPr marL="0" marR="0" marT="0" marB="0"/>
                </a:tc>
                <a:tc>
                  <a:txBody>
                    <a:bodyPr/>
                    <a:lstStyle/>
                    <a:p>
                      <a:pPr>
                        <a:spcAft>
                          <a:spcPts val="0"/>
                        </a:spcAft>
                      </a:pPr>
                      <a:r>
                        <a:rPr lang="en-ZA" sz="1500" dirty="0">
                          <a:effectLst/>
                        </a:rPr>
                        <a:t>Implementation of a borrower, homeownership and tenant education programme in partnership with DHS entities and other stakeholders</a:t>
                      </a:r>
                      <a:endParaRPr lang="en-ZA" sz="1500" dirty="0">
                        <a:effectLst/>
                        <a:latin typeface="Candara"/>
                        <a:ea typeface="Times New Roman"/>
                        <a:cs typeface="Times New Roman"/>
                      </a:endParaRPr>
                    </a:p>
                  </a:txBody>
                  <a:tcPr marL="0" marR="0" marT="0" marB="0"/>
                </a:tc>
                <a:tc>
                  <a:txBody>
                    <a:bodyPr/>
                    <a:lstStyle/>
                    <a:p>
                      <a:pPr algn="ctr">
                        <a:spcAft>
                          <a:spcPts val="0"/>
                        </a:spcAft>
                      </a:pPr>
                      <a:r>
                        <a:rPr lang="en-ZA" sz="1500" dirty="0">
                          <a:effectLst/>
                        </a:rPr>
                        <a:t>No Baseline</a:t>
                      </a:r>
                      <a:endParaRPr lang="en-ZA" sz="1500" dirty="0">
                        <a:effectLst/>
                        <a:latin typeface="Candara"/>
                        <a:ea typeface="Times New Roman"/>
                        <a:cs typeface="Times New Roman"/>
                      </a:endParaRPr>
                    </a:p>
                  </a:txBody>
                  <a:tcPr marL="0" marR="0" marT="0" marB="0"/>
                </a:tc>
                <a:tc>
                  <a:txBody>
                    <a:bodyPr/>
                    <a:lstStyle/>
                    <a:p>
                      <a:pPr algn="ctr">
                        <a:spcAft>
                          <a:spcPts val="0"/>
                        </a:spcAft>
                      </a:pPr>
                      <a:r>
                        <a:rPr lang="en-ZA" sz="1500" dirty="0">
                          <a:effectLst/>
                        </a:rPr>
                        <a:t>100% Implementation of a borrower, homeownership and tenant education programme in partnership with DHS entities and other stakeholders</a:t>
                      </a:r>
                      <a:endParaRPr lang="en-ZA" sz="1500" dirty="0">
                        <a:effectLst/>
                        <a:latin typeface="Candara"/>
                        <a:ea typeface="Times New Roman"/>
                        <a:cs typeface="Times New Roman"/>
                      </a:endParaRPr>
                    </a:p>
                  </a:txBody>
                  <a:tcPr marL="0" marR="0" marT="0" marB="0"/>
                </a:tc>
                <a:extLst>
                  <a:ext uri="{0D108BD9-81ED-4DB2-BD59-A6C34878D82A}">
                    <a16:rowId xmlns:a16="http://schemas.microsoft.com/office/drawing/2014/main" val="10005"/>
                  </a:ext>
                </a:extLst>
              </a:tr>
            </a:tbl>
          </a:graphicData>
        </a:graphic>
      </p:graphicFrame>
      <p:sp>
        <p:nvSpPr>
          <p:cNvPr id="4" name="Rectangle 1"/>
          <p:cNvSpPr>
            <a:spLocks noChangeArrowheads="1"/>
          </p:cNvSpPr>
          <p:nvPr/>
        </p:nvSpPr>
        <p:spPr bwMode="auto">
          <a:xfrm>
            <a:off x="152400" y="68815"/>
            <a:ext cx="883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Programme Three: Education and Training</a:t>
            </a:r>
          </a:p>
          <a:p>
            <a:pPr algn="just" fontAlgn="base">
              <a:spcBef>
                <a:spcPct val="0"/>
              </a:spcBef>
              <a:spcAft>
                <a:spcPct val="0"/>
              </a:spcAft>
            </a:pPr>
            <a:r>
              <a:rPr lang="en-ZA" sz="1600" b="1" i="1" dirty="0">
                <a:solidFill>
                  <a:schemeClr val="dk1"/>
                </a:solidFill>
              </a:rPr>
              <a:t>Purpo</a:t>
            </a:r>
            <a:r>
              <a:rPr lang="en-ZA" b="1" i="1" dirty="0">
                <a:solidFill>
                  <a:schemeClr val="dk1"/>
                </a:solidFill>
              </a:rPr>
              <a:t>se: </a:t>
            </a:r>
            <a:r>
              <a:rPr lang="en-ZA" i="1" dirty="0">
                <a:solidFill>
                  <a:schemeClr val="dk1"/>
                </a:solidFill>
              </a:rPr>
              <a:t>To build capacity for the estate agency sector through training and continuous professional development.</a:t>
            </a:r>
            <a:endParaRPr lang="en-ZA" i="1"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altLang="en-US"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844106419"/>
      </p:ext>
    </p:extLst>
  </p:cSld>
  <p:clrMapOvr>
    <a:masterClrMapping/>
  </p:clrMapOvr>
  <mc:AlternateContent xmlns:mc="http://schemas.openxmlformats.org/markup-compatibility/2006" xmlns:p14="http://schemas.microsoft.com/office/powerpoint/2010/main">
    <mc:Choice Requires="p14">
      <p:transition spd="slow" p14:dur="2250">
        <p14:prism/>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23</a:t>
            </a:fld>
            <a:endParaRPr lang="en-US" dirty="0"/>
          </a:p>
        </p:txBody>
      </p:sp>
      <p:sp>
        <p:nvSpPr>
          <p:cNvPr id="10" name="Rectangle 3"/>
          <p:cNvSpPr>
            <a:spLocks noChangeArrowheads="1"/>
          </p:cNvSpPr>
          <p:nvPr/>
        </p:nvSpPr>
        <p:spPr bwMode="auto">
          <a:xfrm>
            <a:off x="384629" y="380762"/>
            <a:ext cx="8382000"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2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Programme 4: </a:t>
            </a:r>
            <a:r>
              <a:rPr lang="en-ZA" altLang="en-US" sz="2200" b="1" dirty="0" smtClean="0">
                <a:solidFill>
                  <a:srgbClr val="000000"/>
                </a:solidFill>
                <a:latin typeface="Arial" pitchFamily="34" charset="0"/>
                <a:ea typeface="Times New Roman" pitchFamily="18" charset="0"/>
                <a:cs typeface="Arial" pitchFamily="34" charset="0"/>
              </a:rPr>
              <a:t>Transformation</a:t>
            </a:r>
          </a:p>
          <a:p>
            <a:pPr algn="just" fontAlgn="base">
              <a:spcBef>
                <a:spcPct val="0"/>
              </a:spcBef>
              <a:spcAft>
                <a:spcPct val="0"/>
              </a:spcAft>
            </a:pPr>
            <a:r>
              <a:rPr lang="en-ZA" b="1" i="1" dirty="0">
                <a:solidFill>
                  <a:schemeClr val="dk1"/>
                </a:solidFill>
              </a:rPr>
              <a:t>Purpose: </a:t>
            </a:r>
            <a:r>
              <a:rPr lang="en-ZA" i="1" dirty="0">
                <a:solidFill>
                  <a:schemeClr val="dk1"/>
                </a:solidFill>
              </a:rPr>
              <a:t>To transform the real estate sector with regards to economic participation of race and the culture of the industry.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altLang="en-US"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384629" y="1676400"/>
            <a:ext cx="8229600" cy="4062651"/>
          </a:xfrm>
          <a:prstGeom prst="rect">
            <a:avLst/>
          </a:prstGeom>
        </p:spPr>
        <p:txBody>
          <a:bodyPr wrap="square">
            <a:spAutoFit/>
          </a:bodyPr>
          <a:lstStyle/>
          <a:p>
            <a:pPr algn="just"/>
            <a:r>
              <a:rPr lang="en-US" sz="2400" b="1" dirty="0">
                <a:solidFill>
                  <a:srgbClr val="FF0000"/>
                </a:solidFill>
              </a:rPr>
              <a:t>We have an obligation to increase participation </a:t>
            </a:r>
            <a:r>
              <a:rPr lang="en-US" sz="2400" b="1" dirty="0" smtClean="0">
                <a:solidFill>
                  <a:srgbClr val="FF0000"/>
                </a:solidFill>
              </a:rPr>
              <a:t>of Previously Disadvantaged Individuals (PDI’s) in </a:t>
            </a:r>
            <a:r>
              <a:rPr lang="en-US" sz="2400" b="1" dirty="0">
                <a:solidFill>
                  <a:srgbClr val="FF0000"/>
                </a:solidFill>
              </a:rPr>
              <a:t>the </a:t>
            </a:r>
            <a:r>
              <a:rPr lang="en-US" sz="2400" b="1" dirty="0" smtClean="0">
                <a:solidFill>
                  <a:srgbClr val="FF0000"/>
                </a:solidFill>
              </a:rPr>
              <a:t>real </a:t>
            </a:r>
            <a:r>
              <a:rPr lang="en-US" sz="2400" b="1" dirty="0">
                <a:solidFill>
                  <a:srgbClr val="FF0000"/>
                </a:solidFill>
              </a:rPr>
              <a:t>estate sector</a:t>
            </a:r>
            <a:r>
              <a:rPr lang="en-US" sz="2400" dirty="0" smtClean="0">
                <a:solidFill>
                  <a:srgbClr val="FF0000"/>
                </a:solidFill>
              </a:rPr>
              <a:t>:</a:t>
            </a:r>
          </a:p>
          <a:p>
            <a:pPr algn="just"/>
            <a:endParaRPr lang="en-ZA" dirty="0">
              <a:solidFill>
                <a:srgbClr val="FF0000"/>
              </a:solidFill>
            </a:endParaRPr>
          </a:p>
          <a:p>
            <a:pPr marL="285750" lvl="0" indent="-285750" algn="just">
              <a:buFont typeface="Wingdings" panose="05000000000000000000" pitchFamily="2" charset="2"/>
              <a:buChar char="§"/>
            </a:pPr>
            <a:r>
              <a:rPr lang="en-US" sz="2400" dirty="0"/>
              <a:t>In order to ensure economic participation of </a:t>
            </a:r>
            <a:r>
              <a:rPr lang="en-US" sz="2400" dirty="0" smtClean="0"/>
              <a:t>Previously Disadvantaged Individuals</a:t>
            </a:r>
            <a:r>
              <a:rPr lang="en-US" sz="2400" dirty="0"/>
              <a:t> </a:t>
            </a:r>
            <a:r>
              <a:rPr lang="en-US" sz="2400" dirty="0" smtClean="0"/>
              <a:t>(PDI’s);</a:t>
            </a:r>
            <a:endParaRPr lang="en-ZA" sz="2400" dirty="0"/>
          </a:p>
          <a:p>
            <a:pPr marL="285750" lvl="0" indent="-285750" algn="just">
              <a:buFont typeface="Wingdings" panose="05000000000000000000" pitchFamily="2" charset="2"/>
              <a:buChar char="§"/>
            </a:pPr>
            <a:r>
              <a:rPr lang="en-US" sz="2400" dirty="0"/>
              <a:t>Create employment for </a:t>
            </a:r>
            <a:r>
              <a:rPr lang="en-US" sz="2400" dirty="0" smtClean="0"/>
              <a:t>PDI Youth;</a:t>
            </a:r>
            <a:endParaRPr lang="en-ZA" sz="2400" dirty="0"/>
          </a:p>
          <a:p>
            <a:pPr marL="285750" lvl="0" indent="-285750" algn="just">
              <a:buFont typeface="Wingdings" panose="05000000000000000000" pitchFamily="2" charset="2"/>
              <a:buChar char="§"/>
            </a:pPr>
            <a:r>
              <a:rPr lang="en-US" sz="2400" dirty="0"/>
              <a:t>Establish enterprises for </a:t>
            </a:r>
            <a:r>
              <a:rPr lang="en-US" sz="2400" dirty="0" smtClean="0"/>
              <a:t>PDI’s;</a:t>
            </a:r>
            <a:endParaRPr lang="en-ZA" sz="2400" dirty="0"/>
          </a:p>
          <a:p>
            <a:pPr marL="285750" lvl="0" indent="-285750" algn="just">
              <a:buFont typeface="Wingdings" panose="05000000000000000000" pitchFamily="2" charset="2"/>
              <a:buChar char="§"/>
            </a:pPr>
            <a:r>
              <a:rPr lang="en-US" sz="2400" dirty="0"/>
              <a:t>To create financial mechanisms and incentives for sustainable transformation </a:t>
            </a:r>
            <a:r>
              <a:rPr lang="en-US" sz="2400" dirty="0" smtClean="0"/>
              <a:t>initiatives; </a:t>
            </a:r>
            <a:endParaRPr lang="en-ZA" sz="2400" dirty="0"/>
          </a:p>
          <a:p>
            <a:pPr marL="285750" lvl="0" indent="-285750" algn="just">
              <a:buFont typeface="Wingdings" panose="05000000000000000000" pitchFamily="2" charset="2"/>
              <a:buChar char="§"/>
            </a:pPr>
            <a:r>
              <a:rPr lang="en-US" sz="2400" dirty="0"/>
              <a:t>Ensure that EAAB internally complies with legislation on </a:t>
            </a:r>
            <a:r>
              <a:rPr lang="en-US" sz="2400" dirty="0" smtClean="0"/>
              <a:t>transformation; </a:t>
            </a:r>
            <a:endParaRPr lang="en-ZA" sz="2400" dirty="0"/>
          </a:p>
        </p:txBody>
      </p:sp>
    </p:spTree>
    <p:extLst>
      <p:ext uri="{BB962C8B-B14F-4D97-AF65-F5344CB8AC3E}">
        <p14:creationId xmlns:p14="http://schemas.microsoft.com/office/powerpoint/2010/main" val="3759593638"/>
      </p:ext>
    </p:extLst>
  </p:cSld>
  <p:clrMapOvr>
    <a:masterClrMapping/>
  </p:clrMapOvr>
  <mc:AlternateContent xmlns:mc="http://schemas.openxmlformats.org/markup-compatibility/2006" xmlns:p14="http://schemas.microsoft.com/office/powerpoint/2010/main">
    <mc:Choice Requires="p14">
      <p:transition spd="slow" p14:dur="2250">
        <p14:prism/>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24</a:t>
            </a:fld>
            <a:endParaRPr lang="en-US" dirty="0"/>
          </a:p>
        </p:txBody>
      </p:sp>
      <p:sp>
        <p:nvSpPr>
          <p:cNvPr id="3" name="Rectangle 3"/>
          <p:cNvSpPr>
            <a:spLocks noChangeArrowheads="1"/>
          </p:cNvSpPr>
          <p:nvPr/>
        </p:nvSpPr>
        <p:spPr bwMode="auto">
          <a:xfrm>
            <a:off x="381000" y="167692"/>
            <a:ext cx="8382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2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Programme 4: </a:t>
            </a:r>
            <a:r>
              <a:rPr lang="en-ZA" altLang="en-US" sz="2200" b="1" dirty="0" smtClean="0">
                <a:solidFill>
                  <a:srgbClr val="000000"/>
                </a:solidFill>
                <a:latin typeface="Arial" pitchFamily="34" charset="0"/>
                <a:ea typeface="Times New Roman" pitchFamily="18" charset="0"/>
                <a:cs typeface="Arial" pitchFamily="34" charset="0"/>
              </a:rPr>
              <a:t>Transformation </a:t>
            </a:r>
            <a:r>
              <a:rPr lang="en-ZA" altLang="en-US" sz="2200" b="1" dirty="0" err="1" smtClean="0">
                <a:solidFill>
                  <a:srgbClr val="000000"/>
                </a:solidFill>
                <a:latin typeface="Arial" pitchFamily="34" charset="0"/>
                <a:ea typeface="Times New Roman" pitchFamily="18" charset="0"/>
                <a:cs typeface="Arial" pitchFamily="34" charset="0"/>
              </a:rPr>
              <a:t>Cont</a:t>
            </a:r>
            <a:r>
              <a:rPr lang="en-ZA" altLang="en-US" sz="2200" b="1" dirty="0" smtClean="0">
                <a:solidFill>
                  <a:srgbClr val="000000"/>
                </a:solidFill>
                <a:latin typeface="Arial" pitchFamily="34" charset="0"/>
                <a:ea typeface="Times New Roman" pitchFamily="18" charset="0"/>
                <a:cs typeface="Arial" pitchFamily="34" charset="0"/>
              </a:rPr>
              <a:t>/…</a:t>
            </a:r>
            <a:endParaRPr kumimoji="0" lang="en-ZA" altLang="en-US"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581643947"/>
              </p:ext>
            </p:extLst>
          </p:nvPr>
        </p:nvGraphicFramePr>
        <p:xfrm>
          <a:off x="190500" y="982620"/>
          <a:ext cx="8763000" cy="5852160"/>
        </p:xfrm>
        <a:graphic>
          <a:graphicData uri="http://schemas.openxmlformats.org/drawingml/2006/table">
            <a:tbl>
              <a:tblPr firstRow="1" firstCol="1" lastRow="1" lastCol="1" bandRow="1" bandCol="1">
                <a:tableStyleId>{5C22544A-7EE6-4342-B048-85BDC9FD1C3A}</a:tableStyleId>
              </a:tblPr>
              <a:tblGrid>
                <a:gridCol w="1485900">
                  <a:extLst>
                    <a:ext uri="{9D8B030D-6E8A-4147-A177-3AD203B41FA5}">
                      <a16:colId xmlns:a16="http://schemas.microsoft.com/office/drawing/2014/main" val="20000"/>
                    </a:ext>
                  </a:extLst>
                </a:gridCol>
                <a:gridCol w="2438400">
                  <a:extLst>
                    <a:ext uri="{9D8B030D-6E8A-4147-A177-3AD203B41FA5}">
                      <a16:colId xmlns:a16="http://schemas.microsoft.com/office/drawing/2014/main" val="20001"/>
                    </a:ext>
                  </a:extLst>
                </a:gridCol>
                <a:gridCol w="2400300">
                  <a:extLst>
                    <a:ext uri="{9D8B030D-6E8A-4147-A177-3AD203B41FA5}">
                      <a16:colId xmlns:a16="http://schemas.microsoft.com/office/drawing/2014/main" val="20002"/>
                    </a:ext>
                  </a:extLst>
                </a:gridCol>
                <a:gridCol w="2438400">
                  <a:extLst>
                    <a:ext uri="{9D8B030D-6E8A-4147-A177-3AD203B41FA5}">
                      <a16:colId xmlns:a16="http://schemas.microsoft.com/office/drawing/2014/main" val="20003"/>
                    </a:ext>
                  </a:extLst>
                </a:gridCol>
              </a:tblGrid>
              <a:tr h="67474">
                <a:tc>
                  <a:txBody>
                    <a:bodyPr/>
                    <a:lstStyle/>
                    <a:p>
                      <a:pPr>
                        <a:spcAft>
                          <a:spcPts val="0"/>
                        </a:spcAft>
                      </a:pPr>
                      <a:r>
                        <a:rPr lang="en-ZA" sz="1600" dirty="0" smtClean="0">
                          <a:effectLst/>
                        </a:rPr>
                        <a:t>Outcomes</a:t>
                      </a:r>
                    </a:p>
                    <a:p>
                      <a:pPr>
                        <a:spcAft>
                          <a:spcPts val="0"/>
                        </a:spcAft>
                      </a:pPr>
                      <a:endParaRPr lang="en-ZA" sz="1600" dirty="0">
                        <a:effectLst/>
                        <a:latin typeface="Candara"/>
                        <a:ea typeface="Times New Roman"/>
                        <a:cs typeface="Times New Roman"/>
                      </a:endParaRPr>
                    </a:p>
                  </a:txBody>
                  <a:tcPr marL="2336" marR="2336" marT="0" marB="0">
                    <a:solidFill>
                      <a:srgbClr val="00004C"/>
                    </a:solidFill>
                  </a:tcPr>
                </a:tc>
                <a:tc>
                  <a:txBody>
                    <a:bodyPr/>
                    <a:lstStyle/>
                    <a:p>
                      <a:pPr>
                        <a:spcAft>
                          <a:spcPts val="0"/>
                        </a:spcAft>
                      </a:pPr>
                      <a:r>
                        <a:rPr lang="en-ZA" sz="1600" dirty="0">
                          <a:effectLst/>
                        </a:rPr>
                        <a:t>Outcome Indicator(s) </a:t>
                      </a:r>
                      <a:endParaRPr lang="en-ZA" sz="1600" dirty="0">
                        <a:effectLst/>
                        <a:latin typeface="Candara"/>
                        <a:ea typeface="Times New Roman"/>
                        <a:cs typeface="Times New Roman"/>
                      </a:endParaRPr>
                    </a:p>
                  </a:txBody>
                  <a:tcPr marL="2336" marR="2336" marT="0" marB="0">
                    <a:solidFill>
                      <a:srgbClr val="00004C"/>
                    </a:solidFill>
                  </a:tcPr>
                </a:tc>
                <a:tc>
                  <a:txBody>
                    <a:bodyPr/>
                    <a:lstStyle/>
                    <a:p>
                      <a:pPr>
                        <a:spcAft>
                          <a:spcPts val="0"/>
                        </a:spcAft>
                      </a:pPr>
                      <a:r>
                        <a:rPr lang="en-ZA" sz="1600" dirty="0">
                          <a:effectLst/>
                        </a:rPr>
                        <a:t>Baseline</a:t>
                      </a:r>
                      <a:endParaRPr lang="en-ZA" sz="1600" dirty="0">
                        <a:effectLst/>
                        <a:latin typeface="Candara"/>
                        <a:ea typeface="Times New Roman"/>
                        <a:cs typeface="Times New Roman"/>
                      </a:endParaRPr>
                    </a:p>
                  </a:txBody>
                  <a:tcPr marL="2336" marR="2336" marT="0" marB="0">
                    <a:solidFill>
                      <a:srgbClr val="00004C"/>
                    </a:solidFill>
                  </a:tcPr>
                </a:tc>
                <a:tc>
                  <a:txBody>
                    <a:bodyPr/>
                    <a:lstStyle/>
                    <a:p>
                      <a:pPr algn="ctr">
                        <a:spcAft>
                          <a:spcPts val="0"/>
                        </a:spcAft>
                      </a:pPr>
                      <a:r>
                        <a:rPr lang="en-ZA" sz="1600" dirty="0">
                          <a:effectLst/>
                        </a:rPr>
                        <a:t>5-Year Target</a:t>
                      </a:r>
                      <a:endParaRPr lang="en-ZA" sz="1600" dirty="0">
                        <a:effectLst/>
                        <a:latin typeface="Candara"/>
                        <a:ea typeface="Times New Roman"/>
                        <a:cs typeface="Times New Roman"/>
                      </a:endParaRPr>
                    </a:p>
                  </a:txBody>
                  <a:tcPr marL="2336" marR="2336" marT="0" marB="0">
                    <a:solidFill>
                      <a:srgbClr val="00004C"/>
                    </a:solidFill>
                  </a:tcPr>
                </a:tc>
                <a:extLst>
                  <a:ext uri="{0D108BD9-81ED-4DB2-BD59-A6C34878D82A}">
                    <a16:rowId xmlns:a16="http://schemas.microsoft.com/office/drawing/2014/main" val="10000"/>
                  </a:ext>
                </a:extLst>
              </a:tr>
              <a:tr h="747407">
                <a:tc rowSpan="4">
                  <a:txBody>
                    <a:bodyPr/>
                    <a:lstStyle/>
                    <a:p>
                      <a:pPr>
                        <a:spcAft>
                          <a:spcPts val="0"/>
                        </a:spcAft>
                      </a:pPr>
                      <a:r>
                        <a:rPr lang="en-US" sz="1600" dirty="0">
                          <a:effectLst/>
                        </a:rPr>
                        <a:t>4.1 Transformed and inclusive Real Estate Sector</a:t>
                      </a:r>
                      <a:endParaRPr lang="en-ZA" sz="1600" dirty="0">
                        <a:effectLst/>
                      </a:endParaRPr>
                    </a:p>
                    <a:p>
                      <a:pPr>
                        <a:spcAft>
                          <a:spcPts val="0"/>
                        </a:spcAft>
                      </a:pPr>
                      <a:r>
                        <a:rPr lang="en-US" sz="1600" dirty="0">
                          <a:effectLst/>
                        </a:rPr>
                        <a:t> </a:t>
                      </a:r>
                      <a:endParaRPr lang="en-ZA" sz="1600" dirty="0">
                        <a:effectLst/>
                      </a:endParaRPr>
                    </a:p>
                    <a:p>
                      <a:pPr>
                        <a:spcAft>
                          <a:spcPts val="0"/>
                        </a:spcAft>
                      </a:pPr>
                      <a:r>
                        <a:rPr lang="en-ZA" sz="1600" dirty="0">
                          <a:effectLst/>
                        </a:rPr>
                        <a:t> </a:t>
                      </a:r>
                    </a:p>
                    <a:p>
                      <a:pPr>
                        <a:spcAft>
                          <a:spcPts val="0"/>
                        </a:spcAft>
                      </a:pPr>
                      <a:r>
                        <a:rPr lang="en-ZA" sz="1600" dirty="0">
                          <a:effectLst/>
                        </a:rPr>
                        <a:t> </a:t>
                      </a:r>
                      <a:endParaRPr lang="en-ZA" sz="1600" dirty="0">
                        <a:effectLst/>
                        <a:latin typeface="Candara"/>
                        <a:ea typeface="Times New Roman"/>
                        <a:cs typeface="Times New Roman"/>
                      </a:endParaRPr>
                    </a:p>
                  </a:txBody>
                  <a:tcPr marL="2336" marR="2336" marT="0" marB="0"/>
                </a:tc>
                <a:tc>
                  <a:txBody>
                    <a:bodyPr/>
                    <a:lstStyle/>
                    <a:p>
                      <a:pPr>
                        <a:spcAft>
                          <a:spcPts val="0"/>
                        </a:spcAft>
                      </a:pPr>
                      <a:r>
                        <a:rPr lang="en-ZA" sz="1600">
                          <a:effectLst/>
                        </a:rPr>
                        <a:t>Number of interns placed with the real estate industry host employers through the one learner – one-estate-agency programme</a:t>
                      </a:r>
                      <a:endParaRPr lang="en-ZA" sz="1600">
                        <a:effectLst/>
                        <a:latin typeface="Candara"/>
                        <a:ea typeface="Times New Roman"/>
                        <a:cs typeface="Times New Roman"/>
                      </a:endParaRPr>
                    </a:p>
                  </a:txBody>
                  <a:tcPr marL="2336" marR="2336" marT="0" marB="0"/>
                </a:tc>
                <a:tc>
                  <a:txBody>
                    <a:bodyPr/>
                    <a:lstStyle/>
                    <a:p>
                      <a:pPr algn="ctr">
                        <a:spcAft>
                          <a:spcPts val="0"/>
                        </a:spcAft>
                      </a:pPr>
                      <a:r>
                        <a:rPr lang="en-ZA" sz="1600" dirty="0">
                          <a:effectLst/>
                        </a:rPr>
                        <a:t>370 interns placed with the real estate industry host employers through the one learner – one-estate-agency programme over the 5 year </a:t>
                      </a:r>
                      <a:r>
                        <a:rPr lang="en-ZA" sz="1600" dirty="0" smtClean="0">
                          <a:effectLst/>
                        </a:rPr>
                        <a:t>period</a:t>
                      </a:r>
                      <a:r>
                        <a:rPr lang="en-ZA" sz="1600" dirty="0">
                          <a:effectLst/>
                        </a:rPr>
                        <a:t> </a:t>
                      </a:r>
                      <a:endParaRPr lang="en-ZA" sz="1600" dirty="0">
                        <a:effectLst/>
                        <a:latin typeface="Candara"/>
                        <a:ea typeface="Times New Roman"/>
                        <a:cs typeface="Times New Roman"/>
                      </a:endParaRPr>
                    </a:p>
                  </a:txBody>
                  <a:tcPr marL="2336" marR="2336" marT="0" marB="0"/>
                </a:tc>
                <a:tc>
                  <a:txBody>
                    <a:bodyPr/>
                    <a:lstStyle/>
                    <a:p>
                      <a:pPr>
                        <a:spcAft>
                          <a:spcPts val="0"/>
                        </a:spcAft>
                      </a:pPr>
                      <a:r>
                        <a:rPr lang="en-ZA" sz="1600" dirty="0">
                          <a:effectLst/>
                        </a:rPr>
                        <a:t>10 000 interns placed with the real estate industry host employers through the one learner – one-estate-agency programme over the 5 year </a:t>
                      </a:r>
                      <a:r>
                        <a:rPr lang="en-ZA" sz="1600" dirty="0" smtClean="0">
                          <a:effectLst/>
                        </a:rPr>
                        <a:t>period</a:t>
                      </a:r>
                      <a:r>
                        <a:rPr lang="en-ZA" sz="1600" dirty="0">
                          <a:effectLst/>
                        </a:rPr>
                        <a:t> </a:t>
                      </a:r>
                      <a:endParaRPr lang="en-ZA" sz="1600" dirty="0">
                        <a:effectLst/>
                        <a:latin typeface="Candara"/>
                        <a:ea typeface="Times New Roman"/>
                        <a:cs typeface="Times New Roman"/>
                      </a:endParaRPr>
                    </a:p>
                  </a:txBody>
                  <a:tcPr marL="2336" marR="2336" marT="0" marB="0"/>
                </a:tc>
                <a:extLst>
                  <a:ext uri="{0D108BD9-81ED-4DB2-BD59-A6C34878D82A}">
                    <a16:rowId xmlns:a16="http://schemas.microsoft.com/office/drawing/2014/main" val="10001"/>
                  </a:ext>
                </a:extLst>
              </a:tr>
              <a:tr h="711074">
                <a:tc vMerge="1">
                  <a:txBody>
                    <a:bodyPr/>
                    <a:lstStyle/>
                    <a:p>
                      <a:endParaRPr lang="en-ZA"/>
                    </a:p>
                  </a:txBody>
                  <a:tcPr/>
                </a:tc>
                <a:tc>
                  <a:txBody>
                    <a:bodyPr/>
                    <a:lstStyle/>
                    <a:p>
                      <a:pPr>
                        <a:spcAft>
                          <a:spcPts val="0"/>
                        </a:spcAft>
                      </a:pPr>
                      <a:r>
                        <a:rPr lang="en-ZA" sz="1600">
                          <a:effectLst/>
                        </a:rPr>
                        <a:t>Retention rate of youth intern placed with property industry host employers through the “One Learner - One Estate Agency” Programme </a:t>
                      </a:r>
                      <a:endParaRPr lang="en-ZA" sz="1600">
                        <a:effectLst/>
                        <a:latin typeface="Candara"/>
                        <a:ea typeface="Times New Roman"/>
                        <a:cs typeface="Times New Roman"/>
                      </a:endParaRPr>
                    </a:p>
                  </a:txBody>
                  <a:tcPr marL="2336" marR="2336" marT="0" marB="0"/>
                </a:tc>
                <a:tc>
                  <a:txBody>
                    <a:bodyPr/>
                    <a:lstStyle/>
                    <a:p>
                      <a:pPr algn="ctr">
                        <a:spcAft>
                          <a:spcPts val="0"/>
                        </a:spcAft>
                      </a:pPr>
                      <a:r>
                        <a:rPr lang="en-ZA" sz="1600">
                          <a:effectLst/>
                        </a:rPr>
                        <a:t>70% retention of youth intern placed with property industry host employers through the “One Learner - One Estate Agency” Programme</a:t>
                      </a:r>
                      <a:endParaRPr lang="en-ZA" sz="1600">
                        <a:effectLst/>
                        <a:latin typeface="Candara"/>
                        <a:ea typeface="Times New Roman"/>
                        <a:cs typeface="Times New Roman"/>
                      </a:endParaRPr>
                    </a:p>
                  </a:txBody>
                  <a:tcPr marL="2336" marR="2336" marT="0" marB="0"/>
                </a:tc>
                <a:tc>
                  <a:txBody>
                    <a:bodyPr/>
                    <a:lstStyle/>
                    <a:p>
                      <a:pPr>
                        <a:spcAft>
                          <a:spcPts val="0"/>
                        </a:spcAft>
                      </a:pPr>
                      <a:r>
                        <a:rPr lang="en-ZA" sz="1600" dirty="0">
                          <a:effectLst/>
                        </a:rPr>
                        <a:t>100% Retention rate of youth intern placed with property industry host employers through the “One Learner - One Estate Agency” </a:t>
                      </a:r>
                      <a:r>
                        <a:rPr lang="en-ZA" sz="1600" dirty="0" smtClean="0">
                          <a:effectLst/>
                        </a:rPr>
                        <a:t>Programme</a:t>
                      </a:r>
                      <a:r>
                        <a:rPr lang="en-ZA" sz="1600" dirty="0">
                          <a:effectLst/>
                        </a:rPr>
                        <a:t> </a:t>
                      </a:r>
                      <a:endParaRPr lang="en-ZA" sz="1600" dirty="0">
                        <a:effectLst/>
                        <a:latin typeface="Candara"/>
                        <a:ea typeface="Times New Roman"/>
                        <a:cs typeface="Times New Roman"/>
                      </a:endParaRPr>
                    </a:p>
                  </a:txBody>
                  <a:tcPr marL="2336" marR="2336" marT="0" marB="0"/>
                </a:tc>
                <a:extLst>
                  <a:ext uri="{0D108BD9-81ED-4DB2-BD59-A6C34878D82A}">
                    <a16:rowId xmlns:a16="http://schemas.microsoft.com/office/drawing/2014/main" val="10002"/>
                  </a:ext>
                </a:extLst>
              </a:tr>
              <a:tr h="586507">
                <a:tc vMerge="1">
                  <a:txBody>
                    <a:bodyPr/>
                    <a:lstStyle/>
                    <a:p>
                      <a:endParaRPr lang="en-ZA"/>
                    </a:p>
                  </a:txBody>
                  <a:tcPr/>
                </a:tc>
                <a:tc>
                  <a:txBody>
                    <a:bodyPr/>
                    <a:lstStyle/>
                    <a:p>
                      <a:pPr>
                        <a:spcAft>
                          <a:spcPts val="0"/>
                        </a:spcAft>
                      </a:pPr>
                      <a:r>
                        <a:rPr lang="en-ZA" sz="1600">
                          <a:effectLst/>
                        </a:rPr>
                        <a:t>Percentage increase of Full status Black Women that have been supported through the Principalisation</a:t>
                      </a:r>
                    </a:p>
                    <a:p>
                      <a:pPr>
                        <a:spcAft>
                          <a:spcPts val="0"/>
                        </a:spcAft>
                      </a:pPr>
                      <a:r>
                        <a:rPr lang="en-ZA" sz="1600">
                          <a:effectLst/>
                        </a:rPr>
                        <a:t>Programme</a:t>
                      </a:r>
                      <a:endParaRPr lang="en-ZA" sz="1600">
                        <a:effectLst/>
                        <a:latin typeface="Candara"/>
                        <a:ea typeface="Times New Roman"/>
                        <a:cs typeface="Times New Roman"/>
                      </a:endParaRPr>
                    </a:p>
                  </a:txBody>
                  <a:tcPr marL="2336" marR="2336" marT="0" marB="0"/>
                </a:tc>
                <a:tc>
                  <a:txBody>
                    <a:bodyPr/>
                    <a:lstStyle/>
                    <a:p>
                      <a:pPr algn="ctr">
                        <a:spcAft>
                          <a:spcPts val="0"/>
                        </a:spcAft>
                      </a:pPr>
                      <a:r>
                        <a:rPr lang="en-ZA" sz="1600">
                          <a:effectLst/>
                        </a:rPr>
                        <a:t>No Baseline</a:t>
                      </a:r>
                      <a:endParaRPr lang="en-ZA" sz="1600">
                        <a:effectLst/>
                        <a:latin typeface="Candara"/>
                        <a:ea typeface="Times New Roman"/>
                        <a:cs typeface="Times New Roman"/>
                      </a:endParaRPr>
                    </a:p>
                  </a:txBody>
                  <a:tcPr marL="2336" marR="2336" marT="0" marB="0"/>
                </a:tc>
                <a:tc>
                  <a:txBody>
                    <a:bodyPr/>
                    <a:lstStyle/>
                    <a:p>
                      <a:pPr>
                        <a:spcAft>
                          <a:spcPts val="0"/>
                        </a:spcAft>
                      </a:pPr>
                      <a:r>
                        <a:rPr lang="en-ZA" sz="1600">
                          <a:effectLst/>
                        </a:rPr>
                        <a:t>60% </a:t>
                      </a:r>
                      <a:r>
                        <a:rPr lang="en-US" sz="1600">
                          <a:effectLst/>
                        </a:rPr>
                        <a:t>Increased percentage</a:t>
                      </a:r>
                      <a:endParaRPr lang="en-ZA" sz="1600">
                        <a:effectLst/>
                      </a:endParaRPr>
                    </a:p>
                    <a:p>
                      <a:pPr>
                        <a:spcAft>
                          <a:spcPts val="0"/>
                        </a:spcAft>
                      </a:pPr>
                      <a:r>
                        <a:rPr lang="en-ZA" sz="1600">
                          <a:effectLst/>
                        </a:rPr>
                        <a:t>of Full status Black Women that have been supported through the Principalisation</a:t>
                      </a:r>
                    </a:p>
                    <a:p>
                      <a:pPr>
                        <a:spcAft>
                          <a:spcPts val="0"/>
                        </a:spcAft>
                      </a:pPr>
                      <a:r>
                        <a:rPr lang="en-ZA" sz="1600">
                          <a:effectLst/>
                        </a:rPr>
                        <a:t>Programme</a:t>
                      </a:r>
                      <a:endParaRPr lang="en-ZA" sz="1600">
                        <a:effectLst/>
                        <a:latin typeface="Candara"/>
                        <a:ea typeface="Times New Roman"/>
                        <a:cs typeface="Times New Roman"/>
                      </a:endParaRPr>
                    </a:p>
                  </a:txBody>
                  <a:tcPr marL="2336" marR="2336" marT="0" marB="0"/>
                </a:tc>
                <a:extLst>
                  <a:ext uri="{0D108BD9-81ED-4DB2-BD59-A6C34878D82A}">
                    <a16:rowId xmlns:a16="http://schemas.microsoft.com/office/drawing/2014/main" val="10003"/>
                  </a:ext>
                </a:extLst>
              </a:tr>
              <a:tr h="586507">
                <a:tc vMerge="1">
                  <a:txBody>
                    <a:bodyPr/>
                    <a:lstStyle/>
                    <a:p>
                      <a:endParaRPr lang="en-ZA"/>
                    </a:p>
                  </a:txBody>
                  <a:tcPr/>
                </a:tc>
                <a:tc>
                  <a:txBody>
                    <a:bodyPr/>
                    <a:lstStyle/>
                    <a:p>
                      <a:pPr>
                        <a:spcAft>
                          <a:spcPts val="0"/>
                        </a:spcAft>
                      </a:pPr>
                      <a:r>
                        <a:rPr lang="en-ZA" sz="1600">
                          <a:effectLst/>
                        </a:rPr>
                        <a:t>Number of principals established through the implementation of the Principalisation Programme</a:t>
                      </a:r>
                      <a:endParaRPr lang="en-ZA" sz="1600">
                        <a:effectLst/>
                        <a:latin typeface="Candara"/>
                        <a:ea typeface="Times New Roman"/>
                        <a:cs typeface="Times New Roman"/>
                      </a:endParaRPr>
                    </a:p>
                  </a:txBody>
                  <a:tcPr marL="2336" marR="2336" marT="0" marB="0"/>
                </a:tc>
                <a:tc>
                  <a:txBody>
                    <a:bodyPr/>
                    <a:lstStyle/>
                    <a:p>
                      <a:pPr algn="ctr">
                        <a:spcAft>
                          <a:spcPts val="0"/>
                        </a:spcAft>
                      </a:pPr>
                      <a:r>
                        <a:rPr lang="en-ZA" sz="1600">
                          <a:effectLst/>
                        </a:rPr>
                        <a:t>No Baseline</a:t>
                      </a:r>
                      <a:endParaRPr lang="en-ZA" sz="1600">
                        <a:effectLst/>
                        <a:latin typeface="Candara"/>
                        <a:ea typeface="Times New Roman"/>
                        <a:cs typeface="Times New Roman"/>
                      </a:endParaRPr>
                    </a:p>
                  </a:txBody>
                  <a:tcPr marL="2336" marR="2336" marT="0" marB="0"/>
                </a:tc>
                <a:tc>
                  <a:txBody>
                    <a:bodyPr/>
                    <a:lstStyle/>
                    <a:p>
                      <a:pPr>
                        <a:spcAft>
                          <a:spcPts val="0"/>
                        </a:spcAft>
                      </a:pPr>
                      <a:r>
                        <a:rPr lang="en-ZA" sz="1600" dirty="0">
                          <a:effectLst/>
                        </a:rPr>
                        <a:t>1 000 Principals established through the implementation of the </a:t>
                      </a:r>
                      <a:r>
                        <a:rPr lang="en-ZA" sz="1600" dirty="0" err="1">
                          <a:effectLst/>
                        </a:rPr>
                        <a:t>Principalisation</a:t>
                      </a:r>
                      <a:r>
                        <a:rPr lang="en-ZA" sz="1600" dirty="0">
                          <a:effectLst/>
                        </a:rPr>
                        <a:t> Programme over the 5 year </a:t>
                      </a:r>
                      <a:r>
                        <a:rPr lang="en-ZA" sz="1600" dirty="0" smtClean="0">
                          <a:effectLst/>
                        </a:rPr>
                        <a:t>period</a:t>
                      </a:r>
                      <a:r>
                        <a:rPr lang="en-ZA" sz="1600" dirty="0">
                          <a:effectLst/>
                        </a:rPr>
                        <a:t> </a:t>
                      </a:r>
                      <a:endParaRPr lang="en-ZA" sz="1600" dirty="0">
                        <a:effectLst/>
                        <a:latin typeface="Candara"/>
                        <a:ea typeface="Times New Roman"/>
                        <a:cs typeface="Times New Roman"/>
                      </a:endParaRPr>
                    </a:p>
                  </a:txBody>
                  <a:tcPr marL="2336" marR="2336"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882560747"/>
      </p:ext>
    </p:extLst>
  </p:cSld>
  <p:clrMapOvr>
    <a:masterClrMapping/>
  </p:clrMapOvr>
  <mc:AlternateContent xmlns:mc="http://schemas.openxmlformats.org/markup-compatibility/2006" xmlns:p14="http://schemas.microsoft.com/office/powerpoint/2010/main">
    <mc:Choice Requires="p14">
      <p:transition spd="slow" p14:dur="2250">
        <p14:prism/>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25</a:t>
            </a:fld>
            <a:endParaRPr lang="en-US" dirty="0"/>
          </a:p>
        </p:txBody>
      </p:sp>
      <p:sp>
        <p:nvSpPr>
          <p:cNvPr id="3" name="Rectangle 3"/>
          <p:cNvSpPr>
            <a:spLocks noChangeArrowheads="1"/>
          </p:cNvSpPr>
          <p:nvPr/>
        </p:nvSpPr>
        <p:spPr bwMode="auto">
          <a:xfrm>
            <a:off x="381000" y="304800"/>
            <a:ext cx="8382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2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Programme 4: </a:t>
            </a:r>
            <a:r>
              <a:rPr lang="en-ZA" altLang="en-US" sz="2200" b="1" dirty="0" smtClean="0">
                <a:solidFill>
                  <a:srgbClr val="000000"/>
                </a:solidFill>
                <a:latin typeface="Arial" pitchFamily="34" charset="0"/>
                <a:ea typeface="Times New Roman" pitchFamily="18" charset="0"/>
                <a:cs typeface="Arial" pitchFamily="34" charset="0"/>
              </a:rPr>
              <a:t>Transformation </a:t>
            </a:r>
            <a:r>
              <a:rPr lang="en-ZA" altLang="en-US" sz="2200" b="1" dirty="0" err="1" smtClean="0">
                <a:solidFill>
                  <a:srgbClr val="000000"/>
                </a:solidFill>
                <a:latin typeface="Arial" pitchFamily="34" charset="0"/>
                <a:ea typeface="Times New Roman" pitchFamily="18" charset="0"/>
                <a:cs typeface="Arial" pitchFamily="34" charset="0"/>
              </a:rPr>
              <a:t>Cont</a:t>
            </a:r>
            <a:r>
              <a:rPr lang="en-ZA" altLang="en-US" sz="2200" b="1" dirty="0" smtClean="0">
                <a:solidFill>
                  <a:srgbClr val="000000"/>
                </a:solidFill>
                <a:latin typeface="Arial" pitchFamily="34" charset="0"/>
                <a:ea typeface="Times New Roman" pitchFamily="18" charset="0"/>
                <a:cs typeface="Arial" pitchFamily="34" charset="0"/>
              </a:rPr>
              <a:t>/…</a:t>
            </a:r>
            <a:endParaRPr kumimoji="0" lang="en-ZA" altLang="en-US"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406556711"/>
              </p:ext>
            </p:extLst>
          </p:nvPr>
        </p:nvGraphicFramePr>
        <p:xfrm>
          <a:off x="190500" y="1026162"/>
          <a:ext cx="8763000" cy="5120640"/>
        </p:xfrm>
        <a:graphic>
          <a:graphicData uri="http://schemas.openxmlformats.org/drawingml/2006/table">
            <a:tbl>
              <a:tblPr firstRow="1" firstCol="1" lastRow="1" lastCol="1" bandRow="1" bandCol="1">
                <a:tableStyleId>{5C22544A-7EE6-4342-B048-85BDC9FD1C3A}</a:tableStyleId>
              </a:tblPr>
              <a:tblGrid>
                <a:gridCol w="1485900">
                  <a:extLst>
                    <a:ext uri="{9D8B030D-6E8A-4147-A177-3AD203B41FA5}">
                      <a16:colId xmlns:a16="http://schemas.microsoft.com/office/drawing/2014/main" val="20000"/>
                    </a:ext>
                  </a:extLst>
                </a:gridCol>
                <a:gridCol w="2438400">
                  <a:extLst>
                    <a:ext uri="{9D8B030D-6E8A-4147-A177-3AD203B41FA5}">
                      <a16:colId xmlns:a16="http://schemas.microsoft.com/office/drawing/2014/main" val="20001"/>
                    </a:ext>
                  </a:extLst>
                </a:gridCol>
                <a:gridCol w="2400300">
                  <a:extLst>
                    <a:ext uri="{9D8B030D-6E8A-4147-A177-3AD203B41FA5}">
                      <a16:colId xmlns:a16="http://schemas.microsoft.com/office/drawing/2014/main" val="20002"/>
                    </a:ext>
                  </a:extLst>
                </a:gridCol>
                <a:gridCol w="2438400">
                  <a:extLst>
                    <a:ext uri="{9D8B030D-6E8A-4147-A177-3AD203B41FA5}">
                      <a16:colId xmlns:a16="http://schemas.microsoft.com/office/drawing/2014/main" val="20003"/>
                    </a:ext>
                  </a:extLst>
                </a:gridCol>
              </a:tblGrid>
              <a:tr h="67474">
                <a:tc>
                  <a:txBody>
                    <a:bodyPr/>
                    <a:lstStyle/>
                    <a:p>
                      <a:pPr>
                        <a:spcAft>
                          <a:spcPts val="0"/>
                        </a:spcAft>
                      </a:pPr>
                      <a:r>
                        <a:rPr lang="en-ZA" sz="1600" dirty="0" smtClean="0">
                          <a:effectLst/>
                        </a:rPr>
                        <a:t>Outcomes</a:t>
                      </a:r>
                    </a:p>
                    <a:p>
                      <a:pPr>
                        <a:spcAft>
                          <a:spcPts val="0"/>
                        </a:spcAft>
                      </a:pPr>
                      <a:endParaRPr lang="en-ZA" sz="1600" dirty="0">
                        <a:effectLst/>
                        <a:latin typeface="Candara"/>
                        <a:ea typeface="Times New Roman"/>
                        <a:cs typeface="Times New Roman"/>
                      </a:endParaRPr>
                    </a:p>
                  </a:txBody>
                  <a:tcPr marL="2336" marR="2336" marT="0" marB="0">
                    <a:solidFill>
                      <a:srgbClr val="00004C"/>
                    </a:solidFill>
                  </a:tcPr>
                </a:tc>
                <a:tc>
                  <a:txBody>
                    <a:bodyPr/>
                    <a:lstStyle/>
                    <a:p>
                      <a:pPr>
                        <a:spcAft>
                          <a:spcPts val="0"/>
                        </a:spcAft>
                      </a:pPr>
                      <a:r>
                        <a:rPr lang="en-ZA" sz="1600" dirty="0">
                          <a:effectLst/>
                        </a:rPr>
                        <a:t>Outcome Indicator(s) </a:t>
                      </a:r>
                      <a:endParaRPr lang="en-ZA" sz="1600" dirty="0">
                        <a:effectLst/>
                        <a:latin typeface="Candara"/>
                        <a:ea typeface="Times New Roman"/>
                        <a:cs typeface="Times New Roman"/>
                      </a:endParaRPr>
                    </a:p>
                  </a:txBody>
                  <a:tcPr marL="2336" marR="2336" marT="0" marB="0">
                    <a:solidFill>
                      <a:srgbClr val="00004C"/>
                    </a:solidFill>
                  </a:tcPr>
                </a:tc>
                <a:tc>
                  <a:txBody>
                    <a:bodyPr/>
                    <a:lstStyle/>
                    <a:p>
                      <a:pPr>
                        <a:spcAft>
                          <a:spcPts val="0"/>
                        </a:spcAft>
                      </a:pPr>
                      <a:r>
                        <a:rPr lang="en-ZA" sz="1600" dirty="0">
                          <a:effectLst/>
                        </a:rPr>
                        <a:t>Baseline</a:t>
                      </a:r>
                      <a:endParaRPr lang="en-ZA" sz="1600" dirty="0">
                        <a:effectLst/>
                        <a:latin typeface="Candara"/>
                        <a:ea typeface="Times New Roman"/>
                        <a:cs typeface="Times New Roman"/>
                      </a:endParaRPr>
                    </a:p>
                  </a:txBody>
                  <a:tcPr marL="2336" marR="2336" marT="0" marB="0">
                    <a:solidFill>
                      <a:srgbClr val="00004C"/>
                    </a:solidFill>
                  </a:tcPr>
                </a:tc>
                <a:tc>
                  <a:txBody>
                    <a:bodyPr/>
                    <a:lstStyle/>
                    <a:p>
                      <a:pPr algn="ctr">
                        <a:spcAft>
                          <a:spcPts val="0"/>
                        </a:spcAft>
                      </a:pPr>
                      <a:r>
                        <a:rPr lang="en-ZA" sz="1600" dirty="0">
                          <a:effectLst/>
                        </a:rPr>
                        <a:t>5-Year Target</a:t>
                      </a:r>
                      <a:endParaRPr lang="en-ZA" sz="1600" dirty="0">
                        <a:effectLst/>
                        <a:latin typeface="Candara"/>
                        <a:ea typeface="Times New Roman"/>
                        <a:cs typeface="Times New Roman"/>
                      </a:endParaRPr>
                    </a:p>
                  </a:txBody>
                  <a:tcPr marL="2336" marR="2336" marT="0" marB="0">
                    <a:solidFill>
                      <a:srgbClr val="00004C"/>
                    </a:solidFill>
                  </a:tcPr>
                </a:tc>
                <a:extLst>
                  <a:ext uri="{0D108BD9-81ED-4DB2-BD59-A6C34878D82A}">
                    <a16:rowId xmlns:a16="http://schemas.microsoft.com/office/drawing/2014/main" val="10000"/>
                  </a:ext>
                </a:extLst>
              </a:tr>
              <a:tr h="378894">
                <a:tc rowSpan="4">
                  <a:txBody>
                    <a:bodyPr/>
                    <a:lstStyle/>
                    <a:p>
                      <a:pPr>
                        <a:spcAft>
                          <a:spcPts val="0"/>
                        </a:spcAft>
                      </a:pPr>
                      <a:r>
                        <a:rPr lang="en-US" sz="1600" dirty="0">
                          <a:effectLst/>
                        </a:rPr>
                        <a:t>4.1 Transformed and inclusive Real Estate Sector</a:t>
                      </a:r>
                      <a:endParaRPr lang="en-ZA" sz="1600" dirty="0">
                        <a:effectLst/>
                      </a:endParaRPr>
                    </a:p>
                    <a:p>
                      <a:pPr>
                        <a:spcAft>
                          <a:spcPts val="0"/>
                        </a:spcAft>
                      </a:pPr>
                      <a:r>
                        <a:rPr lang="en-US" sz="1600" dirty="0">
                          <a:effectLst/>
                        </a:rPr>
                        <a:t> </a:t>
                      </a:r>
                      <a:endParaRPr lang="en-ZA" sz="1600" dirty="0">
                        <a:effectLst/>
                      </a:endParaRPr>
                    </a:p>
                    <a:p>
                      <a:pPr>
                        <a:spcAft>
                          <a:spcPts val="0"/>
                        </a:spcAft>
                      </a:pPr>
                      <a:r>
                        <a:rPr lang="en-ZA" sz="1600" dirty="0">
                          <a:effectLst/>
                        </a:rPr>
                        <a:t> </a:t>
                      </a:r>
                    </a:p>
                    <a:p>
                      <a:pPr>
                        <a:spcAft>
                          <a:spcPts val="0"/>
                        </a:spcAft>
                      </a:pPr>
                      <a:r>
                        <a:rPr lang="en-ZA" sz="1600" dirty="0">
                          <a:effectLst/>
                        </a:rPr>
                        <a:t> </a:t>
                      </a:r>
                      <a:endParaRPr lang="en-ZA" sz="1600" dirty="0">
                        <a:effectLst/>
                        <a:latin typeface="Candara"/>
                        <a:ea typeface="Times New Roman"/>
                        <a:cs typeface="Times New Roman"/>
                      </a:endParaRPr>
                    </a:p>
                  </a:txBody>
                  <a:tcPr marL="2336" marR="2336" marT="0" marB="0"/>
                </a:tc>
                <a:tc>
                  <a:txBody>
                    <a:bodyPr/>
                    <a:lstStyle/>
                    <a:p>
                      <a:pPr>
                        <a:spcAft>
                          <a:spcPts val="0"/>
                        </a:spcAft>
                      </a:pPr>
                      <a:r>
                        <a:rPr lang="en-ZA" sz="1600">
                          <a:effectLst/>
                        </a:rPr>
                        <a:t>Number of SMMES placed through the incubation programme</a:t>
                      </a:r>
                      <a:endParaRPr lang="en-ZA" sz="1600">
                        <a:effectLst/>
                        <a:latin typeface="Candara"/>
                        <a:ea typeface="Times New Roman"/>
                        <a:cs typeface="Times New Roman"/>
                      </a:endParaRPr>
                    </a:p>
                  </a:txBody>
                  <a:tcPr marL="2336" marR="2336" marT="0" marB="0"/>
                </a:tc>
                <a:tc>
                  <a:txBody>
                    <a:bodyPr/>
                    <a:lstStyle/>
                    <a:p>
                      <a:pPr algn="ctr">
                        <a:spcAft>
                          <a:spcPts val="0"/>
                        </a:spcAft>
                      </a:pPr>
                      <a:r>
                        <a:rPr lang="en-ZA" sz="1600">
                          <a:effectLst/>
                        </a:rPr>
                        <a:t>No Baseline</a:t>
                      </a:r>
                      <a:endParaRPr lang="en-ZA" sz="1600">
                        <a:effectLst/>
                        <a:latin typeface="Candara"/>
                        <a:ea typeface="Times New Roman"/>
                        <a:cs typeface="Times New Roman"/>
                      </a:endParaRPr>
                    </a:p>
                  </a:txBody>
                  <a:tcPr marL="2336" marR="2336" marT="0" marB="0"/>
                </a:tc>
                <a:tc>
                  <a:txBody>
                    <a:bodyPr/>
                    <a:lstStyle/>
                    <a:p>
                      <a:pPr>
                        <a:spcAft>
                          <a:spcPts val="0"/>
                        </a:spcAft>
                      </a:pPr>
                      <a:r>
                        <a:rPr lang="en-ZA" sz="1600">
                          <a:effectLst/>
                        </a:rPr>
                        <a:t>125 SMMES placed through the incubation programme over the 5 year period</a:t>
                      </a:r>
                    </a:p>
                    <a:p>
                      <a:pPr>
                        <a:spcAft>
                          <a:spcPts val="0"/>
                        </a:spcAft>
                      </a:pPr>
                      <a:r>
                        <a:rPr lang="en-ZA" sz="1600">
                          <a:effectLst/>
                        </a:rPr>
                        <a:t> </a:t>
                      </a:r>
                      <a:endParaRPr lang="en-ZA" sz="1600">
                        <a:effectLst/>
                        <a:latin typeface="Candara"/>
                        <a:ea typeface="Times New Roman"/>
                        <a:cs typeface="Times New Roman"/>
                      </a:endParaRPr>
                    </a:p>
                  </a:txBody>
                  <a:tcPr marL="2336" marR="2336" marT="0" marB="0"/>
                </a:tc>
                <a:extLst>
                  <a:ext uri="{0D108BD9-81ED-4DB2-BD59-A6C34878D82A}">
                    <a16:rowId xmlns:a16="http://schemas.microsoft.com/office/drawing/2014/main" val="10001"/>
                  </a:ext>
                </a:extLst>
              </a:tr>
              <a:tr h="435987">
                <a:tc vMerge="1">
                  <a:txBody>
                    <a:bodyPr/>
                    <a:lstStyle/>
                    <a:p>
                      <a:endParaRPr lang="en-ZA"/>
                    </a:p>
                  </a:txBody>
                  <a:tcPr/>
                </a:tc>
                <a:tc>
                  <a:txBody>
                    <a:bodyPr/>
                    <a:lstStyle/>
                    <a:p>
                      <a:pPr>
                        <a:spcAft>
                          <a:spcPts val="0"/>
                        </a:spcAft>
                      </a:pPr>
                      <a:r>
                        <a:rPr lang="en-ZA" sz="1600">
                          <a:effectLst/>
                        </a:rPr>
                        <a:t>Percentage of implementable developed financial incentive for transformation initiatives</a:t>
                      </a:r>
                    </a:p>
                    <a:p>
                      <a:pPr>
                        <a:spcAft>
                          <a:spcPts val="0"/>
                        </a:spcAft>
                      </a:pPr>
                      <a:r>
                        <a:rPr lang="en-ZA" sz="1600">
                          <a:effectLst/>
                        </a:rPr>
                        <a:t> </a:t>
                      </a:r>
                    </a:p>
                    <a:p>
                      <a:pPr>
                        <a:spcAft>
                          <a:spcPts val="0"/>
                        </a:spcAft>
                      </a:pPr>
                      <a:r>
                        <a:rPr lang="en-ZA" sz="1600">
                          <a:effectLst/>
                        </a:rPr>
                        <a:t> </a:t>
                      </a:r>
                    </a:p>
                    <a:p>
                      <a:pPr>
                        <a:spcAft>
                          <a:spcPts val="0"/>
                        </a:spcAft>
                      </a:pPr>
                      <a:r>
                        <a:rPr lang="en-ZA" sz="1600">
                          <a:effectLst/>
                        </a:rPr>
                        <a:t> </a:t>
                      </a:r>
                      <a:endParaRPr lang="en-ZA" sz="1600">
                        <a:effectLst/>
                        <a:latin typeface="Candara"/>
                        <a:ea typeface="Times New Roman"/>
                        <a:cs typeface="Times New Roman"/>
                      </a:endParaRPr>
                    </a:p>
                  </a:txBody>
                  <a:tcPr marL="2336" marR="2336" marT="0" marB="0"/>
                </a:tc>
                <a:tc>
                  <a:txBody>
                    <a:bodyPr/>
                    <a:lstStyle/>
                    <a:p>
                      <a:pPr algn="ctr">
                        <a:spcAft>
                          <a:spcPts val="0"/>
                        </a:spcAft>
                      </a:pPr>
                      <a:r>
                        <a:rPr lang="en-ZA" sz="1600">
                          <a:effectLst/>
                        </a:rPr>
                        <a:t>No Baseline</a:t>
                      </a:r>
                      <a:endParaRPr lang="en-ZA" sz="1600">
                        <a:effectLst/>
                        <a:latin typeface="Candara"/>
                        <a:ea typeface="Times New Roman"/>
                        <a:cs typeface="Times New Roman"/>
                      </a:endParaRPr>
                    </a:p>
                  </a:txBody>
                  <a:tcPr marL="2336" marR="2336" marT="0" marB="0"/>
                </a:tc>
                <a:tc>
                  <a:txBody>
                    <a:bodyPr/>
                    <a:lstStyle/>
                    <a:p>
                      <a:pPr>
                        <a:spcAft>
                          <a:spcPts val="0"/>
                        </a:spcAft>
                      </a:pPr>
                      <a:r>
                        <a:rPr lang="en-ZA" sz="1600">
                          <a:effectLst/>
                        </a:rPr>
                        <a:t>100%   Implementation of developed financial incentive for transformation initiatives</a:t>
                      </a:r>
                    </a:p>
                    <a:p>
                      <a:pPr>
                        <a:spcAft>
                          <a:spcPts val="0"/>
                        </a:spcAft>
                      </a:pPr>
                      <a:r>
                        <a:rPr lang="en-ZA" sz="1600">
                          <a:effectLst/>
                        </a:rPr>
                        <a:t> </a:t>
                      </a:r>
                      <a:endParaRPr lang="en-ZA" sz="1600">
                        <a:effectLst/>
                        <a:latin typeface="Candara"/>
                        <a:ea typeface="Times New Roman"/>
                        <a:cs typeface="Times New Roman"/>
                      </a:endParaRPr>
                    </a:p>
                  </a:txBody>
                  <a:tcPr marL="2336" marR="2336" marT="0" marB="0"/>
                </a:tc>
                <a:extLst>
                  <a:ext uri="{0D108BD9-81ED-4DB2-BD59-A6C34878D82A}">
                    <a16:rowId xmlns:a16="http://schemas.microsoft.com/office/drawing/2014/main" val="10002"/>
                  </a:ext>
                </a:extLst>
              </a:tr>
              <a:tr h="472320">
                <a:tc vMerge="1">
                  <a:txBody>
                    <a:bodyPr/>
                    <a:lstStyle/>
                    <a:p>
                      <a:endParaRPr lang="en-ZA"/>
                    </a:p>
                  </a:txBody>
                  <a:tcPr/>
                </a:tc>
                <a:tc>
                  <a:txBody>
                    <a:bodyPr/>
                    <a:lstStyle/>
                    <a:p>
                      <a:pPr>
                        <a:spcAft>
                          <a:spcPts val="0"/>
                        </a:spcAft>
                      </a:pPr>
                      <a:r>
                        <a:rPr lang="en-US" sz="1600">
                          <a:effectLst/>
                        </a:rPr>
                        <a:t>Percentage increase in participation of historically  disadvantaged entities in the property sector </a:t>
                      </a:r>
                      <a:endParaRPr lang="en-ZA" sz="1600">
                        <a:effectLst/>
                        <a:latin typeface="Candara"/>
                        <a:ea typeface="Times New Roman"/>
                        <a:cs typeface="Times New Roman"/>
                      </a:endParaRPr>
                    </a:p>
                  </a:txBody>
                  <a:tcPr marL="2336" marR="2336" marT="0" marB="0"/>
                </a:tc>
                <a:tc>
                  <a:txBody>
                    <a:bodyPr/>
                    <a:lstStyle/>
                    <a:p>
                      <a:pPr algn="ctr">
                        <a:spcAft>
                          <a:spcPts val="0"/>
                        </a:spcAft>
                      </a:pPr>
                      <a:r>
                        <a:rPr lang="en-ZA" sz="1600">
                          <a:effectLst/>
                        </a:rPr>
                        <a:t>No Baseline</a:t>
                      </a:r>
                      <a:endParaRPr lang="en-ZA" sz="1600">
                        <a:effectLst/>
                        <a:latin typeface="Candara"/>
                        <a:ea typeface="Times New Roman"/>
                        <a:cs typeface="Times New Roman"/>
                      </a:endParaRPr>
                    </a:p>
                  </a:txBody>
                  <a:tcPr marL="2336" marR="2336" marT="0" marB="0"/>
                </a:tc>
                <a:tc>
                  <a:txBody>
                    <a:bodyPr/>
                    <a:lstStyle/>
                    <a:p>
                      <a:pPr algn="ctr">
                        <a:spcAft>
                          <a:spcPts val="0"/>
                        </a:spcAft>
                      </a:pPr>
                      <a:r>
                        <a:rPr lang="en-ZA" sz="1600">
                          <a:effectLst/>
                        </a:rPr>
                        <a:t>40% </a:t>
                      </a:r>
                      <a:r>
                        <a:rPr lang="en-US" sz="1600">
                          <a:effectLst/>
                        </a:rPr>
                        <a:t>increase in participation of historically  disadvantaged entities in the property sector</a:t>
                      </a:r>
                      <a:endParaRPr lang="en-ZA" sz="1600">
                        <a:effectLst/>
                        <a:latin typeface="Candara"/>
                        <a:ea typeface="Times New Roman"/>
                        <a:cs typeface="Times New Roman"/>
                      </a:endParaRPr>
                    </a:p>
                  </a:txBody>
                  <a:tcPr marL="2336" marR="2336" marT="0" marB="0"/>
                </a:tc>
                <a:extLst>
                  <a:ext uri="{0D108BD9-81ED-4DB2-BD59-A6C34878D82A}">
                    <a16:rowId xmlns:a16="http://schemas.microsoft.com/office/drawing/2014/main" val="10003"/>
                  </a:ext>
                </a:extLst>
              </a:tr>
              <a:tr h="539794">
                <a:tc vMerge="1">
                  <a:txBody>
                    <a:bodyPr/>
                    <a:lstStyle/>
                    <a:p>
                      <a:endParaRPr lang="en-ZA"/>
                    </a:p>
                  </a:txBody>
                  <a:tcPr/>
                </a:tc>
                <a:tc>
                  <a:txBody>
                    <a:bodyPr/>
                    <a:lstStyle/>
                    <a:p>
                      <a:pPr>
                        <a:spcAft>
                          <a:spcPts val="0"/>
                        </a:spcAft>
                      </a:pPr>
                      <a:r>
                        <a:rPr lang="en-ZA" sz="1600" dirty="0">
                          <a:effectLst/>
                        </a:rPr>
                        <a:t>Funds raised directly or in kind for transformation  initiatives </a:t>
                      </a:r>
                      <a:endParaRPr lang="en-ZA" sz="1600" dirty="0">
                        <a:effectLst/>
                        <a:latin typeface="Candara"/>
                        <a:ea typeface="Times New Roman"/>
                        <a:cs typeface="Times New Roman"/>
                      </a:endParaRPr>
                    </a:p>
                  </a:txBody>
                  <a:tcPr marL="2336" marR="2336" marT="0" marB="0"/>
                </a:tc>
                <a:tc>
                  <a:txBody>
                    <a:bodyPr/>
                    <a:lstStyle/>
                    <a:p>
                      <a:pPr algn="ctr">
                        <a:spcAft>
                          <a:spcPts val="0"/>
                        </a:spcAft>
                      </a:pPr>
                      <a:r>
                        <a:rPr lang="en-ZA" sz="1600">
                          <a:effectLst/>
                        </a:rPr>
                        <a:t>No Baseline</a:t>
                      </a:r>
                      <a:endParaRPr lang="en-ZA" sz="1600">
                        <a:effectLst/>
                        <a:latin typeface="Candara"/>
                        <a:ea typeface="Times New Roman"/>
                        <a:cs typeface="Times New Roman"/>
                      </a:endParaRPr>
                    </a:p>
                  </a:txBody>
                  <a:tcPr marL="2336" marR="2336" marT="0" marB="0"/>
                </a:tc>
                <a:tc>
                  <a:txBody>
                    <a:bodyPr/>
                    <a:lstStyle/>
                    <a:p>
                      <a:pPr algn="ctr">
                        <a:spcAft>
                          <a:spcPts val="0"/>
                        </a:spcAft>
                      </a:pPr>
                      <a:r>
                        <a:rPr lang="en-ZA" sz="1600" dirty="0">
                          <a:effectLst/>
                        </a:rPr>
                        <a:t>Minimum of R2 500,000 or equivalent raised for transformation funding initiatives over the 5 year period</a:t>
                      </a:r>
                      <a:endParaRPr lang="en-ZA" sz="1600" dirty="0">
                        <a:effectLst/>
                        <a:latin typeface="Candara"/>
                        <a:ea typeface="Times New Roman"/>
                        <a:cs typeface="Times New Roman"/>
                      </a:endParaRPr>
                    </a:p>
                  </a:txBody>
                  <a:tcPr marL="2336" marR="2336"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690794994"/>
      </p:ext>
    </p:extLst>
  </p:cSld>
  <p:clrMapOvr>
    <a:masterClrMapping/>
  </p:clrMapOvr>
  <mc:AlternateContent xmlns:mc="http://schemas.openxmlformats.org/markup-compatibility/2006" xmlns:p14="http://schemas.microsoft.com/office/powerpoint/2010/main">
    <mc:Choice Requires="p14">
      <p:transition spd="slow" p14:dur="2250">
        <p14:prism/>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26</a:t>
            </a:fld>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3361909549"/>
              </p:ext>
            </p:extLst>
          </p:nvPr>
        </p:nvGraphicFramePr>
        <p:xfrm>
          <a:off x="190500" y="1828800"/>
          <a:ext cx="8763000" cy="4145280"/>
        </p:xfrm>
        <a:graphic>
          <a:graphicData uri="http://schemas.openxmlformats.org/drawingml/2006/table">
            <a:tbl>
              <a:tblPr firstRow="1" firstCol="1" lastRow="1" lastCol="1" bandRow="1" bandCol="1">
                <a:tableStyleId>{5C22544A-7EE6-4342-B048-85BDC9FD1C3A}</a:tableStyleId>
              </a:tblPr>
              <a:tblGrid>
                <a:gridCol w="2280016">
                  <a:extLst>
                    <a:ext uri="{9D8B030D-6E8A-4147-A177-3AD203B41FA5}">
                      <a16:colId xmlns:a16="http://schemas.microsoft.com/office/drawing/2014/main" val="20000"/>
                    </a:ext>
                  </a:extLst>
                </a:gridCol>
                <a:gridCol w="2499464">
                  <a:extLst>
                    <a:ext uri="{9D8B030D-6E8A-4147-A177-3AD203B41FA5}">
                      <a16:colId xmlns:a16="http://schemas.microsoft.com/office/drawing/2014/main" val="20001"/>
                    </a:ext>
                  </a:extLst>
                </a:gridCol>
                <a:gridCol w="1718381">
                  <a:extLst>
                    <a:ext uri="{9D8B030D-6E8A-4147-A177-3AD203B41FA5}">
                      <a16:colId xmlns:a16="http://schemas.microsoft.com/office/drawing/2014/main" val="20002"/>
                    </a:ext>
                  </a:extLst>
                </a:gridCol>
                <a:gridCol w="2265139">
                  <a:extLst>
                    <a:ext uri="{9D8B030D-6E8A-4147-A177-3AD203B41FA5}">
                      <a16:colId xmlns:a16="http://schemas.microsoft.com/office/drawing/2014/main" val="20003"/>
                    </a:ext>
                  </a:extLst>
                </a:gridCol>
              </a:tblGrid>
              <a:tr h="389692">
                <a:tc>
                  <a:txBody>
                    <a:bodyPr/>
                    <a:lstStyle/>
                    <a:p>
                      <a:pPr>
                        <a:lnSpc>
                          <a:spcPct val="150000"/>
                        </a:lnSpc>
                        <a:spcAft>
                          <a:spcPts val="0"/>
                        </a:spcAft>
                      </a:pPr>
                      <a:r>
                        <a:rPr lang="en-ZA" sz="1600" dirty="0" smtClean="0">
                          <a:effectLst/>
                        </a:rPr>
                        <a:t>Outcome</a:t>
                      </a:r>
                    </a:p>
                    <a:p>
                      <a:pPr>
                        <a:lnSpc>
                          <a:spcPct val="150000"/>
                        </a:lnSpc>
                        <a:spcAft>
                          <a:spcPts val="0"/>
                        </a:spcAft>
                      </a:pPr>
                      <a:endParaRPr lang="en-ZA" sz="1600" dirty="0">
                        <a:effectLst/>
                        <a:latin typeface="Candara"/>
                        <a:ea typeface="Times New Roman"/>
                        <a:cs typeface="Times New Roman"/>
                      </a:endParaRPr>
                    </a:p>
                  </a:txBody>
                  <a:tcPr marL="0" marR="0" marT="0" marB="0">
                    <a:solidFill>
                      <a:srgbClr val="00004C"/>
                    </a:solidFill>
                  </a:tcPr>
                </a:tc>
                <a:tc>
                  <a:txBody>
                    <a:bodyPr/>
                    <a:lstStyle/>
                    <a:p>
                      <a:pPr>
                        <a:lnSpc>
                          <a:spcPct val="150000"/>
                        </a:lnSpc>
                        <a:spcAft>
                          <a:spcPts val="0"/>
                        </a:spcAft>
                      </a:pPr>
                      <a:r>
                        <a:rPr lang="en-ZA" sz="1600" dirty="0">
                          <a:effectLst/>
                        </a:rPr>
                        <a:t>Outcome indicators </a:t>
                      </a:r>
                      <a:endParaRPr lang="en-ZA" sz="1600" dirty="0">
                        <a:effectLst/>
                        <a:latin typeface="Candara"/>
                        <a:ea typeface="Times New Roman"/>
                        <a:cs typeface="Times New Roman"/>
                      </a:endParaRPr>
                    </a:p>
                  </a:txBody>
                  <a:tcPr marL="0" marR="0" marT="0" marB="0">
                    <a:solidFill>
                      <a:srgbClr val="00004C"/>
                    </a:solidFill>
                  </a:tcPr>
                </a:tc>
                <a:tc>
                  <a:txBody>
                    <a:bodyPr/>
                    <a:lstStyle/>
                    <a:p>
                      <a:pPr>
                        <a:lnSpc>
                          <a:spcPct val="150000"/>
                        </a:lnSpc>
                        <a:spcAft>
                          <a:spcPts val="0"/>
                        </a:spcAft>
                      </a:pPr>
                      <a:r>
                        <a:rPr lang="en-ZA" sz="1600" dirty="0">
                          <a:effectLst/>
                        </a:rPr>
                        <a:t>Baseline</a:t>
                      </a:r>
                      <a:endParaRPr lang="en-ZA" sz="1600" dirty="0">
                        <a:effectLst/>
                        <a:latin typeface="Candara"/>
                        <a:ea typeface="Times New Roman"/>
                        <a:cs typeface="Times New Roman"/>
                      </a:endParaRPr>
                    </a:p>
                  </a:txBody>
                  <a:tcPr marL="0" marR="0" marT="0" marB="0">
                    <a:solidFill>
                      <a:srgbClr val="00004C"/>
                    </a:solidFill>
                  </a:tcPr>
                </a:tc>
                <a:tc>
                  <a:txBody>
                    <a:bodyPr/>
                    <a:lstStyle/>
                    <a:p>
                      <a:pPr>
                        <a:lnSpc>
                          <a:spcPct val="150000"/>
                        </a:lnSpc>
                        <a:spcAft>
                          <a:spcPts val="0"/>
                        </a:spcAft>
                      </a:pPr>
                      <a:r>
                        <a:rPr lang="en-ZA" sz="1600" dirty="0">
                          <a:effectLst/>
                        </a:rPr>
                        <a:t>5 Year Target</a:t>
                      </a:r>
                      <a:endParaRPr lang="en-ZA" sz="1600" dirty="0">
                        <a:effectLst/>
                        <a:latin typeface="Candara"/>
                        <a:ea typeface="Times New Roman"/>
                        <a:cs typeface="Times New Roman"/>
                      </a:endParaRPr>
                    </a:p>
                  </a:txBody>
                  <a:tcPr marL="0" marR="0" marT="0" marB="0">
                    <a:solidFill>
                      <a:srgbClr val="00004C"/>
                    </a:solidFill>
                  </a:tcPr>
                </a:tc>
                <a:extLst>
                  <a:ext uri="{0D108BD9-81ED-4DB2-BD59-A6C34878D82A}">
                    <a16:rowId xmlns:a16="http://schemas.microsoft.com/office/drawing/2014/main" val="10000"/>
                  </a:ext>
                </a:extLst>
              </a:tr>
              <a:tr h="889261">
                <a:tc rowSpan="3">
                  <a:txBody>
                    <a:bodyPr/>
                    <a:lstStyle/>
                    <a:p>
                      <a:pPr>
                        <a:spcAft>
                          <a:spcPts val="0"/>
                        </a:spcAft>
                      </a:pPr>
                      <a:r>
                        <a:rPr lang="en-ZA" sz="1600" dirty="0">
                          <a:effectLst/>
                        </a:rPr>
                        <a:t>5.1 Sustainable Fidelity Fund</a:t>
                      </a:r>
                    </a:p>
                    <a:p>
                      <a:pPr>
                        <a:spcAft>
                          <a:spcPts val="0"/>
                        </a:spcAft>
                      </a:pPr>
                      <a:r>
                        <a:rPr lang="en-ZA" sz="1600" dirty="0">
                          <a:effectLst/>
                        </a:rPr>
                        <a:t> </a:t>
                      </a:r>
                    </a:p>
                    <a:p>
                      <a:pPr>
                        <a:spcAft>
                          <a:spcPts val="0"/>
                        </a:spcAft>
                      </a:pPr>
                      <a:r>
                        <a:rPr lang="en-ZA" sz="1600" dirty="0">
                          <a:effectLst/>
                        </a:rPr>
                        <a:t> </a:t>
                      </a:r>
                      <a:endParaRPr lang="en-ZA" sz="1600" dirty="0">
                        <a:effectLst/>
                        <a:latin typeface="Candara"/>
                        <a:ea typeface="Times New Roman"/>
                        <a:cs typeface="Times New Roman"/>
                      </a:endParaRPr>
                    </a:p>
                  </a:txBody>
                  <a:tcPr marL="0" marR="0" marT="0" marB="0"/>
                </a:tc>
                <a:tc>
                  <a:txBody>
                    <a:bodyPr/>
                    <a:lstStyle/>
                    <a:p>
                      <a:pPr>
                        <a:spcAft>
                          <a:spcPts val="0"/>
                        </a:spcAft>
                      </a:pPr>
                      <a:r>
                        <a:rPr lang="en-ZA" sz="1600">
                          <a:effectLst/>
                        </a:rPr>
                        <a:t>Percentage Implementation of an approved investment strategy </a:t>
                      </a:r>
                      <a:endParaRPr lang="en-ZA" sz="1600">
                        <a:effectLst/>
                        <a:latin typeface="Candara"/>
                        <a:ea typeface="Times New Roman"/>
                        <a:cs typeface="Times New Roman"/>
                      </a:endParaRPr>
                    </a:p>
                  </a:txBody>
                  <a:tcPr marL="0" marR="0" marT="0" marB="0"/>
                </a:tc>
                <a:tc>
                  <a:txBody>
                    <a:bodyPr/>
                    <a:lstStyle/>
                    <a:p>
                      <a:pPr algn="ctr">
                        <a:spcAft>
                          <a:spcPts val="0"/>
                        </a:spcAft>
                      </a:pPr>
                      <a:r>
                        <a:rPr lang="en-ZA" sz="1600">
                          <a:effectLst/>
                        </a:rPr>
                        <a:t>No Baseline </a:t>
                      </a:r>
                      <a:endParaRPr lang="en-ZA" sz="1600">
                        <a:effectLst/>
                        <a:latin typeface="Candara"/>
                        <a:ea typeface="Times New Roman"/>
                        <a:cs typeface="Times New Roman"/>
                      </a:endParaRPr>
                    </a:p>
                  </a:txBody>
                  <a:tcPr marL="0" marR="0" marT="0" marB="0"/>
                </a:tc>
                <a:tc>
                  <a:txBody>
                    <a:bodyPr/>
                    <a:lstStyle/>
                    <a:p>
                      <a:pPr>
                        <a:spcAft>
                          <a:spcPts val="0"/>
                        </a:spcAft>
                      </a:pPr>
                      <a:r>
                        <a:rPr lang="en-ZA" sz="1600" dirty="0">
                          <a:effectLst/>
                        </a:rPr>
                        <a:t>100% implementation of an approved investment strategy </a:t>
                      </a:r>
                      <a:endParaRPr lang="en-ZA" sz="1600" dirty="0" smtClean="0">
                        <a:effectLst/>
                      </a:endParaRPr>
                    </a:p>
                    <a:p>
                      <a:pPr>
                        <a:spcAft>
                          <a:spcPts val="0"/>
                        </a:spcAft>
                      </a:pPr>
                      <a:endParaRPr lang="en-ZA" sz="1600" dirty="0">
                        <a:effectLst/>
                        <a:latin typeface="Candara"/>
                        <a:ea typeface="Times New Roman"/>
                        <a:cs typeface="Times New Roman"/>
                      </a:endParaRPr>
                    </a:p>
                  </a:txBody>
                  <a:tcPr marL="0" marR="0" marT="0" marB="0"/>
                </a:tc>
                <a:extLst>
                  <a:ext uri="{0D108BD9-81ED-4DB2-BD59-A6C34878D82A}">
                    <a16:rowId xmlns:a16="http://schemas.microsoft.com/office/drawing/2014/main" val="10001"/>
                  </a:ext>
                </a:extLst>
              </a:tr>
              <a:tr h="1333891">
                <a:tc vMerge="1">
                  <a:txBody>
                    <a:bodyPr/>
                    <a:lstStyle/>
                    <a:p>
                      <a:endParaRPr lang="en-ZA"/>
                    </a:p>
                  </a:txBody>
                  <a:tcPr/>
                </a:tc>
                <a:tc>
                  <a:txBody>
                    <a:bodyPr/>
                    <a:lstStyle/>
                    <a:p>
                      <a:pPr>
                        <a:spcAft>
                          <a:spcPts val="0"/>
                        </a:spcAft>
                      </a:pPr>
                      <a:r>
                        <a:rPr lang="en-ZA" sz="1600" dirty="0">
                          <a:effectLst/>
                        </a:rPr>
                        <a:t>Percentage  of interest receivable from estate agency trust accounts collected within 30 days of the due dates</a:t>
                      </a:r>
                      <a:endParaRPr lang="en-ZA" sz="1600" dirty="0">
                        <a:effectLst/>
                        <a:latin typeface="Candara"/>
                        <a:ea typeface="Times New Roman"/>
                        <a:cs typeface="Times New Roman"/>
                      </a:endParaRPr>
                    </a:p>
                  </a:txBody>
                  <a:tcPr marL="0" marR="0" marT="0" marB="0"/>
                </a:tc>
                <a:tc>
                  <a:txBody>
                    <a:bodyPr/>
                    <a:lstStyle/>
                    <a:p>
                      <a:pPr>
                        <a:spcAft>
                          <a:spcPts val="0"/>
                        </a:spcAft>
                      </a:pPr>
                      <a:r>
                        <a:rPr lang="en-ZA" sz="1600">
                          <a:effectLst/>
                        </a:rPr>
                        <a:t>92% interest receivable from estate agency trust accounts collected within 30 days of the due dates</a:t>
                      </a:r>
                      <a:endParaRPr lang="en-ZA" sz="1600">
                        <a:effectLst/>
                        <a:latin typeface="Candara"/>
                        <a:ea typeface="Times New Roman"/>
                        <a:cs typeface="Times New Roman"/>
                      </a:endParaRPr>
                    </a:p>
                  </a:txBody>
                  <a:tcPr marL="0" marR="0" marT="0" marB="0"/>
                </a:tc>
                <a:tc>
                  <a:txBody>
                    <a:bodyPr/>
                    <a:lstStyle/>
                    <a:p>
                      <a:pPr>
                        <a:spcAft>
                          <a:spcPts val="0"/>
                        </a:spcAft>
                      </a:pPr>
                      <a:r>
                        <a:rPr lang="en-ZA" sz="1600" dirty="0">
                          <a:effectLst/>
                        </a:rPr>
                        <a:t>98% interest receivable from estate agency trust accounts collected within 30 days of the due </a:t>
                      </a:r>
                      <a:r>
                        <a:rPr lang="en-ZA" sz="1600" dirty="0" smtClean="0">
                          <a:effectLst/>
                        </a:rPr>
                        <a:t>dates</a:t>
                      </a:r>
                    </a:p>
                    <a:p>
                      <a:pPr>
                        <a:spcAft>
                          <a:spcPts val="0"/>
                        </a:spcAft>
                      </a:pPr>
                      <a:endParaRPr lang="en-ZA" sz="1600" dirty="0">
                        <a:effectLst/>
                        <a:latin typeface="Candara"/>
                        <a:ea typeface="Times New Roman"/>
                        <a:cs typeface="Times New Roman"/>
                      </a:endParaRPr>
                    </a:p>
                  </a:txBody>
                  <a:tcPr marL="0" marR="0" marT="0" marB="0"/>
                </a:tc>
                <a:extLst>
                  <a:ext uri="{0D108BD9-81ED-4DB2-BD59-A6C34878D82A}">
                    <a16:rowId xmlns:a16="http://schemas.microsoft.com/office/drawing/2014/main" val="10002"/>
                  </a:ext>
                </a:extLst>
              </a:tr>
              <a:tr h="666946">
                <a:tc vMerge="1">
                  <a:txBody>
                    <a:bodyPr/>
                    <a:lstStyle/>
                    <a:p>
                      <a:endParaRPr lang="en-ZA"/>
                    </a:p>
                  </a:txBody>
                  <a:tcPr/>
                </a:tc>
                <a:tc>
                  <a:txBody>
                    <a:bodyPr/>
                    <a:lstStyle/>
                    <a:p>
                      <a:pPr>
                        <a:spcAft>
                          <a:spcPts val="0"/>
                        </a:spcAft>
                      </a:pPr>
                      <a:r>
                        <a:rPr lang="en-ZA" sz="1600" dirty="0">
                          <a:effectLst/>
                        </a:rPr>
                        <a:t>Percentage of fully compliant claims paid within  six months</a:t>
                      </a:r>
                    </a:p>
                    <a:p>
                      <a:pPr>
                        <a:spcAft>
                          <a:spcPts val="0"/>
                        </a:spcAft>
                      </a:pPr>
                      <a:r>
                        <a:rPr lang="en-ZA" sz="1600" dirty="0">
                          <a:effectLst/>
                        </a:rPr>
                        <a:t> </a:t>
                      </a:r>
                      <a:endParaRPr lang="en-ZA" sz="1600" dirty="0">
                        <a:effectLst/>
                        <a:latin typeface="Candara"/>
                        <a:ea typeface="Times New Roman"/>
                        <a:cs typeface="Times New Roman"/>
                      </a:endParaRPr>
                    </a:p>
                  </a:txBody>
                  <a:tcPr marL="0" marR="0" marT="0" marB="0"/>
                </a:tc>
                <a:tc>
                  <a:txBody>
                    <a:bodyPr/>
                    <a:lstStyle/>
                    <a:p>
                      <a:pPr>
                        <a:spcAft>
                          <a:spcPts val="0"/>
                        </a:spcAft>
                      </a:pPr>
                      <a:r>
                        <a:rPr lang="en-ZA" sz="1600" dirty="0">
                          <a:effectLst/>
                        </a:rPr>
                        <a:t>59% fully compliant claims paid within  six months</a:t>
                      </a:r>
                      <a:endParaRPr lang="en-ZA" sz="1600" dirty="0">
                        <a:effectLst/>
                        <a:latin typeface="Candara"/>
                        <a:ea typeface="Times New Roman"/>
                        <a:cs typeface="Times New Roman"/>
                      </a:endParaRPr>
                    </a:p>
                  </a:txBody>
                  <a:tcPr marL="0" marR="0" marT="0" marB="0"/>
                </a:tc>
                <a:tc>
                  <a:txBody>
                    <a:bodyPr/>
                    <a:lstStyle/>
                    <a:p>
                      <a:pPr>
                        <a:spcAft>
                          <a:spcPts val="0"/>
                        </a:spcAft>
                      </a:pPr>
                      <a:r>
                        <a:rPr lang="en-ZA" sz="1600" dirty="0">
                          <a:effectLst/>
                        </a:rPr>
                        <a:t>100% fully compliant claims paid within  six months</a:t>
                      </a:r>
                      <a:endParaRPr lang="en-ZA" sz="1600" dirty="0">
                        <a:effectLst/>
                        <a:latin typeface="Candara"/>
                        <a:ea typeface="Times New Roman"/>
                        <a:cs typeface="Times New Roman"/>
                      </a:endParaRPr>
                    </a:p>
                  </a:txBody>
                  <a:tcPr marL="0" marR="0" marT="0" marB="0"/>
                </a:tc>
                <a:extLst>
                  <a:ext uri="{0D108BD9-81ED-4DB2-BD59-A6C34878D82A}">
                    <a16:rowId xmlns:a16="http://schemas.microsoft.com/office/drawing/2014/main" val="10003"/>
                  </a:ext>
                </a:extLst>
              </a:tr>
            </a:tbl>
          </a:graphicData>
        </a:graphic>
      </p:graphicFrame>
      <p:sp>
        <p:nvSpPr>
          <p:cNvPr id="10" name="Rectangle 3"/>
          <p:cNvSpPr>
            <a:spLocks noChangeArrowheads="1"/>
          </p:cNvSpPr>
          <p:nvPr/>
        </p:nvSpPr>
        <p:spPr bwMode="auto">
          <a:xfrm>
            <a:off x="377371" y="304800"/>
            <a:ext cx="8382000" cy="126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22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Programme 5: Fidelity Fund</a:t>
            </a:r>
            <a:endParaRPr kumimoji="0" lang="en-ZA" altLang="en-US" sz="2200" b="0" i="0" u="none" strike="noStrike" cap="none" normalizeH="0" baseline="0" dirty="0" smtClean="0">
              <a:ln>
                <a:noFill/>
              </a:ln>
              <a:solidFill>
                <a:schemeClr val="tx1"/>
              </a:solidFill>
              <a:effectLst/>
              <a:latin typeface="Arial" pitchFamily="34" charset="0"/>
              <a:cs typeface="Arial" pitchFamily="34" charset="0"/>
            </a:endParaRPr>
          </a:p>
          <a:p>
            <a:pPr algn="just" eaLnBrk="0" fontAlgn="base" hangingPunct="0">
              <a:spcBef>
                <a:spcPct val="0"/>
              </a:spcBef>
              <a:spcAft>
                <a:spcPct val="0"/>
              </a:spcAft>
            </a:pPr>
            <a:r>
              <a:rPr lang="en-ZA" b="1" i="1" dirty="0" smtClean="0">
                <a:solidFill>
                  <a:schemeClr val="dk1"/>
                </a:solidFill>
              </a:rPr>
              <a:t>Purpose: T</a:t>
            </a:r>
            <a:r>
              <a:rPr lang="en-ZA" i="1" dirty="0" smtClean="0">
                <a:solidFill>
                  <a:schemeClr val="dk1"/>
                </a:solidFill>
              </a:rPr>
              <a:t>he </a:t>
            </a:r>
            <a:r>
              <a:rPr lang="en-ZA" i="1" dirty="0">
                <a:solidFill>
                  <a:schemeClr val="dk1"/>
                </a:solidFill>
              </a:rPr>
              <a:t>Fidelity Fund is the accumulation of financial resources used as a protection mechanism for property consumers that are defrauded by estate agents.</a:t>
            </a:r>
            <a:endParaRPr lang="en-ZA" i="1" dirty="0"/>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ZA" altLang="en-US" sz="1800" b="0" i="1"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849780668"/>
      </p:ext>
    </p:extLst>
  </p:cSld>
  <p:clrMapOvr>
    <a:masterClrMapping/>
  </p:clrMapOvr>
  <mc:AlternateContent xmlns:mc="http://schemas.openxmlformats.org/markup-compatibility/2006" xmlns:p14="http://schemas.microsoft.com/office/powerpoint/2010/main">
    <mc:Choice Requires="p14">
      <p:transition spd="slow" p14:dur="2250">
        <p14:prism/>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52400" y="2674260"/>
            <a:ext cx="8839200" cy="205014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 name="Slide Number Placeholder 1"/>
          <p:cNvSpPr>
            <a:spLocks noGrp="1"/>
          </p:cNvSpPr>
          <p:nvPr>
            <p:ph type="sldNum" sz="quarter" idx="12"/>
          </p:nvPr>
        </p:nvSpPr>
        <p:spPr/>
        <p:txBody>
          <a:bodyPr/>
          <a:lstStyle/>
          <a:p>
            <a:fld id="{42473B70-028F-4EC3-9C01-7BB753687177}" type="slidenum">
              <a:rPr lang="en-US" smtClean="0"/>
              <a:t>27</a:t>
            </a:fld>
            <a:endParaRPr lang="en-US" dirty="0"/>
          </a:p>
        </p:txBody>
      </p:sp>
      <p:sp>
        <p:nvSpPr>
          <p:cNvPr id="3" name="Rectangle 2"/>
          <p:cNvSpPr/>
          <p:nvPr/>
        </p:nvSpPr>
        <p:spPr>
          <a:xfrm>
            <a:off x="0" y="2967335"/>
            <a:ext cx="9144000" cy="1415772"/>
          </a:xfrm>
          <a:prstGeom prst="rect">
            <a:avLst/>
          </a:prstGeom>
        </p:spPr>
        <p:txBody>
          <a:bodyPr wrap="square">
            <a:spAutoFit/>
          </a:bodyPr>
          <a:lstStyle/>
          <a:p>
            <a:pPr algn="ctr"/>
            <a:r>
              <a:rPr lang="en-US" sz="3600" b="1" dirty="0"/>
              <a:t>Annual Performance Plan </a:t>
            </a:r>
            <a:endParaRPr lang="en-US" sz="3600" b="1" dirty="0" smtClean="0"/>
          </a:p>
          <a:p>
            <a:pPr algn="ctr"/>
            <a:endParaRPr lang="en-US" b="1" dirty="0" smtClean="0"/>
          </a:p>
          <a:p>
            <a:pPr algn="ctr"/>
            <a:r>
              <a:rPr lang="en-US" sz="3200" b="1" dirty="0" smtClean="0">
                <a:solidFill>
                  <a:schemeClr val="bg1"/>
                </a:solidFill>
              </a:rPr>
              <a:t>Output </a:t>
            </a:r>
            <a:r>
              <a:rPr lang="en-US" sz="3200" b="1" dirty="0">
                <a:solidFill>
                  <a:schemeClr val="bg1"/>
                </a:solidFill>
              </a:rPr>
              <a:t>I</a:t>
            </a:r>
            <a:r>
              <a:rPr lang="en-US" sz="3200" b="1" dirty="0" smtClean="0">
                <a:solidFill>
                  <a:schemeClr val="bg1"/>
                </a:solidFill>
              </a:rPr>
              <a:t>ndicators</a:t>
            </a:r>
            <a:r>
              <a:rPr lang="en-US" sz="3200" b="1" dirty="0">
                <a:solidFill>
                  <a:schemeClr val="bg1"/>
                </a:solidFill>
              </a:rPr>
              <a:t>: Annual and </a:t>
            </a:r>
            <a:r>
              <a:rPr lang="en-US" sz="3200" b="1" dirty="0" smtClean="0">
                <a:solidFill>
                  <a:schemeClr val="bg1"/>
                </a:solidFill>
              </a:rPr>
              <a:t>Quarterly </a:t>
            </a:r>
            <a:r>
              <a:rPr lang="en-US" sz="3200" b="1" dirty="0">
                <a:solidFill>
                  <a:schemeClr val="bg1"/>
                </a:solidFill>
              </a:rPr>
              <a:t>T</a:t>
            </a:r>
            <a:r>
              <a:rPr lang="en-US" sz="3200" b="1" dirty="0" smtClean="0">
                <a:solidFill>
                  <a:schemeClr val="bg1"/>
                </a:solidFill>
              </a:rPr>
              <a:t>argets</a:t>
            </a:r>
            <a:endParaRPr lang="en-ZA" sz="3200" b="1" dirty="0">
              <a:solidFill>
                <a:schemeClr val="bg1"/>
              </a:solidFill>
            </a:endParaRPr>
          </a:p>
        </p:txBody>
      </p:sp>
    </p:spTree>
    <p:extLst>
      <p:ext uri="{BB962C8B-B14F-4D97-AF65-F5344CB8AC3E}">
        <p14:creationId xmlns:p14="http://schemas.microsoft.com/office/powerpoint/2010/main" val="3035400340"/>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28</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054818589"/>
              </p:ext>
            </p:extLst>
          </p:nvPr>
        </p:nvGraphicFramePr>
        <p:xfrm>
          <a:off x="185058" y="1541541"/>
          <a:ext cx="8763000" cy="4959795"/>
        </p:xfrm>
        <a:graphic>
          <a:graphicData uri="http://schemas.openxmlformats.org/drawingml/2006/table">
            <a:tbl>
              <a:tblPr firstRow="1" firstCol="1" lastRow="1" lastCol="1" bandRow="1" bandCol="1">
                <a:tableStyleId>{5C22544A-7EE6-4342-B048-85BDC9FD1C3A}</a:tableStyleId>
              </a:tblPr>
              <a:tblGrid>
                <a:gridCol w="990599">
                  <a:extLst>
                    <a:ext uri="{9D8B030D-6E8A-4147-A177-3AD203B41FA5}">
                      <a16:colId xmlns:a16="http://schemas.microsoft.com/office/drawing/2014/main" val="20000"/>
                    </a:ext>
                  </a:extLst>
                </a:gridCol>
                <a:gridCol w="1219201">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447800">
                  <a:extLst>
                    <a:ext uri="{9D8B030D-6E8A-4147-A177-3AD203B41FA5}">
                      <a16:colId xmlns:a16="http://schemas.microsoft.com/office/drawing/2014/main" val="20005"/>
                    </a:ext>
                  </a:extLst>
                </a:gridCol>
                <a:gridCol w="1371600">
                  <a:extLst>
                    <a:ext uri="{9D8B030D-6E8A-4147-A177-3AD203B41FA5}">
                      <a16:colId xmlns:a16="http://schemas.microsoft.com/office/drawing/2014/main" val="20006"/>
                    </a:ext>
                  </a:extLst>
                </a:gridCol>
              </a:tblGrid>
              <a:tr h="76842">
                <a:tc rowSpan="3">
                  <a:txBody>
                    <a:bodyPr/>
                    <a:lstStyle/>
                    <a:p>
                      <a:pPr marL="50800">
                        <a:spcBef>
                          <a:spcPts val="270"/>
                        </a:spcBef>
                        <a:spcAft>
                          <a:spcPts val="0"/>
                        </a:spcAft>
                      </a:pPr>
                      <a:r>
                        <a:rPr lang="en-ZA" sz="1300" dirty="0">
                          <a:effectLst/>
                        </a:rPr>
                        <a:t>Outcome</a:t>
                      </a:r>
                      <a:endParaRPr lang="en-ZA" sz="1300" dirty="0">
                        <a:effectLst/>
                        <a:latin typeface="Tahoma"/>
                        <a:ea typeface="Tahoma"/>
                      </a:endParaRPr>
                    </a:p>
                  </a:txBody>
                  <a:tcPr marL="0" marR="0" marT="0" marB="0"/>
                </a:tc>
                <a:tc rowSpan="3">
                  <a:txBody>
                    <a:bodyPr/>
                    <a:lstStyle/>
                    <a:p>
                      <a:pPr marL="50800">
                        <a:spcBef>
                          <a:spcPts val="270"/>
                        </a:spcBef>
                        <a:spcAft>
                          <a:spcPts val="0"/>
                        </a:spcAft>
                      </a:pPr>
                      <a:r>
                        <a:rPr lang="en-ZA" sz="1300" dirty="0">
                          <a:effectLst/>
                        </a:rPr>
                        <a:t>Outputs</a:t>
                      </a:r>
                      <a:endParaRPr lang="en-ZA" sz="1300" dirty="0">
                        <a:effectLst/>
                        <a:latin typeface="Tahoma"/>
                        <a:ea typeface="Tahoma"/>
                      </a:endParaRPr>
                    </a:p>
                  </a:txBody>
                  <a:tcPr marL="0" marR="0" marT="0" marB="0"/>
                </a:tc>
                <a:tc rowSpan="3">
                  <a:txBody>
                    <a:bodyPr/>
                    <a:lstStyle/>
                    <a:p>
                      <a:pPr marL="50800">
                        <a:lnSpc>
                          <a:spcPct val="103000"/>
                        </a:lnSpc>
                        <a:spcBef>
                          <a:spcPts val="270"/>
                        </a:spcBef>
                        <a:spcAft>
                          <a:spcPts val="0"/>
                        </a:spcAft>
                      </a:pPr>
                      <a:r>
                        <a:rPr lang="en-ZA" sz="1300">
                          <a:effectLst/>
                        </a:rPr>
                        <a:t>Output indicators</a:t>
                      </a:r>
                      <a:endParaRPr lang="en-ZA" sz="1300">
                        <a:effectLst/>
                        <a:latin typeface="Tahoma"/>
                        <a:ea typeface="Tahoma"/>
                      </a:endParaRPr>
                    </a:p>
                  </a:txBody>
                  <a:tcPr marL="0" marR="0" marT="0" marB="0"/>
                </a:tc>
                <a:tc gridSpan="4">
                  <a:txBody>
                    <a:bodyPr/>
                    <a:lstStyle/>
                    <a:p>
                      <a:pPr marL="50800">
                        <a:spcBef>
                          <a:spcPts val="270"/>
                        </a:spcBef>
                        <a:spcAft>
                          <a:spcPts val="0"/>
                        </a:spcAft>
                      </a:pPr>
                      <a:r>
                        <a:rPr lang="en-ZA" sz="1300" dirty="0">
                          <a:effectLst/>
                        </a:rPr>
                        <a:t>Annual targets</a:t>
                      </a:r>
                      <a:endParaRPr lang="en-ZA" sz="1300" dirty="0">
                        <a:effectLst/>
                        <a:latin typeface="Tahoma"/>
                        <a:ea typeface="Tahoma"/>
                      </a:endParaRPr>
                    </a:p>
                  </a:txBody>
                  <a:tcPr marL="0" marR="0"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188238">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marL="49530" marR="133350">
                        <a:lnSpc>
                          <a:spcPct val="103000"/>
                        </a:lnSpc>
                        <a:spcBef>
                          <a:spcPts val="270"/>
                        </a:spcBef>
                        <a:spcAft>
                          <a:spcPts val="0"/>
                        </a:spcAft>
                      </a:pPr>
                      <a:r>
                        <a:rPr lang="en-ZA" sz="1300">
                          <a:effectLst/>
                        </a:rPr>
                        <a:t>Estimated perfor- mance</a:t>
                      </a:r>
                      <a:endParaRPr lang="en-ZA" sz="1300">
                        <a:effectLst/>
                        <a:latin typeface="Tahoma"/>
                        <a:ea typeface="Tahoma"/>
                      </a:endParaRPr>
                    </a:p>
                  </a:txBody>
                  <a:tcPr marL="0" marR="0" marT="0" marB="0"/>
                </a:tc>
                <a:tc gridSpan="3">
                  <a:txBody>
                    <a:bodyPr/>
                    <a:lstStyle/>
                    <a:p>
                      <a:pPr marL="48895">
                        <a:spcBef>
                          <a:spcPts val="270"/>
                        </a:spcBef>
                        <a:spcAft>
                          <a:spcPts val="0"/>
                        </a:spcAft>
                      </a:pPr>
                      <a:r>
                        <a:rPr lang="en-ZA" sz="1300">
                          <a:effectLst/>
                        </a:rPr>
                        <a:t>MTEF period</a:t>
                      </a:r>
                      <a:endParaRPr lang="en-ZA" sz="1300">
                        <a:effectLst/>
                        <a:latin typeface="Tahoma"/>
                        <a:ea typeface="Tahoma"/>
                      </a:endParaRPr>
                    </a:p>
                  </a:txBody>
                  <a:tcPr marL="0" marR="0"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1"/>
                  </a:ext>
                </a:extLst>
              </a:tr>
              <a:tr h="132540">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spcAft>
                          <a:spcPts val="0"/>
                        </a:spcAft>
                      </a:pPr>
                      <a:r>
                        <a:rPr lang="en-ZA" sz="1300">
                          <a:effectLst/>
                        </a:rPr>
                        <a:t>2019/20 </a:t>
                      </a:r>
                      <a:endParaRPr lang="en-ZA" sz="1300">
                        <a:effectLst/>
                        <a:latin typeface="Candara"/>
                        <a:ea typeface="Times New Roman"/>
                        <a:cs typeface="Times New Roman"/>
                      </a:endParaRPr>
                    </a:p>
                  </a:txBody>
                  <a:tcPr marL="0" marR="0" marT="0" marB="0"/>
                </a:tc>
                <a:tc>
                  <a:txBody>
                    <a:bodyPr/>
                    <a:lstStyle/>
                    <a:p>
                      <a:pPr>
                        <a:spcAft>
                          <a:spcPts val="0"/>
                        </a:spcAft>
                      </a:pPr>
                      <a:r>
                        <a:rPr lang="en-ZA" sz="1300">
                          <a:effectLst/>
                        </a:rPr>
                        <a:t>2020/21 </a:t>
                      </a:r>
                      <a:endParaRPr lang="en-ZA" sz="1300">
                        <a:effectLst/>
                        <a:latin typeface="Candara"/>
                        <a:ea typeface="Times New Roman"/>
                        <a:cs typeface="Times New Roman"/>
                      </a:endParaRPr>
                    </a:p>
                  </a:txBody>
                  <a:tcPr marL="0" marR="0" marT="0" marB="0"/>
                </a:tc>
                <a:tc>
                  <a:txBody>
                    <a:bodyPr/>
                    <a:lstStyle/>
                    <a:p>
                      <a:pPr>
                        <a:spcAft>
                          <a:spcPts val="0"/>
                        </a:spcAft>
                      </a:pPr>
                      <a:r>
                        <a:rPr lang="en-ZA" sz="1300">
                          <a:effectLst/>
                        </a:rPr>
                        <a:t>2021/22 </a:t>
                      </a:r>
                      <a:endParaRPr lang="en-ZA" sz="1300">
                        <a:effectLst/>
                        <a:latin typeface="Candara"/>
                        <a:ea typeface="Times New Roman"/>
                        <a:cs typeface="Times New Roman"/>
                      </a:endParaRPr>
                    </a:p>
                  </a:txBody>
                  <a:tcPr marL="0" marR="0" marT="0" marB="0"/>
                </a:tc>
                <a:tc>
                  <a:txBody>
                    <a:bodyPr/>
                    <a:lstStyle/>
                    <a:p>
                      <a:pPr>
                        <a:spcAft>
                          <a:spcPts val="0"/>
                        </a:spcAft>
                      </a:pPr>
                      <a:r>
                        <a:rPr lang="en-ZA" sz="1300">
                          <a:effectLst/>
                        </a:rPr>
                        <a:t>2022/23</a:t>
                      </a:r>
                      <a:endParaRPr lang="en-ZA" sz="1300">
                        <a:effectLst/>
                        <a:latin typeface="Candara"/>
                        <a:ea typeface="Times New Roman"/>
                        <a:cs typeface="Times New Roman"/>
                      </a:endParaRPr>
                    </a:p>
                  </a:txBody>
                  <a:tcPr marL="0" marR="0" marT="0" marB="0"/>
                </a:tc>
                <a:extLst>
                  <a:ext uri="{0D108BD9-81ED-4DB2-BD59-A6C34878D82A}">
                    <a16:rowId xmlns:a16="http://schemas.microsoft.com/office/drawing/2014/main" val="10002"/>
                  </a:ext>
                </a:extLst>
              </a:tr>
              <a:tr h="519846">
                <a:tc rowSpan="3">
                  <a:txBody>
                    <a:bodyPr/>
                    <a:lstStyle/>
                    <a:p>
                      <a:pPr>
                        <a:spcAft>
                          <a:spcPts val="0"/>
                        </a:spcAft>
                      </a:pPr>
                      <a:r>
                        <a:rPr lang="en-ZA" sz="1300" dirty="0">
                          <a:effectLst/>
                        </a:rPr>
                        <a:t>1.1 Functional, Efficient and integrated Governance</a:t>
                      </a:r>
                    </a:p>
                    <a:p>
                      <a:pPr>
                        <a:spcAft>
                          <a:spcPts val="0"/>
                        </a:spcAft>
                      </a:pPr>
                      <a:r>
                        <a:rPr lang="en-ZA" sz="1300" dirty="0">
                          <a:effectLst/>
                        </a:rPr>
                        <a:t> </a:t>
                      </a:r>
                    </a:p>
                    <a:p>
                      <a:pPr>
                        <a:spcAft>
                          <a:spcPts val="0"/>
                        </a:spcAft>
                      </a:pPr>
                      <a:r>
                        <a:rPr lang="en-ZA" sz="1300" dirty="0">
                          <a:effectLst/>
                        </a:rPr>
                        <a:t> </a:t>
                      </a:r>
                    </a:p>
                    <a:p>
                      <a:pPr>
                        <a:spcAft>
                          <a:spcPts val="0"/>
                        </a:spcAft>
                      </a:pPr>
                      <a:r>
                        <a:rPr lang="en-ZA" sz="1300" dirty="0">
                          <a:effectLst/>
                        </a:rPr>
                        <a:t> </a:t>
                      </a:r>
                    </a:p>
                    <a:p>
                      <a:pPr>
                        <a:spcAft>
                          <a:spcPts val="0"/>
                        </a:spcAft>
                      </a:pPr>
                      <a:r>
                        <a:rPr lang="en-ZA" sz="1300" dirty="0">
                          <a:effectLst/>
                        </a:rPr>
                        <a:t> </a:t>
                      </a:r>
                    </a:p>
                    <a:p>
                      <a:pPr>
                        <a:spcAft>
                          <a:spcPts val="0"/>
                        </a:spcAft>
                      </a:pPr>
                      <a:r>
                        <a:rPr lang="en-ZA" sz="1300" dirty="0">
                          <a:effectLst/>
                        </a:rPr>
                        <a:t> </a:t>
                      </a:r>
                    </a:p>
                    <a:p>
                      <a:pPr>
                        <a:spcAft>
                          <a:spcPts val="0"/>
                        </a:spcAft>
                      </a:pPr>
                      <a:r>
                        <a:rPr lang="en-ZA" sz="1300" dirty="0">
                          <a:effectLst/>
                        </a:rPr>
                        <a:t> </a:t>
                      </a:r>
                    </a:p>
                    <a:p>
                      <a:pPr>
                        <a:spcAft>
                          <a:spcPts val="0"/>
                        </a:spcAft>
                      </a:pPr>
                      <a:r>
                        <a:rPr lang="en-ZA" sz="1300" dirty="0">
                          <a:effectLst/>
                        </a:rPr>
                        <a:t> </a:t>
                      </a:r>
                    </a:p>
                    <a:p>
                      <a:pPr>
                        <a:spcAft>
                          <a:spcPts val="0"/>
                        </a:spcAft>
                      </a:pPr>
                      <a:r>
                        <a:rPr lang="en-ZA" sz="1300" dirty="0">
                          <a:effectLst/>
                        </a:rPr>
                        <a:t> </a:t>
                      </a:r>
                    </a:p>
                    <a:p>
                      <a:pPr>
                        <a:spcAft>
                          <a:spcPts val="0"/>
                        </a:spcAft>
                      </a:pPr>
                      <a:r>
                        <a:rPr lang="en-ZA" sz="1300" dirty="0">
                          <a:effectLst/>
                        </a:rPr>
                        <a:t> </a:t>
                      </a:r>
                    </a:p>
                    <a:p>
                      <a:pPr>
                        <a:spcAft>
                          <a:spcPts val="0"/>
                        </a:spcAft>
                      </a:pPr>
                      <a:r>
                        <a:rPr lang="en-ZA" sz="1300" dirty="0">
                          <a:effectLst/>
                        </a:rPr>
                        <a:t> </a:t>
                      </a:r>
                    </a:p>
                    <a:p>
                      <a:pPr>
                        <a:spcAft>
                          <a:spcPts val="0"/>
                        </a:spcAft>
                      </a:pPr>
                      <a:r>
                        <a:rPr lang="en-ZA" sz="1300" dirty="0">
                          <a:effectLst/>
                        </a:rPr>
                        <a:t> </a:t>
                      </a:r>
                    </a:p>
                    <a:p>
                      <a:pPr>
                        <a:spcAft>
                          <a:spcPts val="0"/>
                        </a:spcAft>
                      </a:pPr>
                      <a:r>
                        <a:rPr lang="en-ZA" sz="1300" dirty="0">
                          <a:effectLst/>
                        </a:rPr>
                        <a:t> </a:t>
                      </a:r>
                    </a:p>
                    <a:p>
                      <a:pPr>
                        <a:spcAft>
                          <a:spcPts val="0"/>
                        </a:spcAft>
                      </a:pPr>
                      <a:r>
                        <a:rPr lang="en-ZA" sz="1300" dirty="0">
                          <a:effectLst/>
                        </a:rPr>
                        <a:t> </a:t>
                      </a:r>
                    </a:p>
                    <a:p>
                      <a:pPr>
                        <a:spcAft>
                          <a:spcPts val="0"/>
                        </a:spcAft>
                      </a:pPr>
                      <a:r>
                        <a:rPr lang="en-ZA" sz="1300" dirty="0">
                          <a:effectLst/>
                        </a:rPr>
                        <a:t>  </a:t>
                      </a:r>
                      <a:endParaRPr lang="en-ZA" sz="1300" dirty="0">
                        <a:effectLst/>
                        <a:latin typeface="Candara"/>
                        <a:ea typeface="Times New Roman"/>
                        <a:cs typeface="Times New Roman"/>
                      </a:endParaRPr>
                    </a:p>
                  </a:txBody>
                  <a:tcPr marL="0" marR="0" marT="0" marB="0"/>
                </a:tc>
                <a:tc>
                  <a:txBody>
                    <a:bodyPr/>
                    <a:lstStyle/>
                    <a:p>
                      <a:pPr>
                        <a:lnSpc>
                          <a:spcPct val="106000"/>
                        </a:lnSpc>
                        <a:spcAft>
                          <a:spcPts val="800"/>
                        </a:spcAft>
                      </a:pPr>
                      <a:r>
                        <a:rPr lang="en-ZA" sz="1300" dirty="0">
                          <a:effectLst/>
                        </a:rPr>
                        <a:t>Unqualified audit opinion with no matters of emphasis</a:t>
                      </a:r>
                      <a:endParaRPr lang="en-ZA" sz="1300" dirty="0">
                        <a:effectLst/>
                        <a:latin typeface="Candara"/>
                        <a:ea typeface="Times New Roman"/>
                        <a:cs typeface="Times New Roman"/>
                      </a:endParaRPr>
                    </a:p>
                  </a:txBody>
                  <a:tcPr marL="0" marR="0" marT="0" marB="0"/>
                </a:tc>
                <a:tc>
                  <a:txBody>
                    <a:bodyPr/>
                    <a:lstStyle/>
                    <a:p>
                      <a:pPr>
                        <a:lnSpc>
                          <a:spcPct val="106000"/>
                        </a:lnSpc>
                        <a:spcAft>
                          <a:spcPts val="800"/>
                        </a:spcAft>
                      </a:pPr>
                      <a:r>
                        <a:rPr lang="en-ZA" sz="1300" dirty="0">
                          <a:effectLst/>
                        </a:rPr>
                        <a:t>Unqualified audit opinion with no matters of emphasis taking into consideration AG and internal audit findings </a:t>
                      </a:r>
                      <a:endParaRPr lang="en-ZA" sz="1300" dirty="0" smtClean="0">
                        <a:effectLst/>
                      </a:endParaRPr>
                    </a:p>
                    <a:p>
                      <a:pPr>
                        <a:lnSpc>
                          <a:spcPct val="106000"/>
                        </a:lnSpc>
                        <a:spcAft>
                          <a:spcPts val="800"/>
                        </a:spcAft>
                      </a:pPr>
                      <a:endParaRPr lang="en-ZA" sz="1300" dirty="0">
                        <a:effectLst/>
                        <a:latin typeface="Candara"/>
                        <a:ea typeface="Times New Roman"/>
                        <a:cs typeface="Times New Roman"/>
                      </a:endParaRPr>
                    </a:p>
                  </a:txBody>
                  <a:tcPr marL="0" marR="0" marT="0" marB="0"/>
                </a:tc>
                <a:tc>
                  <a:txBody>
                    <a:bodyPr/>
                    <a:lstStyle/>
                    <a:p>
                      <a:pPr>
                        <a:lnSpc>
                          <a:spcPct val="106000"/>
                        </a:lnSpc>
                        <a:spcAft>
                          <a:spcPts val="800"/>
                        </a:spcAft>
                      </a:pPr>
                      <a:r>
                        <a:rPr lang="en-ZA" sz="1300" dirty="0">
                          <a:effectLst/>
                        </a:rPr>
                        <a:t>Unqualified audit opinion taking into consideration AG and internal audit findings</a:t>
                      </a:r>
                      <a:endParaRPr lang="en-ZA" sz="1300" dirty="0">
                        <a:effectLst/>
                        <a:latin typeface="Candara"/>
                        <a:ea typeface="Times New Roman"/>
                        <a:cs typeface="Times New Roman"/>
                      </a:endParaRPr>
                    </a:p>
                  </a:txBody>
                  <a:tcPr marL="0" marR="0" marT="0" marB="0"/>
                </a:tc>
                <a:tc>
                  <a:txBody>
                    <a:bodyPr/>
                    <a:lstStyle/>
                    <a:p>
                      <a:pPr>
                        <a:spcAft>
                          <a:spcPts val="0"/>
                        </a:spcAft>
                      </a:pPr>
                      <a:r>
                        <a:rPr lang="en-ZA" sz="1300" dirty="0">
                          <a:effectLst/>
                        </a:rPr>
                        <a:t>Unqualified audit opinion with no matters of emphasis taking into consideration AG and internal audit findings</a:t>
                      </a:r>
                      <a:endParaRPr lang="en-ZA" sz="1300" dirty="0">
                        <a:effectLst/>
                        <a:latin typeface="Candara"/>
                        <a:ea typeface="Times New Roman"/>
                        <a:cs typeface="Times New Roman"/>
                      </a:endParaRPr>
                    </a:p>
                  </a:txBody>
                  <a:tcPr marL="0" marR="0" marT="0" marB="0"/>
                </a:tc>
                <a:tc>
                  <a:txBody>
                    <a:bodyPr/>
                    <a:lstStyle/>
                    <a:p>
                      <a:pPr>
                        <a:spcAft>
                          <a:spcPts val="0"/>
                        </a:spcAft>
                      </a:pPr>
                      <a:r>
                        <a:rPr lang="en-ZA" sz="1300" dirty="0">
                          <a:effectLst/>
                        </a:rPr>
                        <a:t>Unqualified audit opinion with no matters of emphasis taking into consideration AG and internal audit findings</a:t>
                      </a:r>
                      <a:endParaRPr lang="en-ZA" sz="1300" dirty="0">
                        <a:effectLst/>
                        <a:latin typeface="Candara"/>
                        <a:ea typeface="Times New Roman"/>
                        <a:cs typeface="Times New Roman"/>
                      </a:endParaRPr>
                    </a:p>
                  </a:txBody>
                  <a:tcPr marL="0" marR="0" marT="0" marB="0"/>
                </a:tc>
                <a:tc>
                  <a:txBody>
                    <a:bodyPr/>
                    <a:lstStyle/>
                    <a:p>
                      <a:pPr>
                        <a:spcAft>
                          <a:spcPts val="0"/>
                        </a:spcAft>
                      </a:pPr>
                      <a:r>
                        <a:rPr lang="en-ZA" sz="1300" dirty="0">
                          <a:effectLst/>
                        </a:rPr>
                        <a:t>Unqualified audit opinion with no matters of emphasis taking into consideration AG and internal audit findings</a:t>
                      </a:r>
                    </a:p>
                    <a:p>
                      <a:pPr>
                        <a:spcAft>
                          <a:spcPts val="0"/>
                        </a:spcAft>
                      </a:pPr>
                      <a:r>
                        <a:rPr lang="en-ZA" sz="1300" dirty="0">
                          <a:effectLst/>
                        </a:rPr>
                        <a:t> </a:t>
                      </a:r>
                      <a:endParaRPr lang="en-ZA" sz="1300" dirty="0">
                        <a:effectLst/>
                        <a:latin typeface="Candara"/>
                        <a:ea typeface="Times New Roman"/>
                        <a:cs typeface="Times New Roman"/>
                      </a:endParaRPr>
                    </a:p>
                  </a:txBody>
                  <a:tcPr marL="0" marR="0" marT="0" marB="0"/>
                </a:tc>
                <a:extLst>
                  <a:ext uri="{0D108BD9-81ED-4DB2-BD59-A6C34878D82A}">
                    <a16:rowId xmlns:a16="http://schemas.microsoft.com/office/drawing/2014/main" val="10003"/>
                  </a:ext>
                </a:extLst>
              </a:tr>
              <a:tr h="302986">
                <a:tc vMerge="1">
                  <a:txBody>
                    <a:bodyPr/>
                    <a:lstStyle/>
                    <a:p>
                      <a:endParaRPr lang="en-ZA"/>
                    </a:p>
                  </a:txBody>
                  <a:tcPr/>
                </a:tc>
                <a:tc>
                  <a:txBody>
                    <a:bodyPr/>
                    <a:lstStyle/>
                    <a:p>
                      <a:pPr>
                        <a:lnSpc>
                          <a:spcPct val="106000"/>
                        </a:lnSpc>
                        <a:spcAft>
                          <a:spcPts val="800"/>
                        </a:spcAft>
                      </a:pPr>
                      <a:r>
                        <a:rPr lang="en-ZA" sz="1300">
                          <a:effectLst/>
                        </a:rPr>
                        <a:t>Anti-Fraud and Corruption measures</a:t>
                      </a:r>
                      <a:endParaRPr lang="en-ZA" sz="1300">
                        <a:effectLst/>
                        <a:latin typeface="Candara"/>
                        <a:ea typeface="Times New Roman"/>
                        <a:cs typeface="Times New Roman"/>
                      </a:endParaRPr>
                    </a:p>
                  </a:txBody>
                  <a:tcPr marL="0" marR="0" marT="0" marB="0"/>
                </a:tc>
                <a:tc>
                  <a:txBody>
                    <a:bodyPr/>
                    <a:lstStyle/>
                    <a:p>
                      <a:pPr>
                        <a:lnSpc>
                          <a:spcPct val="106000"/>
                        </a:lnSpc>
                        <a:spcAft>
                          <a:spcPts val="800"/>
                        </a:spcAft>
                      </a:pPr>
                      <a:r>
                        <a:rPr lang="en-ZA" sz="1300">
                          <a:effectLst/>
                        </a:rPr>
                        <a:t>Percentage Implementation of Fraud prevention plan</a:t>
                      </a:r>
                      <a:endParaRPr lang="en-ZA" sz="1300">
                        <a:effectLst/>
                        <a:latin typeface="Candara"/>
                        <a:ea typeface="Times New Roman"/>
                        <a:cs typeface="Times New Roman"/>
                      </a:endParaRPr>
                    </a:p>
                  </a:txBody>
                  <a:tcPr marL="0" marR="0" marT="0" marB="0"/>
                </a:tc>
                <a:tc>
                  <a:txBody>
                    <a:bodyPr/>
                    <a:lstStyle/>
                    <a:p>
                      <a:pPr>
                        <a:lnSpc>
                          <a:spcPct val="106000"/>
                        </a:lnSpc>
                        <a:spcAft>
                          <a:spcPts val="800"/>
                        </a:spcAft>
                      </a:pPr>
                      <a:r>
                        <a:rPr lang="en-ZA" sz="1300" dirty="0">
                          <a:effectLst/>
                        </a:rPr>
                        <a:t>Approval of Fraud prevention plan</a:t>
                      </a:r>
                      <a:endParaRPr lang="en-ZA" sz="1300" dirty="0">
                        <a:effectLst/>
                        <a:latin typeface="Candara"/>
                        <a:ea typeface="Times New Roman"/>
                        <a:cs typeface="Times New Roman"/>
                      </a:endParaRPr>
                    </a:p>
                  </a:txBody>
                  <a:tcPr marL="0" marR="0" marT="0" marB="0"/>
                </a:tc>
                <a:tc>
                  <a:txBody>
                    <a:bodyPr/>
                    <a:lstStyle/>
                    <a:p>
                      <a:pPr algn="ctr">
                        <a:lnSpc>
                          <a:spcPct val="106000"/>
                        </a:lnSpc>
                        <a:spcAft>
                          <a:spcPts val="800"/>
                        </a:spcAft>
                      </a:pPr>
                      <a:r>
                        <a:rPr lang="en-ZA" sz="1300" dirty="0">
                          <a:effectLst/>
                        </a:rPr>
                        <a:t>100% Implementation of Fraud prevention plan</a:t>
                      </a:r>
                      <a:endParaRPr lang="en-ZA" sz="1300" dirty="0">
                        <a:effectLst/>
                        <a:latin typeface="Candara"/>
                        <a:ea typeface="Times New Roman"/>
                        <a:cs typeface="Times New Roman"/>
                      </a:endParaRPr>
                    </a:p>
                  </a:txBody>
                  <a:tcPr marL="0" marR="0" marT="0" marB="0"/>
                </a:tc>
                <a:tc>
                  <a:txBody>
                    <a:bodyPr/>
                    <a:lstStyle/>
                    <a:p>
                      <a:pPr algn="ctr">
                        <a:lnSpc>
                          <a:spcPct val="106000"/>
                        </a:lnSpc>
                        <a:spcAft>
                          <a:spcPts val="800"/>
                        </a:spcAft>
                      </a:pPr>
                      <a:r>
                        <a:rPr lang="en-ZA" sz="1300" dirty="0">
                          <a:effectLst/>
                        </a:rPr>
                        <a:t>100% Implementation of Fraud prevention </a:t>
                      </a:r>
                      <a:r>
                        <a:rPr lang="en-ZA" sz="1300" dirty="0" smtClean="0">
                          <a:effectLst/>
                        </a:rPr>
                        <a:t>plan</a:t>
                      </a:r>
                    </a:p>
                    <a:p>
                      <a:pPr algn="ctr">
                        <a:lnSpc>
                          <a:spcPct val="106000"/>
                        </a:lnSpc>
                        <a:spcAft>
                          <a:spcPts val="800"/>
                        </a:spcAft>
                      </a:pPr>
                      <a:endParaRPr lang="en-ZA" sz="1300" dirty="0">
                        <a:effectLst/>
                        <a:latin typeface="Candara"/>
                        <a:ea typeface="Times New Roman"/>
                        <a:cs typeface="Times New Roman"/>
                      </a:endParaRPr>
                    </a:p>
                  </a:txBody>
                  <a:tcPr marL="0" marR="0" marT="0" marB="0"/>
                </a:tc>
                <a:tc>
                  <a:txBody>
                    <a:bodyPr/>
                    <a:lstStyle/>
                    <a:p>
                      <a:pPr algn="ctr">
                        <a:lnSpc>
                          <a:spcPct val="106000"/>
                        </a:lnSpc>
                        <a:spcAft>
                          <a:spcPts val="800"/>
                        </a:spcAft>
                      </a:pPr>
                      <a:r>
                        <a:rPr lang="en-ZA" sz="1300">
                          <a:effectLst/>
                        </a:rPr>
                        <a:t>100% Implementation of Fraud prevention plan</a:t>
                      </a:r>
                      <a:endParaRPr lang="en-ZA" sz="1300">
                        <a:effectLst/>
                        <a:latin typeface="Candara"/>
                        <a:ea typeface="Times New Roman"/>
                        <a:cs typeface="Times New Roman"/>
                      </a:endParaRPr>
                    </a:p>
                  </a:txBody>
                  <a:tcPr marL="0" marR="0" marT="0" marB="0"/>
                </a:tc>
                <a:extLst>
                  <a:ext uri="{0D108BD9-81ED-4DB2-BD59-A6C34878D82A}">
                    <a16:rowId xmlns:a16="http://schemas.microsoft.com/office/drawing/2014/main" val="10004"/>
                  </a:ext>
                </a:extLst>
              </a:tr>
              <a:tr h="1012253">
                <a:tc vMerge="1">
                  <a:txBody>
                    <a:bodyPr/>
                    <a:lstStyle/>
                    <a:p>
                      <a:endParaRPr lang="en-ZA"/>
                    </a:p>
                  </a:txBody>
                  <a:tcPr/>
                </a:tc>
                <a:tc>
                  <a:txBody>
                    <a:bodyPr/>
                    <a:lstStyle/>
                    <a:p>
                      <a:pPr>
                        <a:spcAft>
                          <a:spcPts val="0"/>
                        </a:spcAft>
                      </a:pPr>
                      <a:r>
                        <a:rPr lang="en-ZA" sz="1300" dirty="0">
                          <a:effectLst/>
                        </a:rPr>
                        <a:t>Aligned EAAB planning processes</a:t>
                      </a:r>
                    </a:p>
                    <a:p>
                      <a:pPr>
                        <a:spcAft>
                          <a:spcPts val="0"/>
                        </a:spcAft>
                      </a:pPr>
                      <a:r>
                        <a:rPr lang="en-ZA" sz="1300" dirty="0">
                          <a:effectLst/>
                        </a:rPr>
                        <a:t> </a:t>
                      </a:r>
                    </a:p>
                    <a:p>
                      <a:pPr>
                        <a:spcAft>
                          <a:spcPts val="0"/>
                        </a:spcAft>
                      </a:pPr>
                      <a:r>
                        <a:rPr lang="en-ZA" sz="1300" dirty="0">
                          <a:effectLst/>
                        </a:rPr>
                        <a:t> </a:t>
                      </a:r>
                      <a:endParaRPr lang="en-ZA" sz="1300" dirty="0">
                        <a:effectLst/>
                        <a:latin typeface="Candara"/>
                        <a:ea typeface="Times New Roman"/>
                        <a:cs typeface="Times New Roman"/>
                      </a:endParaRPr>
                    </a:p>
                  </a:txBody>
                  <a:tcPr marL="0" marR="0" marT="0" marB="0"/>
                </a:tc>
                <a:tc>
                  <a:txBody>
                    <a:bodyPr/>
                    <a:lstStyle/>
                    <a:p>
                      <a:pPr>
                        <a:spcAft>
                          <a:spcPts val="0"/>
                        </a:spcAft>
                      </a:pPr>
                      <a:r>
                        <a:rPr lang="en-ZA" sz="1300" dirty="0">
                          <a:effectLst/>
                        </a:rPr>
                        <a:t>Percentage of risk mitigation plans implemented</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dirty="0">
                          <a:effectLst/>
                        </a:rPr>
                        <a:t>69% risk mitigation plans implemented per annum</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dirty="0">
                          <a:effectLst/>
                        </a:rPr>
                        <a:t>100% risk mitigation plans implemented per annum</a:t>
                      </a:r>
                    </a:p>
                    <a:p>
                      <a:pPr algn="ctr">
                        <a:spcAft>
                          <a:spcPts val="0"/>
                        </a:spcAft>
                      </a:pP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dirty="0">
                          <a:effectLst/>
                        </a:rPr>
                        <a:t>100% risk mitigation plans implemented per annum</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dirty="0">
                          <a:effectLst/>
                        </a:rPr>
                        <a:t>100% risk mitigation plans implemented per annum</a:t>
                      </a:r>
                    </a:p>
                    <a:p>
                      <a:pPr>
                        <a:spcAft>
                          <a:spcPts val="0"/>
                        </a:spcAft>
                      </a:pPr>
                      <a:r>
                        <a:rPr lang="en-ZA" sz="1300" dirty="0">
                          <a:effectLst/>
                        </a:rPr>
                        <a:t>  </a:t>
                      </a:r>
                      <a:endParaRPr lang="en-ZA" sz="1300" dirty="0">
                        <a:effectLst/>
                        <a:latin typeface="Candara"/>
                        <a:ea typeface="Times New Roman"/>
                        <a:cs typeface="Times New Roman"/>
                      </a:endParaRPr>
                    </a:p>
                  </a:txBody>
                  <a:tcPr marL="0" marR="0" marT="0" marB="0"/>
                </a:tc>
                <a:extLst>
                  <a:ext uri="{0D108BD9-81ED-4DB2-BD59-A6C34878D82A}">
                    <a16:rowId xmlns:a16="http://schemas.microsoft.com/office/drawing/2014/main" val="10005"/>
                  </a:ext>
                </a:extLst>
              </a:tr>
            </a:tbl>
          </a:graphicData>
        </a:graphic>
      </p:graphicFrame>
      <p:sp>
        <p:nvSpPr>
          <p:cNvPr id="4" name="Rectangle 3"/>
          <p:cNvSpPr/>
          <p:nvPr/>
        </p:nvSpPr>
        <p:spPr>
          <a:xfrm>
            <a:off x="228600" y="228600"/>
            <a:ext cx="8610600" cy="1077218"/>
          </a:xfrm>
          <a:prstGeom prst="rect">
            <a:avLst/>
          </a:prstGeom>
        </p:spPr>
        <p:txBody>
          <a:bodyPr wrap="square">
            <a:spAutoFit/>
          </a:bodyPr>
          <a:lstStyle/>
          <a:p>
            <a:pPr lvl="0"/>
            <a:r>
              <a:rPr lang="en-ZA" sz="2400" b="1" dirty="0"/>
              <a:t>Outcomes, Outputs, Performance indicators and </a:t>
            </a:r>
            <a:r>
              <a:rPr lang="en-ZA" sz="2400" b="1" dirty="0" smtClean="0"/>
              <a:t>targets</a:t>
            </a:r>
          </a:p>
          <a:p>
            <a:pPr lvl="0"/>
            <a:r>
              <a:rPr lang="en-US" sz="2000" b="1" dirty="0"/>
              <a:t>T</a:t>
            </a:r>
            <a:r>
              <a:rPr lang="en-US" sz="2000" b="1" dirty="0" smtClean="0"/>
              <a:t>hree </a:t>
            </a:r>
            <a:r>
              <a:rPr lang="en-US" sz="2000" b="1" dirty="0"/>
              <a:t>year period (2020/21 - 2022/23</a:t>
            </a:r>
            <a:r>
              <a:rPr lang="en-US" sz="2000" b="1" dirty="0" smtClean="0"/>
              <a:t>)</a:t>
            </a:r>
            <a:endParaRPr lang="en-ZA" sz="2000" b="1" dirty="0"/>
          </a:p>
          <a:p>
            <a:r>
              <a:rPr lang="en-ZA" sz="2000" b="1" dirty="0" smtClean="0">
                <a:solidFill>
                  <a:srgbClr val="FF0000"/>
                </a:solidFill>
              </a:rPr>
              <a:t>Programme </a:t>
            </a:r>
            <a:r>
              <a:rPr lang="en-ZA" sz="2000" b="1" dirty="0">
                <a:solidFill>
                  <a:srgbClr val="FF0000"/>
                </a:solidFill>
              </a:rPr>
              <a:t>One: Finance and Administration</a:t>
            </a:r>
            <a:endParaRPr lang="en-ZA" sz="2000" dirty="0">
              <a:solidFill>
                <a:srgbClr val="FF0000"/>
              </a:solidFill>
            </a:endParaRPr>
          </a:p>
        </p:txBody>
      </p:sp>
    </p:spTree>
    <p:extLst>
      <p:ext uri="{BB962C8B-B14F-4D97-AF65-F5344CB8AC3E}">
        <p14:creationId xmlns:p14="http://schemas.microsoft.com/office/powerpoint/2010/main" val="1892959680"/>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29</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679464782"/>
              </p:ext>
            </p:extLst>
          </p:nvPr>
        </p:nvGraphicFramePr>
        <p:xfrm>
          <a:off x="228600" y="762000"/>
          <a:ext cx="8763000" cy="4964938"/>
        </p:xfrm>
        <a:graphic>
          <a:graphicData uri="http://schemas.openxmlformats.org/drawingml/2006/table">
            <a:tbl>
              <a:tblPr firstRow="1" firstCol="1" lastRow="1" lastCol="1" bandRow="1" bandCol="1">
                <a:tableStyleId>{5C22544A-7EE6-4342-B048-85BDC9FD1C3A}</a:tableStyleId>
              </a:tblPr>
              <a:tblGrid>
                <a:gridCol w="990599">
                  <a:extLst>
                    <a:ext uri="{9D8B030D-6E8A-4147-A177-3AD203B41FA5}">
                      <a16:colId xmlns:a16="http://schemas.microsoft.com/office/drawing/2014/main" val="20000"/>
                    </a:ext>
                  </a:extLst>
                </a:gridCol>
                <a:gridCol w="1219201">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447800">
                  <a:extLst>
                    <a:ext uri="{9D8B030D-6E8A-4147-A177-3AD203B41FA5}">
                      <a16:colId xmlns:a16="http://schemas.microsoft.com/office/drawing/2014/main" val="20005"/>
                    </a:ext>
                  </a:extLst>
                </a:gridCol>
                <a:gridCol w="1371600">
                  <a:extLst>
                    <a:ext uri="{9D8B030D-6E8A-4147-A177-3AD203B41FA5}">
                      <a16:colId xmlns:a16="http://schemas.microsoft.com/office/drawing/2014/main" val="20006"/>
                    </a:ext>
                  </a:extLst>
                </a:gridCol>
              </a:tblGrid>
              <a:tr h="76842">
                <a:tc rowSpan="3">
                  <a:txBody>
                    <a:bodyPr/>
                    <a:lstStyle/>
                    <a:p>
                      <a:pPr marL="50800">
                        <a:spcBef>
                          <a:spcPts val="270"/>
                        </a:spcBef>
                        <a:spcAft>
                          <a:spcPts val="0"/>
                        </a:spcAft>
                      </a:pPr>
                      <a:r>
                        <a:rPr lang="en-ZA" sz="1300" dirty="0">
                          <a:effectLst/>
                        </a:rPr>
                        <a:t>Outcome</a:t>
                      </a:r>
                      <a:endParaRPr lang="en-ZA" sz="1300" dirty="0">
                        <a:effectLst/>
                        <a:latin typeface="Tahoma"/>
                        <a:ea typeface="Tahoma"/>
                      </a:endParaRPr>
                    </a:p>
                  </a:txBody>
                  <a:tcPr marL="0" marR="0" marT="0" marB="0"/>
                </a:tc>
                <a:tc rowSpan="3">
                  <a:txBody>
                    <a:bodyPr/>
                    <a:lstStyle/>
                    <a:p>
                      <a:pPr marL="50800">
                        <a:spcBef>
                          <a:spcPts val="270"/>
                        </a:spcBef>
                        <a:spcAft>
                          <a:spcPts val="0"/>
                        </a:spcAft>
                      </a:pPr>
                      <a:r>
                        <a:rPr lang="en-ZA" sz="1300" dirty="0">
                          <a:effectLst/>
                        </a:rPr>
                        <a:t>Outputs</a:t>
                      </a:r>
                      <a:endParaRPr lang="en-ZA" sz="1300" dirty="0">
                        <a:effectLst/>
                        <a:latin typeface="Tahoma"/>
                        <a:ea typeface="Tahoma"/>
                      </a:endParaRPr>
                    </a:p>
                  </a:txBody>
                  <a:tcPr marL="0" marR="0" marT="0" marB="0"/>
                </a:tc>
                <a:tc rowSpan="3">
                  <a:txBody>
                    <a:bodyPr/>
                    <a:lstStyle/>
                    <a:p>
                      <a:pPr marL="50800">
                        <a:lnSpc>
                          <a:spcPct val="103000"/>
                        </a:lnSpc>
                        <a:spcBef>
                          <a:spcPts val="270"/>
                        </a:spcBef>
                        <a:spcAft>
                          <a:spcPts val="0"/>
                        </a:spcAft>
                      </a:pPr>
                      <a:r>
                        <a:rPr lang="en-ZA" sz="1300">
                          <a:effectLst/>
                        </a:rPr>
                        <a:t>Output indicators</a:t>
                      </a:r>
                      <a:endParaRPr lang="en-ZA" sz="1300">
                        <a:effectLst/>
                        <a:latin typeface="Tahoma"/>
                        <a:ea typeface="Tahoma"/>
                      </a:endParaRPr>
                    </a:p>
                  </a:txBody>
                  <a:tcPr marL="0" marR="0" marT="0" marB="0"/>
                </a:tc>
                <a:tc gridSpan="4">
                  <a:txBody>
                    <a:bodyPr/>
                    <a:lstStyle/>
                    <a:p>
                      <a:pPr marL="50800">
                        <a:spcBef>
                          <a:spcPts val="270"/>
                        </a:spcBef>
                        <a:spcAft>
                          <a:spcPts val="0"/>
                        </a:spcAft>
                      </a:pPr>
                      <a:r>
                        <a:rPr lang="en-ZA" sz="1300" dirty="0">
                          <a:effectLst/>
                        </a:rPr>
                        <a:t>Annual targets</a:t>
                      </a:r>
                      <a:endParaRPr lang="en-ZA" sz="1300" dirty="0">
                        <a:effectLst/>
                        <a:latin typeface="Tahoma"/>
                        <a:ea typeface="Tahoma"/>
                      </a:endParaRPr>
                    </a:p>
                  </a:txBody>
                  <a:tcPr marL="0" marR="0"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188238">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marL="49530" marR="133350">
                        <a:lnSpc>
                          <a:spcPct val="103000"/>
                        </a:lnSpc>
                        <a:spcBef>
                          <a:spcPts val="270"/>
                        </a:spcBef>
                        <a:spcAft>
                          <a:spcPts val="0"/>
                        </a:spcAft>
                      </a:pPr>
                      <a:r>
                        <a:rPr lang="en-ZA" sz="1300" dirty="0">
                          <a:effectLst/>
                        </a:rPr>
                        <a:t>Estimated </a:t>
                      </a:r>
                      <a:r>
                        <a:rPr lang="en-ZA" sz="1300" dirty="0" err="1">
                          <a:effectLst/>
                        </a:rPr>
                        <a:t>perfor</a:t>
                      </a:r>
                      <a:r>
                        <a:rPr lang="en-ZA" sz="1300" dirty="0">
                          <a:effectLst/>
                        </a:rPr>
                        <a:t>- </a:t>
                      </a:r>
                      <a:r>
                        <a:rPr lang="en-ZA" sz="1300" dirty="0" err="1">
                          <a:effectLst/>
                        </a:rPr>
                        <a:t>mance</a:t>
                      </a:r>
                      <a:endParaRPr lang="en-ZA" sz="1300" dirty="0">
                        <a:effectLst/>
                        <a:latin typeface="Tahoma"/>
                        <a:ea typeface="Tahoma"/>
                      </a:endParaRPr>
                    </a:p>
                  </a:txBody>
                  <a:tcPr marL="0" marR="0" marT="0" marB="0"/>
                </a:tc>
                <a:tc gridSpan="3">
                  <a:txBody>
                    <a:bodyPr/>
                    <a:lstStyle/>
                    <a:p>
                      <a:pPr marL="48895">
                        <a:spcBef>
                          <a:spcPts val="270"/>
                        </a:spcBef>
                        <a:spcAft>
                          <a:spcPts val="0"/>
                        </a:spcAft>
                      </a:pPr>
                      <a:r>
                        <a:rPr lang="en-ZA" sz="1300">
                          <a:effectLst/>
                        </a:rPr>
                        <a:t>MTEF period</a:t>
                      </a:r>
                      <a:endParaRPr lang="en-ZA" sz="1300">
                        <a:effectLst/>
                        <a:latin typeface="Tahoma"/>
                        <a:ea typeface="Tahoma"/>
                      </a:endParaRPr>
                    </a:p>
                  </a:txBody>
                  <a:tcPr marL="0" marR="0"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1"/>
                  </a:ext>
                </a:extLst>
              </a:tr>
              <a:tr h="132540">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spcAft>
                          <a:spcPts val="0"/>
                        </a:spcAft>
                      </a:pPr>
                      <a:r>
                        <a:rPr lang="en-ZA" sz="1300">
                          <a:effectLst/>
                        </a:rPr>
                        <a:t>2019/20 </a:t>
                      </a:r>
                      <a:endParaRPr lang="en-ZA" sz="1300">
                        <a:effectLst/>
                        <a:latin typeface="Candara"/>
                        <a:ea typeface="Times New Roman"/>
                        <a:cs typeface="Times New Roman"/>
                      </a:endParaRPr>
                    </a:p>
                  </a:txBody>
                  <a:tcPr marL="0" marR="0" marT="0" marB="0"/>
                </a:tc>
                <a:tc>
                  <a:txBody>
                    <a:bodyPr/>
                    <a:lstStyle/>
                    <a:p>
                      <a:pPr>
                        <a:spcAft>
                          <a:spcPts val="0"/>
                        </a:spcAft>
                      </a:pPr>
                      <a:r>
                        <a:rPr lang="en-ZA" sz="1300">
                          <a:effectLst/>
                        </a:rPr>
                        <a:t>2020/21 </a:t>
                      </a:r>
                      <a:endParaRPr lang="en-ZA" sz="1300">
                        <a:effectLst/>
                        <a:latin typeface="Candara"/>
                        <a:ea typeface="Times New Roman"/>
                        <a:cs typeface="Times New Roman"/>
                      </a:endParaRPr>
                    </a:p>
                  </a:txBody>
                  <a:tcPr marL="0" marR="0" marT="0" marB="0"/>
                </a:tc>
                <a:tc>
                  <a:txBody>
                    <a:bodyPr/>
                    <a:lstStyle/>
                    <a:p>
                      <a:pPr>
                        <a:spcAft>
                          <a:spcPts val="0"/>
                        </a:spcAft>
                      </a:pPr>
                      <a:r>
                        <a:rPr lang="en-ZA" sz="1300">
                          <a:effectLst/>
                        </a:rPr>
                        <a:t>2021/22 </a:t>
                      </a:r>
                      <a:endParaRPr lang="en-ZA" sz="1300">
                        <a:effectLst/>
                        <a:latin typeface="Candara"/>
                        <a:ea typeface="Times New Roman"/>
                        <a:cs typeface="Times New Roman"/>
                      </a:endParaRPr>
                    </a:p>
                  </a:txBody>
                  <a:tcPr marL="0" marR="0" marT="0" marB="0"/>
                </a:tc>
                <a:tc>
                  <a:txBody>
                    <a:bodyPr/>
                    <a:lstStyle/>
                    <a:p>
                      <a:pPr>
                        <a:spcAft>
                          <a:spcPts val="0"/>
                        </a:spcAft>
                      </a:pPr>
                      <a:r>
                        <a:rPr lang="en-ZA" sz="1300">
                          <a:effectLst/>
                        </a:rPr>
                        <a:t>2022/23</a:t>
                      </a:r>
                      <a:endParaRPr lang="en-ZA" sz="1300">
                        <a:effectLst/>
                        <a:latin typeface="Candara"/>
                        <a:ea typeface="Times New Roman"/>
                        <a:cs typeface="Times New Roman"/>
                      </a:endParaRPr>
                    </a:p>
                  </a:txBody>
                  <a:tcPr marL="0" marR="0" marT="0" marB="0"/>
                </a:tc>
                <a:extLst>
                  <a:ext uri="{0D108BD9-81ED-4DB2-BD59-A6C34878D82A}">
                    <a16:rowId xmlns:a16="http://schemas.microsoft.com/office/drawing/2014/main" val="10002"/>
                  </a:ext>
                </a:extLst>
              </a:tr>
              <a:tr h="285193">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300" dirty="0">
                          <a:effectLst/>
                        </a:rPr>
                        <a:t> </a:t>
                      </a:r>
                      <a:r>
                        <a:rPr lang="en-ZA" sz="1300" dirty="0" smtClean="0">
                          <a:effectLst/>
                        </a:rPr>
                        <a:t>1.1 Functional, Efficient and integrated Governance</a:t>
                      </a:r>
                    </a:p>
                    <a:p>
                      <a:pPr>
                        <a:spcAft>
                          <a:spcPts val="0"/>
                        </a:spcAft>
                      </a:pPr>
                      <a:endParaRPr lang="en-ZA" sz="1300" dirty="0">
                        <a:effectLst/>
                        <a:latin typeface="Candara"/>
                        <a:ea typeface="Times New Roman"/>
                        <a:cs typeface="Times New Roman"/>
                      </a:endParaRPr>
                    </a:p>
                  </a:txBody>
                  <a:tcPr marL="0" marR="0" marT="0" marB="0"/>
                </a:tc>
                <a:tc rowSpan="2">
                  <a:txBody>
                    <a:bodyPr/>
                    <a:lstStyle/>
                    <a:p>
                      <a:pPr>
                        <a:spcAft>
                          <a:spcPts val="0"/>
                        </a:spcAft>
                      </a:pPr>
                      <a:r>
                        <a:rPr lang="en-ZA" sz="1300">
                          <a:effectLst/>
                        </a:rPr>
                        <a:t>Sound governance and control environment  systems</a:t>
                      </a:r>
                    </a:p>
                    <a:p>
                      <a:pPr>
                        <a:spcAft>
                          <a:spcPts val="0"/>
                        </a:spcAft>
                      </a:pPr>
                      <a:r>
                        <a:rPr lang="en-ZA" sz="1300">
                          <a:effectLst/>
                        </a:rPr>
                        <a:t> </a:t>
                      </a:r>
                      <a:endParaRPr lang="en-ZA" sz="1300">
                        <a:effectLst/>
                        <a:latin typeface="Candara"/>
                        <a:ea typeface="Times New Roman"/>
                        <a:cs typeface="Times New Roman"/>
                      </a:endParaRPr>
                    </a:p>
                  </a:txBody>
                  <a:tcPr marL="0" marR="0" marT="0" marB="0"/>
                </a:tc>
                <a:tc>
                  <a:txBody>
                    <a:bodyPr/>
                    <a:lstStyle/>
                    <a:p>
                      <a:pPr>
                        <a:spcAft>
                          <a:spcPts val="0"/>
                        </a:spcAft>
                      </a:pPr>
                      <a:r>
                        <a:rPr lang="en-ZA" sz="1300">
                          <a:effectLst/>
                        </a:rPr>
                        <a:t>Percentage compliance to statutory tabling and prescripts</a:t>
                      </a:r>
                      <a:endParaRPr lang="en-ZA" sz="1300">
                        <a:effectLst/>
                        <a:latin typeface="Candara"/>
                        <a:ea typeface="Times New Roman"/>
                        <a:cs typeface="Times New Roman"/>
                      </a:endParaRPr>
                    </a:p>
                  </a:txBody>
                  <a:tcPr marL="0" marR="0" marT="0" marB="0"/>
                </a:tc>
                <a:tc>
                  <a:txBody>
                    <a:bodyPr/>
                    <a:lstStyle/>
                    <a:p>
                      <a:pPr algn="ctr">
                        <a:spcAft>
                          <a:spcPts val="0"/>
                        </a:spcAft>
                      </a:pPr>
                      <a:r>
                        <a:rPr lang="en-ZA" sz="1300" dirty="0">
                          <a:effectLst/>
                        </a:rPr>
                        <a:t>100% Compliance to statutory tabling and prescripts</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dirty="0">
                          <a:effectLst/>
                        </a:rPr>
                        <a:t>100% Compliance to statutory tabling and prescripts</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a:effectLst/>
                        </a:rPr>
                        <a:t>100% Compliance to statutory tabling and prescripts</a:t>
                      </a:r>
                      <a:endParaRPr lang="en-ZA" sz="1300">
                        <a:effectLst/>
                        <a:latin typeface="Candara"/>
                        <a:ea typeface="Times New Roman"/>
                        <a:cs typeface="Times New Roman"/>
                      </a:endParaRPr>
                    </a:p>
                  </a:txBody>
                  <a:tcPr marL="0" marR="0" marT="0" marB="0"/>
                </a:tc>
                <a:tc>
                  <a:txBody>
                    <a:bodyPr/>
                    <a:lstStyle/>
                    <a:p>
                      <a:pPr algn="ctr">
                        <a:spcAft>
                          <a:spcPts val="0"/>
                        </a:spcAft>
                      </a:pPr>
                      <a:r>
                        <a:rPr lang="en-ZA" sz="1300">
                          <a:effectLst/>
                        </a:rPr>
                        <a:t>100% Compliance to statutory tabling and prescripts</a:t>
                      </a:r>
                      <a:endParaRPr lang="en-ZA" sz="1300">
                        <a:effectLst/>
                        <a:latin typeface="Candara"/>
                        <a:ea typeface="Times New Roman"/>
                        <a:cs typeface="Times New Roman"/>
                      </a:endParaRPr>
                    </a:p>
                  </a:txBody>
                  <a:tcPr marL="0" marR="0" marT="0" marB="0"/>
                </a:tc>
                <a:extLst>
                  <a:ext uri="{0D108BD9-81ED-4DB2-BD59-A6C34878D82A}">
                    <a16:rowId xmlns:a16="http://schemas.microsoft.com/office/drawing/2014/main" val="10003"/>
                  </a:ext>
                </a:extLst>
              </a:tr>
              <a:tr h="556978">
                <a:tc vMerge="1">
                  <a:txBody>
                    <a:bodyPr/>
                    <a:lstStyle/>
                    <a:p>
                      <a:endParaRPr lang="en-ZA"/>
                    </a:p>
                  </a:txBody>
                  <a:tcPr/>
                </a:tc>
                <a:tc vMerge="1">
                  <a:txBody>
                    <a:bodyPr/>
                    <a:lstStyle/>
                    <a:p>
                      <a:endParaRPr lang="en-ZA"/>
                    </a:p>
                  </a:txBody>
                  <a:tcPr/>
                </a:tc>
                <a:tc>
                  <a:txBody>
                    <a:bodyPr/>
                    <a:lstStyle/>
                    <a:p>
                      <a:pPr>
                        <a:spcAft>
                          <a:spcPts val="0"/>
                        </a:spcAft>
                      </a:pPr>
                      <a:r>
                        <a:rPr lang="en-ZA" sz="1300">
                          <a:effectLst/>
                        </a:rPr>
                        <a:t>Percentage implementation of management action plans to address audit findings (internal and External)</a:t>
                      </a:r>
                    </a:p>
                    <a:p>
                      <a:pPr>
                        <a:spcAft>
                          <a:spcPts val="0"/>
                        </a:spcAft>
                      </a:pPr>
                      <a:r>
                        <a:rPr lang="en-ZA" sz="1300">
                          <a:effectLst/>
                        </a:rPr>
                        <a:t> </a:t>
                      </a:r>
                    </a:p>
                    <a:p>
                      <a:pPr>
                        <a:spcAft>
                          <a:spcPts val="0"/>
                        </a:spcAft>
                      </a:pPr>
                      <a:r>
                        <a:rPr lang="en-ZA" sz="1300">
                          <a:effectLst/>
                        </a:rPr>
                        <a:t> </a:t>
                      </a:r>
                    </a:p>
                    <a:p>
                      <a:pPr>
                        <a:spcAft>
                          <a:spcPts val="0"/>
                        </a:spcAft>
                      </a:pPr>
                      <a:r>
                        <a:rPr lang="en-ZA" sz="1300">
                          <a:effectLst/>
                        </a:rPr>
                        <a:t> </a:t>
                      </a:r>
                      <a:endParaRPr lang="en-ZA" sz="1300">
                        <a:effectLst/>
                        <a:latin typeface="Candara"/>
                        <a:ea typeface="Times New Roman"/>
                        <a:cs typeface="Times New Roman"/>
                      </a:endParaRPr>
                    </a:p>
                  </a:txBody>
                  <a:tcPr marL="0" marR="0" marT="0" marB="0"/>
                </a:tc>
                <a:tc>
                  <a:txBody>
                    <a:bodyPr/>
                    <a:lstStyle/>
                    <a:p>
                      <a:pPr algn="ctr">
                        <a:spcAft>
                          <a:spcPts val="0"/>
                        </a:spcAft>
                      </a:pPr>
                      <a:r>
                        <a:rPr lang="en-ZA" sz="1300">
                          <a:effectLst/>
                        </a:rPr>
                        <a:t>100% implementation of management action plans to address audit findings (internal and External) </a:t>
                      </a:r>
                      <a:endParaRPr lang="en-ZA" sz="1300">
                        <a:effectLst/>
                        <a:latin typeface="Candara"/>
                        <a:ea typeface="Times New Roman"/>
                        <a:cs typeface="Times New Roman"/>
                      </a:endParaRPr>
                    </a:p>
                  </a:txBody>
                  <a:tcPr marL="0" marR="0" marT="0" marB="0"/>
                </a:tc>
                <a:tc>
                  <a:txBody>
                    <a:bodyPr/>
                    <a:lstStyle/>
                    <a:p>
                      <a:pPr algn="ctr">
                        <a:spcAft>
                          <a:spcPts val="0"/>
                        </a:spcAft>
                      </a:pPr>
                      <a:r>
                        <a:rPr lang="en-ZA" sz="1300" dirty="0">
                          <a:effectLst/>
                        </a:rPr>
                        <a:t>100% implementation of management action plans to address audit findings (internal and External)</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dirty="0">
                          <a:effectLst/>
                        </a:rPr>
                        <a:t>100% implementation of management action plans to address audit findings (internal and External)</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a:effectLst/>
                        </a:rPr>
                        <a:t>100% implementation of management action plans to address audit findings (internal and External)</a:t>
                      </a:r>
                      <a:endParaRPr lang="en-ZA" sz="1300">
                        <a:effectLst/>
                        <a:latin typeface="Candara"/>
                        <a:ea typeface="Times New Roman"/>
                        <a:cs typeface="Times New Roman"/>
                      </a:endParaRPr>
                    </a:p>
                  </a:txBody>
                  <a:tcPr marL="0" marR="0" marT="0" marB="0"/>
                </a:tc>
                <a:extLst>
                  <a:ext uri="{0D108BD9-81ED-4DB2-BD59-A6C34878D82A}">
                    <a16:rowId xmlns:a16="http://schemas.microsoft.com/office/drawing/2014/main" val="10004"/>
                  </a:ext>
                </a:extLst>
              </a:tr>
              <a:tr h="334187">
                <a:tc vMerge="1">
                  <a:txBody>
                    <a:bodyPr/>
                    <a:lstStyle/>
                    <a:p>
                      <a:endParaRPr lang="en-ZA"/>
                    </a:p>
                  </a:txBody>
                  <a:tcPr/>
                </a:tc>
                <a:tc>
                  <a:txBody>
                    <a:bodyPr/>
                    <a:lstStyle/>
                    <a:p>
                      <a:pPr>
                        <a:spcAft>
                          <a:spcPts val="0"/>
                        </a:spcAft>
                      </a:pPr>
                      <a:r>
                        <a:rPr lang="en-ZA" sz="1300">
                          <a:effectLst/>
                        </a:rPr>
                        <a:t>Effective and efficient EAAB operations </a:t>
                      </a:r>
                      <a:endParaRPr lang="en-ZA" sz="1300">
                        <a:effectLst/>
                        <a:latin typeface="Candara"/>
                        <a:ea typeface="Times New Roman"/>
                        <a:cs typeface="Times New Roman"/>
                      </a:endParaRPr>
                    </a:p>
                  </a:txBody>
                  <a:tcPr marL="0" marR="0" marT="0" marB="0"/>
                </a:tc>
                <a:tc>
                  <a:txBody>
                    <a:bodyPr/>
                    <a:lstStyle/>
                    <a:p>
                      <a:pPr>
                        <a:spcAft>
                          <a:spcPts val="0"/>
                        </a:spcAft>
                      </a:pPr>
                      <a:r>
                        <a:rPr lang="en-ZA" sz="1300">
                          <a:effectLst/>
                        </a:rPr>
                        <a:t>Percentage  implementation of the  skill audit plan</a:t>
                      </a:r>
                    </a:p>
                    <a:p>
                      <a:pPr>
                        <a:spcAft>
                          <a:spcPts val="0"/>
                        </a:spcAft>
                      </a:pPr>
                      <a:r>
                        <a:rPr lang="en-ZA" sz="1300">
                          <a:effectLst/>
                        </a:rPr>
                        <a:t> </a:t>
                      </a:r>
                    </a:p>
                    <a:p>
                      <a:pPr>
                        <a:spcAft>
                          <a:spcPts val="0"/>
                        </a:spcAft>
                      </a:pPr>
                      <a:r>
                        <a:rPr lang="en-ZA" sz="1300">
                          <a:effectLst/>
                        </a:rPr>
                        <a:t> </a:t>
                      </a:r>
                    </a:p>
                    <a:p>
                      <a:pPr>
                        <a:spcAft>
                          <a:spcPts val="0"/>
                        </a:spcAft>
                      </a:pPr>
                      <a:r>
                        <a:rPr lang="en-ZA" sz="1300">
                          <a:effectLst/>
                        </a:rPr>
                        <a:t> </a:t>
                      </a:r>
                      <a:endParaRPr lang="en-ZA" sz="1300">
                        <a:effectLst/>
                        <a:latin typeface="Candara"/>
                        <a:ea typeface="Times New Roman"/>
                        <a:cs typeface="Times New Roman"/>
                      </a:endParaRPr>
                    </a:p>
                  </a:txBody>
                  <a:tcPr marL="0" marR="0" marT="0" marB="0"/>
                </a:tc>
                <a:tc>
                  <a:txBody>
                    <a:bodyPr/>
                    <a:lstStyle/>
                    <a:p>
                      <a:pPr algn="ctr">
                        <a:spcAft>
                          <a:spcPts val="0"/>
                        </a:spcAft>
                      </a:pPr>
                      <a:r>
                        <a:rPr lang="en-ZA" sz="1300">
                          <a:effectLst/>
                        </a:rPr>
                        <a:t>Development of  the  skill audit plan</a:t>
                      </a:r>
                    </a:p>
                    <a:p>
                      <a:pPr algn="ctr">
                        <a:spcAft>
                          <a:spcPts val="0"/>
                        </a:spcAft>
                      </a:pPr>
                      <a:r>
                        <a:rPr lang="en-ZA" sz="1300">
                          <a:effectLst/>
                        </a:rPr>
                        <a:t> </a:t>
                      </a:r>
                      <a:endParaRPr lang="en-ZA" sz="1300">
                        <a:effectLst/>
                        <a:latin typeface="Candara"/>
                        <a:ea typeface="Times New Roman"/>
                        <a:cs typeface="Times New Roman"/>
                      </a:endParaRPr>
                    </a:p>
                  </a:txBody>
                  <a:tcPr marL="0" marR="0" marT="0" marB="0"/>
                </a:tc>
                <a:tc>
                  <a:txBody>
                    <a:bodyPr/>
                    <a:lstStyle/>
                    <a:p>
                      <a:pPr algn="ctr">
                        <a:spcAft>
                          <a:spcPts val="0"/>
                        </a:spcAft>
                      </a:pPr>
                      <a:r>
                        <a:rPr lang="en-ZA" sz="1300">
                          <a:effectLst/>
                        </a:rPr>
                        <a:t>100% implementation of the skills audit plan</a:t>
                      </a:r>
                    </a:p>
                    <a:p>
                      <a:pPr>
                        <a:spcAft>
                          <a:spcPts val="0"/>
                        </a:spcAft>
                      </a:pPr>
                      <a:r>
                        <a:rPr lang="en-ZA" sz="1300">
                          <a:effectLst/>
                        </a:rPr>
                        <a:t> </a:t>
                      </a:r>
                    </a:p>
                    <a:p>
                      <a:pPr>
                        <a:spcAft>
                          <a:spcPts val="0"/>
                        </a:spcAft>
                      </a:pPr>
                      <a:r>
                        <a:rPr lang="en-ZA" sz="1300">
                          <a:effectLst/>
                        </a:rPr>
                        <a:t> </a:t>
                      </a:r>
                      <a:endParaRPr lang="en-ZA" sz="1300">
                        <a:effectLst/>
                        <a:latin typeface="Candara"/>
                        <a:ea typeface="Times New Roman"/>
                        <a:cs typeface="Times New Roman"/>
                      </a:endParaRPr>
                    </a:p>
                  </a:txBody>
                  <a:tcPr marL="0" marR="0" marT="0" marB="0"/>
                </a:tc>
                <a:tc>
                  <a:txBody>
                    <a:bodyPr/>
                    <a:lstStyle/>
                    <a:p>
                      <a:pPr algn="ctr">
                        <a:spcAft>
                          <a:spcPts val="0"/>
                        </a:spcAft>
                      </a:pPr>
                      <a:r>
                        <a:rPr lang="en-ZA" sz="1300" dirty="0">
                          <a:effectLst/>
                        </a:rPr>
                        <a:t>100% implementation of the skills audit plan</a:t>
                      </a:r>
                    </a:p>
                    <a:p>
                      <a:pPr algn="ctr">
                        <a:spcAft>
                          <a:spcPts val="0"/>
                        </a:spcAft>
                      </a:pPr>
                      <a:r>
                        <a:rPr lang="en-ZA" sz="1300" dirty="0">
                          <a:effectLst/>
                        </a:rPr>
                        <a:t> </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dirty="0">
                          <a:effectLst/>
                        </a:rPr>
                        <a:t>100% implementation of the skills audit plan</a:t>
                      </a:r>
                    </a:p>
                    <a:p>
                      <a:pPr algn="ctr">
                        <a:spcAft>
                          <a:spcPts val="0"/>
                        </a:spcAft>
                      </a:pPr>
                      <a:r>
                        <a:rPr lang="en-ZA" sz="1300" dirty="0">
                          <a:effectLst/>
                        </a:rPr>
                        <a:t> </a:t>
                      </a:r>
                      <a:endParaRPr lang="en-ZA" sz="1300" dirty="0">
                        <a:effectLst/>
                        <a:latin typeface="Candara"/>
                        <a:ea typeface="Times New Roman"/>
                        <a:cs typeface="Times New Roman"/>
                      </a:endParaRPr>
                    </a:p>
                  </a:txBody>
                  <a:tcPr marL="0" marR="0" marT="0" marB="0"/>
                </a:tc>
                <a:extLst>
                  <a:ext uri="{0D108BD9-81ED-4DB2-BD59-A6C34878D82A}">
                    <a16:rowId xmlns:a16="http://schemas.microsoft.com/office/drawing/2014/main" val="10005"/>
                  </a:ext>
                </a:extLst>
              </a:tr>
            </a:tbl>
          </a:graphicData>
        </a:graphic>
      </p:graphicFrame>
      <p:sp>
        <p:nvSpPr>
          <p:cNvPr id="5" name="Rectangle 4"/>
          <p:cNvSpPr/>
          <p:nvPr/>
        </p:nvSpPr>
        <p:spPr>
          <a:xfrm>
            <a:off x="228600" y="235466"/>
            <a:ext cx="5273688" cy="369332"/>
          </a:xfrm>
          <a:prstGeom prst="rect">
            <a:avLst/>
          </a:prstGeom>
        </p:spPr>
        <p:txBody>
          <a:bodyPr wrap="none">
            <a:spAutoFit/>
          </a:bodyPr>
          <a:lstStyle/>
          <a:p>
            <a:r>
              <a:rPr lang="en-ZA" b="1" dirty="0">
                <a:solidFill>
                  <a:srgbClr val="FF0000"/>
                </a:solidFill>
              </a:rPr>
              <a:t>Programme One: Finance and </a:t>
            </a:r>
            <a:r>
              <a:rPr lang="en-ZA" b="1" dirty="0" smtClean="0">
                <a:solidFill>
                  <a:srgbClr val="FF0000"/>
                </a:solidFill>
              </a:rPr>
              <a:t>Administration </a:t>
            </a:r>
            <a:r>
              <a:rPr lang="en-ZA" b="1" dirty="0" err="1" smtClean="0">
                <a:solidFill>
                  <a:srgbClr val="FF0000"/>
                </a:solidFill>
              </a:rPr>
              <a:t>Cont</a:t>
            </a:r>
            <a:r>
              <a:rPr lang="en-ZA" b="1" dirty="0" smtClean="0">
                <a:solidFill>
                  <a:srgbClr val="FF0000"/>
                </a:solidFill>
              </a:rPr>
              <a:t>/…</a:t>
            </a:r>
            <a:endParaRPr lang="en-ZA" dirty="0">
              <a:solidFill>
                <a:srgbClr val="FF0000"/>
              </a:solidFill>
            </a:endParaRPr>
          </a:p>
        </p:txBody>
      </p:sp>
    </p:spTree>
    <p:extLst>
      <p:ext uri="{BB962C8B-B14F-4D97-AF65-F5344CB8AC3E}">
        <p14:creationId xmlns:p14="http://schemas.microsoft.com/office/powerpoint/2010/main" val="901916067"/>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1772" y="971868"/>
            <a:ext cx="9165772" cy="45719"/>
          </a:xfrm>
          <a:prstGeom prst="rect">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 name="Rectangle 1"/>
          <p:cNvSpPr/>
          <p:nvPr/>
        </p:nvSpPr>
        <p:spPr>
          <a:xfrm>
            <a:off x="0" y="132518"/>
            <a:ext cx="9144000" cy="584775"/>
          </a:xfrm>
          <a:prstGeom prst="rect">
            <a:avLst/>
          </a:prstGeom>
        </p:spPr>
        <p:txBody>
          <a:bodyPr wrap="square">
            <a:spAutoFit/>
          </a:bodyPr>
          <a:lstStyle/>
          <a:p>
            <a:pPr algn="ctr"/>
            <a:r>
              <a:rPr lang="en-US" sz="3200" b="1" dirty="0" smtClean="0"/>
              <a:t>CONSTITUTIONAL MANDATE</a:t>
            </a:r>
            <a:endParaRPr lang="en-US" sz="3200" dirty="0"/>
          </a:p>
        </p:txBody>
      </p:sp>
      <p:sp>
        <p:nvSpPr>
          <p:cNvPr id="3" name="Rectangle 2"/>
          <p:cNvSpPr/>
          <p:nvPr/>
        </p:nvSpPr>
        <p:spPr>
          <a:xfrm>
            <a:off x="1161142" y="1141828"/>
            <a:ext cx="7649029" cy="6170920"/>
          </a:xfrm>
          <a:prstGeom prst="rect">
            <a:avLst/>
          </a:prstGeom>
        </p:spPr>
        <p:txBody>
          <a:bodyPr wrap="square">
            <a:spAutoFit/>
          </a:bodyPr>
          <a:lstStyle/>
          <a:p>
            <a:pPr algn="just"/>
            <a:r>
              <a:rPr lang="en-US" sz="2200" b="1" i="1" dirty="0" smtClean="0"/>
              <a:t>The </a:t>
            </a:r>
            <a:r>
              <a:rPr lang="en-US" sz="2200" b="1" i="1" dirty="0"/>
              <a:t>Constitution of the Republic of South Africa contains a Bill of Rights. Section 26 of the Constitution states the following: </a:t>
            </a:r>
            <a:endParaRPr lang="en-US" sz="2200" b="1" i="1" dirty="0" smtClean="0"/>
          </a:p>
          <a:p>
            <a:pPr algn="just"/>
            <a:endParaRPr lang="en-US" sz="1600" dirty="0"/>
          </a:p>
          <a:p>
            <a:pPr algn="just"/>
            <a:r>
              <a:rPr lang="en-US" sz="2200" dirty="0"/>
              <a:t>Housing: (1) Everyone has the right to have access to adequate housing. </a:t>
            </a:r>
            <a:endParaRPr lang="en-US" sz="2200" dirty="0" smtClean="0"/>
          </a:p>
          <a:p>
            <a:pPr algn="just"/>
            <a:endParaRPr lang="en-US" sz="1600" dirty="0" smtClean="0"/>
          </a:p>
          <a:p>
            <a:pPr algn="just"/>
            <a:r>
              <a:rPr lang="en-US" sz="2200" dirty="0" smtClean="0"/>
              <a:t>(</a:t>
            </a:r>
            <a:r>
              <a:rPr lang="en-US" sz="2200" dirty="0"/>
              <a:t>2) The state  must take  reasonable  legislative  and  other  measures, within its available resources,  to  achieve  the progressive  </a:t>
            </a:r>
            <a:r>
              <a:rPr lang="en-US" sz="2200" dirty="0" err="1"/>
              <a:t>realisation</a:t>
            </a:r>
            <a:r>
              <a:rPr lang="en-US" sz="2200" dirty="0"/>
              <a:t> of this right. (Constitution of the Republic of South Africa Act, No. 108 of 1996, Section 26)</a:t>
            </a:r>
          </a:p>
          <a:p>
            <a:pPr algn="just"/>
            <a:endParaRPr lang="en-US" sz="2200" dirty="0" smtClean="0"/>
          </a:p>
          <a:p>
            <a:pPr algn="just"/>
            <a:r>
              <a:rPr lang="en-US" sz="2200" dirty="0" smtClean="0"/>
              <a:t>The </a:t>
            </a:r>
            <a:r>
              <a:rPr lang="en-US" sz="2200" dirty="0"/>
              <a:t>Estate Agents Affairs Board (EAAB) has the responsibility to regulate, maintain and promote the conduct of estate agents, issue Fidelity Fund certificates, prescribe the standard of education and training for estate agents, investigate complaints lodged against estate agents, manage and control the Estate Agents Fidelity Fund</a:t>
            </a:r>
            <a:r>
              <a:rPr lang="en-US" sz="2200" dirty="0" smtClean="0"/>
              <a:t>.</a:t>
            </a:r>
          </a:p>
          <a:p>
            <a:pPr algn="just"/>
            <a:endParaRPr lang="en-US" sz="2100" dirty="0"/>
          </a:p>
        </p:txBody>
      </p:sp>
      <p:sp>
        <p:nvSpPr>
          <p:cNvPr id="5" name="Slide Number Placeholder 4"/>
          <p:cNvSpPr>
            <a:spLocks noGrp="1"/>
          </p:cNvSpPr>
          <p:nvPr>
            <p:ph type="sldNum" sz="quarter" idx="12"/>
          </p:nvPr>
        </p:nvSpPr>
        <p:spPr/>
        <p:txBody>
          <a:bodyPr/>
          <a:lstStyle/>
          <a:p>
            <a:fld id="{42473B70-028F-4EC3-9C01-7BB753687177}" type="slidenum">
              <a:rPr lang="en-US" sz="2400" b="1" smtClean="0"/>
              <a:t>3</a:t>
            </a:fld>
            <a:endParaRPr lang="en-US" sz="2400" b="1" dirty="0"/>
          </a:p>
        </p:txBody>
      </p:sp>
      <p:pic>
        <p:nvPicPr>
          <p:cNvPr id="6" name="Picture 4" descr="Johannesburg City Center Skyline, Johannesburg, Gauteng Province ..."/>
          <p:cNvPicPr>
            <a:picLocks noChangeAspect="1" noChangeArrowheads="1"/>
          </p:cNvPicPr>
          <p:nvPr/>
        </p:nvPicPr>
        <p:blipFill rotWithShape="1">
          <a:blip r:embed="rId3">
            <a:extLst>
              <a:ext uri="{28A0092B-C50C-407E-A947-70E740481C1C}">
                <a14:useLocalDpi xmlns:a14="http://schemas.microsoft.com/office/drawing/2010/main" val="0"/>
              </a:ext>
            </a:extLst>
          </a:blip>
          <a:srcRect r="11190" b="89381"/>
          <a:stretch/>
        </p:blipFill>
        <p:spPr bwMode="auto">
          <a:xfrm>
            <a:off x="-5930" y="694281"/>
            <a:ext cx="9149930" cy="201976"/>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21772" y="1017587"/>
            <a:ext cx="990600" cy="5840413"/>
          </a:xfrm>
          <a:prstGeom prst="rect">
            <a:avLst/>
          </a:prstGeom>
          <a:solidFill>
            <a:srgbClr val="DAC8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2" name="Right Triangle 11"/>
          <p:cNvSpPr/>
          <p:nvPr/>
        </p:nvSpPr>
        <p:spPr>
          <a:xfrm>
            <a:off x="130628" y="1828800"/>
            <a:ext cx="685800" cy="50292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88934523"/>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30</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57896098"/>
              </p:ext>
            </p:extLst>
          </p:nvPr>
        </p:nvGraphicFramePr>
        <p:xfrm>
          <a:off x="190499" y="914400"/>
          <a:ext cx="8763000" cy="4258313"/>
        </p:xfrm>
        <a:graphic>
          <a:graphicData uri="http://schemas.openxmlformats.org/drawingml/2006/table">
            <a:tbl>
              <a:tblPr firstRow="1" firstCol="1" lastRow="1" lastCol="1" bandRow="1" bandCol="1">
                <a:tableStyleId>{5C22544A-7EE6-4342-B048-85BDC9FD1C3A}</a:tableStyleId>
              </a:tblPr>
              <a:tblGrid>
                <a:gridCol w="990599">
                  <a:extLst>
                    <a:ext uri="{9D8B030D-6E8A-4147-A177-3AD203B41FA5}">
                      <a16:colId xmlns:a16="http://schemas.microsoft.com/office/drawing/2014/main" val="20000"/>
                    </a:ext>
                  </a:extLst>
                </a:gridCol>
                <a:gridCol w="1219201">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447800">
                  <a:extLst>
                    <a:ext uri="{9D8B030D-6E8A-4147-A177-3AD203B41FA5}">
                      <a16:colId xmlns:a16="http://schemas.microsoft.com/office/drawing/2014/main" val="20005"/>
                    </a:ext>
                  </a:extLst>
                </a:gridCol>
                <a:gridCol w="1371600">
                  <a:extLst>
                    <a:ext uri="{9D8B030D-6E8A-4147-A177-3AD203B41FA5}">
                      <a16:colId xmlns:a16="http://schemas.microsoft.com/office/drawing/2014/main" val="20006"/>
                    </a:ext>
                  </a:extLst>
                </a:gridCol>
              </a:tblGrid>
              <a:tr h="76842">
                <a:tc rowSpan="3">
                  <a:txBody>
                    <a:bodyPr/>
                    <a:lstStyle/>
                    <a:p>
                      <a:pPr marL="50800">
                        <a:spcBef>
                          <a:spcPts val="270"/>
                        </a:spcBef>
                        <a:spcAft>
                          <a:spcPts val="0"/>
                        </a:spcAft>
                      </a:pPr>
                      <a:r>
                        <a:rPr lang="en-ZA" sz="1300" dirty="0">
                          <a:effectLst/>
                        </a:rPr>
                        <a:t>Outcome</a:t>
                      </a:r>
                      <a:endParaRPr lang="en-ZA" sz="1300" dirty="0">
                        <a:effectLst/>
                        <a:latin typeface="Tahoma"/>
                        <a:ea typeface="Tahoma"/>
                      </a:endParaRPr>
                    </a:p>
                  </a:txBody>
                  <a:tcPr marL="0" marR="0" marT="0" marB="0"/>
                </a:tc>
                <a:tc rowSpan="3">
                  <a:txBody>
                    <a:bodyPr/>
                    <a:lstStyle/>
                    <a:p>
                      <a:pPr marL="50800">
                        <a:spcBef>
                          <a:spcPts val="270"/>
                        </a:spcBef>
                        <a:spcAft>
                          <a:spcPts val="0"/>
                        </a:spcAft>
                      </a:pPr>
                      <a:r>
                        <a:rPr lang="en-ZA" sz="1300" dirty="0">
                          <a:effectLst/>
                        </a:rPr>
                        <a:t>Outputs</a:t>
                      </a:r>
                      <a:endParaRPr lang="en-ZA" sz="1300" dirty="0">
                        <a:effectLst/>
                        <a:latin typeface="Tahoma"/>
                        <a:ea typeface="Tahoma"/>
                      </a:endParaRPr>
                    </a:p>
                  </a:txBody>
                  <a:tcPr marL="0" marR="0" marT="0" marB="0"/>
                </a:tc>
                <a:tc rowSpan="3">
                  <a:txBody>
                    <a:bodyPr/>
                    <a:lstStyle/>
                    <a:p>
                      <a:pPr marL="50800">
                        <a:lnSpc>
                          <a:spcPct val="103000"/>
                        </a:lnSpc>
                        <a:spcBef>
                          <a:spcPts val="270"/>
                        </a:spcBef>
                        <a:spcAft>
                          <a:spcPts val="0"/>
                        </a:spcAft>
                      </a:pPr>
                      <a:r>
                        <a:rPr lang="en-ZA" sz="1300">
                          <a:effectLst/>
                        </a:rPr>
                        <a:t>Output indicators</a:t>
                      </a:r>
                      <a:endParaRPr lang="en-ZA" sz="1300">
                        <a:effectLst/>
                        <a:latin typeface="Tahoma"/>
                        <a:ea typeface="Tahoma"/>
                      </a:endParaRPr>
                    </a:p>
                  </a:txBody>
                  <a:tcPr marL="0" marR="0" marT="0" marB="0"/>
                </a:tc>
                <a:tc gridSpan="4">
                  <a:txBody>
                    <a:bodyPr/>
                    <a:lstStyle/>
                    <a:p>
                      <a:pPr marL="50800">
                        <a:spcBef>
                          <a:spcPts val="270"/>
                        </a:spcBef>
                        <a:spcAft>
                          <a:spcPts val="0"/>
                        </a:spcAft>
                      </a:pPr>
                      <a:r>
                        <a:rPr lang="en-ZA" sz="1300" dirty="0">
                          <a:effectLst/>
                        </a:rPr>
                        <a:t>Annual targets</a:t>
                      </a:r>
                      <a:endParaRPr lang="en-ZA" sz="1300" dirty="0">
                        <a:effectLst/>
                        <a:latin typeface="Tahoma"/>
                        <a:ea typeface="Tahoma"/>
                      </a:endParaRPr>
                    </a:p>
                  </a:txBody>
                  <a:tcPr marL="0" marR="0"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188238">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marL="49530" marR="133350">
                        <a:lnSpc>
                          <a:spcPct val="103000"/>
                        </a:lnSpc>
                        <a:spcBef>
                          <a:spcPts val="270"/>
                        </a:spcBef>
                        <a:spcAft>
                          <a:spcPts val="0"/>
                        </a:spcAft>
                      </a:pPr>
                      <a:r>
                        <a:rPr lang="en-ZA" sz="1300">
                          <a:effectLst/>
                        </a:rPr>
                        <a:t>Estimated perfor- mance</a:t>
                      </a:r>
                      <a:endParaRPr lang="en-ZA" sz="1300">
                        <a:effectLst/>
                        <a:latin typeface="Tahoma"/>
                        <a:ea typeface="Tahoma"/>
                      </a:endParaRPr>
                    </a:p>
                  </a:txBody>
                  <a:tcPr marL="0" marR="0" marT="0" marB="0"/>
                </a:tc>
                <a:tc gridSpan="3">
                  <a:txBody>
                    <a:bodyPr/>
                    <a:lstStyle/>
                    <a:p>
                      <a:pPr marL="48895">
                        <a:spcBef>
                          <a:spcPts val="270"/>
                        </a:spcBef>
                        <a:spcAft>
                          <a:spcPts val="0"/>
                        </a:spcAft>
                      </a:pPr>
                      <a:r>
                        <a:rPr lang="en-ZA" sz="1300">
                          <a:effectLst/>
                        </a:rPr>
                        <a:t>MTEF period</a:t>
                      </a:r>
                      <a:endParaRPr lang="en-ZA" sz="1300">
                        <a:effectLst/>
                        <a:latin typeface="Tahoma"/>
                        <a:ea typeface="Tahoma"/>
                      </a:endParaRPr>
                    </a:p>
                  </a:txBody>
                  <a:tcPr marL="0" marR="0"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1"/>
                  </a:ext>
                </a:extLst>
              </a:tr>
              <a:tr h="132540">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spcAft>
                          <a:spcPts val="0"/>
                        </a:spcAft>
                      </a:pPr>
                      <a:r>
                        <a:rPr lang="en-ZA" sz="1300">
                          <a:effectLst/>
                        </a:rPr>
                        <a:t>2019/20 </a:t>
                      </a:r>
                      <a:endParaRPr lang="en-ZA" sz="1300">
                        <a:effectLst/>
                        <a:latin typeface="Candara"/>
                        <a:ea typeface="Times New Roman"/>
                        <a:cs typeface="Times New Roman"/>
                      </a:endParaRPr>
                    </a:p>
                  </a:txBody>
                  <a:tcPr marL="0" marR="0" marT="0" marB="0"/>
                </a:tc>
                <a:tc>
                  <a:txBody>
                    <a:bodyPr/>
                    <a:lstStyle/>
                    <a:p>
                      <a:pPr>
                        <a:spcAft>
                          <a:spcPts val="0"/>
                        </a:spcAft>
                      </a:pPr>
                      <a:r>
                        <a:rPr lang="en-ZA" sz="1300">
                          <a:effectLst/>
                        </a:rPr>
                        <a:t>2020/21 </a:t>
                      </a:r>
                      <a:endParaRPr lang="en-ZA" sz="1300">
                        <a:effectLst/>
                        <a:latin typeface="Candara"/>
                        <a:ea typeface="Times New Roman"/>
                        <a:cs typeface="Times New Roman"/>
                      </a:endParaRPr>
                    </a:p>
                  </a:txBody>
                  <a:tcPr marL="0" marR="0" marT="0" marB="0"/>
                </a:tc>
                <a:tc>
                  <a:txBody>
                    <a:bodyPr/>
                    <a:lstStyle/>
                    <a:p>
                      <a:pPr>
                        <a:spcAft>
                          <a:spcPts val="0"/>
                        </a:spcAft>
                      </a:pPr>
                      <a:r>
                        <a:rPr lang="en-ZA" sz="1300">
                          <a:effectLst/>
                        </a:rPr>
                        <a:t>2021/22 </a:t>
                      </a:r>
                      <a:endParaRPr lang="en-ZA" sz="1300">
                        <a:effectLst/>
                        <a:latin typeface="Candara"/>
                        <a:ea typeface="Times New Roman"/>
                        <a:cs typeface="Times New Roman"/>
                      </a:endParaRPr>
                    </a:p>
                  </a:txBody>
                  <a:tcPr marL="0" marR="0" marT="0" marB="0"/>
                </a:tc>
                <a:tc>
                  <a:txBody>
                    <a:bodyPr/>
                    <a:lstStyle/>
                    <a:p>
                      <a:pPr>
                        <a:spcAft>
                          <a:spcPts val="0"/>
                        </a:spcAft>
                      </a:pPr>
                      <a:r>
                        <a:rPr lang="en-ZA" sz="1300">
                          <a:effectLst/>
                        </a:rPr>
                        <a:t>2022/23</a:t>
                      </a:r>
                      <a:endParaRPr lang="en-ZA" sz="1300">
                        <a:effectLst/>
                        <a:latin typeface="Candara"/>
                        <a:ea typeface="Times New Roman"/>
                        <a:cs typeface="Times New Roman"/>
                      </a:endParaRPr>
                    </a:p>
                  </a:txBody>
                  <a:tcPr marL="0" marR="0" marT="0" marB="0"/>
                </a:tc>
                <a:extLst>
                  <a:ext uri="{0D108BD9-81ED-4DB2-BD59-A6C34878D82A}">
                    <a16:rowId xmlns:a16="http://schemas.microsoft.com/office/drawing/2014/main" val="10002"/>
                  </a:ext>
                </a:extLst>
              </a:tr>
              <a:tr h="1868935">
                <a:tc rowSpan="2">
                  <a:txBody>
                    <a:bodyPr/>
                    <a:lstStyle/>
                    <a:p>
                      <a:pPr>
                        <a:spcAft>
                          <a:spcPts val="0"/>
                        </a:spcAft>
                      </a:pPr>
                      <a:r>
                        <a:rPr lang="en-ZA" sz="1300" dirty="0">
                          <a:effectLst/>
                        </a:rPr>
                        <a:t> </a:t>
                      </a:r>
                      <a:r>
                        <a:rPr lang="en-ZA" sz="1300" dirty="0" smtClean="0">
                          <a:effectLst/>
                        </a:rPr>
                        <a:t>1.2 </a:t>
                      </a:r>
                      <a:r>
                        <a:rPr lang="en-ZA" sz="1300" dirty="0">
                          <a:effectLst/>
                        </a:rPr>
                        <a:t>Satisfied and well informed estate agent stakeholders</a:t>
                      </a:r>
                      <a:endParaRPr lang="en-ZA" sz="1300" dirty="0">
                        <a:effectLst/>
                        <a:latin typeface="Candara"/>
                        <a:ea typeface="Times New Roman"/>
                        <a:cs typeface="Times New Roman"/>
                      </a:endParaRPr>
                    </a:p>
                  </a:txBody>
                  <a:tcPr marL="0" marR="0" marT="0" marB="0"/>
                </a:tc>
                <a:tc>
                  <a:txBody>
                    <a:bodyPr/>
                    <a:lstStyle/>
                    <a:p>
                      <a:pPr>
                        <a:spcAft>
                          <a:spcPts val="0"/>
                        </a:spcAft>
                      </a:pPr>
                      <a:r>
                        <a:rPr lang="en-ZA" sz="1300">
                          <a:effectLst/>
                        </a:rPr>
                        <a:t>Organised stakeholder groups</a:t>
                      </a:r>
                      <a:endParaRPr lang="en-ZA" sz="1300">
                        <a:effectLst/>
                        <a:latin typeface="Candara"/>
                        <a:ea typeface="Times New Roman"/>
                        <a:cs typeface="Times New Roman"/>
                      </a:endParaRPr>
                    </a:p>
                  </a:txBody>
                  <a:tcPr marL="0" marR="0" marT="0" marB="0"/>
                </a:tc>
                <a:tc>
                  <a:txBody>
                    <a:bodyPr/>
                    <a:lstStyle/>
                    <a:p>
                      <a:pPr>
                        <a:spcAft>
                          <a:spcPts val="0"/>
                        </a:spcAft>
                      </a:pPr>
                      <a:r>
                        <a:rPr lang="en-ZA" sz="1300">
                          <a:effectLst/>
                        </a:rPr>
                        <a:t>Percentage of Implementation of EAAB stakeholder management plan </a:t>
                      </a:r>
                    </a:p>
                    <a:p>
                      <a:pPr>
                        <a:spcAft>
                          <a:spcPts val="0"/>
                        </a:spcAft>
                      </a:pPr>
                      <a:r>
                        <a:rPr lang="en-ZA" sz="1300">
                          <a:effectLst/>
                        </a:rPr>
                        <a:t> </a:t>
                      </a:r>
                      <a:endParaRPr lang="en-ZA" sz="1300">
                        <a:effectLst/>
                        <a:latin typeface="Candara"/>
                        <a:ea typeface="Times New Roman"/>
                        <a:cs typeface="Times New Roman"/>
                      </a:endParaRPr>
                    </a:p>
                  </a:txBody>
                  <a:tcPr marL="0" marR="0" marT="0" marB="0"/>
                </a:tc>
                <a:tc>
                  <a:txBody>
                    <a:bodyPr/>
                    <a:lstStyle/>
                    <a:p>
                      <a:pPr algn="ctr">
                        <a:spcAft>
                          <a:spcPts val="0"/>
                        </a:spcAft>
                      </a:pPr>
                      <a:r>
                        <a:rPr lang="en-ZA" sz="1300">
                          <a:effectLst/>
                        </a:rPr>
                        <a:t>100% Implementation of EAAB stakeholder management plan </a:t>
                      </a:r>
                    </a:p>
                    <a:p>
                      <a:pPr algn="ctr">
                        <a:spcAft>
                          <a:spcPts val="0"/>
                        </a:spcAft>
                      </a:pPr>
                      <a:r>
                        <a:rPr lang="en-ZA" sz="1300">
                          <a:effectLst/>
                        </a:rPr>
                        <a:t> </a:t>
                      </a:r>
                      <a:endParaRPr lang="en-ZA" sz="1300">
                        <a:effectLst/>
                        <a:latin typeface="Candara"/>
                        <a:ea typeface="Times New Roman"/>
                        <a:cs typeface="Times New Roman"/>
                      </a:endParaRPr>
                    </a:p>
                  </a:txBody>
                  <a:tcPr marL="0" marR="0" marT="0" marB="0"/>
                </a:tc>
                <a:tc>
                  <a:txBody>
                    <a:bodyPr/>
                    <a:lstStyle/>
                    <a:p>
                      <a:pPr algn="ctr">
                        <a:spcAft>
                          <a:spcPts val="0"/>
                        </a:spcAft>
                      </a:pPr>
                      <a:r>
                        <a:rPr lang="en-ZA" sz="1300">
                          <a:effectLst/>
                        </a:rPr>
                        <a:t>100% Implementation of EAAB stakeholder management plan</a:t>
                      </a:r>
                      <a:endParaRPr lang="en-ZA" sz="1300">
                        <a:effectLst/>
                        <a:latin typeface="Candara"/>
                        <a:ea typeface="Times New Roman"/>
                        <a:cs typeface="Times New Roman"/>
                      </a:endParaRPr>
                    </a:p>
                  </a:txBody>
                  <a:tcPr marL="0" marR="0" marT="0" marB="0"/>
                </a:tc>
                <a:tc>
                  <a:txBody>
                    <a:bodyPr/>
                    <a:lstStyle/>
                    <a:p>
                      <a:pPr algn="ctr">
                        <a:spcAft>
                          <a:spcPts val="0"/>
                        </a:spcAft>
                      </a:pPr>
                      <a:r>
                        <a:rPr lang="en-ZA" sz="1300">
                          <a:effectLst/>
                        </a:rPr>
                        <a:t>100% Implementation of EAAB stakeholder management plan</a:t>
                      </a:r>
                      <a:endParaRPr lang="en-ZA" sz="1300">
                        <a:effectLst/>
                        <a:latin typeface="Candara"/>
                        <a:ea typeface="Times New Roman"/>
                        <a:cs typeface="Times New Roman"/>
                      </a:endParaRPr>
                    </a:p>
                  </a:txBody>
                  <a:tcPr marL="0" marR="0" marT="0" marB="0"/>
                </a:tc>
                <a:tc>
                  <a:txBody>
                    <a:bodyPr/>
                    <a:lstStyle/>
                    <a:p>
                      <a:pPr algn="ctr">
                        <a:spcAft>
                          <a:spcPts val="0"/>
                        </a:spcAft>
                      </a:pPr>
                      <a:r>
                        <a:rPr lang="en-ZA" sz="1300" dirty="0">
                          <a:effectLst/>
                        </a:rPr>
                        <a:t>100% Implementation of EAAB stakeholder management plan</a:t>
                      </a:r>
                      <a:endParaRPr lang="en-ZA" sz="1300" dirty="0">
                        <a:effectLst/>
                        <a:latin typeface="Candara"/>
                        <a:ea typeface="Times New Roman"/>
                        <a:cs typeface="Times New Roman"/>
                      </a:endParaRPr>
                    </a:p>
                  </a:txBody>
                  <a:tcPr marL="0" marR="0" marT="0" marB="0"/>
                </a:tc>
                <a:extLst>
                  <a:ext uri="{0D108BD9-81ED-4DB2-BD59-A6C34878D82A}">
                    <a16:rowId xmlns:a16="http://schemas.microsoft.com/office/drawing/2014/main" val="10003"/>
                  </a:ext>
                </a:extLst>
              </a:tr>
              <a:tr h="445582">
                <a:tc vMerge="1">
                  <a:txBody>
                    <a:bodyPr/>
                    <a:lstStyle/>
                    <a:p>
                      <a:endParaRPr lang="en-ZA"/>
                    </a:p>
                  </a:txBody>
                  <a:tcPr/>
                </a:tc>
                <a:tc>
                  <a:txBody>
                    <a:bodyPr/>
                    <a:lstStyle/>
                    <a:p>
                      <a:pPr>
                        <a:spcAft>
                          <a:spcPts val="0"/>
                        </a:spcAft>
                      </a:pPr>
                      <a:r>
                        <a:rPr lang="en-ZA" sz="1300" dirty="0">
                          <a:effectLst/>
                        </a:rPr>
                        <a:t>Complaints / queries resolved within  a 90 day period</a:t>
                      </a:r>
                      <a:endParaRPr lang="en-ZA" sz="1300" dirty="0">
                        <a:effectLst/>
                        <a:latin typeface="Candara"/>
                        <a:ea typeface="Times New Roman"/>
                        <a:cs typeface="Times New Roman"/>
                      </a:endParaRPr>
                    </a:p>
                  </a:txBody>
                  <a:tcPr marL="0" marR="0" marT="0" marB="0"/>
                </a:tc>
                <a:tc>
                  <a:txBody>
                    <a:bodyPr/>
                    <a:lstStyle/>
                    <a:p>
                      <a:pPr>
                        <a:spcAft>
                          <a:spcPts val="0"/>
                        </a:spcAft>
                      </a:pPr>
                      <a:r>
                        <a:rPr lang="en-ZA" sz="1300" dirty="0">
                          <a:effectLst/>
                        </a:rPr>
                        <a:t>Percentage of estate agent and consumer complaints / queries resolved within  a 90 day period</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a:effectLst/>
                        </a:rPr>
                        <a:t>70% of estate agent and consumer complaints / queries resolved within  a 90 day period</a:t>
                      </a:r>
                      <a:endParaRPr lang="en-ZA" sz="1300">
                        <a:effectLst/>
                        <a:latin typeface="Candara"/>
                        <a:ea typeface="Times New Roman"/>
                        <a:cs typeface="Times New Roman"/>
                      </a:endParaRPr>
                    </a:p>
                  </a:txBody>
                  <a:tcPr marL="0" marR="0" marT="0" marB="0"/>
                </a:tc>
                <a:tc>
                  <a:txBody>
                    <a:bodyPr/>
                    <a:lstStyle/>
                    <a:p>
                      <a:pPr algn="ctr">
                        <a:spcAft>
                          <a:spcPts val="0"/>
                        </a:spcAft>
                      </a:pPr>
                      <a:r>
                        <a:rPr lang="en-ZA" sz="1300" dirty="0">
                          <a:effectLst/>
                        </a:rPr>
                        <a:t>85% of estate agent and consumer complaints / queries resolved within  a 90 day period</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dirty="0">
                          <a:effectLst/>
                        </a:rPr>
                        <a:t>95% of estate agent and consumer complaints / queries resolved within  a 90 day period</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dirty="0">
                          <a:effectLst/>
                        </a:rPr>
                        <a:t>100% of estate agent and consumer complaints / queries resolved within  a 90 day period</a:t>
                      </a:r>
                    </a:p>
                    <a:p>
                      <a:pPr algn="ctr">
                        <a:spcAft>
                          <a:spcPts val="0"/>
                        </a:spcAft>
                      </a:pPr>
                      <a:r>
                        <a:rPr lang="en-ZA" sz="1300" dirty="0">
                          <a:effectLst/>
                        </a:rPr>
                        <a:t> </a:t>
                      </a:r>
                      <a:endParaRPr lang="en-ZA" sz="1300" dirty="0">
                        <a:effectLst/>
                        <a:latin typeface="Candara"/>
                        <a:ea typeface="Times New Roman"/>
                        <a:cs typeface="Times New Roman"/>
                      </a:endParaRPr>
                    </a:p>
                  </a:txBody>
                  <a:tcPr marL="0" marR="0" marT="0" marB="0"/>
                </a:tc>
                <a:extLst>
                  <a:ext uri="{0D108BD9-81ED-4DB2-BD59-A6C34878D82A}">
                    <a16:rowId xmlns:a16="http://schemas.microsoft.com/office/drawing/2014/main" val="10004"/>
                  </a:ext>
                </a:extLst>
              </a:tr>
            </a:tbl>
          </a:graphicData>
        </a:graphic>
      </p:graphicFrame>
      <p:sp>
        <p:nvSpPr>
          <p:cNvPr id="4" name="Rectangle 3"/>
          <p:cNvSpPr/>
          <p:nvPr/>
        </p:nvSpPr>
        <p:spPr>
          <a:xfrm>
            <a:off x="228600" y="405618"/>
            <a:ext cx="5273688" cy="369332"/>
          </a:xfrm>
          <a:prstGeom prst="rect">
            <a:avLst/>
          </a:prstGeom>
        </p:spPr>
        <p:txBody>
          <a:bodyPr wrap="none">
            <a:spAutoFit/>
          </a:bodyPr>
          <a:lstStyle/>
          <a:p>
            <a:r>
              <a:rPr lang="en-ZA" b="1" dirty="0">
                <a:solidFill>
                  <a:srgbClr val="FF0000"/>
                </a:solidFill>
              </a:rPr>
              <a:t>Programme One: Finance and </a:t>
            </a:r>
            <a:r>
              <a:rPr lang="en-ZA" b="1" dirty="0" smtClean="0">
                <a:solidFill>
                  <a:srgbClr val="FF0000"/>
                </a:solidFill>
              </a:rPr>
              <a:t>Administration </a:t>
            </a:r>
            <a:r>
              <a:rPr lang="en-ZA" b="1" dirty="0" err="1" smtClean="0">
                <a:solidFill>
                  <a:srgbClr val="FF0000"/>
                </a:solidFill>
              </a:rPr>
              <a:t>Cont</a:t>
            </a:r>
            <a:r>
              <a:rPr lang="en-ZA" b="1" dirty="0" smtClean="0">
                <a:solidFill>
                  <a:srgbClr val="FF0000"/>
                </a:solidFill>
              </a:rPr>
              <a:t>/…</a:t>
            </a:r>
            <a:endParaRPr lang="en-ZA" dirty="0">
              <a:solidFill>
                <a:srgbClr val="FF0000"/>
              </a:solidFill>
            </a:endParaRPr>
          </a:p>
        </p:txBody>
      </p:sp>
    </p:spTree>
    <p:extLst>
      <p:ext uri="{BB962C8B-B14F-4D97-AF65-F5344CB8AC3E}">
        <p14:creationId xmlns:p14="http://schemas.microsoft.com/office/powerpoint/2010/main" val="2319190377"/>
      </p:ext>
    </p:extLst>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31</a:t>
            </a:fld>
            <a:endParaRPr lang="en-US" dirty="0"/>
          </a:p>
        </p:txBody>
      </p:sp>
      <p:sp>
        <p:nvSpPr>
          <p:cNvPr id="3" name="Rectangle 2"/>
          <p:cNvSpPr/>
          <p:nvPr/>
        </p:nvSpPr>
        <p:spPr>
          <a:xfrm>
            <a:off x="381000" y="87090"/>
            <a:ext cx="7010400" cy="984885"/>
          </a:xfrm>
          <a:prstGeom prst="rect">
            <a:avLst/>
          </a:prstGeom>
        </p:spPr>
        <p:txBody>
          <a:bodyPr wrap="square">
            <a:spAutoFit/>
          </a:bodyPr>
          <a:lstStyle/>
          <a:p>
            <a:pPr marL="6350" lvl="1"/>
            <a:r>
              <a:rPr lang="en-ZA" b="1" dirty="0">
                <a:solidFill>
                  <a:srgbClr val="FF0000"/>
                </a:solidFill>
              </a:rPr>
              <a:t>Programme Two: Compliance and </a:t>
            </a:r>
            <a:r>
              <a:rPr lang="en-ZA" b="1" dirty="0" smtClean="0">
                <a:solidFill>
                  <a:srgbClr val="FF0000"/>
                </a:solidFill>
              </a:rPr>
              <a:t>Enforcement</a:t>
            </a:r>
          </a:p>
          <a:p>
            <a:pPr marL="6350" lvl="1"/>
            <a:r>
              <a:rPr lang="en-US" sz="2000" b="1" dirty="0"/>
              <a:t>Three year period (2020/21 - 2022/23)</a:t>
            </a:r>
            <a:endParaRPr lang="en-ZA" sz="2000" b="1" dirty="0"/>
          </a:p>
          <a:p>
            <a:pPr marL="6350" lvl="1"/>
            <a:endParaRPr lang="en-ZA" sz="2000" dirty="0">
              <a:solidFill>
                <a:srgbClr val="FF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0515647"/>
              </p:ext>
            </p:extLst>
          </p:nvPr>
        </p:nvGraphicFramePr>
        <p:xfrm>
          <a:off x="145146" y="768084"/>
          <a:ext cx="8839200" cy="5998811"/>
        </p:xfrm>
        <a:graphic>
          <a:graphicData uri="http://schemas.openxmlformats.org/drawingml/2006/table">
            <a:tbl>
              <a:tblPr firstRow="1" firstCol="1" lastRow="1" lastCol="1" bandRow="1" bandCol="1">
                <a:tableStyleId>{5C22544A-7EE6-4342-B048-85BDC9FD1C3A}</a:tableStyleId>
              </a:tblPr>
              <a:tblGrid>
                <a:gridCol w="9144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gridCol w="14478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gridCol w="1371600">
                  <a:extLst>
                    <a:ext uri="{9D8B030D-6E8A-4147-A177-3AD203B41FA5}">
                      <a16:colId xmlns:a16="http://schemas.microsoft.com/office/drawing/2014/main" val="20006"/>
                    </a:ext>
                  </a:extLst>
                </a:gridCol>
              </a:tblGrid>
              <a:tr h="130996">
                <a:tc rowSpan="3">
                  <a:txBody>
                    <a:bodyPr/>
                    <a:lstStyle/>
                    <a:p>
                      <a:pPr marL="50800">
                        <a:spcBef>
                          <a:spcPts val="270"/>
                        </a:spcBef>
                        <a:spcAft>
                          <a:spcPts val="0"/>
                        </a:spcAft>
                      </a:pPr>
                      <a:r>
                        <a:rPr lang="en-ZA" sz="1300" dirty="0">
                          <a:effectLst/>
                        </a:rPr>
                        <a:t>Outcome</a:t>
                      </a:r>
                      <a:endParaRPr lang="en-ZA" sz="1300" dirty="0">
                        <a:effectLst/>
                        <a:latin typeface="Tahoma"/>
                        <a:ea typeface="Tahoma"/>
                      </a:endParaRPr>
                    </a:p>
                  </a:txBody>
                  <a:tcPr marL="0" marR="0" marT="0" marB="0"/>
                </a:tc>
                <a:tc rowSpan="3">
                  <a:txBody>
                    <a:bodyPr/>
                    <a:lstStyle/>
                    <a:p>
                      <a:pPr marL="50800">
                        <a:spcBef>
                          <a:spcPts val="270"/>
                        </a:spcBef>
                        <a:spcAft>
                          <a:spcPts val="0"/>
                        </a:spcAft>
                      </a:pPr>
                      <a:r>
                        <a:rPr lang="en-ZA" sz="1300">
                          <a:effectLst/>
                        </a:rPr>
                        <a:t>Outputs</a:t>
                      </a:r>
                      <a:endParaRPr lang="en-ZA" sz="1300">
                        <a:effectLst/>
                        <a:latin typeface="Tahoma"/>
                        <a:ea typeface="Tahoma"/>
                      </a:endParaRPr>
                    </a:p>
                  </a:txBody>
                  <a:tcPr marL="0" marR="0" marT="0" marB="0"/>
                </a:tc>
                <a:tc rowSpan="3">
                  <a:txBody>
                    <a:bodyPr/>
                    <a:lstStyle/>
                    <a:p>
                      <a:pPr marL="50800">
                        <a:lnSpc>
                          <a:spcPct val="103000"/>
                        </a:lnSpc>
                        <a:spcBef>
                          <a:spcPts val="270"/>
                        </a:spcBef>
                        <a:spcAft>
                          <a:spcPts val="0"/>
                        </a:spcAft>
                      </a:pPr>
                      <a:r>
                        <a:rPr lang="en-ZA" sz="1300">
                          <a:effectLst/>
                        </a:rPr>
                        <a:t>Output indicators</a:t>
                      </a:r>
                      <a:endParaRPr lang="en-ZA" sz="1300">
                        <a:effectLst/>
                        <a:latin typeface="Tahoma"/>
                        <a:ea typeface="Tahoma"/>
                      </a:endParaRPr>
                    </a:p>
                  </a:txBody>
                  <a:tcPr marL="0" marR="0" marT="0" marB="0"/>
                </a:tc>
                <a:tc gridSpan="4">
                  <a:txBody>
                    <a:bodyPr/>
                    <a:lstStyle/>
                    <a:p>
                      <a:pPr marL="50800">
                        <a:spcBef>
                          <a:spcPts val="270"/>
                        </a:spcBef>
                        <a:spcAft>
                          <a:spcPts val="0"/>
                        </a:spcAft>
                      </a:pPr>
                      <a:r>
                        <a:rPr lang="en-ZA" sz="1300" dirty="0">
                          <a:effectLst/>
                        </a:rPr>
                        <a:t>Annual targets</a:t>
                      </a:r>
                      <a:endParaRPr lang="en-ZA" sz="1300" dirty="0">
                        <a:effectLst/>
                        <a:latin typeface="Tahoma"/>
                        <a:ea typeface="Tahoma"/>
                      </a:endParaRPr>
                    </a:p>
                  </a:txBody>
                  <a:tcPr marL="0" marR="0"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320897">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marL="49530" marR="133350">
                        <a:lnSpc>
                          <a:spcPct val="103000"/>
                        </a:lnSpc>
                        <a:spcBef>
                          <a:spcPts val="270"/>
                        </a:spcBef>
                        <a:spcAft>
                          <a:spcPts val="0"/>
                        </a:spcAft>
                      </a:pPr>
                      <a:r>
                        <a:rPr lang="en-ZA" sz="1300">
                          <a:effectLst/>
                        </a:rPr>
                        <a:t>Estimated perfor- mance</a:t>
                      </a:r>
                      <a:endParaRPr lang="en-ZA" sz="1300">
                        <a:effectLst/>
                        <a:latin typeface="Tahoma"/>
                        <a:ea typeface="Tahoma"/>
                      </a:endParaRPr>
                    </a:p>
                  </a:txBody>
                  <a:tcPr marL="0" marR="0" marT="0" marB="0"/>
                </a:tc>
                <a:tc gridSpan="3">
                  <a:txBody>
                    <a:bodyPr/>
                    <a:lstStyle/>
                    <a:p>
                      <a:pPr marL="48895">
                        <a:spcBef>
                          <a:spcPts val="270"/>
                        </a:spcBef>
                        <a:spcAft>
                          <a:spcPts val="0"/>
                        </a:spcAft>
                      </a:pPr>
                      <a:r>
                        <a:rPr lang="en-ZA" sz="1300" dirty="0">
                          <a:effectLst/>
                        </a:rPr>
                        <a:t>MTEF period</a:t>
                      </a:r>
                      <a:endParaRPr lang="en-ZA" sz="1300" dirty="0">
                        <a:effectLst/>
                        <a:latin typeface="Tahoma"/>
                        <a:ea typeface="Tahoma"/>
                      </a:endParaRPr>
                    </a:p>
                  </a:txBody>
                  <a:tcPr marL="0" marR="0"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1"/>
                  </a:ext>
                </a:extLst>
              </a:tr>
              <a:tr h="132315">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spcAft>
                          <a:spcPts val="0"/>
                        </a:spcAft>
                      </a:pPr>
                      <a:r>
                        <a:rPr lang="en-ZA" sz="1300">
                          <a:effectLst/>
                        </a:rPr>
                        <a:t>2019/20 </a:t>
                      </a:r>
                      <a:endParaRPr lang="en-ZA" sz="1300">
                        <a:effectLst/>
                        <a:latin typeface="Candara"/>
                        <a:ea typeface="Times New Roman"/>
                        <a:cs typeface="Times New Roman"/>
                      </a:endParaRPr>
                    </a:p>
                  </a:txBody>
                  <a:tcPr marL="0" marR="0" marT="0" marB="0"/>
                </a:tc>
                <a:tc>
                  <a:txBody>
                    <a:bodyPr/>
                    <a:lstStyle/>
                    <a:p>
                      <a:pPr>
                        <a:spcAft>
                          <a:spcPts val="0"/>
                        </a:spcAft>
                      </a:pPr>
                      <a:r>
                        <a:rPr lang="en-ZA" sz="1300">
                          <a:effectLst/>
                        </a:rPr>
                        <a:t>2020/21 </a:t>
                      </a:r>
                      <a:endParaRPr lang="en-ZA" sz="1300">
                        <a:effectLst/>
                        <a:latin typeface="Candara"/>
                        <a:ea typeface="Times New Roman"/>
                        <a:cs typeface="Times New Roman"/>
                      </a:endParaRPr>
                    </a:p>
                  </a:txBody>
                  <a:tcPr marL="0" marR="0" marT="0" marB="0"/>
                </a:tc>
                <a:tc>
                  <a:txBody>
                    <a:bodyPr/>
                    <a:lstStyle/>
                    <a:p>
                      <a:pPr>
                        <a:spcAft>
                          <a:spcPts val="0"/>
                        </a:spcAft>
                      </a:pPr>
                      <a:r>
                        <a:rPr lang="en-ZA" sz="1300">
                          <a:effectLst/>
                        </a:rPr>
                        <a:t>2021/22 </a:t>
                      </a:r>
                      <a:endParaRPr lang="en-ZA" sz="1300">
                        <a:effectLst/>
                        <a:latin typeface="Candara"/>
                        <a:ea typeface="Times New Roman"/>
                        <a:cs typeface="Times New Roman"/>
                      </a:endParaRPr>
                    </a:p>
                  </a:txBody>
                  <a:tcPr marL="0" marR="0" marT="0" marB="0"/>
                </a:tc>
                <a:tc>
                  <a:txBody>
                    <a:bodyPr/>
                    <a:lstStyle/>
                    <a:p>
                      <a:pPr>
                        <a:spcAft>
                          <a:spcPts val="0"/>
                        </a:spcAft>
                      </a:pPr>
                      <a:r>
                        <a:rPr lang="en-ZA" sz="1300">
                          <a:effectLst/>
                        </a:rPr>
                        <a:t>2022/23</a:t>
                      </a:r>
                      <a:endParaRPr lang="en-ZA" sz="1300">
                        <a:effectLst/>
                        <a:latin typeface="Candara"/>
                        <a:ea typeface="Times New Roman"/>
                        <a:cs typeface="Times New Roman"/>
                      </a:endParaRPr>
                    </a:p>
                  </a:txBody>
                  <a:tcPr marL="0" marR="0" marT="0" marB="0"/>
                </a:tc>
                <a:extLst>
                  <a:ext uri="{0D108BD9-81ED-4DB2-BD59-A6C34878D82A}">
                    <a16:rowId xmlns:a16="http://schemas.microsoft.com/office/drawing/2014/main" val="10002"/>
                  </a:ext>
                </a:extLst>
              </a:tr>
              <a:tr h="618495">
                <a:tc rowSpan="5">
                  <a:txBody>
                    <a:bodyPr/>
                    <a:lstStyle/>
                    <a:p>
                      <a:pPr>
                        <a:spcAft>
                          <a:spcPts val="0"/>
                        </a:spcAft>
                      </a:pPr>
                      <a:r>
                        <a:rPr lang="en-ZA" sz="1300" dirty="0">
                          <a:effectLst/>
                        </a:rPr>
                        <a:t>2.1 Regulated and legally operating  registered Estate Agents</a:t>
                      </a:r>
                      <a:endParaRPr lang="en-ZA" sz="1300" dirty="0">
                        <a:effectLst/>
                        <a:latin typeface="Candara"/>
                        <a:ea typeface="Times New Roman"/>
                        <a:cs typeface="Times New Roman"/>
                      </a:endParaRPr>
                    </a:p>
                  </a:txBody>
                  <a:tcPr marL="0" marR="0" marT="0" marB="0"/>
                </a:tc>
                <a:tc rowSpan="3">
                  <a:txBody>
                    <a:bodyPr/>
                    <a:lstStyle/>
                    <a:p>
                      <a:pPr>
                        <a:spcAft>
                          <a:spcPts val="0"/>
                        </a:spcAft>
                      </a:pPr>
                      <a:r>
                        <a:rPr lang="en-ZA" sz="1300" dirty="0">
                          <a:effectLst/>
                        </a:rPr>
                        <a:t>Registered and compliant Estate Agents</a:t>
                      </a:r>
                      <a:endParaRPr lang="en-ZA" sz="1300" dirty="0">
                        <a:effectLst/>
                        <a:latin typeface="Candara"/>
                        <a:ea typeface="Times New Roman"/>
                        <a:cs typeface="Times New Roman"/>
                      </a:endParaRPr>
                    </a:p>
                  </a:txBody>
                  <a:tcPr marL="0" marR="0" marT="0" marB="0"/>
                </a:tc>
                <a:tc>
                  <a:txBody>
                    <a:bodyPr/>
                    <a:lstStyle/>
                    <a:p>
                      <a:pPr>
                        <a:spcAft>
                          <a:spcPts val="0"/>
                        </a:spcAft>
                      </a:pPr>
                      <a:r>
                        <a:rPr lang="en-ZA" sz="1300">
                          <a:effectLst/>
                        </a:rPr>
                        <a:t>Number of self- assessments received, evaluated and analysed (Report issued)</a:t>
                      </a:r>
                      <a:endParaRPr lang="en-ZA" sz="1300">
                        <a:effectLst/>
                        <a:latin typeface="Candara"/>
                        <a:ea typeface="Times New Roman"/>
                        <a:cs typeface="Times New Roman"/>
                      </a:endParaRPr>
                    </a:p>
                  </a:txBody>
                  <a:tcPr marL="0" marR="0" marT="0" marB="0"/>
                </a:tc>
                <a:tc>
                  <a:txBody>
                    <a:bodyPr/>
                    <a:lstStyle/>
                    <a:p>
                      <a:pPr algn="ctr">
                        <a:spcAft>
                          <a:spcPts val="0"/>
                        </a:spcAft>
                      </a:pPr>
                      <a:r>
                        <a:rPr lang="en-ZA" sz="1300">
                          <a:effectLst/>
                        </a:rPr>
                        <a:t>951 self- assessments received, evaluated and analysed per annum</a:t>
                      </a:r>
                      <a:endParaRPr lang="en-ZA" sz="1300">
                        <a:effectLst/>
                        <a:latin typeface="Candara"/>
                        <a:ea typeface="Times New Roman"/>
                        <a:cs typeface="Times New Roman"/>
                      </a:endParaRPr>
                    </a:p>
                  </a:txBody>
                  <a:tcPr marL="0" marR="0" marT="0" marB="0"/>
                </a:tc>
                <a:tc>
                  <a:txBody>
                    <a:bodyPr/>
                    <a:lstStyle/>
                    <a:p>
                      <a:pPr algn="ctr">
                        <a:spcAft>
                          <a:spcPts val="0"/>
                        </a:spcAft>
                      </a:pPr>
                      <a:r>
                        <a:rPr lang="en-ZA" sz="1300" dirty="0">
                          <a:effectLst/>
                        </a:rPr>
                        <a:t>1 500 self- assessment received, evaluated and analysed per annum</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a:effectLst/>
                        </a:rPr>
                        <a:t>1 700 self- assessment received, evaluated and analysed per annum</a:t>
                      </a:r>
                      <a:endParaRPr lang="en-ZA" sz="1300">
                        <a:effectLst/>
                        <a:latin typeface="Candara"/>
                        <a:ea typeface="Times New Roman"/>
                        <a:cs typeface="Times New Roman"/>
                      </a:endParaRPr>
                    </a:p>
                  </a:txBody>
                  <a:tcPr marL="0" marR="0" marT="0" marB="0"/>
                </a:tc>
                <a:tc>
                  <a:txBody>
                    <a:bodyPr/>
                    <a:lstStyle/>
                    <a:p>
                      <a:pPr algn="ctr">
                        <a:spcAft>
                          <a:spcPts val="0"/>
                        </a:spcAft>
                      </a:pPr>
                      <a:r>
                        <a:rPr lang="en-ZA" sz="1300">
                          <a:effectLst/>
                        </a:rPr>
                        <a:t>1 900 self- assessment received, evaluated and analysed annum</a:t>
                      </a:r>
                      <a:endParaRPr lang="en-ZA" sz="1300">
                        <a:effectLst/>
                        <a:latin typeface="Candara"/>
                        <a:ea typeface="Times New Roman"/>
                        <a:cs typeface="Times New Roman"/>
                      </a:endParaRPr>
                    </a:p>
                  </a:txBody>
                  <a:tcPr marL="0" marR="0" marT="0" marB="0"/>
                </a:tc>
                <a:extLst>
                  <a:ext uri="{0D108BD9-81ED-4DB2-BD59-A6C34878D82A}">
                    <a16:rowId xmlns:a16="http://schemas.microsoft.com/office/drawing/2014/main" val="10003"/>
                  </a:ext>
                </a:extLst>
              </a:tr>
              <a:tr h="949503">
                <a:tc vMerge="1">
                  <a:txBody>
                    <a:bodyPr/>
                    <a:lstStyle/>
                    <a:p>
                      <a:endParaRPr lang="en-ZA"/>
                    </a:p>
                  </a:txBody>
                  <a:tcPr/>
                </a:tc>
                <a:tc vMerge="1">
                  <a:txBody>
                    <a:bodyPr/>
                    <a:lstStyle/>
                    <a:p>
                      <a:endParaRPr lang="en-ZA"/>
                    </a:p>
                  </a:txBody>
                  <a:tcPr/>
                </a:tc>
                <a:tc>
                  <a:txBody>
                    <a:bodyPr/>
                    <a:lstStyle/>
                    <a:p>
                      <a:pPr>
                        <a:spcAft>
                          <a:spcPts val="0"/>
                        </a:spcAft>
                      </a:pPr>
                      <a:r>
                        <a:rPr lang="en-ZA" sz="1300" dirty="0">
                          <a:effectLst/>
                        </a:rPr>
                        <a:t>Percentage of compliant new registrations processed against those received within 21 days </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a:effectLst/>
                        </a:rPr>
                        <a:t>95% compliant new registrations processed against those received within 21 days</a:t>
                      </a:r>
                    </a:p>
                    <a:p>
                      <a:pPr algn="ctr">
                        <a:spcAft>
                          <a:spcPts val="0"/>
                        </a:spcAft>
                      </a:pPr>
                      <a:r>
                        <a:rPr lang="en-ZA" sz="1300">
                          <a:effectLst/>
                        </a:rPr>
                        <a:t> </a:t>
                      </a:r>
                      <a:endParaRPr lang="en-ZA" sz="1300">
                        <a:effectLst/>
                        <a:latin typeface="Candara"/>
                        <a:ea typeface="Times New Roman"/>
                        <a:cs typeface="Times New Roman"/>
                      </a:endParaRPr>
                    </a:p>
                  </a:txBody>
                  <a:tcPr marL="0" marR="0" marT="0" marB="0"/>
                </a:tc>
                <a:tc>
                  <a:txBody>
                    <a:bodyPr/>
                    <a:lstStyle/>
                    <a:p>
                      <a:pPr algn="ctr">
                        <a:spcAft>
                          <a:spcPts val="0"/>
                        </a:spcAft>
                      </a:pPr>
                      <a:r>
                        <a:rPr lang="en-ZA" sz="1300" dirty="0">
                          <a:effectLst/>
                        </a:rPr>
                        <a:t>100% compliant new registrations processed against those received within 21 days</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a:effectLst/>
                        </a:rPr>
                        <a:t>100% compliant new registrations processed against those received within 21 days</a:t>
                      </a:r>
                      <a:endParaRPr lang="en-ZA" sz="1300">
                        <a:effectLst/>
                        <a:latin typeface="Candara"/>
                        <a:ea typeface="Times New Roman"/>
                        <a:cs typeface="Times New Roman"/>
                      </a:endParaRPr>
                    </a:p>
                  </a:txBody>
                  <a:tcPr marL="0" marR="0" marT="0" marB="0"/>
                </a:tc>
                <a:tc>
                  <a:txBody>
                    <a:bodyPr/>
                    <a:lstStyle/>
                    <a:p>
                      <a:pPr algn="ctr">
                        <a:spcAft>
                          <a:spcPts val="0"/>
                        </a:spcAft>
                      </a:pPr>
                      <a:r>
                        <a:rPr lang="en-ZA" sz="1300">
                          <a:effectLst/>
                        </a:rPr>
                        <a:t>100% compliant new registrations processed against those received within 21 days</a:t>
                      </a:r>
                      <a:endParaRPr lang="en-ZA" sz="1300">
                        <a:effectLst/>
                        <a:latin typeface="Candara"/>
                        <a:ea typeface="Times New Roman"/>
                        <a:cs typeface="Times New Roman"/>
                      </a:endParaRPr>
                    </a:p>
                  </a:txBody>
                  <a:tcPr marL="0" marR="0" marT="0" marB="0"/>
                </a:tc>
                <a:extLst>
                  <a:ext uri="{0D108BD9-81ED-4DB2-BD59-A6C34878D82A}">
                    <a16:rowId xmlns:a16="http://schemas.microsoft.com/office/drawing/2014/main" val="10004"/>
                  </a:ext>
                </a:extLst>
              </a:tr>
              <a:tr h="1139403">
                <a:tc vMerge="1">
                  <a:txBody>
                    <a:bodyPr/>
                    <a:lstStyle/>
                    <a:p>
                      <a:endParaRPr lang="en-ZA"/>
                    </a:p>
                  </a:txBody>
                  <a:tcPr/>
                </a:tc>
                <a:tc vMerge="1">
                  <a:txBody>
                    <a:bodyPr/>
                    <a:lstStyle/>
                    <a:p>
                      <a:endParaRPr lang="en-ZA"/>
                    </a:p>
                  </a:txBody>
                  <a:tcPr/>
                </a:tc>
                <a:tc>
                  <a:txBody>
                    <a:bodyPr/>
                    <a:lstStyle/>
                    <a:p>
                      <a:pPr>
                        <a:spcAft>
                          <a:spcPts val="0"/>
                        </a:spcAft>
                      </a:pPr>
                      <a:r>
                        <a:rPr lang="en-ZA" sz="1300" dirty="0">
                          <a:effectLst/>
                        </a:rPr>
                        <a:t>Percentage compliant renewals processed against those received within 5 days</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dirty="0">
                          <a:effectLst/>
                        </a:rPr>
                        <a:t>55% compliant renewals processed against those received within 5 days</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dirty="0">
                          <a:effectLst/>
                        </a:rPr>
                        <a:t>80% compliant renewals processed against those received within 5 days</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a:effectLst/>
                        </a:rPr>
                        <a:t>90% compliant renewals processed against those received within 5 days</a:t>
                      </a:r>
                      <a:endParaRPr lang="en-ZA" sz="1300">
                        <a:effectLst/>
                        <a:latin typeface="Candara"/>
                        <a:ea typeface="Times New Roman"/>
                        <a:cs typeface="Times New Roman"/>
                      </a:endParaRPr>
                    </a:p>
                  </a:txBody>
                  <a:tcPr marL="0" marR="0" marT="0" marB="0"/>
                </a:tc>
                <a:tc>
                  <a:txBody>
                    <a:bodyPr/>
                    <a:lstStyle/>
                    <a:p>
                      <a:pPr algn="ctr">
                        <a:spcAft>
                          <a:spcPts val="0"/>
                        </a:spcAft>
                      </a:pPr>
                      <a:r>
                        <a:rPr lang="en-ZA" sz="1300">
                          <a:effectLst/>
                        </a:rPr>
                        <a:t>100% compliant renewals processed against those received within 5 days</a:t>
                      </a:r>
                      <a:endParaRPr lang="en-ZA" sz="1300">
                        <a:effectLst/>
                        <a:latin typeface="Candara"/>
                        <a:ea typeface="Times New Roman"/>
                        <a:cs typeface="Times New Roman"/>
                      </a:endParaRPr>
                    </a:p>
                  </a:txBody>
                  <a:tcPr marL="0" marR="0" marT="0" marB="0"/>
                </a:tc>
                <a:extLst>
                  <a:ext uri="{0D108BD9-81ED-4DB2-BD59-A6C34878D82A}">
                    <a16:rowId xmlns:a16="http://schemas.microsoft.com/office/drawing/2014/main" val="10005"/>
                  </a:ext>
                </a:extLst>
              </a:tr>
              <a:tr h="854552">
                <a:tc vMerge="1">
                  <a:txBody>
                    <a:bodyPr/>
                    <a:lstStyle/>
                    <a:p>
                      <a:endParaRPr lang="en-ZA"/>
                    </a:p>
                  </a:txBody>
                  <a:tcPr/>
                </a:tc>
                <a:tc rowSpan="2">
                  <a:txBody>
                    <a:bodyPr/>
                    <a:lstStyle/>
                    <a:p>
                      <a:pPr>
                        <a:spcAft>
                          <a:spcPts val="0"/>
                        </a:spcAft>
                      </a:pPr>
                      <a:r>
                        <a:rPr lang="en-ZA" sz="1300">
                          <a:effectLst/>
                        </a:rPr>
                        <a:t>Robust enforcement mechanisms</a:t>
                      </a:r>
                    </a:p>
                    <a:p>
                      <a:pPr>
                        <a:spcAft>
                          <a:spcPts val="0"/>
                        </a:spcAft>
                      </a:pPr>
                      <a:r>
                        <a:rPr lang="en-ZA" sz="1300">
                          <a:effectLst/>
                        </a:rPr>
                        <a:t> </a:t>
                      </a:r>
                    </a:p>
                    <a:p>
                      <a:pPr>
                        <a:spcAft>
                          <a:spcPts val="0"/>
                        </a:spcAft>
                      </a:pPr>
                      <a:r>
                        <a:rPr lang="en-ZA" sz="1300">
                          <a:effectLst/>
                        </a:rPr>
                        <a:t> </a:t>
                      </a:r>
                      <a:endParaRPr lang="en-ZA" sz="1300">
                        <a:effectLst/>
                        <a:latin typeface="Candara"/>
                        <a:ea typeface="Times New Roman"/>
                        <a:cs typeface="Times New Roman"/>
                      </a:endParaRPr>
                    </a:p>
                  </a:txBody>
                  <a:tcPr marL="0" marR="0" marT="0" marB="0"/>
                </a:tc>
                <a:tc>
                  <a:txBody>
                    <a:bodyPr/>
                    <a:lstStyle/>
                    <a:p>
                      <a:pPr>
                        <a:spcAft>
                          <a:spcPts val="0"/>
                        </a:spcAft>
                      </a:pPr>
                      <a:r>
                        <a:rPr lang="en-ZA" sz="1300" dirty="0">
                          <a:effectLst/>
                        </a:rPr>
                        <a:t>Percentage Disciplinary Hearings held against completed investigations and outcomes </a:t>
                      </a:r>
                      <a:r>
                        <a:rPr lang="en-ZA" sz="1300" dirty="0" smtClean="0">
                          <a:effectLst/>
                        </a:rPr>
                        <a:t>enforced</a:t>
                      </a:r>
                      <a:r>
                        <a:rPr lang="en-ZA" sz="1300" dirty="0">
                          <a:effectLst/>
                        </a:rPr>
                        <a:t> </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a:effectLst/>
                        </a:rPr>
                        <a:t>50% Disciplinary Hearings held against completed investigations and 100%  outcomes enforced</a:t>
                      </a:r>
                      <a:endParaRPr lang="en-ZA" sz="1300">
                        <a:effectLst/>
                        <a:latin typeface="Candara"/>
                        <a:ea typeface="Times New Roman"/>
                        <a:cs typeface="Times New Roman"/>
                      </a:endParaRPr>
                    </a:p>
                  </a:txBody>
                  <a:tcPr marL="0" marR="0" marT="0" marB="0"/>
                </a:tc>
                <a:tc>
                  <a:txBody>
                    <a:bodyPr/>
                    <a:lstStyle/>
                    <a:p>
                      <a:pPr algn="ctr">
                        <a:spcAft>
                          <a:spcPts val="0"/>
                        </a:spcAft>
                      </a:pPr>
                      <a:r>
                        <a:rPr lang="en-ZA" sz="1300" dirty="0">
                          <a:effectLst/>
                        </a:rPr>
                        <a:t>75% Disciplinary Hearings held against completed investigations and 100% outcomes enforced</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dirty="0">
                          <a:effectLst/>
                        </a:rPr>
                        <a:t>85% Disciplinary Hearings held against completed investigations and 100% outcomes enforced</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a:effectLst/>
                        </a:rPr>
                        <a:t>100% Disciplinary Hearings held against completed investigations and 100%  outcomes enforced</a:t>
                      </a:r>
                      <a:endParaRPr lang="en-ZA" sz="1300">
                        <a:effectLst/>
                        <a:latin typeface="Candara"/>
                        <a:ea typeface="Times New Roman"/>
                        <a:cs typeface="Times New Roman"/>
                      </a:endParaRPr>
                    </a:p>
                  </a:txBody>
                  <a:tcPr marL="0" marR="0" marT="0" marB="0"/>
                </a:tc>
                <a:extLst>
                  <a:ext uri="{0D108BD9-81ED-4DB2-BD59-A6C34878D82A}">
                    <a16:rowId xmlns:a16="http://schemas.microsoft.com/office/drawing/2014/main" val="10006"/>
                  </a:ext>
                </a:extLst>
              </a:tr>
              <a:tr h="686950">
                <a:tc vMerge="1">
                  <a:txBody>
                    <a:bodyPr/>
                    <a:lstStyle/>
                    <a:p>
                      <a:endParaRPr lang="en-ZA"/>
                    </a:p>
                  </a:txBody>
                  <a:tcPr/>
                </a:tc>
                <a:tc vMerge="1">
                  <a:txBody>
                    <a:bodyPr/>
                    <a:lstStyle/>
                    <a:p>
                      <a:endParaRPr lang="en-ZA"/>
                    </a:p>
                  </a:txBody>
                  <a:tcPr/>
                </a:tc>
                <a:tc>
                  <a:txBody>
                    <a:bodyPr/>
                    <a:lstStyle/>
                    <a:p>
                      <a:pPr>
                        <a:spcAft>
                          <a:spcPts val="0"/>
                        </a:spcAft>
                      </a:pPr>
                      <a:r>
                        <a:rPr lang="en-ZA" sz="1300" dirty="0">
                          <a:effectLst/>
                        </a:rPr>
                        <a:t>No of   FIC Inspections performed  </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dirty="0">
                          <a:effectLst/>
                        </a:rPr>
                        <a:t>130 FIC Inspections performed per annum</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dirty="0">
                          <a:effectLst/>
                        </a:rPr>
                        <a:t>170 FIC Inspections performed per annum</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dirty="0">
                          <a:effectLst/>
                        </a:rPr>
                        <a:t>190 FIC Inspections performed per annum</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dirty="0">
                          <a:effectLst/>
                        </a:rPr>
                        <a:t>210 FIC Inspections performed per annum</a:t>
                      </a:r>
                      <a:endParaRPr lang="en-ZA" sz="1300" dirty="0">
                        <a:effectLst/>
                        <a:latin typeface="Candara"/>
                        <a:ea typeface="Times New Roman"/>
                        <a:cs typeface="Times New Roman"/>
                      </a:endParaRPr>
                    </a:p>
                  </a:txBody>
                  <a:tcPr marL="0" marR="0"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8190199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32</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227194105"/>
              </p:ext>
            </p:extLst>
          </p:nvPr>
        </p:nvGraphicFramePr>
        <p:xfrm>
          <a:off x="152400" y="522516"/>
          <a:ext cx="8839200" cy="6335421"/>
        </p:xfrm>
        <a:graphic>
          <a:graphicData uri="http://schemas.openxmlformats.org/drawingml/2006/table">
            <a:tbl>
              <a:tblPr firstRow="1" firstCol="1" lastRow="1" lastCol="1" bandRow="1" bandCol="1">
                <a:tableStyleId>{5C22544A-7EE6-4342-B048-85BDC9FD1C3A}</a:tableStyleId>
              </a:tblPr>
              <a:tblGrid>
                <a:gridCol w="9906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gridCol w="1600200">
                  <a:extLst>
                    <a:ext uri="{9D8B030D-6E8A-4147-A177-3AD203B41FA5}">
                      <a16:colId xmlns:a16="http://schemas.microsoft.com/office/drawing/2014/main" val="20006"/>
                    </a:ext>
                  </a:extLst>
                </a:gridCol>
              </a:tblGrid>
              <a:tr h="95859">
                <a:tc rowSpan="3">
                  <a:txBody>
                    <a:bodyPr/>
                    <a:lstStyle/>
                    <a:p>
                      <a:pPr marL="50800">
                        <a:spcBef>
                          <a:spcPts val="270"/>
                        </a:spcBef>
                        <a:spcAft>
                          <a:spcPts val="0"/>
                        </a:spcAft>
                      </a:pPr>
                      <a:r>
                        <a:rPr lang="en-ZA" sz="1300" dirty="0">
                          <a:effectLst/>
                        </a:rPr>
                        <a:t>Outcome</a:t>
                      </a:r>
                      <a:endParaRPr lang="en-ZA" sz="1300" dirty="0">
                        <a:effectLst/>
                        <a:latin typeface="Tahoma"/>
                        <a:ea typeface="Tahoma"/>
                      </a:endParaRPr>
                    </a:p>
                  </a:txBody>
                  <a:tcPr marL="0" marR="0" marT="0" marB="0"/>
                </a:tc>
                <a:tc rowSpan="3">
                  <a:txBody>
                    <a:bodyPr/>
                    <a:lstStyle/>
                    <a:p>
                      <a:pPr marL="50800">
                        <a:spcBef>
                          <a:spcPts val="270"/>
                        </a:spcBef>
                        <a:spcAft>
                          <a:spcPts val="0"/>
                        </a:spcAft>
                      </a:pPr>
                      <a:r>
                        <a:rPr lang="en-ZA" sz="1300" dirty="0">
                          <a:effectLst/>
                        </a:rPr>
                        <a:t>Outputs</a:t>
                      </a:r>
                      <a:endParaRPr lang="en-ZA" sz="1300" dirty="0">
                        <a:effectLst/>
                        <a:latin typeface="Tahoma"/>
                        <a:ea typeface="Tahoma"/>
                      </a:endParaRPr>
                    </a:p>
                  </a:txBody>
                  <a:tcPr marL="0" marR="0" marT="0" marB="0"/>
                </a:tc>
                <a:tc rowSpan="3">
                  <a:txBody>
                    <a:bodyPr/>
                    <a:lstStyle/>
                    <a:p>
                      <a:pPr marL="50800">
                        <a:lnSpc>
                          <a:spcPct val="103000"/>
                        </a:lnSpc>
                        <a:spcBef>
                          <a:spcPts val="270"/>
                        </a:spcBef>
                        <a:spcAft>
                          <a:spcPts val="0"/>
                        </a:spcAft>
                      </a:pPr>
                      <a:r>
                        <a:rPr lang="en-ZA" sz="1300" dirty="0">
                          <a:effectLst/>
                        </a:rPr>
                        <a:t>Output indicators</a:t>
                      </a:r>
                      <a:endParaRPr lang="en-ZA" sz="1300" dirty="0">
                        <a:effectLst/>
                        <a:latin typeface="Tahoma"/>
                        <a:ea typeface="Tahoma"/>
                      </a:endParaRPr>
                    </a:p>
                  </a:txBody>
                  <a:tcPr marL="0" marR="0" marT="0" marB="0"/>
                </a:tc>
                <a:tc gridSpan="4">
                  <a:txBody>
                    <a:bodyPr/>
                    <a:lstStyle/>
                    <a:p>
                      <a:pPr marL="50800">
                        <a:spcBef>
                          <a:spcPts val="270"/>
                        </a:spcBef>
                        <a:spcAft>
                          <a:spcPts val="0"/>
                        </a:spcAft>
                      </a:pPr>
                      <a:r>
                        <a:rPr lang="en-ZA" sz="1200" dirty="0">
                          <a:effectLst/>
                        </a:rPr>
                        <a:t>Annual targets</a:t>
                      </a:r>
                      <a:endParaRPr lang="en-ZA" sz="1200" dirty="0">
                        <a:effectLst/>
                        <a:latin typeface="Tahoma"/>
                        <a:ea typeface="Tahoma"/>
                      </a:endParaRPr>
                    </a:p>
                  </a:txBody>
                  <a:tcPr marL="0" marR="0"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234823">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marL="49530" marR="133350">
                        <a:lnSpc>
                          <a:spcPct val="103000"/>
                        </a:lnSpc>
                        <a:spcBef>
                          <a:spcPts val="270"/>
                        </a:spcBef>
                        <a:spcAft>
                          <a:spcPts val="0"/>
                        </a:spcAft>
                      </a:pPr>
                      <a:r>
                        <a:rPr lang="en-ZA" sz="1300" dirty="0">
                          <a:effectLst/>
                        </a:rPr>
                        <a:t>Estimated </a:t>
                      </a:r>
                      <a:r>
                        <a:rPr lang="en-ZA" sz="1300" dirty="0" smtClean="0">
                          <a:effectLst/>
                        </a:rPr>
                        <a:t>performance</a:t>
                      </a:r>
                      <a:endParaRPr lang="en-ZA" sz="1300" dirty="0">
                        <a:effectLst/>
                        <a:latin typeface="Tahoma"/>
                        <a:ea typeface="Tahoma"/>
                      </a:endParaRPr>
                    </a:p>
                  </a:txBody>
                  <a:tcPr marL="0" marR="0" marT="0" marB="0"/>
                </a:tc>
                <a:tc gridSpan="3">
                  <a:txBody>
                    <a:bodyPr/>
                    <a:lstStyle/>
                    <a:p>
                      <a:pPr marL="48895">
                        <a:spcBef>
                          <a:spcPts val="270"/>
                        </a:spcBef>
                        <a:spcAft>
                          <a:spcPts val="0"/>
                        </a:spcAft>
                      </a:pPr>
                      <a:r>
                        <a:rPr lang="en-ZA" sz="1300">
                          <a:effectLst/>
                        </a:rPr>
                        <a:t>MTEF period</a:t>
                      </a:r>
                      <a:endParaRPr lang="en-ZA" sz="1300">
                        <a:effectLst/>
                        <a:latin typeface="Tahoma"/>
                        <a:ea typeface="Tahoma"/>
                      </a:endParaRPr>
                    </a:p>
                  </a:txBody>
                  <a:tcPr marL="0" marR="0"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1"/>
                  </a:ext>
                </a:extLst>
              </a:tr>
              <a:tr h="165341">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spcAft>
                          <a:spcPts val="0"/>
                        </a:spcAft>
                      </a:pPr>
                      <a:r>
                        <a:rPr lang="en-ZA" sz="1300">
                          <a:effectLst/>
                        </a:rPr>
                        <a:t>2019/20 </a:t>
                      </a:r>
                      <a:endParaRPr lang="en-ZA" sz="1300">
                        <a:effectLst/>
                        <a:latin typeface="Candara"/>
                        <a:ea typeface="Times New Roman"/>
                        <a:cs typeface="Times New Roman"/>
                      </a:endParaRPr>
                    </a:p>
                  </a:txBody>
                  <a:tcPr marL="0" marR="0" marT="0" marB="0"/>
                </a:tc>
                <a:tc>
                  <a:txBody>
                    <a:bodyPr/>
                    <a:lstStyle/>
                    <a:p>
                      <a:pPr>
                        <a:spcAft>
                          <a:spcPts val="0"/>
                        </a:spcAft>
                      </a:pPr>
                      <a:r>
                        <a:rPr lang="en-ZA" sz="1300">
                          <a:effectLst/>
                        </a:rPr>
                        <a:t>2020/21 </a:t>
                      </a:r>
                      <a:endParaRPr lang="en-ZA" sz="1300">
                        <a:effectLst/>
                        <a:latin typeface="Candara"/>
                        <a:ea typeface="Times New Roman"/>
                        <a:cs typeface="Times New Roman"/>
                      </a:endParaRPr>
                    </a:p>
                  </a:txBody>
                  <a:tcPr marL="0" marR="0" marT="0" marB="0"/>
                </a:tc>
                <a:tc>
                  <a:txBody>
                    <a:bodyPr/>
                    <a:lstStyle/>
                    <a:p>
                      <a:pPr>
                        <a:spcAft>
                          <a:spcPts val="0"/>
                        </a:spcAft>
                      </a:pPr>
                      <a:r>
                        <a:rPr lang="en-ZA" sz="1300">
                          <a:effectLst/>
                        </a:rPr>
                        <a:t>2021/22 </a:t>
                      </a:r>
                      <a:endParaRPr lang="en-ZA" sz="1300">
                        <a:effectLst/>
                        <a:latin typeface="Candara"/>
                        <a:ea typeface="Times New Roman"/>
                        <a:cs typeface="Times New Roman"/>
                      </a:endParaRPr>
                    </a:p>
                  </a:txBody>
                  <a:tcPr marL="0" marR="0" marT="0" marB="0"/>
                </a:tc>
                <a:tc>
                  <a:txBody>
                    <a:bodyPr/>
                    <a:lstStyle/>
                    <a:p>
                      <a:pPr>
                        <a:spcAft>
                          <a:spcPts val="0"/>
                        </a:spcAft>
                      </a:pPr>
                      <a:r>
                        <a:rPr lang="en-ZA" sz="1300">
                          <a:effectLst/>
                        </a:rPr>
                        <a:t>2022/23</a:t>
                      </a:r>
                      <a:endParaRPr lang="en-ZA" sz="1300">
                        <a:effectLst/>
                        <a:latin typeface="Candara"/>
                        <a:ea typeface="Times New Roman"/>
                        <a:cs typeface="Times New Roman"/>
                      </a:endParaRPr>
                    </a:p>
                  </a:txBody>
                  <a:tcPr marL="0" marR="0" marT="0" marB="0"/>
                </a:tc>
                <a:extLst>
                  <a:ext uri="{0D108BD9-81ED-4DB2-BD59-A6C34878D82A}">
                    <a16:rowId xmlns:a16="http://schemas.microsoft.com/office/drawing/2014/main" val="10002"/>
                  </a:ext>
                </a:extLst>
              </a:tr>
              <a:tr h="1042226">
                <a:tc rowSpan="4">
                  <a:txBody>
                    <a:bodyPr/>
                    <a:lstStyle/>
                    <a:p>
                      <a:pPr>
                        <a:spcBef>
                          <a:spcPts val="270"/>
                        </a:spcBef>
                        <a:spcAft>
                          <a:spcPts val="0"/>
                        </a:spcAft>
                      </a:pPr>
                      <a:r>
                        <a:rPr lang="en-ZA" sz="1200" dirty="0">
                          <a:effectLst/>
                        </a:rPr>
                        <a:t>3.1 Improved professionalism and ethical practices of Estate Agents</a:t>
                      </a:r>
                      <a:endParaRPr lang="en-ZA" sz="1200" dirty="0">
                        <a:effectLst/>
                        <a:latin typeface="Tahoma"/>
                        <a:ea typeface="Tahoma"/>
                      </a:endParaRPr>
                    </a:p>
                  </a:txBody>
                  <a:tcPr marL="0" marR="0" marT="0" marB="0"/>
                </a:tc>
                <a:tc>
                  <a:txBody>
                    <a:bodyPr/>
                    <a:lstStyle/>
                    <a:p>
                      <a:pPr>
                        <a:spcAft>
                          <a:spcPts val="0"/>
                        </a:spcAft>
                      </a:pPr>
                      <a:r>
                        <a:rPr lang="en-ZA" sz="1200" dirty="0">
                          <a:effectLst/>
                        </a:rPr>
                        <a:t>SAQA approved skills Qualifications </a:t>
                      </a:r>
                      <a:endParaRPr lang="en-ZA" sz="1200" dirty="0">
                        <a:effectLst/>
                        <a:latin typeface="Candara"/>
                        <a:ea typeface="Times New Roman"/>
                        <a:cs typeface="Times New Roman"/>
                      </a:endParaRPr>
                    </a:p>
                  </a:txBody>
                  <a:tcPr marL="0" marR="0" marT="0" marB="0"/>
                </a:tc>
                <a:tc>
                  <a:txBody>
                    <a:bodyPr/>
                    <a:lstStyle/>
                    <a:p>
                      <a:pPr>
                        <a:spcAft>
                          <a:spcPts val="0"/>
                        </a:spcAft>
                      </a:pPr>
                      <a:r>
                        <a:rPr lang="en-ZA" sz="1200" dirty="0">
                          <a:effectLst/>
                        </a:rPr>
                        <a:t>Develop skills programme and qualifications for the sector </a:t>
                      </a:r>
                    </a:p>
                    <a:p>
                      <a:pPr>
                        <a:spcAft>
                          <a:spcPts val="0"/>
                        </a:spcAft>
                      </a:pPr>
                      <a:r>
                        <a:rPr lang="en-ZA" sz="1200" dirty="0">
                          <a:effectLst/>
                        </a:rPr>
                        <a:t> </a:t>
                      </a:r>
                      <a:endParaRPr lang="en-ZA" sz="1200" dirty="0">
                        <a:effectLst/>
                        <a:latin typeface="Candara"/>
                        <a:ea typeface="Times New Roman"/>
                        <a:cs typeface="Times New Roman"/>
                      </a:endParaRPr>
                    </a:p>
                  </a:txBody>
                  <a:tcPr marL="0" marR="0" marT="0" marB="0"/>
                </a:tc>
                <a:tc>
                  <a:txBody>
                    <a:bodyPr/>
                    <a:lstStyle/>
                    <a:p>
                      <a:pPr>
                        <a:spcAft>
                          <a:spcPts val="0"/>
                        </a:spcAft>
                      </a:pPr>
                      <a:r>
                        <a:rPr lang="en-ZA" sz="1200" dirty="0">
                          <a:effectLst/>
                        </a:rPr>
                        <a:t>Conduct needs analysis</a:t>
                      </a:r>
                    </a:p>
                    <a:p>
                      <a:pPr>
                        <a:spcAft>
                          <a:spcPts val="0"/>
                        </a:spcAft>
                      </a:pPr>
                      <a:r>
                        <a:rPr lang="en-ZA" sz="1200" dirty="0">
                          <a:effectLst/>
                        </a:rPr>
                        <a:t> </a:t>
                      </a:r>
                    </a:p>
                    <a:p>
                      <a:pPr>
                        <a:spcAft>
                          <a:spcPts val="0"/>
                        </a:spcAft>
                      </a:pPr>
                      <a:r>
                        <a:rPr lang="en-ZA" sz="1200" dirty="0">
                          <a:effectLst/>
                        </a:rPr>
                        <a:t>Completed stakeholder liaison engagement to identify possible specialization areas.</a:t>
                      </a:r>
                    </a:p>
                    <a:p>
                      <a:pPr>
                        <a:spcAft>
                          <a:spcPts val="0"/>
                        </a:spcAft>
                      </a:pPr>
                      <a:r>
                        <a:rPr lang="en-ZA" sz="1200" dirty="0">
                          <a:effectLst/>
                        </a:rPr>
                        <a:t> </a:t>
                      </a:r>
                    </a:p>
                    <a:p>
                      <a:pPr>
                        <a:spcAft>
                          <a:spcPts val="0"/>
                        </a:spcAft>
                      </a:pPr>
                      <a:r>
                        <a:rPr lang="en-ZA" sz="1200" dirty="0">
                          <a:effectLst/>
                        </a:rPr>
                        <a:t>Obtain stakeholder </a:t>
                      </a:r>
                      <a:r>
                        <a:rPr lang="en-ZA" sz="1200" dirty="0" smtClean="0">
                          <a:effectLst/>
                        </a:rPr>
                        <a:t>inputs</a:t>
                      </a:r>
                      <a:r>
                        <a:rPr lang="en-ZA" sz="1200" dirty="0">
                          <a:effectLst/>
                        </a:rPr>
                        <a:t> </a:t>
                      </a:r>
                      <a:endParaRPr lang="en-ZA" sz="1200" dirty="0">
                        <a:effectLst/>
                        <a:latin typeface="Candara"/>
                        <a:ea typeface="Times New Roman"/>
                        <a:cs typeface="Times New Roman"/>
                      </a:endParaRPr>
                    </a:p>
                  </a:txBody>
                  <a:tcPr marL="0" marR="0" marT="0" marB="0"/>
                </a:tc>
                <a:tc>
                  <a:txBody>
                    <a:bodyPr/>
                    <a:lstStyle/>
                    <a:p>
                      <a:pPr>
                        <a:spcAft>
                          <a:spcPts val="0"/>
                        </a:spcAft>
                      </a:pPr>
                      <a:r>
                        <a:rPr lang="en-ZA" sz="1200">
                          <a:effectLst/>
                        </a:rPr>
                        <a:t>Approval and implementation of skills programme and qualifications for the sector.</a:t>
                      </a:r>
                      <a:endParaRPr lang="en-ZA" sz="1200">
                        <a:effectLst/>
                        <a:latin typeface="Candara"/>
                        <a:ea typeface="Times New Roman"/>
                        <a:cs typeface="Times New Roman"/>
                      </a:endParaRPr>
                    </a:p>
                  </a:txBody>
                  <a:tcPr marL="0" marR="0" marT="0" marB="0"/>
                </a:tc>
                <a:tc>
                  <a:txBody>
                    <a:bodyPr/>
                    <a:lstStyle/>
                    <a:p>
                      <a:pPr>
                        <a:spcAft>
                          <a:spcPts val="0"/>
                        </a:spcAft>
                      </a:pPr>
                      <a:r>
                        <a:rPr lang="en-ZA" sz="1200" dirty="0">
                          <a:effectLst/>
                        </a:rPr>
                        <a:t>Implementation of skills programme and qualifications for the sector.</a:t>
                      </a:r>
                      <a:endParaRPr lang="en-ZA" sz="1200" dirty="0">
                        <a:effectLst/>
                        <a:latin typeface="Candara"/>
                        <a:ea typeface="Times New Roman"/>
                        <a:cs typeface="Times New Roman"/>
                      </a:endParaRPr>
                    </a:p>
                  </a:txBody>
                  <a:tcPr marL="0" marR="0" marT="0" marB="0"/>
                </a:tc>
                <a:tc>
                  <a:txBody>
                    <a:bodyPr/>
                    <a:lstStyle/>
                    <a:p>
                      <a:pPr>
                        <a:spcAft>
                          <a:spcPts val="0"/>
                        </a:spcAft>
                      </a:pPr>
                      <a:r>
                        <a:rPr lang="en-ZA" sz="1200" dirty="0">
                          <a:effectLst/>
                        </a:rPr>
                        <a:t>Implementation of skills programme and qualifications for the sector.</a:t>
                      </a:r>
                      <a:endParaRPr lang="en-ZA" sz="1200" dirty="0">
                        <a:effectLst/>
                        <a:latin typeface="Candara"/>
                        <a:ea typeface="Times New Roman"/>
                        <a:cs typeface="Times New Roman"/>
                      </a:endParaRPr>
                    </a:p>
                  </a:txBody>
                  <a:tcPr marL="0" marR="0" marT="0" marB="0"/>
                </a:tc>
                <a:extLst>
                  <a:ext uri="{0D108BD9-81ED-4DB2-BD59-A6C34878D82A}">
                    <a16:rowId xmlns:a16="http://schemas.microsoft.com/office/drawing/2014/main" val="10003"/>
                  </a:ext>
                </a:extLst>
              </a:tr>
              <a:tr h="1416203">
                <a:tc vMerge="1">
                  <a:txBody>
                    <a:bodyPr/>
                    <a:lstStyle/>
                    <a:p>
                      <a:endParaRPr lang="en-ZA"/>
                    </a:p>
                  </a:txBody>
                  <a:tcPr/>
                </a:tc>
                <a:tc rowSpan="3">
                  <a:txBody>
                    <a:bodyPr/>
                    <a:lstStyle/>
                    <a:p>
                      <a:pPr>
                        <a:spcAft>
                          <a:spcPts val="0"/>
                        </a:spcAft>
                      </a:pPr>
                      <a:r>
                        <a:rPr lang="en-ZA" sz="1200" dirty="0">
                          <a:effectLst/>
                        </a:rPr>
                        <a:t>Skills programmes for various stakeholder groups </a:t>
                      </a:r>
                      <a:endParaRPr lang="en-ZA" sz="1200" dirty="0">
                        <a:effectLst/>
                        <a:latin typeface="Candara"/>
                        <a:ea typeface="Times New Roman"/>
                        <a:cs typeface="Times New Roman"/>
                      </a:endParaRPr>
                    </a:p>
                  </a:txBody>
                  <a:tcPr marL="0" marR="0" marT="0" marB="0"/>
                </a:tc>
                <a:tc>
                  <a:txBody>
                    <a:bodyPr/>
                    <a:lstStyle/>
                    <a:p>
                      <a:pPr>
                        <a:spcAft>
                          <a:spcPts val="0"/>
                        </a:spcAft>
                      </a:pPr>
                      <a:r>
                        <a:rPr lang="en-ZA" sz="1200" dirty="0">
                          <a:effectLst/>
                        </a:rPr>
                        <a:t>Percentage Increase  of registered Estate Agents with professional designations</a:t>
                      </a:r>
                    </a:p>
                    <a:p>
                      <a:pPr>
                        <a:spcAft>
                          <a:spcPts val="0"/>
                        </a:spcAft>
                      </a:pPr>
                      <a:r>
                        <a:rPr lang="en-ZA" sz="1200" dirty="0">
                          <a:effectLst/>
                        </a:rPr>
                        <a:t> </a:t>
                      </a:r>
                      <a:endParaRPr lang="en-ZA" sz="1200" dirty="0">
                        <a:effectLst/>
                        <a:latin typeface="Candara"/>
                        <a:ea typeface="Times New Roman"/>
                        <a:cs typeface="Times New Roman"/>
                      </a:endParaRPr>
                    </a:p>
                  </a:txBody>
                  <a:tcPr marL="0" marR="0" marT="0" marB="0"/>
                </a:tc>
                <a:tc>
                  <a:txBody>
                    <a:bodyPr/>
                    <a:lstStyle/>
                    <a:p>
                      <a:pPr>
                        <a:spcAft>
                          <a:spcPts val="0"/>
                        </a:spcAft>
                      </a:pPr>
                      <a:r>
                        <a:rPr lang="en-ZA" sz="1200" dirty="0">
                          <a:effectLst/>
                        </a:rPr>
                        <a:t>1 134 estate agents successfully attained their professional designation for the current financial </a:t>
                      </a:r>
                      <a:r>
                        <a:rPr lang="en-ZA" sz="1200" dirty="0" smtClean="0">
                          <a:effectLst/>
                        </a:rPr>
                        <a:t>year</a:t>
                      </a:r>
                      <a:endParaRPr lang="en-ZA" sz="1200" dirty="0">
                        <a:effectLst/>
                        <a:latin typeface="Candara"/>
                        <a:ea typeface="Times New Roman"/>
                        <a:cs typeface="Times New Roman"/>
                      </a:endParaRPr>
                    </a:p>
                  </a:txBody>
                  <a:tcPr marL="0" marR="0" marT="0" marB="0"/>
                </a:tc>
                <a:tc>
                  <a:txBody>
                    <a:bodyPr/>
                    <a:lstStyle/>
                    <a:p>
                      <a:pPr algn="ctr">
                        <a:spcAft>
                          <a:spcPts val="0"/>
                        </a:spcAft>
                      </a:pPr>
                      <a:r>
                        <a:rPr lang="en-ZA" sz="1200" dirty="0">
                          <a:effectLst/>
                        </a:rPr>
                        <a:t>5% increase on the baseline of registered Estate Agents with professional </a:t>
                      </a:r>
                      <a:r>
                        <a:rPr lang="en-ZA" sz="1200" dirty="0" smtClean="0">
                          <a:effectLst/>
                        </a:rPr>
                        <a:t>designations</a:t>
                      </a:r>
                      <a:r>
                        <a:rPr lang="en-ZA" sz="1200" dirty="0">
                          <a:effectLst/>
                        </a:rPr>
                        <a:t> </a:t>
                      </a:r>
                      <a:endParaRPr lang="en-ZA" sz="1200" dirty="0">
                        <a:effectLst/>
                        <a:latin typeface="Candara"/>
                        <a:ea typeface="Times New Roman"/>
                        <a:cs typeface="Times New Roman"/>
                      </a:endParaRPr>
                    </a:p>
                  </a:txBody>
                  <a:tcPr marL="0" marR="0" marT="0" marB="0"/>
                </a:tc>
                <a:tc>
                  <a:txBody>
                    <a:bodyPr/>
                    <a:lstStyle/>
                    <a:p>
                      <a:pPr algn="ctr">
                        <a:spcAft>
                          <a:spcPts val="0"/>
                        </a:spcAft>
                      </a:pPr>
                      <a:r>
                        <a:rPr lang="en-ZA" sz="1200">
                          <a:effectLst/>
                        </a:rPr>
                        <a:t>10% increase of registered Estate Agents with professional designations</a:t>
                      </a:r>
                      <a:endParaRPr lang="en-ZA" sz="1200">
                        <a:effectLst/>
                        <a:latin typeface="Candara"/>
                        <a:ea typeface="Times New Roman"/>
                        <a:cs typeface="Times New Roman"/>
                      </a:endParaRPr>
                    </a:p>
                  </a:txBody>
                  <a:tcPr marL="0" marR="0" marT="0" marB="0"/>
                </a:tc>
                <a:tc>
                  <a:txBody>
                    <a:bodyPr/>
                    <a:lstStyle/>
                    <a:p>
                      <a:pPr algn="ctr">
                        <a:spcAft>
                          <a:spcPts val="0"/>
                        </a:spcAft>
                      </a:pPr>
                      <a:r>
                        <a:rPr lang="en-ZA" sz="1200" dirty="0">
                          <a:effectLst/>
                        </a:rPr>
                        <a:t>15% increase of registered Estate Agents with professional designations</a:t>
                      </a:r>
                      <a:endParaRPr lang="en-ZA" sz="1200" dirty="0">
                        <a:effectLst/>
                        <a:latin typeface="Candara"/>
                        <a:ea typeface="Times New Roman"/>
                        <a:cs typeface="Times New Roman"/>
                      </a:endParaRPr>
                    </a:p>
                  </a:txBody>
                  <a:tcPr marL="0" marR="0" marT="0" marB="0"/>
                </a:tc>
                <a:extLst>
                  <a:ext uri="{0D108BD9-81ED-4DB2-BD59-A6C34878D82A}">
                    <a16:rowId xmlns:a16="http://schemas.microsoft.com/office/drawing/2014/main" val="10004"/>
                  </a:ext>
                </a:extLst>
              </a:tr>
              <a:tr h="1021080">
                <a:tc vMerge="1">
                  <a:txBody>
                    <a:bodyPr/>
                    <a:lstStyle/>
                    <a:p>
                      <a:endParaRPr lang="en-ZA"/>
                    </a:p>
                  </a:txBody>
                  <a:tcPr/>
                </a:tc>
                <a:tc vMerge="1">
                  <a:txBody>
                    <a:bodyPr/>
                    <a:lstStyle/>
                    <a:p>
                      <a:endParaRPr lang="en-ZA"/>
                    </a:p>
                  </a:txBody>
                  <a:tcPr/>
                </a:tc>
                <a:tc>
                  <a:txBody>
                    <a:bodyPr/>
                    <a:lstStyle/>
                    <a:p>
                      <a:pPr>
                        <a:spcAft>
                          <a:spcPts val="0"/>
                        </a:spcAft>
                      </a:pPr>
                      <a:r>
                        <a:rPr lang="en-ZA" sz="1200" dirty="0">
                          <a:effectLst/>
                        </a:rPr>
                        <a:t>Increase in percentage Retention rate of  Estate Agents enrolled for PDE 4 </a:t>
                      </a:r>
                      <a:endParaRPr lang="en-ZA" sz="1200" dirty="0">
                        <a:effectLst/>
                        <a:latin typeface="Candara"/>
                        <a:ea typeface="Times New Roman"/>
                        <a:cs typeface="Times New Roman"/>
                      </a:endParaRPr>
                    </a:p>
                  </a:txBody>
                  <a:tcPr marL="0" marR="0" marT="0" marB="0"/>
                </a:tc>
                <a:tc>
                  <a:txBody>
                    <a:bodyPr/>
                    <a:lstStyle/>
                    <a:p>
                      <a:pPr algn="ctr">
                        <a:spcAft>
                          <a:spcPts val="0"/>
                        </a:spcAft>
                      </a:pPr>
                      <a:r>
                        <a:rPr lang="en-ZA" sz="1200" dirty="0">
                          <a:effectLst/>
                        </a:rPr>
                        <a:t>1 015 estate agents enrolled for PDE 4 for the current financial </a:t>
                      </a:r>
                      <a:r>
                        <a:rPr lang="en-ZA" sz="1200" dirty="0" smtClean="0">
                          <a:effectLst/>
                        </a:rPr>
                        <a:t>year</a:t>
                      </a:r>
                      <a:r>
                        <a:rPr lang="en-ZA" sz="1200" dirty="0">
                          <a:effectLst/>
                        </a:rPr>
                        <a:t> </a:t>
                      </a:r>
                      <a:endParaRPr lang="en-ZA" sz="1200" dirty="0">
                        <a:effectLst/>
                        <a:latin typeface="Candara"/>
                        <a:ea typeface="Times New Roman"/>
                        <a:cs typeface="Times New Roman"/>
                      </a:endParaRPr>
                    </a:p>
                  </a:txBody>
                  <a:tcPr marL="0" marR="0" marT="0" marB="0"/>
                </a:tc>
                <a:tc>
                  <a:txBody>
                    <a:bodyPr/>
                    <a:lstStyle/>
                    <a:p>
                      <a:pPr algn="ctr">
                        <a:spcAft>
                          <a:spcPts val="0"/>
                        </a:spcAft>
                      </a:pPr>
                      <a:r>
                        <a:rPr lang="en-ZA" sz="1200">
                          <a:effectLst/>
                        </a:rPr>
                        <a:t>5% increase on percentage Retention rate of Estate Agents enrolled for PDE 4</a:t>
                      </a:r>
                      <a:endParaRPr lang="en-ZA" sz="1200">
                        <a:effectLst/>
                        <a:latin typeface="Candara"/>
                        <a:ea typeface="Times New Roman"/>
                        <a:cs typeface="Times New Roman"/>
                      </a:endParaRPr>
                    </a:p>
                  </a:txBody>
                  <a:tcPr marL="0" marR="0" marT="0" marB="0"/>
                </a:tc>
                <a:tc>
                  <a:txBody>
                    <a:bodyPr/>
                    <a:lstStyle/>
                    <a:p>
                      <a:pPr algn="ctr">
                        <a:spcAft>
                          <a:spcPts val="0"/>
                        </a:spcAft>
                      </a:pPr>
                      <a:r>
                        <a:rPr lang="en-ZA" sz="1200" dirty="0">
                          <a:effectLst/>
                        </a:rPr>
                        <a:t>10% increase percentage on Retention rate of Estate Agents enrolled for PDE </a:t>
                      </a:r>
                      <a:r>
                        <a:rPr lang="en-ZA" sz="1200" dirty="0" smtClean="0">
                          <a:effectLst/>
                        </a:rPr>
                        <a:t>4</a:t>
                      </a:r>
                      <a:r>
                        <a:rPr lang="en-ZA" sz="1200" dirty="0">
                          <a:effectLst/>
                        </a:rPr>
                        <a:t> </a:t>
                      </a:r>
                      <a:endParaRPr lang="en-ZA" sz="1200" dirty="0">
                        <a:effectLst/>
                        <a:latin typeface="Candara"/>
                        <a:ea typeface="Times New Roman"/>
                        <a:cs typeface="Times New Roman"/>
                      </a:endParaRPr>
                    </a:p>
                  </a:txBody>
                  <a:tcPr marL="0" marR="0" marT="0" marB="0"/>
                </a:tc>
                <a:tc>
                  <a:txBody>
                    <a:bodyPr/>
                    <a:lstStyle/>
                    <a:p>
                      <a:pPr algn="ctr">
                        <a:spcAft>
                          <a:spcPts val="0"/>
                        </a:spcAft>
                      </a:pPr>
                      <a:r>
                        <a:rPr lang="en-ZA" sz="1200" dirty="0">
                          <a:effectLst/>
                        </a:rPr>
                        <a:t>15% increase on percentage on Retention rate of  Estate Agents enrolled for PDE 4</a:t>
                      </a:r>
                      <a:endParaRPr lang="en-ZA" sz="1200" dirty="0">
                        <a:effectLst/>
                        <a:latin typeface="Candara"/>
                        <a:ea typeface="Times New Roman"/>
                        <a:cs typeface="Times New Roman"/>
                      </a:endParaRPr>
                    </a:p>
                  </a:txBody>
                  <a:tcPr marL="0" marR="0" marT="0" marB="0"/>
                </a:tc>
                <a:extLst>
                  <a:ext uri="{0D108BD9-81ED-4DB2-BD59-A6C34878D82A}">
                    <a16:rowId xmlns:a16="http://schemas.microsoft.com/office/drawing/2014/main" val="10005"/>
                  </a:ext>
                </a:extLst>
              </a:tr>
              <a:tr h="1042226">
                <a:tc vMerge="1">
                  <a:txBody>
                    <a:bodyPr/>
                    <a:lstStyle/>
                    <a:p>
                      <a:endParaRPr lang="en-ZA"/>
                    </a:p>
                  </a:txBody>
                  <a:tcPr/>
                </a:tc>
                <a:tc vMerge="1">
                  <a:txBody>
                    <a:bodyPr/>
                    <a:lstStyle/>
                    <a:p>
                      <a:endParaRPr lang="en-ZA"/>
                    </a:p>
                  </a:txBody>
                  <a:tcPr/>
                </a:tc>
                <a:tc>
                  <a:txBody>
                    <a:bodyPr/>
                    <a:lstStyle/>
                    <a:p>
                      <a:pPr>
                        <a:spcAft>
                          <a:spcPts val="0"/>
                        </a:spcAft>
                      </a:pPr>
                      <a:r>
                        <a:rPr lang="en-ZA" sz="1200">
                          <a:effectLst/>
                        </a:rPr>
                        <a:t>Percentage Increase  of Estate Agents who are registered for CPD and have met CPD requirements in full</a:t>
                      </a:r>
                      <a:endParaRPr lang="en-ZA" sz="1200">
                        <a:effectLst/>
                        <a:latin typeface="Candara"/>
                        <a:ea typeface="Times New Roman"/>
                        <a:cs typeface="Times New Roman"/>
                      </a:endParaRPr>
                    </a:p>
                  </a:txBody>
                  <a:tcPr marL="0" marR="0" marT="0" marB="0"/>
                </a:tc>
                <a:tc>
                  <a:txBody>
                    <a:bodyPr/>
                    <a:lstStyle/>
                    <a:p>
                      <a:pPr algn="ctr">
                        <a:spcAft>
                          <a:spcPts val="0"/>
                        </a:spcAft>
                      </a:pPr>
                      <a:r>
                        <a:rPr lang="en-ZA" sz="1200" dirty="0">
                          <a:effectLst/>
                        </a:rPr>
                        <a:t>50% increase  of Estate Agents who are registered for CPD and have met CPD requirements in full</a:t>
                      </a:r>
                      <a:endParaRPr lang="en-ZA" sz="1200" dirty="0">
                        <a:effectLst/>
                        <a:latin typeface="Candara"/>
                        <a:ea typeface="Times New Roman"/>
                        <a:cs typeface="Times New Roman"/>
                      </a:endParaRPr>
                    </a:p>
                  </a:txBody>
                  <a:tcPr marL="0" marR="0" marT="0" marB="0"/>
                </a:tc>
                <a:tc>
                  <a:txBody>
                    <a:bodyPr/>
                    <a:lstStyle/>
                    <a:p>
                      <a:pPr algn="ctr">
                        <a:spcAft>
                          <a:spcPts val="0"/>
                        </a:spcAft>
                      </a:pPr>
                      <a:r>
                        <a:rPr lang="en-ZA" sz="1200" dirty="0">
                          <a:effectLst/>
                        </a:rPr>
                        <a:t>65% increase of Estate Agents who are registered for CPD and have met CPD requirements in full</a:t>
                      </a:r>
                      <a:endParaRPr lang="en-ZA" sz="1200" dirty="0">
                        <a:effectLst/>
                        <a:latin typeface="Candara"/>
                        <a:ea typeface="Times New Roman"/>
                        <a:cs typeface="Times New Roman"/>
                      </a:endParaRPr>
                    </a:p>
                  </a:txBody>
                  <a:tcPr marL="0" marR="0" marT="0" marB="0"/>
                </a:tc>
                <a:tc>
                  <a:txBody>
                    <a:bodyPr/>
                    <a:lstStyle/>
                    <a:p>
                      <a:pPr algn="ctr">
                        <a:spcAft>
                          <a:spcPts val="0"/>
                        </a:spcAft>
                      </a:pPr>
                      <a:r>
                        <a:rPr lang="en-ZA" sz="1200" dirty="0">
                          <a:effectLst/>
                        </a:rPr>
                        <a:t>75% increase of Estate Agents who are registered for CPD and have met CPD requirements in full</a:t>
                      </a:r>
                      <a:endParaRPr lang="en-ZA" sz="1200" dirty="0">
                        <a:effectLst/>
                        <a:latin typeface="Candara"/>
                        <a:ea typeface="Times New Roman"/>
                        <a:cs typeface="Times New Roman"/>
                      </a:endParaRPr>
                    </a:p>
                  </a:txBody>
                  <a:tcPr marL="0" marR="0" marT="0" marB="0"/>
                </a:tc>
                <a:tc>
                  <a:txBody>
                    <a:bodyPr/>
                    <a:lstStyle/>
                    <a:p>
                      <a:pPr algn="ctr">
                        <a:spcAft>
                          <a:spcPts val="0"/>
                        </a:spcAft>
                      </a:pPr>
                      <a:r>
                        <a:rPr lang="en-ZA" sz="1200" dirty="0">
                          <a:effectLst/>
                        </a:rPr>
                        <a:t>85% increase of Estate Agents who are registered for CPD and have met CPD requirements in full</a:t>
                      </a:r>
                      <a:endParaRPr lang="en-ZA" sz="1200" dirty="0">
                        <a:effectLst/>
                        <a:latin typeface="Candara"/>
                        <a:ea typeface="Times New Roman"/>
                        <a:cs typeface="Times New Roman"/>
                      </a:endParaRPr>
                    </a:p>
                  </a:txBody>
                  <a:tcPr marL="0" marR="0" marT="0" marB="0"/>
                </a:tc>
                <a:extLst>
                  <a:ext uri="{0D108BD9-81ED-4DB2-BD59-A6C34878D82A}">
                    <a16:rowId xmlns:a16="http://schemas.microsoft.com/office/drawing/2014/main" val="10006"/>
                  </a:ext>
                </a:extLst>
              </a:tr>
            </a:tbl>
          </a:graphicData>
        </a:graphic>
      </p:graphicFrame>
      <p:sp>
        <p:nvSpPr>
          <p:cNvPr id="4" name="Rectangle 3"/>
          <p:cNvSpPr/>
          <p:nvPr/>
        </p:nvSpPr>
        <p:spPr>
          <a:xfrm>
            <a:off x="228600" y="97974"/>
            <a:ext cx="8305800" cy="369332"/>
          </a:xfrm>
          <a:prstGeom prst="rect">
            <a:avLst/>
          </a:prstGeom>
        </p:spPr>
        <p:txBody>
          <a:bodyPr wrap="square">
            <a:spAutoFit/>
          </a:bodyPr>
          <a:lstStyle/>
          <a:p>
            <a:pPr marL="6350" lvl="1"/>
            <a:r>
              <a:rPr lang="en-ZA" b="1" dirty="0">
                <a:solidFill>
                  <a:srgbClr val="FF0000"/>
                </a:solidFill>
              </a:rPr>
              <a:t>Programme Three: Education and Training</a:t>
            </a:r>
            <a:endParaRPr lang="en-ZA" sz="2000" dirty="0">
              <a:solidFill>
                <a:srgbClr val="FF0000"/>
              </a:solidFill>
            </a:endParaRPr>
          </a:p>
        </p:txBody>
      </p:sp>
    </p:spTree>
    <p:extLst>
      <p:ext uri="{BB962C8B-B14F-4D97-AF65-F5344CB8AC3E}">
        <p14:creationId xmlns:p14="http://schemas.microsoft.com/office/powerpoint/2010/main" val="26468479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33</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938027915"/>
              </p:ext>
            </p:extLst>
          </p:nvPr>
        </p:nvGraphicFramePr>
        <p:xfrm>
          <a:off x="152400" y="783768"/>
          <a:ext cx="8839200" cy="2770378"/>
        </p:xfrm>
        <a:graphic>
          <a:graphicData uri="http://schemas.openxmlformats.org/drawingml/2006/table">
            <a:tbl>
              <a:tblPr firstRow="1" firstCol="1" lastRow="1" lastCol="1" bandRow="1" bandCol="1">
                <a:tableStyleId>{5C22544A-7EE6-4342-B048-85BDC9FD1C3A}</a:tableStyleId>
              </a:tblPr>
              <a:tblGrid>
                <a:gridCol w="9906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gridCol w="1600200">
                  <a:extLst>
                    <a:ext uri="{9D8B030D-6E8A-4147-A177-3AD203B41FA5}">
                      <a16:colId xmlns:a16="http://schemas.microsoft.com/office/drawing/2014/main" val="20006"/>
                    </a:ext>
                  </a:extLst>
                </a:gridCol>
              </a:tblGrid>
              <a:tr h="95859">
                <a:tc rowSpan="3">
                  <a:txBody>
                    <a:bodyPr/>
                    <a:lstStyle/>
                    <a:p>
                      <a:pPr marL="50800">
                        <a:spcBef>
                          <a:spcPts val="270"/>
                        </a:spcBef>
                        <a:spcAft>
                          <a:spcPts val="0"/>
                        </a:spcAft>
                      </a:pPr>
                      <a:r>
                        <a:rPr lang="en-ZA" sz="1300" dirty="0">
                          <a:effectLst/>
                        </a:rPr>
                        <a:t>Outcome</a:t>
                      </a:r>
                      <a:endParaRPr lang="en-ZA" sz="1300" dirty="0">
                        <a:effectLst/>
                        <a:latin typeface="Tahoma"/>
                        <a:ea typeface="Tahoma"/>
                      </a:endParaRPr>
                    </a:p>
                  </a:txBody>
                  <a:tcPr marL="0" marR="0" marT="0" marB="0"/>
                </a:tc>
                <a:tc rowSpan="3">
                  <a:txBody>
                    <a:bodyPr/>
                    <a:lstStyle/>
                    <a:p>
                      <a:pPr marL="50800">
                        <a:spcBef>
                          <a:spcPts val="270"/>
                        </a:spcBef>
                        <a:spcAft>
                          <a:spcPts val="0"/>
                        </a:spcAft>
                      </a:pPr>
                      <a:r>
                        <a:rPr lang="en-ZA" sz="1300" dirty="0">
                          <a:effectLst/>
                        </a:rPr>
                        <a:t>Outputs</a:t>
                      </a:r>
                      <a:endParaRPr lang="en-ZA" sz="1300" dirty="0">
                        <a:effectLst/>
                        <a:latin typeface="Tahoma"/>
                        <a:ea typeface="Tahoma"/>
                      </a:endParaRPr>
                    </a:p>
                  </a:txBody>
                  <a:tcPr marL="0" marR="0" marT="0" marB="0"/>
                </a:tc>
                <a:tc rowSpan="3">
                  <a:txBody>
                    <a:bodyPr/>
                    <a:lstStyle/>
                    <a:p>
                      <a:pPr marL="50800">
                        <a:lnSpc>
                          <a:spcPct val="103000"/>
                        </a:lnSpc>
                        <a:spcBef>
                          <a:spcPts val="270"/>
                        </a:spcBef>
                        <a:spcAft>
                          <a:spcPts val="0"/>
                        </a:spcAft>
                      </a:pPr>
                      <a:r>
                        <a:rPr lang="en-ZA" sz="1300" dirty="0">
                          <a:effectLst/>
                        </a:rPr>
                        <a:t>Output indicators</a:t>
                      </a:r>
                      <a:endParaRPr lang="en-ZA" sz="1300" dirty="0">
                        <a:effectLst/>
                        <a:latin typeface="Tahoma"/>
                        <a:ea typeface="Tahoma"/>
                      </a:endParaRPr>
                    </a:p>
                  </a:txBody>
                  <a:tcPr marL="0" marR="0" marT="0" marB="0"/>
                </a:tc>
                <a:tc gridSpan="4">
                  <a:txBody>
                    <a:bodyPr/>
                    <a:lstStyle/>
                    <a:p>
                      <a:pPr marL="50800">
                        <a:spcBef>
                          <a:spcPts val="270"/>
                        </a:spcBef>
                        <a:spcAft>
                          <a:spcPts val="0"/>
                        </a:spcAft>
                      </a:pPr>
                      <a:r>
                        <a:rPr lang="en-ZA" sz="1200" dirty="0">
                          <a:effectLst/>
                        </a:rPr>
                        <a:t>Annual targets</a:t>
                      </a:r>
                      <a:endParaRPr lang="en-ZA" sz="1200" dirty="0">
                        <a:effectLst/>
                        <a:latin typeface="Tahoma"/>
                        <a:ea typeface="Tahoma"/>
                      </a:endParaRPr>
                    </a:p>
                  </a:txBody>
                  <a:tcPr marL="0" marR="0"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234823">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marL="49530" marR="133350">
                        <a:lnSpc>
                          <a:spcPct val="103000"/>
                        </a:lnSpc>
                        <a:spcBef>
                          <a:spcPts val="270"/>
                        </a:spcBef>
                        <a:spcAft>
                          <a:spcPts val="0"/>
                        </a:spcAft>
                      </a:pPr>
                      <a:r>
                        <a:rPr lang="en-ZA" sz="1300" dirty="0">
                          <a:effectLst/>
                        </a:rPr>
                        <a:t>Estimated </a:t>
                      </a:r>
                      <a:r>
                        <a:rPr lang="en-ZA" sz="1300" dirty="0" smtClean="0">
                          <a:effectLst/>
                        </a:rPr>
                        <a:t>performance</a:t>
                      </a:r>
                      <a:endParaRPr lang="en-ZA" sz="1300" dirty="0">
                        <a:effectLst/>
                        <a:latin typeface="Tahoma"/>
                        <a:ea typeface="Tahoma"/>
                      </a:endParaRPr>
                    </a:p>
                  </a:txBody>
                  <a:tcPr marL="0" marR="0" marT="0" marB="0"/>
                </a:tc>
                <a:tc gridSpan="3">
                  <a:txBody>
                    <a:bodyPr/>
                    <a:lstStyle/>
                    <a:p>
                      <a:pPr marL="48895">
                        <a:spcBef>
                          <a:spcPts val="270"/>
                        </a:spcBef>
                        <a:spcAft>
                          <a:spcPts val="0"/>
                        </a:spcAft>
                      </a:pPr>
                      <a:r>
                        <a:rPr lang="en-ZA" sz="1300">
                          <a:effectLst/>
                        </a:rPr>
                        <a:t>MTEF period</a:t>
                      </a:r>
                      <a:endParaRPr lang="en-ZA" sz="1300">
                        <a:effectLst/>
                        <a:latin typeface="Tahoma"/>
                        <a:ea typeface="Tahoma"/>
                      </a:endParaRPr>
                    </a:p>
                  </a:txBody>
                  <a:tcPr marL="0" marR="0"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1"/>
                  </a:ext>
                </a:extLst>
              </a:tr>
              <a:tr h="165341">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spcAft>
                          <a:spcPts val="0"/>
                        </a:spcAft>
                      </a:pPr>
                      <a:r>
                        <a:rPr lang="en-ZA" sz="1300">
                          <a:effectLst/>
                        </a:rPr>
                        <a:t>2019/20 </a:t>
                      </a:r>
                      <a:endParaRPr lang="en-ZA" sz="1300">
                        <a:effectLst/>
                        <a:latin typeface="Candara"/>
                        <a:ea typeface="Times New Roman"/>
                        <a:cs typeface="Times New Roman"/>
                      </a:endParaRPr>
                    </a:p>
                  </a:txBody>
                  <a:tcPr marL="0" marR="0" marT="0" marB="0"/>
                </a:tc>
                <a:tc>
                  <a:txBody>
                    <a:bodyPr/>
                    <a:lstStyle/>
                    <a:p>
                      <a:pPr>
                        <a:spcAft>
                          <a:spcPts val="0"/>
                        </a:spcAft>
                      </a:pPr>
                      <a:r>
                        <a:rPr lang="en-ZA" sz="1300">
                          <a:effectLst/>
                        </a:rPr>
                        <a:t>2020/21 </a:t>
                      </a:r>
                      <a:endParaRPr lang="en-ZA" sz="1300">
                        <a:effectLst/>
                        <a:latin typeface="Candara"/>
                        <a:ea typeface="Times New Roman"/>
                        <a:cs typeface="Times New Roman"/>
                      </a:endParaRPr>
                    </a:p>
                  </a:txBody>
                  <a:tcPr marL="0" marR="0" marT="0" marB="0"/>
                </a:tc>
                <a:tc>
                  <a:txBody>
                    <a:bodyPr/>
                    <a:lstStyle/>
                    <a:p>
                      <a:pPr>
                        <a:spcAft>
                          <a:spcPts val="0"/>
                        </a:spcAft>
                      </a:pPr>
                      <a:r>
                        <a:rPr lang="en-ZA" sz="1300">
                          <a:effectLst/>
                        </a:rPr>
                        <a:t>2021/22 </a:t>
                      </a:r>
                      <a:endParaRPr lang="en-ZA" sz="1300">
                        <a:effectLst/>
                        <a:latin typeface="Candara"/>
                        <a:ea typeface="Times New Roman"/>
                        <a:cs typeface="Times New Roman"/>
                      </a:endParaRPr>
                    </a:p>
                  </a:txBody>
                  <a:tcPr marL="0" marR="0" marT="0" marB="0"/>
                </a:tc>
                <a:tc>
                  <a:txBody>
                    <a:bodyPr/>
                    <a:lstStyle/>
                    <a:p>
                      <a:pPr>
                        <a:spcAft>
                          <a:spcPts val="0"/>
                        </a:spcAft>
                      </a:pPr>
                      <a:r>
                        <a:rPr lang="en-ZA" sz="1300">
                          <a:effectLst/>
                        </a:rPr>
                        <a:t>2022/23</a:t>
                      </a:r>
                      <a:endParaRPr lang="en-ZA" sz="1300">
                        <a:effectLst/>
                        <a:latin typeface="Candara"/>
                        <a:ea typeface="Times New Roman"/>
                        <a:cs typeface="Times New Roman"/>
                      </a:endParaRPr>
                    </a:p>
                  </a:txBody>
                  <a:tcPr marL="0" marR="0" marT="0" marB="0"/>
                </a:tc>
                <a:extLst>
                  <a:ext uri="{0D108BD9-81ED-4DB2-BD59-A6C34878D82A}">
                    <a16:rowId xmlns:a16="http://schemas.microsoft.com/office/drawing/2014/main" val="10002"/>
                  </a:ext>
                </a:extLst>
              </a:tr>
              <a:tr h="764299">
                <a:tc>
                  <a:txBody>
                    <a:bodyPr/>
                    <a:lstStyle/>
                    <a:p>
                      <a:pPr>
                        <a:spcAft>
                          <a:spcPts val="0"/>
                        </a:spcAft>
                      </a:pPr>
                      <a:r>
                        <a:rPr lang="en-ZA" sz="1300" dirty="0">
                          <a:effectLst/>
                        </a:rPr>
                        <a:t>3.2 Homeowner and tenant education programme</a:t>
                      </a:r>
                      <a:endParaRPr lang="en-ZA" sz="1300" dirty="0">
                        <a:effectLst/>
                        <a:latin typeface="Candara"/>
                        <a:ea typeface="Times New Roman"/>
                        <a:cs typeface="Times New Roman"/>
                      </a:endParaRPr>
                    </a:p>
                  </a:txBody>
                  <a:tcPr marL="0" marR="0" marT="0" marB="0"/>
                </a:tc>
                <a:tc>
                  <a:txBody>
                    <a:bodyPr/>
                    <a:lstStyle/>
                    <a:p>
                      <a:pPr>
                        <a:spcAft>
                          <a:spcPts val="0"/>
                        </a:spcAft>
                      </a:pPr>
                      <a:r>
                        <a:rPr lang="en-ZA" sz="1300" dirty="0">
                          <a:effectLst/>
                        </a:rPr>
                        <a:t>Well informed homeowners and tenants around property transactions</a:t>
                      </a:r>
                      <a:endParaRPr lang="en-ZA" sz="1300" dirty="0">
                        <a:effectLst/>
                        <a:latin typeface="Candara"/>
                        <a:ea typeface="Times New Roman"/>
                        <a:cs typeface="Times New Roman"/>
                      </a:endParaRPr>
                    </a:p>
                  </a:txBody>
                  <a:tcPr marL="0" marR="0" marT="0" marB="0"/>
                </a:tc>
                <a:tc>
                  <a:txBody>
                    <a:bodyPr/>
                    <a:lstStyle/>
                    <a:p>
                      <a:pPr>
                        <a:spcAft>
                          <a:spcPts val="0"/>
                        </a:spcAft>
                      </a:pPr>
                      <a:r>
                        <a:rPr lang="en-ZA" sz="1300" dirty="0">
                          <a:effectLst/>
                        </a:rPr>
                        <a:t>Implementation of a borrower, homeownership and tenant education programme in partnership with DHS entities and other stakeholders</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dirty="0">
                          <a:effectLst/>
                        </a:rPr>
                        <a:t>Engagements held with Stakeholders</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dirty="0">
                          <a:effectLst/>
                        </a:rPr>
                        <a:t>100% Implementation of a borrower, homeownership and tenant education programme in partnership with DHS entities and other stakeholders</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dirty="0">
                          <a:effectLst/>
                        </a:rPr>
                        <a:t>100% Implementation of a borrower, homeownership and tenant education programme in partnership with DHS entities and other stakeholders</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dirty="0">
                          <a:effectLst/>
                        </a:rPr>
                        <a:t>100% Implementation of a borrower, homeownership and tenant education programme in partnership with DHS entities and other stakeholders</a:t>
                      </a:r>
                      <a:endParaRPr lang="en-ZA" sz="1300" dirty="0">
                        <a:effectLst/>
                        <a:latin typeface="Candara"/>
                        <a:ea typeface="Times New Roman"/>
                        <a:cs typeface="Times New Roman"/>
                      </a:endParaRPr>
                    </a:p>
                  </a:txBody>
                  <a:tcPr marL="0" marR="0" marT="0" marB="0"/>
                </a:tc>
                <a:extLst>
                  <a:ext uri="{0D108BD9-81ED-4DB2-BD59-A6C34878D82A}">
                    <a16:rowId xmlns:a16="http://schemas.microsoft.com/office/drawing/2014/main" val="10003"/>
                  </a:ext>
                </a:extLst>
              </a:tr>
            </a:tbl>
          </a:graphicData>
        </a:graphic>
      </p:graphicFrame>
      <p:sp>
        <p:nvSpPr>
          <p:cNvPr id="4" name="Rectangle 3"/>
          <p:cNvSpPr/>
          <p:nvPr/>
        </p:nvSpPr>
        <p:spPr>
          <a:xfrm>
            <a:off x="228600" y="228600"/>
            <a:ext cx="8305800" cy="369332"/>
          </a:xfrm>
          <a:prstGeom prst="rect">
            <a:avLst/>
          </a:prstGeom>
        </p:spPr>
        <p:txBody>
          <a:bodyPr wrap="square">
            <a:spAutoFit/>
          </a:bodyPr>
          <a:lstStyle/>
          <a:p>
            <a:pPr marL="6350" lvl="1"/>
            <a:r>
              <a:rPr lang="en-ZA" b="1" dirty="0">
                <a:solidFill>
                  <a:srgbClr val="FF0000"/>
                </a:solidFill>
              </a:rPr>
              <a:t>Programme Three: Education and </a:t>
            </a:r>
            <a:r>
              <a:rPr lang="en-ZA" b="1" dirty="0" smtClean="0">
                <a:solidFill>
                  <a:srgbClr val="FF0000"/>
                </a:solidFill>
              </a:rPr>
              <a:t>Training  </a:t>
            </a:r>
            <a:r>
              <a:rPr lang="en-ZA" b="1" dirty="0" err="1" smtClean="0">
                <a:solidFill>
                  <a:srgbClr val="FF0000"/>
                </a:solidFill>
              </a:rPr>
              <a:t>Cont</a:t>
            </a:r>
            <a:r>
              <a:rPr lang="en-ZA" b="1" dirty="0" smtClean="0">
                <a:solidFill>
                  <a:srgbClr val="FF0000"/>
                </a:solidFill>
              </a:rPr>
              <a:t>/…</a:t>
            </a:r>
            <a:endParaRPr lang="en-ZA" sz="2000" dirty="0">
              <a:solidFill>
                <a:srgbClr val="FF0000"/>
              </a:solidFill>
            </a:endParaRPr>
          </a:p>
        </p:txBody>
      </p:sp>
    </p:spTree>
    <p:extLst>
      <p:ext uri="{BB962C8B-B14F-4D97-AF65-F5344CB8AC3E}">
        <p14:creationId xmlns:p14="http://schemas.microsoft.com/office/powerpoint/2010/main" val="2682588635"/>
      </p:ext>
    </p:extLst>
  </p:cSld>
  <p:clrMapOvr>
    <a:masterClrMapping/>
  </p:clrMapOvr>
  <p:transition spd="slow">
    <p:push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34</a:t>
            </a:fld>
            <a:endParaRPr lang="en-US" dirty="0"/>
          </a:p>
        </p:txBody>
      </p:sp>
      <p:sp>
        <p:nvSpPr>
          <p:cNvPr id="3" name="Rectangle 2"/>
          <p:cNvSpPr/>
          <p:nvPr/>
        </p:nvSpPr>
        <p:spPr>
          <a:xfrm>
            <a:off x="228600" y="39918"/>
            <a:ext cx="4274568" cy="954107"/>
          </a:xfrm>
          <a:prstGeom prst="rect">
            <a:avLst/>
          </a:prstGeom>
        </p:spPr>
        <p:txBody>
          <a:bodyPr wrap="none">
            <a:spAutoFit/>
          </a:bodyPr>
          <a:lstStyle/>
          <a:p>
            <a:r>
              <a:rPr lang="en-ZA" b="1" dirty="0">
                <a:solidFill>
                  <a:srgbClr val="FF0000"/>
                </a:solidFill>
              </a:rPr>
              <a:t>Programme Four: </a:t>
            </a:r>
            <a:r>
              <a:rPr lang="en-ZA" b="1" dirty="0" smtClean="0">
                <a:solidFill>
                  <a:srgbClr val="FF0000"/>
                </a:solidFill>
              </a:rPr>
              <a:t>Transformation</a:t>
            </a:r>
          </a:p>
          <a:p>
            <a:pPr marL="0" lvl="1"/>
            <a:r>
              <a:rPr lang="en-US" sz="2000" b="1" dirty="0"/>
              <a:t>Three year period (2020/21 - 2022/23)</a:t>
            </a:r>
            <a:endParaRPr lang="en-ZA" sz="2000" b="1" dirty="0"/>
          </a:p>
          <a:p>
            <a:endParaRPr lang="en-ZA" dirty="0">
              <a:solidFill>
                <a:srgbClr val="FF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803152691"/>
              </p:ext>
            </p:extLst>
          </p:nvPr>
        </p:nvGraphicFramePr>
        <p:xfrm>
          <a:off x="228600" y="685800"/>
          <a:ext cx="8839200" cy="6179166"/>
        </p:xfrm>
        <a:graphic>
          <a:graphicData uri="http://schemas.openxmlformats.org/drawingml/2006/table">
            <a:tbl>
              <a:tblPr firstRow="1" firstCol="1" lastRow="1" lastCol="1" bandRow="1" bandCol="1">
                <a:tableStyleId>{5C22544A-7EE6-4342-B048-85BDC9FD1C3A}</a:tableStyleId>
              </a:tblPr>
              <a:tblGrid>
                <a:gridCol w="13716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gridCol w="1143000">
                  <a:extLst>
                    <a:ext uri="{9D8B030D-6E8A-4147-A177-3AD203B41FA5}">
                      <a16:colId xmlns:a16="http://schemas.microsoft.com/office/drawing/2014/main" val="20005"/>
                    </a:ext>
                  </a:extLst>
                </a:gridCol>
                <a:gridCol w="1143000">
                  <a:extLst>
                    <a:ext uri="{9D8B030D-6E8A-4147-A177-3AD203B41FA5}">
                      <a16:colId xmlns:a16="http://schemas.microsoft.com/office/drawing/2014/main" val="20006"/>
                    </a:ext>
                  </a:extLst>
                </a:gridCol>
              </a:tblGrid>
              <a:tr h="76019">
                <a:tc rowSpan="3">
                  <a:txBody>
                    <a:bodyPr/>
                    <a:lstStyle/>
                    <a:p>
                      <a:pPr marL="50800">
                        <a:spcBef>
                          <a:spcPts val="270"/>
                        </a:spcBef>
                        <a:spcAft>
                          <a:spcPts val="0"/>
                        </a:spcAft>
                      </a:pPr>
                      <a:r>
                        <a:rPr lang="en-ZA" sz="1300" dirty="0">
                          <a:effectLst/>
                        </a:rPr>
                        <a:t>Outcome</a:t>
                      </a:r>
                      <a:endParaRPr lang="en-ZA" sz="1300" dirty="0">
                        <a:effectLst/>
                        <a:latin typeface="Tahoma"/>
                        <a:ea typeface="Tahoma"/>
                      </a:endParaRPr>
                    </a:p>
                  </a:txBody>
                  <a:tcPr marL="0" marR="0" marT="0" marB="0"/>
                </a:tc>
                <a:tc rowSpan="3">
                  <a:txBody>
                    <a:bodyPr/>
                    <a:lstStyle/>
                    <a:p>
                      <a:pPr marL="50800">
                        <a:spcBef>
                          <a:spcPts val="270"/>
                        </a:spcBef>
                        <a:spcAft>
                          <a:spcPts val="0"/>
                        </a:spcAft>
                      </a:pPr>
                      <a:r>
                        <a:rPr lang="en-ZA" sz="1300">
                          <a:effectLst/>
                        </a:rPr>
                        <a:t>Outputs</a:t>
                      </a:r>
                      <a:endParaRPr lang="en-ZA" sz="1300">
                        <a:effectLst/>
                        <a:latin typeface="Tahoma"/>
                        <a:ea typeface="Tahoma"/>
                      </a:endParaRPr>
                    </a:p>
                  </a:txBody>
                  <a:tcPr marL="0" marR="0" marT="0" marB="0"/>
                </a:tc>
                <a:tc rowSpan="3">
                  <a:txBody>
                    <a:bodyPr/>
                    <a:lstStyle/>
                    <a:p>
                      <a:pPr marL="50800">
                        <a:lnSpc>
                          <a:spcPct val="103000"/>
                        </a:lnSpc>
                        <a:spcBef>
                          <a:spcPts val="270"/>
                        </a:spcBef>
                        <a:spcAft>
                          <a:spcPts val="0"/>
                        </a:spcAft>
                      </a:pPr>
                      <a:r>
                        <a:rPr lang="en-ZA" sz="1300">
                          <a:effectLst/>
                        </a:rPr>
                        <a:t>Output indicators</a:t>
                      </a:r>
                      <a:endParaRPr lang="en-ZA" sz="1300">
                        <a:effectLst/>
                        <a:latin typeface="Tahoma"/>
                        <a:ea typeface="Tahoma"/>
                      </a:endParaRPr>
                    </a:p>
                  </a:txBody>
                  <a:tcPr marL="0" marR="0" marT="0" marB="0"/>
                </a:tc>
                <a:tc gridSpan="4">
                  <a:txBody>
                    <a:bodyPr/>
                    <a:lstStyle/>
                    <a:p>
                      <a:pPr marL="50800">
                        <a:spcBef>
                          <a:spcPts val="270"/>
                        </a:spcBef>
                        <a:spcAft>
                          <a:spcPts val="0"/>
                        </a:spcAft>
                      </a:pPr>
                      <a:r>
                        <a:rPr lang="en-ZA" sz="400" dirty="0">
                          <a:effectLst/>
                        </a:rPr>
                        <a:t>Annual targets</a:t>
                      </a:r>
                      <a:endParaRPr lang="en-ZA" sz="400" dirty="0">
                        <a:effectLst/>
                        <a:latin typeface="Tahoma"/>
                        <a:ea typeface="Tahoma"/>
                      </a:endParaRPr>
                    </a:p>
                  </a:txBody>
                  <a:tcPr marL="0" marR="0"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186222">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marL="49530" marR="133350">
                        <a:lnSpc>
                          <a:spcPct val="103000"/>
                        </a:lnSpc>
                        <a:spcBef>
                          <a:spcPts val="270"/>
                        </a:spcBef>
                        <a:spcAft>
                          <a:spcPts val="0"/>
                        </a:spcAft>
                      </a:pPr>
                      <a:r>
                        <a:rPr lang="en-ZA" sz="1300">
                          <a:effectLst/>
                        </a:rPr>
                        <a:t>Estimated perfor- mance</a:t>
                      </a:r>
                      <a:endParaRPr lang="en-ZA" sz="1300">
                        <a:effectLst/>
                        <a:latin typeface="Tahoma"/>
                        <a:ea typeface="Tahoma"/>
                      </a:endParaRPr>
                    </a:p>
                  </a:txBody>
                  <a:tcPr marL="0" marR="0" marT="0" marB="0"/>
                </a:tc>
                <a:tc gridSpan="3">
                  <a:txBody>
                    <a:bodyPr/>
                    <a:lstStyle/>
                    <a:p>
                      <a:pPr marL="48895">
                        <a:spcBef>
                          <a:spcPts val="270"/>
                        </a:spcBef>
                        <a:spcAft>
                          <a:spcPts val="0"/>
                        </a:spcAft>
                      </a:pPr>
                      <a:r>
                        <a:rPr lang="en-ZA" sz="1300">
                          <a:effectLst/>
                        </a:rPr>
                        <a:t>MTEF period</a:t>
                      </a:r>
                      <a:endParaRPr lang="en-ZA" sz="1300">
                        <a:effectLst/>
                        <a:latin typeface="Tahoma"/>
                        <a:ea typeface="Tahoma"/>
                      </a:endParaRPr>
                    </a:p>
                  </a:txBody>
                  <a:tcPr marL="0" marR="0"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1"/>
                  </a:ext>
                </a:extLst>
              </a:tr>
              <a:tr h="131121">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a:spcAft>
                          <a:spcPts val="0"/>
                        </a:spcAft>
                      </a:pPr>
                      <a:r>
                        <a:rPr lang="en-ZA" sz="1300">
                          <a:effectLst/>
                        </a:rPr>
                        <a:t>2019/20</a:t>
                      </a:r>
                      <a:endParaRPr lang="en-ZA" sz="1300">
                        <a:effectLst/>
                        <a:latin typeface="Candara"/>
                        <a:ea typeface="Times New Roman"/>
                        <a:cs typeface="Times New Roman"/>
                      </a:endParaRPr>
                    </a:p>
                  </a:txBody>
                  <a:tcPr marL="0" marR="0" marT="0" marB="0"/>
                </a:tc>
                <a:tc>
                  <a:txBody>
                    <a:bodyPr/>
                    <a:lstStyle/>
                    <a:p>
                      <a:pPr>
                        <a:spcAft>
                          <a:spcPts val="0"/>
                        </a:spcAft>
                      </a:pPr>
                      <a:r>
                        <a:rPr lang="en-ZA" sz="1300">
                          <a:effectLst/>
                        </a:rPr>
                        <a:t>2020/21 </a:t>
                      </a:r>
                      <a:endParaRPr lang="en-ZA" sz="1300">
                        <a:effectLst/>
                        <a:latin typeface="Candara"/>
                        <a:ea typeface="Times New Roman"/>
                        <a:cs typeface="Times New Roman"/>
                      </a:endParaRPr>
                    </a:p>
                  </a:txBody>
                  <a:tcPr marL="0" marR="0" marT="0" marB="0"/>
                </a:tc>
                <a:tc>
                  <a:txBody>
                    <a:bodyPr/>
                    <a:lstStyle/>
                    <a:p>
                      <a:pPr>
                        <a:spcAft>
                          <a:spcPts val="0"/>
                        </a:spcAft>
                      </a:pPr>
                      <a:r>
                        <a:rPr lang="en-ZA" sz="1300">
                          <a:effectLst/>
                        </a:rPr>
                        <a:t>2021/22 </a:t>
                      </a:r>
                      <a:endParaRPr lang="en-ZA" sz="1300">
                        <a:effectLst/>
                        <a:latin typeface="Candara"/>
                        <a:ea typeface="Times New Roman"/>
                        <a:cs typeface="Times New Roman"/>
                      </a:endParaRPr>
                    </a:p>
                  </a:txBody>
                  <a:tcPr marL="0" marR="0" marT="0" marB="0"/>
                </a:tc>
                <a:tc>
                  <a:txBody>
                    <a:bodyPr/>
                    <a:lstStyle/>
                    <a:p>
                      <a:pPr>
                        <a:spcAft>
                          <a:spcPts val="0"/>
                        </a:spcAft>
                      </a:pPr>
                      <a:r>
                        <a:rPr lang="en-ZA" sz="1300">
                          <a:effectLst/>
                        </a:rPr>
                        <a:t>2022/23</a:t>
                      </a:r>
                      <a:endParaRPr lang="en-ZA" sz="1300">
                        <a:effectLst/>
                        <a:latin typeface="Candara"/>
                        <a:ea typeface="Times New Roman"/>
                        <a:cs typeface="Times New Roman"/>
                      </a:endParaRPr>
                    </a:p>
                  </a:txBody>
                  <a:tcPr marL="0" marR="0" marT="0" marB="0"/>
                </a:tc>
                <a:extLst>
                  <a:ext uri="{0D108BD9-81ED-4DB2-BD59-A6C34878D82A}">
                    <a16:rowId xmlns:a16="http://schemas.microsoft.com/office/drawing/2014/main" val="10002"/>
                  </a:ext>
                </a:extLst>
              </a:tr>
              <a:tr h="1603683">
                <a:tc rowSpan="3">
                  <a:txBody>
                    <a:bodyPr/>
                    <a:lstStyle/>
                    <a:p>
                      <a:pPr>
                        <a:spcAft>
                          <a:spcPts val="0"/>
                        </a:spcAft>
                      </a:pPr>
                      <a:r>
                        <a:rPr lang="en-ZA" sz="1300" dirty="0">
                          <a:effectLst/>
                        </a:rPr>
                        <a:t>4.1 Transformed and inclusive Real Estate </a:t>
                      </a:r>
                      <a:r>
                        <a:rPr lang="en-ZA" sz="1300" dirty="0" smtClean="0">
                          <a:effectLst/>
                        </a:rPr>
                        <a:t>Sector</a:t>
                      </a:r>
                      <a:endParaRPr lang="en-ZA" sz="1300" dirty="0">
                        <a:effectLst/>
                        <a:latin typeface="Candara"/>
                        <a:ea typeface="Times New Roman"/>
                        <a:cs typeface="Times New Roman"/>
                      </a:endParaRPr>
                    </a:p>
                  </a:txBody>
                  <a:tcPr marL="0" marR="0" marT="0" marB="0"/>
                </a:tc>
                <a:tc rowSpan="3">
                  <a:txBody>
                    <a:bodyPr/>
                    <a:lstStyle/>
                    <a:p>
                      <a:pPr>
                        <a:spcAft>
                          <a:spcPts val="0"/>
                        </a:spcAft>
                      </a:pPr>
                      <a:r>
                        <a:rPr lang="en-ZA" sz="1300" dirty="0">
                          <a:effectLst/>
                        </a:rPr>
                        <a:t>Participation by historically disadvantaged groups in the property </a:t>
                      </a:r>
                      <a:r>
                        <a:rPr lang="en-ZA" sz="1300" dirty="0" smtClean="0">
                          <a:effectLst/>
                        </a:rPr>
                        <a:t>sector</a:t>
                      </a:r>
                    </a:p>
                    <a:p>
                      <a:pPr>
                        <a:spcAft>
                          <a:spcPts val="0"/>
                        </a:spcAft>
                      </a:pPr>
                      <a:endParaRPr lang="en-ZA" sz="1300" dirty="0">
                        <a:effectLst/>
                        <a:latin typeface="Candara"/>
                        <a:ea typeface="Times New Roman"/>
                        <a:cs typeface="Times New Roman"/>
                      </a:endParaRPr>
                    </a:p>
                  </a:txBody>
                  <a:tcPr marL="0" marR="0" marT="0" marB="0"/>
                </a:tc>
                <a:tc>
                  <a:txBody>
                    <a:bodyPr/>
                    <a:lstStyle/>
                    <a:p>
                      <a:pPr>
                        <a:spcAft>
                          <a:spcPts val="0"/>
                        </a:spcAft>
                      </a:pPr>
                      <a:r>
                        <a:rPr lang="en-ZA" sz="1300" dirty="0">
                          <a:effectLst/>
                        </a:rPr>
                        <a:t>Number of interns placed with the real estate industry host employers through the one learner – one estate agent </a:t>
                      </a:r>
                    </a:p>
                    <a:p>
                      <a:pPr>
                        <a:spcAft>
                          <a:spcPts val="0"/>
                        </a:spcAft>
                      </a:pPr>
                      <a:r>
                        <a:rPr lang="en-ZA" sz="1300" dirty="0">
                          <a:effectLst/>
                        </a:rPr>
                        <a:t> </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dirty="0">
                          <a:effectLst/>
                        </a:rPr>
                        <a:t>1 470 interns placed</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dirty="0">
                          <a:effectLst/>
                        </a:rPr>
                        <a:t>2 000 interns placed with the real estate industry host employers through the one learner – one estate </a:t>
                      </a:r>
                      <a:r>
                        <a:rPr lang="en-ZA" sz="1300" dirty="0" smtClean="0">
                          <a:effectLst/>
                        </a:rPr>
                        <a:t>agent</a:t>
                      </a:r>
                      <a:endParaRPr lang="en-ZA" sz="1300" dirty="0">
                        <a:effectLst/>
                      </a:endParaRPr>
                    </a:p>
                  </a:txBody>
                  <a:tcPr marL="0" marR="0" marT="0" marB="0"/>
                </a:tc>
                <a:tc>
                  <a:txBody>
                    <a:bodyPr/>
                    <a:lstStyle/>
                    <a:p>
                      <a:pPr algn="ctr">
                        <a:spcAft>
                          <a:spcPts val="0"/>
                        </a:spcAft>
                      </a:pPr>
                      <a:r>
                        <a:rPr lang="en-ZA" sz="1300" dirty="0">
                          <a:effectLst/>
                        </a:rPr>
                        <a:t>2 500 interns placed with the real estate industry host employers through the one learner – one estate </a:t>
                      </a:r>
                      <a:r>
                        <a:rPr lang="en-ZA" sz="1300" dirty="0" smtClean="0">
                          <a:effectLst/>
                        </a:rPr>
                        <a:t>agent</a:t>
                      </a:r>
                      <a:r>
                        <a:rPr lang="en-ZA" sz="1300" dirty="0">
                          <a:effectLst/>
                        </a:rPr>
                        <a:t> </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dirty="0">
                          <a:effectLst/>
                        </a:rPr>
                        <a:t>3 000 interns placed with the real estate industry host employers through the one learner – one estate </a:t>
                      </a:r>
                      <a:r>
                        <a:rPr lang="en-ZA" sz="1300" dirty="0" smtClean="0">
                          <a:effectLst/>
                        </a:rPr>
                        <a:t>agent</a:t>
                      </a:r>
                      <a:r>
                        <a:rPr lang="en-ZA" sz="1300" dirty="0">
                          <a:effectLst/>
                        </a:rPr>
                        <a:t> </a:t>
                      </a:r>
                      <a:endParaRPr lang="en-ZA" sz="1300" dirty="0">
                        <a:effectLst/>
                        <a:latin typeface="Candara"/>
                        <a:ea typeface="Times New Roman"/>
                        <a:cs typeface="Times New Roman"/>
                      </a:endParaRPr>
                    </a:p>
                  </a:txBody>
                  <a:tcPr marL="0" marR="0" marT="0" marB="0"/>
                </a:tc>
                <a:extLst>
                  <a:ext uri="{0D108BD9-81ED-4DB2-BD59-A6C34878D82A}">
                    <a16:rowId xmlns:a16="http://schemas.microsoft.com/office/drawing/2014/main" val="10003"/>
                  </a:ext>
                </a:extLst>
              </a:tr>
              <a:tr h="2259003">
                <a:tc vMerge="1">
                  <a:txBody>
                    <a:bodyPr/>
                    <a:lstStyle/>
                    <a:p>
                      <a:endParaRPr lang="en-ZA"/>
                    </a:p>
                  </a:txBody>
                  <a:tcPr/>
                </a:tc>
                <a:tc vMerge="1">
                  <a:txBody>
                    <a:bodyPr/>
                    <a:lstStyle/>
                    <a:p>
                      <a:endParaRPr lang="en-ZA"/>
                    </a:p>
                  </a:txBody>
                  <a:tcPr/>
                </a:tc>
                <a:tc>
                  <a:txBody>
                    <a:bodyPr/>
                    <a:lstStyle/>
                    <a:p>
                      <a:pPr>
                        <a:spcAft>
                          <a:spcPts val="0"/>
                        </a:spcAft>
                      </a:pPr>
                      <a:r>
                        <a:rPr lang="en-ZA" sz="1300" dirty="0">
                          <a:effectLst/>
                        </a:rPr>
                        <a:t>Retention rate of youth intern placed with property industry host employers through the “One Learner - One Estate Agency” Programme </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dirty="0">
                          <a:effectLst/>
                        </a:rPr>
                        <a:t>50% retention of youth intern placed with property industry host employers through the “One Learner - One Estate Agency” Programme</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dirty="0">
                          <a:effectLst/>
                        </a:rPr>
                        <a:t>70% Retention rate of youth intern placed with property industry host employers through the “One Learner - One Estate Agency” Programme</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dirty="0">
                          <a:effectLst/>
                        </a:rPr>
                        <a:t>80% Retention rate of youth intern placed with property industry host employers through the “One Learner - One Estate Agency” </a:t>
                      </a:r>
                      <a:r>
                        <a:rPr lang="en-ZA" sz="1300" dirty="0" smtClean="0">
                          <a:effectLst/>
                        </a:rPr>
                        <a:t>Programme</a:t>
                      </a:r>
                      <a:r>
                        <a:rPr lang="en-ZA" sz="1300" dirty="0">
                          <a:effectLst/>
                        </a:rPr>
                        <a:t>  </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dirty="0">
                          <a:effectLst/>
                        </a:rPr>
                        <a:t>90% Retention rate of youth intern placed with property industry host employers through the “One Learner - One Estate Agency” </a:t>
                      </a:r>
                      <a:r>
                        <a:rPr lang="en-ZA" sz="1300" dirty="0" smtClean="0">
                          <a:effectLst/>
                        </a:rPr>
                        <a:t>Programme</a:t>
                      </a:r>
                      <a:endParaRPr lang="en-ZA" sz="1300" dirty="0">
                        <a:effectLst/>
                        <a:latin typeface="Candara"/>
                        <a:ea typeface="Times New Roman"/>
                        <a:cs typeface="Times New Roman"/>
                      </a:endParaRPr>
                    </a:p>
                  </a:txBody>
                  <a:tcPr marL="0" marR="0" marT="0" marB="0"/>
                </a:tc>
                <a:extLst>
                  <a:ext uri="{0D108BD9-81ED-4DB2-BD59-A6C34878D82A}">
                    <a16:rowId xmlns:a16="http://schemas.microsoft.com/office/drawing/2014/main" val="10004"/>
                  </a:ext>
                </a:extLst>
              </a:tr>
              <a:tr h="1634163">
                <a:tc vMerge="1">
                  <a:txBody>
                    <a:bodyPr/>
                    <a:lstStyle/>
                    <a:p>
                      <a:endParaRPr lang="en-ZA"/>
                    </a:p>
                  </a:txBody>
                  <a:tcPr/>
                </a:tc>
                <a:tc vMerge="1">
                  <a:txBody>
                    <a:bodyPr/>
                    <a:lstStyle/>
                    <a:p>
                      <a:endParaRPr lang="en-ZA"/>
                    </a:p>
                  </a:txBody>
                  <a:tcPr/>
                </a:tc>
                <a:tc>
                  <a:txBody>
                    <a:bodyPr/>
                    <a:lstStyle/>
                    <a:p>
                      <a:pPr>
                        <a:spcAft>
                          <a:spcPts val="0"/>
                        </a:spcAft>
                      </a:pPr>
                      <a:r>
                        <a:rPr lang="en-ZA" sz="1300" dirty="0">
                          <a:effectLst/>
                        </a:rPr>
                        <a:t>Percentage increase of Full status Black Women  that have been supported through the </a:t>
                      </a:r>
                      <a:r>
                        <a:rPr lang="en-ZA" sz="1300" dirty="0" err="1">
                          <a:effectLst/>
                        </a:rPr>
                        <a:t>Principalisation</a:t>
                      </a:r>
                      <a:endParaRPr lang="en-ZA" sz="1300" dirty="0">
                        <a:effectLst/>
                      </a:endParaRPr>
                    </a:p>
                    <a:p>
                      <a:pPr>
                        <a:spcAft>
                          <a:spcPts val="0"/>
                        </a:spcAft>
                      </a:pPr>
                      <a:r>
                        <a:rPr lang="en-ZA" sz="1300" dirty="0">
                          <a:effectLst/>
                        </a:rPr>
                        <a:t>Programme </a:t>
                      </a:r>
                    </a:p>
                    <a:p>
                      <a:pPr>
                        <a:spcAft>
                          <a:spcPts val="0"/>
                        </a:spcAft>
                      </a:pPr>
                      <a:r>
                        <a:rPr lang="en-ZA" sz="1300" dirty="0">
                          <a:effectLst/>
                        </a:rPr>
                        <a:t> </a:t>
                      </a:r>
                      <a:endParaRPr lang="en-ZA" sz="1300" dirty="0">
                        <a:effectLst/>
                        <a:latin typeface="Candara"/>
                        <a:ea typeface="Times New Roman"/>
                        <a:cs typeface="Times New Roman"/>
                      </a:endParaRPr>
                    </a:p>
                  </a:txBody>
                  <a:tcPr marL="0" marR="0" marT="0" marB="0"/>
                </a:tc>
                <a:tc>
                  <a:txBody>
                    <a:bodyPr/>
                    <a:lstStyle/>
                    <a:p>
                      <a:pPr>
                        <a:spcAft>
                          <a:spcPts val="0"/>
                        </a:spcAft>
                      </a:pPr>
                      <a:r>
                        <a:rPr lang="en-ZA" sz="1300" dirty="0">
                          <a:effectLst/>
                        </a:rPr>
                        <a:t>5% increase of Full status Black Women  that have been supported through the </a:t>
                      </a:r>
                      <a:r>
                        <a:rPr lang="en-ZA" sz="1300" dirty="0" err="1">
                          <a:effectLst/>
                        </a:rPr>
                        <a:t>Principalisation</a:t>
                      </a:r>
                      <a:endParaRPr lang="en-ZA" sz="1300" dirty="0">
                        <a:effectLst/>
                      </a:endParaRPr>
                    </a:p>
                    <a:p>
                      <a:pPr>
                        <a:spcAft>
                          <a:spcPts val="0"/>
                        </a:spcAft>
                      </a:pPr>
                      <a:r>
                        <a:rPr lang="en-ZA" sz="1300" dirty="0">
                          <a:effectLst/>
                        </a:rPr>
                        <a:t>Programme</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dirty="0">
                          <a:effectLst/>
                        </a:rPr>
                        <a:t>20%  increase of Full status Black Women  that have been supported through the </a:t>
                      </a:r>
                      <a:r>
                        <a:rPr lang="en-ZA" sz="1300" dirty="0" err="1">
                          <a:effectLst/>
                        </a:rPr>
                        <a:t>Principalisation</a:t>
                      </a:r>
                      <a:endParaRPr lang="en-ZA" sz="1300" dirty="0">
                        <a:effectLst/>
                      </a:endParaRPr>
                    </a:p>
                    <a:p>
                      <a:pPr algn="ctr">
                        <a:spcAft>
                          <a:spcPts val="0"/>
                        </a:spcAft>
                      </a:pPr>
                      <a:r>
                        <a:rPr lang="en-ZA" sz="1300" dirty="0" smtClean="0">
                          <a:effectLst/>
                        </a:rPr>
                        <a:t>Programme</a:t>
                      </a:r>
                      <a:r>
                        <a:rPr lang="en-ZA" sz="1300" dirty="0">
                          <a:effectLst/>
                        </a:rPr>
                        <a:t>  </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dirty="0">
                          <a:effectLst/>
                        </a:rPr>
                        <a:t>50%  increase of Full status Black Women  that have been supported through the </a:t>
                      </a:r>
                      <a:r>
                        <a:rPr lang="en-ZA" sz="1300" dirty="0" err="1">
                          <a:effectLst/>
                        </a:rPr>
                        <a:t>Principalisation</a:t>
                      </a:r>
                      <a:endParaRPr lang="en-ZA" sz="1300" dirty="0">
                        <a:effectLst/>
                      </a:endParaRPr>
                    </a:p>
                    <a:p>
                      <a:pPr algn="ctr">
                        <a:spcAft>
                          <a:spcPts val="0"/>
                        </a:spcAft>
                      </a:pPr>
                      <a:r>
                        <a:rPr lang="en-ZA" sz="1300" dirty="0" smtClean="0">
                          <a:effectLst/>
                        </a:rPr>
                        <a:t>Programme</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dirty="0">
                          <a:effectLst/>
                        </a:rPr>
                        <a:t>60% increase of Full status Black Women  that have been supported through the </a:t>
                      </a:r>
                      <a:r>
                        <a:rPr lang="en-ZA" sz="1300" dirty="0" err="1">
                          <a:effectLst/>
                        </a:rPr>
                        <a:t>Principalisation</a:t>
                      </a:r>
                      <a:endParaRPr lang="en-ZA" sz="1300" dirty="0">
                        <a:effectLst/>
                        <a:latin typeface="Candara"/>
                        <a:ea typeface="Times New Roman"/>
                        <a:cs typeface="Times New Roman"/>
                      </a:endParaRPr>
                    </a:p>
                  </a:txBody>
                  <a:tcPr marL="0" marR="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39762612"/>
      </p:ext>
    </p:extLst>
  </p:cSld>
  <p:clrMapOvr>
    <a:masterClrMapping/>
  </p:clrMapOvr>
  <p:transition spd="slow">
    <p:push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35</a:t>
            </a:fld>
            <a:endParaRPr lang="en-US" dirty="0"/>
          </a:p>
        </p:txBody>
      </p:sp>
      <p:sp>
        <p:nvSpPr>
          <p:cNvPr id="3" name="Rectangle 2"/>
          <p:cNvSpPr/>
          <p:nvPr/>
        </p:nvSpPr>
        <p:spPr>
          <a:xfrm>
            <a:off x="228600" y="228600"/>
            <a:ext cx="4241482" cy="369332"/>
          </a:xfrm>
          <a:prstGeom prst="rect">
            <a:avLst/>
          </a:prstGeom>
        </p:spPr>
        <p:txBody>
          <a:bodyPr wrap="none">
            <a:spAutoFit/>
          </a:bodyPr>
          <a:lstStyle/>
          <a:p>
            <a:r>
              <a:rPr lang="en-ZA" b="1" dirty="0">
                <a:solidFill>
                  <a:srgbClr val="FF0000"/>
                </a:solidFill>
              </a:rPr>
              <a:t>Programme Four: </a:t>
            </a:r>
            <a:r>
              <a:rPr lang="en-ZA" b="1" dirty="0" smtClean="0">
                <a:solidFill>
                  <a:srgbClr val="FF0000"/>
                </a:solidFill>
              </a:rPr>
              <a:t>Transformation </a:t>
            </a:r>
            <a:r>
              <a:rPr lang="en-ZA" b="1" dirty="0" err="1" smtClean="0">
                <a:solidFill>
                  <a:srgbClr val="FF0000"/>
                </a:solidFill>
              </a:rPr>
              <a:t>Cont</a:t>
            </a:r>
            <a:r>
              <a:rPr lang="en-ZA" b="1" dirty="0" smtClean="0">
                <a:solidFill>
                  <a:srgbClr val="FF0000"/>
                </a:solidFill>
              </a:rPr>
              <a:t>/ …</a:t>
            </a:r>
            <a:endParaRPr lang="en-ZA" dirty="0">
              <a:solidFill>
                <a:srgbClr val="FF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4071387757"/>
              </p:ext>
            </p:extLst>
          </p:nvPr>
        </p:nvGraphicFramePr>
        <p:xfrm>
          <a:off x="228600" y="685800"/>
          <a:ext cx="8839200" cy="5635317"/>
        </p:xfrm>
        <a:graphic>
          <a:graphicData uri="http://schemas.openxmlformats.org/drawingml/2006/table">
            <a:tbl>
              <a:tblPr firstRow="1" firstCol="1" lastRow="1" lastCol="1" bandRow="1" bandCol="1">
                <a:tableStyleId>{5C22544A-7EE6-4342-B048-85BDC9FD1C3A}</a:tableStyleId>
              </a:tblPr>
              <a:tblGrid>
                <a:gridCol w="13716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gridCol w="1143000">
                  <a:extLst>
                    <a:ext uri="{9D8B030D-6E8A-4147-A177-3AD203B41FA5}">
                      <a16:colId xmlns:a16="http://schemas.microsoft.com/office/drawing/2014/main" val="20005"/>
                    </a:ext>
                  </a:extLst>
                </a:gridCol>
                <a:gridCol w="1143000">
                  <a:extLst>
                    <a:ext uri="{9D8B030D-6E8A-4147-A177-3AD203B41FA5}">
                      <a16:colId xmlns:a16="http://schemas.microsoft.com/office/drawing/2014/main" val="20006"/>
                    </a:ext>
                  </a:extLst>
                </a:gridCol>
              </a:tblGrid>
              <a:tr h="76019">
                <a:tc rowSpan="3">
                  <a:txBody>
                    <a:bodyPr/>
                    <a:lstStyle/>
                    <a:p>
                      <a:pPr marL="50800">
                        <a:spcBef>
                          <a:spcPts val="270"/>
                        </a:spcBef>
                        <a:spcAft>
                          <a:spcPts val="0"/>
                        </a:spcAft>
                      </a:pPr>
                      <a:r>
                        <a:rPr lang="en-ZA" sz="1300" dirty="0">
                          <a:effectLst/>
                        </a:rPr>
                        <a:t>Outcome</a:t>
                      </a:r>
                      <a:endParaRPr lang="en-ZA" sz="1300" dirty="0">
                        <a:effectLst/>
                        <a:latin typeface="Tahoma"/>
                        <a:ea typeface="Tahoma"/>
                      </a:endParaRPr>
                    </a:p>
                  </a:txBody>
                  <a:tcPr marL="0" marR="0" marT="0" marB="0"/>
                </a:tc>
                <a:tc rowSpan="3">
                  <a:txBody>
                    <a:bodyPr/>
                    <a:lstStyle/>
                    <a:p>
                      <a:pPr marL="50800">
                        <a:spcBef>
                          <a:spcPts val="270"/>
                        </a:spcBef>
                        <a:spcAft>
                          <a:spcPts val="0"/>
                        </a:spcAft>
                      </a:pPr>
                      <a:r>
                        <a:rPr lang="en-ZA" sz="1300">
                          <a:effectLst/>
                        </a:rPr>
                        <a:t>Outputs</a:t>
                      </a:r>
                      <a:endParaRPr lang="en-ZA" sz="1300">
                        <a:effectLst/>
                        <a:latin typeface="Tahoma"/>
                        <a:ea typeface="Tahoma"/>
                      </a:endParaRPr>
                    </a:p>
                  </a:txBody>
                  <a:tcPr marL="0" marR="0" marT="0" marB="0"/>
                </a:tc>
                <a:tc rowSpan="3">
                  <a:txBody>
                    <a:bodyPr/>
                    <a:lstStyle/>
                    <a:p>
                      <a:pPr marL="50800">
                        <a:lnSpc>
                          <a:spcPct val="103000"/>
                        </a:lnSpc>
                        <a:spcBef>
                          <a:spcPts val="270"/>
                        </a:spcBef>
                        <a:spcAft>
                          <a:spcPts val="0"/>
                        </a:spcAft>
                      </a:pPr>
                      <a:r>
                        <a:rPr lang="en-ZA" sz="1300">
                          <a:effectLst/>
                        </a:rPr>
                        <a:t>Output indicators</a:t>
                      </a:r>
                      <a:endParaRPr lang="en-ZA" sz="1300">
                        <a:effectLst/>
                        <a:latin typeface="Tahoma"/>
                        <a:ea typeface="Tahoma"/>
                      </a:endParaRPr>
                    </a:p>
                  </a:txBody>
                  <a:tcPr marL="0" marR="0" marT="0" marB="0"/>
                </a:tc>
                <a:tc gridSpan="4">
                  <a:txBody>
                    <a:bodyPr/>
                    <a:lstStyle/>
                    <a:p>
                      <a:pPr marL="50800">
                        <a:spcBef>
                          <a:spcPts val="270"/>
                        </a:spcBef>
                        <a:spcAft>
                          <a:spcPts val="0"/>
                        </a:spcAft>
                      </a:pPr>
                      <a:r>
                        <a:rPr lang="en-ZA" sz="400" dirty="0">
                          <a:effectLst/>
                        </a:rPr>
                        <a:t>Annual targets</a:t>
                      </a:r>
                      <a:endParaRPr lang="en-ZA" sz="400" dirty="0">
                        <a:effectLst/>
                        <a:latin typeface="Tahoma"/>
                        <a:ea typeface="Tahoma"/>
                      </a:endParaRPr>
                    </a:p>
                  </a:txBody>
                  <a:tcPr marL="0" marR="0"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186222">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marL="49530" marR="133350">
                        <a:lnSpc>
                          <a:spcPct val="103000"/>
                        </a:lnSpc>
                        <a:spcBef>
                          <a:spcPts val="270"/>
                        </a:spcBef>
                        <a:spcAft>
                          <a:spcPts val="0"/>
                        </a:spcAft>
                      </a:pPr>
                      <a:r>
                        <a:rPr lang="en-ZA" sz="1300">
                          <a:effectLst/>
                        </a:rPr>
                        <a:t>Estimated perfor- mance</a:t>
                      </a:r>
                      <a:endParaRPr lang="en-ZA" sz="1300">
                        <a:effectLst/>
                        <a:latin typeface="Tahoma"/>
                        <a:ea typeface="Tahoma"/>
                      </a:endParaRPr>
                    </a:p>
                  </a:txBody>
                  <a:tcPr marL="0" marR="0" marT="0" marB="0"/>
                </a:tc>
                <a:tc gridSpan="3">
                  <a:txBody>
                    <a:bodyPr/>
                    <a:lstStyle/>
                    <a:p>
                      <a:pPr marL="48895">
                        <a:spcBef>
                          <a:spcPts val="270"/>
                        </a:spcBef>
                        <a:spcAft>
                          <a:spcPts val="0"/>
                        </a:spcAft>
                      </a:pPr>
                      <a:r>
                        <a:rPr lang="en-ZA" sz="1300">
                          <a:effectLst/>
                        </a:rPr>
                        <a:t>MTEF period</a:t>
                      </a:r>
                      <a:endParaRPr lang="en-ZA" sz="1300">
                        <a:effectLst/>
                        <a:latin typeface="Tahoma"/>
                        <a:ea typeface="Tahoma"/>
                      </a:endParaRPr>
                    </a:p>
                  </a:txBody>
                  <a:tcPr marL="0" marR="0"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1"/>
                  </a:ext>
                </a:extLst>
              </a:tr>
              <a:tr h="131121">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a:spcAft>
                          <a:spcPts val="0"/>
                        </a:spcAft>
                      </a:pPr>
                      <a:r>
                        <a:rPr lang="en-ZA" sz="1300">
                          <a:effectLst/>
                        </a:rPr>
                        <a:t>2019/20</a:t>
                      </a:r>
                      <a:endParaRPr lang="en-ZA" sz="1300">
                        <a:effectLst/>
                        <a:latin typeface="Candara"/>
                        <a:ea typeface="Times New Roman"/>
                        <a:cs typeface="Times New Roman"/>
                      </a:endParaRPr>
                    </a:p>
                  </a:txBody>
                  <a:tcPr marL="0" marR="0" marT="0" marB="0"/>
                </a:tc>
                <a:tc>
                  <a:txBody>
                    <a:bodyPr/>
                    <a:lstStyle/>
                    <a:p>
                      <a:pPr>
                        <a:spcAft>
                          <a:spcPts val="0"/>
                        </a:spcAft>
                      </a:pPr>
                      <a:r>
                        <a:rPr lang="en-ZA" sz="1300">
                          <a:effectLst/>
                        </a:rPr>
                        <a:t>2020/21 </a:t>
                      </a:r>
                      <a:endParaRPr lang="en-ZA" sz="1300">
                        <a:effectLst/>
                        <a:latin typeface="Candara"/>
                        <a:ea typeface="Times New Roman"/>
                        <a:cs typeface="Times New Roman"/>
                      </a:endParaRPr>
                    </a:p>
                  </a:txBody>
                  <a:tcPr marL="0" marR="0" marT="0" marB="0"/>
                </a:tc>
                <a:tc>
                  <a:txBody>
                    <a:bodyPr/>
                    <a:lstStyle/>
                    <a:p>
                      <a:pPr>
                        <a:spcAft>
                          <a:spcPts val="0"/>
                        </a:spcAft>
                      </a:pPr>
                      <a:r>
                        <a:rPr lang="en-ZA" sz="1300">
                          <a:effectLst/>
                        </a:rPr>
                        <a:t>2021/22 </a:t>
                      </a:r>
                      <a:endParaRPr lang="en-ZA" sz="1300">
                        <a:effectLst/>
                        <a:latin typeface="Candara"/>
                        <a:ea typeface="Times New Roman"/>
                        <a:cs typeface="Times New Roman"/>
                      </a:endParaRPr>
                    </a:p>
                  </a:txBody>
                  <a:tcPr marL="0" marR="0" marT="0" marB="0"/>
                </a:tc>
                <a:tc>
                  <a:txBody>
                    <a:bodyPr/>
                    <a:lstStyle/>
                    <a:p>
                      <a:pPr>
                        <a:spcAft>
                          <a:spcPts val="0"/>
                        </a:spcAft>
                      </a:pPr>
                      <a:r>
                        <a:rPr lang="en-ZA" sz="1300">
                          <a:effectLst/>
                        </a:rPr>
                        <a:t>2022/23</a:t>
                      </a:r>
                      <a:endParaRPr lang="en-ZA" sz="1300">
                        <a:effectLst/>
                        <a:latin typeface="Candara"/>
                        <a:ea typeface="Times New Roman"/>
                        <a:cs typeface="Times New Roman"/>
                      </a:endParaRPr>
                    </a:p>
                  </a:txBody>
                  <a:tcPr marL="0" marR="0" marT="0" marB="0"/>
                </a:tc>
                <a:extLst>
                  <a:ext uri="{0D108BD9-81ED-4DB2-BD59-A6C34878D82A}">
                    <a16:rowId xmlns:a16="http://schemas.microsoft.com/office/drawing/2014/main" val="10002"/>
                  </a:ext>
                </a:extLst>
              </a:tr>
              <a:tr h="495912">
                <a:tc rowSpan="4">
                  <a:txBody>
                    <a:bodyPr/>
                    <a:lstStyle/>
                    <a:p>
                      <a:pPr>
                        <a:spcAft>
                          <a:spcPts val="0"/>
                        </a:spcAft>
                      </a:pPr>
                      <a:r>
                        <a:rPr lang="en-ZA" sz="1300" dirty="0">
                          <a:effectLst/>
                        </a:rPr>
                        <a:t>4.1 Transformed and inclusive Real Estate </a:t>
                      </a:r>
                      <a:r>
                        <a:rPr lang="en-ZA" sz="1300" dirty="0" smtClean="0">
                          <a:effectLst/>
                        </a:rPr>
                        <a:t>Sector</a:t>
                      </a:r>
                      <a:endParaRPr lang="en-ZA" sz="1300" dirty="0">
                        <a:effectLst/>
                        <a:latin typeface="Candara"/>
                        <a:ea typeface="Times New Roman"/>
                        <a:cs typeface="Times New Roman"/>
                      </a:endParaRPr>
                    </a:p>
                  </a:txBody>
                  <a:tcPr marL="0" marR="0" marT="0" marB="0"/>
                </a:tc>
                <a:tc rowSpan="2">
                  <a:txBody>
                    <a:bodyPr/>
                    <a:lstStyle/>
                    <a:p>
                      <a:pPr>
                        <a:spcAft>
                          <a:spcPts val="0"/>
                        </a:spcAft>
                      </a:pPr>
                      <a:r>
                        <a:rPr lang="en-ZA" sz="1300" dirty="0">
                          <a:effectLst/>
                        </a:rPr>
                        <a:t>Participation by historically disadvantaged groups in the property </a:t>
                      </a:r>
                      <a:r>
                        <a:rPr lang="en-ZA" sz="1300" dirty="0" smtClean="0">
                          <a:effectLst/>
                        </a:rPr>
                        <a:t>sector</a:t>
                      </a:r>
                    </a:p>
                    <a:p>
                      <a:pPr>
                        <a:spcAft>
                          <a:spcPts val="0"/>
                        </a:spcAft>
                      </a:pPr>
                      <a:endParaRPr lang="en-ZA" sz="1300" dirty="0">
                        <a:effectLst/>
                        <a:latin typeface="Candara"/>
                        <a:ea typeface="Times New Roman"/>
                        <a:cs typeface="Times New Roman"/>
                      </a:endParaRPr>
                    </a:p>
                  </a:txBody>
                  <a:tcPr marL="0" marR="0" marT="0" marB="0"/>
                </a:tc>
                <a:tc>
                  <a:txBody>
                    <a:bodyPr/>
                    <a:lstStyle/>
                    <a:p>
                      <a:pPr>
                        <a:spcAft>
                          <a:spcPts val="0"/>
                        </a:spcAft>
                      </a:pPr>
                      <a:r>
                        <a:rPr lang="en-ZA" sz="1300">
                          <a:effectLst/>
                        </a:rPr>
                        <a:t>Number of principals established through the implementation of the Principalisation Programme</a:t>
                      </a:r>
                    </a:p>
                    <a:p>
                      <a:pPr>
                        <a:spcAft>
                          <a:spcPts val="0"/>
                        </a:spcAft>
                      </a:pPr>
                      <a:r>
                        <a:rPr lang="en-ZA" sz="1300">
                          <a:effectLst/>
                        </a:rPr>
                        <a:t> </a:t>
                      </a:r>
                      <a:endParaRPr lang="en-ZA" sz="1300">
                        <a:effectLst/>
                        <a:latin typeface="Candara"/>
                        <a:ea typeface="Times New Roman"/>
                        <a:cs typeface="Times New Roman"/>
                      </a:endParaRPr>
                    </a:p>
                  </a:txBody>
                  <a:tcPr marL="0" marR="0" marT="0" marB="0"/>
                </a:tc>
                <a:tc>
                  <a:txBody>
                    <a:bodyPr/>
                    <a:lstStyle/>
                    <a:p>
                      <a:pPr algn="ctr">
                        <a:spcAft>
                          <a:spcPts val="0"/>
                        </a:spcAft>
                      </a:pPr>
                      <a:r>
                        <a:rPr lang="en-ZA" sz="1300" dirty="0">
                          <a:effectLst/>
                        </a:rPr>
                        <a:t>65 principals</a:t>
                      </a:r>
                    </a:p>
                    <a:p>
                      <a:pPr algn="ctr">
                        <a:spcAft>
                          <a:spcPts val="0"/>
                        </a:spcAft>
                      </a:pPr>
                      <a:r>
                        <a:rPr lang="en-ZA" sz="1300" dirty="0">
                          <a:effectLst/>
                        </a:rPr>
                        <a:t>established through the implementation of the </a:t>
                      </a:r>
                      <a:r>
                        <a:rPr lang="en-ZA" sz="1300" dirty="0" err="1">
                          <a:effectLst/>
                        </a:rPr>
                        <a:t>Principalisation</a:t>
                      </a:r>
                      <a:r>
                        <a:rPr lang="en-ZA" sz="1300" dirty="0">
                          <a:effectLst/>
                        </a:rPr>
                        <a:t> Programme</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dirty="0">
                          <a:effectLst/>
                        </a:rPr>
                        <a:t>200 principals established through the implementation of the </a:t>
                      </a:r>
                      <a:r>
                        <a:rPr lang="en-ZA" sz="1300" dirty="0" err="1">
                          <a:effectLst/>
                        </a:rPr>
                        <a:t>Principalisation</a:t>
                      </a:r>
                      <a:r>
                        <a:rPr lang="en-ZA" sz="1300" dirty="0">
                          <a:effectLst/>
                        </a:rPr>
                        <a:t> </a:t>
                      </a:r>
                      <a:r>
                        <a:rPr lang="en-ZA" sz="1300" dirty="0" smtClean="0">
                          <a:effectLst/>
                        </a:rPr>
                        <a:t>Programme</a:t>
                      </a:r>
                      <a:r>
                        <a:rPr lang="en-ZA" sz="1300" dirty="0">
                          <a:effectLst/>
                        </a:rPr>
                        <a:t> </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dirty="0">
                          <a:effectLst/>
                        </a:rPr>
                        <a:t>250 principals established through the implementation of the </a:t>
                      </a:r>
                      <a:r>
                        <a:rPr lang="en-ZA" sz="1300" dirty="0" err="1">
                          <a:effectLst/>
                        </a:rPr>
                        <a:t>Principalisation</a:t>
                      </a:r>
                      <a:r>
                        <a:rPr lang="en-ZA" sz="1300" dirty="0">
                          <a:effectLst/>
                        </a:rPr>
                        <a:t> </a:t>
                      </a:r>
                      <a:r>
                        <a:rPr lang="en-ZA" sz="1300" dirty="0" smtClean="0">
                          <a:effectLst/>
                        </a:rPr>
                        <a:t>Programme</a:t>
                      </a:r>
                      <a:r>
                        <a:rPr lang="en-ZA" sz="1300" dirty="0">
                          <a:effectLst/>
                        </a:rPr>
                        <a:t> </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dirty="0">
                          <a:effectLst/>
                        </a:rPr>
                        <a:t>300 principals established through the implementation of the </a:t>
                      </a:r>
                      <a:r>
                        <a:rPr lang="en-ZA" sz="1300" dirty="0" err="1">
                          <a:effectLst/>
                        </a:rPr>
                        <a:t>Principalisation</a:t>
                      </a:r>
                      <a:r>
                        <a:rPr lang="en-ZA" sz="1300" dirty="0">
                          <a:effectLst/>
                        </a:rPr>
                        <a:t> </a:t>
                      </a:r>
                      <a:r>
                        <a:rPr lang="en-ZA" sz="1300" dirty="0" smtClean="0">
                          <a:effectLst/>
                        </a:rPr>
                        <a:t>Programme</a:t>
                      </a:r>
                      <a:endParaRPr lang="en-ZA" sz="1300" dirty="0">
                        <a:effectLst/>
                        <a:latin typeface="Candara"/>
                        <a:ea typeface="Times New Roman"/>
                        <a:cs typeface="Times New Roman"/>
                      </a:endParaRPr>
                    </a:p>
                  </a:txBody>
                  <a:tcPr marL="0" marR="0" marT="0" marB="0"/>
                </a:tc>
                <a:extLst>
                  <a:ext uri="{0D108BD9-81ED-4DB2-BD59-A6C34878D82A}">
                    <a16:rowId xmlns:a16="http://schemas.microsoft.com/office/drawing/2014/main" val="10003"/>
                  </a:ext>
                </a:extLst>
              </a:tr>
              <a:tr h="275507">
                <a:tc vMerge="1">
                  <a:txBody>
                    <a:bodyPr/>
                    <a:lstStyle/>
                    <a:p>
                      <a:endParaRPr lang="en-ZA"/>
                    </a:p>
                  </a:txBody>
                  <a:tcPr/>
                </a:tc>
                <a:tc vMerge="1">
                  <a:txBody>
                    <a:bodyPr/>
                    <a:lstStyle/>
                    <a:p>
                      <a:endParaRPr lang="en-ZA"/>
                    </a:p>
                  </a:txBody>
                  <a:tcPr/>
                </a:tc>
                <a:tc>
                  <a:txBody>
                    <a:bodyPr/>
                    <a:lstStyle/>
                    <a:p>
                      <a:pPr>
                        <a:spcAft>
                          <a:spcPts val="0"/>
                        </a:spcAft>
                      </a:pPr>
                      <a:r>
                        <a:rPr lang="en-ZA" sz="1300">
                          <a:effectLst/>
                        </a:rPr>
                        <a:t>Number of SMMES placed through the incubation programme</a:t>
                      </a:r>
                      <a:endParaRPr lang="en-ZA" sz="1300">
                        <a:effectLst/>
                        <a:latin typeface="Candara"/>
                        <a:ea typeface="Times New Roman"/>
                        <a:cs typeface="Times New Roman"/>
                      </a:endParaRPr>
                    </a:p>
                  </a:txBody>
                  <a:tcPr marL="0" marR="0" marT="0" marB="0"/>
                </a:tc>
                <a:tc>
                  <a:txBody>
                    <a:bodyPr/>
                    <a:lstStyle/>
                    <a:p>
                      <a:pPr algn="ctr">
                        <a:spcAft>
                          <a:spcPts val="0"/>
                        </a:spcAft>
                      </a:pPr>
                      <a:r>
                        <a:rPr lang="en-ZA" sz="1300" dirty="0">
                          <a:effectLst/>
                        </a:rPr>
                        <a:t>0 SMMES</a:t>
                      </a:r>
                    </a:p>
                    <a:p>
                      <a:pPr algn="ctr">
                        <a:spcAft>
                          <a:spcPts val="0"/>
                        </a:spcAft>
                      </a:pPr>
                      <a:r>
                        <a:rPr lang="en-ZA" sz="1300" dirty="0">
                          <a:effectLst/>
                        </a:rPr>
                        <a:t>placed through the incubation programme</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dirty="0">
                          <a:effectLst/>
                        </a:rPr>
                        <a:t>25 SMMES placed through the incubation </a:t>
                      </a:r>
                      <a:r>
                        <a:rPr lang="en-ZA" sz="1300" dirty="0" smtClean="0">
                          <a:effectLst/>
                        </a:rPr>
                        <a:t>programme</a:t>
                      </a:r>
                      <a:r>
                        <a:rPr lang="en-ZA" sz="1300" dirty="0">
                          <a:effectLst/>
                        </a:rPr>
                        <a:t> </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dirty="0">
                          <a:effectLst/>
                        </a:rPr>
                        <a:t>25 SMMES placed through the incubation </a:t>
                      </a:r>
                      <a:r>
                        <a:rPr lang="en-ZA" sz="1300" dirty="0" smtClean="0">
                          <a:effectLst/>
                        </a:rPr>
                        <a:t>programme</a:t>
                      </a:r>
                      <a:r>
                        <a:rPr lang="en-ZA" sz="1300" dirty="0">
                          <a:effectLst/>
                        </a:rPr>
                        <a:t> </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dirty="0">
                          <a:effectLst/>
                        </a:rPr>
                        <a:t>25 SMMES placed through the incubation </a:t>
                      </a:r>
                      <a:r>
                        <a:rPr lang="en-ZA" sz="1300" dirty="0" smtClean="0">
                          <a:effectLst/>
                        </a:rPr>
                        <a:t>programme</a:t>
                      </a:r>
                      <a:r>
                        <a:rPr lang="en-ZA" sz="1300" dirty="0">
                          <a:effectLst/>
                        </a:rPr>
                        <a:t> </a:t>
                      </a:r>
                      <a:endParaRPr lang="en-ZA" sz="1300" dirty="0">
                        <a:effectLst/>
                        <a:latin typeface="Candara"/>
                        <a:ea typeface="Times New Roman"/>
                        <a:cs typeface="Times New Roman"/>
                      </a:endParaRPr>
                    </a:p>
                  </a:txBody>
                  <a:tcPr marL="0" marR="0" marT="0" marB="0"/>
                </a:tc>
                <a:extLst>
                  <a:ext uri="{0D108BD9-81ED-4DB2-BD59-A6C34878D82A}">
                    <a16:rowId xmlns:a16="http://schemas.microsoft.com/office/drawing/2014/main" val="10004"/>
                  </a:ext>
                </a:extLst>
              </a:tr>
              <a:tr h="440811">
                <a:tc vMerge="1">
                  <a:txBody>
                    <a:bodyPr/>
                    <a:lstStyle/>
                    <a:p>
                      <a:endParaRPr lang="en-ZA"/>
                    </a:p>
                  </a:txBody>
                  <a:tcPr/>
                </a:tc>
                <a:tc rowSpan="2">
                  <a:txBody>
                    <a:bodyPr/>
                    <a:lstStyle/>
                    <a:p>
                      <a:pPr>
                        <a:spcAft>
                          <a:spcPts val="0"/>
                        </a:spcAft>
                      </a:pPr>
                      <a:r>
                        <a:rPr lang="en-ZA" sz="1300">
                          <a:effectLst/>
                        </a:rPr>
                        <a:t>BBBEE, PPPFA, EE, Skills Development &amp; Property Sector Charter compliance scores</a:t>
                      </a:r>
                      <a:endParaRPr lang="en-ZA" sz="1300">
                        <a:effectLst/>
                        <a:latin typeface="Candara"/>
                        <a:ea typeface="Times New Roman"/>
                        <a:cs typeface="Times New Roman"/>
                      </a:endParaRPr>
                    </a:p>
                  </a:txBody>
                  <a:tcPr marL="0" marR="0" marT="0" marB="0"/>
                </a:tc>
                <a:tc>
                  <a:txBody>
                    <a:bodyPr/>
                    <a:lstStyle/>
                    <a:p>
                      <a:pPr>
                        <a:spcAft>
                          <a:spcPts val="0"/>
                        </a:spcAft>
                      </a:pPr>
                      <a:r>
                        <a:rPr lang="en-ZA" sz="1300">
                          <a:effectLst/>
                        </a:rPr>
                        <a:t>Percentage of implementable developed financial incentives for transformation initiatives</a:t>
                      </a:r>
                      <a:endParaRPr lang="en-ZA" sz="1300">
                        <a:effectLst/>
                        <a:latin typeface="Candara"/>
                        <a:ea typeface="Times New Roman"/>
                        <a:cs typeface="Times New Roman"/>
                      </a:endParaRPr>
                    </a:p>
                  </a:txBody>
                  <a:tcPr marL="0" marR="0" marT="0" marB="0"/>
                </a:tc>
                <a:tc>
                  <a:txBody>
                    <a:bodyPr/>
                    <a:lstStyle/>
                    <a:p>
                      <a:pPr algn="ctr">
                        <a:spcAft>
                          <a:spcPts val="0"/>
                        </a:spcAft>
                      </a:pPr>
                      <a:r>
                        <a:rPr lang="en-ZA" sz="1300" dirty="0">
                          <a:effectLst/>
                        </a:rPr>
                        <a:t>50% of  implementable developed financial incentives for transformation </a:t>
                      </a:r>
                      <a:r>
                        <a:rPr lang="en-ZA" sz="1300" dirty="0" smtClean="0">
                          <a:effectLst/>
                        </a:rPr>
                        <a:t>initiatives</a:t>
                      </a:r>
                      <a:r>
                        <a:rPr lang="en-ZA" sz="1300" dirty="0">
                          <a:effectLst/>
                        </a:rPr>
                        <a:t> </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dirty="0">
                          <a:effectLst/>
                        </a:rPr>
                        <a:t>100% of implementable developed financial incentives for transformation initiatives</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dirty="0">
                          <a:effectLst/>
                        </a:rPr>
                        <a:t>100% of implementable developed financial incentives for transformation initiatives</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dirty="0">
                          <a:effectLst/>
                        </a:rPr>
                        <a:t>100% of implementable developed financial incentives for transformation initiatives</a:t>
                      </a:r>
                      <a:endParaRPr lang="en-ZA" sz="1300" dirty="0">
                        <a:effectLst/>
                        <a:latin typeface="Candara"/>
                        <a:ea typeface="Times New Roman"/>
                        <a:cs typeface="Times New Roman"/>
                      </a:endParaRPr>
                    </a:p>
                  </a:txBody>
                  <a:tcPr marL="0" marR="0" marT="0" marB="0"/>
                </a:tc>
                <a:extLst>
                  <a:ext uri="{0D108BD9-81ED-4DB2-BD59-A6C34878D82A}">
                    <a16:rowId xmlns:a16="http://schemas.microsoft.com/office/drawing/2014/main" val="10005"/>
                  </a:ext>
                </a:extLst>
              </a:tr>
              <a:tr h="440811">
                <a:tc vMerge="1">
                  <a:txBody>
                    <a:bodyPr/>
                    <a:lstStyle/>
                    <a:p>
                      <a:endParaRPr lang="en-ZA"/>
                    </a:p>
                  </a:txBody>
                  <a:tcPr/>
                </a:tc>
                <a:tc vMerge="1">
                  <a:txBody>
                    <a:bodyPr/>
                    <a:lstStyle/>
                    <a:p>
                      <a:endParaRPr lang="en-ZA"/>
                    </a:p>
                  </a:txBody>
                  <a:tcPr/>
                </a:tc>
                <a:tc>
                  <a:txBody>
                    <a:bodyPr/>
                    <a:lstStyle/>
                    <a:p>
                      <a:pPr>
                        <a:spcAft>
                          <a:spcPts val="0"/>
                        </a:spcAft>
                      </a:pPr>
                      <a:r>
                        <a:rPr lang="en-ZA" sz="1300">
                          <a:effectLst/>
                        </a:rPr>
                        <a:t>Percentage increase in Participation of historically disadvantaged entities in the property sector</a:t>
                      </a:r>
                      <a:endParaRPr lang="en-ZA" sz="1300">
                        <a:effectLst/>
                        <a:latin typeface="Candara"/>
                        <a:ea typeface="Times New Roman"/>
                        <a:cs typeface="Times New Roman"/>
                      </a:endParaRPr>
                    </a:p>
                  </a:txBody>
                  <a:tcPr marL="0" marR="0" marT="0" marB="0"/>
                </a:tc>
                <a:tc>
                  <a:txBody>
                    <a:bodyPr/>
                    <a:lstStyle/>
                    <a:p>
                      <a:pPr algn="ctr">
                        <a:spcAft>
                          <a:spcPts val="0"/>
                        </a:spcAft>
                      </a:pPr>
                      <a:r>
                        <a:rPr lang="en-ZA" sz="1300" dirty="0">
                          <a:effectLst/>
                        </a:rPr>
                        <a:t>10% </a:t>
                      </a:r>
                    </a:p>
                    <a:p>
                      <a:pPr algn="ctr">
                        <a:spcAft>
                          <a:spcPts val="0"/>
                        </a:spcAft>
                      </a:pPr>
                      <a:r>
                        <a:rPr lang="en-ZA" sz="1300">
                          <a:effectLst/>
                        </a:rPr>
                        <a:t>increase in Participation of historically disadvantaged entities in the property </a:t>
                      </a:r>
                      <a:r>
                        <a:rPr lang="en-ZA" sz="1300" smtClean="0">
                          <a:effectLst/>
                        </a:rPr>
                        <a:t>sector</a:t>
                      </a:r>
                      <a:r>
                        <a:rPr lang="en-ZA" sz="1300" dirty="0">
                          <a:effectLst/>
                        </a:rPr>
                        <a:t> </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a:effectLst/>
                        </a:rPr>
                        <a:t>30% increase in Participation of historically disadvantaged entities in the property sector</a:t>
                      </a:r>
                    </a:p>
                    <a:p>
                      <a:pPr algn="ctr">
                        <a:spcAft>
                          <a:spcPts val="0"/>
                        </a:spcAft>
                      </a:pPr>
                      <a:r>
                        <a:rPr lang="en-ZA" sz="1300">
                          <a:effectLst/>
                        </a:rPr>
                        <a:t> </a:t>
                      </a:r>
                      <a:endParaRPr lang="en-ZA" sz="1300">
                        <a:effectLst/>
                        <a:latin typeface="Candara"/>
                        <a:ea typeface="Times New Roman"/>
                        <a:cs typeface="Times New Roman"/>
                      </a:endParaRPr>
                    </a:p>
                  </a:txBody>
                  <a:tcPr marL="0" marR="0" marT="0" marB="0"/>
                </a:tc>
                <a:tc>
                  <a:txBody>
                    <a:bodyPr/>
                    <a:lstStyle/>
                    <a:p>
                      <a:pPr algn="ctr">
                        <a:spcAft>
                          <a:spcPts val="0"/>
                        </a:spcAft>
                      </a:pPr>
                      <a:r>
                        <a:rPr lang="en-ZA" sz="1300" dirty="0">
                          <a:effectLst/>
                        </a:rPr>
                        <a:t>35% increase in Participation of historically disadvantaged entities in the property sector</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dirty="0">
                          <a:effectLst/>
                        </a:rPr>
                        <a:t>40% increase Participation of historically disadvantaged entities in the property sector</a:t>
                      </a:r>
                      <a:endParaRPr lang="en-ZA" sz="1300" dirty="0">
                        <a:effectLst/>
                        <a:latin typeface="Candara"/>
                        <a:ea typeface="Times New Roman"/>
                        <a:cs typeface="Times New Roman"/>
                      </a:endParaRPr>
                    </a:p>
                  </a:txBody>
                  <a:tcPr marL="0" marR="0"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194712897"/>
      </p:ext>
    </p:extLst>
  </p:cSld>
  <p:clrMapOvr>
    <a:masterClrMapping/>
  </p:clrMapOvr>
  <p:transition spd="slow">
    <p:push di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36</a:t>
            </a:fld>
            <a:endParaRPr lang="en-US" dirty="0"/>
          </a:p>
        </p:txBody>
      </p:sp>
      <p:sp>
        <p:nvSpPr>
          <p:cNvPr id="3" name="Rectangle 2"/>
          <p:cNvSpPr/>
          <p:nvPr/>
        </p:nvSpPr>
        <p:spPr>
          <a:xfrm>
            <a:off x="228600" y="228600"/>
            <a:ext cx="4241482" cy="369332"/>
          </a:xfrm>
          <a:prstGeom prst="rect">
            <a:avLst/>
          </a:prstGeom>
        </p:spPr>
        <p:txBody>
          <a:bodyPr wrap="none">
            <a:spAutoFit/>
          </a:bodyPr>
          <a:lstStyle/>
          <a:p>
            <a:r>
              <a:rPr lang="en-ZA" b="1" dirty="0">
                <a:solidFill>
                  <a:srgbClr val="FF0000"/>
                </a:solidFill>
              </a:rPr>
              <a:t>Programme Four: </a:t>
            </a:r>
            <a:r>
              <a:rPr lang="en-ZA" b="1" dirty="0" smtClean="0">
                <a:solidFill>
                  <a:srgbClr val="FF0000"/>
                </a:solidFill>
              </a:rPr>
              <a:t>Transformation </a:t>
            </a:r>
            <a:r>
              <a:rPr lang="en-ZA" b="1" dirty="0" err="1" smtClean="0">
                <a:solidFill>
                  <a:srgbClr val="FF0000"/>
                </a:solidFill>
              </a:rPr>
              <a:t>Cont</a:t>
            </a:r>
            <a:r>
              <a:rPr lang="en-ZA" b="1" dirty="0" smtClean="0">
                <a:solidFill>
                  <a:srgbClr val="FF0000"/>
                </a:solidFill>
              </a:rPr>
              <a:t>/ …</a:t>
            </a:r>
            <a:endParaRPr lang="en-ZA" dirty="0">
              <a:solidFill>
                <a:srgbClr val="FF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538313046"/>
              </p:ext>
            </p:extLst>
          </p:nvPr>
        </p:nvGraphicFramePr>
        <p:xfrm>
          <a:off x="228600" y="685800"/>
          <a:ext cx="8839200" cy="2267277"/>
        </p:xfrm>
        <a:graphic>
          <a:graphicData uri="http://schemas.openxmlformats.org/drawingml/2006/table">
            <a:tbl>
              <a:tblPr firstRow="1" firstCol="1" lastRow="1" lastCol="1" bandRow="1" bandCol="1">
                <a:tableStyleId>{5C22544A-7EE6-4342-B048-85BDC9FD1C3A}</a:tableStyleId>
              </a:tblPr>
              <a:tblGrid>
                <a:gridCol w="13716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gridCol w="1143000">
                  <a:extLst>
                    <a:ext uri="{9D8B030D-6E8A-4147-A177-3AD203B41FA5}">
                      <a16:colId xmlns:a16="http://schemas.microsoft.com/office/drawing/2014/main" val="20005"/>
                    </a:ext>
                  </a:extLst>
                </a:gridCol>
                <a:gridCol w="1143000">
                  <a:extLst>
                    <a:ext uri="{9D8B030D-6E8A-4147-A177-3AD203B41FA5}">
                      <a16:colId xmlns:a16="http://schemas.microsoft.com/office/drawing/2014/main" val="20006"/>
                    </a:ext>
                  </a:extLst>
                </a:gridCol>
              </a:tblGrid>
              <a:tr h="76019">
                <a:tc rowSpan="3">
                  <a:txBody>
                    <a:bodyPr/>
                    <a:lstStyle/>
                    <a:p>
                      <a:pPr marL="50800">
                        <a:spcBef>
                          <a:spcPts val="270"/>
                        </a:spcBef>
                        <a:spcAft>
                          <a:spcPts val="0"/>
                        </a:spcAft>
                      </a:pPr>
                      <a:r>
                        <a:rPr lang="en-ZA" sz="1300" dirty="0">
                          <a:effectLst/>
                        </a:rPr>
                        <a:t>Outcome</a:t>
                      </a:r>
                      <a:endParaRPr lang="en-ZA" sz="1300" dirty="0">
                        <a:effectLst/>
                        <a:latin typeface="Tahoma"/>
                        <a:ea typeface="Tahoma"/>
                      </a:endParaRPr>
                    </a:p>
                  </a:txBody>
                  <a:tcPr marL="0" marR="0" marT="0" marB="0"/>
                </a:tc>
                <a:tc rowSpan="3">
                  <a:txBody>
                    <a:bodyPr/>
                    <a:lstStyle/>
                    <a:p>
                      <a:pPr marL="50800">
                        <a:spcBef>
                          <a:spcPts val="270"/>
                        </a:spcBef>
                        <a:spcAft>
                          <a:spcPts val="0"/>
                        </a:spcAft>
                      </a:pPr>
                      <a:r>
                        <a:rPr lang="en-ZA" sz="1300">
                          <a:effectLst/>
                        </a:rPr>
                        <a:t>Outputs</a:t>
                      </a:r>
                      <a:endParaRPr lang="en-ZA" sz="1300">
                        <a:effectLst/>
                        <a:latin typeface="Tahoma"/>
                        <a:ea typeface="Tahoma"/>
                      </a:endParaRPr>
                    </a:p>
                  </a:txBody>
                  <a:tcPr marL="0" marR="0" marT="0" marB="0"/>
                </a:tc>
                <a:tc rowSpan="3">
                  <a:txBody>
                    <a:bodyPr/>
                    <a:lstStyle/>
                    <a:p>
                      <a:pPr marL="50800">
                        <a:lnSpc>
                          <a:spcPct val="103000"/>
                        </a:lnSpc>
                        <a:spcBef>
                          <a:spcPts val="270"/>
                        </a:spcBef>
                        <a:spcAft>
                          <a:spcPts val="0"/>
                        </a:spcAft>
                      </a:pPr>
                      <a:r>
                        <a:rPr lang="en-ZA" sz="1300">
                          <a:effectLst/>
                        </a:rPr>
                        <a:t>Output indicators</a:t>
                      </a:r>
                      <a:endParaRPr lang="en-ZA" sz="1300">
                        <a:effectLst/>
                        <a:latin typeface="Tahoma"/>
                        <a:ea typeface="Tahoma"/>
                      </a:endParaRPr>
                    </a:p>
                  </a:txBody>
                  <a:tcPr marL="0" marR="0" marT="0" marB="0"/>
                </a:tc>
                <a:tc gridSpan="4">
                  <a:txBody>
                    <a:bodyPr/>
                    <a:lstStyle/>
                    <a:p>
                      <a:pPr marL="50800">
                        <a:spcBef>
                          <a:spcPts val="270"/>
                        </a:spcBef>
                        <a:spcAft>
                          <a:spcPts val="0"/>
                        </a:spcAft>
                      </a:pPr>
                      <a:r>
                        <a:rPr lang="en-ZA" sz="400" dirty="0">
                          <a:effectLst/>
                        </a:rPr>
                        <a:t>Annual targets</a:t>
                      </a:r>
                      <a:endParaRPr lang="en-ZA" sz="400" dirty="0">
                        <a:effectLst/>
                        <a:latin typeface="Tahoma"/>
                        <a:ea typeface="Tahoma"/>
                      </a:endParaRPr>
                    </a:p>
                  </a:txBody>
                  <a:tcPr marL="0" marR="0"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186222">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marL="49530" marR="133350">
                        <a:lnSpc>
                          <a:spcPct val="103000"/>
                        </a:lnSpc>
                        <a:spcBef>
                          <a:spcPts val="270"/>
                        </a:spcBef>
                        <a:spcAft>
                          <a:spcPts val="0"/>
                        </a:spcAft>
                      </a:pPr>
                      <a:r>
                        <a:rPr lang="en-ZA" sz="1300">
                          <a:effectLst/>
                        </a:rPr>
                        <a:t>Estimated perfor- mance</a:t>
                      </a:r>
                      <a:endParaRPr lang="en-ZA" sz="1300">
                        <a:effectLst/>
                        <a:latin typeface="Tahoma"/>
                        <a:ea typeface="Tahoma"/>
                      </a:endParaRPr>
                    </a:p>
                  </a:txBody>
                  <a:tcPr marL="0" marR="0" marT="0" marB="0"/>
                </a:tc>
                <a:tc gridSpan="3">
                  <a:txBody>
                    <a:bodyPr/>
                    <a:lstStyle/>
                    <a:p>
                      <a:pPr marL="48895">
                        <a:spcBef>
                          <a:spcPts val="270"/>
                        </a:spcBef>
                        <a:spcAft>
                          <a:spcPts val="0"/>
                        </a:spcAft>
                      </a:pPr>
                      <a:r>
                        <a:rPr lang="en-ZA" sz="1300">
                          <a:effectLst/>
                        </a:rPr>
                        <a:t>MTEF period</a:t>
                      </a:r>
                      <a:endParaRPr lang="en-ZA" sz="1300">
                        <a:effectLst/>
                        <a:latin typeface="Tahoma"/>
                        <a:ea typeface="Tahoma"/>
                      </a:endParaRPr>
                    </a:p>
                  </a:txBody>
                  <a:tcPr marL="0" marR="0"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1"/>
                  </a:ext>
                </a:extLst>
              </a:tr>
              <a:tr h="131121">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a:spcAft>
                          <a:spcPts val="0"/>
                        </a:spcAft>
                      </a:pPr>
                      <a:r>
                        <a:rPr lang="en-ZA" sz="1300">
                          <a:effectLst/>
                        </a:rPr>
                        <a:t>2019/20</a:t>
                      </a:r>
                      <a:endParaRPr lang="en-ZA" sz="1300">
                        <a:effectLst/>
                        <a:latin typeface="Candara"/>
                        <a:ea typeface="Times New Roman"/>
                        <a:cs typeface="Times New Roman"/>
                      </a:endParaRPr>
                    </a:p>
                  </a:txBody>
                  <a:tcPr marL="0" marR="0" marT="0" marB="0"/>
                </a:tc>
                <a:tc>
                  <a:txBody>
                    <a:bodyPr/>
                    <a:lstStyle/>
                    <a:p>
                      <a:pPr>
                        <a:spcAft>
                          <a:spcPts val="0"/>
                        </a:spcAft>
                      </a:pPr>
                      <a:r>
                        <a:rPr lang="en-ZA" sz="1300">
                          <a:effectLst/>
                        </a:rPr>
                        <a:t>2020/21 </a:t>
                      </a:r>
                      <a:endParaRPr lang="en-ZA" sz="1300">
                        <a:effectLst/>
                        <a:latin typeface="Candara"/>
                        <a:ea typeface="Times New Roman"/>
                        <a:cs typeface="Times New Roman"/>
                      </a:endParaRPr>
                    </a:p>
                  </a:txBody>
                  <a:tcPr marL="0" marR="0" marT="0" marB="0"/>
                </a:tc>
                <a:tc>
                  <a:txBody>
                    <a:bodyPr/>
                    <a:lstStyle/>
                    <a:p>
                      <a:pPr>
                        <a:spcAft>
                          <a:spcPts val="0"/>
                        </a:spcAft>
                      </a:pPr>
                      <a:r>
                        <a:rPr lang="en-ZA" sz="1300">
                          <a:effectLst/>
                        </a:rPr>
                        <a:t>2021/22 </a:t>
                      </a:r>
                      <a:endParaRPr lang="en-ZA" sz="1300">
                        <a:effectLst/>
                        <a:latin typeface="Candara"/>
                        <a:ea typeface="Times New Roman"/>
                        <a:cs typeface="Times New Roman"/>
                      </a:endParaRPr>
                    </a:p>
                  </a:txBody>
                  <a:tcPr marL="0" marR="0" marT="0" marB="0"/>
                </a:tc>
                <a:tc>
                  <a:txBody>
                    <a:bodyPr/>
                    <a:lstStyle/>
                    <a:p>
                      <a:pPr>
                        <a:spcAft>
                          <a:spcPts val="0"/>
                        </a:spcAft>
                      </a:pPr>
                      <a:r>
                        <a:rPr lang="en-ZA" sz="1300">
                          <a:effectLst/>
                        </a:rPr>
                        <a:t>2022/23</a:t>
                      </a:r>
                      <a:endParaRPr lang="en-ZA" sz="1300">
                        <a:effectLst/>
                        <a:latin typeface="Candara"/>
                        <a:ea typeface="Times New Roman"/>
                        <a:cs typeface="Times New Roman"/>
                      </a:endParaRPr>
                    </a:p>
                  </a:txBody>
                  <a:tcPr marL="0" marR="0" marT="0" marB="0"/>
                </a:tc>
                <a:extLst>
                  <a:ext uri="{0D108BD9-81ED-4DB2-BD59-A6C34878D82A}">
                    <a16:rowId xmlns:a16="http://schemas.microsoft.com/office/drawing/2014/main" val="10002"/>
                  </a:ext>
                </a:extLst>
              </a:tr>
              <a:tr h="440811">
                <a:tc>
                  <a:txBody>
                    <a:bodyPr/>
                    <a:lstStyle/>
                    <a:p>
                      <a:pPr>
                        <a:spcAft>
                          <a:spcPts val="0"/>
                        </a:spcAft>
                      </a:pPr>
                      <a:r>
                        <a:rPr lang="en-ZA" sz="1300" dirty="0">
                          <a:effectLst/>
                        </a:rPr>
                        <a:t> </a:t>
                      </a:r>
                      <a:endParaRPr lang="en-ZA" sz="1300" dirty="0">
                        <a:effectLst/>
                        <a:latin typeface="Candara"/>
                        <a:ea typeface="Times New Roman"/>
                        <a:cs typeface="Times New Roman"/>
                      </a:endParaRPr>
                    </a:p>
                  </a:txBody>
                  <a:tcPr marL="0" marR="0" marT="0" marB="0"/>
                </a:tc>
                <a:tc>
                  <a:txBody>
                    <a:bodyPr/>
                    <a:lstStyle/>
                    <a:p>
                      <a:pPr>
                        <a:spcAft>
                          <a:spcPts val="0"/>
                        </a:spcAft>
                      </a:pPr>
                      <a:r>
                        <a:rPr lang="en-ZA" sz="1300">
                          <a:effectLst/>
                        </a:rPr>
                        <a:t>Adequately resourced transformation funding initiatives</a:t>
                      </a:r>
                      <a:endParaRPr lang="en-ZA" sz="1300">
                        <a:effectLst/>
                        <a:latin typeface="Candara"/>
                        <a:ea typeface="Times New Roman"/>
                        <a:cs typeface="Times New Roman"/>
                      </a:endParaRPr>
                    </a:p>
                  </a:txBody>
                  <a:tcPr marL="0" marR="0" marT="0" marB="0"/>
                </a:tc>
                <a:tc>
                  <a:txBody>
                    <a:bodyPr/>
                    <a:lstStyle/>
                    <a:p>
                      <a:pPr>
                        <a:spcAft>
                          <a:spcPts val="0"/>
                        </a:spcAft>
                      </a:pPr>
                      <a:r>
                        <a:rPr lang="en-ZA" sz="1300">
                          <a:effectLst/>
                        </a:rPr>
                        <a:t>Funds raised directly or in kind for transformation  initiatives</a:t>
                      </a:r>
                      <a:endParaRPr lang="en-ZA" sz="1300">
                        <a:effectLst/>
                        <a:latin typeface="Candara"/>
                        <a:ea typeface="Times New Roman"/>
                        <a:cs typeface="Times New Roman"/>
                      </a:endParaRPr>
                    </a:p>
                  </a:txBody>
                  <a:tcPr marL="0" marR="0" marT="0" marB="0"/>
                </a:tc>
                <a:tc>
                  <a:txBody>
                    <a:bodyPr/>
                    <a:lstStyle/>
                    <a:p>
                      <a:pPr algn="ctr">
                        <a:spcAft>
                          <a:spcPts val="0"/>
                        </a:spcAft>
                      </a:pPr>
                      <a:r>
                        <a:rPr lang="en-ZA" sz="1300">
                          <a:effectLst/>
                        </a:rPr>
                        <a:t>Engagements held with Stakeholders</a:t>
                      </a:r>
                      <a:endParaRPr lang="en-ZA" sz="1300">
                        <a:effectLst/>
                        <a:latin typeface="Candara"/>
                        <a:ea typeface="Times New Roman"/>
                        <a:cs typeface="Times New Roman"/>
                      </a:endParaRPr>
                    </a:p>
                  </a:txBody>
                  <a:tcPr marL="0" marR="0" marT="0" marB="0"/>
                </a:tc>
                <a:tc>
                  <a:txBody>
                    <a:bodyPr/>
                    <a:lstStyle/>
                    <a:p>
                      <a:pPr algn="ctr">
                        <a:spcAft>
                          <a:spcPts val="0"/>
                        </a:spcAft>
                      </a:pPr>
                      <a:r>
                        <a:rPr lang="en-ZA" sz="1300">
                          <a:effectLst/>
                        </a:rPr>
                        <a:t>Minimum of R500,000 or equivalent raised for transformation funding initiatives </a:t>
                      </a:r>
                      <a:endParaRPr lang="en-ZA" sz="1300">
                        <a:effectLst/>
                        <a:latin typeface="Candara"/>
                        <a:ea typeface="Times New Roman"/>
                        <a:cs typeface="Times New Roman"/>
                      </a:endParaRPr>
                    </a:p>
                  </a:txBody>
                  <a:tcPr marL="0" marR="0" marT="0" marB="0"/>
                </a:tc>
                <a:tc>
                  <a:txBody>
                    <a:bodyPr/>
                    <a:lstStyle/>
                    <a:p>
                      <a:pPr algn="ctr">
                        <a:spcAft>
                          <a:spcPts val="0"/>
                        </a:spcAft>
                      </a:pPr>
                      <a:r>
                        <a:rPr lang="en-ZA" sz="1300">
                          <a:effectLst/>
                        </a:rPr>
                        <a:t>Minimum of R500,000 or equivalent raised for transformation funding initiatives </a:t>
                      </a:r>
                    </a:p>
                    <a:p>
                      <a:pPr algn="ctr">
                        <a:spcAft>
                          <a:spcPts val="0"/>
                        </a:spcAft>
                      </a:pPr>
                      <a:r>
                        <a:rPr lang="en-ZA" sz="1300">
                          <a:effectLst/>
                        </a:rPr>
                        <a:t> </a:t>
                      </a:r>
                      <a:endParaRPr lang="en-ZA" sz="1300">
                        <a:effectLst/>
                        <a:latin typeface="Candara"/>
                        <a:ea typeface="Times New Roman"/>
                        <a:cs typeface="Times New Roman"/>
                      </a:endParaRPr>
                    </a:p>
                  </a:txBody>
                  <a:tcPr marL="0" marR="0" marT="0" marB="0"/>
                </a:tc>
                <a:tc>
                  <a:txBody>
                    <a:bodyPr/>
                    <a:lstStyle/>
                    <a:p>
                      <a:pPr algn="ctr">
                        <a:spcAft>
                          <a:spcPts val="0"/>
                        </a:spcAft>
                      </a:pPr>
                      <a:r>
                        <a:rPr lang="en-ZA" sz="1300" dirty="0">
                          <a:effectLst/>
                        </a:rPr>
                        <a:t>Minimum of R500,000 or equivalent raised for transformation funding initiatives </a:t>
                      </a:r>
                      <a:endParaRPr lang="en-ZA" sz="1300" dirty="0">
                        <a:effectLst/>
                        <a:latin typeface="Candara"/>
                        <a:ea typeface="Times New Roman"/>
                        <a:cs typeface="Times New Roman"/>
                      </a:endParaRPr>
                    </a:p>
                  </a:txBody>
                  <a:tcPr marL="0" marR="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77318207"/>
      </p:ext>
    </p:extLst>
  </p:cSld>
  <p:clrMapOvr>
    <a:masterClrMapping/>
  </p:clrMapOvr>
  <p:transition spd="slow">
    <p:push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37</a:t>
            </a:fld>
            <a:endParaRPr lang="en-US" dirty="0"/>
          </a:p>
        </p:txBody>
      </p:sp>
      <p:sp>
        <p:nvSpPr>
          <p:cNvPr id="3" name="Rectangle 2"/>
          <p:cNvSpPr/>
          <p:nvPr/>
        </p:nvSpPr>
        <p:spPr>
          <a:xfrm>
            <a:off x="152400" y="304800"/>
            <a:ext cx="4274568" cy="677108"/>
          </a:xfrm>
          <a:prstGeom prst="rect">
            <a:avLst/>
          </a:prstGeom>
        </p:spPr>
        <p:txBody>
          <a:bodyPr wrap="none">
            <a:spAutoFit/>
          </a:bodyPr>
          <a:lstStyle/>
          <a:p>
            <a:pPr marL="6350" lvl="1"/>
            <a:r>
              <a:rPr lang="en-ZA" b="1" dirty="0">
                <a:solidFill>
                  <a:srgbClr val="FF0000"/>
                </a:solidFill>
              </a:rPr>
              <a:t>Programme Five: Fidelity </a:t>
            </a:r>
            <a:r>
              <a:rPr lang="en-ZA" b="1" dirty="0" smtClean="0">
                <a:solidFill>
                  <a:srgbClr val="FF0000"/>
                </a:solidFill>
              </a:rPr>
              <a:t>Fund</a:t>
            </a:r>
          </a:p>
          <a:p>
            <a:pPr marL="6350" lvl="1"/>
            <a:r>
              <a:rPr lang="en-US" sz="2000" b="1" dirty="0"/>
              <a:t>Three year period (2020/21 - 2022/23)</a:t>
            </a:r>
            <a:endParaRPr lang="en-ZA" sz="2000" dirty="0">
              <a:solidFill>
                <a:srgbClr val="FF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4016620028"/>
              </p:ext>
            </p:extLst>
          </p:nvPr>
        </p:nvGraphicFramePr>
        <p:xfrm>
          <a:off x="181429" y="1128480"/>
          <a:ext cx="8810171" cy="4670396"/>
        </p:xfrm>
        <a:graphic>
          <a:graphicData uri="http://schemas.openxmlformats.org/drawingml/2006/table">
            <a:tbl>
              <a:tblPr firstRow="1" firstCol="1" lastRow="1" lastCol="1" bandRow="1" bandCol="1">
                <a:tableStyleId>{5C22544A-7EE6-4342-B048-85BDC9FD1C3A}</a:tableStyleId>
              </a:tblPr>
              <a:tblGrid>
                <a:gridCol w="1165946">
                  <a:extLst>
                    <a:ext uri="{9D8B030D-6E8A-4147-A177-3AD203B41FA5}">
                      <a16:colId xmlns:a16="http://schemas.microsoft.com/office/drawing/2014/main" val="20000"/>
                    </a:ext>
                  </a:extLst>
                </a:gridCol>
                <a:gridCol w="1091025">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219200">
                  <a:extLst>
                    <a:ext uri="{9D8B030D-6E8A-4147-A177-3AD203B41FA5}">
                      <a16:colId xmlns:a16="http://schemas.microsoft.com/office/drawing/2014/main" val="20005"/>
                    </a:ext>
                  </a:extLst>
                </a:gridCol>
                <a:gridCol w="1219200">
                  <a:extLst>
                    <a:ext uri="{9D8B030D-6E8A-4147-A177-3AD203B41FA5}">
                      <a16:colId xmlns:a16="http://schemas.microsoft.com/office/drawing/2014/main" val="20006"/>
                    </a:ext>
                  </a:extLst>
                </a:gridCol>
              </a:tblGrid>
              <a:tr h="169600">
                <a:tc rowSpan="3">
                  <a:txBody>
                    <a:bodyPr/>
                    <a:lstStyle/>
                    <a:p>
                      <a:pPr marL="50800">
                        <a:spcBef>
                          <a:spcPts val="270"/>
                        </a:spcBef>
                        <a:spcAft>
                          <a:spcPts val="0"/>
                        </a:spcAft>
                      </a:pPr>
                      <a:r>
                        <a:rPr lang="en-ZA" sz="1300" dirty="0">
                          <a:effectLst/>
                        </a:rPr>
                        <a:t>Outcome</a:t>
                      </a:r>
                      <a:endParaRPr lang="en-ZA" sz="1300" dirty="0">
                        <a:effectLst/>
                        <a:latin typeface="Tahoma"/>
                        <a:ea typeface="Tahoma"/>
                      </a:endParaRPr>
                    </a:p>
                  </a:txBody>
                  <a:tcPr marL="0" marR="0" marT="0" marB="0"/>
                </a:tc>
                <a:tc rowSpan="3">
                  <a:txBody>
                    <a:bodyPr/>
                    <a:lstStyle/>
                    <a:p>
                      <a:pPr marL="50800">
                        <a:spcBef>
                          <a:spcPts val="270"/>
                        </a:spcBef>
                        <a:spcAft>
                          <a:spcPts val="0"/>
                        </a:spcAft>
                      </a:pPr>
                      <a:r>
                        <a:rPr lang="en-ZA" sz="1300" dirty="0">
                          <a:effectLst/>
                        </a:rPr>
                        <a:t>Outputs</a:t>
                      </a:r>
                      <a:endParaRPr lang="en-ZA" sz="1300" dirty="0">
                        <a:effectLst/>
                        <a:latin typeface="Tahoma"/>
                        <a:ea typeface="Tahoma"/>
                      </a:endParaRPr>
                    </a:p>
                  </a:txBody>
                  <a:tcPr marL="0" marR="0" marT="0" marB="0"/>
                </a:tc>
                <a:tc rowSpan="3">
                  <a:txBody>
                    <a:bodyPr/>
                    <a:lstStyle/>
                    <a:p>
                      <a:pPr marL="50800">
                        <a:lnSpc>
                          <a:spcPct val="103000"/>
                        </a:lnSpc>
                        <a:spcBef>
                          <a:spcPts val="270"/>
                        </a:spcBef>
                        <a:spcAft>
                          <a:spcPts val="0"/>
                        </a:spcAft>
                      </a:pPr>
                      <a:r>
                        <a:rPr lang="en-ZA" sz="1300">
                          <a:effectLst/>
                        </a:rPr>
                        <a:t>Output indicators</a:t>
                      </a:r>
                      <a:endParaRPr lang="en-ZA" sz="1300">
                        <a:effectLst/>
                        <a:latin typeface="Tahoma"/>
                        <a:ea typeface="Tahoma"/>
                      </a:endParaRPr>
                    </a:p>
                  </a:txBody>
                  <a:tcPr marL="0" marR="0" marT="0" marB="0"/>
                </a:tc>
                <a:tc gridSpan="4">
                  <a:txBody>
                    <a:bodyPr/>
                    <a:lstStyle/>
                    <a:p>
                      <a:pPr marL="50800">
                        <a:spcBef>
                          <a:spcPts val="270"/>
                        </a:spcBef>
                        <a:spcAft>
                          <a:spcPts val="0"/>
                        </a:spcAft>
                      </a:pPr>
                      <a:r>
                        <a:rPr lang="en-ZA" sz="1300" dirty="0">
                          <a:effectLst/>
                        </a:rPr>
                        <a:t>Annual targets</a:t>
                      </a:r>
                      <a:endParaRPr lang="en-ZA" sz="1300" dirty="0">
                        <a:effectLst/>
                        <a:latin typeface="Tahoma"/>
                        <a:ea typeface="Tahoma"/>
                      </a:endParaRPr>
                    </a:p>
                  </a:txBody>
                  <a:tcPr marL="0" marR="0"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415464">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marL="49530" marR="133350">
                        <a:lnSpc>
                          <a:spcPct val="103000"/>
                        </a:lnSpc>
                        <a:spcBef>
                          <a:spcPts val="270"/>
                        </a:spcBef>
                        <a:spcAft>
                          <a:spcPts val="0"/>
                        </a:spcAft>
                      </a:pPr>
                      <a:r>
                        <a:rPr lang="en-ZA" sz="1300">
                          <a:effectLst/>
                        </a:rPr>
                        <a:t>Estimated perfor- mance</a:t>
                      </a:r>
                      <a:endParaRPr lang="en-ZA" sz="1300">
                        <a:effectLst/>
                        <a:latin typeface="Tahoma"/>
                        <a:ea typeface="Tahoma"/>
                      </a:endParaRPr>
                    </a:p>
                  </a:txBody>
                  <a:tcPr marL="0" marR="0" marT="0" marB="0"/>
                </a:tc>
                <a:tc gridSpan="3">
                  <a:txBody>
                    <a:bodyPr/>
                    <a:lstStyle/>
                    <a:p>
                      <a:pPr marL="48895">
                        <a:spcBef>
                          <a:spcPts val="270"/>
                        </a:spcBef>
                        <a:spcAft>
                          <a:spcPts val="0"/>
                        </a:spcAft>
                      </a:pPr>
                      <a:r>
                        <a:rPr lang="en-ZA" sz="1300">
                          <a:effectLst/>
                        </a:rPr>
                        <a:t>MTEF period</a:t>
                      </a:r>
                      <a:endParaRPr lang="en-ZA" sz="1300">
                        <a:effectLst/>
                        <a:latin typeface="Tahoma"/>
                        <a:ea typeface="Tahoma"/>
                      </a:endParaRPr>
                    </a:p>
                  </a:txBody>
                  <a:tcPr marL="0" marR="0"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1"/>
                  </a:ext>
                </a:extLst>
              </a:tr>
              <a:tr h="292532">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spcAft>
                          <a:spcPts val="0"/>
                        </a:spcAft>
                      </a:pPr>
                      <a:r>
                        <a:rPr lang="en-ZA" sz="1300">
                          <a:effectLst/>
                        </a:rPr>
                        <a:t>2019/20 </a:t>
                      </a:r>
                      <a:endParaRPr lang="en-ZA" sz="1300">
                        <a:effectLst/>
                        <a:latin typeface="Candara"/>
                        <a:ea typeface="Times New Roman"/>
                        <a:cs typeface="Times New Roman"/>
                      </a:endParaRPr>
                    </a:p>
                  </a:txBody>
                  <a:tcPr marL="0" marR="0" marT="0" marB="0"/>
                </a:tc>
                <a:tc>
                  <a:txBody>
                    <a:bodyPr/>
                    <a:lstStyle/>
                    <a:p>
                      <a:pPr>
                        <a:spcAft>
                          <a:spcPts val="0"/>
                        </a:spcAft>
                      </a:pPr>
                      <a:r>
                        <a:rPr lang="en-ZA" sz="1300">
                          <a:effectLst/>
                        </a:rPr>
                        <a:t>2020/21 </a:t>
                      </a:r>
                      <a:endParaRPr lang="en-ZA" sz="1300">
                        <a:effectLst/>
                        <a:latin typeface="Candara"/>
                        <a:ea typeface="Times New Roman"/>
                        <a:cs typeface="Times New Roman"/>
                      </a:endParaRPr>
                    </a:p>
                  </a:txBody>
                  <a:tcPr marL="0" marR="0" marT="0" marB="0"/>
                </a:tc>
                <a:tc>
                  <a:txBody>
                    <a:bodyPr/>
                    <a:lstStyle/>
                    <a:p>
                      <a:pPr>
                        <a:spcAft>
                          <a:spcPts val="0"/>
                        </a:spcAft>
                      </a:pPr>
                      <a:r>
                        <a:rPr lang="en-ZA" sz="1300">
                          <a:effectLst/>
                        </a:rPr>
                        <a:t>2021/22 </a:t>
                      </a:r>
                      <a:endParaRPr lang="en-ZA" sz="1300">
                        <a:effectLst/>
                        <a:latin typeface="Candara"/>
                        <a:ea typeface="Times New Roman"/>
                        <a:cs typeface="Times New Roman"/>
                      </a:endParaRPr>
                    </a:p>
                  </a:txBody>
                  <a:tcPr marL="0" marR="0" marT="0" marB="0"/>
                </a:tc>
                <a:tc>
                  <a:txBody>
                    <a:bodyPr/>
                    <a:lstStyle/>
                    <a:p>
                      <a:pPr>
                        <a:spcAft>
                          <a:spcPts val="0"/>
                        </a:spcAft>
                      </a:pPr>
                      <a:r>
                        <a:rPr lang="en-ZA" sz="1300">
                          <a:effectLst/>
                        </a:rPr>
                        <a:t>2022/23</a:t>
                      </a:r>
                      <a:endParaRPr lang="en-ZA" sz="1300">
                        <a:effectLst/>
                        <a:latin typeface="Candara"/>
                        <a:ea typeface="Times New Roman"/>
                        <a:cs typeface="Times New Roman"/>
                      </a:endParaRPr>
                    </a:p>
                  </a:txBody>
                  <a:tcPr marL="0" marR="0" marT="0" marB="0"/>
                </a:tc>
                <a:extLst>
                  <a:ext uri="{0D108BD9-81ED-4DB2-BD59-A6C34878D82A}">
                    <a16:rowId xmlns:a16="http://schemas.microsoft.com/office/drawing/2014/main" val="10002"/>
                  </a:ext>
                </a:extLst>
              </a:tr>
              <a:tr h="614659">
                <a:tc rowSpan="3">
                  <a:txBody>
                    <a:bodyPr/>
                    <a:lstStyle/>
                    <a:p>
                      <a:pPr>
                        <a:spcAft>
                          <a:spcPts val="0"/>
                        </a:spcAft>
                      </a:pPr>
                      <a:r>
                        <a:rPr lang="en-ZA" sz="1300">
                          <a:effectLst/>
                        </a:rPr>
                        <a:t>5.1 Sustainable Fidelity Fund</a:t>
                      </a:r>
                    </a:p>
                    <a:p>
                      <a:pPr>
                        <a:spcAft>
                          <a:spcPts val="0"/>
                        </a:spcAft>
                      </a:pPr>
                      <a:r>
                        <a:rPr lang="en-ZA" sz="1300">
                          <a:effectLst/>
                        </a:rPr>
                        <a:t> </a:t>
                      </a:r>
                    </a:p>
                    <a:p>
                      <a:pPr>
                        <a:spcAft>
                          <a:spcPts val="0"/>
                        </a:spcAft>
                      </a:pPr>
                      <a:r>
                        <a:rPr lang="en-ZA" sz="1300">
                          <a:effectLst/>
                        </a:rPr>
                        <a:t> </a:t>
                      </a:r>
                      <a:endParaRPr lang="en-ZA" sz="1300">
                        <a:effectLst/>
                        <a:latin typeface="Candara"/>
                        <a:ea typeface="Times New Roman"/>
                        <a:cs typeface="Times New Roman"/>
                      </a:endParaRPr>
                    </a:p>
                  </a:txBody>
                  <a:tcPr marL="0" marR="0" marT="0" marB="0"/>
                </a:tc>
                <a:tc>
                  <a:txBody>
                    <a:bodyPr/>
                    <a:lstStyle/>
                    <a:p>
                      <a:pPr>
                        <a:spcAft>
                          <a:spcPts val="0"/>
                        </a:spcAft>
                      </a:pPr>
                      <a:r>
                        <a:rPr lang="en-ZA" sz="1300" dirty="0">
                          <a:effectLst/>
                        </a:rPr>
                        <a:t>Sound investment and strategy</a:t>
                      </a:r>
                      <a:endParaRPr lang="en-ZA" sz="1300" dirty="0">
                        <a:effectLst/>
                        <a:latin typeface="Candara"/>
                        <a:ea typeface="Times New Roman"/>
                        <a:cs typeface="Times New Roman"/>
                      </a:endParaRPr>
                    </a:p>
                  </a:txBody>
                  <a:tcPr marL="0" marR="0" marT="0" marB="0"/>
                </a:tc>
                <a:tc>
                  <a:txBody>
                    <a:bodyPr/>
                    <a:lstStyle/>
                    <a:p>
                      <a:pPr>
                        <a:spcAft>
                          <a:spcPts val="0"/>
                        </a:spcAft>
                      </a:pPr>
                      <a:r>
                        <a:rPr lang="en-ZA" sz="1300" dirty="0">
                          <a:effectLst/>
                        </a:rPr>
                        <a:t>Implementation of approved investment strategy </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a:effectLst/>
                        </a:rPr>
                        <a:t>Approved investment strategy </a:t>
                      </a:r>
                      <a:endParaRPr lang="en-ZA" sz="1300">
                        <a:effectLst/>
                        <a:latin typeface="Candara"/>
                        <a:ea typeface="Times New Roman"/>
                        <a:cs typeface="Times New Roman"/>
                      </a:endParaRPr>
                    </a:p>
                  </a:txBody>
                  <a:tcPr marL="0" marR="0" marT="0" marB="0"/>
                </a:tc>
                <a:tc>
                  <a:txBody>
                    <a:bodyPr/>
                    <a:lstStyle/>
                    <a:p>
                      <a:pPr algn="ctr">
                        <a:spcAft>
                          <a:spcPts val="0"/>
                        </a:spcAft>
                      </a:pPr>
                      <a:r>
                        <a:rPr lang="en-ZA" sz="1300">
                          <a:effectLst/>
                        </a:rPr>
                        <a:t>100% implementation of approved investment strategy</a:t>
                      </a:r>
                      <a:endParaRPr lang="en-ZA" sz="1300">
                        <a:effectLst/>
                        <a:latin typeface="Candara"/>
                        <a:ea typeface="Times New Roman"/>
                        <a:cs typeface="Times New Roman"/>
                      </a:endParaRPr>
                    </a:p>
                  </a:txBody>
                  <a:tcPr marL="0" marR="0" marT="0" marB="0"/>
                </a:tc>
                <a:tc>
                  <a:txBody>
                    <a:bodyPr/>
                    <a:lstStyle/>
                    <a:p>
                      <a:pPr algn="ctr">
                        <a:spcAft>
                          <a:spcPts val="0"/>
                        </a:spcAft>
                      </a:pPr>
                      <a:r>
                        <a:rPr lang="en-ZA" sz="1300">
                          <a:effectLst/>
                        </a:rPr>
                        <a:t>100% implementation of approved investment strategy</a:t>
                      </a:r>
                      <a:endParaRPr lang="en-ZA" sz="1300">
                        <a:effectLst/>
                        <a:latin typeface="Candara"/>
                        <a:ea typeface="Times New Roman"/>
                        <a:cs typeface="Times New Roman"/>
                      </a:endParaRPr>
                    </a:p>
                  </a:txBody>
                  <a:tcPr marL="0" marR="0" marT="0" marB="0"/>
                </a:tc>
                <a:tc>
                  <a:txBody>
                    <a:bodyPr/>
                    <a:lstStyle/>
                    <a:p>
                      <a:pPr algn="ctr">
                        <a:spcAft>
                          <a:spcPts val="0"/>
                        </a:spcAft>
                      </a:pPr>
                      <a:r>
                        <a:rPr lang="en-ZA" sz="1300">
                          <a:effectLst/>
                        </a:rPr>
                        <a:t>100% implementation of approved investment strategy</a:t>
                      </a:r>
                      <a:endParaRPr lang="en-ZA" sz="1300">
                        <a:effectLst/>
                        <a:latin typeface="Candara"/>
                        <a:ea typeface="Times New Roman"/>
                        <a:cs typeface="Times New Roman"/>
                      </a:endParaRPr>
                    </a:p>
                  </a:txBody>
                  <a:tcPr marL="0" marR="0" marT="0" marB="0"/>
                </a:tc>
                <a:extLst>
                  <a:ext uri="{0D108BD9-81ED-4DB2-BD59-A6C34878D82A}">
                    <a16:rowId xmlns:a16="http://schemas.microsoft.com/office/drawing/2014/main" val="10003"/>
                  </a:ext>
                </a:extLst>
              </a:tr>
              <a:tr h="1106386">
                <a:tc vMerge="1">
                  <a:txBody>
                    <a:bodyPr/>
                    <a:lstStyle/>
                    <a:p>
                      <a:endParaRPr lang="en-ZA"/>
                    </a:p>
                  </a:txBody>
                  <a:tcPr/>
                </a:tc>
                <a:tc rowSpan="2">
                  <a:txBody>
                    <a:bodyPr/>
                    <a:lstStyle/>
                    <a:p>
                      <a:pPr>
                        <a:spcAft>
                          <a:spcPts val="0"/>
                        </a:spcAft>
                      </a:pPr>
                      <a:r>
                        <a:rPr lang="en-ZA" sz="1300">
                          <a:effectLst/>
                        </a:rPr>
                        <a:t>Effective and efficient income collection &amp; payment systems</a:t>
                      </a:r>
                      <a:endParaRPr lang="en-ZA" sz="1300">
                        <a:effectLst/>
                        <a:latin typeface="Candara"/>
                        <a:ea typeface="Times New Roman"/>
                        <a:cs typeface="Times New Roman"/>
                      </a:endParaRPr>
                    </a:p>
                  </a:txBody>
                  <a:tcPr marL="0" marR="0" marT="0" marB="0"/>
                </a:tc>
                <a:tc>
                  <a:txBody>
                    <a:bodyPr/>
                    <a:lstStyle/>
                    <a:p>
                      <a:pPr>
                        <a:spcAft>
                          <a:spcPts val="0"/>
                        </a:spcAft>
                      </a:pPr>
                      <a:r>
                        <a:rPr lang="en-ZA" sz="1300" dirty="0">
                          <a:effectLst/>
                        </a:rPr>
                        <a:t>Percentage  of interest receivable from estate agency trust accounts collected within 30 days of the due dates</a:t>
                      </a:r>
                      <a:endParaRPr lang="en-ZA" sz="1300" dirty="0">
                        <a:effectLst/>
                        <a:latin typeface="Candara"/>
                        <a:ea typeface="Times New Roman"/>
                        <a:cs typeface="Times New Roman"/>
                      </a:endParaRPr>
                    </a:p>
                  </a:txBody>
                  <a:tcPr marL="0" marR="0" marT="0" marB="0"/>
                </a:tc>
                <a:tc>
                  <a:txBody>
                    <a:bodyPr/>
                    <a:lstStyle/>
                    <a:p>
                      <a:pPr>
                        <a:spcAft>
                          <a:spcPts val="0"/>
                        </a:spcAft>
                      </a:pPr>
                      <a:r>
                        <a:rPr lang="en-ZA" sz="1300" dirty="0">
                          <a:effectLst/>
                        </a:rPr>
                        <a:t>92% interest receivable from estate agency trust accounts collected within 30 days of the due dates</a:t>
                      </a:r>
                      <a:endParaRPr lang="en-ZA" sz="1300" dirty="0">
                        <a:effectLst/>
                        <a:latin typeface="Candara"/>
                        <a:ea typeface="Times New Roman"/>
                        <a:cs typeface="Times New Roman"/>
                      </a:endParaRPr>
                    </a:p>
                  </a:txBody>
                  <a:tcPr marL="0" marR="0" marT="0" marB="0"/>
                </a:tc>
                <a:tc>
                  <a:txBody>
                    <a:bodyPr/>
                    <a:lstStyle/>
                    <a:p>
                      <a:pPr>
                        <a:spcAft>
                          <a:spcPts val="0"/>
                        </a:spcAft>
                      </a:pPr>
                      <a:r>
                        <a:rPr lang="en-ZA" sz="1300">
                          <a:effectLst/>
                        </a:rPr>
                        <a:t>95% interest receivable from estate agency trust accounts collected within 30 days of the due dates</a:t>
                      </a:r>
                      <a:endParaRPr lang="en-ZA" sz="1300">
                        <a:effectLst/>
                        <a:latin typeface="Candara"/>
                        <a:ea typeface="Times New Roman"/>
                        <a:cs typeface="Times New Roman"/>
                      </a:endParaRPr>
                    </a:p>
                  </a:txBody>
                  <a:tcPr marL="0" marR="0" marT="0" marB="0"/>
                </a:tc>
                <a:tc>
                  <a:txBody>
                    <a:bodyPr/>
                    <a:lstStyle/>
                    <a:p>
                      <a:pPr>
                        <a:spcAft>
                          <a:spcPts val="0"/>
                        </a:spcAft>
                      </a:pPr>
                      <a:r>
                        <a:rPr lang="en-ZA" sz="1300">
                          <a:effectLst/>
                        </a:rPr>
                        <a:t>96% interest receivable from estate agency trust accounts collected within 30 days of the due dates</a:t>
                      </a:r>
                      <a:endParaRPr lang="en-ZA" sz="1300">
                        <a:effectLst/>
                        <a:latin typeface="Candara"/>
                        <a:ea typeface="Times New Roman"/>
                        <a:cs typeface="Times New Roman"/>
                      </a:endParaRPr>
                    </a:p>
                  </a:txBody>
                  <a:tcPr marL="0" marR="0" marT="0" marB="0"/>
                </a:tc>
                <a:tc>
                  <a:txBody>
                    <a:bodyPr/>
                    <a:lstStyle/>
                    <a:p>
                      <a:pPr>
                        <a:spcAft>
                          <a:spcPts val="0"/>
                        </a:spcAft>
                      </a:pPr>
                      <a:r>
                        <a:rPr lang="en-ZA" sz="1300">
                          <a:effectLst/>
                        </a:rPr>
                        <a:t>97% interest receivable from estate agency trust accounts collected within 30 days of the due dates</a:t>
                      </a:r>
                      <a:endParaRPr lang="en-ZA" sz="1300">
                        <a:effectLst/>
                        <a:latin typeface="Candara"/>
                        <a:ea typeface="Times New Roman"/>
                        <a:cs typeface="Times New Roman"/>
                      </a:endParaRPr>
                    </a:p>
                  </a:txBody>
                  <a:tcPr marL="0" marR="0" marT="0" marB="0"/>
                </a:tc>
                <a:extLst>
                  <a:ext uri="{0D108BD9-81ED-4DB2-BD59-A6C34878D82A}">
                    <a16:rowId xmlns:a16="http://schemas.microsoft.com/office/drawing/2014/main" val="10004"/>
                  </a:ext>
                </a:extLst>
              </a:tr>
              <a:tr h="983454">
                <a:tc vMerge="1">
                  <a:txBody>
                    <a:bodyPr/>
                    <a:lstStyle/>
                    <a:p>
                      <a:endParaRPr lang="en-ZA"/>
                    </a:p>
                  </a:txBody>
                  <a:tcPr/>
                </a:tc>
                <a:tc vMerge="1">
                  <a:txBody>
                    <a:bodyPr/>
                    <a:lstStyle/>
                    <a:p>
                      <a:endParaRPr lang="en-ZA"/>
                    </a:p>
                  </a:txBody>
                  <a:tcPr/>
                </a:tc>
                <a:tc>
                  <a:txBody>
                    <a:bodyPr/>
                    <a:lstStyle/>
                    <a:p>
                      <a:pPr>
                        <a:spcAft>
                          <a:spcPts val="0"/>
                        </a:spcAft>
                      </a:pPr>
                      <a:r>
                        <a:rPr lang="en-ZA" sz="1300">
                          <a:effectLst/>
                        </a:rPr>
                        <a:t>Percentage of fully compliant claims paid within  six months</a:t>
                      </a:r>
                    </a:p>
                    <a:p>
                      <a:pPr>
                        <a:spcAft>
                          <a:spcPts val="0"/>
                        </a:spcAft>
                      </a:pPr>
                      <a:r>
                        <a:rPr lang="en-ZA" sz="1300">
                          <a:effectLst/>
                        </a:rPr>
                        <a:t> </a:t>
                      </a:r>
                      <a:endParaRPr lang="en-ZA" sz="1300">
                        <a:effectLst/>
                        <a:latin typeface="Candara"/>
                        <a:ea typeface="Times New Roman"/>
                        <a:cs typeface="Times New Roman"/>
                      </a:endParaRPr>
                    </a:p>
                  </a:txBody>
                  <a:tcPr marL="0" marR="0" marT="0" marB="0"/>
                </a:tc>
                <a:tc>
                  <a:txBody>
                    <a:bodyPr/>
                    <a:lstStyle/>
                    <a:p>
                      <a:pPr>
                        <a:spcAft>
                          <a:spcPts val="0"/>
                        </a:spcAft>
                      </a:pPr>
                      <a:r>
                        <a:rPr lang="en-ZA" sz="1300" dirty="0">
                          <a:effectLst/>
                        </a:rPr>
                        <a:t>85% fully compliant claims paid within  six months</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dirty="0">
                          <a:effectLst/>
                        </a:rPr>
                        <a:t>90% fully compliant claims paid within  six months</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dirty="0">
                          <a:effectLst/>
                        </a:rPr>
                        <a:t>95% fully compliant claims paid within  six months</a:t>
                      </a:r>
                    </a:p>
                    <a:p>
                      <a:pPr algn="ctr">
                        <a:spcAft>
                          <a:spcPts val="0"/>
                        </a:spcAft>
                      </a:pPr>
                      <a:r>
                        <a:rPr lang="en-ZA" sz="1300" dirty="0">
                          <a:effectLst/>
                        </a:rPr>
                        <a:t> </a:t>
                      </a:r>
                      <a:endParaRPr lang="en-ZA" sz="1300" dirty="0">
                        <a:effectLst/>
                        <a:latin typeface="Candara"/>
                        <a:ea typeface="Times New Roman"/>
                        <a:cs typeface="Times New Roman"/>
                      </a:endParaRPr>
                    </a:p>
                  </a:txBody>
                  <a:tcPr marL="0" marR="0" marT="0" marB="0"/>
                </a:tc>
                <a:tc>
                  <a:txBody>
                    <a:bodyPr/>
                    <a:lstStyle/>
                    <a:p>
                      <a:pPr algn="ctr">
                        <a:spcAft>
                          <a:spcPts val="0"/>
                        </a:spcAft>
                      </a:pPr>
                      <a:r>
                        <a:rPr lang="en-ZA" sz="1300" dirty="0">
                          <a:effectLst/>
                        </a:rPr>
                        <a:t>100% fully compliant claims paid within  six months</a:t>
                      </a:r>
                    </a:p>
                    <a:p>
                      <a:pPr algn="ctr">
                        <a:spcAft>
                          <a:spcPts val="0"/>
                        </a:spcAft>
                      </a:pPr>
                      <a:r>
                        <a:rPr lang="en-ZA" sz="1300" dirty="0">
                          <a:effectLst/>
                        </a:rPr>
                        <a:t> </a:t>
                      </a:r>
                      <a:endParaRPr lang="en-ZA" sz="1300" dirty="0">
                        <a:effectLst/>
                        <a:latin typeface="Candara"/>
                        <a:ea typeface="Times New Roman"/>
                        <a:cs typeface="Times New Roman"/>
                      </a:endParaRPr>
                    </a:p>
                  </a:txBody>
                  <a:tcPr marL="0" marR="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196494766"/>
      </p:ext>
    </p:extLst>
  </p:cSld>
  <p:clrMapOvr>
    <a:masterClrMapping/>
  </p:clrMapOvr>
  <p:transition spd="slow">
    <p:push di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38</a:t>
            </a:fld>
            <a:endParaRPr lang="en-US" dirty="0"/>
          </a:p>
        </p:txBody>
      </p:sp>
      <p:sp>
        <p:nvSpPr>
          <p:cNvPr id="3" name="TextBox 2"/>
          <p:cNvSpPr txBox="1"/>
          <p:nvPr/>
        </p:nvSpPr>
        <p:spPr>
          <a:xfrm>
            <a:off x="0" y="47564"/>
            <a:ext cx="9144000" cy="492443"/>
          </a:xfrm>
          <a:prstGeom prst="rect">
            <a:avLst/>
          </a:prstGeom>
          <a:noFill/>
        </p:spPr>
        <p:txBody>
          <a:bodyPr wrap="square" rtlCol="0">
            <a:spAutoFit/>
          </a:bodyPr>
          <a:lstStyle/>
          <a:p>
            <a:pPr lvl="0" algn="ctr"/>
            <a:r>
              <a:rPr lang="en-ZA" sz="2600" b="1" dirty="0" smtClean="0"/>
              <a:t>OUTPUT INDICATORS: ANNUAL AND QUARTERLY TARGETS</a:t>
            </a:r>
            <a:endParaRPr lang="en-ZA" sz="2600" dirty="0"/>
          </a:p>
        </p:txBody>
      </p:sp>
      <p:graphicFrame>
        <p:nvGraphicFramePr>
          <p:cNvPr id="4" name="Table 3"/>
          <p:cNvGraphicFramePr>
            <a:graphicFrameLocks noGrp="1"/>
          </p:cNvGraphicFramePr>
          <p:nvPr>
            <p:extLst>
              <p:ext uri="{D42A27DB-BD31-4B8C-83A1-F6EECF244321}">
                <p14:modId xmlns:p14="http://schemas.microsoft.com/office/powerpoint/2010/main" val="3378371890"/>
              </p:ext>
            </p:extLst>
          </p:nvPr>
        </p:nvGraphicFramePr>
        <p:xfrm>
          <a:off x="116119" y="845460"/>
          <a:ext cx="8951681" cy="6012540"/>
        </p:xfrm>
        <a:graphic>
          <a:graphicData uri="http://schemas.openxmlformats.org/drawingml/2006/table">
            <a:tbl>
              <a:tblPr firstRow="1" firstCol="1" lastRow="1" lastCol="1" bandRow="1" bandCol="1">
                <a:tableStyleId>{5C22544A-7EE6-4342-B048-85BDC9FD1C3A}</a:tableStyleId>
              </a:tblPr>
              <a:tblGrid>
                <a:gridCol w="1371599">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600200">
                  <a:extLst>
                    <a:ext uri="{9D8B030D-6E8A-4147-A177-3AD203B41FA5}">
                      <a16:colId xmlns:a16="http://schemas.microsoft.com/office/drawing/2014/main" val="20004"/>
                    </a:ext>
                  </a:extLst>
                </a:gridCol>
                <a:gridCol w="1712682">
                  <a:extLst>
                    <a:ext uri="{9D8B030D-6E8A-4147-A177-3AD203B41FA5}">
                      <a16:colId xmlns:a16="http://schemas.microsoft.com/office/drawing/2014/main" val="20005"/>
                    </a:ext>
                  </a:extLst>
                </a:gridCol>
              </a:tblGrid>
              <a:tr h="266307">
                <a:tc rowSpan="2">
                  <a:txBody>
                    <a:bodyPr/>
                    <a:lstStyle/>
                    <a:p>
                      <a:pPr>
                        <a:spcAft>
                          <a:spcPts val="0"/>
                        </a:spcAft>
                      </a:pPr>
                      <a:r>
                        <a:rPr lang="en-ZA" sz="1600" dirty="0">
                          <a:effectLst/>
                        </a:rPr>
                        <a:t>OUTPUT INDICATOR(S)</a:t>
                      </a:r>
                      <a:endParaRPr lang="en-ZA" sz="1600" dirty="0">
                        <a:effectLst/>
                        <a:latin typeface="Candara"/>
                        <a:ea typeface="Times New Roman"/>
                        <a:cs typeface="Times New Roman"/>
                      </a:endParaRPr>
                    </a:p>
                  </a:txBody>
                  <a:tcPr marL="47884" marR="47884" marT="0" marB="0" anchor="ctr"/>
                </a:tc>
                <a:tc rowSpan="2">
                  <a:txBody>
                    <a:bodyPr/>
                    <a:lstStyle/>
                    <a:p>
                      <a:pPr algn="ctr">
                        <a:spcAft>
                          <a:spcPts val="0"/>
                        </a:spcAft>
                      </a:pPr>
                      <a:r>
                        <a:rPr lang="en-ZA" sz="1600" dirty="0">
                          <a:effectLst/>
                        </a:rPr>
                        <a:t>ANNUAL TARGET(S)</a:t>
                      </a:r>
                    </a:p>
                    <a:p>
                      <a:pPr algn="ctr">
                        <a:spcAft>
                          <a:spcPts val="0"/>
                        </a:spcAft>
                      </a:pPr>
                      <a:r>
                        <a:rPr lang="en-ZA" sz="1600" dirty="0">
                          <a:effectLst/>
                        </a:rPr>
                        <a:t>( 2020-2021)</a:t>
                      </a:r>
                      <a:endParaRPr lang="en-ZA" sz="1600" dirty="0">
                        <a:effectLst/>
                        <a:latin typeface="Candara"/>
                        <a:ea typeface="Times New Roman"/>
                        <a:cs typeface="Times New Roman"/>
                      </a:endParaRPr>
                    </a:p>
                  </a:txBody>
                  <a:tcPr marL="47884" marR="47884" marT="0" marB="0" anchor="ctr"/>
                </a:tc>
                <a:tc gridSpan="4">
                  <a:txBody>
                    <a:bodyPr/>
                    <a:lstStyle/>
                    <a:p>
                      <a:pPr indent="-22225" algn="ctr">
                        <a:spcAft>
                          <a:spcPts val="0"/>
                        </a:spcAft>
                      </a:pPr>
                      <a:r>
                        <a:rPr lang="en-ZA" sz="1600" cap="all">
                          <a:effectLst/>
                        </a:rPr>
                        <a:t> </a:t>
                      </a:r>
                      <a:endParaRPr lang="en-ZA" sz="1600">
                        <a:effectLst/>
                      </a:endParaRPr>
                    </a:p>
                    <a:p>
                      <a:pPr indent="-22225" algn="ctr">
                        <a:spcAft>
                          <a:spcPts val="0"/>
                        </a:spcAft>
                      </a:pPr>
                      <a:r>
                        <a:rPr lang="en-ZA" sz="1600" cap="all">
                          <a:effectLst/>
                        </a:rPr>
                        <a:t>QUARTERLY TARGET </a:t>
                      </a:r>
                      <a:endParaRPr lang="en-ZA" sz="1600">
                        <a:effectLst/>
                        <a:latin typeface="Candara"/>
                        <a:ea typeface="Times New Roman"/>
                        <a:cs typeface="Times New Roman"/>
                      </a:endParaRPr>
                    </a:p>
                  </a:txBody>
                  <a:tcPr marL="47884" marR="47884"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266307">
                <a:tc vMerge="1">
                  <a:txBody>
                    <a:bodyPr/>
                    <a:lstStyle/>
                    <a:p>
                      <a:endParaRPr lang="en-ZA"/>
                    </a:p>
                  </a:txBody>
                  <a:tcPr/>
                </a:tc>
                <a:tc vMerge="1">
                  <a:txBody>
                    <a:bodyPr/>
                    <a:lstStyle/>
                    <a:p>
                      <a:endParaRPr lang="en-ZA"/>
                    </a:p>
                  </a:txBody>
                  <a:tcPr/>
                </a:tc>
                <a:tc>
                  <a:txBody>
                    <a:bodyPr/>
                    <a:lstStyle/>
                    <a:p>
                      <a:pPr algn="ctr">
                        <a:spcAft>
                          <a:spcPts val="0"/>
                        </a:spcAft>
                      </a:pPr>
                      <a:r>
                        <a:rPr lang="en-ZA" sz="1600" dirty="0">
                          <a:effectLst/>
                        </a:rPr>
                        <a:t> </a:t>
                      </a:r>
                    </a:p>
                    <a:p>
                      <a:pPr algn="ctr">
                        <a:spcAft>
                          <a:spcPts val="0"/>
                        </a:spcAft>
                      </a:pPr>
                      <a:r>
                        <a:rPr lang="en-ZA" sz="1600" dirty="0">
                          <a:effectLst/>
                        </a:rPr>
                        <a:t>1</a:t>
                      </a:r>
                      <a:r>
                        <a:rPr lang="en-ZA" sz="1600" baseline="30000" dirty="0">
                          <a:effectLst/>
                        </a:rPr>
                        <a:t>ST</a:t>
                      </a:r>
                      <a:endParaRPr lang="en-ZA" sz="1600" dirty="0">
                        <a:effectLst/>
                        <a:latin typeface="Candara"/>
                        <a:ea typeface="Times New Roman"/>
                        <a:cs typeface="Times New Roman"/>
                      </a:endParaRPr>
                    </a:p>
                  </a:txBody>
                  <a:tcPr marL="47884" marR="47884" marT="0" marB="0" anchor="ctr"/>
                </a:tc>
                <a:tc>
                  <a:txBody>
                    <a:bodyPr/>
                    <a:lstStyle/>
                    <a:p>
                      <a:pPr algn="ctr">
                        <a:spcAft>
                          <a:spcPts val="0"/>
                        </a:spcAft>
                      </a:pPr>
                      <a:r>
                        <a:rPr lang="en-ZA" sz="1600">
                          <a:effectLst/>
                        </a:rPr>
                        <a:t> </a:t>
                      </a:r>
                    </a:p>
                    <a:p>
                      <a:pPr algn="ctr">
                        <a:spcAft>
                          <a:spcPts val="0"/>
                        </a:spcAft>
                      </a:pPr>
                      <a:r>
                        <a:rPr lang="en-ZA" sz="1600">
                          <a:effectLst/>
                        </a:rPr>
                        <a:t>2</a:t>
                      </a:r>
                      <a:r>
                        <a:rPr lang="en-ZA" sz="1600" baseline="30000">
                          <a:effectLst/>
                        </a:rPr>
                        <a:t>ND</a:t>
                      </a:r>
                      <a:endParaRPr lang="en-ZA" sz="1600">
                        <a:effectLst/>
                        <a:latin typeface="Candara"/>
                        <a:ea typeface="Times New Roman"/>
                        <a:cs typeface="Times New Roman"/>
                      </a:endParaRPr>
                    </a:p>
                  </a:txBody>
                  <a:tcPr marL="47884" marR="47884" marT="0" marB="0" anchor="ctr"/>
                </a:tc>
                <a:tc>
                  <a:txBody>
                    <a:bodyPr/>
                    <a:lstStyle/>
                    <a:p>
                      <a:pPr algn="ctr">
                        <a:spcAft>
                          <a:spcPts val="0"/>
                        </a:spcAft>
                      </a:pPr>
                      <a:r>
                        <a:rPr lang="en-ZA" sz="1600">
                          <a:effectLst/>
                        </a:rPr>
                        <a:t> </a:t>
                      </a:r>
                    </a:p>
                    <a:p>
                      <a:pPr algn="ctr">
                        <a:spcAft>
                          <a:spcPts val="0"/>
                        </a:spcAft>
                      </a:pPr>
                      <a:r>
                        <a:rPr lang="en-ZA" sz="1600">
                          <a:effectLst/>
                        </a:rPr>
                        <a:t>3</a:t>
                      </a:r>
                      <a:r>
                        <a:rPr lang="en-ZA" sz="1600" baseline="30000">
                          <a:effectLst/>
                        </a:rPr>
                        <a:t>RD;</a:t>
                      </a:r>
                      <a:endParaRPr lang="en-ZA" sz="1600">
                        <a:effectLst/>
                        <a:latin typeface="Candara"/>
                        <a:ea typeface="Times New Roman"/>
                        <a:cs typeface="Times New Roman"/>
                      </a:endParaRPr>
                    </a:p>
                  </a:txBody>
                  <a:tcPr marL="47884" marR="47884" marT="0" marB="0"/>
                </a:tc>
                <a:tc>
                  <a:txBody>
                    <a:bodyPr/>
                    <a:lstStyle/>
                    <a:p>
                      <a:pPr algn="ctr">
                        <a:spcAft>
                          <a:spcPts val="0"/>
                        </a:spcAft>
                      </a:pPr>
                      <a:r>
                        <a:rPr lang="en-ZA" sz="1600">
                          <a:effectLst/>
                        </a:rPr>
                        <a:t> </a:t>
                      </a:r>
                    </a:p>
                    <a:p>
                      <a:pPr algn="ctr">
                        <a:spcAft>
                          <a:spcPts val="0"/>
                        </a:spcAft>
                      </a:pPr>
                      <a:r>
                        <a:rPr lang="en-ZA" sz="1600">
                          <a:effectLst/>
                        </a:rPr>
                        <a:t>4</a:t>
                      </a:r>
                      <a:r>
                        <a:rPr lang="en-ZA" sz="1600" baseline="30000">
                          <a:effectLst/>
                        </a:rPr>
                        <a:t>TH</a:t>
                      </a:r>
                      <a:endParaRPr lang="en-ZA" sz="1600">
                        <a:effectLst/>
                        <a:latin typeface="Candara"/>
                        <a:ea typeface="Times New Roman"/>
                        <a:cs typeface="Times New Roman"/>
                      </a:endParaRPr>
                    </a:p>
                  </a:txBody>
                  <a:tcPr marL="47884" marR="47884" marT="0" marB="0"/>
                </a:tc>
                <a:extLst>
                  <a:ext uri="{0D108BD9-81ED-4DB2-BD59-A6C34878D82A}">
                    <a16:rowId xmlns:a16="http://schemas.microsoft.com/office/drawing/2014/main" val="10001"/>
                  </a:ext>
                </a:extLst>
              </a:tr>
              <a:tr h="2598780">
                <a:tc>
                  <a:txBody>
                    <a:bodyPr/>
                    <a:lstStyle/>
                    <a:p>
                      <a:pPr>
                        <a:spcAft>
                          <a:spcPts val="0"/>
                        </a:spcAft>
                      </a:pPr>
                      <a:r>
                        <a:rPr lang="en-ZA" sz="1600" dirty="0">
                          <a:effectLst/>
                        </a:rPr>
                        <a:t>Unqualified audit opinion with no matters of emphasis taking into consideration AG and internal audit findings</a:t>
                      </a:r>
                      <a:endParaRPr lang="en-ZA" sz="1600" dirty="0">
                        <a:effectLst/>
                        <a:latin typeface="Candara"/>
                        <a:ea typeface="Times New Roman"/>
                        <a:cs typeface="Times New Roman"/>
                      </a:endParaRPr>
                    </a:p>
                  </a:txBody>
                  <a:tcPr marL="47884" marR="47884" marT="0" marB="0"/>
                </a:tc>
                <a:tc>
                  <a:txBody>
                    <a:bodyPr/>
                    <a:lstStyle/>
                    <a:p>
                      <a:pPr algn="ctr">
                        <a:spcAft>
                          <a:spcPts val="0"/>
                        </a:spcAft>
                      </a:pPr>
                      <a:r>
                        <a:rPr lang="en-ZA" sz="1600">
                          <a:effectLst/>
                        </a:rPr>
                        <a:t>Unqualified audit opinion taking into consideration AG and internal audit findings</a:t>
                      </a:r>
                      <a:endParaRPr lang="en-ZA" sz="1600">
                        <a:effectLst/>
                        <a:latin typeface="Candara"/>
                        <a:ea typeface="Times New Roman"/>
                        <a:cs typeface="Times New Roman"/>
                      </a:endParaRPr>
                    </a:p>
                  </a:txBody>
                  <a:tcPr marL="47884" marR="47884" marT="0" marB="0"/>
                </a:tc>
                <a:tc>
                  <a:txBody>
                    <a:bodyPr/>
                    <a:lstStyle/>
                    <a:p>
                      <a:pPr algn="ctr">
                        <a:spcAft>
                          <a:spcPts val="0"/>
                        </a:spcAft>
                      </a:pPr>
                      <a:r>
                        <a:rPr lang="en-ZA" sz="1600" dirty="0">
                          <a:effectLst/>
                        </a:rPr>
                        <a:t>Submission of quality AFS and Performance report. 100% implementation of AGSA and IA recommendations implementation of AGSA and IA recommendations</a:t>
                      </a:r>
                    </a:p>
                    <a:p>
                      <a:pPr algn="ctr">
                        <a:spcAft>
                          <a:spcPts val="0"/>
                        </a:spcAft>
                      </a:pPr>
                      <a:r>
                        <a:rPr lang="en-ZA" sz="800" dirty="0">
                          <a:effectLst/>
                        </a:rPr>
                        <a:t> </a:t>
                      </a:r>
                      <a:endParaRPr lang="en-ZA" sz="800" dirty="0">
                        <a:effectLst/>
                        <a:latin typeface="Candara"/>
                        <a:ea typeface="Times New Roman"/>
                        <a:cs typeface="Times New Roman"/>
                      </a:endParaRPr>
                    </a:p>
                  </a:txBody>
                  <a:tcPr marL="47884" marR="47884" marT="0" marB="0"/>
                </a:tc>
                <a:tc>
                  <a:txBody>
                    <a:bodyPr/>
                    <a:lstStyle/>
                    <a:p>
                      <a:pPr algn="ctr">
                        <a:spcAft>
                          <a:spcPts val="0"/>
                        </a:spcAft>
                      </a:pPr>
                      <a:r>
                        <a:rPr lang="en-ZA" sz="1600" dirty="0">
                          <a:effectLst/>
                        </a:rPr>
                        <a:t>Unqualified audit opinion taking into consideration AG and internal audit findings</a:t>
                      </a:r>
                      <a:endParaRPr lang="en-ZA" sz="1600" dirty="0">
                        <a:effectLst/>
                        <a:latin typeface="Candara"/>
                        <a:ea typeface="Times New Roman"/>
                        <a:cs typeface="Times New Roman"/>
                      </a:endParaRPr>
                    </a:p>
                  </a:txBody>
                  <a:tcPr marL="47884" marR="47884" marT="0" marB="0"/>
                </a:tc>
                <a:tc>
                  <a:txBody>
                    <a:bodyPr/>
                    <a:lstStyle/>
                    <a:p>
                      <a:pPr algn="ctr">
                        <a:spcAft>
                          <a:spcPts val="0"/>
                        </a:spcAft>
                      </a:pPr>
                      <a:r>
                        <a:rPr lang="en-ZA" sz="1600" dirty="0">
                          <a:effectLst/>
                        </a:rPr>
                        <a:t>100% implementation of AGSA and IA recommendations</a:t>
                      </a:r>
                    </a:p>
                    <a:p>
                      <a:pPr algn="ctr">
                        <a:spcAft>
                          <a:spcPts val="0"/>
                        </a:spcAft>
                      </a:pPr>
                      <a:r>
                        <a:rPr lang="en-ZA" sz="1600" dirty="0">
                          <a:effectLst/>
                        </a:rPr>
                        <a:t> </a:t>
                      </a:r>
                      <a:endParaRPr lang="en-ZA" sz="1600" dirty="0">
                        <a:effectLst/>
                        <a:latin typeface="Candara"/>
                        <a:ea typeface="Times New Roman"/>
                        <a:cs typeface="Times New Roman"/>
                      </a:endParaRPr>
                    </a:p>
                  </a:txBody>
                  <a:tcPr marL="47884" marR="47884" marT="0" marB="0"/>
                </a:tc>
                <a:tc>
                  <a:txBody>
                    <a:bodyPr/>
                    <a:lstStyle/>
                    <a:p>
                      <a:pPr algn="ctr">
                        <a:spcAft>
                          <a:spcPts val="0"/>
                        </a:spcAft>
                      </a:pPr>
                      <a:r>
                        <a:rPr lang="en-ZA" sz="1600" dirty="0">
                          <a:effectLst/>
                        </a:rPr>
                        <a:t>100% implementation of AGSA and IA recommendations</a:t>
                      </a:r>
                    </a:p>
                    <a:p>
                      <a:pPr algn="ctr">
                        <a:spcAft>
                          <a:spcPts val="0"/>
                        </a:spcAft>
                      </a:pPr>
                      <a:r>
                        <a:rPr lang="en-ZA" sz="1600" dirty="0">
                          <a:effectLst/>
                        </a:rPr>
                        <a:t> </a:t>
                      </a:r>
                      <a:endParaRPr lang="en-ZA" sz="1600" dirty="0">
                        <a:effectLst/>
                        <a:latin typeface="Candara"/>
                        <a:ea typeface="Times New Roman"/>
                        <a:cs typeface="Times New Roman"/>
                      </a:endParaRPr>
                    </a:p>
                  </a:txBody>
                  <a:tcPr marL="47884" marR="47884" marT="0" marB="0"/>
                </a:tc>
                <a:extLst>
                  <a:ext uri="{0D108BD9-81ED-4DB2-BD59-A6C34878D82A}">
                    <a16:rowId xmlns:a16="http://schemas.microsoft.com/office/drawing/2014/main" val="10002"/>
                  </a:ext>
                </a:extLst>
              </a:tr>
              <a:tr h="387381">
                <a:tc>
                  <a:txBody>
                    <a:bodyPr/>
                    <a:lstStyle/>
                    <a:p>
                      <a:pPr>
                        <a:spcAft>
                          <a:spcPts val="0"/>
                        </a:spcAft>
                      </a:pPr>
                      <a:r>
                        <a:rPr lang="en-ZA" sz="1600" dirty="0">
                          <a:effectLst/>
                        </a:rPr>
                        <a:t>Percentage implementation of fraud prevention plan **</a:t>
                      </a:r>
                      <a:endParaRPr lang="en-ZA" sz="1600" dirty="0">
                        <a:effectLst/>
                        <a:latin typeface="Candara"/>
                        <a:ea typeface="Times New Roman"/>
                        <a:cs typeface="Times New Roman"/>
                      </a:endParaRPr>
                    </a:p>
                  </a:txBody>
                  <a:tcPr marL="47884" marR="47884" marT="0" marB="0"/>
                </a:tc>
                <a:tc>
                  <a:txBody>
                    <a:bodyPr/>
                    <a:lstStyle/>
                    <a:p>
                      <a:pPr algn="ctr">
                        <a:spcAft>
                          <a:spcPts val="0"/>
                        </a:spcAft>
                      </a:pPr>
                      <a:r>
                        <a:rPr lang="en-ZA" sz="1600">
                          <a:effectLst/>
                        </a:rPr>
                        <a:t>100% implementation of fraud prevention plan</a:t>
                      </a:r>
                      <a:endParaRPr lang="en-ZA" sz="1600">
                        <a:effectLst/>
                        <a:latin typeface="Candara"/>
                        <a:ea typeface="Times New Roman"/>
                        <a:cs typeface="Times New Roman"/>
                      </a:endParaRPr>
                    </a:p>
                  </a:txBody>
                  <a:tcPr marL="47884" marR="47884" marT="0" marB="0"/>
                </a:tc>
                <a:tc>
                  <a:txBody>
                    <a:bodyPr/>
                    <a:lstStyle/>
                    <a:p>
                      <a:pPr algn="ctr">
                        <a:spcAft>
                          <a:spcPts val="0"/>
                        </a:spcAft>
                      </a:pPr>
                      <a:r>
                        <a:rPr lang="en-ZA" sz="1600">
                          <a:effectLst/>
                        </a:rPr>
                        <a:t>Approval of fraud prevention plan</a:t>
                      </a:r>
                      <a:endParaRPr lang="en-ZA" sz="1600">
                        <a:effectLst/>
                        <a:latin typeface="Candara"/>
                        <a:ea typeface="Times New Roman"/>
                        <a:cs typeface="Times New Roman"/>
                      </a:endParaRPr>
                    </a:p>
                  </a:txBody>
                  <a:tcPr marL="47884" marR="47884" marT="0" marB="0"/>
                </a:tc>
                <a:tc>
                  <a:txBody>
                    <a:bodyPr/>
                    <a:lstStyle/>
                    <a:p>
                      <a:pPr algn="ctr">
                        <a:spcAft>
                          <a:spcPts val="0"/>
                        </a:spcAft>
                      </a:pPr>
                      <a:r>
                        <a:rPr lang="en-ZA" sz="1600">
                          <a:effectLst/>
                        </a:rPr>
                        <a:t>100% implementation of fraud prevention plan</a:t>
                      </a:r>
                      <a:endParaRPr lang="en-ZA" sz="1600">
                        <a:effectLst/>
                        <a:latin typeface="Candara"/>
                        <a:ea typeface="Times New Roman"/>
                        <a:cs typeface="Times New Roman"/>
                      </a:endParaRPr>
                    </a:p>
                  </a:txBody>
                  <a:tcPr marL="47884" marR="47884" marT="0" marB="0"/>
                </a:tc>
                <a:tc>
                  <a:txBody>
                    <a:bodyPr/>
                    <a:lstStyle/>
                    <a:p>
                      <a:pPr algn="ctr">
                        <a:spcAft>
                          <a:spcPts val="0"/>
                        </a:spcAft>
                      </a:pPr>
                      <a:r>
                        <a:rPr lang="en-ZA" sz="1600">
                          <a:effectLst/>
                        </a:rPr>
                        <a:t>100% implementation of fraud prevention plan</a:t>
                      </a:r>
                      <a:endParaRPr lang="en-ZA" sz="1600">
                        <a:effectLst/>
                        <a:latin typeface="Candara"/>
                        <a:ea typeface="Times New Roman"/>
                        <a:cs typeface="Times New Roman"/>
                      </a:endParaRPr>
                    </a:p>
                  </a:txBody>
                  <a:tcPr marL="47884" marR="47884" marT="0" marB="0"/>
                </a:tc>
                <a:tc>
                  <a:txBody>
                    <a:bodyPr/>
                    <a:lstStyle/>
                    <a:p>
                      <a:pPr algn="ctr">
                        <a:spcAft>
                          <a:spcPts val="0"/>
                        </a:spcAft>
                      </a:pPr>
                      <a:r>
                        <a:rPr lang="en-ZA" sz="1600" dirty="0">
                          <a:effectLst/>
                        </a:rPr>
                        <a:t>100% implementation of fraud prevention plan</a:t>
                      </a:r>
                      <a:endParaRPr lang="en-ZA" sz="1600" dirty="0">
                        <a:effectLst/>
                        <a:latin typeface="Candara"/>
                        <a:ea typeface="Times New Roman"/>
                        <a:cs typeface="Times New Roman"/>
                      </a:endParaRPr>
                    </a:p>
                  </a:txBody>
                  <a:tcPr marL="47884" marR="47884" marT="0" marB="0"/>
                </a:tc>
                <a:extLst>
                  <a:ext uri="{0D108BD9-81ED-4DB2-BD59-A6C34878D82A}">
                    <a16:rowId xmlns:a16="http://schemas.microsoft.com/office/drawing/2014/main" val="10003"/>
                  </a:ext>
                </a:extLst>
              </a:tr>
              <a:tr h="387381">
                <a:tc>
                  <a:txBody>
                    <a:bodyPr/>
                    <a:lstStyle/>
                    <a:p>
                      <a:pPr>
                        <a:spcAft>
                          <a:spcPts val="0"/>
                        </a:spcAft>
                      </a:pPr>
                      <a:r>
                        <a:rPr lang="en-ZA" sz="1600" dirty="0">
                          <a:effectLst/>
                        </a:rPr>
                        <a:t>Percentage of risk mitigation plans implemented**</a:t>
                      </a:r>
                      <a:endParaRPr lang="en-ZA" sz="1600" dirty="0">
                        <a:effectLst/>
                        <a:latin typeface="Candara"/>
                        <a:ea typeface="Times New Roman"/>
                        <a:cs typeface="Times New Roman"/>
                      </a:endParaRPr>
                    </a:p>
                  </a:txBody>
                  <a:tcPr marL="47884" marR="47884" marT="0" marB="0"/>
                </a:tc>
                <a:tc>
                  <a:txBody>
                    <a:bodyPr/>
                    <a:lstStyle/>
                    <a:p>
                      <a:pPr algn="ctr">
                        <a:spcAft>
                          <a:spcPts val="0"/>
                        </a:spcAft>
                      </a:pPr>
                      <a:r>
                        <a:rPr lang="en-ZA" sz="1600" dirty="0">
                          <a:effectLst/>
                        </a:rPr>
                        <a:t>100% of risk mitigation plans implemented per annum</a:t>
                      </a:r>
                      <a:endParaRPr lang="en-ZA" sz="1600" dirty="0">
                        <a:effectLst/>
                        <a:latin typeface="Candara"/>
                        <a:ea typeface="Times New Roman"/>
                        <a:cs typeface="Times New Roman"/>
                      </a:endParaRPr>
                    </a:p>
                  </a:txBody>
                  <a:tcPr marL="47884" marR="47884" marT="0" marB="0"/>
                </a:tc>
                <a:tc>
                  <a:txBody>
                    <a:bodyPr/>
                    <a:lstStyle/>
                    <a:p>
                      <a:pPr algn="ctr">
                        <a:spcAft>
                          <a:spcPts val="0"/>
                        </a:spcAft>
                      </a:pPr>
                      <a:r>
                        <a:rPr lang="en-ZA" sz="1600">
                          <a:effectLst/>
                        </a:rPr>
                        <a:t>100% of risk mitigation plans implemented</a:t>
                      </a:r>
                      <a:endParaRPr lang="en-ZA" sz="1600">
                        <a:effectLst/>
                        <a:latin typeface="Candara"/>
                        <a:ea typeface="Times New Roman"/>
                        <a:cs typeface="Times New Roman"/>
                      </a:endParaRPr>
                    </a:p>
                  </a:txBody>
                  <a:tcPr marL="47884" marR="47884" marT="0" marB="0"/>
                </a:tc>
                <a:tc>
                  <a:txBody>
                    <a:bodyPr/>
                    <a:lstStyle/>
                    <a:p>
                      <a:pPr algn="ctr">
                        <a:spcAft>
                          <a:spcPts val="0"/>
                        </a:spcAft>
                      </a:pPr>
                      <a:r>
                        <a:rPr lang="en-ZA" sz="1600">
                          <a:effectLst/>
                        </a:rPr>
                        <a:t>100% of risk mitigation plans implemented</a:t>
                      </a:r>
                      <a:endParaRPr lang="en-ZA" sz="1600">
                        <a:effectLst/>
                        <a:latin typeface="Candara"/>
                        <a:ea typeface="Times New Roman"/>
                        <a:cs typeface="Times New Roman"/>
                      </a:endParaRPr>
                    </a:p>
                  </a:txBody>
                  <a:tcPr marL="47884" marR="47884" marT="0" marB="0"/>
                </a:tc>
                <a:tc>
                  <a:txBody>
                    <a:bodyPr/>
                    <a:lstStyle/>
                    <a:p>
                      <a:pPr algn="ctr">
                        <a:spcAft>
                          <a:spcPts val="0"/>
                        </a:spcAft>
                      </a:pPr>
                      <a:r>
                        <a:rPr lang="en-ZA" sz="1600">
                          <a:effectLst/>
                        </a:rPr>
                        <a:t>100% of risk mitigation plans implemented</a:t>
                      </a:r>
                      <a:endParaRPr lang="en-ZA" sz="1600">
                        <a:effectLst/>
                        <a:latin typeface="Candara"/>
                        <a:ea typeface="Times New Roman"/>
                        <a:cs typeface="Times New Roman"/>
                      </a:endParaRPr>
                    </a:p>
                  </a:txBody>
                  <a:tcPr marL="47884" marR="47884" marT="0" marB="0"/>
                </a:tc>
                <a:tc>
                  <a:txBody>
                    <a:bodyPr/>
                    <a:lstStyle/>
                    <a:p>
                      <a:pPr algn="ctr">
                        <a:spcAft>
                          <a:spcPts val="0"/>
                        </a:spcAft>
                      </a:pPr>
                      <a:r>
                        <a:rPr lang="en-ZA" sz="1600" dirty="0">
                          <a:effectLst/>
                        </a:rPr>
                        <a:t>100% of risk mitigation plans implemented</a:t>
                      </a:r>
                      <a:endParaRPr lang="en-ZA" sz="1600" dirty="0">
                        <a:effectLst/>
                        <a:latin typeface="Candara"/>
                        <a:ea typeface="Times New Roman"/>
                        <a:cs typeface="Times New Roman"/>
                      </a:endParaRPr>
                    </a:p>
                  </a:txBody>
                  <a:tcPr marL="47884" marR="47884" marT="0" marB="0"/>
                </a:tc>
                <a:extLst>
                  <a:ext uri="{0D108BD9-81ED-4DB2-BD59-A6C34878D82A}">
                    <a16:rowId xmlns:a16="http://schemas.microsoft.com/office/drawing/2014/main" val="10004"/>
                  </a:ext>
                </a:extLst>
              </a:tr>
            </a:tbl>
          </a:graphicData>
        </a:graphic>
      </p:graphicFrame>
      <p:sp>
        <p:nvSpPr>
          <p:cNvPr id="5" name="TextBox 4"/>
          <p:cNvSpPr txBox="1"/>
          <p:nvPr/>
        </p:nvSpPr>
        <p:spPr>
          <a:xfrm>
            <a:off x="537030" y="424841"/>
            <a:ext cx="6934200" cy="430887"/>
          </a:xfrm>
          <a:prstGeom prst="rect">
            <a:avLst/>
          </a:prstGeom>
          <a:noFill/>
        </p:spPr>
        <p:txBody>
          <a:bodyPr wrap="square" rtlCol="0">
            <a:spAutoFit/>
          </a:bodyPr>
          <a:lstStyle/>
          <a:p>
            <a:r>
              <a:rPr lang="en-ZA" sz="2200" b="1" dirty="0">
                <a:solidFill>
                  <a:srgbClr val="FF0000"/>
                </a:solidFill>
              </a:rPr>
              <a:t>Programme </a:t>
            </a:r>
            <a:r>
              <a:rPr lang="en-ZA" sz="2200" b="1" dirty="0" smtClean="0">
                <a:solidFill>
                  <a:srgbClr val="FF0000"/>
                </a:solidFill>
              </a:rPr>
              <a:t>1: Finance and Administration</a:t>
            </a:r>
            <a:endParaRPr lang="en-ZA" sz="2200" b="1" dirty="0">
              <a:solidFill>
                <a:srgbClr val="FF0000"/>
              </a:solidFill>
            </a:endParaRPr>
          </a:p>
        </p:txBody>
      </p:sp>
    </p:spTree>
    <p:extLst>
      <p:ext uri="{BB962C8B-B14F-4D97-AF65-F5344CB8AC3E}">
        <p14:creationId xmlns:p14="http://schemas.microsoft.com/office/powerpoint/2010/main" val="385114056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39</a:t>
            </a:fld>
            <a:endParaRPr lang="en-US" dirty="0"/>
          </a:p>
        </p:txBody>
      </p:sp>
      <p:sp>
        <p:nvSpPr>
          <p:cNvPr id="3" name="TextBox 2"/>
          <p:cNvSpPr txBox="1"/>
          <p:nvPr/>
        </p:nvSpPr>
        <p:spPr>
          <a:xfrm>
            <a:off x="0" y="120134"/>
            <a:ext cx="9144000" cy="492443"/>
          </a:xfrm>
          <a:prstGeom prst="rect">
            <a:avLst/>
          </a:prstGeom>
          <a:noFill/>
        </p:spPr>
        <p:txBody>
          <a:bodyPr wrap="square" rtlCol="0">
            <a:spAutoFit/>
          </a:bodyPr>
          <a:lstStyle/>
          <a:p>
            <a:pPr lvl="0" algn="ctr"/>
            <a:r>
              <a:rPr lang="en-ZA" sz="2600" b="1" dirty="0" smtClean="0"/>
              <a:t>OUTPUT INDICATORS: ANNUAL AND QUARTERLY TARGETS</a:t>
            </a:r>
            <a:endParaRPr lang="en-ZA" sz="2600" dirty="0"/>
          </a:p>
        </p:txBody>
      </p:sp>
      <p:graphicFrame>
        <p:nvGraphicFramePr>
          <p:cNvPr id="4" name="Table 3"/>
          <p:cNvGraphicFramePr>
            <a:graphicFrameLocks noGrp="1"/>
          </p:cNvGraphicFramePr>
          <p:nvPr>
            <p:extLst>
              <p:ext uri="{D42A27DB-BD31-4B8C-83A1-F6EECF244321}">
                <p14:modId xmlns:p14="http://schemas.microsoft.com/office/powerpoint/2010/main" val="3753275451"/>
              </p:ext>
            </p:extLst>
          </p:nvPr>
        </p:nvGraphicFramePr>
        <p:xfrm>
          <a:off x="116119" y="990600"/>
          <a:ext cx="8951681" cy="5852160"/>
        </p:xfrm>
        <a:graphic>
          <a:graphicData uri="http://schemas.openxmlformats.org/drawingml/2006/table">
            <a:tbl>
              <a:tblPr firstRow="1" firstCol="1" lastRow="1" lastCol="1" bandRow="1" bandCol="1">
                <a:tableStyleId>{5C22544A-7EE6-4342-B048-85BDC9FD1C3A}</a:tableStyleId>
              </a:tblPr>
              <a:tblGrid>
                <a:gridCol w="1371599">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600200">
                  <a:extLst>
                    <a:ext uri="{9D8B030D-6E8A-4147-A177-3AD203B41FA5}">
                      <a16:colId xmlns:a16="http://schemas.microsoft.com/office/drawing/2014/main" val="20004"/>
                    </a:ext>
                  </a:extLst>
                </a:gridCol>
                <a:gridCol w="1712682">
                  <a:extLst>
                    <a:ext uri="{9D8B030D-6E8A-4147-A177-3AD203B41FA5}">
                      <a16:colId xmlns:a16="http://schemas.microsoft.com/office/drawing/2014/main" val="20005"/>
                    </a:ext>
                  </a:extLst>
                </a:gridCol>
              </a:tblGrid>
              <a:tr h="266307">
                <a:tc>
                  <a:txBody>
                    <a:bodyPr/>
                    <a:lstStyle/>
                    <a:p>
                      <a:pPr>
                        <a:spcAft>
                          <a:spcPts val="0"/>
                        </a:spcAft>
                      </a:pPr>
                      <a:r>
                        <a:rPr lang="en-ZA" sz="1600" dirty="0">
                          <a:effectLst/>
                        </a:rPr>
                        <a:t>OUTPUT INDICATOR(S)</a:t>
                      </a:r>
                      <a:endParaRPr lang="en-ZA" sz="1600" dirty="0">
                        <a:effectLst/>
                        <a:latin typeface="Candara"/>
                        <a:ea typeface="Times New Roman"/>
                        <a:cs typeface="Times New Roman"/>
                      </a:endParaRPr>
                    </a:p>
                  </a:txBody>
                  <a:tcPr marL="47884" marR="47884" marT="0" marB="0" anchor="ctr"/>
                </a:tc>
                <a:tc>
                  <a:txBody>
                    <a:bodyPr/>
                    <a:lstStyle/>
                    <a:p>
                      <a:pPr algn="ctr">
                        <a:spcAft>
                          <a:spcPts val="0"/>
                        </a:spcAft>
                      </a:pPr>
                      <a:r>
                        <a:rPr lang="en-ZA" sz="1600" dirty="0">
                          <a:effectLst/>
                        </a:rPr>
                        <a:t>ANNUAL TARGET(S)</a:t>
                      </a:r>
                    </a:p>
                    <a:p>
                      <a:pPr algn="ctr">
                        <a:spcAft>
                          <a:spcPts val="0"/>
                        </a:spcAft>
                      </a:pPr>
                      <a:r>
                        <a:rPr lang="en-ZA" sz="1600" dirty="0">
                          <a:effectLst/>
                        </a:rPr>
                        <a:t>( 2020-2021)</a:t>
                      </a:r>
                      <a:endParaRPr lang="en-ZA" sz="1600" dirty="0">
                        <a:effectLst/>
                        <a:latin typeface="Candara"/>
                        <a:ea typeface="Times New Roman"/>
                        <a:cs typeface="Times New Roman"/>
                      </a:endParaRPr>
                    </a:p>
                  </a:txBody>
                  <a:tcPr marL="47884" marR="47884" marT="0" marB="0" anchor="ctr"/>
                </a:tc>
                <a:tc gridSpan="4">
                  <a:txBody>
                    <a:bodyPr/>
                    <a:lstStyle/>
                    <a:p>
                      <a:pPr indent="-22225" algn="ctr">
                        <a:spcAft>
                          <a:spcPts val="0"/>
                        </a:spcAft>
                      </a:pPr>
                      <a:r>
                        <a:rPr lang="en-ZA" sz="1600" cap="all">
                          <a:effectLst/>
                        </a:rPr>
                        <a:t> </a:t>
                      </a:r>
                      <a:endParaRPr lang="en-ZA" sz="1600">
                        <a:effectLst/>
                      </a:endParaRPr>
                    </a:p>
                    <a:p>
                      <a:pPr indent="-22225" algn="ctr">
                        <a:spcAft>
                          <a:spcPts val="0"/>
                        </a:spcAft>
                      </a:pPr>
                      <a:r>
                        <a:rPr lang="en-ZA" sz="1600" cap="all">
                          <a:effectLst/>
                        </a:rPr>
                        <a:t>QUARTERLY TARGET </a:t>
                      </a:r>
                      <a:endParaRPr lang="en-ZA" sz="1600">
                        <a:effectLst/>
                        <a:latin typeface="Candara"/>
                        <a:ea typeface="Times New Roman"/>
                        <a:cs typeface="Times New Roman"/>
                      </a:endParaRPr>
                    </a:p>
                  </a:txBody>
                  <a:tcPr marL="47884" marR="47884"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478138">
                <a:tc>
                  <a:txBody>
                    <a:bodyPr/>
                    <a:lstStyle/>
                    <a:p>
                      <a:pPr>
                        <a:spcAft>
                          <a:spcPts val="0"/>
                        </a:spcAft>
                      </a:pPr>
                      <a:r>
                        <a:rPr lang="en-ZA" sz="1600" dirty="0">
                          <a:effectLst/>
                        </a:rPr>
                        <a:t>Compliance to statutory reporting framework  requirements**</a:t>
                      </a:r>
                      <a:endParaRPr lang="en-ZA" sz="1600" dirty="0">
                        <a:effectLst/>
                        <a:latin typeface="Candara"/>
                        <a:ea typeface="Times New Roman"/>
                        <a:cs typeface="Times New Roman"/>
                      </a:endParaRPr>
                    </a:p>
                  </a:txBody>
                  <a:tcPr marL="47884" marR="47884" marT="0" marB="0"/>
                </a:tc>
                <a:tc>
                  <a:txBody>
                    <a:bodyPr/>
                    <a:lstStyle/>
                    <a:p>
                      <a:pPr algn="ctr">
                        <a:spcAft>
                          <a:spcPts val="0"/>
                        </a:spcAft>
                      </a:pPr>
                      <a:r>
                        <a:rPr lang="en-ZA" sz="1600" dirty="0">
                          <a:effectLst/>
                        </a:rPr>
                        <a:t>100% Compliance to statutory reporting framework  requirements</a:t>
                      </a:r>
                      <a:endParaRPr lang="en-ZA" sz="1600" dirty="0">
                        <a:effectLst/>
                        <a:latin typeface="Candara"/>
                        <a:ea typeface="Times New Roman"/>
                        <a:cs typeface="Times New Roman"/>
                      </a:endParaRPr>
                    </a:p>
                  </a:txBody>
                  <a:tcPr marL="47884" marR="47884" marT="0" marB="0"/>
                </a:tc>
                <a:tc>
                  <a:txBody>
                    <a:bodyPr/>
                    <a:lstStyle/>
                    <a:p>
                      <a:pPr algn="ctr">
                        <a:spcAft>
                          <a:spcPts val="0"/>
                        </a:spcAft>
                      </a:pPr>
                      <a:r>
                        <a:rPr lang="en-ZA" sz="1600">
                          <a:effectLst/>
                        </a:rPr>
                        <a:t>100% Compliance to statutory reporting framework  requirements</a:t>
                      </a:r>
                      <a:endParaRPr lang="en-ZA" sz="1600">
                        <a:effectLst/>
                        <a:latin typeface="Candara"/>
                        <a:ea typeface="Times New Roman"/>
                        <a:cs typeface="Times New Roman"/>
                      </a:endParaRPr>
                    </a:p>
                  </a:txBody>
                  <a:tcPr marL="47884" marR="47884" marT="0" marB="0"/>
                </a:tc>
                <a:tc>
                  <a:txBody>
                    <a:bodyPr/>
                    <a:lstStyle/>
                    <a:p>
                      <a:pPr algn="ctr">
                        <a:spcAft>
                          <a:spcPts val="0"/>
                        </a:spcAft>
                      </a:pPr>
                      <a:r>
                        <a:rPr lang="en-ZA" sz="1600">
                          <a:effectLst/>
                        </a:rPr>
                        <a:t>100% Compliance to statutory reporting framework  requirements</a:t>
                      </a:r>
                      <a:endParaRPr lang="en-ZA" sz="1600">
                        <a:effectLst/>
                        <a:latin typeface="Candara"/>
                        <a:ea typeface="Times New Roman"/>
                        <a:cs typeface="Times New Roman"/>
                      </a:endParaRPr>
                    </a:p>
                  </a:txBody>
                  <a:tcPr marL="47884" marR="47884" marT="0" marB="0"/>
                </a:tc>
                <a:tc>
                  <a:txBody>
                    <a:bodyPr/>
                    <a:lstStyle/>
                    <a:p>
                      <a:pPr algn="ctr">
                        <a:spcAft>
                          <a:spcPts val="0"/>
                        </a:spcAft>
                      </a:pPr>
                      <a:r>
                        <a:rPr lang="en-ZA" sz="1600" dirty="0">
                          <a:effectLst/>
                        </a:rPr>
                        <a:t>100% Compliance to statutory reporting framework  requirements</a:t>
                      </a:r>
                      <a:endParaRPr lang="en-ZA" sz="1600" dirty="0">
                        <a:effectLst/>
                        <a:latin typeface="Candara"/>
                        <a:ea typeface="Times New Roman"/>
                        <a:cs typeface="Times New Roman"/>
                      </a:endParaRPr>
                    </a:p>
                  </a:txBody>
                  <a:tcPr marL="47884" marR="47884" marT="0" marB="0"/>
                </a:tc>
                <a:tc>
                  <a:txBody>
                    <a:bodyPr/>
                    <a:lstStyle/>
                    <a:p>
                      <a:pPr algn="ctr">
                        <a:spcAft>
                          <a:spcPts val="0"/>
                        </a:spcAft>
                      </a:pPr>
                      <a:r>
                        <a:rPr lang="en-ZA" sz="1600" dirty="0">
                          <a:effectLst/>
                        </a:rPr>
                        <a:t>100% Compliance to statutory reporting framework  requirements</a:t>
                      </a:r>
                      <a:endParaRPr lang="en-ZA" sz="1600" dirty="0">
                        <a:effectLst/>
                        <a:latin typeface="Candara"/>
                        <a:ea typeface="Times New Roman"/>
                        <a:cs typeface="Times New Roman"/>
                      </a:endParaRPr>
                    </a:p>
                  </a:txBody>
                  <a:tcPr marL="47884" marR="47884" marT="0" marB="0"/>
                </a:tc>
                <a:extLst>
                  <a:ext uri="{0D108BD9-81ED-4DB2-BD59-A6C34878D82A}">
                    <a16:rowId xmlns:a16="http://schemas.microsoft.com/office/drawing/2014/main" val="10001"/>
                  </a:ext>
                </a:extLst>
              </a:tr>
              <a:tr h="717208">
                <a:tc>
                  <a:txBody>
                    <a:bodyPr/>
                    <a:lstStyle/>
                    <a:p>
                      <a:pPr>
                        <a:spcAft>
                          <a:spcPts val="0"/>
                        </a:spcAft>
                      </a:pPr>
                      <a:r>
                        <a:rPr lang="en-ZA" sz="1600">
                          <a:effectLst/>
                        </a:rPr>
                        <a:t>Percentage implementation of management action plans to address audit findings (internal and External)</a:t>
                      </a:r>
                      <a:endParaRPr lang="en-ZA" sz="1600">
                        <a:effectLst/>
                        <a:latin typeface="Candara"/>
                        <a:ea typeface="Times New Roman"/>
                        <a:cs typeface="Times New Roman"/>
                      </a:endParaRPr>
                    </a:p>
                  </a:txBody>
                  <a:tcPr marL="47884" marR="47884" marT="0" marB="0"/>
                </a:tc>
                <a:tc>
                  <a:txBody>
                    <a:bodyPr/>
                    <a:lstStyle/>
                    <a:p>
                      <a:pPr algn="ctr">
                        <a:spcAft>
                          <a:spcPts val="0"/>
                        </a:spcAft>
                      </a:pPr>
                      <a:r>
                        <a:rPr lang="en-ZA" sz="1600" dirty="0">
                          <a:effectLst/>
                        </a:rPr>
                        <a:t>100% implementation of management action plans to address audit findings (internal and External)</a:t>
                      </a:r>
                      <a:endParaRPr lang="en-ZA" sz="1600" dirty="0">
                        <a:effectLst/>
                        <a:latin typeface="Candara"/>
                        <a:ea typeface="Times New Roman"/>
                        <a:cs typeface="Times New Roman"/>
                      </a:endParaRPr>
                    </a:p>
                  </a:txBody>
                  <a:tcPr marL="47884" marR="47884" marT="0" marB="0"/>
                </a:tc>
                <a:tc>
                  <a:txBody>
                    <a:bodyPr/>
                    <a:lstStyle/>
                    <a:p>
                      <a:pPr algn="ctr">
                        <a:spcAft>
                          <a:spcPts val="0"/>
                        </a:spcAft>
                      </a:pPr>
                      <a:r>
                        <a:rPr lang="en-ZA" sz="1600">
                          <a:effectLst/>
                        </a:rPr>
                        <a:t>100% implementation of management action plans to address audit findings (internal and External)</a:t>
                      </a:r>
                      <a:endParaRPr lang="en-ZA" sz="1600">
                        <a:effectLst/>
                        <a:latin typeface="Candara"/>
                        <a:ea typeface="Times New Roman"/>
                        <a:cs typeface="Times New Roman"/>
                      </a:endParaRPr>
                    </a:p>
                  </a:txBody>
                  <a:tcPr marL="47884" marR="47884" marT="0" marB="0"/>
                </a:tc>
                <a:tc>
                  <a:txBody>
                    <a:bodyPr/>
                    <a:lstStyle/>
                    <a:p>
                      <a:pPr algn="ctr">
                        <a:spcAft>
                          <a:spcPts val="0"/>
                        </a:spcAft>
                      </a:pPr>
                      <a:r>
                        <a:rPr lang="en-ZA" sz="1600">
                          <a:effectLst/>
                        </a:rPr>
                        <a:t>100% implementation of management action plans to address audit findings (internal and External)</a:t>
                      </a:r>
                      <a:endParaRPr lang="en-ZA" sz="1600">
                        <a:effectLst/>
                        <a:latin typeface="Candara"/>
                        <a:ea typeface="Times New Roman"/>
                        <a:cs typeface="Times New Roman"/>
                      </a:endParaRPr>
                    </a:p>
                  </a:txBody>
                  <a:tcPr marL="47884" marR="47884" marT="0" marB="0"/>
                </a:tc>
                <a:tc>
                  <a:txBody>
                    <a:bodyPr/>
                    <a:lstStyle/>
                    <a:p>
                      <a:pPr algn="ctr">
                        <a:spcAft>
                          <a:spcPts val="0"/>
                        </a:spcAft>
                      </a:pPr>
                      <a:r>
                        <a:rPr lang="en-ZA" sz="1600">
                          <a:effectLst/>
                        </a:rPr>
                        <a:t>100% implementation of management action plans to address audit findings (internal and External)</a:t>
                      </a:r>
                      <a:endParaRPr lang="en-ZA" sz="1600">
                        <a:effectLst/>
                        <a:latin typeface="Candara"/>
                        <a:ea typeface="Times New Roman"/>
                        <a:cs typeface="Times New Roman"/>
                      </a:endParaRPr>
                    </a:p>
                  </a:txBody>
                  <a:tcPr marL="47884" marR="47884" marT="0" marB="0"/>
                </a:tc>
                <a:tc>
                  <a:txBody>
                    <a:bodyPr/>
                    <a:lstStyle/>
                    <a:p>
                      <a:pPr algn="ctr">
                        <a:spcAft>
                          <a:spcPts val="0"/>
                        </a:spcAft>
                      </a:pPr>
                      <a:r>
                        <a:rPr lang="en-ZA" sz="1600" dirty="0">
                          <a:effectLst/>
                        </a:rPr>
                        <a:t>100% implementation of management action plans to address audit findings (internal and External)</a:t>
                      </a:r>
                      <a:endParaRPr lang="en-ZA" sz="1600" dirty="0">
                        <a:effectLst/>
                        <a:latin typeface="Candara"/>
                        <a:ea typeface="Times New Roman"/>
                        <a:cs typeface="Times New Roman"/>
                      </a:endParaRPr>
                    </a:p>
                  </a:txBody>
                  <a:tcPr marL="47884" marR="47884" marT="0" marB="0"/>
                </a:tc>
                <a:extLst>
                  <a:ext uri="{0D108BD9-81ED-4DB2-BD59-A6C34878D82A}">
                    <a16:rowId xmlns:a16="http://schemas.microsoft.com/office/drawing/2014/main" val="10002"/>
                  </a:ext>
                </a:extLst>
              </a:tr>
              <a:tr h="398449">
                <a:tc>
                  <a:txBody>
                    <a:bodyPr/>
                    <a:lstStyle/>
                    <a:p>
                      <a:pPr>
                        <a:spcAft>
                          <a:spcPts val="0"/>
                        </a:spcAft>
                      </a:pPr>
                      <a:r>
                        <a:rPr lang="en-ZA" sz="1600">
                          <a:effectLst/>
                        </a:rPr>
                        <a:t>Percentage  implementation of the  skill audit plan**</a:t>
                      </a:r>
                      <a:endParaRPr lang="en-ZA" sz="1600">
                        <a:effectLst/>
                        <a:latin typeface="Candara"/>
                        <a:ea typeface="Times New Roman"/>
                        <a:cs typeface="Times New Roman"/>
                      </a:endParaRPr>
                    </a:p>
                  </a:txBody>
                  <a:tcPr marL="47884" marR="47884" marT="0" marB="0"/>
                </a:tc>
                <a:tc>
                  <a:txBody>
                    <a:bodyPr/>
                    <a:lstStyle/>
                    <a:p>
                      <a:pPr algn="ctr">
                        <a:spcAft>
                          <a:spcPts val="0"/>
                        </a:spcAft>
                      </a:pPr>
                      <a:r>
                        <a:rPr lang="en-ZA" sz="1600">
                          <a:effectLst/>
                        </a:rPr>
                        <a:t>100% implementation of the skills audit plan</a:t>
                      </a:r>
                    </a:p>
                    <a:p>
                      <a:pPr algn="ctr">
                        <a:spcAft>
                          <a:spcPts val="0"/>
                        </a:spcAft>
                      </a:pPr>
                      <a:r>
                        <a:rPr lang="en-ZA" sz="1600">
                          <a:effectLst/>
                        </a:rPr>
                        <a:t> </a:t>
                      </a:r>
                      <a:endParaRPr lang="en-ZA" sz="1600">
                        <a:effectLst/>
                        <a:latin typeface="Candara"/>
                        <a:ea typeface="Times New Roman"/>
                        <a:cs typeface="Times New Roman"/>
                      </a:endParaRPr>
                    </a:p>
                  </a:txBody>
                  <a:tcPr marL="47884" marR="47884" marT="0" marB="0"/>
                </a:tc>
                <a:tc>
                  <a:txBody>
                    <a:bodyPr/>
                    <a:lstStyle/>
                    <a:p>
                      <a:pPr algn="ctr">
                        <a:spcAft>
                          <a:spcPts val="0"/>
                        </a:spcAft>
                      </a:pPr>
                      <a:r>
                        <a:rPr lang="en-ZA" sz="1600">
                          <a:effectLst/>
                        </a:rPr>
                        <a:t>100% implementation of the skills audit plan</a:t>
                      </a:r>
                    </a:p>
                    <a:p>
                      <a:pPr algn="ctr">
                        <a:spcAft>
                          <a:spcPts val="0"/>
                        </a:spcAft>
                      </a:pPr>
                      <a:r>
                        <a:rPr lang="en-ZA" sz="1600">
                          <a:effectLst/>
                        </a:rPr>
                        <a:t> </a:t>
                      </a:r>
                      <a:endParaRPr lang="en-ZA" sz="1600">
                        <a:effectLst/>
                        <a:latin typeface="Candara"/>
                        <a:ea typeface="Times New Roman"/>
                        <a:cs typeface="Times New Roman"/>
                      </a:endParaRPr>
                    </a:p>
                  </a:txBody>
                  <a:tcPr marL="47884" marR="47884" marT="0" marB="0"/>
                </a:tc>
                <a:tc>
                  <a:txBody>
                    <a:bodyPr/>
                    <a:lstStyle/>
                    <a:p>
                      <a:pPr algn="ctr">
                        <a:spcAft>
                          <a:spcPts val="0"/>
                        </a:spcAft>
                      </a:pPr>
                      <a:r>
                        <a:rPr lang="en-ZA" sz="1600" dirty="0">
                          <a:effectLst/>
                        </a:rPr>
                        <a:t>100% implementation of the skills audit plan</a:t>
                      </a:r>
                    </a:p>
                    <a:p>
                      <a:pPr>
                        <a:spcAft>
                          <a:spcPts val="0"/>
                        </a:spcAft>
                      </a:pPr>
                      <a:r>
                        <a:rPr lang="en-ZA" sz="1600" dirty="0">
                          <a:effectLst/>
                        </a:rPr>
                        <a:t> </a:t>
                      </a:r>
                      <a:endParaRPr lang="en-ZA" sz="1600" dirty="0">
                        <a:effectLst/>
                        <a:latin typeface="Candara"/>
                        <a:ea typeface="Times New Roman"/>
                        <a:cs typeface="Times New Roman"/>
                      </a:endParaRPr>
                    </a:p>
                  </a:txBody>
                  <a:tcPr marL="47884" marR="47884" marT="0" marB="0"/>
                </a:tc>
                <a:tc>
                  <a:txBody>
                    <a:bodyPr/>
                    <a:lstStyle/>
                    <a:p>
                      <a:pPr algn="ctr">
                        <a:spcAft>
                          <a:spcPts val="0"/>
                        </a:spcAft>
                      </a:pPr>
                      <a:r>
                        <a:rPr lang="en-ZA" sz="1600">
                          <a:effectLst/>
                        </a:rPr>
                        <a:t>100% implementation of the skills audit plan</a:t>
                      </a:r>
                    </a:p>
                    <a:p>
                      <a:pPr>
                        <a:spcAft>
                          <a:spcPts val="0"/>
                        </a:spcAft>
                      </a:pPr>
                      <a:r>
                        <a:rPr lang="en-ZA" sz="1600">
                          <a:effectLst/>
                        </a:rPr>
                        <a:t> </a:t>
                      </a:r>
                      <a:endParaRPr lang="en-ZA" sz="1600">
                        <a:effectLst/>
                        <a:latin typeface="Candara"/>
                        <a:ea typeface="Times New Roman"/>
                        <a:cs typeface="Times New Roman"/>
                      </a:endParaRPr>
                    </a:p>
                  </a:txBody>
                  <a:tcPr marL="47884" marR="47884" marT="0" marB="0"/>
                </a:tc>
                <a:tc>
                  <a:txBody>
                    <a:bodyPr/>
                    <a:lstStyle/>
                    <a:p>
                      <a:pPr algn="ctr">
                        <a:spcAft>
                          <a:spcPts val="0"/>
                        </a:spcAft>
                      </a:pPr>
                      <a:r>
                        <a:rPr lang="en-ZA" sz="1600" dirty="0">
                          <a:effectLst/>
                        </a:rPr>
                        <a:t>100% implementation of the skills audit plan</a:t>
                      </a:r>
                    </a:p>
                    <a:p>
                      <a:pPr>
                        <a:spcAft>
                          <a:spcPts val="0"/>
                        </a:spcAft>
                      </a:pPr>
                      <a:r>
                        <a:rPr lang="en-ZA" sz="1600" dirty="0">
                          <a:effectLst/>
                        </a:rPr>
                        <a:t> </a:t>
                      </a:r>
                      <a:endParaRPr lang="en-ZA" sz="1600" dirty="0">
                        <a:effectLst/>
                        <a:latin typeface="Candara"/>
                        <a:ea typeface="Times New Roman"/>
                        <a:cs typeface="Times New Roman"/>
                      </a:endParaRPr>
                    </a:p>
                  </a:txBody>
                  <a:tcPr marL="47884" marR="47884" marT="0" marB="0"/>
                </a:tc>
                <a:extLst>
                  <a:ext uri="{0D108BD9-81ED-4DB2-BD59-A6C34878D82A}">
                    <a16:rowId xmlns:a16="http://schemas.microsoft.com/office/drawing/2014/main" val="10003"/>
                  </a:ext>
                </a:extLst>
              </a:tr>
            </a:tbl>
          </a:graphicData>
        </a:graphic>
      </p:graphicFrame>
      <p:sp>
        <p:nvSpPr>
          <p:cNvPr id="5" name="TextBox 4"/>
          <p:cNvSpPr txBox="1"/>
          <p:nvPr/>
        </p:nvSpPr>
        <p:spPr>
          <a:xfrm>
            <a:off x="537030" y="569981"/>
            <a:ext cx="6934200" cy="430887"/>
          </a:xfrm>
          <a:prstGeom prst="rect">
            <a:avLst/>
          </a:prstGeom>
          <a:noFill/>
        </p:spPr>
        <p:txBody>
          <a:bodyPr wrap="square" rtlCol="0">
            <a:spAutoFit/>
          </a:bodyPr>
          <a:lstStyle/>
          <a:p>
            <a:r>
              <a:rPr lang="en-ZA" sz="2200" b="1" dirty="0">
                <a:solidFill>
                  <a:srgbClr val="FF0000"/>
                </a:solidFill>
              </a:rPr>
              <a:t>Programme </a:t>
            </a:r>
            <a:r>
              <a:rPr lang="en-ZA" sz="2200" b="1" dirty="0" smtClean="0">
                <a:solidFill>
                  <a:srgbClr val="FF0000"/>
                </a:solidFill>
              </a:rPr>
              <a:t>1: Finance and Administration</a:t>
            </a:r>
            <a:endParaRPr lang="en-ZA" sz="2200" b="1" dirty="0">
              <a:solidFill>
                <a:srgbClr val="FF0000"/>
              </a:solidFill>
            </a:endParaRPr>
          </a:p>
        </p:txBody>
      </p:sp>
    </p:spTree>
    <p:extLst>
      <p:ext uri="{BB962C8B-B14F-4D97-AF65-F5344CB8AC3E}">
        <p14:creationId xmlns:p14="http://schemas.microsoft.com/office/powerpoint/2010/main" val="324417542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1772" y="971868"/>
            <a:ext cx="9165772" cy="45719"/>
          </a:xfrm>
          <a:prstGeom prst="rect">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 name="Rectangle 1"/>
          <p:cNvSpPr/>
          <p:nvPr/>
        </p:nvSpPr>
        <p:spPr>
          <a:xfrm>
            <a:off x="0" y="103490"/>
            <a:ext cx="9144000" cy="584775"/>
          </a:xfrm>
          <a:prstGeom prst="rect">
            <a:avLst/>
          </a:prstGeom>
        </p:spPr>
        <p:txBody>
          <a:bodyPr wrap="square">
            <a:spAutoFit/>
          </a:bodyPr>
          <a:lstStyle/>
          <a:p>
            <a:pPr algn="ctr"/>
            <a:r>
              <a:rPr lang="en-US" sz="3200" b="1" dirty="0" smtClean="0"/>
              <a:t>CONSTITUTIONAL MANDATE </a:t>
            </a:r>
            <a:r>
              <a:rPr lang="en-US" sz="3200" b="1" dirty="0" err="1" smtClean="0"/>
              <a:t>Cont</a:t>
            </a:r>
            <a:r>
              <a:rPr lang="en-US" sz="3200" b="1" dirty="0" smtClean="0"/>
              <a:t>/…</a:t>
            </a:r>
            <a:endParaRPr lang="en-US" sz="3200" dirty="0"/>
          </a:p>
        </p:txBody>
      </p:sp>
      <p:sp>
        <p:nvSpPr>
          <p:cNvPr id="3" name="Rectangle 2"/>
          <p:cNvSpPr/>
          <p:nvPr/>
        </p:nvSpPr>
        <p:spPr>
          <a:xfrm>
            <a:off x="1219200" y="1447800"/>
            <a:ext cx="7620000" cy="3416320"/>
          </a:xfrm>
          <a:prstGeom prst="rect">
            <a:avLst/>
          </a:prstGeom>
        </p:spPr>
        <p:txBody>
          <a:bodyPr wrap="square">
            <a:spAutoFit/>
          </a:bodyPr>
          <a:lstStyle/>
          <a:p>
            <a:pPr algn="just"/>
            <a:r>
              <a:rPr lang="en-US" sz="2400" dirty="0" smtClean="0"/>
              <a:t>In </a:t>
            </a:r>
            <a:r>
              <a:rPr lang="en-US" sz="2400" dirty="0"/>
              <a:t>this way, the EAAB has an indirect responsibility to contribute to the </a:t>
            </a:r>
            <a:r>
              <a:rPr lang="en-US" sz="2400" dirty="0" err="1"/>
              <a:t>realisation</a:t>
            </a:r>
            <a:r>
              <a:rPr lang="en-US" sz="2400" dirty="0"/>
              <a:t> of this right by the state through ensuring that property consumers are protected from unscrupulous estate agents. </a:t>
            </a:r>
            <a:endParaRPr lang="en-US" sz="2400" dirty="0" smtClean="0"/>
          </a:p>
          <a:p>
            <a:pPr algn="just"/>
            <a:endParaRPr lang="en-US" sz="2400" dirty="0"/>
          </a:p>
          <a:p>
            <a:pPr algn="just"/>
            <a:r>
              <a:rPr lang="en-US" sz="2400" dirty="0" smtClean="0"/>
              <a:t>The </a:t>
            </a:r>
            <a:r>
              <a:rPr lang="en-US" sz="2400" dirty="0"/>
              <a:t>Board has the responsibility to maintain and promote the standard of conduct because the EAAB has the responsibility to regulate the conduct and activities of estate agents</a:t>
            </a:r>
            <a:r>
              <a:rPr lang="en-US" sz="2400" dirty="0" smtClean="0"/>
              <a:t>.</a:t>
            </a:r>
            <a:endParaRPr lang="en-US" sz="2400" dirty="0" smtClean="0">
              <a:latin typeface="Calibri" pitchFamily="34" charset="0"/>
            </a:endParaRPr>
          </a:p>
        </p:txBody>
      </p:sp>
      <p:sp>
        <p:nvSpPr>
          <p:cNvPr id="5" name="Slide Number Placeholder 4"/>
          <p:cNvSpPr>
            <a:spLocks noGrp="1"/>
          </p:cNvSpPr>
          <p:nvPr>
            <p:ph type="sldNum" sz="quarter" idx="12"/>
          </p:nvPr>
        </p:nvSpPr>
        <p:spPr/>
        <p:txBody>
          <a:bodyPr/>
          <a:lstStyle/>
          <a:p>
            <a:fld id="{42473B70-028F-4EC3-9C01-7BB753687177}" type="slidenum">
              <a:rPr lang="en-US" sz="2400" b="1" smtClean="0"/>
              <a:t>4</a:t>
            </a:fld>
            <a:endParaRPr lang="en-US" sz="2400" b="1" dirty="0"/>
          </a:p>
        </p:txBody>
      </p:sp>
      <p:pic>
        <p:nvPicPr>
          <p:cNvPr id="6" name="Picture 4" descr="Johannesburg City Center Skyline, Johannesburg, Gauteng Province ..."/>
          <p:cNvPicPr>
            <a:picLocks noChangeAspect="1" noChangeArrowheads="1"/>
          </p:cNvPicPr>
          <p:nvPr/>
        </p:nvPicPr>
        <p:blipFill rotWithShape="1">
          <a:blip r:embed="rId3">
            <a:extLst>
              <a:ext uri="{28A0092B-C50C-407E-A947-70E740481C1C}">
                <a14:useLocalDpi xmlns:a14="http://schemas.microsoft.com/office/drawing/2010/main" val="0"/>
              </a:ext>
            </a:extLst>
          </a:blip>
          <a:srcRect r="11190" b="89381"/>
          <a:stretch/>
        </p:blipFill>
        <p:spPr bwMode="auto">
          <a:xfrm>
            <a:off x="-5930" y="694281"/>
            <a:ext cx="9149930" cy="201976"/>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21772" y="1017587"/>
            <a:ext cx="990600" cy="5840413"/>
          </a:xfrm>
          <a:prstGeom prst="rect">
            <a:avLst/>
          </a:prstGeom>
          <a:solidFill>
            <a:srgbClr val="DAC8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2" name="Right Triangle 11"/>
          <p:cNvSpPr/>
          <p:nvPr/>
        </p:nvSpPr>
        <p:spPr>
          <a:xfrm>
            <a:off x="130628" y="1828800"/>
            <a:ext cx="685800" cy="50292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3043826073"/>
      </p:ext>
    </p:extLst>
  </p:cSld>
  <p:clrMapOvr>
    <a:masterClrMapping/>
  </p:clrMapOvr>
  <p:transition spd="slow">
    <p:push di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40</a:t>
            </a:fld>
            <a:endParaRPr lang="en-US" dirty="0"/>
          </a:p>
        </p:txBody>
      </p:sp>
      <p:sp>
        <p:nvSpPr>
          <p:cNvPr id="3" name="TextBox 2"/>
          <p:cNvSpPr txBox="1"/>
          <p:nvPr/>
        </p:nvSpPr>
        <p:spPr>
          <a:xfrm>
            <a:off x="0" y="120134"/>
            <a:ext cx="9144000" cy="492443"/>
          </a:xfrm>
          <a:prstGeom prst="rect">
            <a:avLst/>
          </a:prstGeom>
          <a:noFill/>
        </p:spPr>
        <p:txBody>
          <a:bodyPr wrap="square" rtlCol="0">
            <a:spAutoFit/>
          </a:bodyPr>
          <a:lstStyle/>
          <a:p>
            <a:pPr lvl="0" algn="ctr"/>
            <a:r>
              <a:rPr lang="en-ZA" sz="2600" b="1" dirty="0" smtClean="0"/>
              <a:t>OUTPUT INDICATORS: ANNUAL AND QUARTERLY TARGETS</a:t>
            </a:r>
            <a:endParaRPr lang="en-ZA" sz="2600" dirty="0"/>
          </a:p>
        </p:txBody>
      </p:sp>
      <p:graphicFrame>
        <p:nvGraphicFramePr>
          <p:cNvPr id="4" name="Table 3"/>
          <p:cNvGraphicFramePr>
            <a:graphicFrameLocks noGrp="1"/>
          </p:cNvGraphicFramePr>
          <p:nvPr>
            <p:extLst>
              <p:ext uri="{D42A27DB-BD31-4B8C-83A1-F6EECF244321}">
                <p14:modId xmlns:p14="http://schemas.microsoft.com/office/powerpoint/2010/main" val="627290312"/>
              </p:ext>
            </p:extLst>
          </p:nvPr>
        </p:nvGraphicFramePr>
        <p:xfrm>
          <a:off x="116119" y="990600"/>
          <a:ext cx="8951681" cy="5364480"/>
        </p:xfrm>
        <a:graphic>
          <a:graphicData uri="http://schemas.openxmlformats.org/drawingml/2006/table">
            <a:tbl>
              <a:tblPr firstRow="1" firstCol="1" lastRow="1" lastCol="1" bandRow="1" bandCol="1">
                <a:tableStyleId>{5C22544A-7EE6-4342-B048-85BDC9FD1C3A}</a:tableStyleId>
              </a:tblPr>
              <a:tblGrid>
                <a:gridCol w="1371599">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600200">
                  <a:extLst>
                    <a:ext uri="{9D8B030D-6E8A-4147-A177-3AD203B41FA5}">
                      <a16:colId xmlns:a16="http://schemas.microsoft.com/office/drawing/2014/main" val="20004"/>
                    </a:ext>
                  </a:extLst>
                </a:gridCol>
                <a:gridCol w="1712682">
                  <a:extLst>
                    <a:ext uri="{9D8B030D-6E8A-4147-A177-3AD203B41FA5}">
                      <a16:colId xmlns:a16="http://schemas.microsoft.com/office/drawing/2014/main" val="20005"/>
                    </a:ext>
                  </a:extLst>
                </a:gridCol>
              </a:tblGrid>
              <a:tr h="266307">
                <a:tc>
                  <a:txBody>
                    <a:bodyPr/>
                    <a:lstStyle/>
                    <a:p>
                      <a:pPr>
                        <a:spcAft>
                          <a:spcPts val="0"/>
                        </a:spcAft>
                      </a:pPr>
                      <a:r>
                        <a:rPr lang="en-ZA" sz="1600" dirty="0">
                          <a:effectLst/>
                        </a:rPr>
                        <a:t>OUTPUT INDICATOR(S)</a:t>
                      </a:r>
                      <a:endParaRPr lang="en-ZA" sz="1600" dirty="0">
                        <a:effectLst/>
                        <a:latin typeface="Candara"/>
                        <a:ea typeface="Times New Roman"/>
                        <a:cs typeface="Times New Roman"/>
                      </a:endParaRPr>
                    </a:p>
                  </a:txBody>
                  <a:tcPr marL="47884" marR="47884" marT="0" marB="0" anchor="ctr"/>
                </a:tc>
                <a:tc>
                  <a:txBody>
                    <a:bodyPr/>
                    <a:lstStyle/>
                    <a:p>
                      <a:pPr algn="ctr">
                        <a:spcAft>
                          <a:spcPts val="0"/>
                        </a:spcAft>
                      </a:pPr>
                      <a:r>
                        <a:rPr lang="en-ZA" sz="1600" dirty="0">
                          <a:effectLst/>
                        </a:rPr>
                        <a:t>ANNUAL TARGET(S)</a:t>
                      </a:r>
                    </a:p>
                    <a:p>
                      <a:pPr algn="ctr">
                        <a:spcAft>
                          <a:spcPts val="0"/>
                        </a:spcAft>
                      </a:pPr>
                      <a:r>
                        <a:rPr lang="en-ZA" sz="1600" dirty="0">
                          <a:effectLst/>
                        </a:rPr>
                        <a:t>( 2020-2021)</a:t>
                      </a:r>
                      <a:endParaRPr lang="en-ZA" sz="1600" dirty="0">
                        <a:effectLst/>
                        <a:latin typeface="Candara"/>
                        <a:ea typeface="Times New Roman"/>
                        <a:cs typeface="Times New Roman"/>
                      </a:endParaRPr>
                    </a:p>
                  </a:txBody>
                  <a:tcPr marL="47884" marR="47884" marT="0" marB="0" anchor="ctr"/>
                </a:tc>
                <a:tc gridSpan="4">
                  <a:txBody>
                    <a:bodyPr/>
                    <a:lstStyle/>
                    <a:p>
                      <a:pPr indent="-22225" algn="ctr">
                        <a:spcAft>
                          <a:spcPts val="0"/>
                        </a:spcAft>
                      </a:pPr>
                      <a:r>
                        <a:rPr lang="en-ZA" sz="1600" cap="all">
                          <a:effectLst/>
                        </a:rPr>
                        <a:t> </a:t>
                      </a:r>
                      <a:endParaRPr lang="en-ZA" sz="1600">
                        <a:effectLst/>
                      </a:endParaRPr>
                    </a:p>
                    <a:p>
                      <a:pPr indent="-22225" algn="ctr">
                        <a:spcAft>
                          <a:spcPts val="0"/>
                        </a:spcAft>
                      </a:pPr>
                      <a:r>
                        <a:rPr lang="en-ZA" sz="1600" cap="all">
                          <a:effectLst/>
                        </a:rPr>
                        <a:t>QUARTERLY TARGET </a:t>
                      </a:r>
                      <a:endParaRPr lang="en-ZA" sz="1600">
                        <a:effectLst/>
                        <a:latin typeface="Candara"/>
                        <a:ea typeface="Times New Roman"/>
                        <a:cs typeface="Times New Roman"/>
                      </a:endParaRPr>
                    </a:p>
                  </a:txBody>
                  <a:tcPr marL="47884" marR="47884"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478138">
                <a:tc>
                  <a:txBody>
                    <a:bodyPr/>
                    <a:lstStyle/>
                    <a:p>
                      <a:pPr>
                        <a:spcAft>
                          <a:spcPts val="0"/>
                        </a:spcAft>
                      </a:pPr>
                      <a:r>
                        <a:rPr lang="en-ZA" sz="1600" dirty="0">
                          <a:effectLst/>
                        </a:rPr>
                        <a:t>Percentage of implementation of approved ICT strategy**</a:t>
                      </a:r>
                      <a:endParaRPr lang="en-ZA" sz="1600" dirty="0">
                        <a:effectLst/>
                        <a:latin typeface="Candara"/>
                        <a:ea typeface="Times New Roman"/>
                        <a:cs typeface="Times New Roman"/>
                      </a:endParaRPr>
                    </a:p>
                  </a:txBody>
                  <a:tcPr marL="47884" marR="47884" marT="0" marB="0"/>
                </a:tc>
                <a:tc>
                  <a:txBody>
                    <a:bodyPr/>
                    <a:lstStyle/>
                    <a:p>
                      <a:pPr algn="ctr">
                        <a:spcAft>
                          <a:spcPts val="0"/>
                        </a:spcAft>
                      </a:pPr>
                      <a:r>
                        <a:rPr lang="en-ZA" sz="1600">
                          <a:effectLst/>
                        </a:rPr>
                        <a:t>100% implementation of approved ICT strategy</a:t>
                      </a:r>
                      <a:endParaRPr lang="en-ZA" sz="1600">
                        <a:effectLst/>
                        <a:latin typeface="Candara"/>
                        <a:ea typeface="Times New Roman"/>
                        <a:cs typeface="Times New Roman"/>
                      </a:endParaRPr>
                    </a:p>
                  </a:txBody>
                  <a:tcPr marL="47884" marR="47884" marT="0" marB="0"/>
                </a:tc>
                <a:tc>
                  <a:txBody>
                    <a:bodyPr/>
                    <a:lstStyle/>
                    <a:p>
                      <a:pPr algn="ctr">
                        <a:spcAft>
                          <a:spcPts val="0"/>
                        </a:spcAft>
                      </a:pPr>
                      <a:r>
                        <a:rPr lang="en-ZA" sz="1600">
                          <a:effectLst/>
                        </a:rPr>
                        <a:t>100%  of implementation of approved ICT strategy**</a:t>
                      </a:r>
                      <a:endParaRPr lang="en-ZA" sz="1600">
                        <a:effectLst/>
                        <a:latin typeface="Candara"/>
                        <a:ea typeface="Times New Roman"/>
                        <a:cs typeface="Times New Roman"/>
                      </a:endParaRPr>
                    </a:p>
                  </a:txBody>
                  <a:tcPr marL="47884" marR="47884" marT="0" marB="0"/>
                </a:tc>
                <a:tc>
                  <a:txBody>
                    <a:bodyPr/>
                    <a:lstStyle/>
                    <a:p>
                      <a:pPr>
                        <a:spcAft>
                          <a:spcPts val="0"/>
                        </a:spcAft>
                      </a:pPr>
                      <a:r>
                        <a:rPr lang="en-ZA" sz="1600" dirty="0">
                          <a:effectLst/>
                        </a:rPr>
                        <a:t>100%  of implementation of approved ICT strategy**</a:t>
                      </a:r>
                      <a:endParaRPr lang="en-ZA" sz="1600" dirty="0">
                        <a:effectLst/>
                        <a:latin typeface="Candara"/>
                        <a:ea typeface="Times New Roman"/>
                        <a:cs typeface="Times New Roman"/>
                      </a:endParaRPr>
                    </a:p>
                  </a:txBody>
                  <a:tcPr marL="47884" marR="47884" marT="0" marB="0"/>
                </a:tc>
                <a:tc>
                  <a:txBody>
                    <a:bodyPr/>
                    <a:lstStyle/>
                    <a:p>
                      <a:pPr>
                        <a:spcAft>
                          <a:spcPts val="0"/>
                        </a:spcAft>
                      </a:pPr>
                      <a:r>
                        <a:rPr lang="en-ZA" sz="1600">
                          <a:effectLst/>
                        </a:rPr>
                        <a:t>100%  of implementation of approved ICT strategy**</a:t>
                      </a:r>
                      <a:endParaRPr lang="en-ZA" sz="1600">
                        <a:effectLst/>
                        <a:latin typeface="Candara"/>
                        <a:ea typeface="Times New Roman"/>
                        <a:cs typeface="Times New Roman"/>
                      </a:endParaRPr>
                    </a:p>
                  </a:txBody>
                  <a:tcPr marL="47884" marR="47884" marT="0" marB="0"/>
                </a:tc>
                <a:tc>
                  <a:txBody>
                    <a:bodyPr/>
                    <a:lstStyle/>
                    <a:p>
                      <a:pPr>
                        <a:spcAft>
                          <a:spcPts val="0"/>
                        </a:spcAft>
                      </a:pPr>
                      <a:r>
                        <a:rPr lang="en-ZA" sz="1600" dirty="0">
                          <a:effectLst/>
                        </a:rPr>
                        <a:t>100%  of implementation of approved ICT strategy**</a:t>
                      </a:r>
                      <a:endParaRPr lang="en-ZA" sz="1600" dirty="0">
                        <a:effectLst/>
                        <a:latin typeface="Candara"/>
                        <a:ea typeface="Times New Roman"/>
                        <a:cs typeface="Times New Roman"/>
                      </a:endParaRPr>
                    </a:p>
                  </a:txBody>
                  <a:tcPr marL="47884" marR="47884" marT="0" marB="0"/>
                </a:tc>
                <a:extLst>
                  <a:ext uri="{0D108BD9-81ED-4DB2-BD59-A6C34878D82A}">
                    <a16:rowId xmlns:a16="http://schemas.microsoft.com/office/drawing/2014/main" val="10001"/>
                  </a:ext>
                </a:extLst>
              </a:tr>
              <a:tr h="478138">
                <a:tc>
                  <a:txBody>
                    <a:bodyPr/>
                    <a:lstStyle/>
                    <a:p>
                      <a:pPr>
                        <a:spcAft>
                          <a:spcPts val="0"/>
                        </a:spcAft>
                      </a:pPr>
                      <a:r>
                        <a:rPr lang="en-ZA" sz="1600" dirty="0">
                          <a:effectLst/>
                        </a:rPr>
                        <a:t>Percentage Implementation of EAAB stakeholder management plan** </a:t>
                      </a:r>
                      <a:endParaRPr lang="en-ZA" sz="1600" dirty="0">
                        <a:effectLst/>
                        <a:latin typeface="Candara"/>
                        <a:ea typeface="Times New Roman"/>
                        <a:cs typeface="Times New Roman"/>
                      </a:endParaRPr>
                    </a:p>
                  </a:txBody>
                  <a:tcPr marL="47884" marR="47884" marT="0" marB="0"/>
                </a:tc>
                <a:tc>
                  <a:txBody>
                    <a:bodyPr/>
                    <a:lstStyle/>
                    <a:p>
                      <a:pPr algn="ctr">
                        <a:spcAft>
                          <a:spcPts val="0"/>
                        </a:spcAft>
                      </a:pPr>
                      <a:r>
                        <a:rPr lang="en-ZA" sz="1600">
                          <a:effectLst/>
                        </a:rPr>
                        <a:t>100% Implementation of EAAB stakeholder management plan**</a:t>
                      </a:r>
                      <a:endParaRPr lang="en-ZA" sz="1600">
                        <a:effectLst/>
                        <a:latin typeface="Candara"/>
                        <a:ea typeface="Times New Roman"/>
                        <a:cs typeface="Times New Roman"/>
                      </a:endParaRPr>
                    </a:p>
                  </a:txBody>
                  <a:tcPr marL="47884" marR="47884" marT="0" marB="0"/>
                </a:tc>
                <a:tc>
                  <a:txBody>
                    <a:bodyPr/>
                    <a:lstStyle/>
                    <a:p>
                      <a:pPr algn="ctr">
                        <a:spcAft>
                          <a:spcPts val="0"/>
                        </a:spcAft>
                      </a:pPr>
                      <a:r>
                        <a:rPr lang="en-ZA" sz="1600">
                          <a:effectLst/>
                        </a:rPr>
                        <a:t>100% Implementation of EAAB stakeholder management plan**</a:t>
                      </a:r>
                      <a:endParaRPr lang="en-ZA" sz="1600">
                        <a:effectLst/>
                        <a:latin typeface="Candara"/>
                        <a:ea typeface="Times New Roman"/>
                        <a:cs typeface="Times New Roman"/>
                      </a:endParaRPr>
                    </a:p>
                  </a:txBody>
                  <a:tcPr marL="47884" marR="47884" marT="0" marB="0"/>
                </a:tc>
                <a:tc>
                  <a:txBody>
                    <a:bodyPr/>
                    <a:lstStyle/>
                    <a:p>
                      <a:pPr algn="ctr">
                        <a:spcAft>
                          <a:spcPts val="0"/>
                        </a:spcAft>
                      </a:pPr>
                      <a:r>
                        <a:rPr lang="en-ZA" sz="1600">
                          <a:effectLst/>
                        </a:rPr>
                        <a:t>100% Implementation of EAAB stakeholder management plan**</a:t>
                      </a:r>
                      <a:endParaRPr lang="en-ZA" sz="1600">
                        <a:effectLst/>
                        <a:latin typeface="Candara"/>
                        <a:ea typeface="Times New Roman"/>
                        <a:cs typeface="Times New Roman"/>
                      </a:endParaRPr>
                    </a:p>
                  </a:txBody>
                  <a:tcPr marL="47884" marR="47884" marT="0" marB="0"/>
                </a:tc>
                <a:tc>
                  <a:txBody>
                    <a:bodyPr/>
                    <a:lstStyle/>
                    <a:p>
                      <a:pPr algn="ctr">
                        <a:spcAft>
                          <a:spcPts val="0"/>
                        </a:spcAft>
                      </a:pPr>
                      <a:r>
                        <a:rPr lang="en-ZA" sz="1600">
                          <a:effectLst/>
                        </a:rPr>
                        <a:t>100% Implementation of EAAB stakeholder management plan**</a:t>
                      </a:r>
                      <a:endParaRPr lang="en-ZA" sz="1600">
                        <a:effectLst/>
                        <a:latin typeface="Candara"/>
                        <a:ea typeface="Times New Roman"/>
                        <a:cs typeface="Times New Roman"/>
                      </a:endParaRPr>
                    </a:p>
                  </a:txBody>
                  <a:tcPr marL="47884" marR="47884" marT="0" marB="0"/>
                </a:tc>
                <a:tc>
                  <a:txBody>
                    <a:bodyPr/>
                    <a:lstStyle/>
                    <a:p>
                      <a:pPr algn="ctr">
                        <a:spcAft>
                          <a:spcPts val="0"/>
                        </a:spcAft>
                      </a:pPr>
                      <a:r>
                        <a:rPr lang="en-ZA" sz="1600" dirty="0">
                          <a:effectLst/>
                        </a:rPr>
                        <a:t>100% Implementation of EAAB stakeholder management plan**</a:t>
                      </a:r>
                      <a:endParaRPr lang="en-ZA" sz="1600" dirty="0">
                        <a:effectLst/>
                        <a:latin typeface="Candara"/>
                        <a:ea typeface="Times New Roman"/>
                        <a:cs typeface="Times New Roman"/>
                      </a:endParaRPr>
                    </a:p>
                  </a:txBody>
                  <a:tcPr marL="47884" marR="47884" marT="0" marB="0"/>
                </a:tc>
                <a:extLst>
                  <a:ext uri="{0D108BD9-81ED-4DB2-BD59-A6C34878D82A}">
                    <a16:rowId xmlns:a16="http://schemas.microsoft.com/office/drawing/2014/main" val="10002"/>
                  </a:ext>
                </a:extLst>
              </a:tr>
              <a:tr h="597673">
                <a:tc>
                  <a:txBody>
                    <a:bodyPr/>
                    <a:lstStyle/>
                    <a:p>
                      <a:pPr>
                        <a:spcAft>
                          <a:spcPts val="0"/>
                        </a:spcAft>
                      </a:pPr>
                      <a:r>
                        <a:rPr lang="en-ZA" sz="1600">
                          <a:effectLst/>
                        </a:rPr>
                        <a:t>Percentage of estate agent and consumer complaints / queries resolved within  a 90 day period**</a:t>
                      </a:r>
                      <a:endParaRPr lang="en-ZA" sz="1600">
                        <a:effectLst/>
                        <a:latin typeface="Candara"/>
                        <a:ea typeface="Times New Roman"/>
                        <a:cs typeface="Times New Roman"/>
                      </a:endParaRPr>
                    </a:p>
                  </a:txBody>
                  <a:tcPr marL="47884" marR="47884" marT="0" marB="0"/>
                </a:tc>
                <a:tc>
                  <a:txBody>
                    <a:bodyPr/>
                    <a:lstStyle/>
                    <a:p>
                      <a:pPr>
                        <a:spcAft>
                          <a:spcPts val="0"/>
                        </a:spcAft>
                      </a:pPr>
                      <a:r>
                        <a:rPr lang="en-ZA" sz="1600">
                          <a:effectLst/>
                        </a:rPr>
                        <a:t>85% of estate agent and consumer complaints / queries resolved within  a 90 day period**</a:t>
                      </a:r>
                      <a:endParaRPr lang="en-ZA" sz="1600">
                        <a:effectLst/>
                        <a:latin typeface="Candara"/>
                        <a:ea typeface="Times New Roman"/>
                        <a:cs typeface="Times New Roman"/>
                      </a:endParaRPr>
                    </a:p>
                  </a:txBody>
                  <a:tcPr marL="47884" marR="47884" marT="0" marB="0"/>
                </a:tc>
                <a:tc>
                  <a:txBody>
                    <a:bodyPr/>
                    <a:lstStyle/>
                    <a:p>
                      <a:pPr algn="ctr">
                        <a:spcAft>
                          <a:spcPts val="0"/>
                        </a:spcAft>
                      </a:pPr>
                      <a:r>
                        <a:rPr lang="en-ZA" sz="1600">
                          <a:effectLst/>
                        </a:rPr>
                        <a:t>85% of estate agent and consumer complaints / queries resolved within  a 90 day period**</a:t>
                      </a:r>
                      <a:endParaRPr lang="en-ZA" sz="1600">
                        <a:effectLst/>
                        <a:latin typeface="Candara"/>
                        <a:ea typeface="Times New Roman"/>
                        <a:cs typeface="Times New Roman"/>
                      </a:endParaRPr>
                    </a:p>
                  </a:txBody>
                  <a:tcPr marL="47884" marR="47884" marT="0" marB="0"/>
                </a:tc>
                <a:tc>
                  <a:txBody>
                    <a:bodyPr/>
                    <a:lstStyle/>
                    <a:p>
                      <a:pPr algn="ctr">
                        <a:spcAft>
                          <a:spcPts val="0"/>
                        </a:spcAft>
                      </a:pPr>
                      <a:r>
                        <a:rPr lang="en-ZA" sz="1600">
                          <a:effectLst/>
                        </a:rPr>
                        <a:t>85% of estate agent and consumer complaints / queries resolved within  a 90 day period**</a:t>
                      </a:r>
                      <a:endParaRPr lang="en-ZA" sz="1600">
                        <a:effectLst/>
                        <a:latin typeface="Candara"/>
                        <a:ea typeface="Times New Roman"/>
                        <a:cs typeface="Times New Roman"/>
                      </a:endParaRPr>
                    </a:p>
                  </a:txBody>
                  <a:tcPr marL="47884" marR="47884" marT="0" marB="0"/>
                </a:tc>
                <a:tc>
                  <a:txBody>
                    <a:bodyPr/>
                    <a:lstStyle/>
                    <a:p>
                      <a:pPr algn="ctr">
                        <a:spcAft>
                          <a:spcPts val="0"/>
                        </a:spcAft>
                      </a:pPr>
                      <a:r>
                        <a:rPr lang="en-ZA" sz="1600" dirty="0">
                          <a:effectLst/>
                        </a:rPr>
                        <a:t>85% of estate agent and consumer complaints / queries resolved within  a 90 day period**</a:t>
                      </a:r>
                      <a:endParaRPr lang="en-ZA" sz="1600" dirty="0">
                        <a:effectLst/>
                        <a:latin typeface="Candara"/>
                        <a:ea typeface="Times New Roman"/>
                        <a:cs typeface="Times New Roman"/>
                      </a:endParaRPr>
                    </a:p>
                  </a:txBody>
                  <a:tcPr marL="47884" marR="47884" marT="0" marB="0"/>
                </a:tc>
                <a:tc>
                  <a:txBody>
                    <a:bodyPr/>
                    <a:lstStyle/>
                    <a:p>
                      <a:pPr algn="ctr">
                        <a:spcAft>
                          <a:spcPts val="0"/>
                        </a:spcAft>
                      </a:pPr>
                      <a:r>
                        <a:rPr lang="en-ZA" sz="1600" dirty="0">
                          <a:effectLst/>
                        </a:rPr>
                        <a:t>85% of estate agent and consumer complaints / queries resolved within  a 90 day period**</a:t>
                      </a:r>
                      <a:endParaRPr lang="en-ZA" sz="1600" dirty="0">
                        <a:effectLst/>
                        <a:latin typeface="Candara"/>
                        <a:ea typeface="Times New Roman"/>
                        <a:cs typeface="Times New Roman"/>
                      </a:endParaRPr>
                    </a:p>
                  </a:txBody>
                  <a:tcPr marL="47884" marR="47884" marT="0" marB="0"/>
                </a:tc>
                <a:extLst>
                  <a:ext uri="{0D108BD9-81ED-4DB2-BD59-A6C34878D82A}">
                    <a16:rowId xmlns:a16="http://schemas.microsoft.com/office/drawing/2014/main" val="10003"/>
                  </a:ext>
                </a:extLst>
              </a:tr>
            </a:tbl>
          </a:graphicData>
        </a:graphic>
      </p:graphicFrame>
      <p:sp>
        <p:nvSpPr>
          <p:cNvPr id="5" name="TextBox 4"/>
          <p:cNvSpPr txBox="1"/>
          <p:nvPr/>
        </p:nvSpPr>
        <p:spPr>
          <a:xfrm>
            <a:off x="333834" y="569981"/>
            <a:ext cx="6934200" cy="430887"/>
          </a:xfrm>
          <a:prstGeom prst="rect">
            <a:avLst/>
          </a:prstGeom>
          <a:noFill/>
        </p:spPr>
        <p:txBody>
          <a:bodyPr wrap="square" rtlCol="0">
            <a:spAutoFit/>
          </a:bodyPr>
          <a:lstStyle/>
          <a:p>
            <a:r>
              <a:rPr lang="en-ZA" sz="2200" b="1" dirty="0">
                <a:solidFill>
                  <a:srgbClr val="FF0000"/>
                </a:solidFill>
              </a:rPr>
              <a:t>Programme </a:t>
            </a:r>
            <a:r>
              <a:rPr lang="en-ZA" sz="2200" b="1" dirty="0" smtClean="0">
                <a:solidFill>
                  <a:srgbClr val="FF0000"/>
                </a:solidFill>
              </a:rPr>
              <a:t>1: Finance and Administration</a:t>
            </a:r>
            <a:endParaRPr lang="en-ZA" sz="2200" b="1" dirty="0">
              <a:solidFill>
                <a:srgbClr val="FF0000"/>
              </a:solidFill>
            </a:endParaRPr>
          </a:p>
        </p:txBody>
      </p:sp>
    </p:spTree>
    <p:extLst>
      <p:ext uri="{BB962C8B-B14F-4D97-AF65-F5344CB8AC3E}">
        <p14:creationId xmlns:p14="http://schemas.microsoft.com/office/powerpoint/2010/main" val="204090077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41</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045510603"/>
              </p:ext>
            </p:extLst>
          </p:nvPr>
        </p:nvGraphicFramePr>
        <p:xfrm>
          <a:off x="152400" y="1066800"/>
          <a:ext cx="8763000" cy="5120640"/>
        </p:xfrm>
        <a:graphic>
          <a:graphicData uri="http://schemas.openxmlformats.org/drawingml/2006/table">
            <a:tbl>
              <a:tblPr firstRow="1" firstCol="1" lastRow="1" lastCol="1" bandRow="1" bandCol="1">
                <a:tableStyleId>{5C22544A-7EE6-4342-B048-85BDC9FD1C3A}</a:tableStyleId>
              </a:tblPr>
              <a:tblGrid>
                <a:gridCol w="1410554">
                  <a:extLst>
                    <a:ext uri="{9D8B030D-6E8A-4147-A177-3AD203B41FA5}">
                      <a16:colId xmlns:a16="http://schemas.microsoft.com/office/drawing/2014/main" val="20000"/>
                    </a:ext>
                  </a:extLst>
                </a:gridCol>
                <a:gridCol w="1431950">
                  <a:extLst>
                    <a:ext uri="{9D8B030D-6E8A-4147-A177-3AD203B41FA5}">
                      <a16:colId xmlns:a16="http://schemas.microsoft.com/office/drawing/2014/main" val="20001"/>
                    </a:ext>
                  </a:extLst>
                </a:gridCol>
                <a:gridCol w="1346363">
                  <a:extLst>
                    <a:ext uri="{9D8B030D-6E8A-4147-A177-3AD203B41FA5}">
                      <a16:colId xmlns:a16="http://schemas.microsoft.com/office/drawing/2014/main" val="20002"/>
                    </a:ext>
                  </a:extLst>
                </a:gridCol>
                <a:gridCol w="1346363">
                  <a:extLst>
                    <a:ext uri="{9D8B030D-6E8A-4147-A177-3AD203B41FA5}">
                      <a16:colId xmlns:a16="http://schemas.microsoft.com/office/drawing/2014/main" val="20003"/>
                    </a:ext>
                  </a:extLst>
                </a:gridCol>
                <a:gridCol w="1348009">
                  <a:extLst>
                    <a:ext uri="{9D8B030D-6E8A-4147-A177-3AD203B41FA5}">
                      <a16:colId xmlns:a16="http://schemas.microsoft.com/office/drawing/2014/main" val="20004"/>
                    </a:ext>
                  </a:extLst>
                </a:gridCol>
                <a:gridCol w="1879761">
                  <a:extLst>
                    <a:ext uri="{9D8B030D-6E8A-4147-A177-3AD203B41FA5}">
                      <a16:colId xmlns:a16="http://schemas.microsoft.com/office/drawing/2014/main" val="20005"/>
                    </a:ext>
                  </a:extLst>
                </a:gridCol>
              </a:tblGrid>
              <a:tr h="298823">
                <a:tc rowSpan="2">
                  <a:txBody>
                    <a:bodyPr/>
                    <a:lstStyle/>
                    <a:p>
                      <a:pPr>
                        <a:spcAft>
                          <a:spcPts val="0"/>
                        </a:spcAft>
                      </a:pPr>
                      <a:r>
                        <a:rPr lang="en-ZA" sz="1600" dirty="0">
                          <a:effectLst/>
                        </a:rPr>
                        <a:t>OUTPUT INDICATOR(S)</a:t>
                      </a:r>
                      <a:endParaRPr lang="en-ZA" sz="1600" dirty="0">
                        <a:effectLst/>
                        <a:latin typeface="Candara"/>
                        <a:ea typeface="Times New Roman"/>
                        <a:cs typeface="Times New Roman"/>
                      </a:endParaRPr>
                    </a:p>
                  </a:txBody>
                  <a:tcPr marL="67235" marR="67235" marT="0" marB="0" anchor="ctr"/>
                </a:tc>
                <a:tc rowSpan="2">
                  <a:txBody>
                    <a:bodyPr/>
                    <a:lstStyle/>
                    <a:p>
                      <a:pPr algn="ctr">
                        <a:spcAft>
                          <a:spcPts val="0"/>
                        </a:spcAft>
                      </a:pPr>
                      <a:r>
                        <a:rPr lang="en-ZA" sz="1600" dirty="0">
                          <a:effectLst/>
                        </a:rPr>
                        <a:t>ANNUAL TARGET(S)</a:t>
                      </a:r>
                    </a:p>
                    <a:p>
                      <a:pPr algn="ctr">
                        <a:spcAft>
                          <a:spcPts val="0"/>
                        </a:spcAft>
                      </a:pPr>
                      <a:r>
                        <a:rPr lang="en-ZA" sz="1600" dirty="0">
                          <a:effectLst/>
                        </a:rPr>
                        <a:t>( 2020-2021)</a:t>
                      </a:r>
                      <a:endParaRPr lang="en-ZA" sz="1600" dirty="0">
                        <a:effectLst/>
                        <a:latin typeface="Candara"/>
                        <a:ea typeface="Times New Roman"/>
                        <a:cs typeface="Times New Roman"/>
                      </a:endParaRPr>
                    </a:p>
                  </a:txBody>
                  <a:tcPr marL="67235" marR="67235" marT="0" marB="0" anchor="ctr"/>
                </a:tc>
                <a:tc gridSpan="4">
                  <a:txBody>
                    <a:bodyPr/>
                    <a:lstStyle/>
                    <a:p>
                      <a:pPr indent="-22225" algn="ctr">
                        <a:spcAft>
                          <a:spcPts val="0"/>
                        </a:spcAft>
                      </a:pPr>
                      <a:r>
                        <a:rPr lang="en-ZA" sz="1600" cap="all">
                          <a:effectLst/>
                        </a:rPr>
                        <a:t> </a:t>
                      </a:r>
                      <a:endParaRPr lang="en-ZA" sz="1600">
                        <a:effectLst/>
                      </a:endParaRPr>
                    </a:p>
                    <a:p>
                      <a:pPr indent="-22225" algn="ctr">
                        <a:spcAft>
                          <a:spcPts val="0"/>
                        </a:spcAft>
                      </a:pPr>
                      <a:r>
                        <a:rPr lang="en-ZA" sz="1600" cap="all">
                          <a:effectLst/>
                        </a:rPr>
                        <a:t>QUARTERLY TARGET </a:t>
                      </a:r>
                      <a:endParaRPr lang="en-ZA" sz="1600">
                        <a:effectLst/>
                        <a:latin typeface="Candara"/>
                        <a:ea typeface="Times New Roman"/>
                        <a:cs typeface="Times New Roman"/>
                      </a:endParaRPr>
                    </a:p>
                  </a:txBody>
                  <a:tcPr marL="67235" marR="67235"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298823">
                <a:tc vMerge="1">
                  <a:txBody>
                    <a:bodyPr/>
                    <a:lstStyle/>
                    <a:p>
                      <a:endParaRPr lang="en-ZA"/>
                    </a:p>
                  </a:txBody>
                  <a:tcPr/>
                </a:tc>
                <a:tc vMerge="1">
                  <a:txBody>
                    <a:bodyPr/>
                    <a:lstStyle/>
                    <a:p>
                      <a:endParaRPr lang="en-ZA"/>
                    </a:p>
                  </a:txBody>
                  <a:tcPr/>
                </a:tc>
                <a:tc>
                  <a:txBody>
                    <a:bodyPr/>
                    <a:lstStyle/>
                    <a:p>
                      <a:pPr algn="ctr">
                        <a:spcAft>
                          <a:spcPts val="0"/>
                        </a:spcAft>
                      </a:pPr>
                      <a:r>
                        <a:rPr lang="en-ZA" sz="1600" dirty="0">
                          <a:effectLst/>
                        </a:rPr>
                        <a:t> </a:t>
                      </a:r>
                    </a:p>
                    <a:p>
                      <a:pPr algn="ctr">
                        <a:spcAft>
                          <a:spcPts val="0"/>
                        </a:spcAft>
                      </a:pPr>
                      <a:r>
                        <a:rPr lang="en-ZA" sz="1600" dirty="0">
                          <a:effectLst/>
                        </a:rPr>
                        <a:t>1</a:t>
                      </a:r>
                      <a:r>
                        <a:rPr lang="en-ZA" sz="1600" baseline="30000" dirty="0">
                          <a:effectLst/>
                        </a:rPr>
                        <a:t>ST</a:t>
                      </a:r>
                      <a:endParaRPr lang="en-ZA" sz="1600" dirty="0">
                        <a:effectLst/>
                        <a:latin typeface="Candara"/>
                        <a:ea typeface="Times New Roman"/>
                        <a:cs typeface="Times New Roman"/>
                      </a:endParaRPr>
                    </a:p>
                  </a:txBody>
                  <a:tcPr marL="67235" marR="67235" marT="0" marB="0" anchor="ctr"/>
                </a:tc>
                <a:tc>
                  <a:txBody>
                    <a:bodyPr/>
                    <a:lstStyle/>
                    <a:p>
                      <a:pPr algn="ctr">
                        <a:spcAft>
                          <a:spcPts val="0"/>
                        </a:spcAft>
                      </a:pPr>
                      <a:r>
                        <a:rPr lang="en-ZA" sz="1600">
                          <a:effectLst/>
                        </a:rPr>
                        <a:t> </a:t>
                      </a:r>
                    </a:p>
                    <a:p>
                      <a:pPr algn="ctr">
                        <a:spcAft>
                          <a:spcPts val="0"/>
                        </a:spcAft>
                      </a:pPr>
                      <a:r>
                        <a:rPr lang="en-ZA" sz="1600">
                          <a:effectLst/>
                        </a:rPr>
                        <a:t>2</a:t>
                      </a:r>
                      <a:r>
                        <a:rPr lang="en-ZA" sz="1600" baseline="30000">
                          <a:effectLst/>
                        </a:rPr>
                        <a:t>ND</a:t>
                      </a:r>
                      <a:endParaRPr lang="en-ZA" sz="1600">
                        <a:effectLst/>
                        <a:latin typeface="Candara"/>
                        <a:ea typeface="Times New Roman"/>
                        <a:cs typeface="Times New Roman"/>
                      </a:endParaRPr>
                    </a:p>
                  </a:txBody>
                  <a:tcPr marL="67235" marR="67235" marT="0" marB="0" anchor="ctr"/>
                </a:tc>
                <a:tc>
                  <a:txBody>
                    <a:bodyPr/>
                    <a:lstStyle/>
                    <a:p>
                      <a:pPr algn="ctr">
                        <a:spcAft>
                          <a:spcPts val="0"/>
                        </a:spcAft>
                      </a:pPr>
                      <a:r>
                        <a:rPr lang="en-ZA" sz="1600">
                          <a:effectLst/>
                        </a:rPr>
                        <a:t> </a:t>
                      </a:r>
                    </a:p>
                    <a:p>
                      <a:pPr algn="ctr">
                        <a:spcAft>
                          <a:spcPts val="0"/>
                        </a:spcAft>
                      </a:pPr>
                      <a:r>
                        <a:rPr lang="en-ZA" sz="1600">
                          <a:effectLst/>
                        </a:rPr>
                        <a:t>3</a:t>
                      </a:r>
                      <a:r>
                        <a:rPr lang="en-ZA" sz="1600" baseline="30000">
                          <a:effectLst/>
                        </a:rPr>
                        <a:t>RD</a:t>
                      </a:r>
                      <a:endParaRPr lang="en-ZA" sz="1600">
                        <a:effectLst/>
                        <a:latin typeface="Candara"/>
                        <a:ea typeface="Times New Roman"/>
                        <a:cs typeface="Times New Roman"/>
                      </a:endParaRPr>
                    </a:p>
                  </a:txBody>
                  <a:tcPr marL="67235" marR="67235" marT="0" marB="0"/>
                </a:tc>
                <a:tc>
                  <a:txBody>
                    <a:bodyPr/>
                    <a:lstStyle/>
                    <a:p>
                      <a:pPr algn="ctr">
                        <a:spcAft>
                          <a:spcPts val="0"/>
                        </a:spcAft>
                      </a:pPr>
                      <a:r>
                        <a:rPr lang="en-ZA" sz="1600">
                          <a:effectLst/>
                        </a:rPr>
                        <a:t> </a:t>
                      </a:r>
                    </a:p>
                    <a:p>
                      <a:pPr algn="ctr">
                        <a:spcAft>
                          <a:spcPts val="0"/>
                        </a:spcAft>
                      </a:pPr>
                      <a:r>
                        <a:rPr lang="en-ZA" sz="1600">
                          <a:effectLst/>
                        </a:rPr>
                        <a:t>4</a:t>
                      </a:r>
                      <a:r>
                        <a:rPr lang="en-ZA" sz="1600" baseline="30000">
                          <a:effectLst/>
                        </a:rPr>
                        <a:t>TH</a:t>
                      </a:r>
                      <a:endParaRPr lang="en-ZA" sz="1600">
                        <a:effectLst/>
                        <a:latin typeface="Candara"/>
                        <a:ea typeface="Times New Roman"/>
                        <a:cs typeface="Times New Roman"/>
                      </a:endParaRPr>
                    </a:p>
                  </a:txBody>
                  <a:tcPr marL="67235" marR="67235" marT="0" marB="0"/>
                </a:tc>
                <a:extLst>
                  <a:ext uri="{0D108BD9-81ED-4DB2-BD59-A6C34878D82A}">
                    <a16:rowId xmlns:a16="http://schemas.microsoft.com/office/drawing/2014/main" val="10001"/>
                  </a:ext>
                </a:extLst>
              </a:tr>
              <a:tr h="547843">
                <a:tc>
                  <a:txBody>
                    <a:bodyPr/>
                    <a:lstStyle/>
                    <a:p>
                      <a:pPr>
                        <a:spcAft>
                          <a:spcPts val="0"/>
                        </a:spcAft>
                      </a:pPr>
                      <a:r>
                        <a:rPr lang="en-ZA" sz="1600" dirty="0">
                          <a:effectLst/>
                        </a:rPr>
                        <a:t>Number of self- assessments received, evaluated and analysed (Report issued)</a:t>
                      </a:r>
                      <a:endParaRPr lang="en-ZA" sz="1600" dirty="0">
                        <a:effectLst/>
                        <a:latin typeface="Candara"/>
                        <a:ea typeface="Times New Roman"/>
                        <a:cs typeface="Times New Roman"/>
                      </a:endParaRPr>
                    </a:p>
                  </a:txBody>
                  <a:tcPr marL="67235" marR="67235" marT="0" marB="0"/>
                </a:tc>
                <a:tc>
                  <a:txBody>
                    <a:bodyPr/>
                    <a:lstStyle/>
                    <a:p>
                      <a:pPr algn="ctr">
                        <a:spcAft>
                          <a:spcPts val="0"/>
                        </a:spcAft>
                      </a:pPr>
                      <a:r>
                        <a:rPr lang="en-ZA" sz="1600" dirty="0">
                          <a:effectLst/>
                        </a:rPr>
                        <a:t>1 500 self- assessments received, evaluated and analysed</a:t>
                      </a:r>
                      <a:endParaRPr lang="en-ZA" sz="1600" dirty="0">
                        <a:effectLst/>
                        <a:latin typeface="Candara"/>
                        <a:ea typeface="Times New Roman"/>
                        <a:cs typeface="Times New Roman"/>
                      </a:endParaRPr>
                    </a:p>
                  </a:txBody>
                  <a:tcPr marL="67235" marR="67235" marT="0" marB="0"/>
                </a:tc>
                <a:tc>
                  <a:txBody>
                    <a:bodyPr/>
                    <a:lstStyle/>
                    <a:p>
                      <a:pPr algn="ctr">
                        <a:spcAft>
                          <a:spcPts val="0"/>
                        </a:spcAft>
                      </a:pPr>
                      <a:r>
                        <a:rPr lang="en-ZA" sz="1600" dirty="0">
                          <a:effectLst/>
                        </a:rPr>
                        <a:t>375 self- assessments received, evaluated and analysed</a:t>
                      </a:r>
                      <a:endParaRPr lang="en-ZA" sz="1600" dirty="0">
                        <a:effectLst/>
                        <a:latin typeface="Candara"/>
                        <a:ea typeface="Times New Roman"/>
                        <a:cs typeface="Times New Roman"/>
                      </a:endParaRPr>
                    </a:p>
                  </a:txBody>
                  <a:tcPr marL="67235" marR="67235" marT="0" marB="0"/>
                </a:tc>
                <a:tc>
                  <a:txBody>
                    <a:bodyPr/>
                    <a:lstStyle/>
                    <a:p>
                      <a:pPr algn="ctr">
                        <a:spcAft>
                          <a:spcPts val="0"/>
                        </a:spcAft>
                      </a:pPr>
                      <a:r>
                        <a:rPr lang="en-ZA" sz="1600" dirty="0">
                          <a:effectLst/>
                        </a:rPr>
                        <a:t>375 self- assessments received, evaluated and analysed</a:t>
                      </a:r>
                      <a:endParaRPr lang="en-ZA" sz="1600" dirty="0">
                        <a:effectLst/>
                        <a:latin typeface="Candara"/>
                        <a:ea typeface="Times New Roman"/>
                        <a:cs typeface="Times New Roman"/>
                      </a:endParaRPr>
                    </a:p>
                  </a:txBody>
                  <a:tcPr marL="67235" marR="67235" marT="0" marB="0"/>
                </a:tc>
                <a:tc>
                  <a:txBody>
                    <a:bodyPr/>
                    <a:lstStyle/>
                    <a:p>
                      <a:pPr algn="ctr">
                        <a:spcAft>
                          <a:spcPts val="0"/>
                        </a:spcAft>
                      </a:pPr>
                      <a:r>
                        <a:rPr lang="en-ZA" sz="1600" dirty="0">
                          <a:effectLst/>
                        </a:rPr>
                        <a:t>375 self- assessments received, evaluated and analysed</a:t>
                      </a:r>
                      <a:endParaRPr lang="en-ZA" sz="1600" dirty="0">
                        <a:effectLst/>
                        <a:latin typeface="Candara"/>
                        <a:ea typeface="Times New Roman"/>
                        <a:cs typeface="Times New Roman"/>
                      </a:endParaRPr>
                    </a:p>
                  </a:txBody>
                  <a:tcPr marL="67235" marR="67235" marT="0" marB="0"/>
                </a:tc>
                <a:tc>
                  <a:txBody>
                    <a:bodyPr/>
                    <a:lstStyle/>
                    <a:p>
                      <a:pPr algn="ctr">
                        <a:spcAft>
                          <a:spcPts val="0"/>
                        </a:spcAft>
                      </a:pPr>
                      <a:r>
                        <a:rPr lang="en-ZA" sz="1600" dirty="0">
                          <a:effectLst/>
                        </a:rPr>
                        <a:t>375 self- assessments received, evaluated and analysed</a:t>
                      </a:r>
                      <a:endParaRPr lang="en-ZA" sz="1600" dirty="0">
                        <a:effectLst/>
                        <a:latin typeface="Candara"/>
                        <a:ea typeface="Times New Roman"/>
                        <a:cs typeface="Times New Roman"/>
                      </a:endParaRPr>
                    </a:p>
                  </a:txBody>
                  <a:tcPr marL="67235" marR="67235" marT="0" marB="0"/>
                </a:tc>
                <a:extLst>
                  <a:ext uri="{0D108BD9-81ED-4DB2-BD59-A6C34878D82A}">
                    <a16:rowId xmlns:a16="http://schemas.microsoft.com/office/drawing/2014/main" val="10002"/>
                  </a:ext>
                </a:extLst>
              </a:tr>
              <a:tr h="672353">
                <a:tc>
                  <a:txBody>
                    <a:bodyPr/>
                    <a:lstStyle/>
                    <a:p>
                      <a:pPr>
                        <a:spcAft>
                          <a:spcPts val="0"/>
                        </a:spcAft>
                      </a:pPr>
                      <a:r>
                        <a:rPr lang="en-ZA" sz="1600" dirty="0">
                          <a:effectLst/>
                        </a:rPr>
                        <a:t>Percentage of compliant new registrations processed against those received within 21 days** </a:t>
                      </a:r>
                      <a:endParaRPr lang="en-ZA" sz="1600" dirty="0">
                        <a:effectLst/>
                        <a:latin typeface="Candara"/>
                        <a:ea typeface="Times New Roman"/>
                        <a:cs typeface="Times New Roman"/>
                      </a:endParaRPr>
                    </a:p>
                  </a:txBody>
                  <a:tcPr marL="67235" marR="67235" marT="0" marB="0"/>
                </a:tc>
                <a:tc>
                  <a:txBody>
                    <a:bodyPr/>
                    <a:lstStyle/>
                    <a:p>
                      <a:pPr algn="ctr">
                        <a:spcAft>
                          <a:spcPts val="0"/>
                        </a:spcAft>
                      </a:pPr>
                      <a:r>
                        <a:rPr lang="en-ZA" sz="1600" dirty="0">
                          <a:effectLst/>
                        </a:rPr>
                        <a:t>100% compliant new registrations processed against those received within 21 days</a:t>
                      </a:r>
                      <a:endParaRPr lang="en-ZA" sz="1600" dirty="0">
                        <a:effectLst/>
                        <a:latin typeface="Candara"/>
                        <a:ea typeface="Times New Roman"/>
                        <a:cs typeface="Times New Roman"/>
                      </a:endParaRPr>
                    </a:p>
                  </a:txBody>
                  <a:tcPr marL="67235" marR="67235" marT="0" marB="0"/>
                </a:tc>
                <a:tc>
                  <a:txBody>
                    <a:bodyPr/>
                    <a:lstStyle/>
                    <a:p>
                      <a:pPr algn="ctr">
                        <a:spcAft>
                          <a:spcPts val="0"/>
                        </a:spcAft>
                      </a:pPr>
                      <a:r>
                        <a:rPr lang="en-ZA" sz="1600" dirty="0">
                          <a:effectLst/>
                        </a:rPr>
                        <a:t>100% compliant new registrations processed against those received within 21 days</a:t>
                      </a:r>
                      <a:endParaRPr lang="en-ZA" sz="1600" dirty="0">
                        <a:effectLst/>
                        <a:latin typeface="Candara"/>
                        <a:ea typeface="Times New Roman"/>
                        <a:cs typeface="Times New Roman"/>
                      </a:endParaRPr>
                    </a:p>
                  </a:txBody>
                  <a:tcPr marL="67235" marR="67235" marT="0" marB="0"/>
                </a:tc>
                <a:tc>
                  <a:txBody>
                    <a:bodyPr/>
                    <a:lstStyle/>
                    <a:p>
                      <a:pPr algn="ctr">
                        <a:spcAft>
                          <a:spcPts val="0"/>
                        </a:spcAft>
                      </a:pPr>
                      <a:r>
                        <a:rPr lang="en-ZA" sz="1600">
                          <a:effectLst/>
                        </a:rPr>
                        <a:t>100% compliant new registrations processed against those received within 21 days</a:t>
                      </a:r>
                      <a:endParaRPr lang="en-ZA" sz="1600">
                        <a:effectLst/>
                        <a:latin typeface="Candara"/>
                        <a:ea typeface="Times New Roman"/>
                        <a:cs typeface="Times New Roman"/>
                      </a:endParaRPr>
                    </a:p>
                  </a:txBody>
                  <a:tcPr marL="67235" marR="67235" marT="0" marB="0"/>
                </a:tc>
                <a:tc>
                  <a:txBody>
                    <a:bodyPr/>
                    <a:lstStyle/>
                    <a:p>
                      <a:pPr algn="ctr">
                        <a:spcAft>
                          <a:spcPts val="0"/>
                        </a:spcAft>
                      </a:pPr>
                      <a:r>
                        <a:rPr lang="en-ZA" sz="1600">
                          <a:effectLst/>
                        </a:rPr>
                        <a:t>100% compliant new registrations processed against those received within 21 days</a:t>
                      </a:r>
                      <a:endParaRPr lang="en-ZA" sz="1600">
                        <a:effectLst/>
                        <a:latin typeface="Candara"/>
                        <a:ea typeface="Times New Roman"/>
                        <a:cs typeface="Times New Roman"/>
                      </a:endParaRPr>
                    </a:p>
                  </a:txBody>
                  <a:tcPr marL="67235" marR="67235" marT="0" marB="0"/>
                </a:tc>
                <a:tc>
                  <a:txBody>
                    <a:bodyPr/>
                    <a:lstStyle/>
                    <a:p>
                      <a:pPr algn="ctr">
                        <a:spcAft>
                          <a:spcPts val="0"/>
                        </a:spcAft>
                      </a:pPr>
                      <a:r>
                        <a:rPr lang="en-ZA" sz="1600" dirty="0">
                          <a:effectLst/>
                        </a:rPr>
                        <a:t>100% compliant new registrations processed against those received within 21 days</a:t>
                      </a:r>
                      <a:endParaRPr lang="en-ZA" sz="1600" dirty="0">
                        <a:effectLst/>
                        <a:latin typeface="Candara"/>
                        <a:ea typeface="Times New Roman"/>
                        <a:cs typeface="Times New Roman"/>
                      </a:endParaRPr>
                    </a:p>
                  </a:txBody>
                  <a:tcPr marL="67235" marR="67235" marT="0" marB="0"/>
                </a:tc>
                <a:extLst>
                  <a:ext uri="{0D108BD9-81ED-4DB2-BD59-A6C34878D82A}">
                    <a16:rowId xmlns:a16="http://schemas.microsoft.com/office/drawing/2014/main" val="10003"/>
                  </a:ext>
                </a:extLst>
              </a:tr>
            </a:tbl>
          </a:graphicData>
        </a:graphic>
      </p:graphicFrame>
      <p:sp>
        <p:nvSpPr>
          <p:cNvPr id="4" name="TextBox 3"/>
          <p:cNvSpPr txBox="1"/>
          <p:nvPr/>
        </p:nvSpPr>
        <p:spPr>
          <a:xfrm>
            <a:off x="283032" y="543318"/>
            <a:ext cx="4419600" cy="430887"/>
          </a:xfrm>
          <a:prstGeom prst="rect">
            <a:avLst/>
          </a:prstGeom>
          <a:noFill/>
        </p:spPr>
        <p:txBody>
          <a:bodyPr wrap="square" rtlCol="0">
            <a:spAutoFit/>
          </a:bodyPr>
          <a:lstStyle/>
          <a:p>
            <a:r>
              <a:rPr lang="en-ZA" sz="2200" b="1" dirty="0" smtClean="0">
                <a:solidFill>
                  <a:srgbClr val="FF0000"/>
                </a:solidFill>
              </a:rPr>
              <a:t>Programme 2: Compliance</a:t>
            </a:r>
            <a:endParaRPr lang="en-ZA" sz="2200" b="1" dirty="0">
              <a:solidFill>
                <a:srgbClr val="FF0000"/>
              </a:solidFill>
            </a:endParaRPr>
          </a:p>
        </p:txBody>
      </p:sp>
      <p:sp>
        <p:nvSpPr>
          <p:cNvPr id="5" name="TextBox 4"/>
          <p:cNvSpPr txBox="1"/>
          <p:nvPr/>
        </p:nvSpPr>
        <p:spPr>
          <a:xfrm>
            <a:off x="0" y="120134"/>
            <a:ext cx="9144000" cy="492443"/>
          </a:xfrm>
          <a:prstGeom prst="rect">
            <a:avLst/>
          </a:prstGeom>
          <a:noFill/>
        </p:spPr>
        <p:txBody>
          <a:bodyPr wrap="square" rtlCol="0">
            <a:spAutoFit/>
          </a:bodyPr>
          <a:lstStyle/>
          <a:p>
            <a:pPr lvl="0" algn="ctr"/>
            <a:r>
              <a:rPr lang="en-ZA" sz="2600" b="1" dirty="0" smtClean="0"/>
              <a:t>OUTPUT INDICATORS: ANNUAL AND QUARTERLY TARGETS</a:t>
            </a:r>
            <a:endParaRPr lang="en-ZA" sz="2600" dirty="0"/>
          </a:p>
        </p:txBody>
      </p:sp>
    </p:spTree>
    <p:extLst>
      <p:ext uri="{BB962C8B-B14F-4D97-AF65-F5344CB8AC3E}">
        <p14:creationId xmlns:p14="http://schemas.microsoft.com/office/powerpoint/2010/main" val="280571732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42</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476280703"/>
              </p:ext>
            </p:extLst>
          </p:nvPr>
        </p:nvGraphicFramePr>
        <p:xfrm>
          <a:off x="152400" y="1066800"/>
          <a:ext cx="8763000" cy="4632960"/>
        </p:xfrm>
        <a:graphic>
          <a:graphicData uri="http://schemas.openxmlformats.org/drawingml/2006/table">
            <a:tbl>
              <a:tblPr firstRow="1" firstCol="1" lastRow="1" lastCol="1" bandRow="1" bandCol="1">
                <a:tableStyleId>{5C22544A-7EE6-4342-B048-85BDC9FD1C3A}</a:tableStyleId>
              </a:tblPr>
              <a:tblGrid>
                <a:gridCol w="1410554">
                  <a:extLst>
                    <a:ext uri="{9D8B030D-6E8A-4147-A177-3AD203B41FA5}">
                      <a16:colId xmlns:a16="http://schemas.microsoft.com/office/drawing/2014/main" val="20000"/>
                    </a:ext>
                  </a:extLst>
                </a:gridCol>
                <a:gridCol w="1431950">
                  <a:extLst>
                    <a:ext uri="{9D8B030D-6E8A-4147-A177-3AD203B41FA5}">
                      <a16:colId xmlns:a16="http://schemas.microsoft.com/office/drawing/2014/main" val="20001"/>
                    </a:ext>
                  </a:extLst>
                </a:gridCol>
                <a:gridCol w="1346363">
                  <a:extLst>
                    <a:ext uri="{9D8B030D-6E8A-4147-A177-3AD203B41FA5}">
                      <a16:colId xmlns:a16="http://schemas.microsoft.com/office/drawing/2014/main" val="20002"/>
                    </a:ext>
                  </a:extLst>
                </a:gridCol>
                <a:gridCol w="1346363">
                  <a:extLst>
                    <a:ext uri="{9D8B030D-6E8A-4147-A177-3AD203B41FA5}">
                      <a16:colId xmlns:a16="http://schemas.microsoft.com/office/drawing/2014/main" val="20003"/>
                    </a:ext>
                  </a:extLst>
                </a:gridCol>
                <a:gridCol w="1348009">
                  <a:extLst>
                    <a:ext uri="{9D8B030D-6E8A-4147-A177-3AD203B41FA5}">
                      <a16:colId xmlns:a16="http://schemas.microsoft.com/office/drawing/2014/main" val="20004"/>
                    </a:ext>
                  </a:extLst>
                </a:gridCol>
                <a:gridCol w="1879761">
                  <a:extLst>
                    <a:ext uri="{9D8B030D-6E8A-4147-A177-3AD203B41FA5}">
                      <a16:colId xmlns:a16="http://schemas.microsoft.com/office/drawing/2014/main" val="20005"/>
                    </a:ext>
                  </a:extLst>
                </a:gridCol>
              </a:tblGrid>
              <a:tr h="298823">
                <a:tc rowSpan="2">
                  <a:txBody>
                    <a:bodyPr/>
                    <a:lstStyle/>
                    <a:p>
                      <a:pPr>
                        <a:spcAft>
                          <a:spcPts val="0"/>
                        </a:spcAft>
                      </a:pPr>
                      <a:r>
                        <a:rPr lang="en-ZA" sz="1600" dirty="0">
                          <a:effectLst/>
                        </a:rPr>
                        <a:t>OUTPUT INDICATOR(S)</a:t>
                      </a:r>
                      <a:endParaRPr lang="en-ZA" sz="1600" dirty="0">
                        <a:effectLst/>
                        <a:latin typeface="Candara"/>
                        <a:ea typeface="Times New Roman"/>
                        <a:cs typeface="Times New Roman"/>
                      </a:endParaRPr>
                    </a:p>
                  </a:txBody>
                  <a:tcPr marL="67235" marR="67235" marT="0" marB="0" anchor="ctr"/>
                </a:tc>
                <a:tc rowSpan="2">
                  <a:txBody>
                    <a:bodyPr/>
                    <a:lstStyle/>
                    <a:p>
                      <a:pPr algn="ctr">
                        <a:spcAft>
                          <a:spcPts val="0"/>
                        </a:spcAft>
                      </a:pPr>
                      <a:r>
                        <a:rPr lang="en-ZA" sz="1600" dirty="0">
                          <a:effectLst/>
                        </a:rPr>
                        <a:t>ANNUAL TARGET(S)</a:t>
                      </a:r>
                    </a:p>
                    <a:p>
                      <a:pPr algn="ctr">
                        <a:spcAft>
                          <a:spcPts val="0"/>
                        </a:spcAft>
                      </a:pPr>
                      <a:r>
                        <a:rPr lang="en-ZA" sz="1600" dirty="0">
                          <a:effectLst/>
                        </a:rPr>
                        <a:t>( 2020-2021)</a:t>
                      </a:r>
                      <a:endParaRPr lang="en-ZA" sz="1600" dirty="0">
                        <a:effectLst/>
                        <a:latin typeface="Candara"/>
                        <a:ea typeface="Times New Roman"/>
                        <a:cs typeface="Times New Roman"/>
                      </a:endParaRPr>
                    </a:p>
                  </a:txBody>
                  <a:tcPr marL="67235" marR="67235" marT="0" marB="0" anchor="ctr"/>
                </a:tc>
                <a:tc gridSpan="4">
                  <a:txBody>
                    <a:bodyPr/>
                    <a:lstStyle/>
                    <a:p>
                      <a:pPr indent="-22225" algn="ctr">
                        <a:spcAft>
                          <a:spcPts val="0"/>
                        </a:spcAft>
                      </a:pPr>
                      <a:r>
                        <a:rPr lang="en-ZA" sz="1600" cap="all">
                          <a:effectLst/>
                        </a:rPr>
                        <a:t> </a:t>
                      </a:r>
                      <a:endParaRPr lang="en-ZA" sz="1600">
                        <a:effectLst/>
                      </a:endParaRPr>
                    </a:p>
                    <a:p>
                      <a:pPr indent="-22225" algn="ctr">
                        <a:spcAft>
                          <a:spcPts val="0"/>
                        </a:spcAft>
                      </a:pPr>
                      <a:r>
                        <a:rPr lang="en-ZA" sz="1600" cap="all">
                          <a:effectLst/>
                        </a:rPr>
                        <a:t>QUARTERLY TARGET </a:t>
                      </a:r>
                      <a:endParaRPr lang="en-ZA" sz="1600">
                        <a:effectLst/>
                        <a:latin typeface="Candara"/>
                        <a:ea typeface="Times New Roman"/>
                        <a:cs typeface="Times New Roman"/>
                      </a:endParaRPr>
                    </a:p>
                  </a:txBody>
                  <a:tcPr marL="67235" marR="67235"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298823">
                <a:tc vMerge="1">
                  <a:txBody>
                    <a:bodyPr/>
                    <a:lstStyle/>
                    <a:p>
                      <a:endParaRPr lang="en-ZA"/>
                    </a:p>
                  </a:txBody>
                  <a:tcPr/>
                </a:tc>
                <a:tc vMerge="1">
                  <a:txBody>
                    <a:bodyPr/>
                    <a:lstStyle/>
                    <a:p>
                      <a:endParaRPr lang="en-ZA"/>
                    </a:p>
                  </a:txBody>
                  <a:tcPr/>
                </a:tc>
                <a:tc>
                  <a:txBody>
                    <a:bodyPr/>
                    <a:lstStyle/>
                    <a:p>
                      <a:pPr algn="ctr">
                        <a:spcAft>
                          <a:spcPts val="0"/>
                        </a:spcAft>
                      </a:pPr>
                      <a:r>
                        <a:rPr lang="en-ZA" sz="1600" dirty="0">
                          <a:effectLst/>
                        </a:rPr>
                        <a:t> </a:t>
                      </a:r>
                    </a:p>
                    <a:p>
                      <a:pPr algn="ctr">
                        <a:spcAft>
                          <a:spcPts val="0"/>
                        </a:spcAft>
                      </a:pPr>
                      <a:r>
                        <a:rPr lang="en-ZA" sz="1600" dirty="0">
                          <a:effectLst/>
                        </a:rPr>
                        <a:t>1</a:t>
                      </a:r>
                      <a:r>
                        <a:rPr lang="en-ZA" sz="1600" baseline="30000" dirty="0">
                          <a:effectLst/>
                        </a:rPr>
                        <a:t>ST</a:t>
                      </a:r>
                      <a:endParaRPr lang="en-ZA" sz="1600" dirty="0">
                        <a:effectLst/>
                        <a:latin typeface="Candara"/>
                        <a:ea typeface="Times New Roman"/>
                        <a:cs typeface="Times New Roman"/>
                      </a:endParaRPr>
                    </a:p>
                  </a:txBody>
                  <a:tcPr marL="67235" marR="67235" marT="0" marB="0" anchor="ctr"/>
                </a:tc>
                <a:tc>
                  <a:txBody>
                    <a:bodyPr/>
                    <a:lstStyle/>
                    <a:p>
                      <a:pPr algn="ctr">
                        <a:spcAft>
                          <a:spcPts val="0"/>
                        </a:spcAft>
                      </a:pPr>
                      <a:r>
                        <a:rPr lang="en-ZA" sz="1600">
                          <a:effectLst/>
                        </a:rPr>
                        <a:t> </a:t>
                      </a:r>
                    </a:p>
                    <a:p>
                      <a:pPr algn="ctr">
                        <a:spcAft>
                          <a:spcPts val="0"/>
                        </a:spcAft>
                      </a:pPr>
                      <a:r>
                        <a:rPr lang="en-ZA" sz="1600">
                          <a:effectLst/>
                        </a:rPr>
                        <a:t>2</a:t>
                      </a:r>
                      <a:r>
                        <a:rPr lang="en-ZA" sz="1600" baseline="30000">
                          <a:effectLst/>
                        </a:rPr>
                        <a:t>ND</a:t>
                      </a:r>
                      <a:endParaRPr lang="en-ZA" sz="1600">
                        <a:effectLst/>
                        <a:latin typeface="Candara"/>
                        <a:ea typeface="Times New Roman"/>
                        <a:cs typeface="Times New Roman"/>
                      </a:endParaRPr>
                    </a:p>
                  </a:txBody>
                  <a:tcPr marL="67235" marR="67235" marT="0" marB="0" anchor="ctr"/>
                </a:tc>
                <a:tc>
                  <a:txBody>
                    <a:bodyPr/>
                    <a:lstStyle/>
                    <a:p>
                      <a:pPr algn="ctr">
                        <a:spcAft>
                          <a:spcPts val="0"/>
                        </a:spcAft>
                      </a:pPr>
                      <a:r>
                        <a:rPr lang="en-ZA" sz="1600">
                          <a:effectLst/>
                        </a:rPr>
                        <a:t> </a:t>
                      </a:r>
                    </a:p>
                    <a:p>
                      <a:pPr algn="ctr">
                        <a:spcAft>
                          <a:spcPts val="0"/>
                        </a:spcAft>
                      </a:pPr>
                      <a:r>
                        <a:rPr lang="en-ZA" sz="1600">
                          <a:effectLst/>
                        </a:rPr>
                        <a:t>3</a:t>
                      </a:r>
                      <a:r>
                        <a:rPr lang="en-ZA" sz="1600" baseline="30000">
                          <a:effectLst/>
                        </a:rPr>
                        <a:t>RD</a:t>
                      </a:r>
                      <a:endParaRPr lang="en-ZA" sz="1600">
                        <a:effectLst/>
                        <a:latin typeface="Candara"/>
                        <a:ea typeface="Times New Roman"/>
                        <a:cs typeface="Times New Roman"/>
                      </a:endParaRPr>
                    </a:p>
                  </a:txBody>
                  <a:tcPr marL="67235" marR="67235" marT="0" marB="0"/>
                </a:tc>
                <a:tc>
                  <a:txBody>
                    <a:bodyPr/>
                    <a:lstStyle/>
                    <a:p>
                      <a:pPr algn="ctr">
                        <a:spcAft>
                          <a:spcPts val="0"/>
                        </a:spcAft>
                      </a:pPr>
                      <a:r>
                        <a:rPr lang="en-ZA" sz="1600">
                          <a:effectLst/>
                        </a:rPr>
                        <a:t> </a:t>
                      </a:r>
                    </a:p>
                    <a:p>
                      <a:pPr algn="ctr">
                        <a:spcAft>
                          <a:spcPts val="0"/>
                        </a:spcAft>
                      </a:pPr>
                      <a:r>
                        <a:rPr lang="en-ZA" sz="1600">
                          <a:effectLst/>
                        </a:rPr>
                        <a:t>4</a:t>
                      </a:r>
                      <a:r>
                        <a:rPr lang="en-ZA" sz="1600" baseline="30000">
                          <a:effectLst/>
                        </a:rPr>
                        <a:t>TH</a:t>
                      </a:r>
                      <a:endParaRPr lang="en-ZA" sz="1600">
                        <a:effectLst/>
                        <a:latin typeface="Candara"/>
                        <a:ea typeface="Times New Roman"/>
                        <a:cs typeface="Times New Roman"/>
                      </a:endParaRPr>
                    </a:p>
                  </a:txBody>
                  <a:tcPr marL="67235" marR="67235" marT="0" marB="0"/>
                </a:tc>
                <a:extLst>
                  <a:ext uri="{0D108BD9-81ED-4DB2-BD59-A6C34878D82A}">
                    <a16:rowId xmlns:a16="http://schemas.microsoft.com/office/drawing/2014/main" val="10001"/>
                  </a:ext>
                </a:extLst>
              </a:tr>
              <a:tr h="941294">
                <a:tc>
                  <a:txBody>
                    <a:bodyPr/>
                    <a:lstStyle/>
                    <a:p>
                      <a:pPr>
                        <a:spcAft>
                          <a:spcPts val="0"/>
                        </a:spcAft>
                      </a:pPr>
                      <a:r>
                        <a:rPr lang="en-ZA" sz="1600" dirty="0">
                          <a:effectLst/>
                        </a:rPr>
                        <a:t>Percentage Disciplinary Hearings held against completed investigations and outcomes enforced**</a:t>
                      </a:r>
                    </a:p>
                    <a:p>
                      <a:pPr>
                        <a:spcAft>
                          <a:spcPts val="0"/>
                        </a:spcAft>
                      </a:pPr>
                      <a:r>
                        <a:rPr lang="en-ZA" sz="1600" dirty="0">
                          <a:effectLst/>
                        </a:rPr>
                        <a:t> </a:t>
                      </a:r>
                      <a:endParaRPr lang="en-ZA" sz="1600" dirty="0">
                        <a:effectLst/>
                        <a:latin typeface="Candara"/>
                        <a:ea typeface="Times New Roman"/>
                        <a:cs typeface="Times New Roman"/>
                      </a:endParaRPr>
                    </a:p>
                  </a:txBody>
                  <a:tcPr marL="67235" marR="67235" marT="0" marB="0"/>
                </a:tc>
                <a:tc>
                  <a:txBody>
                    <a:bodyPr/>
                    <a:lstStyle/>
                    <a:p>
                      <a:pPr algn="ctr">
                        <a:spcAft>
                          <a:spcPts val="0"/>
                        </a:spcAft>
                      </a:pPr>
                      <a:r>
                        <a:rPr lang="en-ZA" sz="1600">
                          <a:effectLst/>
                        </a:rPr>
                        <a:t>75% Disciplinary Hearings held against completed investigations and 100% Disciplinary outcomes enforced</a:t>
                      </a:r>
                    </a:p>
                    <a:p>
                      <a:pPr algn="ctr">
                        <a:spcAft>
                          <a:spcPts val="0"/>
                        </a:spcAft>
                      </a:pPr>
                      <a:r>
                        <a:rPr lang="en-ZA" sz="1600">
                          <a:effectLst/>
                          <a:highlight>
                            <a:srgbClr val="FFFF00"/>
                          </a:highlight>
                        </a:rPr>
                        <a:t> </a:t>
                      </a:r>
                      <a:endParaRPr lang="en-ZA" sz="1600">
                        <a:effectLst/>
                        <a:latin typeface="Candara"/>
                        <a:ea typeface="Times New Roman"/>
                        <a:cs typeface="Times New Roman"/>
                      </a:endParaRPr>
                    </a:p>
                  </a:txBody>
                  <a:tcPr marL="67235" marR="67235" marT="0" marB="0"/>
                </a:tc>
                <a:tc>
                  <a:txBody>
                    <a:bodyPr/>
                    <a:lstStyle/>
                    <a:p>
                      <a:pPr algn="ctr">
                        <a:spcAft>
                          <a:spcPts val="0"/>
                        </a:spcAft>
                      </a:pPr>
                      <a:r>
                        <a:rPr lang="en-ZA" sz="1600" dirty="0">
                          <a:effectLst/>
                        </a:rPr>
                        <a:t>75% Disciplinary Hearings held against completed investigations and 100% Disciplinary outcomes enforced</a:t>
                      </a:r>
                      <a:endParaRPr lang="en-ZA" sz="1600" dirty="0">
                        <a:effectLst/>
                        <a:latin typeface="Candara"/>
                        <a:ea typeface="Times New Roman"/>
                        <a:cs typeface="Times New Roman"/>
                      </a:endParaRPr>
                    </a:p>
                  </a:txBody>
                  <a:tcPr marL="67235" marR="67235" marT="0" marB="0"/>
                </a:tc>
                <a:tc>
                  <a:txBody>
                    <a:bodyPr/>
                    <a:lstStyle/>
                    <a:p>
                      <a:pPr algn="ctr">
                        <a:spcAft>
                          <a:spcPts val="0"/>
                        </a:spcAft>
                      </a:pPr>
                      <a:r>
                        <a:rPr lang="en-ZA" sz="1600" dirty="0">
                          <a:effectLst/>
                        </a:rPr>
                        <a:t>75% Disciplinary Hearings held against completed investigations and 100% Disciplinary outcomes enforced</a:t>
                      </a:r>
                      <a:endParaRPr lang="en-ZA" sz="1600" dirty="0">
                        <a:effectLst/>
                        <a:latin typeface="Candara"/>
                        <a:ea typeface="Times New Roman"/>
                        <a:cs typeface="Times New Roman"/>
                      </a:endParaRPr>
                    </a:p>
                  </a:txBody>
                  <a:tcPr marL="67235" marR="67235" marT="0" marB="0"/>
                </a:tc>
                <a:tc>
                  <a:txBody>
                    <a:bodyPr/>
                    <a:lstStyle/>
                    <a:p>
                      <a:pPr algn="ctr">
                        <a:spcAft>
                          <a:spcPts val="0"/>
                        </a:spcAft>
                      </a:pPr>
                      <a:r>
                        <a:rPr lang="en-ZA" sz="1600">
                          <a:effectLst/>
                        </a:rPr>
                        <a:t>75% Disciplinary Hearings held against completed investigations and 100% Disciplinary outcomes enforced</a:t>
                      </a:r>
                      <a:endParaRPr lang="en-ZA" sz="1600">
                        <a:effectLst/>
                        <a:latin typeface="Candara"/>
                        <a:ea typeface="Times New Roman"/>
                        <a:cs typeface="Times New Roman"/>
                      </a:endParaRPr>
                    </a:p>
                  </a:txBody>
                  <a:tcPr marL="67235" marR="67235" marT="0" marB="0"/>
                </a:tc>
                <a:tc>
                  <a:txBody>
                    <a:bodyPr/>
                    <a:lstStyle/>
                    <a:p>
                      <a:pPr algn="ctr">
                        <a:spcAft>
                          <a:spcPts val="0"/>
                        </a:spcAft>
                      </a:pPr>
                      <a:r>
                        <a:rPr lang="en-ZA" sz="1600" dirty="0">
                          <a:effectLst/>
                        </a:rPr>
                        <a:t>75% Disciplinary Hearings held against completed investigations and 100% Disciplinary outcomes enforced</a:t>
                      </a:r>
                      <a:endParaRPr lang="en-ZA" sz="1600" dirty="0">
                        <a:effectLst/>
                        <a:latin typeface="Candara"/>
                        <a:ea typeface="Times New Roman"/>
                        <a:cs typeface="Times New Roman"/>
                      </a:endParaRPr>
                    </a:p>
                  </a:txBody>
                  <a:tcPr marL="67235" marR="67235" marT="0" marB="0"/>
                </a:tc>
                <a:extLst>
                  <a:ext uri="{0D108BD9-81ED-4DB2-BD59-A6C34878D82A}">
                    <a16:rowId xmlns:a16="http://schemas.microsoft.com/office/drawing/2014/main" val="10002"/>
                  </a:ext>
                </a:extLst>
              </a:tr>
              <a:tr h="547843">
                <a:tc>
                  <a:txBody>
                    <a:bodyPr/>
                    <a:lstStyle/>
                    <a:p>
                      <a:pPr>
                        <a:spcAft>
                          <a:spcPts val="0"/>
                        </a:spcAft>
                      </a:pPr>
                      <a:r>
                        <a:rPr lang="en-ZA" sz="1600">
                          <a:effectLst/>
                        </a:rPr>
                        <a:t>No. of  FIC Inspections performed </a:t>
                      </a:r>
                    </a:p>
                    <a:p>
                      <a:pPr>
                        <a:spcAft>
                          <a:spcPts val="0"/>
                        </a:spcAft>
                      </a:pPr>
                      <a:r>
                        <a:rPr lang="en-ZA" sz="1600">
                          <a:effectLst/>
                        </a:rPr>
                        <a:t> </a:t>
                      </a:r>
                      <a:endParaRPr lang="en-ZA" sz="1600">
                        <a:effectLst/>
                        <a:latin typeface="Candara"/>
                        <a:ea typeface="Times New Roman"/>
                        <a:cs typeface="Times New Roman"/>
                      </a:endParaRPr>
                    </a:p>
                  </a:txBody>
                  <a:tcPr marL="67235" marR="67235" marT="0" marB="0"/>
                </a:tc>
                <a:tc>
                  <a:txBody>
                    <a:bodyPr/>
                    <a:lstStyle/>
                    <a:p>
                      <a:pPr algn="ctr">
                        <a:spcAft>
                          <a:spcPts val="0"/>
                        </a:spcAft>
                      </a:pPr>
                      <a:r>
                        <a:rPr lang="en-ZA" sz="1600">
                          <a:effectLst/>
                        </a:rPr>
                        <a:t>170 FIC Inspections performed per annum</a:t>
                      </a:r>
                      <a:endParaRPr lang="en-ZA" sz="1600">
                        <a:effectLst/>
                        <a:latin typeface="Candara"/>
                        <a:ea typeface="Times New Roman"/>
                        <a:cs typeface="Times New Roman"/>
                      </a:endParaRPr>
                    </a:p>
                  </a:txBody>
                  <a:tcPr marL="67235" marR="67235" marT="0" marB="0"/>
                </a:tc>
                <a:tc>
                  <a:txBody>
                    <a:bodyPr/>
                    <a:lstStyle/>
                    <a:p>
                      <a:pPr algn="ctr">
                        <a:spcAft>
                          <a:spcPts val="0"/>
                        </a:spcAft>
                      </a:pPr>
                      <a:r>
                        <a:rPr lang="en-ZA" sz="1600">
                          <a:effectLst/>
                        </a:rPr>
                        <a:t>20 FIC Inspections performed</a:t>
                      </a:r>
                      <a:endParaRPr lang="en-ZA" sz="1600">
                        <a:effectLst/>
                        <a:latin typeface="Candara"/>
                        <a:ea typeface="Times New Roman"/>
                        <a:cs typeface="Times New Roman"/>
                      </a:endParaRPr>
                    </a:p>
                  </a:txBody>
                  <a:tcPr marL="67235" marR="67235" marT="0" marB="0"/>
                </a:tc>
                <a:tc>
                  <a:txBody>
                    <a:bodyPr/>
                    <a:lstStyle/>
                    <a:p>
                      <a:pPr algn="ctr">
                        <a:spcAft>
                          <a:spcPts val="0"/>
                        </a:spcAft>
                      </a:pPr>
                      <a:r>
                        <a:rPr lang="en-ZA" sz="1600" dirty="0">
                          <a:effectLst/>
                        </a:rPr>
                        <a:t>50 FIC Inspections performed</a:t>
                      </a:r>
                      <a:endParaRPr lang="en-ZA" sz="1600" dirty="0">
                        <a:effectLst/>
                        <a:latin typeface="Candara"/>
                        <a:ea typeface="Times New Roman"/>
                        <a:cs typeface="Times New Roman"/>
                      </a:endParaRPr>
                    </a:p>
                  </a:txBody>
                  <a:tcPr marL="67235" marR="67235" marT="0" marB="0"/>
                </a:tc>
                <a:tc>
                  <a:txBody>
                    <a:bodyPr/>
                    <a:lstStyle/>
                    <a:p>
                      <a:pPr algn="ctr">
                        <a:spcAft>
                          <a:spcPts val="0"/>
                        </a:spcAft>
                      </a:pPr>
                      <a:r>
                        <a:rPr lang="en-ZA" sz="1600" dirty="0">
                          <a:effectLst/>
                        </a:rPr>
                        <a:t>50 FIC Inspections performed</a:t>
                      </a:r>
                      <a:endParaRPr lang="en-ZA" sz="1600" dirty="0">
                        <a:effectLst/>
                        <a:latin typeface="Candara"/>
                        <a:ea typeface="Times New Roman"/>
                        <a:cs typeface="Times New Roman"/>
                      </a:endParaRPr>
                    </a:p>
                  </a:txBody>
                  <a:tcPr marL="67235" marR="67235" marT="0" marB="0"/>
                </a:tc>
                <a:tc>
                  <a:txBody>
                    <a:bodyPr/>
                    <a:lstStyle/>
                    <a:p>
                      <a:pPr algn="ctr">
                        <a:spcAft>
                          <a:spcPts val="0"/>
                        </a:spcAft>
                      </a:pPr>
                      <a:r>
                        <a:rPr lang="en-ZA" sz="1600" dirty="0">
                          <a:effectLst/>
                        </a:rPr>
                        <a:t>50 FIC Inspections performed</a:t>
                      </a:r>
                      <a:endParaRPr lang="en-ZA" sz="1600" dirty="0">
                        <a:effectLst/>
                        <a:latin typeface="Candara"/>
                        <a:ea typeface="Times New Roman"/>
                        <a:cs typeface="Times New Roman"/>
                      </a:endParaRPr>
                    </a:p>
                  </a:txBody>
                  <a:tcPr marL="67235" marR="67235" marT="0" marB="0"/>
                </a:tc>
                <a:extLst>
                  <a:ext uri="{0D108BD9-81ED-4DB2-BD59-A6C34878D82A}">
                    <a16:rowId xmlns:a16="http://schemas.microsoft.com/office/drawing/2014/main" val="10003"/>
                  </a:ext>
                </a:extLst>
              </a:tr>
            </a:tbl>
          </a:graphicData>
        </a:graphic>
      </p:graphicFrame>
      <p:sp>
        <p:nvSpPr>
          <p:cNvPr id="4" name="TextBox 3"/>
          <p:cNvSpPr txBox="1"/>
          <p:nvPr/>
        </p:nvSpPr>
        <p:spPr>
          <a:xfrm>
            <a:off x="355602" y="557832"/>
            <a:ext cx="4419600" cy="430887"/>
          </a:xfrm>
          <a:prstGeom prst="rect">
            <a:avLst/>
          </a:prstGeom>
          <a:noFill/>
        </p:spPr>
        <p:txBody>
          <a:bodyPr wrap="square" rtlCol="0">
            <a:spAutoFit/>
          </a:bodyPr>
          <a:lstStyle/>
          <a:p>
            <a:r>
              <a:rPr lang="en-ZA" sz="2200" b="1" dirty="0" smtClean="0">
                <a:solidFill>
                  <a:srgbClr val="FF0000"/>
                </a:solidFill>
              </a:rPr>
              <a:t>Programme 2: Compliance </a:t>
            </a:r>
            <a:r>
              <a:rPr lang="en-ZA" sz="2200" b="1" dirty="0" err="1" smtClean="0">
                <a:solidFill>
                  <a:srgbClr val="FF0000"/>
                </a:solidFill>
              </a:rPr>
              <a:t>Cont</a:t>
            </a:r>
            <a:r>
              <a:rPr lang="en-ZA" sz="2200" b="1" dirty="0" smtClean="0">
                <a:solidFill>
                  <a:srgbClr val="FF0000"/>
                </a:solidFill>
              </a:rPr>
              <a:t>/…</a:t>
            </a:r>
            <a:endParaRPr lang="en-ZA" sz="2200" b="1" dirty="0">
              <a:solidFill>
                <a:srgbClr val="FF0000"/>
              </a:solidFill>
            </a:endParaRPr>
          </a:p>
        </p:txBody>
      </p:sp>
      <p:sp>
        <p:nvSpPr>
          <p:cNvPr id="5" name="TextBox 4"/>
          <p:cNvSpPr txBox="1"/>
          <p:nvPr/>
        </p:nvSpPr>
        <p:spPr>
          <a:xfrm>
            <a:off x="0" y="120134"/>
            <a:ext cx="9144000" cy="492443"/>
          </a:xfrm>
          <a:prstGeom prst="rect">
            <a:avLst/>
          </a:prstGeom>
          <a:noFill/>
        </p:spPr>
        <p:txBody>
          <a:bodyPr wrap="square" rtlCol="0">
            <a:spAutoFit/>
          </a:bodyPr>
          <a:lstStyle/>
          <a:p>
            <a:pPr lvl="0" algn="ctr"/>
            <a:r>
              <a:rPr lang="en-ZA" sz="2600" b="1" dirty="0" smtClean="0"/>
              <a:t>OUTPUT INDICATORS: ANNUAL AND QUARTERLY TARGETS</a:t>
            </a:r>
            <a:endParaRPr lang="en-ZA" sz="2600" dirty="0"/>
          </a:p>
        </p:txBody>
      </p:sp>
    </p:spTree>
    <p:extLst>
      <p:ext uri="{BB962C8B-B14F-4D97-AF65-F5344CB8AC3E}">
        <p14:creationId xmlns:p14="http://schemas.microsoft.com/office/powerpoint/2010/main" val="126814645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43</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262999439"/>
              </p:ext>
            </p:extLst>
          </p:nvPr>
        </p:nvGraphicFramePr>
        <p:xfrm>
          <a:off x="152400" y="624401"/>
          <a:ext cx="8839200" cy="5608320"/>
        </p:xfrm>
        <a:graphic>
          <a:graphicData uri="http://schemas.openxmlformats.org/drawingml/2006/table">
            <a:tbl>
              <a:tblPr firstRow="1" firstCol="1" lastRow="1" lastCol="1" bandRow="1" bandCol="1">
                <a:tableStyleId>{5C22544A-7EE6-4342-B048-85BDC9FD1C3A}</a:tableStyleId>
              </a:tblPr>
              <a:tblGrid>
                <a:gridCol w="1716999">
                  <a:extLst>
                    <a:ext uri="{9D8B030D-6E8A-4147-A177-3AD203B41FA5}">
                      <a16:colId xmlns:a16="http://schemas.microsoft.com/office/drawing/2014/main" val="20000"/>
                    </a:ext>
                  </a:extLst>
                </a:gridCol>
                <a:gridCol w="1430304">
                  <a:extLst>
                    <a:ext uri="{9D8B030D-6E8A-4147-A177-3AD203B41FA5}">
                      <a16:colId xmlns:a16="http://schemas.microsoft.com/office/drawing/2014/main" val="20001"/>
                    </a:ext>
                  </a:extLst>
                </a:gridCol>
                <a:gridCol w="1346363">
                  <a:extLst>
                    <a:ext uri="{9D8B030D-6E8A-4147-A177-3AD203B41FA5}">
                      <a16:colId xmlns:a16="http://schemas.microsoft.com/office/drawing/2014/main" val="20002"/>
                    </a:ext>
                  </a:extLst>
                </a:gridCol>
                <a:gridCol w="1346363">
                  <a:extLst>
                    <a:ext uri="{9D8B030D-6E8A-4147-A177-3AD203B41FA5}">
                      <a16:colId xmlns:a16="http://schemas.microsoft.com/office/drawing/2014/main" val="20003"/>
                    </a:ext>
                  </a:extLst>
                </a:gridCol>
                <a:gridCol w="1348009">
                  <a:extLst>
                    <a:ext uri="{9D8B030D-6E8A-4147-A177-3AD203B41FA5}">
                      <a16:colId xmlns:a16="http://schemas.microsoft.com/office/drawing/2014/main" val="20004"/>
                    </a:ext>
                  </a:extLst>
                </a:gridCol>
                <a:gridCol w="1651162">
                  <a:extLst>
                    <a:ext uri="{9D8B030D-6E8A-4147-A177-3AD203B41FA5}">
                      <a16:colId xmlns:a16="http://schemas.microsoft.com/office/drawing/2014/main" val="20005"/>
                    </a:ext>
                  </a:extLst>
                </a:gridCol>
              </a:tblGrid>
              <a:tr h="230227">
                <a:tc rowSpan="2">
                  <a:txBody>
                    <a:bodyPr/>
                    <a:lstStyle/>
                    <a:p>
                      <a:pPr algn="l">
                        <a:spcAft>
                          <a:spcPts val="0"/>
                        </a:spcAft>
                      </a:pPr>
                      <a:r>
                        <a:rPr lang="en-ZA" sz="1600" dirty="0">
                          <a:effectLst/>
                        </a:rPr>
                        <a:t>OUTPUT INDICATOR(S)</a:t>
                      </a:r>
                      <a:endParaRPr lang="en-ZA" sz="1600" dirty="0">
                        <a:effectLst/>
                        <a:latin typeface="Candara"/>
                        <a:ea typeface="Times New Roman"/>
                        <a:cs typeface="Times New Roman"/>
                      </a:endParaRPr>
                    </a:p>
                  </a:txBody>
                  <a:tcPr marL="44566" marR="44566" marT="0" marB="0" anchor="ctr"/>
                </a:tc>
                <a:tc rowSpan="2">
                  <a:txBody>
                    <a:bodyPr/>
                    <a:lstStyle/>
                    <a:p>
                      <a:pPr algn="ctr">
                        <a:spcAft>
                          <a:spcPts val="0"/>
                        </a:spcAft>
                      </a:pPr>
                      <a:r>
                        <a:rPr lang="en-ZA" sz="1600" dirty="0">
                          <a:effectLst/>
                        </a:rPr>
                        <a:t>ANNUAL TARGET(S)</a:t>
                      </a:r>
                    </a:p>
                    <a:p>
                      <a:pPr algn="ctr">
                        <a:spcAft>
                          <a:spcPts val="0"/>
                        </a:spcAft>
                      </a:pPr>
                      <a:r>
                        <a:rPr lang="en-ZA" sz="1600" dirty="0">
                          <a:effectLst/>
                        </a:rPr>
                        <a:t>( 2020-2021)</a:t>
                      </a:r>
                      <a:endParaRPr lang="en-ZA" sz="1600" dirty="0">
                        <a:effectLst/>
                        <a:latin typeface="Candara"/>
                        <a:ea typeface="Times New Roman"/>
                        <a:cs typeface="Times New Roman"/>
                      </a:endParaRPr>
                    </a:p>
                  </a:txBody>
                  <a:tcPr marL="44566" marR="44566" marT="0" marB="0" anchor="ctr"/>
                </a:tc>
                <a:tc gridSpan="4">
                  <a:txBody>
                    <a:bodyPr/>
                    <a:lstStyle/>
                    <a:p>
                      <a:pPr indent="-22225" algn="ctr">
                        <a:spcAft>
                          <a:spcPts val="0"/>
                        </a:spcAft>
                      </a:pPr>
                      <a:r>
                        <a:rPr lang="en-ZA" sz="800" cap="all" dirty="0">
                          <a:effectLst/>
                        </a:rPr>
                        <a:t> </a:t>
                      </a:r>
                      <a:endParaRPr lang="en-ZA" sz="800" dirty="0">
                        <a:effectLst/>
                      </a:endParaRPr>
                    </a:p>
                    <a:p>
                      <a:pPr indent="-22225" algn="ctr">
                        <a:spcAft>
                          <a:spcPts val="0"/>
                        </a:spcAft>
                      </a:pPr>
                      <a:r>
                        <a:rPr lang="en-ZA" sz="800" cap="all" dirty="0">
                          <a:effectLst/>
                        </a:rPr>
                        <a:t>QUARTERLY TARGET </a:t>
                      </a:r>
                      <a:endParaRPr lang="en-ZA" sz="800" dirty="0">
                        <a:effectLst/>
                        <a:latin typeface="Candara"/>
                        <a:ea typeface="Times New Roman"/>
                        <a:cs typeface="Times New Roman"/>
                      </a:endParaRPr>
                    </a:p>
                  </a:txBody>
                  <a:tcPr marL="44566" marR="44566"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230227">
                <a:tc vMerge="1">
                  <a:txBody>
                    <a:bodyPr/>
                    <a:lstStyle/>
                    <a:p>
                      <a:endParaRPr lang="en-ZA"/>
                    </a:p>
                  </a:txBody>
                  <a:tcPr/>
                </a:tc>
                <a:tc vMerge="1">
                  <a:txBody>
                    <a:bodyPr/>
                    <a:lstStyle/>
                    <a:p>
                      <a:endParaRPr lang="en-ZA"/>
                    </a:p>
                  </a:txBody>
                  <a:tcPr/>
                </a:tc>
                <a:tc>
                  <a:txBody>
                    <a:bodyPr/>
                    <a:lstStyle/>
                    <a:p>
                      <a:pPr algn="ctr">
                        <a:spcAft>
                          <a:spcPts val="0"/>
                        </a:spcAft>
                      </a:pPr>
                      <a:r>
                        <a:rPr lang="en-ZA" sz="1600" dirty="0">
                          <a:effectLst/>
                        </a:rPr>
                        <a:t> </a:t>
                      </a:r>
                    </a:p>
                    <a:p>
                      <a:pPr algn="ctr">
                        <a:spcAft>
                          <a:spcPts val="0"/>
                        </a:spcAft>
                      </a:pPr>
                      <a:r>
                        <a:rPr lang="en-ZA" sz="1600" dirty="0">
                          <a:effectLst/>
                        </a:rPr>
                        <a:t>1</a:t>
                      </a:r>
                      <a:r>
                        <a:rPr lang="en-ZA" sz="1600" baseline="30000" dirty="0">
                          <a:effectLst/>
                        </a:rPr>
                        <a:t>ST</a:t>
                      </a:r>
                      <a:endParaRPr lang="en-ZA" sz="1600" dirty="0">
                        <a:effectLst/>
                        <a:latin typeface="Candara"/>
                        <a:ea typeface="Times New Roman"/>
                        <a:cs typeface="Times New Roman"/>
                      </a:endParaRPr>
                    </a:p>
                  </a:txBody>
                  <a:tcPr marL="44566" marR="44566" marT="0" marB="0" anchor="ctr"/>
                </a:tc>
                <a:tc>
                  <a:txBody>
                    <a:bodyPr/>
                    <a:lstStyle/>
                    <a:p>
                      <a:pPr algn="ctr">
                        <a:spcAft>
                          <a:spcPts val="0"/>
                        </a:spcAft>
                      </a:pPr>
                      <a:r>
                        <a:rPr lang="en-ZA" sz="1600" dirty="0">
                          <a:effectLst/>
                        </a:rPr>
                        <a:t> </a:t>
                      </a:r>
                    </a:p>
                    <a:p>
                      <a:pPr algn="ctr">
                        <a:spcAft>
                          <a:spcPts val="0"/>
                        </a:spcAft>
                      </a:pPr>
                      <a:r>
                        <a:rPr lang="en-ZA" sz="1600" dirty="0">
                          <a:effectLst/>
                        </a:rPr>
                        <a:t>2</a:t>
                      </a:r>
                      <a:r>
                        <a:rPr lang="en-ZA" sz="1600" baseline="30000" dirty="0">
                          <a:effectLst/>
                        </a:rPr>
                        <a:t>ND</a:t>
                      </a:r>
                      <a:endParaRPr lang="en-ZA" sz="1600" dirty="0">
                        <a:effectLst/>
                        <a:latin typeface="Candara"/>
                        <a:ea typeface="Times New Roman"/>
                        <a:cs typeface="Times New Roman"/>
                      </a:endParaRPr>
                    </a:p>
                  </a:txBody>
                  <a:tcPr marL="44566" marR="44566" marT="0" marB="0" anchor="ctr"/>
                </a:tc>
                <a:tc>
                  <a:txBody>
                    <a:bodyPr/>
                    <a:lstStyle/>
                    <a:p>
                      <a:pPr algn="ctr">
                        <a:spcAft>
                          <a:spcPts val="0"/>
                        </a:spcAft>
                      </a:pPr>
                      <a:r>
                        <a:rPr lang="en-ZA" sz="1600" dirty="0">
                          <a:effectLst/>
                        </a:rPr>
                        <a:t> </a:t>
                      </a:r>
                    </a:p>
                    <a:p>
                      <a:pPr algn="l">
                        <a:spcAft>
                          <a:spcPts val="0"/>
                        </a:spcAft>
                        <a:tabLst>
                          <a:tab pos="508000" algn="ctr"/>
                          <a:tab pos="904875" algn="l"/>
                        </a:tabLst>
                      </a:pPr>
                      <a:r>
                        <a:rPr lang="en-ZA" sz="1600" dirty="0">
                          <a:effectLst/>
                        </a:rPr>
                        <a:t>	3</a:t>
                      </a:r>
                      <a:r>
                        <a:rPr lang="en-ZA" sz="1600" baseline="30000" dirty="0">
                          <a:effectLst/>
                        </a:rPr>
                        <a:t>RD	</a:t>
                      </a:r>
                      <a:endParaRPr lang="en-ZA" sz="1600" dirty="0">
                        <a:effectLst/>
                        <a:latin typeface="Candara"/>
                        <a:ea typeface="Times New Roman"/>
                        <a:cs typeface="Times New Roman"/>
                      </a:endParaRPr>
                    </a:p>
                  </a:txBody>
                  <a:tcPr marL="44566" marR="44566" marT="0" marB="0"/>
                </a:tc>
                <a:tc>
                  <a:txBody>
                    <a:bodyPr/>
                    <a:lstStyle/>
                    <a:p>
                      <a:pPr algn="ctr">
                        <a:spcAft>
                          <a:spcPts val="0"/>
                        </a:spcAft>
                      </a:pPr>
                      <a:r>
                        <a:rPr lang="en-ZA" sz="1600" dirty="0">
                          <a:effectLst/>
                        </a:rPr>
                        <a:t> </a:t>
                      </a:r>
                    </a:p>
                    <a:p>
                      <a:pPr algn="ctr">
                        <a:spcAft>
                          <a:spcPts val="0"/>
                        </a:spcAft>
                      </a:pPr>
                      <a:r>
                        <a:rPr lang="en-ZA" sz="1600" dirty="0">
                          <a:effectLst/>
                        </a:rPr>
                        <a:t>4</a:t>
                      </a:r>
                      <a:r>
                        <a:rPr lang="en-ZA" sz="1600" baseline="30000" dirty="0">
                          <a:effectLst/>
                        </a:rPr>
                        <a:t>TH</a:t>
                      </a:r>
                      <a:endParaRPr lang="en-ZA" sz="1600" dirty="0">
                        <a:effectLst/>
                        <a:latin typeface="Candara"/>
                        <a:ea typeface="Times New Roman"/>
                        <a:cs typeface="Times New Roman"/>
                      </a:endParaRPr>
                    </a:p>
                  </a:txBody>
                  <a:tcPr marL="44566" marR="44566" marT="0" marB="0"/>
                </a:tc>
                <a:extLst>
                  <a:ext uri="{0D108BD9-81ED-4DB2-BD59-A6C34878D82A}">
                    <a16:rowId xmlns:a16="http://schemas.microsoft.com/office/drawing/2014/main" val="10001"/>
                  </a:ext>
                </a:extLst>
              </a:tr>
              <a:tr h="834946">
                <a:tc>
                  <a:txBody>
                    <a:bodyPr/>
                    <a:lstStyle/>
                    <a:p>
                      <a:pPr algn="l">
                        <a:spcAft>
                          <a:spcPts val="0"/>
                        </a:spcAft>
                      </a:pPr>
                      <a:r>
                        <a:rPr lang="en-ZA" sz="1600" dirty="0">
                          <a:effectLst/>
                        </a:rPr>
                        <a:t>Develop skills programme and qualifications for the sector </a:t>
                      </a:r>
                    </a:p>
                    <a:p>
                      <a:pPr algn="l">
                        <a:spcAft>
                          <a:spcPts val="0"/>
                        </a:spcAft>
                      </a:pPr>
                      <a:r>
                        <a:rPr lang="en-ZA" sz="1600" dirty="0">
                          <a:effectLst/>
                        </a:rPr>
                        <a:t> </a:t>
                      </a:r>
                      <a:endParaRPr lang="en-ZA" sz="1600" dirty="0">
                        <a:effectLst/>
                        <a:latin typeface="Candara"/>
                        <a:ea typeface="Times New Roman"/>
                        <a:cs typeface="Times New Roman"/>
                      </a:endParaRPr>
                    </a:p>
                  </a:txBody>
                  <a:tcPr marL="44566" marR="44566" marT="0" marB="0"/>
                </a:tc>
                <a:tc>
                  <a:txBody>
                    <a:bodyPr/>
                    <a:lstStyle/>
                    <a:p>
                      <a:pPr algn="ctr">
                        <a:spcAft>
                          <a:spcPts val="0"/>
                        </a:spcAft>
                      </a:pPr>
                      <a:r>
                        <a:rPr lang="en-ZA" sz="1600">
                          <a:effectLst/>
                        </a:rPr>
                        <a:t>Approval and implementation of  skills programme and qualifications for the sector.</a:t>
                      </a:r>
                      <a:endParaRPr lang="en-ZA" sz="1600">
                        <a:effectLst/>
                        <a:latin typeface="Candara"/>
                        <a:ea typeface="Times New Roman"/>
                        <a:cs typeface="Times New Roman"/>
                      </a:endParaRPr>
                    </a:p>
                  </a:txBody>
                  <a:tcPr marL="44566" marR="44566" marT="0" marB="0"/>
                </a:tc>
                <a:tc>
                  <a:txBody>
                    <a:bodyPr/>
                    <a:lstStyle/>
                    <a:p>
                      <a:pPr algn="ctr">
                        <a:spcAft>
                          <a:spcPts val="0"/>
                        </a:spcAft>
                      </a:pPr>
                      <a:r>
                        <a:rPr lang="en-ZA" sz="1600">
                          <a:effectLst/>
                        </a:rPr>
                        <a:t>Conduct sector engagements involving new industry players in terms of the PPA and obtain inputs</a:t>
                      </a:r>
                      <a:endParaRPr lang="en-ZA" sz="1600">
                        <a:effectLst/>
                        <a:latin typeface="Candara"/>
                        <a:ea typeface="Times New Roman"/>
                        <a:cs typeface="Times New Roman"/>
                      </a:endParaRPr>
                    </a:p>
                  </a:txBody>
                  <a:tcPr marL="44566" marR="44566" marT="0" marB="0"/>
                </a:tc>
                <a:tc>
                  <a:txBody>
                    <a:bodyPr/>
                    <a:lstStyle/>
                    <a:p>
                      <a:pPr algn="ctr">
                        <a:spcAft>
                          <a:spcPts val="0"/>
                        </a:spcAft>
                      </a:pPr>
                      <a:r>
                        <a:rPr lang="en-ZA" sz="1600" dirty="0">
                          <a:effectLst/>
                        </a:rPr>
                        <a:t>Complete consultation, consolidate inputs from the sector</a:t>
                      </a:r>
                    </a:p>
                    <a:p>
                      <a:pPr algn="ctr">
                        <a:spcAft>
                          <a:spcPts val="0"/>
                        </a:spcAft>
                      </a:pPr>
                      <a:r>
                        <a:rPr lang="en-ZA" sz="1600" dirty="0">
                          <a:effectLst/>
                        </a:rPr>
                        <a:t> </a:t>
                      </a:r>
                    </a:p>
                    <a:p>
                      <a:pPr algn="ctr">
                        <a:spcAft>
                          <a:spcPts val="0"/>
                        </a:spcAft>
                      </a:pPr>
                      <a:r>
                        <a:rPr lang="en-ZA" sz="1600" dirty="0">
                          <a:effectLst/>
                        </a:rPr>
                        <a:t>Obtain sector sign-off </a:t>
                      </a:r>
                      <a:endParaRPr lang="en-ZA" sz="1600" dirty="0">
                        <a:effectLst/>
                        <a:latin typeface="Candara"/>
                        <a:ea typeface="Times New Roman"/>
                        <a:cs typeface="Times New Roman"/>
                      </a:endParaRPr>
                    </a:p>
                  </a:txBody>
                  <a:tcPr marL="44566" marR="44566" marT="0" marB="0"/>
                </a:tc>
                <a:tc>
                  <a:txBody>
                    <a:bodyPr/>
                    <a:lstStyle/>
                    <a:p>
                      <a:pPr algn="l">
                        <a:spcAft>
                          <a:spcPts val="0"/>
                        </a:spcAft>
                      </a:pPr>
                      <a:r>
                        <a:rPr lang="en-ZA" sz="1600" dirty="0">
                          <a:effectLst/>
                        </a:rPr>
                        <a:t>Develop skills programmes for all areas of specialisation in the property sector</a:t>
                      </a:r>
                    </a:p>
                    <a:p>
                      <a:pPr algn="l">
                        <a:spcAft>
                          <a:spcPts val="0"/>
                        </a:spcAft>
                      </a:pPr>
                      <a:r>
                        <a:rPr lang="en-ZA" sz="1600" dirty="0">
                          <a:effectLst/>
                        </a:rPr>
                        <a:t> </a:t>
                      </a:r>
                    </a:p>
                    <a:p>
                      <a:pPr algn="l">
                        <a:spcAft>
                          <a:spcPts val="0"/>
                        </a:spcAft>
                      </a:pPr>
                      <a:r>
                        <a:rPr lang="en-ZA" sz="1600" dirty="0">
                          <a:effectLst/>
                        </a:rPr>
                        <a:t>Develop SAQA approved occupational qualifications and assessment specifications for each qualification</a:t>
                      </a:r>
                    </a:p>
                    <a:p>
                      <a:pPr algn="l">
                        <a:spcAft>
                          <a:spcPts val="0"/>
                        </a:spcAft>
                      </a:pPr>
                      <a:r>
                        <a:rPr lang="en-ZA" sz="1600" dirty="0">
                          <a:effectLst/>
                        </a:rPr>
                        <a:t> </a:t>
                      </a:r>
                    </a:p>
                    <a:p>
                      <a:pPr algn="l">
                        <a:spcAft>
                          <a:spcPts val="0"/>
                        </a:spcAft>
                      </a:pPr>
                      <a:r>
                        <a:rPr lang="en-ZA" sz="1600" dirty="0">
                          <a:effectLst/>
                        </a:rPr>
                        <a:t>Obtain sector sign-off   </a:t>
                      </a:r>
                      <a:endParaRPr lang="en-ZA" sz="1600" dirty="0">
                        <a:effectLst/>
                        <a:latin typeface="Candara"/>
                        <a:ea typeface="Times New Roman"/>
                        <a:cs typeface="Times New Roman"/>
                      </a:endParaRPr>
                    </a:p>
                  </a:txBody>
                  <a:tcPr marL="44566" marR="44566" marT="0" marB="0"/>
                </a:tc>
                <a:tc>
                  <a:txBody>
                    <a:bodyPr/>
                    <a:lstStyle/>
                    <a:p>
                      <a:pPr algn="ctr">
                        <a:spcAft>
                          <a:spcPts val="0"/>
                        </a:spcAft>
                      </a:pPr>
                      <a:r>
                        <a:rPr lang="en-ZA" sz="1600" dirty="0">
                          <a:effectLst/>
                        </a:rPr>
                        <a:t>Approval and implementation of  skills programme and qualifications for the sector</a:t>
                      </a:r>
                      <a:endParaRPr lang="en-ZA" sz="1600" dirty="0">
                        <a:effectLst/>
                        <a:latin typeface="Candara"/>
                        <a:ea typeface="Times New Roman"/>
                        <a:cs typeface="Times New Roman"/>
                      </a:endParaRPr>
                    </a:p>
                  </a:txBody>
                  <a:tcPr marL="44566" marR="44566" marT="0" marB="0"/>
                </a:tc>
                <a:extLst>
                  <a:ext uri="{0D108BD9-81ED-4DB2-BD59-A6C34878D82A}">
                    <a16:rowId xmlns:a16="http://schemas.microsoft.com/office/drawing/2014/main" val="10002"/>
                  </a:ext>
                </a:extLst>
              </a:tr>
            </a:tbl>
          </a:graphicData>
        </a:graphic>
      </p:graphicFrame>
      <p:sp>
        <p:nvSpPr>
          <p:cNvPr id="4" name="TextBox 3"/>
          <p:cNvSpPr txBox="1"/>
          <p:nvPr/>
        </p:nvSpPr>
        <p:spPr>
          <a:xfrm>
            <a:off x="326574" y="141516"/>
            <a:ext cx="5867400" cy="430887"/>
          </a:xfrm>
          <a:prstGeom prst="rect">
            <a:avLst/>
          </a:prstGeom>
          <a:noFill/>
        </p:spPr>
        <p:txBody>
          <a:bodyPr wrap="square" rtlCol="0">
            <a:spAutoFit/>
          </a:bodyPr>
          <a:lstStyle/>
          <a:p>
            <a:r>
              <a:rPr lang="en-ZA" sz="2200" b="1" dirty="0" smtClean="0">
                <a:solidFill>
                  <a:srgbClr val="FF0000"/>
                </a:solidFill>
              </a:rPr>
              <a:t>Programme 3: Education </a:t>
            </a:r>
            <a:r>
              <a:rPr lang="en-ZA" sz="2200" b="1" dirty="0">
                <a:solidFill>
                  <a:srgbClr val="FF0000"/>
                </a:solidFill>
              </a:rPr>
              <a:t>and Training</a:t>
            </a:r>
          </a:p>
        </p:txBody>
      </p:sp>
    </p:spTree>
    <p:extLst>
      <p:ext uri="{BB962C8B-B14F-4D97-AF65-F5344CB8AC3E}">
        <p14:creationId xmlns:p14="http://schemas.microsoft.com/office/powerpoint/2010/main" val="283871693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44</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2138859"/>
              </p:ext>
            </p:extLst>
          </p:nvPr>
        </p:nvGraphicFramePr>
        <p:xfrm>
          <a:off x="152400" y="624401"/>
          <a:ext cx="8839200" cy="6096000"/>
        </p:xfrm>
        <a:graphic>
          <a:graphicData uri="http://schemas.openxmlformats.org/drawingml/2006/table">
            <a:tbl>
              <a:tblPr firstRow="1" firstCol="1" lastRow="1" lastCol="1" bandRow="1" bandCol="1">
                <a:tableStyleId>{5C22544A-7EE6-4342-B048-85BDC9FD1C3A}</a:tableStyleId>
              </a:tblPr>
              <a:tblGrid>
                <a:gridCol w="1716999">
                  <a:extLst>
                    <a:ext uri="{9D8B030D-6E8A-4147-A177-3AD203B41FA5}">
                      <a16:colId xmlns:a16="http://schemas.microsoft.com/office/drawing/2014/main" val="20000"/>
                    </a:ext>
                  </a:extLst>
                </a:gridCol>
                <a:gridCol w="1430304">
                  <a:extLst>
                    <a:ext uri="{9D8B030D-6E8A-4147-A177-3AD203B41FA5}">
                      <a16:colId xmlns:a16="http://schemas.microsoft.com/office/drawing/2014/main" val="20001"/>
                    </a:ext>
                  </a:extLst>
                </a:gridCol>
                <a:gridCol w="1346363">
                  <a:extLst>
                    <a:ext uri="{9D8B030D-6E8A-4147-A177-3AD203B41FA5}">
                      <a16:colId xmlns:a16="http://schemas.microsoft.com/office/drawing/2014/main" val="20002"/>
                    </a:ext>
                  </a:extLst>
                </a:gridCol>
                <a:gridCol w="1346363">
                  <a:extLst>
                    <a:ext uri="{9D8B030D-6E8A-4147-A177-3AD203B41FA5}">
                      <a16:colId xmlns:a16="http://schemas.microsoft.com/office/drawing/2014/main" val="20003"/>
                    </a:ext>
                  </a:extLst>
                </a:gridCol>
                <a:gridCol w="1348009">
                  <a:extLst>
                    <a:ext uri="{9D8B030D-6E8A-4147-A177-3AD203B41FA5}">
                      <a16:colId xmlns:a16="http://schemas.microsoft.com/office/drawing/2014/main" val="20004"/>
                    </a:ext>
                  </a:extLst>
                </a:gridCol>
                <a:gridCol w="1651162">
                  <a:extLst>
                    <a:ext uri="{9D8B030D-6E8A-4147-A177-3AD203B41FA5}">
                      <a16:colId xmlns:a16="http://schemas.microsoft.com/office/drawing/2014/main" val="20005"/>
                    </a:ext>
                  </a:extLst>
                </a:gridCol>
              </a:tblGrid>
              <a:tr h="230227">
                <a:tc rowSpan="2">
                  <a:txBody>
                    <a:bodyPr/>
                    <a:lstStyle/>
                    <a:p>
                      <a:pPr algn="l">
                        <a:spcAft>
                          <a:spcPts val="0"/>
                        </a:spcAft>
                      </a:pPr>
                      <a:r>
                        <a:rPr lang="en-ZA" sz="1600" dirty="0">
                          <a:effectLst/>
                        </a:rPr>
                        <a:t>OUTPUT INDICATOR(S)</a:t>
                      </a:r>
                      <a:endParaRPr lang="en-ZA" sz="1600" dirty="0">
                        <a:effectLst/>
                        <a:latin typeface="Candara"/>
                        <a:ea typeface="Times New Roman"/>
                        <a:cs typeface="Times New Roman"/>
                      </a:endParaRPr>
                    </a:p>
                  </a:txBody>
                  <a:tcPr marL="44566" marR="44566" marT="0" marB="0" anchor="ctr"/>
                </a:tc>
                <a:tc rowSpan="2">
                  <a:txBody>
                    <a:bodyPr/>
                    <a:lstStyle/>
                    <a:p>
                      <a:pPr algn="ctr">
                        <a:spcAft>
                          <a:spcPts val="0"/>
                        </a:spcAft>
                      </a:pPr>
                      <a:r>
                        <a:rPr lang="en-ZA" sz="1600" dirty="0">
                          <a:effectLst/>
                        </a:rPr>
                        <a:t>ANNUAL TARGET(S)</a:t>
                      </a:r>
                    </a:p>
                    <a:p>
                      <a:pPr algn="ctr">
                        <a:spcAft>
                          <a:spcPts val="0"/>
                        </a:spcAft>
                      </a:pPr>
                      <a:r>
                        <a:rPr lang="en-ZA" sz="1600" dirty="0">
                          <a:effectLst/>
                        </a:rPr>
                        <a:t>( 2020-2021)</a:t>
                      </a:r>
                      <a:endParaRPr lang="en-ZA" sz="1600" dirty="0">
                        <a:effectLst/>
                        <a:latin typeface="Candara"/>
                        <a:ea typeface="Times New Roman"/>
                        <a:cs typeface="Times New Roman"/>
                      </a:endParaRPr>
                    </a:p>
                  </a:txBody>
                  <a:tcPr marL="44566" marR="44566" marT="0" marB="0" anchor="ctr"/>
                </a:tc>
                <a:tc gridSpan="4">
                  <a:txBody>
                    <a:bodyPr/>
                    <a:lstStyle/>
                    <a:p>
                      <a:pPr indent="-22225" algn="ctr">
                        <a:spcAft>
                          <a:spcPts val="0"/>
                        </a:spcAft>
                      </a:pPr>
                      <a:r>
                        <a:rPr lang="en-ZA" sz="800" cap="all" dirty="0">
                          <a:effectLst/>
                        </a:rPr>
                        <a:t> </a:t>
                      </a:r>
                      <a:endParaRPr lang="en-ZA" sz="800" dirty="0">
                        <a:effectLst/>
                      </a:endParaRPr>
                    </a:p>
                    <a:p>
                      <a:pPr indent="-22225" algn="ctr">
                        <a:spcAft>
                          <a:spcPts val="0"/>
                        </a:spcAft>
                      </a:pPr>
                      <a:r>
                        <a:rPr lang="en-ZA" sz="800" cap="all" dirty="0">
                          <a:effectLst/>
                        </a:rPr>
                        <a:t>QUARTERLY TARGET </a:t>
                      </a:r>
                      <a:endParaRPr lang="en-ZA" sz="800" dirty="0">
                        <a:effectLst/>
                        <a:latin typeface="Candara"/>
                        <a:ea typeface="Times New Roman"/>
                        <a:cs typeface="Times New Roman"/>
                      </a:endParaRPr>
                    </a:p>
                  </a:txBody>
                  <a:tcPr marL="44566" marR="44566"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230227">
                <a:tc vMerge="1">
                  <a:txBody>
                    <a:bodyPr/>
                    <a:lstStyle/>
                    <a:p>
                      <a:endParaRPr lang="en-ZA"/>
                    </a:p>
                  </a:txBody>
                  <a:tcPr/>
                </a:tc>
                <a:tc vMerge="1">
                  <a:txBody>
                    <a:bodyPr/>
                    <a:lstStyle/>
                    <a:p>
                      <a:endParaRPr lang="en-ZA"/>
                    </a:p>
                  </a:txBody>
                  <a:tcPr/>
                </a:tc>
                <a:tc>
                  <a:txBody>
                    <a:bodyPr/>
                    <a:lstStyle/>
                    <a:p>
                      <a:pPr algn="ctr">
                        <a:spcAft>
                          <a:spcPts val="0"/>
                        </a:spcAft>
                      </a:pPr>
                      <a:r>
                        <a:rPr lang="en-ZA" sz="1600" dirty="0">
                          <a:effectLst/>
                        </a:rPr>
                        <a:t> </a:t>
                      </a:r>
                    </a:p>
                    <a:p>
                      <a:pPr algn="ctr">
                        <a:spcAft>
                          <a:spcPts val="0"/>
                        </a:spcAft>
                      </a:pPr>
                      <a:r>
                        <a:rPr lang="en-ZA" sz="1600" dirty="0">
                          <a:effectLst/>
                        </a:rPr>
                        <a:t>1</a:t>
                      </a:r>
                      <a:r>
                        <a:rPr lang="en-ZA" sz="1600" baseline="30000" dirty="0">
                          <a:effectLst/>
                        </a:rPr>
                        <a:t>ST</a:t>
                      </a:r>
                      <a:endParaRPr lang="en-ZA" sz="1600" dirty="0">
                        <a:effectLst/>
                        <a:latin typeface="Candara"/>
                        <a:ea typeface="Times New Roman"/>
                        <a:cs typeface="Times New Roman"/>
                      </a:endParaRPr>
                    </a:p>
                  </a:txBody>
                  <a:tcPr marL="44566" marR="44566" marT="0" marB="0" anchor="ctr"/>
                </a:tc>
                <a:tc>
                  <a:txBody>
                    <a:bodyPr/>
                    <a:lstStyle/>
                    <a:p>
                      <a:pPr algn="ctr">
                        <a:spcAft>
                          <a:spcPts val="0"/>
                        </a:spcAft>
                      </a:pPr>
                      <a:r>
                        <a:rPr lang="en-ZA" sz="1600" dirty="0">
                          <a:effectLst/>
                        </a:rPr>
                        <a:t> </a:t>
                      </a:r>
                    </a:p>
                    <a:p>
                      <a:pPr algn="ctr">
                        <a:spcAft>
                          <a:spcPts val="0"/>
                        </a:spcAft>
                      </a:pPr>
                      <a:r>
                        <a:rPr lang="en-ZA" sz="1600" dirty="0">
                          <a:effectLst/>
                        </a:rPr>
                        <a:t>2</a:t>
                      </a:r>
                      <a:r>
                        <a:rPr lang="en-ZA" sz="1600" baseline="30000" dirty="0">
                          <a:effectLst/>
                        </a:rPr>
                        <a:t>ND</a:t>
                      </a:r>
                      <a:endParaRPr lang="en-ZA" sz="1600" dirty="0">
                        <a:effectLst/>
                        <a:latin typeface="Candara"/>
                        <a:ea typeface="Times New Roman"/>
                        <a:cs typeface="Times New Roman"/>
                      </a:endParaRPr>
                    </a:p>
                  </a:txBody>
                  <a:tcPr marL="44566" marR="44566" marT="0" marB="0" anchor="ctr"/>
                </a:tc>
                <a:tc>
                  <a:txBody>
                    <a:bodyPr/>
                    <a:lstStyle/>
                    <a:p>
                      <a:pPr algn="ctr">
                        <a:spcAft>
                          <a:spcPts val="0"/>
                        </a:spcAft>
                      </a:pPr>
                      <a:r>
                        <a:rPr lang="en-ZA" sz="1600" dirty="0">
                          <a:effectLst/>
                        </a:rPr>
                        <a:t> </a:t>
                      </a:r>
                    </a:p>
                    <a:p>
                      <a:pPr algn="l">
                        <a:spcAft>
                          <a:spcPts val="0"/>
                        </a:spcAft>
                        <a:tabLst>
                          <a:tab pos="508000" algn="ctr"/>
                          <a:tab pos="904875" algn="l"/>
                        </a:tabLst>
                      </a:pPr>
                      <a:r>
                        <a:rPr lang="en-ZA" sz="1600" dirty="0">
                          <a:effectLst/>
                        </a:rPr>
                        <a:t>	3</a:t>
                      </a:r>
                      <a:r>
                        <a:rPr lang="en-ZA" sz="1600" baseline="30000" dirty="0">
                          <a:effectLst/>
                        </a:rPr>
                        <a:t>RD	</a:t>
                      </a:r>
                      <a:endParaRPr lang="en-ZA" sz="1600" dirty="0">
                        <a:effectLst/>
                        <a:latin typeface="Candara"/>
                        <a:ea typeface="Times New Roman"/>
                        <a:cs typeface="Times New Roman"/>
                      </a:endParaRPr>
                    </a:p>
                  </a:txBody>
                  <a:tcPr marL="44566" marR="44566" marT="0" marB="0"/>
                </a:tc>
                <a:tc>
                  <a:txBody>
                    <a:bodyPr/>
                    <a:lstStyle/>
                    <a:p>
                      <a:pPr algn="ctr">
                        <a:spcAft>
                          <a:spcPts val="0"/>
                        </a:spcAft>
                      </a:pPr>
                      <a:r>
                        <a:rPr lang="en-ZA" sz="1600" dirty="0">
                          <a:effectLst/>
                        </a:rPr>
                        <a:t> </a:t>
                      </a:r>
                    </a:p>
                    <a:p>
                      <a:pPr algn="ctr">
                        <a:spcAft>
                          <a:spcPts val="0"/>
                        </a:spcAft>
                      </a:pPr>
                      <a:r>
                        <a:rPr lang="en-ZA" sz="1600" dirty="0">
                          <a:effectLst/>
                        </a:rPr>
                        <a:t>4</a:t>
                      </a:r>
                      <a:r>
                        <a:rPr lang="en-ZA" sz="1600" baseline="30000" dirty="0">
                          <a:effectLst/>
                        </a:rPr>
                        <a:t>TH</a:t>
                      </a:r>
                      <a:endParaRPr lang="en-ZA" sz="1600" dirty="0">
                        <a:effectLst/>
                        <a:latin typeface="Candara"/>
                        <a:ea typeface="Times New Roman"/>
                        <a:cs typeface="Times New Roman"/>
                      </a:endParaRPr>
                    </a:p>
                  </a:txBody>
                  <a:tcPr marL="44566" marR="44566" marT="0" marB="0"/>
                </a:tc>
                <a:extLst>
                  <a:ext uri="{0D108BD9-81ED-4DB2-BD59-A6C34878D82A}">
                    <a16:rowId xmlns:a16="http://schemas.microsoft.com/office/drawing/2014/main" val="10001"/>
                  </a:ext>
                </a:extLst>
              </a:tr>
              <a:tr h="621614">
                <a:tc>
                  <a:txBody>
                    <a:bodyPr/>
                    <a:lstStyle/>
                    <a:p>
                      <a:pPr algn="l">
                        <a:spcAft>
                          <a:spcPts val="0"/>
                        </a:spcAft>
                      </a:pPr>
                      <a:r>
                        <a:rPr lang="en-ZA" sz="1600" dirty="0">
                          <a:effectLst/>
                        </a:rPr>
                        <a:t>Percentage Increase  of registered Estate Agents with professional designations</a:t>
                      </a:r>
                    </a:p>
                    <a:p>
                      <a:pPr algn="l">
                        <a:spcAft>
                          <a:spcPts val="0"/>
                        </a:spcAft>
                      </a:pPr>
                      <a:r>
                        <a:rPr lang="en-ZA" sz="1600" dirty="0">
                          <a:effectLst/>
                        </a:rPr>
                        <a:t> </a:t>
                      </a:r>
                      <a:endParaRPr lang="en-ZA" sz="1600" dirty="0">
                        <a:effectLst/>
                        <a:latin typeface="Candara"/>
                        <a:ea typeface="Times New Roman"/>
                        <a:cs typeface="Times New Roman"/>
                      </a:endParaRPr>
                    </a:p>
                  </a:txBody>
                  <a:tcPr marL="44566" marR="44566" marT="0" marB="0"/>
                </a:tc>
                <a:tc>
                  <a:txBody>
                    <a:bodyPr/>
                    <a:lstStyle/>
                    <a:p>
                      <a:pPr algn="l">
                        <a:spcAft>
                          <a:spcPts val="0"/>
                        </a:spcAft>
                      </a:pPr>
                      <a:r>
                        <a:rPr lang="en-ZA" sz="1600" dirty="0">
                          <a:effectLst/>
                        </a:rPr>
                        <a:t>5% increase on the baseline  of registered Estate Agents with professional designations</a:t>
                      </a:r>
                    </a:p>
                    <a:p>
                      <a:pPr algn="l">
                        <a:spcAft>
                          <a:spcPts val="0"/>
                        </a:spcAft>
                      </a:pPr>
                      <a:r>
                        <a:rPr lang="en-ZA" sz="1600" dirty="0">
                          <a:effectLst/>
                        </a:rPr>
                        <a:t> </a:t>
                      </a:r>
                      <a:endParaRPr lang="en-ZA" sz="1600" dirty="0">
                        <a:effectLst/>
                        <a:latin typeface="Candara"/>
                        <a:ea typeface="Times New Roman"/>
                        <a:cs typeface="Times New Roman"/>
                      </a:endParaRPr>
                    </a:p>
                  </a:txBody>
                  <a:tcPr marL="44566" marR="44566" marT="0" marB="0"/>
                </a:tc>
                <a:tc>
                  <a:txBody>
                    <a:bodyPr/>
                    <a:lstStyle/>
                    <a:p>
                      <a:pPr algn="l">
                        <a:spcAft>
                          <a:spcPts val="0"/>
                        </a:spcAft>
                      </a:pPr>
                      <a:r>
                        <a:rPr lang="en-ZA" sz="1600">
                          <a:effectLst/>
                        </a:rPr>
                        <a:t>Conduct an assessment of the sector and finalise an assessment report </a:t>
                      </a:r>
                      <a:endParaRPr lang="en-ZA" sz="1600">
                        <a:effectLst/>
                        <a:latin typeface="Candara"/>
                        <a:ea typeface="Times New Roman"/>
                        <a:cs typeface="Times New Roman"/>
                      </a:endParaRPr>
                    </a:p>
                  </a:txBody>
                  <a:tcPr marL="44566" marR="44566" marT="0" marB="0"/>
                </a:tc>
                <a:tc>
                  <a:txBody>
                    <a:bodyPr/>
                    <a:lstStyle/>
                    <a:p>
                      <a:pPr algn="l">
                        <a:spcAft>
                          <a:spcPts val="0"/>
                        </a:spcAft>
                      </a:pPr>
                      <a:r>
                        <a:rPr lang="en-ZA" sz="1600">
                          <a:effectLst/>
                        </a:rPr>
                        <a:t>Develop a project plan on how to achieve the target</a:t>
                      </a:r>
                      <a:endParaRPr lang="en-ZA" sz="1600">
                        <a:effectLst/>
                        <a:latin typeface="Candara"/>
                        <a:ea typeface="Times New Roman"/>
                        <a:cs typeface="Times New Roman"/>
                      </a:endParaRPr>
                    </a:p>
                  </a:txBody>
                  <a:tcPr marL="44566" marR="44566" marT="0" marB="0"/>
                </a:tc>
                <a:tc>
                  <a:txBody>
                    <a:bodyPr/>
                    <a:lstStyle/>
                    <a:p>
                      <a:pPr algn="l">
                        <a:spcAft>
                          <a:spcPts val="0"/>
                        </a:spcAft>
                      </a:pPr>
                      <a:r>
                        <a:rPr lang="en-ZA" sz="1600">
                          <a:effectLst/>
                        </a:rPr>
                        <a:t>Implementation of the project plan</a:t>
                      </a:r>
                      <a:endParaRPr lang="en-ZA" sz="1600">
                        <a:effectLst/>
                        <a:latin typeface="Candara"/>
                        <a:ea typeface="Times New Roman"/>
                        <a:cs typeface="Times New Roman"/>
                      </a:endParaRPr>
                    </a:p>
                  </a:txBody>
                  <a:tcPr marL="44566" marR="44566" marT="0" marB="0"/>
                </a:tc>
                <a:tc>
                  <a:txBody>
                    <a:bodyPr/>
                    <a:lstStyle/>
                    <a:p>
                      <a:pPr algn="l">
                        <a:spcAft>
                          <a:spcPts val="0"/>
                        </a:spcAft>
                      </a:pPr>
                      <a:r>
                        <a:rPr lang="en-ZA" sz="1600" dirty="0">
                          <a:effectLst/>
                        </a:rPr>
                        <a:t>5% increase of registered Estate Agents with professional designations</a:t>
                      </a:r>
                    </a:p>
                    <a:p>
                      <a:pPr algn="ctr">
                        <a:spcAft>
                          <a:spcPts val="0"/>
                        </a:spcAft>
                      </a:pPr>
                      <a:r>
                        <a:rPr lang="en-ZA" sz="1600" dirty="0">
                          <a:effectLst/>
                        </a:rPr>
                        <a:t> </a:t>
                      </a:r>
                      <a:endParaRPr lang="en-ZA" sz="1600" dirty="0">
                        <a:effectLst/>
                        <a:latin typeface="Candara"/>
                        <a:ea typeface="Times New Roman"/>
                        <a:cs typeface="Times New Roman"/>
                      </a:endParaRPr>
                    </a:p>
                  </a:txBody>
                  <a:tcPr marL="44566" marR="44566" marT="0" marB="0"/>
                </a:tc>
                <a:extLst>
                  <a:ext uri="{0D108BD9-81ED-4DB2-BD59-A6C34878D82A}">
                    <a16:rowId xmlns:a16="http://schemas.microsoft.com/office/drawing/2014/main" val="10002"/>
                  </a:ext>
                </a:extLst>
              </a:tr>
              <a:tr h="531420">
                <a:tc>
                  <a:txBody>
                    <a:bodyPr/>
                    <a:lstStyle/>
                    <a:p>
                      <a:pPr algn="l">
                        <a:spcAft>
                          <a:spcPts val="0"/>
                        </a:spcAft>
                      </a:pPr>
                      <a:r>
                        <a:rPr lang="en-ZA" sz="1600" dirty="0">
                          <a:effectLst/>
                        </a:rPr>
                        <a:t>Increase in percentage Retention rate of Candidate Estate Agents enrolled for PDE 4 </a:t>
                      </a:r>
                      <a:endParaRPr lang="en-ZA" sz="1600" dirty="0">
                        <a:effectLst/>
                        <a:latin typeface="Candara"/>
                        <a:ea typeface="Times New Roman"/>
                        <a:cs typeface="Times New Roman"/>
                      </a:endParaRPr>
                    </a:p>
                  </a:txBody>
                  <a:tcPr marL="44566" marR="44566" marT="0" marB="0"/>
                </a:tc>
                <a:tc>
                  <a:txBody>
                    <a:bodyPr/>
                    <a:lstStyle/>
                    <a:p>
                      <a:pPr algn="l">
                        <a:spcAft>
                          <a:spcPts val="0"/>
                        </a:spcAft>
                      </a:pPr>
                      <a:r>
                        <a:rPr lang="en-ZA" sz="1600" dirty="0">
                          <a:effectLst/>
                        </a:rPr>
                        <a:t>5%  Increase in percentage Retention rate of Estate Agents enrolled for PDE 4</a:t>
                      </a:r>
                      <a:endParaRPr lang="en-ZA" sz="1600" dirty="0">
                        <a:effectLst/>
                        <a:latin typeface="Candara"/>
                        <a:ea typeface="Times New Roman"/>
                        <a:cs typeface="Times New Roman"/>
                      </a:endParaRPr>
                    </a:p>
                  </a:txBody>
                  <a:tcPr marL="44566" marR="44566" marT="0" marB="0"/>
                </a:tc>
                <a:tc>
                  <a:txBody>
                    <a:bodyPr/>
                    <a:lstStyle/>
                    <a:p>
                      <a:pPr algn="ctr">
                        <a:spcAft>
                          <a:spcPts val="0"/>
                        </a:spcAft>
                      </a:pPr>
                      <a:r>
                        <a:rPr lang="en-ZA" sz="1600">
                          <a:effectLst/>
                        </a:rPr>
                        <a:t>Conduct an assessment of the sector and finalise an assessment report</a:t>
                      </a:r>
                      <a:endParaRPr lang="en-ZA" sz="1600">
                        <a:effectLst/>
                        <a:latin typeface="Candara"/>
                        <a:ea typeface="Times New Roman"/>
                        <a:cs typeface="Times New Roman"/>
                      </a:endParaRPr>
                    </a:p>
                  </a:txBody>
                  <a:tcPr marL="44566" marR="44566" marT="0" marB="0"/>
                </a:tc>
                <a:tc>
                  <a:txBody>
                    <a:bodyPr/>
                    <a:lstStyle/>
                    <a:p>
                      <a:pPr algn="ctr">
                        <a:spcAft>
                          <a:spcPts val="0"/>
                        </a:spcAft>
                      </a:pPr>
                      <a:r>
                        <a:rPr lang="en-ZA" sz="1600">
                          <a:effectLst/>
                        </a:rPr>
                        <a:t>Develop a project plan on how to achieve the target</a:t>
                      </a:r>
                      <a:endParaRPr lang="en-ZA" sz="1600">
                        <a:effectLst/>
                        <a:latin typeface="Candara"/>
                        <a:ea typeface="Times New Roman"/>
                        <a:cs typeface="Times New Roman"/>
                      </a:endParaRPr>
                    </a:p>
                  </a:txBody>
                  <a:tcPr marL="44566" marR="44566" marT="0" marB="0"/>
                </a:tc>
                <a:tc>
                  <a:txBody>
                    <a:bodyPr/>
                    <a:lstStyle/>
                    <a:p>
                      <a:pPr algn="just">
                        <a:spcAft>
                          <a:spcPts val="0"/>
                        </a:spcAft>
                      </a:pPr>
                      <a:r>
                        <a:rPr lang="en-ZA" sz="1600">
                          <a:effectLst/>
                        </a:rPr>
                        <a:t>Implementation of the project plan</a:t>
                      </a:r>
                      <a:endParaRPr lang="en-ZA" sz="1600">
                        <a:effectLst/>
                        <a:latin typeface="Candara"/>
                        <a:ea typeface="Times New Roman"/>
                        <a:cs typeface="Times New Roman"/>
                      </a:endParaRPr>
                    </a:p>
                  </a:txBody>
                  <a:tcPr marL="44566" marR="44566" marT="0" marB="0"/>
                </a:tc>
                <a:tc>
                  <a:txBody>
                    <a:bodyPr/>
                    <a:lstStyle/>
                    <a:p>
                      <a:pPr algn="ctr">
                        <a:spcAft>
                          <a:spcPts val="0"/>
                        </a:spcAft>
                      </a:pPr>
                      <a:r>
                        <a:rPr lang="en-ZA" sz="1600" dirty="0">
                          <a:effectLst/>
                        </a:rPr>
                        <a:t>5%  Increase in percentage Retention rate of Estate Agents enrolled for</a:t>
                      </a:r>
                    </a:p>
                    <a:p>
                      <a:pPr algn="ctr">
                        <a:spcAft>
                          <a:spcPts val="0"/>
                        </a:spcAft>
                      </a:pPr>
                      <a:r>
                        <a:rPr lang="en-ZA" sz="1600" dirty="0">
                          <a:effectLst/>
                        </a:rPr>
                        <a:t>PDE 4</a:t>
                      </a:r>
                      <a:endParaRPr lang="en-ZA" sz="1600" dirty="0">
                        <a:effectLst/>
                        <a:latin typeface="Candara"/>
                        <a:ea typeface="Times New Roman"/>
                        <a:cs typeface="Times New Roman"/>
                      </a:endParaRPr>
                    </a:p>
                  </a:txBody>
                  <a:tcPr marL="44566" marR="44566" marT="0" marB="0"/>
                </a:tc>
                <a:extLst>
                  <a:ext uri="{0D108BD9-81ED-4DB2-BD59-A6C34878D82A}">
                    <a16:rowId xmlns:a16="http://schemas.microsoft.com/office/drawing/2014/main" val="10003"/>
                  </a:ext>
                </a:extLst>
              </a:tr>
              <a:tr h="673133">
                <a:tc>
                  <a:txBody>
                    <a:bodyPr/>
                    <a:lstStyle/>
                    <a:p>
                      <a:pPr algn="l">
                        <a:spcAft>
                          <a:spcPts val="0"/>
                        </a:spcAft>
                      </a:pPr>
                      <a:r>
                        <a:rPr lang="en-ZA" sz="1600" dirty="0">
                          <a:effectLst/>
                        </a:rPr>
                        <a:t>Percentage Increase  of Estate Agents who are registered for CPD and have met CPD requirements in full</a:t>
                      </a:r>
                    </a:p>
                    <a:p>
                      <a:pPr algn="l">
                        <a:spcAft>
                          <a:spcPts val="0"/>
                        </a:spcAft>
                      </a:pPr>
                      <a:r>
                        <a:rPr lang="en-ZA" sz="1600" dirty="0">
                          <a:effectLst/>
                        </a:rPr>
                        <a:t> </a:t>
                      </a:r>
                      <a:endParaRPr lang="en-ZA" sz="1600" dirty="0">
                        <a:effectLst/>
                        <a:latin typeface="Candara"/>
                        <a:ea typeface="Times New Roman"/>
                        <a:cs typeface="Times New Roman"/>
                      </a:endParaRPr>
                    </a:p>
                  </a:txBody>
                  <a:tcPr marL="44566" marR="44566" marT="0" marB="0"/>
                </a:tc>
                <a:tc>
                  <a:txBody>
                    <a:bodyPr/>
                    <a:lstStyle/>
                    <a:p>
                      <a:pPr algn="l">
                        <a:spcAft>
                          <a:spcPts val="0"/>
                        </a:spcAft>
                      </a:pPr>
                      <a:r>
                        <a:rPr lang="en-ZA" sz="1600" dirty="0">
                          <a:effectLst/>
                        </a:rPr>
                        <a:t>65% Increase  of Estate Agents who are registered for CPD and have met CPD requirements in full</a:t>
                      </a:r>
                      <a:endParaRPr lang="en-ZA" sz="1600" dirty="0">
                        <a:effectLst/>
                        <a:latin typeface="Candara"/>
                        <a:ea typeface="Times New Roman"/>
                        <a:cs typeface="Times New Roman"/>
                      </a:endParaRPr>
                    </a:p>
                  </a:txBody>
                  <a:tcPr marL="44566" marR="44566" marT="0" marB="0"/>
                </a:tc>
                <a:tc>
                  <a:txBody>
                    <a:bodyPr/>
                    <a:lstStyle/>
                    <a:p>
                      <a:pPr algn="ctr">
                        <a:spcAft>
                          <a:spcPts val="0"/>
                        </a:spcAft>
                      </a:pPr>
                      <a:r>
                        <a:rPr lang="en-ZA" sz="1600" dirty="0">
                          <a:effectLst/>
                        </a:rPr>
                        <a:t>Conduct an assessment of the sector and finalise an assessment report</a:t>
                      </a:r>
                      <a:endParaRPr lang="en-ZA" sz="1600" dirty="0">
                        <a:effectLst/>
                        <a:latin typeface="Candara"/>
                        <a:ea typeface="Times New Roman"/>
                        <a:cs typeface="Times New Roman"/>
                      </a:endParaRPr>
                    </a:p>
                  </a:txBody>
                  <a:tcPr marL="44566" marR="44566" marT="0" marB="0"/>
                </a:tc>
                <a:tc>
                  <a:txBody>
                    <a:bodyPr/>
                    <a:lstStyle/>
                    <a:p>
                      <a:pPr algn="ctr">
                        <a:spcAft>
                          <a:spcPts val="0"/>
                        </a:spcAft>
                      </a:pPr>
                      <a:r>
                        <a:rPr lang="en-ZA" sz="1600">
                          <a:effectLst/>
                        </a:rPr>
                        <a:t>Develop a project plan on how to achieve the target</a:t>
                      </a:r>
                      <a:endParaRPr lang="en-ZA" sz="1600">
                        <a:effectLst/>
                        <a:latin typeface="Candara"/>
                        <a:ea typeface="Times New Roman"/>
                        <a:cs typeface="Times New Roman"/>
                      </a:endParaRPr>
                    </a:p>
                  </a:txBody>
                  <a:tcPr marL="44566" marR="44566" marT="0" marB="0"/>
                </a:tc>
                <a:tc>
                  <a:txBody>
                    <a:bodyPr/>
                    <a:lstStyle/>
                    <a:p>
                      <a:pPr algn="l">
                        <a:spcAft>
                          <a:spcPts val="0"/>
                        </a:spcAft>
                      </a:pPr>
                      <a:r>
                        <a:rPr lang="en-ZA" sz="1600">
                          <a:effectLst/>
                        </a:rPr>
                        <a:t>Implementation of the project plan</a:t>
                      </a:r>
                      <a:endParaRPr lang="en-ZA" sz="1600">
                        <a:effectLst/>
                        <a:latin typeface="Candara"/>
                        <a:ea typeface="Times New Roman"/>
                        <a:cs typeface="Times New Roman"/>
                      </a:endParaRPr>
                    </a:p>
                  </a:txBody>
                  <a:tcPr marL="44566" marR="44566" marT="0" marB="0"/>
                </a:tc>
                <a:tc>
                  <a:txBody>
                    <a:bodyPr/>
                    <a:lstStyle/>
                    <a:p>
                      <a:pPr algn="l">
                        <a:spcAft>
                          <a:spcPts val="0"/>
                        </a:spcAft>
                      </a:pPr>
                      <a:r>
                        <a:rPr lang="en-ZA" sz="1600" dirty="0">
                          <a:effectLst/>
                        </a:rPr>
                        <a:t>65%Percentage Increase  of Estate Agents who are registered for CPD and have met CPD requirements in full</a:t>
                      </a:r>
                      <a:endParaRPr lang="en-ZA" sz="1600" dirty="0">
                        <a:effectLst/>
                        <a:latin typeface="Candara"/>
                        <a:ea typeface="Times New Roman"/>
                        <a:cs typeface="Times New Roman"/>
                      </a:endParaRPr>
                    </a:p>
                  </a:txBody>
                  <a:tcPr marL="44566" marR="44566" marT="0" marB="0"/>
                </a:tc>
                <a:extLst>
                  <a:ext uri="{0D108BD9-81ED-4DB2-BD59-A6C34878D82A}">
                    <a16:rowId xmlns:a16="http://schemas.microsoft.com/office/drawing/2014/main" val="10004"/>
                  </a:ext>
                </a:extLst>
              </a:tr>
            </a:tbl>
          </a:graphicData>
        </a:graphic>
      </p:graphicFrame>
      <p:sp>
        <p:nvSpPr>
          <p:cNvPr id="4" name="TextBox 3"/>
          <p:cNvSpPr txBox="1"/>
          <p:nvPr/>
        </p:nvSpPr>
        <p:spPr>
          <a:xfrm>
            <a:off x="304800" y="141515"/>
            <a:ext cx="5562600" cy="430887"/>
          </a:xfrm>
          <a:prstGeom prst="rect">
            <a:avLst/>
          </a:prstGeom>
          <a:noFill/>
        </p:spPr>
        <p:txBody>
          <a:bodyPr wrap="square" rtlCol="0">
            <a:spAutoFit/>
          </a:bodyPr>
          <a:lstStyle/>
          <a:p>
            <a:r>
              <a:rPr lang="en-ZA" sz="2200" b="1" dirty="0" smtClean="0">
                <a:solidFill>
                  <a:srgbClr val="FF0000"/>
                </a:solidFill>
              </a:rPr>
              <a:t>Programme 3: Education </a:t>
            </a:r>
            <a:r>
              <a:rPr lang="en-ZA" sz="2200" b="1" dirty="0">
                <a:solidFill>
                  <a:srgbClr val="FF0000"/>
                </a:solidFill>
              </a:rPr>
              <a:t>and </a:t>
            </a:r>
            <a:r>
              <a:rPr lang="en-ZA" sz="2200" b="1" dirty="0" smtClean="0">
                <a:solidFill>
                  <a:srgbClr val="FF0000"/>
                </a:solidFill>
              </a:rPr>
              <a:t>Training </a:t>
            </a:r>
            <a:r>
              <a:rPr lang="en-ZA" sz="2200" b="1" dirty="0" err="1" smtClean="0">
                <a:solidFill>
                  <a:srgbClr val="FF0000"/>
                </a:solidFill>
              </a:rPr>
              <a:t>Cont</a:t>
            </a:r>
            <a:r>
              <a:rPr lang="en-ZA" sz="2200" b="1" dirty="0" smtClean="0">
                <a:solidFill>
                  <a:srgbClr val="FF0000"/>
                </a:solidFill>
              </a:rPr>
              <a:t>/…</a:t>
            </a:r>
            <a:endParaRPr lang="en-ZA" sz="2200" b="1" dirty="0">
              <a:solidFill>
                <a:srgbClr val="FF0000"/>
              </a:solidFill>
            </a:endParaRPr>
          </a:p>
        </p:txBody>
      </p:sp>
    </p:spTree>
    <p:extLst>
      <p:ext uri="{BB962C8B-B14F-4D97-AF65-F5344CB8AC3E}">
        <p14:creationId xmlns:p14="http://schemas.microsoft.com/office/powerpoint/2010/main" val="6565608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45</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235027268"/>
              </p:ext>
            </p:extLst>
          </p:nvPr>
        </p:nvGraphicFramePr>
        <p:xfrm>
          <a:off x="152400" y="624401"/>
          <a:ext cx="8839200" cy="5852160"/>
        </p:xfrm>
        <a:graphic>
          <a:graphicData uri="http://schemas.openxmlformats.org/drawingml/2006/table">
            <a:tbl>
              <a:tblPr firstRow="1" firstCol="1" lastRow="1" lastCol="1" bandRow="1" bandCol="1">
                <a:tableStyleId>{5C22544A-7EE6-4342-B048-85BDC9FD1C3A}</a:tableStyleId>
              </a:tblPr>
              <a:tblGrid>
                <a:gridCol w="1716999">
                  <a:extLst>
                    <a:ext uri="{9D8B030D-6E8A-4147-A177-3AD203B41FA5}">
                      <a16:colId xmlns:a16="http://schemas.microsoft.com/office/drawing/2014/main" val="20000"/>
                    </a:ext>
                  </a:extLst>
                </a:gridCol>
                <a:gridCol w="1430304">
                  <a:extLst>
                    <a:ext uri="{9D8B030D-6E8A-4147-A177-3AD203B41FA5}">
                      <a16:colId xmlns:a16="http://schemas.microsoft.com/office/drawing/2014/main" val="20001"/>
                    </a:ext>
                  </a:extLst>
                </a:gridCol>
                <a:gridCol w="1346363">
                  <a:extLst>
                    <a:ext uri="{9D8B030D-6E8A-4147-A177-3AD203B41FA5}">
                      <a16:colId xmlns:a16="http://schemas.microsoft.com/office/drawing/2014/main" val="20002"/>
                    </a:ext>
                  </a:extLst>
                </a:gridCol>
                <a:gridCol w="1346363">
                  <a:extLst>
                    <a:ext uri="{9D8B030D-6E8A-4147-A177-3AD203B41FA5}">
                      <a16:colId xmlns:a16="http://schemas.microsoft.com/office/drawing/2014/main" val="20003"/>
                    </a:ext>
                  </a:extLst>
                </a:gridCol>
                <a:gridCol w="1348009">
                  <a:extLst>
                    <a:ext uri="{9D8B030D-6E8A-4147-A177-3AD203B41FA5}">
                      <a16:colId xmlns:a16="http://schemas.microsoft.com/office/drawing/2014/main" val="20004"/>
                    </a:ext>
                  </a:extLst>
                </a:gridCol>
                <a:gridCol w="1651162">
                  <a:extLst>
                    <a:ext uri="{9D8B030D-6E8A-4147-A177-3AD203B41FA5}">
                      <a16:colId xmlns:a16="http://schemas.microsoft.com/office/drawing/2014/main" val="20005"/>
                    </a:ext>
                  </a:extLst>
                </a:gridCol>
              </a:tblGrid>
              <a:tr h="230227">
                <a:tc rowSpan="2">
                  <a:txBody>
                    <a:bodyPr/>
                    <a:lstStyle/>
                    <a:p>
                      <a:pPr algn="l">
                        <a:spcAft>
                          <a:spcPts val="0"/>
                        </a:spcAft>
                      </a:pPr>
                      <a:r>
                        <a:rPr lang="en-ZA" sz="1600" dirty="0">
                          <a:effectLst/>
                        </a:rPr>
                        <a:t>OUTPUT INDICATOR(S)</a:t>
                      </a:r>
                      <a:endParaRPr lang="en-ZA" sz="1600" dirty="0">
                        <a:effectLst/>
                        <a:latin typeface="Candara"/>
                        <a:ea typeface="Times New Roman"/>
                        <a:cs typeface="Times New Roman"/>
                      </a:endParaRPr>
                    </a:p>
                  </a:txBody>
                  <a:tcPr marL="44566" marR="44566" marT="0" marB="0" anchor="ctr"/>
                </a:tc>
                <a:tc rowSpan="2">
                  <a:txBody>
                    <a:bodyPr/>
                    <a:lstStyle/>
                    <a:p>
                      <a:pPr algn="ctr">
                        <a:spcAft>
                          <a:spcPts val="0"/>
                        </a:spcAft>
                      </a:pPr>
                      <a:r>
                        <a:rPr lang="en-ZA" sz="1600" dirty="0">
                          <a:effectLst/>
                        </a:rPr>
                        <a:t>ANNUAL TARGET(S)</a:t>
                      </a:r>
                    </a:p>
                    <a:p>
                      <a:pPr algn="ctr">
                        <a:spcAft>
                          <a:spcPts val="0"/>
                        </a:spcAft>
                      </a:pPr>
                      <a:r>
                        <a:rPr lang="en-ZA" sz="1600" dirty="0">
                          <a:effectLst/>
                        </a:rPr>
                        <a:t>( 2020-2021)</a:t>
                      </a:r>
                      <a:endParaRPr lang="en-ZA" sz="1600" dirty="0">
                        <a:effectLst/>
                        <a:latin typeface="Candara"/>
                        <a:ea typeface="Times New Roman"/>
                        <a:cs typeface="Times New Roman"/>
                      </a:endParaRPr>
                    </a:p>
                  </a:txBody>
                  <a:tcPr marL="44566" marR="44566" marT="0" marB="0" anchor="ctr"/>
                </a:tc>
                <a:tc gridSpan="4">
                  <a:txBody>
                    <a:bodyPr/>
                    <a:lstStyle/>
                    <a:p>
                      <a:pPr indent="-22225" algn="ctr">
                        <a:spcAft>
                          <a:spcPts val="0"/>
                        </a:spcAft>
                      </a:pPr>
                      <a:r>
                        <a:rPr lang="en-ZA" sz="800" cap="all" dirty="0">
                          <a:effectLst/>
                        </a:rPr>
                        <a:t> </a:t>
                      </a:r>
                      <a:endParaRPr lang="en-ZA" sz="800" dirty="0">
                        <a:effectLst/>
                      </a:endParaRPr>
                    </a:p>
                    <a:p>
                      <a:pPr indent="-22225" algn="ctr">
                        <a:spcAft>
                          <a:spcPts val="0"/>
                        </a:spcAft>
                      </a:pPr>
                      <a:r>
                        <a:rPr lang="en-ZA" sz="800" cap="all" dirty="0">
                          <a:effectLst/>
                        </a:rPr>
                        <a:t>QUARTERLY TARGET </a:t>
                      </a:r>
                      <a:endParaRPr lang="en-ZA" sz="800" dirty="0">
                        <a:effectLst/>
                        <a:latin typeface="Candara"/>
                        <a:ea typeface="Times New Roman"/>
                        <a:cs typeface="Times New Roman"/>
                      </a:endParaRPr>
                    </a:p>
                  </a:txBody>
                  <a:tcPr marL="44566" marR="44566"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230227">
                <a:tc vMerge="1">
                  <a:txBody>
                    <a:bodyPr/>
                    <a:lstStyle/>
                    <a:p>
                      <a:endParaRPr lang="en-ZA"/>
                    </a:p>
                  </a:txBody>
                  <a:tcPr/>
                </a:tc>
                <a:tc vMerge="1">
                  <a:txBody>
                    <a:bodyPr/>
                    <a:lstStyle/>
                    <a:p>
                      <a:endParaRPr lang="en-ZA"/>
                    </a:p>
                  </a:txBody>
                  <a:tcPr/>
                </a:tc>
                <a:tc>
                  <a:txBody>
                    <a:bodyPr/>
                    <a:lstStyle/>
                    <a:p>
                      <a:pPr algn="ctr">
                        <a:spcAft>
                          <a:spcPts val="0"/>
                        </a:spcAft>
                      </a:pPr>
                      <a:r>
                        <a:rPr lang="en-ZA" sz="1600" dirty="0">
                          <a:effectLst/>
                        </a:rPr>
                        <a:t> </a:t>
                      </a:r>
                    </a:p>
                    <a:p>
                      <a:pPr algn="ctr">
                        <a:spcAft>
                          <a:spcPts val="0"/>
                        </a:spcAft>
                      </a:pPr>
                      <a:r>
                        <a:rPr lang="en-ZA" sz="1600" dirty="0">
                          <a:effectLst/>
                        </a:rPr>
                        <a:t>1</a:t>
                      </a:r>
                      <a:r>
                        <a:rPr lang="en-ZA" sz="1600" baseline="30000" dirty="0">
                          <a:effectLst/>
                        </a:rPr>
                        <a:t>ST</a:t>
                      </a:r>
                      <a:endParaRPr lang="en-ZA" sz="1600" dirty="0">
                        <a:effectLst/>
                        <a:latin typeface="Candara"/>
                        <a:ea typeface="Times New Roman"/>
                        <a:cs typeface="Times New Roman"/>
                      </a:endParaRPr>
                    </a:p>
                  </a:txBody>
                  <a:tcPr marL="44566" marR="44566" marT="0" marB="0" anchor="ctr"/>
                </a:tc>
                <a:tc>
                  <a:txBody>
                    <a:bodyPr/>
                    <a:lstStyle/>
                    <a:p>
                      <a:pPr algn="ctr">
                        <a:spcAft>
                          <a:spcPts val="0"/>
                        </a:spcAft>
                      </a:pPr>
                      <a:r>
                        <a:rPr lang="en-ZA" sz="1600" dirty="0">
                          <a:effectLst/>
                        </a:rPr>
                        <a:t> </a:t>
                      </a:r>
                    </a:p>
                    <a:p>
                      <a:pPr algn="ctr">
                        <a:spcAft>
                          <a:spcPts val="0"/>
                        </a:spcAft>
                      </a:pPr>
                      <a:r>
                        <a:rPr lang="en-ZA" sz="1600" dirty="0">
                          <a:effectLst/>
                        </a:rPr>
                        <a:t>2</a:t>
                      </a:r>
                      <a:r>
                        <a:rPr lang="en-ZA" sz="1600" baseline="30000" dirty="0">
                          <a:effectLst/>
                        </a:rPr>
                        <a:t>ND</a:t>
                      </a:r>
                      <a:endParaRPr lang="en-ZA" sz="1600" dirty="0">
                        <a:effectLst/>
                        <a:latin typeface="Candara"/>
                        <a:ea typeface="Times New Roman"/>
                        <a:cs typeface="Times New Roman"/>
                      </a:endParaRPr>
                    </a:p>
                  </a:txBody>
                  <a:tcPr marL="44566" marR="44566" marT="0" marB="0" anchor="ctr"/>
                </a:tc>
                <a:tc>
                  <a:txBody>
                    <a:bodyPr/>
                    <a:lstStyle/>
                    <a:p>
                      <a:pPr algn="ctr">
                        <a:spcAft>
                          <a:spcPts val="0"/>
                        </a:spcAft>
                      </a:pPr>
                      <a:r>
                        <a:rPr lang="en-ZA" sz="1600" dirty="0">
                          <a:effectLst/>
                        </a:rPr>
                        <a:t> </a:t>
                      </a:r>
                    </a:p>
                    <a:p>
                      <a:pPr algn="l">
                        <a:spcAft>
                          <a:spcPts val="0"/>
                        </a:spcAft>
                        <a:tabLst>
                          <a:tab pos="508000" algn="ctr"/>
                          <a:tab pos="904875" algn="l"/>
                        </a:tabLst>
                      </a:pPr>
                      <a:r>
                        <a:rPr lang="en-ZA" sz="1600" dirty="0">
                          <a:effectLst/>
                        </a:rPr>
                        <a:t>	3</a:t>
                      </a:r>
                      <a:r>
                        <a:rPr lang="en-ZA" sz="1600" baseline="30000" dirty="0">
                          <a:effectLst/>
                        </a:rPr>
                        <a:t>RD	</a:t>
                      </a:r>
                      <a:endParaRPr lang="en-ZA" sz="1600" dirty="0">
                        <a:effectLst/>
                        <a:latin typeface="Candara"/>
                        <a:ea typeface="Times New Roman"/>
                        <a:cs typeface="Times New Roman"/>
                      </a:endParaRPr>
                    </a:p>
                  </a:txBody>
                  <a:tcPr marL="44566" marR="44566" marT="0" marB="0"/>
                </a:tc>
                <a:tc>
                  <a:txBody>
                    <a:bodyPr/>
                    <a:lstStyle/>
                    <a:p>
                      <a:pPr algn="ctr">
                        <a:spcAft>
                          <a:spcPts val="0"/>
                        </a:spcAft>
                      </a:pPr>
                      <a:r>
                        <a:rPr lang="en-ZA" sz="1600" dirty="0">
                          <a:effectLst/>
                        </a:rPr>
                        <a:t> </a:t>
                      </a:r>
                    </a:p>
                    <a:p>
                      <a:pPr algn="ctr">
                        <a:spcAft>
                          <a:spcPts val="0"/>
                        </a:spcAft>
                      </a:pPr>
                      <a:r>
                        <a:rPr lang="en-ZA" sz="1600" dirty="0">
                          <a:effectLst/>
                        </a:rPr>
                        <a:t>4</a:t>
                      </a:r>
                      <a:r>
                        <a:rPr lang="en-ZA" sz="1600" baseline="30000" dirty="0">
                          <a:effectLst/>
                        </a:rPr>
                        <a:t>TH</a:t>
                      </a:r>
                      <a:endParaRPr lang="en-ZA" sz="1600" dirty="0">
                        <a:effectLst/>
                        <a:latin typeface="Candara"/>
                        <a:ea typeface="Times New Roman"/>
                        <a:cs typeface="Times New Roman"/>
                      </a:endParaRPr>
                    </a:p>
                  </a:txBody>
                  <a:tcPr marL="44566" marR="44566" marT="0" marB="0"/>
                </a:tc>
                <a:extLst>
                  <a:ext uri="{0D108BD9-81ED-4DB2-BD59-A6C34878D82A}">
                    <a16:rowId xmlns:a16="http://schemas.microsoft.com/office/drawing/2014/main" val="10001"/>
                  </a:ext>
                </a:extLst>
              </a:tr>
              <a:tr h="1700547">
                <a:tc>
                  <a:txBody>
                    <a:bodyPr/>
                    <a:lstStyle/>
                    <a:p>
                      <a:pPr algn="l">
                        <a:spcAft>
                          <a:spcPts val="0"/>
                        </a:spcAft>
                      </a:pPr>
                      <a:r>
                        <a:rPr lang="en-ZA" sz="1400" dirty="0">
                          <a:effectLst/>
                        </a:rPr>
                        <a:t>Percentage  Implementation of a borrower, homeownership and tenant consumer awareness and education programme  in partnership with DHS entities and other stakeholders</a:t>
                      </a:r>
                      <a:endParaRPr lang="en-ZA" sz="1400" dirty="0">
                        <a:effectLst/>
                        <a:latin typeface="Candara"/>
                        <a:ea typeface="Times New Roman"/>
                        <a:cs typeface="Times New Roman"/>
                      </a:endParaRPr>
                    </a:p>
                  </a:txBody>
                  <a:tcPr marL="44566" marR="44566" marT="0" marB="0"/>
                </a:tc>
                <a:tc>
                  <a:txBody>
                    <a:bodyPr/>
                    <a:lstStyle/>
                    <a:p>
                      <a:pPr algn="l">
                        <a:spcAft>
                          <a:spcPts val="0"/>
                        </a:spcAft>
                      </a:pPr>
                      <a:r>
                        <a:rPr lang="en-ZA" sz="1400" dirty="0">
                          <a:effectLst/>
                        </a:rPr>
                        <a:t>100% Implementation of a borrower, homeownership and tenant consumer awareness and  education programme in partnership with DHS entities and other stakeholders</a:t>
                      </a:r>
                      <a:endParaRPr lang="en-ZA" sz="1400" dirty="0">
                        <a:effectLst/>
                        <a:latin typeface="Candara"/>
                        <a:ea typeface="Times New Roman"/>
                        <a:cs typeface="Times New Roman"/>
                      </a:endParaRPr>
                    </a:p>
                  </a:txBody>
                  <a:tcPr marL="44566" marR="44566" marT="0" marB="0"/>
                </a:tc>
                <a:tc>
                  <a:txBody>
                    <a:bodyPr/>
                    <a:lstStyle/>
                    <a:p>
                      <a:pPr algn="ctr">
                        <a:spcAft>
                          <a:spcPts val="0"/>
                        </a:spcAft>
                      </a:pPr>
                      <a:r>
                        <a:rPr lang="en-ZA" sz="1400" dirty="0">
                          <a:effectLst/>
                        </a:rPr>
                        <a:t>Development of a borrower, homeownership and tenant consumer awareness and education programme and project plan.</a:t>
                      </a:r>
                      <a:endParaRPr lang="en-ZA" sz="1400" dirty="0">
                        <a:effectLst/>
                        <a:latin typeface="Candara"/>
                        <a:ea typeface="Times New Roman"/>
                        <a:cs typeface="Times New Roman"/>
                      </a:endParaRPr>
                    </a:p>
                  </a:txBody>
                  <a:tcPr marL="44566" marR="44566" marT="0" marB="0"/>
                </a:tc>
                <a:tc>
                  <a:txBody>
                    <a:bodyPr/>
                    <a:lstStyle/>
                    <a:p>
                      <a:pPr algn="ctr">
                        <a:spcAft>
                          <a:spcPts val="0"/>
                        </a:spcAft>
                      </a:pPr>
                      <a:r>
                        <a:rPr lang="en-ZA" sz="1400" dirty="0">
                          <a:effectLst/>
                        </a:rPr>
                        <a:t>Approval of a borrower, homeownership and tenant consumer awareness and  education programme.</a:t>
                      </a:r>
                    </a:p>
                    <a:p>
                      <a:pPr algn="ctr">
                        <a:spcAft>
                          <a:spcPts val="0"/>
                        </a:spcAft>
                      </a:pPr>
                      <a:r>
                        <a:rPr lang="en-ZA" sz="1400" dirty="0">
                          <a:effectLst/>
                        </a:rPr>
                        <a:t> </a:t>
                      </a:r>
                    </a:p>
                    <a:p>
                      <a:pPr algn="ctr">
                        <a:spcAft>
                          <a:spcPts val="0"/>
                        </a:spcAft>
                      </a:pPr>
                      <a:r>
                        <a:rPr lang="en-ZA" sz="1400" dirty="0">
                          <a:effectLst/>
                        </a:rPr>
                        <a:t>Conclude joint venture agreements with Social Housing Regulatory Authority and two Provincial Government departments.</a:t>
                      </a:r>
                      <a:endParaRPr lang="en-ZA" sz="1400" dirty="0">
                        <a:effectLst/>
                        <a:latin typeface="Candara"/>
                        <a:ea typeface="Times New Roman"/>
                        <a:cs typeface="Times New Roman"/>
                      </a:endParaRPr>
                    </a:p>
                  </a:txBody>
                  <a:tcPr marL="44566" marR="44566" marT="0" marB="0"/>
                </a:tc>
                <a:tc>
                  <a:txBody>
                    <a:bodyPr/>
                    <a:lstStyle/>
                    <a:p>
                      <a:pPr algn="ctr">
                        <a:spcAft>
                          <a:spcPts val="0"/>
                        </a:spcAft>
                      </a:pPr>
                      <a:r>
                        <a:rPr lang="en-ZA" sz="1400" dirty="0">
                          <a:effectLst/>
                        </a:rPr>
                        <a:t>100 % Implementation of a borrower, homeownership and tenant consumer awareness and education programme with identified entities and the provinces with joint venture agreement.</a:t>
                      </a:r>
                    </a:p>
                    <a:p>
                      <a:pPr algn="ctr">
                        <a:spcAft>
                          <a:spcPts val="0"/>
                        </a:spcAft>
                      </a:pPr>
                      <a:r>
                        <a:rPr lang="en-ZA" sz="1400" dirty="0">
                          <a:effectLst/>
                        </a:rPr>
                        <a:t> </a:t>
                      </a:r>
                    </a:p>
                    <a:p>
                      <a:pPr algn="ctr">
                        <a:spcAft>
                          <a:spcPts val="0"/>
                        </a:spcAft>
                      </a:pPr>
                      <a:r>
                        <a:rPr lang="en-ZA" sz="1400" dirty="0">
                          <a:effectLst/>
                        </a:rPr>
                        <a:t>Conclude joint venture agreements with Housing Development Agency and two Provincial Government departments.</a:t>
                      </a:r>
                      <a:endParaRPr lang="en-ZA" sz="1400" dirty="0">
                        <a:effectLst/>
                        <a:latin typeface="Candara"/>
                        <a:ea typeface="Times New Roman"/>
                        <a:cs typeface="Times New Roman"/>
                      </a:endParaRPr>
                    </a:p>
                  </a:txBody>
                  <a:tcPr marL="44566" marR="44566" marT="0" marB="0"/>
                </a:tc>
                <a:tc>
                  <a:txBody>
                    <a:bodyPr/>
                    <a:lstStyle/>
                    <a:p>
                      <a:pPr algn="ctr">
                        <a:spcAft>
                          <a:spcPts val="0"/>
                        </a:spcAft>
                      </a:pPr>
                      <a:r>
                        <a:rPr lang="en-ZA" sz="1400" dirty="0">
                          <a:effectLst/>
                        </a:rPr>
                        <a:t>100% Implementation of a borrower, homeownership and tenant consumer awareness and education programme  with identified entities and  the provinces with joint venture agreement.</a:t>
                      </a:r>
                    </a:p>
                    <a:p>
                      <a:pPr algn="ctr">
                        <a:spcAft>
                          <a:spcPts val="0"/>
                        </a:spcAft>
                      </a:pPr>
                      <a:r>
                        <a:rPr lang="en-ZA" sz="1400" dirty="0">
                          <a:effectLst/>
                        </a:rPr>
                        <a:t> </a:t>
                      </a:r>
                    </a:p>
                    <a:p>
                      <a:pPr algn="ctr">
                        <a:spcAft>
                          <a:spcPts val="0"/>
                        </a:spcAft>
                      </a:pPr>
                      <a:r>
                        <a:rPr lang="en-ZA" sz="1400" dirty="0">
                          <a:effectLst/>
                        </a:rPr>
                        <a:t>Conclude joint venture agreements  two Provincial Government departments.</a:t>
                      </a:r>
                    </a:p>
                    <a:p>
                      <a:pPr algn="ctr">
                        <a:spcAft>
                          <a:spcPts val="0"/>
                        </a:spcAft>
                      </a:pPr>
                      <a:r>
                        <a:rPr lang="en-ZA" sz="1400" dirty="0">
                          <a:effectLst/>
                        </a:rPr>
                        <a:t> </a:t>
                      </a:r>
                      <a:endParaRPr lang="en-ZA" sz="1400" dirty="0">
                        <a:effectLst/>
                        <a:latin typeface="Candara"/>
                        <a:ea typeface="Times New Roman"/>
                        <a:cs typeface="Times New Roman"/>
                      </a:endParaRPr>
                    </a:p>
                  </a:txBody>
                  <a:tcPr marL="44566" marR="44566" marT="0" marB="0"/>
                </a:tc>
                <a:extLst>
                  <a:ext uri="{0D108BD9-81ED-4DB2-BD59-A6C34878D82A}">
                    <a16:rowId xmlns:a16="http://schemas.microsoft.com/office/drawing/2014/main" val="10002"/>
                  </a:ext>
                </a:extLst>
              </a:tr>
            </a:tbl>
          </a:graphicData>
        </a:graphic>
      </p:graphicFrame>
      <p:sp>
        <p:nvSpPr>
          <p:cNvPr id="4" name="TextBox 3"/>
          <p:cNvSpPr txBox="1"/>
          <p:nvPr/>
        </p:nvSpPr>
        <p:spPr>
          <a:xfrm>
            <a:off x="333828" y="152401"/>
            <a:ext cx="6066972" cy="430887"/>
          </a:xfrm>
          <a:prstGeom prst="rect">
            <a:avLst/>
          </a:prstGeom>
          <a:noFill/>
        </p:spPr>
        <p:txBody>
          <a:bodyPr wrap="square" rtlCol="0">
            <a:spAutoFit/>
          </a:bodyPr>
          <a:lstStyle/>
          <a:p>
            <a:r>
              <a:rPr lang="en-ZA" sz="2200" b="1" dirty="0" smtClean="0">
                <a:solidFill>
                  <a:srgbClr val="FF0000"/>
                </a:solidFill>
              </a:rPr>
              <a:t>Programme 3: Education </a:t>
            </a:r>
            <a:r>
              <a:rPr lang="en-ZA" sz="2200" b="1" dirty="0">
                <a:solidFill>
                  <a:srgbClr val="FF0000"/>
                </a:solidFill>
              </a:rPr>
              <a:t>and </a:t>
            </a:r>
            <a:r>
              <a:rPr lang="en-ZA" sz="2200" b="1" dirty="0" smtClean="0">
                <a:solidFill>
                  <a:srgbClr val="FF0000"/>
                </a:solidFill>
              </a:rPr>
              <a:t>Training </a:t>
            </a:r>
            <a:r>
              <a:rPr lang="en-ZA" sz="2200" b="1" dirty="0" err="1" smtClean="0">
                <a:solidFill>
                  <a:srgbClr val="FF0000"/>
                </a:solidFill>
              </a:rPr>
              <a:t>Cont</a:t>
            </a:r>
            <a:r>
              <a:rPr lang="en-ZA" sz="2200" b="1" dirty="0" smtClean="0">
                <a:solidFill>
                  <a:srgbClr val="FF0000"/>
                </a:solidFill>
              </a:rPr>
              <a:t>/…</a:t>
            </a:r>
            <a:endParaRPr lang="en-ZA" sz="2200" b="1" dirty="0">
              <a:solidFill>
                <a:srgbClr val="FF0000"/>
              </a:solidFill>
            </a:endParaRPr>
          </a:p>
        </p:txBody>
      </p:sp>
    </p:spTree>
    <p:extLst>
      <p:ext uri="{BB962C8B-B14F-4D97-AF65-F5344CB8AC3E}">
        <p14:creationId xmlns:p14="http://schemas.microsoft.com/office/powerpoint/2010/main" val="221916239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46</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939514109"/>
              </p:ext>
            </p:extLst>
          </p:nvPr>
        </p:nvGraphicFramePr>
        <p:xfrm>
          <a:off x="304799" y="618787"/>
          <a:ext cx="8686801" cy="6096000"/>
        </p:xfrm>
        <a:graphic>
          <a:graphicData uri="http://schemas.openxmlformats.org/drawingml/2006/table">
            <a:tbl>
              <a:tblPr firstRow="1" firstCol="1" lastRow="1" lastCol="1" bandRow="1" bandCol="1">
                <a:tableStyleId>{5C22544A-7EE6-4342-B048-85BDC9FD1C3A}</a:tableStyleId>
              </a:tblPr>
              <a:tblGrid>
                <a:gridCol w="1584321">
                  <a:extLst>
                    <a:ext uri="{9D8B030D-6E8A-4147-A177-3AD203B41FA5}">
                      <a16:colId xmlns:a16="http://schemas.microsoft.com/office/drawing/2014/main" val="20000"/>
                    </a:ext>
                  </a:extLst>
                </a:gridCol>
                <a:gridCol w="1450192">
                  <a:extLst>
                    <a:ext uri="{9D8B030D-6E8A-4147-A177-3AD203B41FA5}">
                      <a16:colId xmlns:a16="http://schemas.microsoft.com/office/drawing/2014/main" val="20001"/>
                    </a:ext>
                  </a:extLst>
                </a:gridCol>
                <a:gridCol w="1365473">
                  <a:extLst>
                    <a:ext uri="{9D8B030D-6E8A-4147-A177-3AD203B41FA5}">
                      <a16:colId xmlns:a16="http://schemas.microsoft.com/office/drawing/2014/main" val="20002"/>
                    </a:ext>
                  </a:extLst>
                </a:gridCol>
                <a:gridCol w="1365473">
                  <a:extLst>
                    <a:ext uri="{9D8B030D-6E8A-4147-A177-3AD203B41FA5}">
                      <a16:colId xmlns:a16="http://schemas.microsoft.com/office/drawing/2014/main" val="20003"/>
                    </a:ext>
                  </a:extLst>
                </a:gridCol>
                <a:gridCol w="1365473">
                  <a:extLst>
                    <a:ext uri="{9D8B030D-6E8A-4147-A177-3AD203B41FA5}">
                      <a16:colId xmlns:a16="http://schemas.microsoft.com/office/drawing/2014/main" val="20004"/>
                    </a:ext>
                  </a:extLst>
                </a:gridCol>
                <a:gridCol w="1555869">
                  <a:extLst>
                    <a:ext uri="{9D8B030D-6E8A-4147-A177-3AD203B41FA5}">
                      <a16:colId xmlns:a16="http://schemas.microsoft.com/office/drawing/2014/main" val="20005"/>
                    </a:ext>
                  </a:extLst>
                </a:gridCol>
              </a:tblGrid>
              <a:tr h="209815">
                <a:tc rowSpan="2">
                  <a:txBody>
                    <a:bodyPr/>
                    <a:lstStyle/>
                    <a:p>
                      <a:pPr>
                        <a:spcAft>
                          <a:spcPts val="0"/>
                        </a:spcAft>
                      </a:pPr>
                      <a:r>
                        <a:rPr lang="en-ZA" sz="1600" dirty="0">
                          <a:effectLst/>
                        </a:rPr>
                        <a:t>OUTPUT INDICATOR(S)</a:t>
                      </a:r>
                      <a:endParaRPr lang="en-ZA" sz="1600" dirty="0">
                        <a:effectLst/>
                        <a:latin typeface="Candara"/>
                        <a:ea typeface="Times New Roman"/>
                        <a:cs typeface="Times New Roman"/>
                      </a:endParaRPr>
                    </a:p>
                  </a:txBody>
                  <a:tcPr marL="37740" marR="37740" marT="0" marB="0" anchor="ctr"/>
                </a:tc>
                <a:tc rowSpan="2">
                  <a:txBody>
                    <a:bodyPr/>
                    <a:lstStyle/>
                    <a:p>
                      <a:pPr algn="ctr">
                        <a:spcAft>
                          <a:spcPts val="0"/>
                        </a:spcAft>
                      </a:pPr>
                      <a:r>
                        <a:rPr lang="en-ZA" sz="1600" dirty="0">
                          <a:effectLst/>
                        </a:rPr>
                        <a:t>ANNUAL TARGET(S)</a:t>
                      </a:r>
                    </a:p>
                    <a:p>
                      <a:pPr algn="ctr">
                        <a:spcAft>
                          <a:spcPts val="0"/>
                        </a:spcAft>
                      </a:pPr>
                      <a:r>
                        <a:rPr lang="en-ZA" sz="1600" dirty="0">
                          <a:effectLst/>
                        </a:rPr>
                        <a:t>( 2020-2021)</a:t>
                      </a:r>
                      <a:endParaRPr lang="en-ZA" sz="1600" dirty="0">
                        <a:effectLst/>
                        <a:latin typeface="Candara"/>
                        <a:ea typeface="Times New Roman"/>
                        <a:cs typeface="Times New Roman"/>
                      </a:endParaRPr>
                    </a:p>
                  </a:txBody>
                  <a:tcPr marL="37740" marR="37740" marT="0" marB="0" anchor="ctr"/>
                </a:tc>
                <a:tc gridSpan="4">
                  <a:txBody>
                    <a:bodyPr/>
                    <a:lstStyle/>
                    <a:p>
                      <a:pPr indent="-22225" algn="ctr">
                        <a:spcAft>
                          <a:spcPts val="0"/>
                        </a:spcAft>
                      </a:pPr>
                      <a:r>
                        <a:rPr lang="en-ZA" sz="1600" cap="all">
                          <a:effectLst/>
                        </a:rPr>
                        <a:t> </a:t>
                      </a:r>
                      <a:endParaRPr lang="en-ZA" sz="1600">
                        <a:effectLst/>
                      </a:endParaRPr>
                    </a:p>
                    <a:p>
                      <a:pPr indent="-22225" algn="ctr">
                        <a:spcAft>
                          <a:spcPts val="0"/>
                        </a:spcAft>
                      </a:pPr>
                      <a:r>
                        <a:rPr lang="en-ZA" sz="1600" cap="all">
                          <a:effectLst/>
                        </a:rPr>
                        <a:t>QUARTERLY TARGET </a:t>
                      </a:r>
                      <a:endParaRPr lang="en-ZA" sz="1600">
                        <a:effectLst/>
                        <a:latin typeface="Candara"/>
                        <a:ea typeface="Times New Roman"/>
                        <a:cs typeface="Times New Roman"/>
                      </a:endParaRPr>
                    </a:p>
                  </a:txBody>
                  <a:tcPr marL="37740" marR="37740"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209815">
                <a:tc vMerge="1">
                  <a:txBody>
                    <a:bodyPr/>
                    <a:lstStyle/>
                    <a:p>
                      <a:endParaRPr lang="en-ZA"/>
                    </a:p>
                  </a:txBody>
                  <a:tcPr/>
                </a:tc>
                <a:tc vMerge="1">
                  <a:txBody>
                    <a:bodyPr/>
                    <a:lstStyle/>
                    <a:p>
                      <a:endParaRPr lang="en-ZA"/>
                    </a:p>
                  </a:txBody>
                  <a:tcPr/>
                </a:tc>
                <a:tc>
                  <a:txBody>
                    <a:bodyPr/>
                    <a:lstStyle/>
                    <a:p>
                      <a:pPr algn="ctr">
                        <a:spcAft>
                          <a:spcPts val="0"/>
                        </a:spcAft>
                      </a:pPr>
                      <a:r>
                        <a:rPr lang="en-ZA" sz="1600" dirty="0">
                          <a:effectLst/>
                        </a:rPr>
                        <a:t> </a:t>
                      </a:r>
                    </a:p>
                    <a:p>
                      <a:pPr algn="ctr">
                        <a:spcAft>
                          <a:spcPts val="0"/>
                        </a:spcAft>
                      </a:pPr>
                      <a:r>
                        <a:rPr lang="en-ZA" sz="1600" dirty="0">
                          <a:effectLst/>
                        </a:rPr>
                        <a:t>1</a:t>
                      </a:r>
                      <a:r>
                        <a:rPr lang="en-ZA" sz="1600" baseline="30000" dirty="0">
                          <a:effectLst/>
                        </a:rPr>
                        <a:t>ST</a:t>
                      </a:r>
                      <a:endParaRPr lang="en-ZA" sz="1600" dirty="0">
                        <a:effectLst/>
                        <a:latin typeface="Candara"/>
                        <a:ea typeface="Times New Roman"/>
                        <a:cs typeface="Times New Roman"/>
                      </a:endParaRPr>
                    </a:p>
                  </a:txBody>
                  <a:tcPr marL="37740" marR="37740" marT="0" marB="0" anchor="ctr"/>
                </a:tc>
                <a:tc>
                  <a:txBody>
                    <a:bodyPr/>
                    <a:lstStyle/>
                    <a:p>
                      <a:pPr algn="ctr">
                        <a:spcAft>
                          <a:spcPts val="0"/>
                        </a:spcAft>
                      </a:pPr>
                      <a:r>
                        <a:rPr lang="en-ZA" sz="1600" dirty="0">
                          <a:effectLst/>
                        </a:rPr>
                        <a:t> </a:t>
                      </a:r>
                    </a:p>
                    <a:p>
                      <a:pPr algn="ctr">
                        <a:spcAft>
                          <a:spcPts val="0"/>
                        </a:spcAft>
                      </a:pPr>
                      <a:r>
                        <a:rPr lang="en-ZA" sz="1600" dirty="0">
                          <a:effectLst/>
                        </a:rPr>
                        <a:t>2</a:t>
                      </a:r>
                      <a:r>
                        <a:rPr lang="en-ZA" sz="1600" baseline="30000" dirty="0">
                          <a:effectLst/>
                        </a:rPr>
                        <a:t>ND</a:t>
                      </a:r>
                      <a:endParaRPr lang="en-ZA" sz="1600" dirty="0">
                        <a:effectLst/>
                        <a:latin typeface="Candara"/>
                        <a:ea typeface="Times New Roman"/>
                        <a:cs typeface="Times New Roman"/>
                      </a:endParaRPr>
                    </a:p>
                  </a:txBody>
                  <a:tcPr marL="37740" marR="37740" marT="0" marB="0" anchor="ctr"/>
                </a:tc>
                <a:tc>
                  <a:txBody>
                    <a:bodyPr/>
                    <a:lstStyle/>
                    <a:p>
                      <a:pPr algn="ctr">
                        <a:spcAft>
                          <a:spcPts val="0"/>
                        </a:spcAft>
                      </a:pPr>
                      <a:r>
                        <a:rPr lang="en-ZA" sz="1600" dirty="0">
                          <a:effectLst/>
                        </a:rPr>
                        <a:t> </a:t>
                      </a:r>
                    </a:p>
                    <a:p>
                      <a:pPr algn="ctr">
                        <a:spcAft>
                          <a:spcPts val="0"/>
                        </a:spcAft>
                      </a:pPr>
                      <a:r>
                        <a:rPr lang="en-ZA" sz="1600" dirty="0">
                          <a:effectLst/>
                        </a:rPr>
                        <a:t>3</a:t>
                      </a:r>
                      <a:r>
                        <a:rPr lang="en-ZA" sz="1600" baseline="30000" dirty="0">
                          <a:effectLst/>
                        </a:rPr>
                        <a:t>RD</a:t>
                      </a:r>
                      <a:endParaRPr lang="en-ZA" sz="1600" dirty="0">
                        <a:effectLst/>
                        <a:latin typeface="Candara"/>
                        <a:ea typeface="Times New Roman"/>
                        <a:cs typeface="Times New Roman"/>
                      </a:endParaRPr>
                    </a:p>
                  </a:txBody>
                  <a:tcPr marL="37740" marR="37740" marT="0" marB="0"/>
                </a:tc>
                <a:tc>
                  <a:txBody>
                    <a:bodyPr/>
                    <a:lstStyle/>
                    <a:p>
                      <a:pPr algn="ctr">
                        <a:spcAft>
                          <a:spcPts val="0"/>
                        </a:spcAft>
                      </a:pPr>
                      <a:r>
                        <a:rPr lang="en-ZA" sz="1600">
                          <a:effectLst/>
                        </a:rPr>
                        <a:t> </a:t>
                      </a:r>
                    </a:p>
                    <a:p>
                      <a:pPr algn="ctr">
                        <a:spcAft>
                          <a:spcPts val="0"/>
                        </a:spcAft>
                      </a:pPr>
                      <a:r>
                        <a:rPr lang="en-ZA" sz="1600">
                          <a:effectLst/>
                        </a:rPr>
                        <a:t>4</a:t>
                      </a:r>
                      <a:r>
                        <a:rPr lang="en-ZA" sz="1600" baseline="30000">
                          <a:effectLst/>
                        </a:rPr>
                        <a:t>TH</a:t>
                      </a:r>
                      <a:endParaRPr lang="en-ZA" sz="1600">
                        <a:effectLst/>
                        <a:latin typeface="Candara"/>
                        <a:ea typeface="Times New Roman"/>
                        <a:cs typeface="Times New Roman"/>
                      </a:endParaRPr>
                    </a:p>
                  </a:txBody>
                  <a:tcPr marL="37740" marR="37740" marT="0" marB="0"/>
                </a:tc>
                <a:extLst>
                  <a:ext uri="{0D108BD9-81ED-4DB2-BD59-A6C34878D82A}">
                    <a16:rowId xmlns:a16="http://schemas.microsoft.com/office/drawing/2014/main" val="10001"/>
                  </a:ext>
                </a:extLst>
              </a:tr>
              <a:tr h="629443">
                <a:tc>
                  <a:txBody>
                    <a:bodyPr/>
                    <a:lstStyle/>
                    <a:p>
                      <a:pPr>
                        <a:spcAft>
                          <a:spcPts val="0"/>
                        </a:spcAft>
                      </a:pPr>
                      <a:r>
                        <a:rPr lang="en-ZA" sz="1600" dirty="0">
                          <a:effectLst/>
                        </a:rPr>
                        <a:t>Number of interns placed with the real estate industry host employers through the one learner – one estate agency programme</a:t>
                      </a:r>
                    </a:p>
                    <a:p>
                      <a:pPr>
                        <a:spcAft>
                          <a:spcPts val="0"/>
                        </a:spcAft>
                      </a:pPr>
                      <a:r>
                        <a:rPr lang="en-ZA" sz="1600" dirty="0">
                          <a:effectLst/>
                        </a:rPr>
                        <a:t> </a:t>
                      </a:r>
                      <a:endParaRPr lang="en-ZA" sz="1600" dirty="0">
                        <a:effectLst/>
                        <a:latin typeface="Candara"/>
                        <a:ea typeface="Times New Roman"/>
                        <a:cs typeface="Times New Roman"/>
                      </a:endParaRPr>
                    </a:p>
                  </a:txBody>
                  <a:tcPr marL="37740" marR="37740" marT="0" marB="0"/>
                </a:tc>
                <a:tc>
                  <a:txBody>
                    <a:bodyPr/>
                    <a:lstStyle/>
                    <a:p>
                      <a:pPr>
                        <a:spcAft>
                          <a:spcPts val="0"/>
                        </a:spcAft>
                      </a:pPr>
                      <a:r>
                        <a:rPr lang="en-ZA" sz="1600" dirty="0">
                          <a:effectLst/>
                        </a:rPr>
                        <a:t>2 000 interns placed with the real estate industry host employers through the one learner – one estate agency programme</a:t>
                      </a:r>
                      <a:endParaRPr lang="en-ZA" sz="1600" dirty="0">
                        <a:effectLst/>
                        <a:latin typeface="Candara"/>
                        <a:ea typeface="Times New Roman"/>
                        <a:cs typeface="Times New Roman"/>
                      </a:endParaRPr>
                    </a:p>
                  </a:txBody>
                  <a:tcPr marL="37740" marR="37740" marT="0" marB="0"/>
                </a:tc>
                <a:tc>
                  <a:txBody>
                    <a:bodyPr/>
                    <a:lstStyle/>
                    <a:p>
                      <a:pPr algn="ctr">
                        <a:spcAft>
                          <a:spcPts val="0"/>
                        </a:spcAft>
                      </a:pPr>
                      <a:r>
                        <a:rPr lang="en-ZA" sz="1600">
                          <a:effectLst/>
                        </a:rPr>
                        <a:t> 500 interns placed with the real estate industry host employers through the one learner – one estate agency programme</a:t>
                      </a:r>
                      <a:endParaRPr lang="en-ZA" sz="1600">
                        <a:effectLst/>
                        <a:latin typeface="Candara"/>
                        <a:ea typeface="Times New Roman"/>
                        <a:cs typeface="Times New Roman"/>
                      </a:endParaRPr>
                    </a:p>
                  </a:txBody>
                  <a:tcPr marL="37740" marR="37740" marT="0" marB="0"/>
                </a:tc>
                <a:tc>
                  <a:txBody>
                    <a:bodyPr/>
                    <a:lstStyle/>
                    <a:p>
                      <a:pPr algn="ctr">
                        <a:spcAft>
                          <a:spcPts val="0"/>
                        </a:spcAft>
                      </a:pPr>
                      <a:r>
                        <a:rPr lang="en-ZA" sz="1600">
                          <a:effectLst/>
                        </a:rPr>
                        <a:t> 500 interns placed with the real estate industry host employers through the one learner – one estate agency programme</a:t>
                      </a:r>
                      <a:endParaRPr lang="en-ZA" sz="1600">
                        <a:effectLst/>
                        <a:latin typeface="Candara"/>
                        <a:ea typeface="Times New Roman"/>
                        <a:cs typeface="Times New Roman"/>
                      </a:endParaRPr>
                    </a:p>
                  </a:txBody>
                  <a:tcPr marL="37740" marR="37740" marT="0" marB="0"/>
                </a:tc>
                <a:tc>
                  <a:txBody>
                    <a:bodyPr/>
                    <a:lstStyle/>
                    <a:p>
                      <a:pPr algn="ctr">
                        <a:spcAft>
                          <a:spcPts val="0"/>
                        </a:spcAft>
                      </a:pPr>
                      <a:r>
                        <a:rPr lang="en-ZA" sz="1600" dirty="0">
                          <a:effectLst/>
                        </a:rPr>
                        <a:t> 500 interns placed with the real estate industry host employers through the one learner – one estate agency programme</a:t>
                      </a:r>
                      <a:endParaRPr lang="en-ZA" sz="1600" dirty="0">
                        <a:effectLst/>
                        <a:latin typeface="Candara"/>
                        <a:ea typeface="Times New Roman"/>
                        <a:cs typeface="Times New Roman"/>
                      </a:endParaRPr>
                    </a:p>
                  </a:txBody>
                  <a:tcPr marL="37740" marR="37740" marT="0" marB="0"/>
                </a:tc>
                <a:tc>
                  <a:txBody>
                    <a:bodyPr/>
                    <a:lstStyle/>
                    <a:p>
                      <a:pPr algn="ctr">
                        <a:spcAft>
                          <a:spcPts val="0"/>
                        </a:spcAft>
                      </a:pPr>
                      <a:r>
                        <a:rPr lang="en-ZA" sz="1600" dirty="0">
                          <a:effectLst/>
                        </a:rPr>
                        <a:t> 500 interns placed with the real estate industry host employers through the one learner – one estate agency programme</a:t>
                      </a:r>
                      <a:endParaRPr lang="en-ZA" sz="1600" dirty="0">
                        <a:effectLst/>
                        <a:latin typeface="Candara"/>
                        <a:ea typeface="Times New Roman"/>
                        <a:cs typeface="Times New Roman"/>
                      </a:endParaRPr>
                    </a:p>
                  </a:txBody>
                  <a:tcPr marL="37740" marR="37740" marT="0" marB="0"/>
                </a:tc>
                <a:extLst>
                  <a:ext uri="{0D108BD9-81ED-4DB2-BD59-A6C34878D82A}">
                    <a16:rowId xmlns:a16="http://schemas.microsoft.com/office/drawing/2014/main" val="10002"/>
                  </a:ext>
                </a:extLst>
              </a:tr>
              <a:tr h="692765">
                <a:tc>
                  <a:txBody>
                    <a:bodyPr/>
                    <a:lstStyle/>
                    <a:p>
                      <a:pPr>
                        <a:spcAft>
                          <a:spcPts val="0"/>
                        </a:spcAft>
                      </a:pPr>
                      <a:r>
                        <a:rPr lang="en-ZA" sz="1600">
                          <a:effectLst/>
                        </a:rPr>
                        <a:t>Retention rate of youth intern placed with property industry host employers through the “One Learner - One Estate Agency” Programme </a:t>
                      </a:r>
                    </a:p>
                    <a:p>
                      <a:pPr>
                        <a:spcAft>
                          <a:spcPts val="0"/>
                        </a:spcAft>
                      </a:pPr>
                      <a:r>
                        <a:rPr lang="en-ZA" sz="1600">
                          <a:effectLst/>
                        </a:rPr>
                        <a:t> </a:t>
                      </a:r>
                      <a:endParaRPr lang="en-ZA" sz="1600">
                        <a:effectLst/>
                        <a:latin typeface="Candara"/>
                        <a:ea typeface="Times New Roman"/>
                        <a:cs typeface="Times New Roman"/>
                      </a:endParaRPr>
                    </a:p>
                  </a:txBody>
                  <a:tcPr marL="37740" marR="37740" marT="0" marB="0"/>
                </a:tc>
                <a:tc>
                  <a:txBody>
                    <a:bodyPr/>
                    <a:lstStyle/>
                    <a:p>
                      <a:pPr>
                        <a:spcAft>
                          <a:spcPts val="0"/>
                        </a:spcAft>
                      </a:pPr>
                      <a:r>
                        <a:rPr lang="en-ZA" sz="1600" dirty="0">
                          <a:effectLst/>
                        </a:rPr>
                        <a:t>70% of youth intern placed with property industry host employers through the “One Learner - One Estate Agency” Programme </a:t>
                      </a:r>
                    </a:p>
                    <a:p>
                      <a:pPr>
                        <a:spcAft>
                          <a:spcPts val="0"/>
                        </a:spcAft>
                      </a:pPr>
                      <a:r>
                        <a:rPr lang="en-ZA" sz="1600" dirty="0">
                          <a:effectLst/>
                        </a:rPr>
                        <a:t> </a:t>
                      </a:r>
                      <a:endParaRPr lang="en-ZA" sz="1600" dirty="0">
                        <a:effectLst/>
                        <a:latin typeface="Candara"/>
                        <a:ea typeface="Times New Roman"/>
                        <a:cs typeface="Times New Roman"/>
                      </a:endParaRPr>
                    </a:p>
                  </a:txBody>
                  <a:tcPr marL="37740" marR="37740" marT="0" marB="0"/>
                </a:tc>
                <a:tc>
                  <a:txBody>
                    <a:bodyPr/>
                    <a:lstStyle/>
                    <a:p>
                      <a:pPr>
                        <a:spcAft>
                          <a:spcPts val="0"/>
                        </a:spcAft>
                      </a:pPr>
                      <a:r>
                        <a:rPr lang="en-ZA" sz="1600">
                          <a:effectLst/>
                        </a:rPr>
                        <a:t>70% of youth intern placed with property industry host employers through the “One Learner - One Estate Agency” Programme </a:t>
                      </a:r>
                      <a:endParaRPr lang="en-ZA" sz="1600">
                        <a:effectLst/>
                        <a:latin typeface="Candara"/>
                        <a:ea typeface="Times New Roman"/>
                        <a:cs typeface="Times New Roman"/>
                      </a:endParaRPr>
                    </a:p>
                  </a:txBody>
                  <a:tcPr marL="37740" marR="37740" marT="0" marB="0"/>
                </a:tc>
                <a:tc>
                  <a:txBody>
                    <a:bodyPr/>
                    <a:lstStyle/>
                    <a:p>
                      <a:pPr>
                        <a:spcAft>
                          <a:spcPts val="0"/>
                        </a:spcAft>
                      </a:pPr>
                      <a:r>
                        <a:rPr lang="en-ZA" sz="1600">
                          <a:effectLst/>
                        </a:rPr>
                        <a:t>70% of youth intern placed with property industry host employers through the “One Learner - One Estate Agency” Programme </a:t>
                      </a:r>
                      <a:endParaRPr lang="en-ZA" sz="1600">
                        <a:effectLst/>
                        <a:latin typeface="Candara"/>
                        <a:ea typeface="Times New Roman"/>
                        <a:cs typeface="Times New Roman"/>
                      </a:endParaRPr>
                    </a:p>
                  </a:txBody>
                  <a:tcPr marL="37740" marR="37740" marT="0" marB="0"/>
                </a:tc>
                <a:tc>
                  <a:txBody>
                    <a:bodyPr/>
                    <a:lstStyle/>
                    <a:p>
                      <a:pPr>
                        <a:spcAft>
                          <a:spcPts val="0"/>
                        </a:spcAft>
                      </a:pPr>
                      <a:r>
                        <a:rPr lang="en-ZA" sz="1600" dirty="0">
                          <a:effectLst/>
                        </a:rPr>
                        <a:t>70% of youth intern placed with property industry host employers through the “One Learner - One Estate Agency” Programme </a:t>
                      </a:r>
                      <a:endParaRPr lang="en-ZA" sz="1600" dirty="0">
                        <a:effectLst/>
                        <a:latin typeface="Candara"/>
                        <a:ea typeface="Times New Roman"/>
                        <a:cs typeface="Times New Roman"/>
                      </a:endParaRPr>
                    </a:p>
                  </a:txBody>
                  <a:tcPr marL="37740" marR="37740" marT="0" marB="0"/>
                </a:tc>
                <a:tc>
                  <a:txBody>
                    <a:bodyPr/>
                    <a:lstStyle/>
                    <a:p>
                      <a:pPr>
                        <a:spcAft>
                          <a:spcPts val="0"/>
                        </a:spcAft>
                      </a:pPr>
                      <a:r>
                        <a:rPr lang="en-ZA" sz="1600" dirty="0">
                          <a:effectLst/>
                        </a:rPr>
                        <a:t>70% of youth intern placed with property industry host employers through the “One Learner - One Estate Agency” Programme </a:t>
                      </a:r>
                      <a:endParaRPr lang="en-ZA" sz="1600" dirty="0">
                        <a:effectLst/>
                        <a:latin typeface="Candara"/>
                        <a:ea typeface="Times New Roman"/>
                        <a:cs typeface="Times New Roman"/>
                      </a:endParaRPr>
                    </a:p>
                  </a:txBody>
                  <a:tcPr marL="37740" marR="37740" marT="0" marB="0"/>
                </a:tc>
                <a:extLst>
                  <a:ext uri="{0D108BD9-81ED-4DB2-BD59-A6C34878D82A}">
                    <a16:rowId xmlns:a16="http://schemas.microsoft.com/office/drawing/2014/main" val="10003"/>
                  </a:ext>
                </a:extLst>
              </a:tr>
            </a:tbl>
          </a:graphicData>
        </a:graphic>
      </p:graphicFrame>
      <p:sp>
        <p:nvSpPr>
          <p:cNvPr id="4" name="TextBox 3"/>
          <p:cNvSpPr txBox="1"/>
          <p:nvPr/>
        </p:nvSpPr>
        <p:spPr>
          <a:xfrm>
            <a:off x="333828" y="152401"/>
            <a:ext cx="6066972" cy="430887"/>
          </a:xfrm>
          <a:prstGeom prst="rect">
            <a:avLst/>
          </a:prstGeom>
          <a:noFill/>
        </p:spPr>
        <p:txBody>
          <a:bodyPr wrap="square" rtlCol="0">
            <a:spAutoFit/>
          </a:bodyPr>
          <a:lstStyle/>
          <a:p>
            <a:r>
              <a:rPr lang="en-ZA" sz="2200" b="1" dirty="0" smtClean="0">
                <a:solidFill>
                  <a:srgbClr val="FF0000"/>
                </a:solidFill>
              </a:rPr>
              <a:t>Programme 4: Transformation</a:t>
            </a:r>
            <a:endParaRPr lang="en-ZA" sz="2200" b="1" dirty="0">
              <a:solidFill>
                <a:srgbClr val="FF0000"/>
              </a:solidFill>
            </a:endParaRPr>
          </a:p>
        </p:txBody>
      </p:sp>
    </p:spTree>
    <p:extLst>
      <p:ext uri="{BB962C8B-B14F-4D97-AF65-F5344CB8AC3E}">
        <p14:creationId xmlns:p14="http://schemas.microsoft.com/office/powerpoint/2010/main" val="78146931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47</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104878677"/>
              </p:ext>
            </p:extLst>
          </p:nvPr>
        </p:nvGraphicFramePr>
        <p:xfrm>
          <a:off x="304799" y="618787"/>
          <a:ext cx="8686801" cy="5364480"/>
        </p:xfrm>
        <a:graphic>
          <a:graphicData uri="http://schemas.openxmlformats.org/drawingml/2006/table">
            <a:tbl>
              <a:tblPr firstRow="1" firstCol="1" lastRow="1" lastCol="1" bandRow="1" bandCol="1">
                <a:tableStyleId>{5C22544A-7EE6-4342-B048-85BDC9FD1C3A}</a:tableStyleId>
              </a:tblPr>
              <a:tblGrid>
                <a:gridCol w="1584321">
                  <a:extLst>
                    <a:ext uri="{9D8B030D-6E8A-4147-A177-3AD203B41FA5}">
                      <a16:colId xmlns:a16="http://schemas.microsoft.com/office/drawing/2014/main" val="20000"/>
                    </a:ext>
                  </a:extLst>
                </a:gridCol>
                <a:gridCol w="1450192">
                  <a:extLst>
                    <a:ext uri="{9D8B030D-6E8A-4147-A177-3AD203B41FA5}">
                      <a16:colId xmlns:a16="http://schemas.microsoft.com/office/drawing/2014/main" val="20001"/>
                    </a:ext>
                  </a:extLst>
                </a:gridCol>
                <a:gridCol w="1365473">
                  <a:extLst>
                    <a:ext uri="{9D8B030D-6E8A-4147-A177-3AD203B41FA5}">
                      <a16:colId xmlns:a16="http://schemas.microsoft.com/office/drawing/2014/main" val="20002"/>
                    </a:ext>
                  </a:extLst>
                </a:gridCol>
                <a:gridCol w="1365473">
                  <a:extLst>
                    <a:ext uri="{9D8B030D-6E8A-4147-A177-3AD203B41FA5}">
                      <a16:colId xmlns:a16="http://schemas.microsoft.com/office/drawing/2014/main" val="20003"/>
                    </a:ext>
                  </a:extLst>
                </a:gridCol>
                <a:gridCol w="1365473">
                  <a:extLst>
                    <a:ext uri="{9D8B030D-6E8A-4147-A177-3AD203B41FA5}">
                      <a16:colId xmlns:a16="http://schemas.microsoft.com/office/drawing/2014/main" val="20004"/>
                    </a:ext>
                  </a:extLst>
                </a:gridCol>
                <a:gridCol w="1555869">
                  <a:extLst>
                    <a:ext uri="{9D8B030D-6E8A-4147-A177-3AD203B41FA5}">
                      <a16:colId xmlns:a16="http://schemas.microsoft.com/office/drawing/2014/main" val="20005"/>
                    </a:ext>
                  </a:extLst>
                </a:gridCol>
              </a:tblGrid>
              <a:tr h="209815">
                <a:tc rowSpan="2">
                  <a:txBody>
                    <a:bodyPr/>
                    <a:lstStyle/>
                    <a:p>
                      <a:pPr>
                        <a:spcAft>
                          <a:spcPts val="0"/>
                        </a:spcAft>
                      </a:pPr>
                      <a:r>
                        <a:rPr lang="en-ZA" sz="1600" dirty="0">
                          <a:effectLst/>
                        </a:rPr>
                        <a:t>OUTPUT INDICATOR(S)</a:t>
                      </a:r>
                      <a:endParaRPr lang="en-ZA" sz="1600" dirty="0">
                        <a:effectLst/>
                        <a:latin typeface="Candara"/>
                        <a:ea typeface="Times New Roman"/>
                        <a:cs typeface="Times New Roman"/>
                      </a:endParaRPr>
                    </a:p>
                  </a:txBody>
                  <a:tcPr marL="37740" marR="37740" marT="0" marB="0" anchor="ctr"/>
                </a:tc>
                <a:tc rowSpan="2">
                  <a:txBody>
                    <a:bodyPr/>
                    <a:lstStyle/>
                    <a:p>
                      <a:pPr algn="ctr">
                        <a:spcAft>
                          <a:spcPts val="0"/>
                        </a:spcAft>
                      </a:pPr>
                      <a:r>
                        <a:rPr lang="en-ZA" sz="1600" dirty="0">
                          <a:effectLst/>
                        </a:rPr>
                        <a:t>ANNUAL TARGET(S)</a:t>
                      </a:r>
                    </a:p>
                    <a:p>
                      <a:pPr algn="ctr">
                        <a:spcAft>
                          <a:spcPts val="0"/>
                        </a:spcAft>
                      </a:pPr>
                      <a:r>
                        <a:rPr lang="en-ZA" sz="1600" dirty="0">
                          <a:effectLst/>
                        </a:rPr>
                        <a:t>( 2020-2021)</a:t>
                      </a:r>
                      <a:endParaRPr lang="en-ZA" sz="1600" dirty="0">
                        <a:effectLst/>
                        <a:latin typeface="Candara"/>
                        <a:ea typeface="Times New Roman"/>
                        <a:cs typeface="Times New Roman"/>
                      </a:endParaRPr>
                    </a:p>
                  </a:txBody>
                  <a:tcPr marL="37740" marR="37740" marT="0" marB="0" anchor="ctr"/>
                </a:tc>
                <a:tc gridSpan="4">
                  <a:txBody>
                    <a:bodyPr/>
                    <a:lstStyle/>
                    <a:p>
                      <a:pPr indent="-22225" algn="ctr">
                        <a:spcAft>
                          <a:spcPts val="0"/>
                        </a:spcAft>
                      </a:pPr>
                      <a:r>
                        <a:rPr lang="en-ZA" sz="1600" cap="all">
                          <a:effectLst/>
                        </a:rPr>
                        <a:t> </a:t>
                      </a:r>
                      <a:endParaRPr lang="en-ZA" sz="1600">
                        <a:effectLst/>
                      </a:endParaRPr>
                    </a:p>
                    <a:p>
                      <a:pPr indent="-22225" algn="ctr">
                        <a:spcAft>
                          <a:spcPts val="0"/>
                        </a:spcAft>
                      </a:pPr>
                      <a:r>
                        <a:rPr lang="en-ZA" sz="1600" cap="all">
                          <a:effectLst/>
                        </a:rPr>
                        <a:t>QUARTERLY TARGET </a:t>
                      </a:r>
                      <a:endParaRPr lang="en-ZA" sz="1600">
                        <a:effectLst/>
                        <a:latin typeface="Candara"/>
                        <a:ea typeface="Times New Roman"/>
                        <a:cs typeface="Times New Roman"/>
                      </a:endParaRPr>
                    </a:p>
                  </a:txBody>
                  <a:tcPr marL="37740" marR="37740"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209815">
                <a:tc vMerge="1">
                  <a:txBody>
                    <a:bodyPr/>
                    <a:lstStyle/>
                    <a:p>
                      <a:endParaRPr lang="en-ZA"/>
                    </a:p>
                  </a:txBody>
                  <a:tcPr/>
                </a:tc>
                <a:tc vMerge="1">
                  <a:txBody>
                    <a:bodyPr/>
                    <a:lstStyle/>
                    <a:p>
                      <a:endParaRPr lang="en-ZA"/>
                    </a:p>
                  </a:txBody>
                  <a:tcPr/>
                </a:tc>
                <a:tc>
                  <a:txBody>
                    <a:bodyPr/>
                    <a:lstStyle/>
                    <a:p>
                      <a:pPr algn="ctr">
                        <a:spcAft>
                          <a:spcPts val="0"/>
                        </a:spcAft>
                      </a:pPr>
                      <a:r>
                        <a:rPr lang="en-ZA" sz="1600" dirty="0">
                          <a:effectLst/>
                        </a:rPr>
                        <a:t> </a:t>
                      </a:r>
                    </a:p>
                    <a:p>
                      <a:pPr algn="ctr">
                        <a:spcAft>
                          <a:spcPts val="0"/>
                        </a:spcAft>
                      </a:pPr>
                      <a:r>
                        <a:rPr lang="en-ZA" sz="1600" dirty="0">
                          <a:effectLst/>
                        </a:rPr>
                        <a:t>1</a:t>
                      </a:r>
                      <a:r>
                        <a:rPr lang="en-ZA" sz="1600" baseline="30000" dirty="0">
                          <a:effectLst/>
                        </a:rPr>
                        <a:t>ST</a:t>
                      </a:r>
                      <a:endParaRPr lang="en-ZA" sz="1600" dirty="0">
                        <a:effectLst/>
                        <a:latin typeface="Candara"/>
                        <a:ea typeface="Times New Roman"/>
                        <a:cs typeface="Times New Roman"/>
                      </a:endParaRPr>
                    </a:p>
                  </a:txBody>
                  <a:tcPr marL="37740" marR="37740" marT="0" marB="0" anchor="ctr"/>
                </a:tc>
                <a:tc>
                  <a:txBody>
                    <a:bodyPr/>
                    <a:lstStyle/>
                    <a:p>
                      <a:pPr algn="ctr">
                        <a:spcAft>
                          <a:spcPts val="0"/>
                        </a:spcAft>
                      </a:pPr>
                      <a:r>
                        <a:rPr lang="en-ZA" sz="1600" dirty="0">
                          <a:effectLst/>
                        </a:rPr>
                        <a:t> </a:t>
                      </a:r>
                    </a:p>
                    <a:p>
                      <a:pPr algn="ctr">
                        <a:spcAft>
                          <a:spcPts val="0"/>
                        </a:spcAft>
                      </a:pPr>
                      <a:r>
                        <a:rPr lang="en-ZA" sz="1600" dirty="0">
                          <a:effectLst/>
                        </a:rPr>
                        <a:t>2</a:t>
                      </a:r>
                      <a:r>
                        <a:rPr lang="en-ZA" sz="1600" baseline="30000" dirty="0">
                          <a:effectLst/>
                        </a:rPr>
                        <a:t>ND</a:t>
                      </a:r>
                      <a:endParaRPr lang="en-ZA" sz="1600" dirty="0">
                        <a:effectLst/>
                        <a:latin typeface="Candara"/>
                        <a:ea typeface="Times New Roman"/>
                        <a:cs typeface="Times New Roman"/>
                      </a:endParaRPr>
                    </a:p>
                  </a:txBody>
                  <a:tcPr marL="37740" marR="37740" marT="0" marB="0" anchor="ctr"/>
                </a:tc>
                <a:tc>
                  <a:txBody>
                    <a:bodyPr/>
                    <a:lstStyle/>
                    <a:p>
                      <a:pPr algn="ctr">
                        <a:spcAft>
                          <a:spcPts val="0"/>
                        </a:spcAft>
                      </a:pPr>
                      <a:r>
                        <a:rPr lang="en-ZA" sz="1600" dirty="0">
                          <a:effectLst/>
                        </a:rPr>
                        <a:t> </a:t>
                      </a:r>
                    </a:p>
                    <a:p>
                      <a:pPr algn="ctr">
                        <a:spcAft>
                          <a:spcPts val="0"/>
                        </a:spcAft>
                      </a:pPr>
                      <a:r>
                        <a:rPr lang="en-ZA" sz="1600" dirty="0">
                          <a:effectLst/>
                        </a:rPr>
                        <a:t>3</a:t>
                      </a:r>
                      <a:r>
                        <a:rPr lang="en-ZA" sz="1600" baseline="30000" dirty="0">
                          <a:effectLst/>
                        </a:rPr>
                        <a:t>RD</a:t>
                      </a:r>
                      <a:endParaRPr lang="en-ZA" sz="1600" dirty="0">
                        <a:effectLst/>
                        <a:latin typeface="Candara"/>
                        <a:ea typeface="Times New Roman"/>
                        <a:cs typeface="Times New Roman"/>
                      </a:endParaRPr>
                    </a:p>
                  </a:txBody>
                  <a:tcPr marL="37740" marR="37740" marT="0" marB="0"/>
                </a:tc>
                <a:tc>
                  <a:txBody>
                    <a:bodyPr/>
                    <a:lstStyle/>
                    <a:p>
                      <a:pPr algn="ctr">
                        <a:spcAft>
                          <a:spcPts val="0"/>
                        </a:spcAft>
                      </a:pPr>
                      <a:r>
                        <a:rPr lang="en-ZA" sz="1600">
                          <a:effectLst/>
                        </a:rPr>
                        <a:t> </a:t>
                      </a:r>
                    </a:p>
                    <a:p>
                      <a:pPr algn="ctr">
                        <a:spcAft>
                          <a:spcPts val="0"/>
                        </a:spcAft>
                      </a:pPr>
                      <a:r>
                        <a:rPr lang="en-ZA" sz="1600">
                          <a:effectLst/>
                        </a:rPr>
                        <a:t>4</a:t>
                      </a:r>
                      <a:r>
                        <a:rPr lang="en-ZA" sz="1600" baseline="30000">
                          <a:effectLst/>
                        </a:rPr>
                        <a:t>TH</a:t>
                      </a:r>
                      <a:endParaRPr lang="en-ZA" sz="1600">
                        <a:effectLst/>
                        <a:latin typeface="Candara"/>
                        <a:ea typeface="Times New Roman"/>
                        <a:cs typeface="Times New Roman"/>
                      </a:endParaRPr>
                    </a:p>
                  </a:txBody>
                  <a:tcPr marL="37740" marR="37740" marT="0" marB="0"/>
                </a:tc>
                <a:extLst>
                  <a:ext uri="{0D108BD9-81ED-4DB2-BD59-A6C34878D82A}">
                    <a16:rowId xmlns:a16="http://schemas.microsoft.com/office/drawing/2014/main" val="10001"/>
                  </a:ext>
                </a:extLst>
              </a:tr>
              <a:tr h="692765">
                <a:tc>
                  <a:txBody>
                    <a:bodyPr/>
                    <a:lstStyle/>
                    <a:p>
                      <a:pPr>
                        <a:spcAft>
                          <a:spcPts val="0"/>
                        </a:spcAft>
                      </a:pPr>
                      <a:r>
                        <a:rPr lang="en-ZA" sz="1600" dirty="0">
                          <a:effectLst/>
                        </a:rPr>
                        <a:t>Percentage increase of Full status Black Women  that have been supported through the </a:t>
                      </a:r>
                      <a:r>
                        <a:rPr lang="en-ZA" sz="1600" dirty="0" err="1">
                          <a:effectLst/>
                        </a:rPr>
                        <a:t>Principalisation</a:t>
                      </a:r>
                      <a:endParaRPr lang="en-ZA" sz="1600" dirty="0">
                        <a:effectLst/>
                      </a:endParaRPr>
                    </a:p>
                    <a:p>
                      <a:pPr>
                        <a:spcAft>
                          <a:spcPts val="0"/>
                        </a:spcAft>
                      </a:pPr>
                      <a:r>
                        <a:rPr lang="en-ZA" sz="1600" dirty="0">
                          <a:effectLst/>
                        </a:rPr>
                        <a:t>Programme </a:t>
                      </a:r>
                      <a:endParaRPr lang="en-ZA" sz="1600" dirty="0">
                        <a:effectLst/>
                        <a:latin typeface="Candara"/>
                        <a:ea typeface="Times New Roman"/>
                        <a:cs typeface="Times New Roman"/>
                      </a:endParaRPr>
                    </a:p>
                  </a:txBody>
                  <a:tcPr marL="37740" marR="37740" marT="0" marB="0"/>
                </a:tc>
                <a:tc>
                  <a:txBody>
                    <a:bodyPr/>
                    <a:lstStyle/>
                    <a:p>
                      <a:pPr>
                        <a:spcAft>
                          <a:spcPts val="0"/>
                        </a:spcAft>
                      </a:pPr>
                      <a:r>
                        <a:rPr lang="en-ZA" sz="1600" dirty="0">
                          <a:effectLst/>
                        </a:rPr>
                        <a:t>20% Increase of Full status Black Women  that have been supported through the </a:t>
                      </a:r>
                      <a:r>
                        <a:rPr lang="en-ZA" sz="1600" dirty="0" err="1">
                          <a:effectLst/>
                        </a:rPr>
                        <a:t>Principalisation</a:t>
                      </a:r>
                      <a:endParaRPr lang="en-ZA" sz="1600" dirty="0">
                        <a:effectLst/>
                      </a:endParaRPr>
                    </a:p>
                    <a:p>
                      <a:pPr>
                        <a:spcAft>
                          <a:spcPts val="0"/>
                        </a:spcAft>
                      </a:pPr>
                      <a:r>
                        <a:rPr lang="en-ZA" sz="1600" dirty="0">
                          <a:effectLst/>
                        </a:rPr>
                        <a:t>Programme </a:t>
                      </a:r>
                    </a:p>
                    <a:p>
                      <a:pPr>
                        <a:spcAft>
                          <a:spcPts val="0"/>
                        </a:spcAft>
                      </a:pPr>
                      <a:r>
                        <a:rPr lang="en-ZA" sz="1600" dirty="0">
                          <a:effectLst/>
                        </a:rPr>
                        <a:t> </a:t>
                      </a:r>
                    </a:p>
                    <a:p>
                      <a:pPr>
                        <a:spcAft>
                          <a:spcPts val="0"/>
                        </a:spcAft>
                      </a:pPr>
                      <a:r>
                        <a:rPr lang="en-ZA" sz="1600" dirty="0">
                          <a:effectLst/>
                        </a:rPr>
                        <a:t> </a:t>
                      </a:r>
                      <a:endParaRPr lang="en-ZA" sz="1600" dirty="0">
                        <a:effectLst/>
                        <a:latin typeface="Candara"/>
                        <a:ea typeface="Times New Roman"/>
                        <a:cs typeface="Times New Roman"/>
                      </a:endParaRPr>
                    </a:p>
                  </a:txBody>
                  <a:tcPr marL="37740" marR="37740" marT="0" marB="0"/>
                </a:tc>
                <a:tc>
                  <a:txBody>
                    <a:bodyPr/>
                    <a:lstStyle/>
                    <a:p>
                      <a:pPr>
                        <a:spcAft>
                          <a:spcPts val="0"/>
                        </a:spcAft>
                      </a:pPr>
                      <a:r>
                        <a:rPr lang="en-ZA" sz="1600" dirty="0">
                          <a:effectLst/>
                        </a:rPr>
                        <a:t>5% Increase of Full status Black Women  that have been supported through the </a:t>
                      </a:r>
                      <a:r>
                        <a:rPr lang="en-ZA" sz="1600" dirty="0" err="1">
                          <a:effectLst/>
                        </a:rPr>
                        <a:t>Principalisation</a:t>
                      </a:r>
                      <a:endParaRPr lang="en-ZA" sz="1600" dirty="0">
                        <a:effectLst/>
                      </a:endParaRPr>
                    </a:p>
                    <a:p>
                      <a:pPr>
                        <a:spcAft>
                          <a:spcPts val="0"/>
                        </a:spcAft>
                      </a:pPr>
                      <a:r>
                        <a:rPr lang="en-ZA" sz="1600" dirty="0">
                          <a:effectLst/>
                        </a:rPr>
                        <a:t>Programme </a:t>
                      </a:r>
                    </a:p>
                    <a:p>
                      <a:pPr>
                        <a:spcAft>
                          <a:spcPts val="0"/>
                        </a:spcAft>
                      </a:pPr>
                      <a:r>
                        <a:rPr lang="en-ZA" sz="1600" dirty="0">
                          <a:effectLst/>
                        </a:rPr>
                        <a:t> </a:t>
                      </a:r>
                      <a:endParaRPr lang="en-ZA" sz="1600" dirty="0">
                        <a:effectLst/>
                        <a:latin typeface="Candara"/>
                        <a:ea typeface="Times New Roman"/>
                        <a:cs typeface="Times New Roman"/>
                      </a:endParaRPr>
                    </a:p>
                  </a:txBody>
                  <a:tcPr marL="37740" marR="37740" marT="0" marB="0"/>
                </a:tc>
                <a:tc>
                  <a:txBody>
                    <a:bodyPr/>
                    <a:lstStyle/>
                    <a:p>
                      <a:pPr>
                        <a:spcAft>
                          <a:spcPts val="0"/>
                        </a:spcAft>
                      </a:pPr>
                      <a:r>
                        <a:rPr lang="en-ZA" sz="1600">
                          <a:effectLst/>
                        </a:rPr>
                        <a:t>5% Increase of Full status Black Women  that have been supported through the Principalisation</a:t>
                      </a:r>
                    </a:p>
                    <a:p>
                      <a:pPr>
                        <a:spcAft>
                          <a:spcPts val="0"/>
                        </a:spcAft>
                      </a:pPr>
                      <a:r>
                        <a:rPr lang="en-ZA" sz="1600">
                          <a:effectLst/>
                        </a:rPr>
                        <a:t>Programme </a:t>
                      </a:r>
                    </a:p>
                    <a:p>
                      <a:pPr>
                        <a:spcAft>
                          <a:spcPts val="0"/>
                        </a:spcAft>
                      </a:pPr>
                      <a:r>
                        <a:rPr lang="en-ZA" sz="1600">
                          <a:effectLst/>
                        </a:rPr>
                        <a:t> </a:t>
                      </a:r>
                      <a:endParaRPr lang="en-ZA" sz="1600">
                        <a:effectLst/>
                        <a:latin typeface="Candara"/>
                        <a:ea typeface="Times New Roman"/>
                        <a:cs typeface="Times New Roman"/>
                      </a:endParaRPr>
                    </a:p>
                  </a:txBody>
                  <a:tcPr marL="37740" marR="37740" marT="0" marB="0"/>
                </a:tc>
                <a:tc>
                  <a:txBody>
                    <a:bodyPr/>
                    <a:lstStyle/>
                    <a:p>
                      <a:pPr>
                        <a:spcAft>
                          <a:spcPts val="0"/>
                        </a:spcAft>
                      </a:pPr>
                      <a:r>
                        <a:rPr lang="en-ZA" sz="1600" dirty="0">
                          <a:effectLst/>
                        </a:rPr>
                        <a:t>5% Increase of Full status Black Women  that have been supported through the Principalisation</a:t>
                      </a:r>
                    </a:p>
                    <a:p>
                      <a:pPr>
                        <a:spcAft>
                          <a:spcPts val="0"/>
                        </a:spcAft>
                      </a:pPr>
                      <a:r>
                        <a:rPr lang="en-ZA" sz="1600" dirty="0">
                          <a:effectLst/>
                        </a:rPr>
                        <a:t>Programme </a:t>
                      </a:r>
                    </a:p>
                    <a:p>
                      <a:pPr algn="ctr">
                        <a:spcAft>
                          <a:spcPts val="0"/>
                        </a:spcAft>
                      </a:pPr>
                      <a:r>
                        <a:rPr lang="en-ZA" sz="1600" dirty="0">
                          <a:effectLst/>
                        </a:rPr>
                        <a:t> </a:t>
                      </a:r>
                      <a:endParaRPr lang="en-ZA" sz="1600" dirty="0">
                        <a:effectLst/>
                        <a:latin typeface="Candara"/>
                        <a:ea typeface="Times New Roman"/>
                        <a:cs typeface="Times New Roman"/>
                      </a:endParaRPr>
                    </a:p>
                  </a:txBody>
                  <a:tcPr marL="37740" marR="37740" marT="0" marB="0"/>
                </a:tc>
                <a:tc>
                  <a:txBody>
                    <a:bodyPr/>
                    <a:lstStyle/>
                    <a:p>
                      <a:pPr>
                        <a:spcAft>
                          <a:spcPts val="0"/>
                        </a:spcAft>
                      </a:pPr>
                      <a:r>
                        <a:rPr lang="en-ZA" sz="1600" dirty="0">
                          <a:effectLst/>
                        </a:rPr>
                        <a:t>5% Increase of Full status Black Women  that have been supported through the Principalisation</a:t>
                      </a:r>
                    </a:p>
                    <a:p>
                      <a:pPr>
                        <a:spcAft>
                          <a:spcPts val="0"/>
                        </a:spcAft>
                      </a:pPr>
                      <a:r>
                        <a:rPr lang="en-ZA" sz="1600" dirty="0">
                          <a:effectLst/>
                        </a:rPr>
                        <a:t>Programme </a:t>
                      </a:r>
                      <a:endParaRPr lang="en-ZA" sz="1600" dirty="0">
                        <a:effectLst/>
                        <a:latin typeface="Candara"/>
                        <a:ea typeface="Times New Roman"/>
                        <a:cs typeface="Times New Roman"/>
                      </a:endParaRPr>
                    </a:p>
                  </a:txBody>
                  <a:tcPr marL="37740" marR="37740" marT="0" marB="0"/>
                </a:tc>
                <a:extLst>
                  <a:ext uri="{0D108BD9-81ED-4DB2-BD59-A6C34878D82A}">
                    <a16:rowId xmlns:a16="http://schemas.microsoft.com/office/drawing/2014/main" val="10002"/>
                  </a:ext>
                </a:extLst>
              </a:tr>
              <a:tr h="669112">
                <a:tc>
                  <a:txBody>
                    <a:bodyPr/>
                    <a:lstStyle/>
                    <a:p>
                      <a:pPr>
                        <a:spcAft>
                          <a:spcPts val="0"/>
                        </a:spcAft>
                      </a:pPr>
                      <a:r>
                        <a:rPr lang="en-ZA" sz="1600">
                          <a:effectLst/>
                        </a:rPr>
                        <a:t>Number of principals established through the implementation of the Principalisation Programme</a:t>
                      </a:r>
                      <a:endParaRPr lang="en-ZA" sz="1600">
                        <a:effectLst/>
                        <a:latin typeface="Candara"/>
                        <a:ea typeface="Times New Roman"/>
                        <a:cs typeface="Times New Roman"/>
                      </a:endParaRPr>
                    </a:p>
                  </a:txBody>
                  <a:tcPr marL="37740" marR="37740" marT="0" marB="0"/>
                </a:tc>
                <a:tc>
                  <a:txBody>
                    <a:bodyPr/>
                    <a:lstStyle/>
                    <a:p>
                      <a:pPr>
                        <a:spcAft>
                          <a:spcPts val="0"/>
                        </a:spcAft>
                      </a:pPr>
                      <a:r>
                        <a:rPr lang="en-ZA" sz="1600">
                          <a:effectLst/>
                        </a:rPr>
                        <a:t>200 principals established through the implementation of the Principalisation </a:t>
                      </a:r>
                    </a:p>
                    <a:p>
                      <a:pPr>
                        <a:spcAft>
                          <a:spcPts val="0"/>
                        </a:spcAft>
                      </a:pPr>
                      <a:r>
                        <a:rPr lang="en-ZA" sz="1600">
                          <a:effectLst/>
                        </a:rPr>
                        <a:t>Programme</a:t>
                      </a:r>
                      <a:endParaRPr lang="en-ZA" sz="1600">
                        <a:effectLst/>
                        <a:latin typeface="Candara"/>
                        <a:ea typeface="Times New Roman"/>
                        <a:cs typeface="Times New Roman"/>
                      </a:endParaRPr>
                    </a:p>
                  </a:txBody>
                  <a:tcPr marL="37740" marR="37740" marT="0" marB="0"/>
                </a:tc>
                <a:tc>
                  <a:txBody>
                    <a:bodyPr/>
                    <a:lstStyle/>
                    <a:p>
                      <a:pPr>
                        <a:spcAft>
                          <a:spcPts val="0"/>
                        </a:spcAft>
                      </a:pPr>
                      <a:r>
                        <a:rPr lang="en-ZA" sz="1600" dirty="0">
                          <a:effectLst/>
                        </a:rPr>
                        <a:t>50 principals established through the implementation of the </a:t>
                      </a:r>
                      <a:r>
                        <a:rPr lang="en-ZA" sz="1600" dirty="0" err="1">
                          <a:effectLst/>
                        </a:rPr>
                        <a:t>Principalisation</a:t>
                      </a:r>
                      <a:r>
                        <a:rPr lang="en-ZA" sz="1600" dirty="0">
                          <a:effectLst/>
                        </a:rPr>
                        <a:t> </a:t>
                      </a:r>
                    </a:p>
                    <a:p>
                      <a:pPr>
                        <a:spcAft>
                          <a:spcPts val="0"/>
                        </a:spcAft>
                      </a:pPr>
                      <a:r>
                        <a:rPr lang="en-ZA" sz="1600" dirty="0">
                          <a:effectLst/>
                        </a:rPr>
                        <a:t>Programme</a:t>
                      </a:r>
                      <a:endParaRPr lang="en-ZA" sz="1600" dirty="0">
                        <a:effectLst/>
                        <a:latin typeface="Candara"/>
                        <a:ea typeface="Times New Roman"/>
                        <a:cs typeface="Times New Roman"/>
                      </a:endParaRPr>
                    </a:p>
                  </a:txBody>
                  <a:tcPr marL="37740" marR="37740" marT="0" marB="0"/>
                </a:tc>
                <a:tc>
                  <a:txBody>
                    <a:bodyPr/>
                    <a:lstStyle/>
                    <a:p>
                      <a:pPr>
                        <a:spcAft>
                          <a:spcPts val="0"/>
                        </a:spcAft>
                      </a:pPr>
                      <a:r>
                        <a:rPr lang="en-ZA" sz="1600">
                          <a:effectLst/>
                        </a:rPr>
                        <a:t>50 principals established through the implementation of the Principalisation </a:t>
                      </a:r>
                    </a:p>
                    <a:p>
                      <a:pPr>
                        <a:spcAft>
                          <a:spcPts val="0"/>
                        </a:spcAft>
                      </a:pPr>
                      <a:r>
                        <a:rPr lang="en-ZA" sz="1600">
                          <a:effectLst/>
                        </a:rPr>
                        <a:t>Programme </a:t>
                      </a:r>
                      <a:endParaRPr lang="en-ZA" sz="1600">
                        <a:effectLst/>
                        <a:latin typeface="Candara"/>
                        <a:ea typeface="Times New Roman"/>
                        <a:cs typeface="Times New Roman"/>
                      </a:endParaRPr>
                    </a:p>
                  </a:txBody>
                  <a:tcPr marL="37740" marR="37740" marT="0" marB="0"/>
                </a:tc>
                <a:tc>
                  <a:txBody>
                    <a:bodyPr/>
                    <a:lstStyle/>
                    <a:p>
                      <a:pPr>
                        <a:spcAft>
                          <a:spcPts val="0"/>
                        </a:spcAft>
                      </a:pPr>
                      <a:r>
                        <a:rPr lang="en-ZA" sz="1600" dirty="0">
                          <a:effectLst/>
                        </a:rPr>
                        <a:t>50 principals established through the implementation of the Principalisation </a:t>
                      </a:r>
                    </a:p>
                    <a:p>
                      <a:pPr>
                        <a:spcAft>
                          <a:spcPts val="0"/>
                        </a:spcAft>
                      </a:pPr>
                      <a:r>
                        <a:rPr lang="en-ZA" sz="1600" dirty="0">
                          <a:effectLst/>
                        </a:rPr>
                        <a:t>Programme</a:t>
                      </a:r>
                      <a:endParaRPr lang="en-ZA" sz="1600" dirty="0">
                        <a:effectLst/>
                        <a:latin typeface="Candara"/>
                        <a:ea typeface="Times New Roman"/>
                        <a:cs typeface="Times New Roman"/>
                      </a:endParaRPr>
                    </a:p>
                  </a:txBody>
                  <a:tcPr marL="37740" marR="37740" marT="0" marB="0"/>
                </a:tc>
                <a:tc>
                  <a:txBody>
                    <a:bodyPr/>
                    <a:lstStyle/>
                    <a:p>
                      <a:pPr>
                        <a:spcAft>
                          <a:spcPts val="0"/>
                        </a:spcAft>
                      </a:pPr>
                      <a:r>
                        <a:rPr lang="en-ZA" sz="1600" dirty="0">
                          <a:effectLst/>
                        </a:rPr>
                        <a:t>50 principals established through the implementation of the Principalisation </a:t>
                      </a:r>
                    </a:p>
                    <a:p>
                      <a:pPr>
                        <a:spcAft>
                          <a:spcPts val="0"/>
                        </a:spcAft>
                      </a:pPr>
                      <a:r>
                        <a:rPr lang="en-ZA" sz="1600" dirty="0">
                          <a:effectLst/>
                        </a:rPr>
                        <a:t>Programme </a:t>
                      </a:r>
                      <a:endParaRPr lang="en-ZA" sz="1600" dirty="0">
                        <a:effectLst/>
                        <a:latin typeface="Candara"/>
                        <a:ea typeface="Times New Roman"/>
                        <a:cs typeface="Times New Roman"/>
                      </a:endParaRPr>
                    </a:p>
                  </a:txBody>
                  <a:tcPr marL="37740" marR="37740" marT="0" marB="0"/>
                </a:tc>
                <a:extLst>
                  <a:ext uri="{0D108BD9-81ED-4DB2-BD59-A6C34878D82A}">
                    <a16:rowId xmlns:a16="http://schemas.microsoft.com/office/drawing/2014/main" val="10003"/>
                  </a:ext>
                </a:extLst>
              </a:tr>
            </a:tbl>
          </a:graphicData>
        </a:graphic>
      </p:graphicFrame>
      <p:sp>
        <p:nvSpPr>
          <p:cNvPr id="4" name="TextBox 3"/>
          <p:cNvSpPr txBox="1"/>
          <p:nvPr/>
        </p:nvSpPr>
        <p:spPr>
          <a:xfrm>
            <a:off x="333828" y="152401"/>
            <a:ext cx="6066972" cy="430887"/>
          </a:xfrm>
          <a:prstGeom prst="rect">
            <a:avLst/>
          </a:prstGeom>
          <a:noFill/>
        </p:spPr>
        <p:txBody>
          <a:bodyPr wrap="square" rtlCol="0">
            <a:spAutoFit/>
          </a:bodyPr>
          <a:lstStyle/>
          <a:p>
            <a:r>
              <a:rPr lang="en-ZA" sz="2200" b="1" dirty="0" smtClean="0">
                <a:solidFill>
                  <a:srgbClr val="FF0000"/>
                </a:solidFill>
              </a:rPr>
              <a:t>Programme 4: Transformation </a:t>
            </a:r>
            <a:r>
              <a:rPr lang="en-ZA" sz="2200" b="1" dirty="0" err="1" smtClean="0">
                <a:solidFill>
                  <a:srgbClr val="FF0000"/>
                </a:solidFill>
              </a:rPr>
              <a:t>Cont</a:t>
            </a:r>
            <a:r>
              <a:rPr lang="en-ZA" sz="2200" b="1" dirty="0" smtClean="0">
                <a:solidFill>
                  <a:srgbClr val="FF0000"/>
                </a:solidFill>
              </a:rPr>
              <a:t>/…</a:t>
            </a:r>
            <a:endParaRPr lang="en-ZA" sz="2200" b="1" dirty="0">
              <a:solidFill>
                <a:srgbClr val="FF0000"/>
              </a:solidFill>
            </a:endParaRPr>
          </a:p>
        </p:txBody>
      </p:sp>
    </p:spTree>
    <p:extLst>
      <p:ext uri="{BB962C8B-B14F-4D97-AF65-F5344CB8AC3E}">
        <p14:creationId xmlns:p14="http://schemas.microsoft.com/office/powerpoint/2010/main" val="208283613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48</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769656304"/>
              </p:ext>
            </p:extLst>
          </p:nvPr>
        </p:nvGraphicFramePr>
        <p:xfrm>
          <a:off x="304799" y="618787"/>
          <a:ext cx="8686801" cy="4632960"/>
        </p:xfrm>
        <a:graphic>
          <a:graphicData uri="http://schemas.openxmlformats.org/drawingml/2006/table">
            <a:tbl>
              <a:tblPr firstRow="1" firstCol="1" lastRow="1" lastCol="1" bandRow="1" bandCol="1">
                <a:tableStyleId>{5C22544A-7EE6-4342-B048-85BDC9FD1C3A}</a:tableStyleId>
              </a:tblPr>
              <a:tblGrid>
                <a:gridCol w="1584321">
                  <a:extLst>
                    <a:ext uri="{9D8B030D-6E8A-4147-A177-3AD203B41FA5}">
                      <a16:colId xmlns:a16="http://schemas.microsoft.com/office/drawing/2014/main" val="20000"/>
                    </a:ext>
                  </a:extLst>
                </a:gridCol>
                <a:gridCol w="1450192">
                  <a:extLst>
                    <a:ext uri="{9D8B030D-6E8A-4147-A177-3AD203B41FA5}">
                      <a16:colId xmlns:a16="http://schemas.microsoft.com/office/drawing/2014/main" val="20001"/>
                    </a:ext>
                  </a:extLst>
                </a:gridCol>
                <a:gridCol w="1365473">
                  <a:extLst>
                    <a:ext uri="{9D8B030D-6E8A-4147-A177-3AD203B41FA5}">
                      <a16:colId xmlns:a16="http://schemas.microsoft.com/office/drawing/2014/main" val="20002"/>
                    </a:ext>
                  </a:extLst>
                </a:gridCol>
                <a:gridCol w="1365473">
                  <a:extLst>
                    <a:ext uri="{9D8B030D-6E8A-4147-A177-3AD203B41FA5}">
                      <a16:colId xmlns:a16="http://schemas.microsoft.com/office/drawing/2014/main" val="20003"/>
                    </a:ext>
                  </a:extLst>
                </a:gridCol>
                <a:gridCol w="1365473">
                  <a:extLst>
                    <a:ext uri="{9D8B030D-6E8A-4147-A177-3AD203B41FA5}">
                      <a16:colId xmlns:a16="http://schemas.microsoft.com/office/drawing/2014/main" val="20004"/>
                    </a:ext>
                  </a:extLst>
                </a:gridCol>
                <a:gridCol w="1555869">
                  <a:extLst>
                    <a:ext uri="{9D8B030D-6E8A-4147-A177-3AD203B41FA5}">
                      <a16:colId xmlns:a16="http://schemas.microsoft.com/office/drawing/2014/main" val="20005"/>
                    </a:ext>
                  </a:extLst>
                </a:gridCol>
              </a:tblGrid>
              <a:tr h="209815">
                <a:tc rowSpan="2">
                  <a:txBody>
                    <a:bodyPr/>
                    <a:lstStyle/>
                    <a:p>
                      <a:pPr>
                        <a:spcAft>
                          <a:spcPts val="0"/>
                        </a:spcAft>
                      </a:pPr>
                      <a:r>
                        <a:rPr lang="en-ZA" sz="1600" dirty="0">
                          <a:effectLst/>
                        </a:rPr>
                        <a:t>OUTPUT INDICATOR(S)</a:t>
                      </a:r>
                      <a:endParaRPr lang="en-ZA" sz="1600" dirty="0">
                        <a:effectLst/>
                        <a:latin typeface="Candara"/>
                        <a:ea typeface="Times New Roman"/>
                        <a:cs typeface="Times New Roman"/>
                      </a:endParaRPr>
                    </a:p>
                  </a:txBody>
                  <a:tcPr marL="37740" marR="37740" marT="0" marB="0" anchor="ctr"/>
                </a:tc>
                <a:tc rowSpan="2">
                  <a:txBody>
                    <a:bodyPr/>
                    <a:lstStyle/>
                    <a:p>
                      <a:pPr algn="ctr">
                        <a:spcAft>
                          <a:spcPts val="0"/>
                        </a:spcAft>
                      </a:pPr>
                      <a:r>
                        <a:rPr lang="en-ZA" sz="1600" dirty="0">
                          <a:effectLst/>
                        </a:rPr>
                        <a:t>ANNUAL TARGET(S)</a:t>
                      </a:r>
                    </a:p>
                    <a:p>
                      <a:pPr algn="ctr">
                        <a:spcAft>
                          <a:spcPts val="0"/>
                        </a:spcAft>
                      </a:pPr>
                      <a:r>
                        <a:rPr lang="en-ZA" sz="1600" dirty="0">
                          <a:effectLst/>
                        </a:rPr>
                        <a:t>( 2020-2021)</a:t>
                      </a:r>
                      <a:endParaRPr lang="en-ZA" sz="1600" dirty="0">
                        <a:effectLst/>
                        <a:latin typeface="Candara"/>
                        <a:ea typeface="Times New Roman"/>
                        <a:cs typeface="Times New Roman"/>
                      </a:endParaRPr>
                    </a:p>
                  </a:txBody>
                  <a:tcPr marL="37740" marR="37740" marT="0" marB="0" anchor="ctr"/>
                </a:tc>
                <a:tc gridSpan="4">
                  <a:txBody>
                    <a:bodyPr/>
                    <a:lstStyle/>
                    <a:p>
                      <a:pPr indent="-22225" algn="ctr">
                        <a:spcAft>
                          <a:spcPts val="0"/>
                        </a:spcAft>
                      </a:pPr>
                      <a:r>
                        <a:rPr lang="en-ZA" sz="1600" cap="all">
                          <a:effectLst/>
                        </a:rPr>
                        <a:t> </a:t>
                      </a:r>
                      <a:endParaRPr lang="en-ZA" sz="1600">
                        <a:effectLst/>
                      </a:endParaRPr>
                    </a:p>
                    <a:p>
                      <a:pPr indent="-22225" algn="ctr">
                        <a:spcAft>
                          <a:spcPts val="0"/>
                        </a:spcAft>
                      </a:pPr>
                      <a:r>
                        <a:rPr lang="en-ZA" sz="1600" cap="all">
                          <a:effectLst/>
                        </a:rPr>
                        <a:t>QUARTERLY TARGET </a:t>
                      </a:r>
                      <a:endParaRPr lang="en-ZA" sz="1600">
                        <a:effectLst/>
                        <a:latin typeface="Candara"/>
                        <a:ea typeface="Times New Roman"/>
                        <a:cs typeface="Times New Roman"/>
                      </a:endParaRPr>
                    </a:p>
                  </a:txBody>
                  <a:tcPr marL="37740" marR="37740"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209815">
                <a:tc vMerge="1">
                  <a:txBody>
                    <a:bodyPr/>
                    <a:lstStyle/>
                    <a:p>
                      <a:endParaRPr lang="en-ZA"/>
                    </a:p>
                  </a:txBody>
                  <a:tcPr/>
                </a:tc>
                <a:tc vMerge="1">
                  <a:txBody>
                    <a:bodyPr/>
                    <a:lstStyle/>
                    <a:p>
                      <a:endParaRPr lang="en-ZA"/>
                    </a:p>
                  </a:txBody>
                  <a:tcPr/>
                </a:tc>
                <a:tc>
                  <a:txBody>
                    <a:bodyPr/>
                    <a:lstStyle/>
                    <a:p>
                      <a:pPr algn="ctr">
                        <a:spcAft>
                          <a:spcPts val="0"/>
                        </a:spcAft>
                      </a:pPr>
                      <a:r>
                        <a:rPr lang="en-ZA" sz="1600" dirty="0">
                          <a:effectLst/>
                        </a:rPr>
                        <a:t> </a:t>
                      </a:r>
                    </a:p>
                    <a:p>
                      <a:pPr algn="ctr">
                        <a:spcAft>
                          <a:spcPts val="0"/>
                        </a:spcAft>
                      </a:pPr>
                      <a:r>
                        <a:rPr lang="en-ZA" sz="1600" dirty="0">
                          <a:effectLst/>
                        </a:rPr>
                        <a:t>1</a:t>
                      </a:r>
                      <a:r>
                        <a:rPr lang="en-ZA" sz="1600" baseline="30000" dirty="0">
                          <a:effectLst/>
                        </a:rPr>
                        <a:t>ST</a:t>
                      </a:r>
                      <a:endParaRPr lang="en-ZA" sz="1600" dirty="0">
                        <a:effectLst/>
                        <a:latin typeface="Candara"/>
                        <a:ea typeface="Times New Roman"/>
                        <a:cs typeface="Times New Roman"/>
                      </a:endParaRPr>
                    </a:p>
                  </a:txBody>
                  <a:tcPr marL="37740" marR="37740" marT="0" marB="0" anchor="ctr"/>
                </a:tc>
                <a:tc>
                  <a:txBody>
                    <a:bodyPr/>
                    <a:lstStyle/>
                    <a:p>
                      <a:pPr algn="ctr">
                        <a:spcAft>
                          <a:spcPts val="0"/>
                        </a:spcAft>
                      </a:pPr>
                      <a:r>
                        <a:rPr lang="en-ZA" sz="1600" dirty="0">
                          <a:effectLst/>
                        </a:rPr>
                        <a:t> </a:t>
                      </a:r>
                    </a:p>
                    <a:p>
                      <a:pPr algn="ctr">
                        <a:spcAft>
                          <a:spcPts val="0"/>
                        </a:spcAft>
                      </a:pPr>
                      <a:r>
                        <a:rPr lang="en-ZA" sz="1600" dirty="0">
                          <a:effectLst/>
                        </a:rPr>
                        <a:t>2</a:t>
                      </a:r>
                      <a:r>
                        <a:rPr lang="en-ZA" sz="1600" baseline="30000" dirty="0">
                          <a:effectLst/>
                        </a:rPr>
                        <a:t>ND</a:t>
                      </a:r>
                      <a:endParaRPr lang="en-ZA" sz="1600" dirty="0">
                        <a:effectLst/>
                        <a:latin typeface="Candara"/>
                        <a:ea typeface="Times New Roman"/>
                        <a:cs typeface="Times New Roman"/>
                      </a:endParaRPr>
                    </a:p>
                  </a:txBody>
                  <a:tcPr marL="37740" marR="37740" marT="0" marB="0" anchor="ctr"/>
                </a:tc>
                <a:tc>
                  <a:txBody>
                    <a:bodyPr/>
                    <a:lstStyle/>
                    <a:p>
                      <a:pPr algn="ctr">
                        <a:spcAft>
                          <a:spcPts val="0"/>
                        </a:spcAft>
                      </a:pPr>
                      <a:r>
                        <a:rPr lang="en-ZA" sz="1600" dirty="0">
                          <a:effectLst/>
                        </a:rPr>
                        <a:t> </a:t>
                      </a:r>
                    </a:p>
                    <a:p>
                      <a:pPr algn="ctr">
                        <a:spcAft>
                          <a:spcPts val="0"/>
                        </a:spcAft>
                      </a:pPr>
                      <a:r>
                        <a:rPr lang="en-ZA" sz="1600" dirty="0">
                          <a:effectLst/>
                        </a:rPr>
                        <a:t>3</a:t>
                      </a:r>
                      <a:r>
                        <a:rPr lang="en-ZA" sz="1600" baseline="30000" dirty="0">
                          <a:effectLst/>
                        </a:rPr>
                        <a:t>RD</a:t>
                      </a:r>
                      <a:endParaRPr lang="en-ZA" sz="1600" dirty="0">
                        <a:effectLst/>
                        <a:latin typeface="Candara"/>
                        <a:ea typeface="Times New Roman"/>
                        <a:cs typeface="Times New Roman"/>
                      </a:endParaRPr>
                    </a:p>
                  </a:txBody>
                  <a:tcPr marL="37740" marR="37740" marT="0" marB="0"/>
                </a:tc>
                <a:tc>
                  <a:txBody>
                    <a:bodyPr/>
                    <a:lstStyle/>
                    <a:p>
                      <a:pPr algn="ctr">
                        <a:spcAft>
                          <a:spcPts val="0"/>
                        </a:spcAft>
                      </a:pPr>
                      <a:r>
                        <a:rPr lang="en-ZA" sz="1600">
                          <a:effectLst/>
                        </a:rPr>
                        <a:t> </a:t>
                      </a:r>
                    </a:p>
                    <a:p>
                      <a:pPr algn="ctr">
                        <a:spcAft>
                          <a:spcPts val="0"/>
                        </a:spcAft>
                      </a:pPr>
                      <a:r>
                        <a:rPr lang="en-ZA" sz="1600">
                          <a:effectLst/>
                        </a:rPr>
                        <a:t>4</a:t>
                      </a:r>
                      <a:r>
                        <a:rPr lang="en-ZA" sz="1600" baseline="30000">
                          <a:effectLst/>
                        </a:rPr>
                        <a:t>TH</a:t>
                      </a:r>
                      <a:endParaRPr lang="en-ZA" sz="1600">
                        <a:effectLst/>
                        <a:latin typeface="Candara"/>
                        <a:ea typeface="Times New Roman"/>
                        <a:cs typeface="Times New Roman"/>
                      </a:endParaRPr>
                    </a:p>
                  </a:txBody>
                  <a:tcPr marL="37740" marR="37740" marT="0" marB="0"/>
                </a:tc>
                <a:extLst>
                  <a:ext uri="{0D108BD9-81ED-4DB2-BD59-A6C34878D82A}">
                    <a16:rowId xmlns:a16="http://schemas.microsoft.com/office/drawing/2014/main" val="10001"/>
                  </a:ext>
                </a:extLst>
              </a:tr>
              <a:tr h="629824">
                <a:tc>
                  <a:txBody>
                    <a:bodyPr/>
                    <a:lstStyle/>
                    <a:p>
                      <a:pPr>
                        <a:spcAft>
                          <a:spcPts val="0"/>
                        </a:spcAft>
                      </a:pPr>
                      <a:r>
                        <a:rPr lang="en-ZA" sz="1600" dirty="0">
                          <a:effectLst/>
                        </a:rPr>
                        <a:t>Number of SMMES placed through the Incubation Programme</a:t>
                      </a:r>
                      <a:endParaRPr lang="en-ZA" sz="1600" dirty="0">
                        <a:effectLst/>
                        <a:latin typeface="Candara"/>
                        <a:ea typeface="Times New Roman"/>
                        <a:cs typeface="Times New Roman"/>
                      </a:endParaRPr>
                    </a:p>
                  </a:txBody>
                  <a:tcPr marL="37740" marR="37740" marT="0" marB="0"/>
                </a:tc>
                <a:tc>
                  <a:txBody>
                    <a:bodyPr/>
                    <a:lstStyle/>
                    <a:p>
                      <a:pPr algn="just">
                        <a:spcAft>
                          <a:spcPts val="0"/>
                        </a:spcAft>
                      </a:pPr>
                      <a:r>
                        <a:rPr lang="en-ZA" sz="1600">
                          <a:effectLst/>
                        </a:rPr>
                        <a:t>25 SMMES</a:t>
                      </a:r>
                    </a:p>
                    <a:p>
                      <a:pPr algn="just">
                        <a:spcAft>
                          <a:spcPts val="0"/>
                        </a:spcAft>
                      </a:pPr>
                      <a:r>
                        <a:rPr lang="en-ZA" sz="1600">
                          <a:effectLst/>
                        </a:rPr>
                        <a:t>Number of SMMES placed through the Incubation Programme </a:t>
                      </a:r>
                      <a:endParaRPr lang="en-ZA" sz="1600">
                        <a:effectLst/>
                        <a:latin typeface="Candara"/>
                        <a:ea typeface="Times New Roman"/>
                        <a:cs typeface="Times New Roman"/>
                      </a:endParaRPr>
                    </a:p>
                  </a:txBody>
                  <a:tcPr marL="37740" marR="37740" marT="0" marB="0"/>
                </a:tc>
                <a:tc>
                  <a:txBody>
                    <a:bodyPr/>
                    <a:lstStyle/>
                    <a:p>
                      <a:pPr algn="just">
                        <a:spcAft>
                          <a:spcPts val="0"/>
                        </a:spcAft>
                      </a:pPr>
                      <a:r>
                        <a:rPr lang="en-ZA" sz="1600" dirty="0">
                          <a:effectLst/>
                        </a:rPr>
                        <a:t>6 SMMES</a:t>
                      </a:r>
                    </a:p>
                    <a:p>
                      <a:pPr algn="just">
                        <a:spcAft>
                          <a:spcPts val="0"/>
                        </a:spcAft>
                      </a:pPr>
                      <a:r>
                        <a:rPr lang="en-ZA" sz="1600" dirty="0">
                          <a:effectLst/>
                        </a:rPr>
                        <a:t>placed through the Incubation Programme</a:t>
                      </a:r>
                    </a:p>
                    <a:p>
                      <a:pPr algn="just">
                        <a:spcAft>
                          <a:spcPts val="0"/>
                        </a:spcAft>
                      </a:pPr>
                      <a:r>
                        <a:rPr lang="en-ZA" sz="1600" dirty="0">
                          <a:effectLst/>
                        </a:rPr>
                        <a:t> </a:t>
                      </a:r>
                      <a:endParaRPr lang="en-ZA" sz="1600" dirty="0">
                        <a:effectLst/>
                        <a:latin typeface="Candara"/>
                        <a:ea typeface="Times New Roman"/>
                        <a:cs typeface="Times New Roman"/>
                      </a:endParaRPr>
                    </a:p>
                  </a:txBody>
                  <a:tcPr marL="37740" marR="37740" marT="0" marB="0"/>
                </a:tc>
                <a:tc>
                  <a:txBody>
                    <a:bodyPr/>
                    <a:lstStyle/>
                    <a:p>
                      <a:pPr algn="just">
                        <a:spcAft>
                          <a:spcPts val="0"/>
                        </a:spcAft>
                      </a:pPr>
                      <a:r>
                        <a:rPr lang="en-ZA" sz="1600" dirty="0">
                          <a:effectLst/>
                        </a:rPr>
                        <a:t>6 SMMES</a:t>
                      </a:r>
                    </a:p>
                    <a:p>
                      <a:pPr algn="just">
                        <a:spcAft>
                          <a:spcPts val="0"/>
                        </a:spcAft>
                      </a:pPr>
                      <a:r>
                        <a:rPr lang="en-ZA" sz="1600" dirty="0">
                          <a:effectLst/>
                        </a:rPr>
                        <a:t>placed through the Incubation Programme</a:t>
                      </a:r>
                    </a:p>
                    <a:p>
                      <a:pPr algn="just">
                        <a:spcAft>
                          <a:spcPts val="0"/>
                        </a:spcAft>
                      </a:pPr>
                      <a:r>
                        <a:rPr lang="en-ZA" sz="1600" dirty="0">
                          <a:effectLst/>
                        </a:rPr>
                        <a:t> </a:t>
                      </a:r>
                      <a:endParaRPr lang="en-ZA" sz="1600" dirty="0">
                        <a:effectLst/>
                        <a:latin typeface="Candara"/>
                        <a:ea typeface="Times New Roman"/>
                        <a:cs typeface="Times New Roman"/>
                      </a:endParaRPr>
                    </a:p>
                  </a:txBody>
                  <a:tcPr marL="37740" marR="37740" marT="0" marB="0"/>
                </a:tc>
                <a:tc>
                  <a:txBody>
                    <a:bodyPr/>
                    <a:lstStyle/>
                    <a:p>
                      <a:pPr algn="just">
                        <a:spcAft>
                          <a:spcPts val="0"/>
                        </a:spcAft>
                      </a:pPr>
                      <a:r>
                        <a:rPr lang="en-ZA" sz="1600" dirty="0">
                          <a:effectLst/>
                        </a:rPr>
                        <a:t>6 SMMES</a:t>
                      </a:r>
                    </a:p>
                    <a:p>
                      <a:pPr algn="just">
                        <a:spcAft>
                          <a:spcPts val="0"/>
                        </a:spcAft>
                      </a:pPr>
                      <a:r>
                        <a:rPr lang="en-ZA" sz="1600" dirty="0">
                          <a:effectLst/>
                        </a:rPr>
                        <a:t>placed through the Incubation Programme</a:t>
                      </a:r>
                    </a:p>
                    <a:p>
                      <a:pPr algn="just">
                        <a:spcAft>
                          <a:spcPts val="0"/>
                        </a:spcAft>
                      </a:pPr>
                      <a:r>
                        <a:rPr lang="en-ZA" sz="1600" dirty="0">
                          <a:effectLst/>
                        </a:rPr>
                        <a:t> </a:t>
                      </a:r>
                      <a:endParaRPr lang="en-ZA" sz="1600" dirty="0">
                        <a:effectLst/>
                        <a:latin typeface="Candara"/>
                        <a:ea typeface="Times New Roman"/>
                        <a:cs typeface="Times New Roman"/>
                      </a:endParaRPr>
                    </a:p>
                  </a:txBody>
                  <a:tcPr marL="37740" marR="37740" marT="0" marB="0"/>
                </a:tc>
                <a:tc>
                  <a:txBody>
                    <a:bodyPr/>
                    <a:lstStyle/>
                    <a:p>
                      <a:pPr algn="just">
                        <a:spcAft>
                          <a:spcPts val="0"/>
                        </a:spcAft>
                      </a:pPr>
                      <a:r>
                        <a:rPr lang="en-ZA" sz="1600" dirty="0">
                          <a:effectLst/>
                        </a:rPr>
                        <a:t>7 SMMES</a:t>
                      </a:r>
                    </a:p>
                    <a:p>
                      <a:pPr algn="just">
                        <a:spcAft>
                          <a:spcPts val="0"/>
                        </a:spcAft>
                      </a:pPr>
                      <a:r>
                        <a:rPr lang="en-ZA" sz="1600" dirty="0">
                          <a:effectLst/>
                        </a:rPr>
                        <a:t>placed through the Incubation Programme </a:t>
                      </a:r>
                      <a:endParaRPr lang="en-ZA" sz="1600" dirty="0">
                        <a:effectLst/>
                        <a:latin typeface="Candara"/>
                        <a:ea typeface="Times New Roman"/>
                        <a:cs typeface="Times New Roman"/>
                      </a:endParaRPr>
                    </a:p>
                  </a:txBody>
                  <a:tcPr marL="37740" marR="37740" marT="0" marB="0"/>
                </a:tc>
                <a:extLst>
                  <a:ext uri="{0D108BD9-81ED-4DB2-BD59-A6C34878D82A}">
                    <a16:rowId xmlns:a16="http://schemas.microsoft.com/office/drawing/2014/main" val="10002"/>
                  </a:ext>
                </a:extLst>
              </a:tr>
              <a:tr h="524536">
                <a:tc>
                  <a:txBody>
                    <a:bodyPr/>
                    <a:lstStyle/>
                    <a:p>
                      <a:pPr>
                        <a:spcAft>
                          <a:spcPts val="0"/>
                        </a:spcAft>
                      </a:pPr>
                      <a:r>
                        <a:rPr lang="en-ZA" sz="1600">
                          <a:effectLst/>
                        </a:rPr>
                        <a:t>Percentage implementation  of developed financial incentives for transformation initiatives**</a:t>
                      </a:r>
                      <a:endParaRPr lang="en-ZA" sz="1600">
                        <a:effectLst/>
                        <a:latin typeface="Candara"/>
                        <a:ea typeface="Times New Roman"/>
                        <a:cs typeface="Times New Roman"/>
                      </a:endParaRPr>
                    </a:p>
                  </a:txBody>
                  <a:tcPr marL="37740" marR="37740" marT="0" marB="0"/>
                </a:tc>
                <a:tc>
                  <a:txBody>
                    <a:bodyPr/>
                    <a:lstStyle/>
                    <a:p>
                      <a:pPr algn="just">
                        <a:spcAft>
                          <a:spcPts val="0"/>
                        </a:spcAft>
                      </a:pPr>
                      <a:r>
                        <a:rPr lang="en-ZA" sz="1600">
                          <a:effectLst/>
                        </a:rPr>
                        <a:t>100% Implementation  of developed financial incentives for transformation initiatives**</a:t>
                      </a:r>
                      <a:endParaRPr lang="en-ZA" sz="1600">
                        <a:effectLst/>
                        <a:latin typeface="Candara"/>
                        <a:ea typeface="Times New Roman"/>
                        <a:cs typeface="Times New Roman"/>
                      </a:endParaRPr>
                    </a:p>
                  </a:txBody>
                  <a:tcPr marL="37740" marR="37740" marT="0" marB="0"/>
                </a:tc>
                <a:tc>
                  <a:txBody>
                    <a:bodyPr/>
                    <a:lstStyle/>
                    <a:p>
                      <a:pPr algn="just">
                        <a:spcAft>
                          <a:spcPts val="0"/>
                        </a:spcAft>
                      </a:pPr>
                      <a:r>
                        <a:rPr lang="en-ZA" sz="1600">
                          <a:effectLst/>
                        </a:rPr>
                        <a:t>100% Implementation  of developed financial incentives for transformation initiatives**</a:t>
                      </a:r>
                    </a:p>
                    <a:p>
                      <a:pPr algn="just">
                        <a:spcAft>
                          <a:spcPts val="0"/>
                        </a:spcAft>
                      </a:pPr>
                      <a:r>
                        <a:rPr lang="en-ZA" sz="1600">
                          <a:effectLst/>
                        </a:rPr>
                        <a:t> </a:t>
                      </a:r>
                      <a:endParaRPr lang="en-ZA" sz="1600">
                        <a:effectLst/>
                        <a:latin typeface="Candara"/>
                        <a:ea typeface="Times New Roman"/>
                        <a:cs typeface="Times New Roman"/>
                      </a:endParaRPr>
                    </a:p>
                  </a:txBody>
                  <a:tcPr marL="37740" marR="37740" marT="0" marB="0"/>
                </a:tc>
                <a:tc>
                  <a:txBody>
                    <a:bodyPr/>
                    <a:lstStyle/>
                    <a:p>
                      <a:pPr>
                        <a:spcAft>
                          <a:spcPts val="0"/>
                        </a:spcAft>
                      </a:pPr>
                      <a:r>
                        <a:rPr lang="en-ZA" sz="1600" dirty="0">
                          <a:effectLst/>
                        </a:rPr>
                        <a:t>100% Implementation  of developed financial incentives for transformation initiatives**</a:t>
                      </a:r>
                      <a:endParaRPr lang="en-ZA" sz="1600" dirty="0">
                        <a:effectLst/>
                        <a:latin typeface="Candara"/>
                        <a:ea typeface="Times New Roman"/>
                        <a:cs typeface="Times New Roman"/>
                      </a:endParaRPr>
                    </a:p>
                  </a:txBody>
                  <a:tcPr marL="37740" marR="37740" marT="0" marB="0"/>
                </a:tc>
                <a:tc>
                  <a:txBody>
                    <a:bodyPr/>
                    <a:lstStyle/>
                    <a:p>
                      <a:pPr>
                        <a:spcAft>
                          <a:spcPts val="0"/>
                        </a:spcAft>
                      </a:pPr>
                      <a:r>
                        <a:rPr lang="en-ZA" sz="1600" dirty="0">
                          <a:effectLst/>
                        </a:rPr>
                        <a:t>100% Implementation  of developed financial incentives for transformation initiatives**</a:t>
                      </a:r>
                      <a:endParaRPr lang="en-ZA" sz="1600" dirty="0">
                        <a:effectLst/>
                        <a:latin typeface="Candara"/>
                        <a:ea typeface="Times New Roman"/>
                        <a:cs typeface="Times New Roman"/>
                      </a:endParaRPr>
                    </a:p>
                  </a:txBody>
                  <a:tcPr marL="37740" marR="37740" marT="0" marB="0"/>
                </a:tc>
                <a:tc>
                  <a:txBody>
                    <a:bodyPr/>
                    <a:lstStyle/>
                    <a:p>
                      <a:pPr>
                        <a:spcAft>
                          <a:spcPts val="0"/>
                        </a:spcAft>
                      </a:pPr>
                      <a:r>
                        <a:rPr lang="en-ZA" sz="1600" dirty="0">
                          <a:effectLst/>
                        </a:rPr>
                        <a:t>100% Implementation  of developed financial incentives for transformation initiatives**</a:t>
                      </a:r>
                      <a:endParaRPr lang="en-ZA" sz="1600" dirty="0">
                        <a:effectLst/>
                        <a:latin typeface="Candara"/>
                        <a:ea typeface="Times New Roman"/>
                        <a:cs typeface="Times New Roman"/>
                      </a:endParaRPr>
                    </a:p>
                  </a:txBody>
                  <a:tcPr marL="37740" marR="37740" marT="0" marB="0"/>
                </a:tc>
                <a:extLst>
                  <a:ext uri="{0D108BD9-81ED-4DB2-BD59-A6C34878D82A}">
                    <a16:rowId xmlns:a16="http://schemas.microsoft.com/office/drawing/2014/main" val="10003"/>
                  </a:ext>
                </a:extLst>
              </a:tr>
            </a:tbl>
          </a:graphicData>
        </a:graphic>
      </p:graphicFrame>
      <p:sp>
        <p:nvSpPr>
          <p:cNvPr id="4" name="TextBox 3"/>
          <p:cNvSpPr txBox="1"/>
          <p:nvPr/>
        </p:nvSpPr>
        <p:spPr>
          <a:xfrm>
            <a:off x="333828" y="152401"/>
            <a:ext cx="6066972" cy="430887"/>
          </a:xfrm>
          <a:prstGeom prst="rect">
            <a:avLst/>
          </a:prstGeom>
          <a:noFill/>
        </p:spPr>
        <p:txBody>
          <a:bodyPr wrap="square" rtlCol="0">
            <a:spAutoFit/>
          </a:bodyPr>
          <a:lstStyle/>
          <a:p>
            <a:r>
              <a:rPr lang="en-ZA" sz="2200" b="1" dirty="0" smtClean="0">
                <a:solidFill>
                  <a:srgbClr val="FF0000"/>
                </a:solidFill>
              </a:rPr>
              <a:t>Programme 4: Transformation </a:t>
            </a:r>
            <a:r>
              <a:rPr lang="en-ZA" sz="2200" b="1" dirty="0" err="1" smtClean="0">
                <a:solidFill>
                  <a:srgbClr val="FF0000"/>
                </a:solidFill>
              </a:rPr>
              <a:t>Cont</a:t>
            </a:r>
            <a:r>
              <a:rPr lang="en-ZA" sz="2200" b="1" dirty="0" smtClean="0">
                <a:solidFill>
                  <a:srgbClr val="FF0000"/>
                </a:solidFill>
              </a:rPr>
              <a:t>/…</a:t>
            </a:r>
            <a:endParaRPr lang="en-ZA" sz="2200" b="1" dirty="0">
              <a:solidFill>
                <a:srgbClr val="FF0000"/>
              </a:solidFill>
            </a:endParaRPr>
          </a:p>
        </p:txBody>
      </p:sp>
    </p:spTree>
    <p:extLst>
      <p:ext uri="{BB962C8B-B14F-4D97-AF65-F5344CB8AC3E}">
        <p14:creationId xmlns:p14="http://schemas.microsoft.com/office/powerpoint/2010/main" val="42850378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49</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513868642"/>
              </p:ext>
            </p:extLst>
          </p:nvPr>
        </p:nvGraphicFramePr>
        <p:xfrm>
          <a:off x="304799" y="618787"/>
          <a:ext cx="8686801" cy="4876800"/>
        </p:xfrm>
        <a:graphic>
          <a:graphicData uri="http://schemas.openxmlformats.org/drawingml/2006/table">
            <a:tbl>
              <a:tblPr firstRow="1" firstCol="1" lastRow="1" lastCol="1" bandRow="1" bandCol="1">
                <a:tableStyleId>{5C22544A-7EE6-4342-B048-85BDC9FD1C3A}</a:tableStyleId>
              </a:tblPr>
              <a:tblGrid>
                <a:gridCol w="1584321">
                  <a:extLst>
                    <a:ext uri="{9D8B030D-6E8A-4147-A177-3AD203B41FA5}">
                      <a16:colId xmlns:a16="http://schemas.microsoft.com/office/drawing/2014/main" val="20000"/>
                    </a:ext>
                  </a:extLst>
                </a:gridCol>
                <a:gridCol w="1450192">
                  <a:extLst>
                    <a:ext uri="{9D8B030D-6E8A-4147-A177-3AD203B41FA5}">
                      <a16:colId xmlns:a16="http://schemas.microsoft.com/office/drawing/2014/main" val="20001"/>
                    </a:ext>
                  </a:extLst>
                </a:gridCol>
                <a:gridCol w="1365473">
                  <a:extLst>
                    <a:ext uri="{9D8B030D-6E8A-4147-A177-3AD203B41FA5}">
                      <a16:colId xmlns:a16="http://schemas.microsoft.com/office/drawing/2014/main" val="20002"/>
                    </a:ext>
                  </a:extLst>
                </a:gridCol>
                <a:gridCol w="1365473">
                  <a:extLst>
                    <a:ext uri="{9D8B030D-6E8A-4147-A177-3AD203B41FA5}">
                      <a16:colId xmlns:a16="http://schemas.microsoft.com/office/drawing/2014/main" val="20003"/>
                    </a:ext>
                  </a:extLst>
                </a:gridCol>
                <a:gridCol w="1365473">
                  <a:extLst>
                    <a:ext uri="{9D8B030D-6E8A-4147-A177-3AD203B41FA5}">
                      <a16:colId xmlns:a16="http://schemas.microsoft.com/office/drawing/2014/main" val="20004"/>
                    </a:ext>
                  </a:extLst>
                </a:gridCol>
                <a:gridCol w="1555869">
                  <a:extLst>
                    <a:ext uri="{9D8B030D-6E8A-4147-A177-3AD203B41FA5}">
                      <a16:colId xmlns:a16="http://schemas.microsoft.com/office/drawing/2014/main" val="20005"/>
                    </a:ext>
                  </a:extLst>
                </a:gridCol>
              </a:tblGrid>
              <a:tr h="209815">
                <a:tc rowSpan="2">
                  <a:txBody>
                    <a:bodyPr/>
                    <a:lstStyle/>
                    <a:p>
                      <a:pPr>
                        <a:spcAft>
                          <a:spcPts val="0"/>
                        </a:spcAft>
                      </a:pPr>
                      <a:r>
                        <a:rPr lang="en-ZA" sz="1600" dirty="0">
                          <a:effectLst/>
                        </a:rPr>
                        <a:t>OUTPUT INDICATOR(S)</a:t>
                      </a:r>
                      <a:endParaRPr lang="en-ZA" sz="1600" dirty="0">
                        <a:effectLst/>
                        <a:latin typeface="Candara"/>
                        <a:ea typeface="Times New Roman"/>
                        <a:cs typeface="Times New Roman"/>
                      </a:endParaRPr>
                    </a:p>
                  </a:txBody>
                  <a:tcPr marL="37740" marR="37740" marT="0" marB="0" anchor="ctr"/>
                </a:tc>
                <a:tc rowSpan="2">
                  <a:txBody>
                    <a:bodyPr/>
                    <a:lstStyle/>
                    <a:p>
                      <a:pPr algn="ctr">
                        <a:spcAft>
                          <a:spcPts val="0"/>
                        </a:spcAft>
                      </a:pPr>
                      <a:r>
                        <a:rPr lang="en-ZA" sz="1600" dirty="0">
                          <a:effectLst/>
                        </a:rPr>
                        <a:t>ANNUAL TARGET(S)</a:t>
                      </a:r>
                    </a:p>
                    <a:p>
                      <a:pPr algn="ctr">
                        <a:spcAft>
                          <a:spcPts val="0"/>
                        </a:spcAft>
                      </a:pPr>
                      <a:r>
                        <a:rPr lang="en-ZA" sz="1600" dirty="0">
                          <a:effectLst/>
                        </a:rPr>
                        <a:t>( 2020-2021)</a:t>
                      </a:r>
                      <a:endParaRPr lang="en-ZA" sz="1600" dirty="0">
                        <a:effectLst/>
                        <a:latin typeface="Candara"/>
                        <a:ea typeface="Times New Roman"/>
                        <a:cs typeface="Times New Roman"/>
                      </a:endParaRPr>
                    </a:p>
                  </a:txBody>
                  <a:tcPr marL="37740" marR="37740" marT="0" marB="0" anchor="ctr"/>
                </a:tc>
                <a:tc gridSpan="4">
                  <a:txBody>
                    <a:bodyPr/>
                    <a:lstStyle/>
                    <a:p>
                      <a:pPr indent="-22225" algn="ctr">
                        <a:spcAft>
                          <a:spcPts val="0"/>
                        </a:spcAft>
                      </a:pPr>
                      <a:r>
                        <a:rPr lang="en-ZA" sz="1600" cap="all">
                          <a:effectLst/>
                        </a:rPr>
                        <a:t> </a:t>
                      </a:r>
                      <a:endParaRPr lang="en-ZA" sz="1600">
                        <a:effectLst/>
                      </a:endParaRPr>
                    </a:p>
                    <a:p>
                      <a:pPr indent="-22225" algn="ctr">
                        <a:spcAft>
                          <a:spcPts val="0"/>
                        </a:spcAft>
                      </a:pPr>
                      <a:r>
                        <a:rPr lang="en-ZA" sz="1600" cap="all">
                          <a:effectLst/>
                        </a:rPr>
                        <a:t>QUARTERLY TARGET </a:t>
                      </a:r>
                      <a:endParaRPr lang="en-ZA" sz="1600">
                        <a:effectLst/>
                        <a:latin typeface="Candara"/>
                        <a:ea typeface="Times New Roman"/>
                        <a:cs typeface="Times New Roman"/>
                      </a:endParaRPr>
                    </a:p>
                  </a:txBody>
                  <a:tcPr marL="37740" marR="37740"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209815">
                <a:tc vMerge="1">
                  <a:txBody>
                    <a:bodyPr/>
                    <a:lstStyle/>
                    <a:p>
                      <a:endParaRPr lang="en-ZA"/>
                    </a:p>
                  </a:txBody>
                  <a:tcPr/>
                </a:tc>
                <a:tc vMerge="1">
                  <a:txBody>
                    <a:bodyPr/>
                    <a:lstStyle/>
                    <a:p>
                      <a:endParaRPr lang="en-ZA"/>
                    </a:p>
                  </a:txBody>
                  <a:tcPr/>
                </a:tc>
                <a:tc>
                  <a:txBody>
                    <a:bodyPr/>
                    <a:lstStyle/>
                    <a:p>
                      <a:pPr algn="ctr">
                        <a:spcAft>
                          <a:spcPts val="0"/>
                        </a:spcAft>
                      </a:pPr>
                      <a:r>
                        <a:rPr lang="en-ZA" sz="1600" dirty="0">
                          <a:effectLst/>
                        </a:rPr>
                        <a:t> </a:t>
                      </a:r>
                    </a:p>
                    <a:p>
                      <a:pPr algn="ctr">
                        <a:spcAft>
                          <a:spcPts val="0"/>
                        </a:spcAft>
                      </a:pPr>
                      <a:r>
                        <a:rPr lang="en-ZA" sz="1600" dirty="0">
                          <a:effectLst/>
                        </a:rPr>
                        <a:t>1</a:t>
                      </a:r>
                      <a:r>
                        <a:rPr lang="en-ZA" sz="1600" baseline="30000" dirty="0">
                          <a:effectLst/>
                        </a:rPr>
                        <a:t>ST</a:t>
                      </a:r>
                      <a:endParaRPr lang="en-ZA" sz="1600" dirty="0">
                        <a:effectLst/>
                        <a:latin typeface="Candara"/>
                        <a:ea typeface="Times New Roman"/>
                        <a:cs typeface="Times New Roman"/>
                      </a:endParaRPr>
                    </a:p>
                  </a:txBody>
                  <a:tcPr marL="37740" marR="37740" marT="0" marB="0" anchor="ctr"/>
                </a:tc>
                <a:tc>
                  <a:txBody>
                    <a:bodyPr/>
                    <a:lstStyle/>
                    <a:p>
                      <a:pPr algn="ctr">
                        <a:spcAft>
                          <a:spcPts val="0"/>
                        </a:spcAft>
                      </a:pPr>
                      <a:r>
                        <a:rPr lang="en-ZA" sz="1600" dirty="0">
                          <a:effectLst/>
                        </a:rPr>
                        <a:t> </a:t>
                      </a:r>
                    </a:p>
                    <a:p>
                      <a:pPr algn="ctr">
                        <a:spcAft>
                          <a:spcPts val="0"/>
                        </a:spcAft>
                      </a:pPr>
                      <a:r>
                        <a:rPr lang="en-ZA" sz="1600" dirty="0">
                          <a:effectLst/>
                        </a:rPr>
                        <a:t>2</a:t>
                      </a:r>
                      <a:r>
                        <a:rPr lang="en-ZA" sz="1600" baseline="30000" dirty="0">
                          <a:effectLst/>
                        </a:rPr>
                        <a:t>ND</a:t>
                      </a:r>
                      <a:endParaRPr lang="en-ZA" sz="1600" dirty="0">
                        <a:effectLst/>
                        <a:latin typeface="Candara"/>
                        <a:ea typeface="Times New Roman"/>
                        <a:cs typeface="Times New Roman"/>
                      </a:endParaRPr>
                    </a:p>
                  </a:txBody>
                  <a:tcPr marL="37740" marR="37740" marT="0" marB="0" anchor="ctr"/>
                </a:tc>
                <a:tc>
                  <a:txBody>
                    <a:bodyPr/>
                    <a:lstStyle/>
                    <a:p>
                      <a:pPr algn="ctr">
                        <a:spcAft>
                          <a:spcPts val="0"/>
                        </a:spcAft>
                      </a:pPr>
                      <a:r>
                        <a:rPr lang="en-ZA" sz="1600" dirty="0">
                          <a:effectLst/>
                        </a:rPr>
                        <a:t> </a:t>
                      </a:r>
                    </a:p>
                    <a:p>
                      <a:pPr algn="ctr">
                        <a:spcAft>
                          <a:spcPts val="0"/>
                        </a:spcAft>
                      </a:pPr>
                      <a:r>
                        <a:rPr lang="en-ZA" sz="1600" dirty="0">
                          <a:effectLst/>
                        </a:rPr>
                        <a:t>3</a:t>
                      </a:r>
                      <a:r>
                        <a:rPr lang="en-ZA" sz="1600" baseline="30000" dirty="0">
                          <a:effectLst/>
                        </a:rPr>
                        <a:t>RD</a:t>
                      </a:r>
                      <a:endParaRPr lang="en-ZA" sz="1600" dirty="0">
                        <a:effectLst/>
                        <a:latin typeface="Candara"/>
                        <a:ea typeface="Times New Roman"/>
                        <a:cs typeface="Times New Roman"/>
                      </a:endParaRPr>
                    </a:p>
                  </a:txBody>
                  <a:tcPr marL="37740" marR="37740" marT="0" marB="0"/>
                </a:tc>
                <a:tc>
                  <a:txBody>
                    <a:bodyPr/>
                    <a:lstStyle/>
                    <a:p>
                      <a:pPr algn="ctr">
                        <a:spcAft>
                          <a:spcPts val="0"/>
                        </a:spcAft>
                      </a:pPr>
                      <a:r>
                        <a:rPr lang="en-ZA" sz="1600">
                          <a:effectLst/>
                        </a:rPr>
                        <a:t> </a:t>
                      </a:r>
                    </a:p>
                    <a:p>
                      <a:pPr algn="ctr">
                        <a:spcAft>
                          <a:spcPts val="0"/>
                        </a:spcAft>
                      </a:pPr>
                      <a:r>
                        <a:rPr lang="en-ZA" sz="1600">
                          <a:effectLst/>
                        </a:rPr>
                        <a:t>4</a:t>
                      </a:r>
                      <a:r>
                        <a:rPr lang="en-ZA" sz="1600" baseline="30000">
                          <a:effectLst/>
                        </a:rPr>
                        <a:t>TH</a:t>
                      </a:r>
                      <a:endParaRPr lang="en-ZA" sz="1600">
                        <a:effectLst/>
                        <a:latin typeface="Candara"/>
                        <a:ea typeface="Times New Roman"/>
                        <a:cs typeface="Times New Roman"/>
                      </a:endParaRPr>
                    </a:p>
                  </a:txBody>
                  <a:tcPr marL="37740" marR="37740" marT="0" marB="0"/>
                </a:tc>
                <a:extLst>
                  <a:ext uri="{0D108BD9-81ED-4DB2-BD59-A6C34878D82A}">
                    <a16:rowId xmlns:a16="http://schemas.microsoft.com/office/drawing/2014/main" val="10001"/>
                  </a:ext>
                </a:extLst>
              </a:tr>
              <a:tr h="646928">
                <a:tc>
                  <a:txBody>
                    <a:bodyPr/>
                    <a:lstStyle/>
                    <a:p>
                      <a:pPr>
                        <a:spcAft>
                          <a:spcPts val="0"/>
                        </a:spcAft>
                      </a:pPr>
                      <a:r>
                        <a:rPr lang="en-ZA" sz="1600" dirty="0">
                          <a:effectLst/>
                        </a:rPr>
                        <a:t>Percentage increase in Participation of historically disadvantaged entities in the property sector**</a:t>
                      </a:r>
                    </a:p>
                    <a:p>
                      <a:pPr>
                        <a:spcAft>
                          <a:spcPts val="0"/>
                        </a:spcAft>
                      </a:pPr>
                      <a:r>
                        <a:rPr lang="en-ZA" sz="1600" dirty="0">
                          <a:effectLst/>
                        </a:rPr>
                        <a:t> </a:t>
                      </a:r>
                      <a:endParaRPr lang="en-ZA" sz="1600" dirty="0">
                        <a:effectLst/>
                        <a:latin typeface="Candara"/>
                        <a:ea typeface="Times New Roman"/>
                        <a:cs typeface="Times New Roman"/>
                      </a:endParaRPr>
                    </a:p>
                  </a:txBody>
                  <a:tcPr marL="37740" marR="37740" marT="0" marB="0"/>
                </a:tc>
                <a:tc>
                  <a:txBody>
                    <a:bodyPr/>
                    <a:lstStyle/>
                    <a:p>
                      <a:pPr algn="just">
                        <a:spcAft>
                          <a:spcPts val="0"/>
                        </a:spcAft>
                      </a:pPr>
                      <a:r>
                        <a:rPr lang="en-ZA" sz="1600">
                          <a:effectLst/>
                        </a:rPr>
                        <a:t>30% increase in Participation of historically disadvantaged entities in the property sector </a:t>
                      </a:r>
                      <a:endParaRPr lang="en-ZA" sz="1600">
                        <a:effectLst/>
                        <a:latin typeface="Candara"/>
                        <a:ea typeface="Times New Roman"/>
                        <a:cs typeface="Times New Roman"/>
                      </a:endParaRPr>
                    </a:p>
                  </a:txBody>
                  <a:tcPr marL="37740" marR="37740" marT="0" marB="0"/>
                </a:tc>
                <a:tc>
                  <a:txBody>
                    <a:bodyPr/>
                    <a:lstStyle/>
                    <a:p>
                      <a:pPr>
                        <a:spcAft>
                          <a:spcPts val="0"/>
                        </a:spcAft>
                      </a:pPr>
                      <a:r>
                        <a:rPr lang="en-ZA" sz="1600">
                          <a:effectLst/>
                        </a:rPr>
                        <a:t>30% increase in Participation of historically disadvantaged entities in the property sector</a:t>
                      </a:r>
                    </a:p>
                    <a:p>
                      <a:pPr>
                        <a:spcAft>
                          <a:spcPts val="0"/>
                        </a:spcAft>
                      </a:pPr>
                      <a:r>
                        <a:rPr lang="en-ZA" sz="1600">
                          <a:effectLst/>
                        </a:rPr>
                        <a:t> </a:t>
                      </a:r>
                      <a:endParaRPr lang="en-ZA" sz="1600">
                        <a:effectLst/>
                        <a:latin typeface="Candara"/>
                        <a:ea typeface="Times New Roman"/>
                        <a:cs typeface="Times New Roman"/>
                      </a:endParaRPr>
                    </a:p>
                  </a:txBody>
                  <a:tcPr marL="37740" marR="37740" marT="0" marB="0"/>
                </a:tc>
                <a:tc>
                  <a:txBody>
                    <a:bodyPr/>
                    <a:lstStyle/>
                    <a:p>
                      <a:pPr>
                        <a:spcAft>
                          <a:spcPts val="0"/>
                        </a:spcAft>
                      </a:pPr>
                      <a:r>
                        <a:rPr lang="en-ZA" sz="1600" dirty="0">
                          <a:effectLst/>
                        </a:rPr>
                        <a:t>30% increase in Participation of historically disadvantaged entities in the property sector</a:t>
                      </a:r>
                    </a:p>
                    <a:p>
                      <a:pPr>
                        <a:spcAft>
                          <a:spcPts val="0"/>
                        </a:spcAft>
                      </a:pPr>
                      <a:r>
                        <a:rPr lang="en-ZA" sz="1600" dirty="0">
                          <a:effectLst/>
                        </a:rPr>
                        <a:t> </a:t>
                      </a:r>
                    </a:p>
                    <a:p>
                      <a:pPr>
                        <a:spcAft>
                          <a:spcPts val="0"/>
                        </a:spcAft>
                      </a:pPr>
                      <a:r>
                        <a:rPr lang="en-ZA" sz="1600" dirty="0">
                          <a:effectLst/>
                        </a:rPr>
                        <a:t> </a:t>
                      </a:r>
                      <a:endParaRPr lang="en-ZA" sz="1600" dirty="0">
                        <a:effectLst/>
                        <a:latin typeface="Candara"/>
                        <a:ea typeface="Times New Roman"/>
                        <a:cs typeface="Times New Roman"/>
                      </a:endParaRPr>
                    </a:p>
                  </a:txBody>
                  <a:tcPr marL="37740" marR="37740" marT="0" marB="0"/>
                </a:tc>
                <a:tc>
                  <a:txBody>
                    <a:bodyPr/>
                    <a:lstStyle/>
                    <a:p>
                      <a:pPr>
                        <a:spcAft>
                          <a:spcPts val="0"/>
                        </a:spcAft>
                      </a:pPr>
                      <a:r>
                        <a:rPr lang="en-ZA" sz="1600" dirty="0">
                          <a:effectLst/>
                        </a:rPr>
                        <a:t>30% increase In Participation of historically disadvantaged entities in the property sector</a:t>
                      </a:r>
                      <a:endParaRPr lang="en-ZA" sz="1600" dirty="0">
                        <a:effectLst/>
                        <a:latin typeface="Candara"/>
                        <a:ea typeface="Times New Roman"/>
                        <a:cs typeface="Times New Roman"/>
                      </a:endParaRPr>
                    </a:p>
                  </a:txBody>
                  <a:tcPr marL="37740" marR="37740" marT="0" marB="0"/>
                </a:tc>
                <a:tc>
                  <a:txBody>
                    <a:bodyPr/>
                    <a:lstStyle/>
                    <a:p>
                      <a:pPr>
                        <a:spcAft>
                          <a:spcPts val="0"/>
                        </a:spcAft>
                      </a:pPr>
                      <a:r>
                        <a:rPr lang="en-ZA" sz="1600" dirty="0">
                          <a:effectLst/>
                        </a:rPr>
                        <a:t>30% increase in Participation of historically disadvantaged entities in the property sector</a:t>
                      </a:r>
                      <a:endParaRPr lang="en-ZA" sz="1600" dirty="0">
                        <a:effectLst/>
                        <a:latin typeface="Candara"/>
                        <a:ea typeface="Times New Roman"/>
                        <a:cs typeface="Times New Roman"/>
                      </a:endParaRPr>
                    </a:p>
                  </a:txBody>
                  <a:tcPr marL="37740" marR="37740" marT="0" marB="0"/>
                </a:tc>
                <a:extLst>
                  <a:ext uri="{0D108BD9-81ED-4DB2-BD59-A6C34878D82A}">
                    <a16:rowId xmlns:a16="http://schemas.microsoft.com/office/drawing/2014/main" val="10002"/>
                  </a:ext>
                </a:extLst>
              </a:tr>
              <a:tr h="352798">
                <a:tc>
                  <a:txBody>
                    <a:bodyPr/>
                    <a:lstStyle/>
                    <a:p>
                      <a:pPr>
                        <a:spcAft>
                          <a:spcPts val="0"/>
                        </a:spcAft>
                      </a:pPr>
                      <a:r>
                        <a:rPr lang="en-ZA" sz="1600" dirty="0">
                          <a:effectLst/>
                        </a:rPr>
                        <a:t>Adequate funds raised for transformation funding initiatives</a:t>
                      </a:r>
                      <a:endParaRPr lang="en-ZA" sz="1600" dirty="0">
                        <a:effectLst/>
                        <a:latin typeface="Candara"/>
                        <a:ea typeface="Times New Roman"/>
                        <a:cs typeface="Times New Roman"/>
                      </a:endParaRPr>
                    </a:p>
                  </a:txBody>
                  <a:tcPr marL="37740" marR="37740" marT="0" marB="0"/>
                </a:tc>
                <a:tc>
                  <a:txBody>
                    <a:bodyPr/>
                    <a:lstStyle/>
                    <a:p>
                      <a:pPr algn="ctr">
                        <a:spcAft>
                          <a:spcPts val="0"/>
                        </a:spcAft>
                      </a:pPr>
                      <a:r>
                        <a:rPr lang="en-ZA" sz="1600">
                          <a:effectLst/>
                        </a:rPr>
                        <a:t>R500,000 or equivalent raised for transformation funding initiatives</a:t>
                      </a:r>
                      <a:endParaRPr lang="en-ZA" sz="1600">
                        <a:effectLst/>
                        <a:latin typeface="Candara"/>
                        <a:ea typeface="Times New Roman"/>
                        <a:cs typeface="Times New Roman"/>
                      </a:endParaRPr>
                    </a:p>
                  </a:txBody>
                  <a:tcPr marL="37740" marR="37740" marT="0" marB="0"/>
                </a:tc>
                <a:tc>
                  <a:txBody>
                    <a:bodyPr/>
                    <a:lstStyle/>
                    <a:p>
                      <a:pPr algn="ctr">
                        <a:spcAft>
                          <a:spcPts val="0"/>
                        </a:spcAft>
                      </a:pPr>
                      <a:r>
                        <a:rPr lang="en-ZA" sz="1600">
                          <a:effectLst/>
                        </a:rPr>
                        <a:t>Identify potential funders</a:t>
                      </a:r>
                      <a:endParaRPr lang="en-ZA" sz="1600">
                        <a:effectLst/>
                        <a:latin typeface="Candara"/>
                        <a:ea typeface="Times New Roman"/>
                        <a:cs typeface="Times New Roman"/>
                      </a:endParaRPr>
                    </a:p>
                  </a:txBody>
                  <a:tcPr marL="37740" marR="37740" marT="0" marB="0"/>
                </a:tc>
                <a:tc>
                  <a:txBody>
                    <a:bodyPr/>
                    <a:lstStyle/>
                    <a:p>
                      <a:pPr algn="ctr">
                        <a:spcAft>
                          <a:spcPts val="0"/>
                        </a:spcAft>
                      </a:pPr>
                      <a:r>
                        <a:rPr lang="en-ZA" sz="1600">
                          <a:effectLst/>
                        </a:rPr>
                        <a:t>Approach potential funders</a:t>
                      </a:r>
                      <a:endParaRPr lang="en-ZA" sz="1600">
                        <a:effectLst/>
                        <a:latin typeface="Candara"/>
                        <a:ea typeface="Times New Roman"/>
                        <a:cs typeface="Times New Roman"/>
                      </a:endParaRPr>
                    </a:p>
                  </a:txBody>
                  <a:tcPr marL="37740" marR="37740" marT="0" marB="0"/>
                </a:tc>
                <a:tc>
                  <a:txBody>
                    <a:bodyPr/>
                    <a:lstStyle/>
                    <a:p>
                      <a:pPr algn="ctr">
                        <a:spcAft>
                          <a:spcPts val="0"/>
                        </a:spcAft>
                      </a:pPr>
                      <a:r>
                        <a:rPr lang="en-ZA" sz="1600" dirty="0">
                          <a:effectLst/>
                        </a:rPr>
                        <a:t>Sign MoUs with  potential funders</a:t>
                      </a:r>
                      <a:endParaRPr lang="en-ZA" sz="1600" dirty="0">
                        <a:effectLst/>
                        <a:latin typeface="Candara"/>
                        <a:ea typeface="Times New Roman"/>
                        <a:cs typeface="Times New Roman"/>
                      </a:endParaRPr>
                    </a:p>
                  </a:txBody>
                  <a:tcPr marL="37740" marR="37740" marT="0" marB="0"/>
                </a:tc>
                <a:tc>
                  <a:txBody>
                    <a:bodyPr/>
                    <a:lstStyle/>
                    <a:p>
                      <a:pPr algn="ctr">
                        <a:spcAft>
                          <a:spcPts val="0"/>
                        </a:spcAft>
                      </a:pPr>
                      <a:r>
                        <a:rPr lang="en-ZA" sz="1600" dirty="0">
                          <a:effectLst/>
                        </a:rPr>
                        <a:t>Minimum of R500,000 or equivalent raised for transformation funding initiatives </a:t>
                      </a:r>
                      <a:endParaRPr lang="en-ZA" sz="1600" dirty="0">
                        <a:effectLst/>
                        <a:latin typeface="Candara"/>
                        <a:ea typeface="Times New Roman"/>
                        <a:cs typeface="Times New Roman"/>
                      </a:endParaRPr>
                    </a:p>
                  </a:txBody>
                  <a:tcPr marL="37740" marR="37740" marT="0" marB="0"/>
                </a:tc>
                <a:extLst>
                  <a:ext uri="{0D108BD9-81ED-4DB2-BD59-A6C34878D82A}">
                    <a16:rowId xmlns:a16="http://schemas.microsoft.com/office/drawing/2014/main" val="10003"/>
                  </a:ext>
                </a:extLst>
              </a:tr>
            </a:tbl>
          </a:graphicData>
        </a:graphic>
      </p:graphicFrame>
      <p:sp>
        <p:nvSpPr>
          <p:cNvPr id="4" name="TextBox 3"/>
          <p:cNvSpPr txBox="1"/>
          <p:nvPr/>
        </p:nvSpPr>
        <p:spPr>
          <a:xfrm>
            <a:off x="333828" y="152401"/>
            <a:ext cx="6066972" cy="430887"/>
          </a:xfrm>
          <a:prstGeom prst="rect">
            <a:avLst/>
          </a:prstGeom>
          <a:noFill/>
        </p:spPr>
        <p:txBody>
          <a:bodyPr wrap="square" rtlCol="0">
            <a:spAutoFit/>
          </a:bodyPr>
          <a:lstStyle/>
          <a:p>
            <a:r>
              <a:rPr lang="en-ZA" sz="2200" b="1" dirty="0" smtClean="0">
                <a:solidFill>
                  <a:srgbClr val="FF0000"/>
                </a:solidFill>
              </a:rPr>
              <a:t>Programme 4: Transformation </a:t>
            </a:r>
            <a:r>
              <a:rPr lang="en-ZA" sz="2200" b="1" dirty="0" err="1" smtClean="0">
                <a:solidFill>
                  <a:srgbClr val="FF0000"/>
                </a:solidFill>
              </a:rPr>
              <a:t>Cont</a:t>
            </a:r>
            <a:r>
              <a:rPr lang="en-ZA" sz="2200" b="1" dirty="0" smtClean="0">
                <a:solidFill>
                  <a:srgbClr val="FF0000"/>
                </a:solidFill>
              </a:rPr>
              <a:t>/…</a:t>
            </a:r>
            <a:endParaRPr lang="en-ZA" sz="2200" b="1" dirty="0">
              <a:solidFill>
                <a:srgbClr val="FF0000"/>
              </a:solidFill>
            </a:endParaRPr>
          </a:p>
        </p:txBody>
      </p:sp>
    </p:spTree>
    <p:extLst>
      <p:ext uri="{BB962C8B-B14F-4D97-AF65-F5344CB8AC3E}">
        <p14:creationId xmlns:p14="http://schemas.microsoft.com/office/powerpoint/2010/main" val="324102673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32518"/>
            <a:ext cx="9144000" cy="584775"/>
          </a:xfrm>
          <a:prstGeom prst="rect">
            <a:avLst/>
          </a:prstGeom>
        </p:spPr>
        <p:txBody>
          <a:bodyPr wrap="square">
            <a:spAutoFit/>
          </a:bodyPr>
          <a:lstStyle/>
          <a:p>
            <a:pPr algn="ctr"/>
            <a:r>
              <a:rPr lang="en-US" sz="3200" b="1" dirty="0" smtClean="0"/>
              <a:t>LEGISLATIVE MANDATE</a:t>
            </a:r>
            <a:endParaRPr lang="en-US" sz="3200" dirty="0"/>
          </a:p>
        </p:txBody>
      </p:sp>
      <p:sp>
        <p:nvSpPr>
          <p:cNvPr id="3" name="Rectangle 2"/>
          <p:cNvSpPr/>
          <p:nvPr/>
        </p:nvSpPr>
        <p:spPr>
          <a:xfrm>
            <a:off x="373745" y="1392342"/>
            <a:ext cx="8389255" cy="5847755"/>
          </a:xfrm>
          <a:prstGeom prst="rect">
            <a:avLst/>
          </a:prstGeom>
        </p:spPr>
        <p:txBody>
          <a:bodyPr wrap="square">
            <a:spAutoFit/>
          </a:bodyPr>
          <a:lstStyle/>
          <a:p>
            <a:pPr algn="just"/>
            <a:r>
              <a:rPr lang="en-ZA" sz="2200" dirty="0" smtClean="0"/>
              <a:t>The </a:t>
            </a:r>
            <a:r>
              <a:rPr lang="en-ZA" sz="2200" dirty="0"/>
              <a:t>Estate Agency Affairs Board (EAAB) is a schedule </a:t>
            </a:r>
            <a:r>
              <a:rPr lang="en-ZA" sz="2200" dirty="0" smtClean="0"/>
              <a:t>3A </a:t>
            </a:r>
            <a:r>
              <a:rPr lang="en-ZA" sz="2200" dirty="0"/>
              <a:t>public entity of the National Department of Human Settlements </a:t>
            </a:r>
            <a:r>
              <a:rPr lang="en-ZA" sz="2200" dirty="0" smtClean="0"/>
              <a:t>and was </a:t>
            </a:r>
            <a:r>
              <a:rPr lang="en-ZA" sz="2200" dirty="0"/>
              <a:t>established in 1976 in terms of the Estate Agency Affairs Act, 112 of 1976 (“the Act”). </a:t>
            </a:r>
            <a:endParaRPr lang="en-ZA" sz="2200" dirty="0" smtClean="0"/>
          </a:p>
          <a:p>
            <a:pPr algn="just"/>
            <a:endParaRPr lang="en-ZA" sz="2200" dirty="0" smtClean="0"/>
          </a:p>
          <a:p>
            <a:pPr algn="just"/>
            <a:r>
              <a:rPr lang="en-ZA" sz="2200" dirty="0" smtClean="0"/>
              <a:t>The </a:t>
            </a:r>
            <a:r>
              <a:rPr lang="en-ZA" sz="2200" dirty="0"/>
              <a:t>primary mandate of the EAAB in respect of the Estate Agency Affairs Act is to:</a:t>
            </a:r>
          </a:p>
          <a:p>
            <a:pPr algn="just"/>
            <a:r>
              <a:rPr lang="en-ZA" sz="2200" dirty="0"/>
              <a:t> </a:t>
            </a:r>
          </a:p>
          <a:p>
            <a:pPr marL="457200" indent="-457200" algn="just">
              <a:buFont typeface="+mj-lt"/>
              <a:buAutoNum type="alphaLcParenR"/>
            </a:pPr>
            <a:r>
              <a:rPr lang="en-ZA" sz="2200" dirty="0" smtClean="0"/>
              <a:t>Regulate</a:t>
            </a:r>
            <a:r>
              <a:rPr lang="en-ZA" sz="2200" dirty="0"/>
              <a:t>, maintain and promote the standard of conduct of estate agents having due regard to the public interest; </a:t>
            </a:r>
          </a:p>
          <a:p>
            <a:pPr marL="457200" indent="-457200" algn="just">
              <a:buFont typeface="+mj-lt"/>
              <a:buAutoNum type="alphaLcParenR"/>
            </a:pPr>
            <a:r>
              <a:rPr lang="en-ZA" sz="2200" dirty="0" smtClean="0"/>
              <a:t>Issue </a:t>
            </a:r>
            <a:r>
              <a:rPr lang="en-ZA" sz="2200" dirty="0"/>
              <a:t>fidelity fund certificates to qualifying applicants; </a:t>
            </a:r>
          </a:p>
          <a:p>
            <a:pPr marL="457200" indent="-457200" algn="just">
              <a:buFont typeface="+mj-lt"/>
              <a:buAutoNum type="alphaLcParenR"/>
            </a:pPr>
            <a:r>
              <a:rPr lang="en-ZA" sz="2200" dirty="0" smtClean="0"/>
              <a:t>Prescribe </a:t>
            </a:r>
            <a:r>
              <a:rPr lang="en-ZA" sz="2200" dirty="0"/>
              <a:t>the standard of education and training of estate agents;  </a:t>
            </a:r>
          </a:p>
          <a:p>
            <a:pPr marL="457200" indent="-457200" algn="just">
              <a:buFont typeface="+mj-lt"/>
              <a:buAutoNum type="alphaLcParenR"/>
            </a:pPr>
            <a:r>
              <a:rPr lang="en-ZA" sz="2200" dirty="0" smtClean="0"/>
              <a:t>Investigate </a:t>
            </a:r>
            <a:r>
              <a:rPr lang="en-ZA" sz="2200" dirty="0"/>
              <a:t>complaints against estate agents and institute disciplinary proceedings against offending estate agents where required; and</a:t>
            </a:r>
          </a:p>
          <a:p>
            <a:pPr marL="457200" indent="-457200" algn="just">
              <a:buFont typeface="+mj-lt"/>
              <a:buAutoNum type="alphaLcParenR"/>
            </a:pPr>
            <a:r>
              <a:rPr lang="en-ZA" sz="2200" dirty="0" smtClean="0"/>
              <a:t>Manage </a:t>
            </a:r>
            <a:r>
              <a:rPr lang="en-ZA" sz="2200" dirty="0"/>
              <a:t>and control the Estate Agents Fidelity Fund</a:t>
            </a:r>
            <a:r>
              <a:rPr lang="en-ZA" sz="2200" dirty="0" smtClean="0"/>
              <a:t>.</a:t>
            </a:r>
            <a:endParaRPr lang="en-US" sz="2200" dirty="0">
              <a:latin typeface="Calibri" pitchFamily="34" charset="0"/>
            </a:endParaRPr>
          </a:p>
          <a:p>
            <a:pPr algn="just"/>
            <a:endParaRPr lang="en-US" sz="2200" dirty="0" smtClean="0">
              <a:latin typeface="Calibri" pitchFamily="34" charset="0"/>
            </a:endParaRPr>
          </a:p>
          <a:p>
            <a:pPr algn="just"/>
            <a:r>
              <a:rPr lang="en-ZA" sz="2200" b="1" dirty="0" smtClean="0">
                <a:latin typeface="Calibri" pitchFamily="34" charset="0"/>
              </a:rPr>
              <a:t> </a:t>
            </a:r>
            <a:endParaRPr lang="en-US" sz="2200" dirty="0" smtClean="0">
              <a:latin typeface="Calibri" pitchFamily="34" charset="0"/>
            </a:endParaRPr>
          </a:p>
        </p:txBody>
      </p:sp>
      <p:sp>
        <p:nvSpPr>
          <p:cNvPr id="5" name="Slide Number Placeholder 4"/>
          <p:cNvSpPr>
            <a:spLocks noGrp="1"/>
          </p:cNvSpPr>
          <p:nvPr>
            <p:ph type="sldNum" sz="quarter" idx="12"/>
          </p:nvPr>
        </p:nvSpPr>
        <p:spPr/>
        <p:txBody>
          <a:bodyPr/>
          <a:lstStyle/>
          <a:p>
            <a:fld id="{42473B70-028F-4EC3-9C01-7BB753687177}" type="slidenum">
              <a:rPr lang="en-US" sz="2400" b="1" smtClean="0"/>
              <a:t>5</a:t>
            </a:fld>
            <a:endParaRPr lang="en-US" sz="2400" b="1" dirty="0"/>
          </a:p>
        </p:txBody>
      </p:sp>
      <p:pic>
        <p:nvPicPr>
          <p:cNvPr id="6" name="Picture 4" descr="Johannesburg City Center Skyline, Johannesburg, Gauteng Province ..."/>
          <p:cNvPicPr>
            <a:picLocks noChangeAspect="1" noChangeArrowheads="1"/>
          </p:cNvPicPr>
          <p:nvPr/>
        </p:nvPicPr>
        <p:blipFill rotWithShape="1">
          <a:blip r:embed="rId3">
            <a:extLst>
              <a:ext uri="{28A0092B-C50C-407E-A947-70E740481C1C}">
                <a14:useLocalDpi xmlns:a14="http://schemas.microsoft.com/office/drawing/2010/main" val="0"/>
              </a:ext>
            </a:extLst>
          </a:blip>
          <a:srcRect r="11190" b="89381"/>
          <a:stretch/>
        </p:blipFill>
        <p:spPr bwMode="auto">
          <a:xfrm>
            <a:off x="-5930" y="694281"/>
            <a:ext cx="9149930" cy="201976"/>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21772" y="971868"/>
            <a:ext cx="9165772" cy="45719"/>
          </a:xfrm>
          <a:prstGeom prst="rect">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1249906024"/>
      </p:ext>
    </p:extLst>
  </p:cSld>
  <p:clrMapOvr>
    <a:masterClrMapping/>
  </p:clrMapOvr>
  <p:transition spd="slow">
    <p:push dir="u"/>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50</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734748862"/>
              </p:ext>
            </p:extLst>
          </p:nvPr>
        </p:nvGraphicFramePr>
        <p:xfrm>
          <a:off x="192316" y="839648"/>
          <a:ext cx="8839200" cy="5922555"/>
        </p:xfrm>
        <a:graphic>
          <a:graphicData uri="http://schemas.openxmlformats.org/drawingml/2006/table">
            <a:tbl>
              <a:tblPr firstRow="1" firstCol="1" lastRow="1" lastCol="1" bandRow="1" bandCol="1">
                <a:tableStyleId>{5C22544A-7EE6-4342-B048-85BDC9FD1C3A}</a:tableStyleId>
              </a:tblPr>
              <a:tblGrid>
                <a:gridCol w="1410553">
                  <a:extLst>
                    <a:ext uri="{9D8B030D-6E8A-4147-A177-3AD203B41FA5}">
                      <a16:colId xmlns:a16="http://schemas.microsoft.com/office/drawing/2014/main" val="20000"/>
                    </a:ext>
                  </a:extLst>
                </a:gridCol>
                <a:gridCol w="1430304">
                  <a:extLst>
                    <a:ext uri="{9D8B030D-6E8A-4147-A177-3AD203B41FA5}">
                      <a16:colId xmlns:a16="http://schemas.microsoft.com/office/drawing/2014/main" val="20001"/>
                    </a:ext>
                  </a:extLst>
                </a:gridCol>
                <a:gridCol w="1348008">
                  <a:extLst>
                    <a:ext uri="{9D8B030D-6E8A-4147-A177-3AD203B41FA5}">
                      <a16:colId xmlns:a16="http://schemas.microsoft.com/office/drawing/2014/main" val="20002"/>
                    </a:ext>
                  </a:extLst>
                </a:gridCol>
                <a:gridCol w="1348008">
                  <a:extLst>
                    <a:ext uri="{9D8B030D-6E8A-4147-A177-3AD203B41FA5}">
                      <a16:colId xmlns:a16="http://schemas.microsoft.com/office/drawing/2014/main" val="20003"/>
                    </a:ext>
                  </a:extLst>
                </a:gridCol>
                <a:gridCol w="1348008">
                  <a:extLst>
                    <a:ext uri="{9D8B030D-6E8A-4147-A177-3AD203B41FA5}">
                      <a16:colId xmlns:a16="http://schemas.microsoft.com/office/drawing/2014/main" val="20004"/>
                    </a:ext>
                  </a:extLst>
                </a:gridCol>
                <a:gridCol w="1954319">
                  <a:extLst>
                    <a:ext uri="{9D8B030D-6E8A-4147-A177-3AD203B41FA5}">
                      <a16:colId xmlns:a16="http://schemas.microsoft.com/office/drawing/2014/main" val="20005"/>
                    </a:ext>
                  </a:extLst>
                </a:gridCol>
              </a:tblGrid>
              <a:tr h="262890">
                <a:tc rowSpan="2">
                  <a:txBody>
                    <a:bodyPr/>
                    <a:lstStyle/>
                    <a:p>
                      <a:pPr>
                        <a:spcAft>
                          <a:spcPts val="0"/>
                        </a:spcAft>
                      </a:pPr>
                      <a:r>
                        <a:rPr lang="en-ZA" sz="1500" dirty="0">
                          <a:effectLst/>
                        </a:rPr>
                        <a:t>OUTPUT INDICATOR(S)</a:t>
                      </a:r>
                      <a:endParaRPr lang="en-ZA" sz="1500" dirty="0">
                        <a:effectLst/>
                        <a:latin typeface="Candara"/>
                        <a:ea typeface="Times New Roman"/>
                        <a:cs typeface="Times New Roman"/>
                      </a:endParaRPr>
                    </a:p>
                  </a:txBody>
                  <a:tcPr marL="68580" marR="68580" marT="0" marB="0" anchor="ctr"/>
                </a:tc>
                <a:tc rowSpan="2">
                  <a:txBody>
                    <a:bodyPr/>
                    <a:lstStyle/>
                    <a:p>
                      <a:pPr algn="ctr">
                        <a:spcAft>
                          <a:spcPts val="0"/>
                        </a:spcAft>
                      </a:pPr>
                      <a:r>
                        <a:rPr lang="en-ZA" sz="1500" dirty="0">
                          <a:effectLst/>
                        </a:rPr>
                        <a:t>ANNUAL TARGET(S)</a:t>
                      </a:r>
                    </a:p>
                    <a:p>
                      <a:pPr algn="ctr">
                        <a:spcAft>
                          <a:spcPts val="0"/>
                        </a:spcAft>
                      </a:pPr>
                      <a:r>
                        <a:rPr lang="en-ZA" sz="1500" dirty="0">
                          <a:effectLst/>
                        </a:rPr>
                        <a:t>( 2020-2021)</a:t>
                      </a:r>
                      <a:endParaRPr lang="en-ZA" sz="1500" dirty="0">
                        <a:effectLst/>
                        <a:latin typeface="Candara"/>
                        <a:ea typeface="Times New Roman"/>
                        <a:cs typeface="Times New Roman"/>
                      </a:endParaRPr>
                    </a:p>
                  </a:txBody>
                  <a:tcPr marL="68580" marR="68580" marT="0" marB="0" anchor="ctr"/>
                </a:tc>
                <a:tc gridSpan="4">
                  <a:txBody>
                    <a:bodyPr/>
                    <a:lstStyle/>
                    <a:p>
                      <a:pPr indent="-22225" algn="ctr">
                        <a:spcAft>
                          <a:spcPts val="0"/>
                        </a:spcAft>
                      </a:pPr>
                      <a:r>
                        <a:rPr lang="en-ZA" sz="1400" cap="all" dirty="0">
                          <a:effectLst/>
                        </a:rPr>
                        <a:t> </a:t>
                      </a:r>
                      <a:endParaRPr lang="en-ZA" sz="1400" dirty="0">
                        <a:effectLst/>
                      </a:endParaRPr>
                    </a:p>
                    <a:p>
                      <a:pPr indent="-22225" algn="ctr">
                        <a:spcAft>
                          <a:spcPts val="0"/>
                        </a:spcAft>
                      </a:pPr>
                      <a:r>
                        <a:rPr lang="en-ZA" sz="1400" cap="all" dirty="0">
                          <a:effectLst/>
                        </a:rPr>
                        <a:t>QUARTERLY TARGET </a:t>
                      </a:r>
                      <a:endParaRPr lang="en-ZA" sz="1400" dirty="0">
                        <a:effectLst/>
                        <a:latin typeface="Candara"/>
                        <a:ea typeface="Times New Roman"/>
                        <a:cs typeface="Times New Roman"/>
                      </a:endParaRPr>
                    </a:p>
                  </a:txBody>
                  <a:tcPr marL="68580" marR="68580"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176530">
                <a:tc vMerge="1">
                  <a:txBody>
                    <a:bodyPr/>
                    <a:lstStyle/>
                    <a:p>
                      <a:endParaRPr lang="en-ZA"/>
                    </a:p>
                  </a:txBody>
                  <a:tcPr/>
                </a:tc>
                <a:tc vMerge="1">
                  <a:txBody>
                    <a:bodyPr/>
                    <a:lstStyle/>
                    <a:p>
                      <a:endParaRPr lang="en-ZA"/>
                    </a:p>
                  </a:txBody>
                  <a:tcPr/>
                </a:tc>
                <a:tc>
                  <a:txBody>
                    <a:bodyPr/>
                    <a:lstStyle/>
                    <a:p>
                      <a:pPr algn="ctr">
                        <a:spcAft>
                          <a:spcPts val="0"/>
                        </a:spcAft>
                      </a:pPr>
                      <a:r>
                        <a:rPr lang="en-ZA" sz="1500" dirty="0">
                          <a:effectLst/>
                        </a:rPr>
                        <a:t> </a:t>
                      </a:r>
                    </a:p>
                    <a:p>
                      <a:pPr algn="ctr">
                        <a:spcAft>
                          <a:spcPts val="0"/>
                        </a:spcAft>
                      </a:pPr>
                      <a:r>
                        <a:rPr lang="en-ZA" sz="1500" dirty="0">
                          <a:effectLst/>
                        </a:rPr>
                        <a:t>1</a:t>
                      </a:r>
                      <a:r>
                        <a:rPr lang="en-ZA" sz="1500" baseline="30000" dirty="0">
                          <a:effectLst/>
                        </a:rPr>
                        <a:t>ST</a:t>
                      </a:r>
                      <a:endParaRPr lang="en-ZA" sz="1500" dirty="0">
                        <a:effectLst/>
                        <a:latin typeface="Candara"/>
                        <a:ea typeface="Times New Roman"/>
                        <a:cs typeface="Times New Roman"/>
                      </a:endParaRPr>
                    </a:p>
                  </a:txBody>
                  <a:tcPr marL="68580" marR="68580" marT="0" marB="0" anchor="ctr"/>
                </a:tc>
                <a:tc>
                  <a:txBody>
                    <a:bodyPr/>
                    <a:lstStyle/>
                    <a:p>
                      <a:pPr algn="ctr">
                        <a:spcAft>
                          <a:spcPts val="0"/>
                        </a:spcAft>
                      </a:pPr>
                      <a:r>
                        <a:rPr lang="en-ZA" sz="1500" dirty="0">
                          <a:effectLst/>
                        </a:rPr>
                        <a:t> </a:t>
                      </a:r>
                    </a:p>
                    <a:p>
                      <a:pPr algn="ctr">
                        <a:spcAft>
                          <a:spcPts val="0"/>
                        </a:spcAft>
                      </a:pPr>
                      <a:r>
                        <a:rPr lang="en-ZA" sz="1500" dirty="0">
                          <a:effectLst/>
                        </a:rPr>
                        <a:t>2</a:t>
                      </a:r>
                      <a:r>
                        <a:rPr lang="en-ZA" sz="1500" baseline="30000" dirty="0">
                          <a:effectLst/>
                        </a:rPr>
                        <a:t>ND</a:t>
                      </a:r>
                      <a:endParaRPr lang="en-ZA" sz="1500" dirty="0">
                        <a:effectLst/>
                        <a:latin typeface="Candara"/>
                        <a:ea typeface="Times New Roman"/>
                        <a:cs typeface="Times New Roman"/>
                      </a:endParaRPr>
                    </a:p>
                  </a:txBody>
                  <a:tcPr marL="68580" marR="68580" marT="0" marB="0" anchor="ctr"/>
                </a:tc>
                <a:tc>
                  <a:txBody>
                    <a:bodyPr/>
                    <a:lstStyle/>
                    <a:p>
                      <a:pPr algn="ctr">
                        <a:spcAft>
                          <a:spcPts val="0"/>
                        </a:spcAft>
                      </a:pPr>
                      <a:r>
                        <a:rPr lang="en-ZA" sz="1500" dirty="0">
                          <a:effectLst/>
                        </a:rPr>
                        <a:t> </a:t>
                      </a:r>
                    </a:p>
                    <a:p>
                      <a:pPr algn="ctr">
                        <a:spcAft>
                          <a:spcPts val="0"/>
                        </a:spcAft>
                      </a:pPr>
                      <a:r>
                        <a:rPr lang="en-ZA" sz="1500" dirty="0">
                          <a:effectLst/>
                        </a:rPr>
                        <a:t>3</a:t>
                      </a:r>
                      <a:r>
                        <a:rPr lang="en-ZA" sz="1500" baseline="30000" dirty="0">
                          <a:effectLst/>
                        </a:rPr>
                        <a:t>RD</a:t>
                      </a:r>
                      <a:endParaRPr lang="en-ZA" sz="1500" dirty="0">
                        <a:effectLst/>
                        <a:latin typeface="Candara"/>
                        <a:ea typeface="Times New Roman"/>
                        <a:cs typeface="Times New Roman"/>
                      </a:endParaRPr>
                    </a:p>
                  </a:txBody>
                  <a:tcPr marL="68580" marR="68580" marT="0" marB="0"/>
                </a:tc>
                <a:tc>
                  <a:txBody>
                    <a:bodyPr/>
                    <a:lstStyle/>
                    <a:p>
                      <a:pPr algn="ctr">
                        <a:spcAft>
                          <a:spcPts val="0"/>
                        </a:spcAft>
                      </a:pPr>
                      <a:r>
                        <a:rPr lang="en-ZA" sz="1500" dirty="0">
                          <a:effectLst/>
                        </a:rPr>
                        <a:t> </a:t>
                      </a:r>
                    </a:p>
                    <a:p>
                      <a:pPr algn="ctr">
                        <a:spcAft>
                          <a:spcPts val="0"/>
                        </a:spcAft>
                      </a:pPr>
                      <a:r>
                        <a:rPr lang="en-ZA" sz="1500" dirty="0">
                          <a:effectLst/>
                        </a:rPr>
                        <a:t>4</a:t>
                      </a:r>
                      <a:r>
                        <a:rPr lang="en-ZA" sz="1500" baseline="30000" dirty="0">
                          <a:effectLst/>
                        </a:rPr>
                        <a:t>TH</a:t>
                      </a:r>
                      <a:endParaRPr lang="en-ZA" sz="1500" dirty="0">
                        <a:effectLst/>
                        <a:latin typeface="Candara"/>
                        <a:ea typeface="Times New Roman"/>
                        <a:cs typeface="Times New Roman"/>
                      </a:endParaRPr>
                    </a:p>
                  </a:txBody>
                  <a:tcPr marL="68580" marR="68580" marT="0" marB="0"/>
                </a:tc>
                <a:extLst>
                  <a:ext uri="{0D108BD9-81ED-4DB2-BD59-A6C34878D82A}">
                    <a16:rowId xmlns:a16="http://schemas.microsoft.com/office/drawing/2014/main" val="10001"/>
                  </a:ext>
                </a:extLst>
              </a:tr>
              <a:tr h="558800">
                <a:tc>
                  <a:txBody>
                    <a:bodyPr/>
                    <a:lstStyle/>
                    <a:p>
                      <a:pPr>
                        <a:spcAft>
                          <a:spcPts val="0"/>
                        </a:spcAft>
                      </a:pPr>
                      <a:r>
                        <a:rPr lang="en-ZA" sz="1500" dirty="0">
                          <a:effectLst/>
                        </a:rPr>
                        <a:t>Implementation of approved investment strategy </a:t>
                      </a:r>
                      <a:endParaRPr lang="en-ZA" sz="1500" dirty="0">
                        <a:effectLst/>
                        <a:latin typeface="Candara"/>
                        <a:ea typeface="Times New Roman"/>
                        <a:cs typeface="Times New Roman"/>
                      </a:endParaRPr>
                    </a:p>
                  </a:txBody>
                  <a:tcPr marL="68580" marR="68580" marT="0" marB="0"/>
                </a:tc>
                <a:tc>
                  <a:txBody>
                    <a:bodyPr/>
                    <a:lstStyle/>
                    <a:p>
                      <a:pPr algn="ctr">
                        <a:spcAft>
                          <a:spcPts val="0"/>
                        </a:spcAft>
                      </a:pPr>
                      <a:r>
                        <a:rPr lang="en-ZA" sz="1500" dirty="0">
                          <a:effectLst/>
                        </a:rPr>
                        <a:t>100% implementation of approved investment strategy </a:t>
                      </a:r>
                    </a:p>
                    <a:p>
                      <a:pPr algn="ctr">
                        <a:spcAft>
                          <a:spcPts val="0"/>
                        </a:spcAft>
                      </a:pPr>
                      <a:r>
                        <a:rPr lang="en-ZA" sz="1500" dirty="0">
                          <a:effectLst/>
                        </a:rPr>
                        <a:t> </a:t>
                      </a:r>
                      <a:endParaRPr lang="en-ZA" sz="1500" dirty="0">
                        <a:effectLst/>
                        <a:latin typeface="Candara"/>
                        <a:ea typeface="Times New Roman"/>
                        <a:cs typeface="Times New Roman"/>
                      </a:endParaRPr>
                    </a:p>
                  </a:txBody>
                  <a:tcPr marL="68580" marR="68580" marT="0" marB="0"/>
                </a:tc>
                <a:tc>
                  <a:txBody>
                    <a:bodyPr/>
                    <a:lstStyle/>
                    <a:p>
                      <a:pPr algn="ctr">
                        <a:spcAft>
                          <a:spcPts val="0"/>
                        </a:spcAft>
                      </a:pPr>
                      <a:r>
                        <a:rPr lang="en-ZA" sz="1500">
                          <a:effectLst/>
                        </a:rPr>
                        <a:t>Finalise tender for appointment investment consultantv</a:t>
                      </a:r>
                      <a:endParaRPr lang="en-ZA" sz="1500">
                        <a:effectLst/>
                        <a:latin typeface="Candara"/>
                        <a:ea typeface="Times New Roman"/>
                        <a:cs typeface="Times New Roman"/>
                      </a:endParaRPr>
                    </a:p>
                  </a:txBody>
                  <a:tcPr marL="68580" marR="68580" marT="0" marB="0"/>
                </a:tc>
                <a:tc>
                  <a:txBody>
                    <a:bodyPr/>
                    <a:lstStyle/>
                    <a:p>
                      <a:pPr>
                        <a:spcAft>
                          <a:spcPts val="0"/>
                        </a:spcAft>
                      </a:pPr>
                      <a:r>
                        <a:rPr lang="en-ZA" sz="1500">
                          <a:effectLst/>
                        </a:rPr>
                        <a:t>Development. approval of investment strategy</a:t>
                      </a:r>
                      <a:endParaRPr lang="en-ZA" sz="1500">
                        <a:effectLst/>
                        <a:latin typeface="Candara"/>
                        <a:ea typeface="Times New Roman"/>
                        <a:cs typeface="Times New Roman"/>
                      </a:endParaRPr>
                    </a:p>
                  </a:txBody>
                  <a:tcPr marL="68580" marR="68580" marT="0" marB="0"/>
                </a:tc>
                <a:tc>
                  <a:txBody>
                    <a:bodyPr/>
                    <a:lstStyle/>
                    <a:p>
                      <a:pPr>
                        <a:spcAft>
                          <a:spcPts val="0"/>
                        </a:spcAft>
                      </a:pPr>
                      <a:r>
                        <a:rPr lang="en-ZA" sz="1500">
                          <a:effectLst/>
                        </a:rPr>
                        <a:t>100% Implemention of  investment strategy</a:t>
                      </a:r>
                    </a:p>
                    <a:p>
                      <a:pPr>
                        <a:spcAft>
                          <a:spcPts val="0"/>
                        </a:spcAft>
                      </a:pPr>
                      <a:r>
                        <a:rPr lang="en-ZA" sz="1500">
                          <a:effectLst/>
                        </a:rPr>
                        <a:t> </a:t>
                      </a:r>
                    </a:p>
                    <a:p>
                      <a:pPr>
                        <a:spcAft>
                          <a:spcPts val="0"/>
                        </a:spcAft>
                      </a:pPr>
                      <a:r>
                        <a:rPr lang="en-ZA" sz="1500">
                          <a:effectLst/>
                        </a:rPr>
                        <a:t> </a:t>
                      </a:r>
                      <a:endParaRPr lang="en-ZA" sz="1500">
                        <a:effectLst/>
                        <a:latin typeface="Candara"/>
                        <a:ea typeface="Times New Roman"/>
                        <a:cs typeface="Times New Roman"/>
                      </a:endParaRPr>
                    </a:p>
                  </a:txBody>
                  <a:tcPr marL="68580" marR="68580" marT="0" marB="0"/>
                </a:tc>
                <a:tc>
                  <a:txBody>
                    <a:bodyPr/>
                    <a:lstStyle/>
                    <a:p>
                      <a:pPr algn="ctr">
                        <a:spcAft>
                          <a:spcPts val="0"/>
                        </a:spcAft>
                      </a:pPr>
                      <a:r>
                        <a:rPr lang="en-ZA" sz="1500" dirty="0">
                          <a:effectLst/>
                        </a:rPr>
                        <a:t>100% implementation of the approved investment strategy </a:t>
                      </a:r>
                      <a:endParaRPr lang="en-ZA" sz="1500" dirty="0">
                        <a:effectLst/>
                        <a:latin typeface="Candara"/>
                        <a:ea typeface="Times New Roman"/>
                        <a:cs typeface="Times New Roman"/>
                      </a:endParaRPr>
                    </a:p>
                  </a:txBody>
                  <a:tcPr marL="68580" marR="68580" marT="0" marB="0"/>
                </a:tc>
                <a:extLst>
                  <a:ext uri="{0D108BD9-81ED-4DB2-BD59-A6C34878D82A}">
                    <a16:rowId xmlns:a16="http://schemas.microsoft.com/office/drawing/2014/main" val="10002"/>
                  </a:ext>
                </a:extLst>
              </a:tr>
              <a:tr h="558800">
                <a:tc>
                  <a:txBody>
                    <a:bodyPr/>
                    <a:lstStyle/>
                    <a:p>
                      <a:pPr>
                        <a:spcAft>
                          <a:spcPts val="0"/>
                        </a:spcAft>
                      </a:pPr>
                      <a:r>
                        <a:rPr lang="en-ZA" sz="1500">
                          <a:effectLst/>
                        </a:rPr>
                        <a:t>Percentage interest receivable from estate agency trust accounts collected within 30 days of the due dates</a:t>
                      </a:r>
                      <a:endParaRPr lang="en-ZA" sz="1500">
                        <a:effectLst/>
                        <a:latin typeface="Candara"/>
                        <a:ea typeface="Times New Roman"/>
                        <a:cs typeface="Times New Roman"/>
                      </a:endParaRPr>
                    </a:p>
                  </a:txBody>
                  <a:tcPr marL="68580" marR="68580" marT="0" marB="0"/>
                </a:tc>
                <a:tc>
                  <a:txBody>
                    <a:bodyPr/>
                    <a:lstStyle/>
                    <a:p>
                      <a:pPr algn="ctr">
                        <a:spcAft>
                          <a:spcPts val="0"/>
                        </a:spcAft>
                      </a:pPr>
                      <a:r>
                        <a:rPr lang="en-ZA" sz="1500" dirty="0">
                          <a:effectLst/>
                        </a:rPr>
                        <a:t>95% interest receivable from estate agency trust accounts collected within 30 days of the due dates</a:t>
                      </a:r>
                    </a:p>
                    <a:p>
                      <a:pPr algn="ctr">
                        <a:spcAft>
                          <a:spcPts val="0"/>
                        </a:spcAft>
                      </a:pPr>
                      <a:r>
                        <a:rPr lang="en-ZA" sz="1500" dirty="0">
                          <a:effectLst/>
                        </a:rPr>
                        <a:t> </a:t>
                      </a:r>
                    </a:p>
                    <a:p>
                      <a:pPr algn="ctr">
                        <a:spcAft>
                          <a:spcPts val="0"/>
                        </a:spcAft>
                      </a:pPr>
                      <a:r>
                        <a:rPr lang="en-ZA" sz="1500" dirty="0">
                          <a:effectLst/>
                        </a:rPr>
                        <a:t> </a:t>
                      </a:r>
                      <a:endParaRPr lang="en-ZA" sz="1500" dirty="0">
                        <a:effectLst/>
                        <a:latin typeface="Candara"/>
                        <a:ea typeface="Times New Roman"/>
                        <a:cs typeface="Times New Roman"/>
                      </a:endParaRPr>
                    </a:p>
                  </a:txBody>
                  <a:tcPr marL="68580" marR="68580" marT="0" marB="0"/>
                </a:tc>
                <a:tc>
                  <a:txBody>
                    <a:bodyPr/>
                    <a:lstStyle/>
                    <a:p>
                      <a:pPr algn="ctr">
                        <a:spcAft>
                          <a:spcPts val="0"/>
                        </a:spcAft>
                      </a:pPr>
                      <a:r>
                        <a:rPr lang="en-ZA" sz="1500" dirty="0">
                          <a:effectLst/>
                        </a:rPr>
                        <a:t>10% interest receivable from estate agency trust accounts collected within 30 days of the due </a:t>
                      </a:r>
                      <a:r>
                        <a:rPr lang="en-ZA" sz="1500" dirty="0" smtClean="0">
                          <a:effectLst/>
                        </a:rPr>
                        <a:t>dates</a:t>
                      </a:r>
                    </a:p>
                    <a:p>
                      <a:pPr algn="ctr">
                        <a:spcAft>
                          <a:spcPts val="0"/>
                        </a:spcAft>
                      </a:pPr>
                      <a:endParaRPr lang="en-ZA" sz="1500" dirty="0">
                        <a:effectLst/>
                        <a:latin typeface="Candara"/>
                        <a:ea typeface="Times New Roman"/>
                        <a:cs typeface="Times New Roman"/>
                      </a:endParaRPr>
                    </a:p>
                  </a:txBody>
                  <a:tcPr marL="68580" marR="68580" marT="0" marB="0"/>
                </a:tc>
                <a:tc>
                  <a:txBody>
                    <a:bodyPr/>
                    <a:lstStyle/>
                    <a:p>
                      <a:pPr algn="ctr">
                        <a:spcAft>
                          <a:spcPts val="0"/>
                        </a:spcAft>
                      </a:pPr>
                      <a:r>
                        <a:rPr lang="en-ZA" sz="1500">
                          <a:effectLst/>
                        </a:rPr>
                        <a:t>55% interest receivable from estate agency trust accounts collected within 30 days of the due dates</a:t>
                      </a:r>
                      <a:endParaRPr lang="en-ZA" sz="1500">
                        <a:effectLst/>
                        <a:latin typeface="Candara"/>
                        <a:ea typeface="Times New Roman"/>
                        <a:cs typeface="Times New Roman"/>
                      </a:endParaRPr>
                    </a:p>
                  </a:txBody>
                  <a:tcPr marL="68580" marR="68580" marT="0" marB="0"/>
                </a:tc>
                <a:tc>
                  <a:txBody>
                    <a:bodyPr/>
                    <a:lstStyle/>
                    <a:p>
                      <a:pPr algn="ctr">
                        <a:spcAft>
                          <a:spcPts val="0"/>
                        </a:spcAft>
                      </a:pPr>
                      <a:r>
                        <a:rPr lang="en-ZA" sz="1500">
                          <a:effectLst/>
                        </a:rPr>
                        <a:t>10% interest receivable from estate agency trust accounts collected within 30 days of the due dates</a:t>
                      </a:r>
                      <a:endParaRPr lang="en-ZA" sz="1500">
                        <a:effectLst/>
                        <a:latin typeface="Candara"/>
                        <a:ea typeface="Times New Roman"/>
                        <a:cs typeface="Times New Roman"/>
                      </a:endParaRPr>
                    </a:p>
                  </a:txBody>
                  <a:tcPr marL="68580" marR="68580" marT="0" marB="0"/>
                </a:tc>
                <a:tc>
                  <a:txBody>
                    <a:bodyPr/>
                    <a:lstStyle/>
                    <a:p>
                      <a:pPr algn="ctr">
                        <a:spcAft>
                          <a:spcPts val="0"/>
                        </a:spcAft>
                      </a:pPr>
                      <a:r>
                        <a:rPr lang="en-ZA" sz="1500" dirty="0">
                          <a:effectLst/>
                        </a:rPr>
                        <a:t>20% interest receivable from estate agency trust accounts collected within 30 days of the due dates </a:t>
                      </a:r>
                      <a:endParaRPr lang="en-ZA" sz="1500" dirty="0">
                        <a:effectLst/>
                        <a:latin typeface="Candara"/>
                        <a:ea typeface="Times New Roman"/>
                        <a:cs typeface="Times New Roman"/>
                      </a:endParaRPr>
                    </a:p>
                  </a:txBody>
                  <a:tcPr marL="68580" marR="68580" marT="0" marB="0"/>
                </a:tc>
                <a:extLst>
                  <a:ext uri="{0D108BD9-81ED-4DB2-BD59-A6C34878D82A}">
                    <a16:rowId xmlns:a16="http://schemas.microsoft.com/office/drawing/2014/main" val="10003"/>
                  </a:ext>
                </a:extLst>
              </a:tr>
              <a:tr h="1381035">
                <a:tc>
                  <a:txBody>
                    <a:bodyPr/>
                    <a:lstStyle/>
                    <a:p>
                      <a:pPr>
                        <a:spcAft>
                          <a:spcPts val="0"/>
                        </a:spcAft>
                      </a:pPr>
                      <a:r>
                        <a:rPr lang="en-ZA" sz="1500">
                          <a:effectLst/>
                        </a:rPr>
                        <a:t>Percentage of fully compliant claims paid within  six months**</a:t>
                      </a:r>
                    </a:p>
                    <a:p>
                      <a:pPr>
                        <a:spcAft>
                          <a:spcPts val="0"/>
                        </a:spcAft>
                      </a:pPr>
                      <a:r>
                        <a:rPr lang="en-ZA" sz="1500">
                          <a:effectLst/>
                        </a:rPr>
                        <a:t> </a:t>
                      </a:r>
                      <a:endParaRPr lang="en-ZA" sz="1500">
                        <a:effectLst/>
                        <a:latin typeface="Candara"/>
                        <a:ea typeface="Times New Roman"/>
                        <a:cs typeface="Times New Roman"/>
                      </a:endParaRPr>
                    </a:p>
                  </a:txBody>
                  <a:tcPr marL="68580" marR="68580" marT="0" marB="0"/>
                </a:tc>
                <a:tc>
                  <a:txBody>
                    <a:bodyPr/>
                    <a:lstStyle/>
                    <a:p>
                      <a:pPr algn="ctr">
                        <a:spcAft>
                          <a:spcPts val="0"/>
                        </a:spcAft>
                      </a:pPr>
                      <a:r>
                        <a:rPr lang="en-ZA" sz="1500" dirty="0">
                          <a:effectLst/>
                        </a:rPr>
                        <a:t>90% of fully compliant claims paid within  six months</a:t>
                      </a:r>
                    </a:p>
                    <a:p>
                      <a:pPr algn="ctr">
                        <a:spcAft>
                          <a:spcPts val="0"/>
                        </a:spcAft>
                      </a:pPr>
                      <a:r>
                        <a:rPr lang="en-ZA" sz="1500" dirty="0">
                          <a:effectLst/>
                        </a:rPr>
                        <a:t>   </a:t>
                      </a:r>
                      <a:endParaRPr lang="en-ZA" sz="1500" dirty="0">
                        <a:effectLst/>
                        <a:latin typeface="Candara"/>
                        <a:ea typeface="Times New Roman"/>
                        <a:cs typeface="Times New Roman"/>
                      </a:endParaRPr>
                    </a:p>
                  </a:txBody>
                  <a:tcPr marL="68580" marR="68580" marT="0" marB="0"/>
                </a:tc>
                <a:tc>
                  <a:txBody>
                    <a:bodyPr/>
                    <a:lstStyle/>
                    <a:p>
                      <a:pPr algn="ctr">
                        <a:spcAft>
                          <a:spcPts val="0"/>
                        </a:spcAft>
                      </a:pPr>
                      <a:r>
                        <a:rPr lang="en-ZA" sz="1500" dirty="0">
                          <a:effectLst/>
                        </a:rPr>
                        <a:t>90% fully compliant claims paid within  six months</a:t>
                      </a:r>
                    </a:p>
                    <a:p>
                      <a:pPr algn="ctr">
                        <a:spcAft>
                          <a:spcPts val="0"/>
                        </a:spcAft>
                      </a:pPr>
                      <a:r>
                        <a:rPr lang="en-ZA" sz="1500" dirty="0">
                          <a:effectLst/>
                        </a:rPr>
                        <a:t> </a:t>
                      </a:r>
                      <a:endParaRPr lang="en-ZA" sz="1500" dirty="0">
                        <a:effectLst/>
                        <a:latin typeface="Candara"/>
                        <a:ea typeface="Times New Roman"/>
                        <a:cs typeface="Times New Roman"/>
                      </a:endParaRPr>
                    </a:p>
                  </a:txBody>
                  <a:tcPr marL="68580" marR="68580" marT="0" marB="0"/>
                </a:tc>
                <a:tc>
                  <a:txBody>
                    <a:bodyPr/>
                    <a:lstStyle/>
                    <a:p>
                      <a:pPr algn="ctr">
                        <a:spcAft>
                          <a:spcPts val="0"/>
                        </a:spcAft>
                      </a:pPr>
                      <a:r>
                        <a:rPr lang="en-ZA" sz="1500" dirty="0">
                          <a:effectLst/>
                        </a:rPr>
                        <a:t>90% fully compliant claims paid within  six months</a:t>
                      </a:r>
                    </a:p>
                    <a:p>
                      <a:pPr algn="ctr">
                        <a:spcAft>
                          <a:spcPts val="0"/>
                        </a:spcAft>
                      </a:pPr>
                      <a:r>
                        <a:rPr lang="en-ZA" sz="1500" dirty="0">
                          <a:effectLst/>
                        </a:rPr>
                        <a:t> </a:t>
                      </a:r>
                      <a:endParaRPr lang="en-ZA" sz="1500" dirty="0">
                        <a:effectLst/>
                        <a:latin typeface="Candara"/>
                        <a:ea typeface="Times New Roman"/>
                        <a:cs typeface="Times New Roman"/>
                      </a:endParaRPr>
                    </a:p>
                  </a:txBody>
                  <a:tcPr marL="68580" marR="68580" marT="0" marB="0"/>
                </a:tc>
                <a:tc>
                  <a:txBody>
                    <a:bodyPr/>
                    <a:lstStyle/>
                    <a:p>
                      <a:pPr algn="ctr">
                        <a:spcAft>
                          <a:spcPts val="0"/>
                        </a:spcAft>
                      </a:pPr>
                      <a:r>
                        <a:rPr lang="en-ZA" sz="1500" dirty="0">
                          <a:effectLst/>
                        </a:rPr>
                        <a:t>90% fully compliant claims paid within  six months</a:t>
                      </a:r>
                    </a:p>
                    <a:p>
                      <a:pPr algn="ctr">
                        <a:spcAft>
                          <a:spcPts val="0"/>
                        </a:spcAft>
                      </a:pPr>
                      <a:r>
                        <a:rPr lang="en-ZA" sz="1500" dirty="0">
                          <a:effectLst/>
                        </a:rPr>
                        <a:t> </a:t>
                      </a:r>
                      <a:endParaRPr lang="en-ZA" sz="1500" dirty="0">
                        <a:effectLst/>
                        <a:latin typeface="Candara"/>
                        <a:ea typeface="Times New Roman"/>
                        <a:cs typeface="Times New Roman"/>
                      </a:endParaRPr>
                    </a:p>
                  </a:txBody>
                  <a:tcPr marL="68580" marR="68580" marT="0" marB="0"/>
                </a:tc>
                <a:tc>
                  <a:txBody>
                    <a:bodyPr/>
                    <a:lstStyle/>
                    <a:p>
                      <a:pPr algn="ctr">
                        <a:spcAft>
                          <a:spcPts val="0"/>
                        </a:spcAft>
                      </a:pPr>
                      <a:r>
                        <a:rPr lang="en-ZA" sz="1500" dirty="0">
                          <a:effectLst/>
                        </a:rPr>
                        <a:t>90% fully compliant claims paid within  six months</a:t>
                      </a:r>
                    </a:p>
                    <a:p>
                      <a:pPr algn="ctr">
                        <a:spcAft>
                          <a:spcPts val="0"/>
                        </a:spcAft>
                      </a:pPr>
                      <a:r>
                        <a:rPr lang="en-ZA" sz="1500" dirty="0">
                          <a:effectLst/>
                        </a:rPr>
                        <a:t> </a:t>
                      </a:r>
                      <a:endParaRPr lang="en-ZA" sz="1500" dirty="0">
                        <a:effectLst/>
                        <a:latin typeface="Candara"/>
                        <a:ea typeface="Times New Roman"/>
                        <a:cs typeface="Times New Roman"/>
                      </a:endParaRPr>
                    </a:p>
                  </a:txBody>
                  <a:tcPr marL="68580" marR="68580" marT="0" marB="0"/>
                </a:tc>
                <a:extLst>
                  <a:ext uri="{0D108BD9-81ED-4DB2-BD59-A6C34878D82A}">
                    <a16:rowId xmlns:a16="http://schemas.microsoft.com/office/drawing/2014/main" val="10004"/>
                  </a:ext>
                </a:extLst>
              </a:tr>
            </a:tbl>
          </a:graphicData>
        </a:graphic>
      </p:graphicFrame>
      <p:sp>
        <p:nvSpPr>
          <p:cNvPr id="4" name="TextBox 3"/>
          <p:cNvSpPr txBox="1"/>
          <p:nvPr/>
        </p:nvSpPr>
        <p:spPr>
          <a:xfrm>
            <a:off x="304800" y="228600"/>
            <a:ext cx="4419600" cy="430887"/>
          </a:xfrm>
          <a:prstGeom prst="rect">
            <a:avLst/>
          </a:prstGeom>
          <a:noFill/>
        </p:spPr>
        <p:txBody>
          <a:bodyPr wrap="square" rtlCol="0">
            <a:spAutoFit/>
          </a:bodyPr>
          <a:lstStyle/>
          <a:p>
            <a:r>
              <a:rPr lang="en-ZA" sz="2200" b="1" dirty="0" smtClean="0">
                <a:solidFill>
                  <a:srgbClr val="FF0000"/>
                </a:solidFill>
              </a:rPr>
              <a:t>Programme 5: Fidelity Fund</a:t>
            </a:r>
            <a:endParaRPr lang="en-ZA" sz="2200" b="1" dirty="0">
              <a:solidFill>
                <a:srgbClr val="FF0000"/>
              </a:solidFill>
            </a:endParaRPr>
          </a:p>
        </p:txBody>
      </p:sp>
    </p:spTree>
    <p:extLst>
      <p:ext uri="{BB962C8B-B14F-4D97-AF65-F5344CB8AC3E}">
        <p14:creationId xmlns:p14="http://schemas.microsoft.com/office/powerpoint/2010/main" val="401841768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51</a:t>
            </a:fld>
            <a:endParaRPr lang="en-US" dirty="0"/>
          </a:p>
        </p:txBody>
      </p:sp>
      <p:sp>
        <p:nvSpPr>
          <p:cNvPr id="3" name="Rectangle 2"/>
          <p:cNvSpPr/>
          <p:nvPr/>
        </p:nvSpPr>
        <p:spPr>
          <a:xfrm>
            <a:off x="0" y="116118"/>
            <a:ext cx="9144000" cy="584775"/>
          </a:xfrm>
          <a:prstGeom prst="rect">
            <a:avLst/>
          </a:prstGeom>
        </p:spPr>
        <p:txBody>
          <a:bodyPr wrap="square">
            <a:spAutoFit/>
          </a:bodyPr>
          <a:lstStyle/>
          <a:p>
            <a:pPr algn="ctr"/>
            <a:r>
              <a:rPr lang="en-US" sz="3200" b="1" dirty="0"/>
              <a:t>KEY RISKS AND MITIGATIONS </a:t>
            </a:r>
          </a:p>
        </p:txBody>
      </p:sp>
      <p:graphicFrame>
        <p:nvGraphicFramePr>
          <p:cNvPr id="5" name="Table 4"/>
          <p:cNvGraphicFramePr>
            <a:graphicFrameLocks noGrp="1"/>
          </p:cNvGraphicFramePr>
          <p:nvPr>
            <p:extLst>
              <p:ext uri="{D42A27DB-BD31-4B8C-83A1-F6EECF244321}">
                <p14:modId xmlns:p14="http://schemas.microsoft.com/office/powerpoint/2010/main" val="3034905899"/>
              </p:ext>
            </p:extLst>
          </p:nvPr>
        </p:nvGraphicFramePr>
        <p:xfrm>
          <a:off x="190500" y="758949"/>
          <a:ext cx="8763000" cy="5943600"/>
        </p:xfrm>
        <a:graphic>
          <a:graphicData uri="http://schemas.openxmlformats.org/drawingml/2006/table">
            <a:tbl>
              <a:tblPr firstRow="1" firstCol="1" bandRow="1">
                <a:tableStyleId>{5C22544A-7EE6-4342-B048-85BDC9FD1C3A}</a:tableStyleId>
              </a:tblPr>
              <a:tblGrid>
                <a:gridCol w="1905000">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gridCol w="3886200">
                  <a:extLst>
                    <a:ext uri="{9D8B030D-6E8A-4147-A177-3AD203B41FA5}">
                      <a16:colId xmlns:a16="http://schemas.microsoft.com/office/drawing/2014/main" val="20002"/>
                    </a:ext>
                  </a:extLst>
                </a:gridCol>
              </a:tblGrid>
              <a:tr h="457200">
                <a:tc gridSpan="3">
                  <a:txBody>
                    <a:bodyPr/>
                    <a:lstStyle/>
                    <a:p>
                      <a:pPr algn="just">
                        <a:spcAft>
                          <a:spcPts val="0"/>
                        </a:spcAft>
                      </a:pPr>
                      <a:r>
                        <a:rPr lang="en-ZA" sz="2000" dirty="0" smtClean="0">
                          <a:effectLst/>
                        </a:rPr>
                        <a:t>FINANCE AND ADMINISTRATION</a:t>
                      </a:r>
                      <a:endParaRPr lang="en-ZA" sz="2000" dirty="0">
                        <a:effectLst/>
                        <a:latin typeface="Candara"/>
                        <a:ea typeface="Times New Roman"/>
                        <a:cs typeface="Times New Roman"/>
                      </a:endParaRPr>
                    </a:p>
                  </a:txBody>
                  <a:tcPr marL="65608" marR="65608" marT="0" marB="0">
                    <a:solidFill>
                      <a:srgbClr val="00004C"/>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145796">
                <a:tc>
                  <a:txBody>
                    <a:bodyPr/>
                    <a:lstStyle/>
                    <a:p>
                      <a:pPr algn="just">
                        <a:spcAft>
                          <a:spcPts val="0"/>
                        </a:spcAft>
                      </a:pPr>
                      <a:r>
                        <a:rPr lang="en-ZA" sz="1500" b="1" dirty="0">
                          <a:solidFill>
                            <a:schemeClr val="bg1"/>
                          </a:solidFill>
                          <a:effectLst/>
                        </a:rPr>
                        <a:t>Outcomes</a:t>
                      </a:r>
                      <a:endParaRPr lang="en-ZA" sz="1500" b="1" dirty="0">
                        <a:solidFill>
                          <a:schemeClr val="bg1"/>
                        </a:solidFill>
                        <a:effectLst/>
                        <a:latin typeface="Candara"/>
                        <a:ea typeface="Times New Roman"/>
                        <a:cs typeface="Times New Roman"/>
                      </a:endParaRPr>
                    </a:p>
                  </a:txBody>
                  <a:tcPr marL="65608" marR="65608" marT="0" marB="0">
                    <a:solidFill>
                      <a:srgbClr val="FF0000"/>
                    </a:solidFill>
                  </a:tcPr>
                </a:tc>
                <a:tc>
                  <a:txBody>
                    <a:bodyPr/>
                    <a:lstStyle/>
                    <a:p>
                      <a:pPr algn="just">
                        <a:spcAft>
                          <a:spcPts val="0"/>
                        </a:spcAft>
                      </a:pPr>
                      <a:r>
                        <a:rPr lang="en-ZA" sz="1500" b="1" dirty="0">
                          <a:solidFill>
                            <a:schemeClr val="bg1"/>
                          </a:solidFill>
                          <a:effectLst/>
                        </a:rPr>
                        <a:t>Key risks</a:t>
                      </a:r>
                      <a:endParaRPr lang="en-ZA" sz="1500" b="1" dirty="0">
                        <a:solidFill>
                          <a:schemeClr val="bg1"/>
                        </a:solidFill>
                        <a:effectLst/>
                        <a:latin typeface="Candara"/>
                        <a:ea typeface="Times New Roman"/>
                        <a:cs typeface="Times New Roman"/>
                      </a:endParaRPr>
                    </a:p>
                  </a:txBody>
                  <a:tcPr marL="65608" marR="65608" marT="0" marB="0">
                    <a:solidFill>
                      <a:srgbClr val="FF0000"/>
                    </a:solidFill>
                  </a:tcPr>
                </a:tc>
                <a:tc>
                  <a:txBody>
                    <a:bodyPr/>
                    <a:lstStyle/>
                    <a:p>
                      <a:pPr algn="just">
                        <a:spcAft>
                          <a:spcPts val="0"/>
                        </a:spcAft>
                      </a:pPr>
                      <a:r>
                        <a:rPr lang="en-ZA" sz="1500" b="1" dirty="0">
                          <a:solidFill>
                            <a:schemeClr val="bg1"/>
                          </a:solidFill>
                          <a:effectLst/>
                        </a:rPr>
                        <a:t>Risk Mitigations</a:t>
                      </a:r>
                      <a:endParaRPr lang="en-ZA" sz="1500" b="1" dirty="0">
                        <a:solidFill>
                          <a:schemeClr val="bg1"/>
                        </a:solidFill>
                        <a:effectLst/>
                        <a:latin typeface="Candara"/>
                        <a:ea typeface="Times New Roman"/>
                        <a:cs typeface="Times New Roman"/>
                      </a:endParaRPr>
                    </a:p>
                  </a:txBody>
                  <a:tcPr marL="65608" marR="65608" marT="0" marB="0">
                    <a:solidFill>
                      <a:srgbClr val="FF0000"/>
                    </a:solidFill>
                  </a:tcPr>
                </a:tc>
                <a:extLst>
                  <a:ext uri="{0D108BD9-81ED-4DB2-BD59-A6C34878D82A}">
                    <a16:rowId xmlns:a16="http://schemas.microsoft.com/office/drawing/2014/main" val="10001"/>
                  </a:ext>
                </a:extLst>
              </a:tr>
              <a:tr h="437389">
                <a:tc rowSpan="4">
                  <a:txBody>
                    <a:bodyPr/>
                    <a:lstStyle/>
                    <a:p>
                      <a:pPr algn="just">
                        <a:spcAft>
                          <a:spcPts val="0"/>
                        </a:spcAft>
                      </a:pPr>
                      <a:r>
                        <a:rPr lang="en-ZA" sz="1500" dirty="0">
                          <a:effectLst/>
                        </a:rPr>
                        <a:t>Functional, Efficient and integrated Government</a:t>
                      </a:r>
                    </a:p>
                    <a:p>
                      <a:pPr algn="just">
                        <a:spcAft>
                          <a:spcPts val="0"/>
                        </a:spcAft>
                      </a:pPr>
                      <a:r>
                        <a:rPr lang="en-ZA" sz="1500" dirty="0">
                          <a:effectLst/>
                        </a:rPr>
                        <a:t>Satisfied and well informed estate agent stakeholders</a:t>
                      </a:r>
                      <a:endParaRPr lang="en-ZA" sz="1500" dirty="0">
                        <a:effectLst/>
                        <a:latin typeface="Candara"/>
                        <a:ea typeface="Times New Roman"/>
                        <a:cs typeface="Times New Roman"/>
                      </a:endParaRPr>
                    </a:p>
                  </a:txBody>
                  <a:tcPr marL="65608" marR="65608" marT="0" marB="0">
                    <a:solidFill>
                      <a:srgbClr val="95B850"/>
                    </a:solidFill>
                  </a:tcPr>
                </a:tc>
                <a:tc>
                  <a:txBody>
                    <a:bodyPr/>
                    <a:lstStyle/>
                    <a:p>
                      <a:pPr algn="just">
                        <a:spcAft>
                          <a:spcPts val="0"/>
                        </a:spcAft>
                      </a:pPr>
                      <a:r>
                        <a:rPr lang="en-ZA" sz="1500" dirty="0">
                          <a:effectLst/>
                        </a:rPr>
                        <a:t>Insufficient capacity to meet the EAAB mandate</a:t>
                      </a:r>
                      <a:endParaRPr lang="en-ZA" sz="1500" dirty="0">
                        <a:effectLst/>
                        <a:latin typeface="Candara"/>
                        <a:ea typeface="Times New Roman"/>
                        <a:cs typeface="Times New Roman"/>
                      </a:endParaRPr>
                    </a:p>
                  </a:txBody>
                  <a:tcPr marL="65608" marR="65608" marT="0" marB="0"/>
                </a:tc>
                <a:tc>
                  <a:txBody>
                    <a:bodyPr/>
                    <a:lstStyle/>
                    <a:p>
                      <a:pPr marL="342900" lvl="0" indent="-342900">
                        <a:spcAft>
                          <a:spcPts val="0"/>
                        </a:spcAft>
                        <a:buFont typeface="Symbol"/>
                        <a:buChar char=""/>
                      </a:pPr>
                      <a:r>
                        <a:rPr lang="en-ZA" sz="1500" dirty="0">
                          <a:effectLst/>
                        </a:rPr>
                        <a:t>Dedicated skilled and qualified staff</a:t>
                      </a:r>
                    </a:p>
                    <a:p>
                      <a:pPr marL="342900" lvl="0" indent="-342900">
                        <a:spcAft>
                          <a:spcPts val="0"/>
                        </a:spcAft>
                        <a:buFont typeface="Symbol"/>
                        <a:buChar char=""/>
                      </a:pPr>
                      <a:r>
                        <a:rPr lang="en-ZA" sz="1500" dirty="0">
                          <a:effectLst/>
                        </a:rPr>
                        <a:t>Outsourced call centre.  </a:t>
                      </a:r>
                      <a:endParaRPr lang="en-ZA" sz="1500" dirty="0">
                        <a:effectLst/>
                        <a:latin typeface="Candara"/>
                        <a:ea typeface="Times New Roman"/>
                        <a:cs typeface="Times New Roman"/>
                      </a:endParaRPr>
                    </a:p>
                  </a:txBody>
                  <a:tcPr marL="65608" marR="65608" marT="0" marB="0"/>
                </a:tc>
                <a:extLst>
                  <a:ext uri="{0D108BD9-81ED-4DB2-BD59-A6C34878D82A}">
                    <a16:rowId xmlns:a16="http://schemas.microsoft.com/office/drawing/2014/main" val="10002"/>
                  </a:ext>
                </a:extLst>
              </a:tr>
              <a:tr h="728982">
                <a:tc vMerge="1">
                  <a:txBody>
                    <a:bodyPr/>
                    <a:lstStyle/>
                    <a:p>
                      <a:endParaRPr lang="en-ZA"/>
                    </a:p>
                  </a:txBody>
                  <a:tcPr/>
                </a:tc>
                <a:tc>
                  <a:txBody>
                    <a:bodyPr/>
                    <a:lstStyle/>
                    <a:p>
                      <a:pPr algn="just">
                        <a:spcAft>
                          <a:spcPts val="0"/>
                        </a:spcAft>
                      </a:pPr>
                      <a:r>
                        <a:rPr lang="en-ZA" sz="1500" dirty="0">
                          <a:effectLst/>
                        </a:rPr>
                        <a:t>Incorrect/incomplete management information for decision-making.</a:t>
                      </a:r>
                      <a:endParaRPr lang="en-ZA" sz="1500" dirty="0">
                        <a:effectLst/>
                        <a:latin typeface="Candara"/>
                        <a:ea typeface="Times New Roman"/>
                        <a:cs typeface="Times New Roman"/>
                      </a:endParaRPr>
                    </a:p>
                  </a:txBody>
                  <a:tcPr marL="65608" marR="65608" marT="0" marB="0"/>
                </a:tc>
                <a:tc>
                  <a:txBody>
                    <a:bodyPr/>
                    <a:lstStyle/>
                    <a:p>
                      <a:pPr marL="342900" lvl="0" indent="-342900">
                        <a:spcAft>
                          <a:spcPts val="0"/>
                        </a:spcAft>
                        <a:buFont typeface="Symbol"/>
                        <a:buChar char=""/>
                      </a:pPr>
                      <a:r>
                        <a:rPr lang="en-ZA" sz="1500" dirty="0">
                          <a:effectLst/>
                        </a:rPr>
                        <a:t>Enhancement of SAP functionality and user training. </a:t>
                      </a:r>
                    </a:p>
                    <a:p>
                      <a:pPr marL="342900" lvl="0" indent="-342900">
                        <a:spcAft>
                          <a:spcPts val="0"/>
                        </a:spcAft>
                        <a:buFont typeface="Symbol"/>
                        <a:buChar char=""/>
                      </a:pPr>
                      <a:r>
                        <a:rPr lang="en-ZA" sz="1500" dirty="0">
                          <a:effectLst/>
                        </a:rPr>
                        <a:t>90% of departments use Paper trail as a record management system  </a:t>
                      </a:r>
                      <a:endParaRPr lang="en-ZA" sz="1500" dirty="0">
                        <a:effectLst/>
                        <a:latin typeface="Candara"/>
                        <a:ea typeface="Times New Roman"/>
                        <a:cs typeface="Times New Roman"/>
                      </a:endParaRPr>
                    </a:p>
                  </a:txBody>
                  <a:tcPr marL="65608" marR="65608" marT="0" marB="0"/>
                </a:tc>
                <a:extLst>
                  <a:ext uri="{0D108BD9-81ED-4DB2-BD59-A6C34878D82A}">
                    <a16:rowId xmlns:a16="http://schemas.microsoft.com/office/drawing/2014/main" val="10003"/>
                  </a:ext>
                </a:extLst>
              </a:tr>
              <a:tr h="1457964">
                <a:tc vMerge="1">
                  <a:txBody>
                    <a:bodyPr/>
                    <a:lstStyle/>
                    <a:p>
                      <a:endParaRPr lang="en-ZA"/>
                    </a:p>
                  </a:txBody>
                  <a:tcPr/>
                </a:tc>
                <a:tc>
                  <a:txBody>
                    <a:bodyPr/>
                    <a:lstStyle/>
                    <a:p>
                      <a:pPr algn="just">
                        <a:spcAft>
                          <a:spcPts val="0"/>
                        </a:spcAft>
                      </a:pPr>
                      <a:r>
                        <a:rPr lang="en-ZA" sz="1500" dirty="0">
                          <a:effectLst/>
                        </a:rPr>
                        <a:t>IT systems not meeting business requirements</a:t>
                      </a:r>
                      <a:endParaRPr lang="en-ZA" sz="1500" dirty="0">
                        <a:effectLst/>
                        <a:latin typeface="Candara"/>
                        <a:ea typeface="Times New Roman"/>
                        <a:cs typeface="Times New Roman"/>
                      </a:endParaRPr>
                    </a:p>
                  </a:txBody>
                  <a:tcPr marL="65608" marR="65608" marT="0" marB="0"/>
                </a:tc>
                <a:tc>
                  <a:txBody>
                    <a:bodyPr/>
                    <a:lstStyle/>
                    <a:p>
                      <a:pPr marL="342900" lvl="0" indent="-342900">
                        <a:spcAft>
                          <a:spcPts val="0"/>
                        </a:spcAft>
                        <a:buFont typeface="Symbol"/>
                        <a:buChar char=""/>
                      </a:pPr>
                      <a:r>
                        <a:rPr lang="en-ZA" sz="1500" dirty="0">
                          <a:effectLst/>
                        </a:rPr>
                        <a:t>Business process reviews (engineering) performed for IT requirements related to IT strategy. </a:t>
                      </a:r>
                    </a:p>
                    <a:p>
                      <a:pPr marL="342900" lvl="0" indent="-342900">
                        <a:spcAft>
                          <a:spcPts val="0"/>
                        </a:spcAft>
                        <a:buFont typeface="Symbol"/>
                        <a:buChar char=""/>
                      </a:pPr>
                      <a:r>
                        <a:rPr lang="en-ZA" sz="1500" dirty="0">
                          <a:effectLst/>
                        </a:rPr>
                        <a:t>Automated Fidelity Fund Certificate for new registrations &amp; renewals</a:t>
                      </a:r>
                    </a:p>
                    <a:p>
                      <a:pPr marL="342900" lvl="0" indent="-342900">
                        <a:spcAft>
                          <a:spcPts val="0"/>
                        </a:spcAft>
                        <a:buFont typeface="Symbol"/>
                        <a:buChar char=""/>
                      </a:pPr>
                      <a:r>
                        <a:rPr lang="en-ZA" sz="1500" dirty="0">
                          <a:effectLst/>
                        </a:rPr>
                        <a:t>Training and development of users in place.</a:t>
                      </a:r>
                    </a:p>
                    <a:p>
                      <a:pPr marL="342900" lvl="0" indent="-342900">
                        <a:spcAft>
                          <a:spcPts val="0"/>
                        </a:spcAft>
                        <a:buFont typeface="Symbol"/>
                        <a:buChar char=""/>
                      </a:pPr>
                      <a:r>
                        <a:rPr lang="en-ZA" sz="1500" dirty="0">
                          <a:effectLst/>
                        </a:rPr>
                        <a:t>Departmental training and development needs assessed on annual basis</a:t>
                      </a:r>
                      <a:r>
                        <a:rPr lang="en-ZA" sz="1500" dirty="0" smtClean="0">
                          <a:effectLst/>
                        </a:rPr>
                        <a:t>.</a:t>
                      </a:r>
                      <a:r>
                        <a:rPr lang="en-ZA" sz="1500" dirty="0">
                          <a:effectLst/>
                        </a:rPr>
                        <a:t> </a:t>
                      </a:r>
                      <a:endParaRPr lang="en-ZA" sz="1500" dirty="0">
                        <a:effectLst/>
                        <a:latin typeface="Candara"/>
                        <a:ea typeface="Times New Roman"/>
                        <a:cs typeface="Times New Roman"/>
                      </a:endParaRPr>
                    </a:p>
                  </a:txBody>
                  <a:tcPr marL="65608" marR="65608" marT="0" marB="0"/>
                </a:tc>
                <a:extLst>
                  <a:ext uri="{0D108BD9-81ED-4DB2-BD59-A6C34878D82A}">
                    <a16:rowId xmlns:a16="http://schemas.microsoft.com/office/drawing/2014/main" val="10004"/>
                  </a:ext>
                </a:extLst>
              </a:tr>
              <a:tr h="1457964">
                <a:tc vMerge="1">
                  <a:txBody>
                    <a:bodyPr/>
                    <a:lstStyle/>
                    <a:p>
                      <a:endParaRPr lang="en-ZA"/>
                    </a:p>
                  </a:txBody>
                  <a:tcPr/>
                </a:tc>
                <a:tc>
                  <a:txBody>
                    <a:bodyPr/>
                    <a:lstStyle/>
                    <a:p>
                      <a:pPr algn="just">
                        <a:spcAft>
                          <a:spcPts val="0"/>
                        </a:spcAft>
                      </a:pPr>
                      <a:r>
                        <a:rPr lang="en-ZA" sz="1500" dirty="0">
                          <a:effectLst/>
                        </a:rPr>
                        <a:t>Damage to the image &amp; reputation of the EAAB</a:t>
                      </a:r>
                    </a:p>
                    <a:p>
                      <a:pPr marL="342900" lvl="0" indent="-342900" algn="just">
                        <a:spcAft>
                          <a:spcPts val="0"/>
                        </a:spcAft>
                        <a:buFont typeface="Symbol"/>
                        <a:buChar char=""/>
                      </a:pPr>
                      <a:r>
                        <a:rPr lang="en-ZA" sz="1500" dirty="0">
                          <a:effectLst/>
                        </a:rPr>
                        <a:t>Slow resolution of queries received and Stakeholder's dissatisfaction </a:t>
                      </a:r>
                    </a:p>
                    <a:p>
                      <a:pPr marL="342900" lvl="0" indent="-342900" algn="just">
                        <a:spcAft>
                          <a:spcPts val="0"/>
                        </a:spcAft>
                        <a:buFont typeface="Symbol"/>
                        <a:buChar char=""/>
                      </a:pPr>
                      <a:r>
                        <a:rPr lang="en-ZA" sz="1500" dirty="0">
                          <a:effectLst/>
                        </a:rPr>
                        <a:t>High rate of complaints.</a:t>
                      </a:r>
                      <a:endParaRPr lang="en-ZA" sz="1500" dirty="0">
                        <a:effectLst/>
                        <a:latin typeface="Candara"/>
                        <a:ea typeface="Times New Roman"/>
                        <a:cs typeface="Times New Roman"/>
                      </a:endParaRPr>
                    </a:p>
                  </a:txBody>
                  <a:tcPr marL="65608" marR="65608" marT="0" marB="0"/>
                </a:tc>
                <a:tc>
                  <a:txBody>
                    <a:bodyPr/>
                    <a:lstStyle/>
                    <a:p>
                      <a:pPr marL="342900" lvl="0" indent="-342900">
                        <a:spcAft>
                          <a:spcPts val="0"/>
                        </a:spcAft>
                        <a:buFont typeface="Symbol"/>
                        <a:buChar char=""/>
                      </a:pPr>
                      <a:r>
                        <a:rPr lang="en-ZA" sz="1500" dirty="0">
                          <a:effectLst/>
                        </a:rPr>
                        <a:t>Customer Relations department monitors the resolution of queries. </a:t>
                      </a:r>
                    </a:p>
                    <a:p>
                      <a:pPr marL="342900" lvl="0" indent="-342900">
                        <a:spcAft>
                          <a:spcPts val="0"/>
                        </a:spcAft>
                        <a:buFont typeface="Symbol"/>
                        <a:buChar char=""/>
                      </a:pPr>
                      <a:r>
                        <a:rPr lang="en-ZA" sz="1500" dirty="0">
                          <a:effectLst/>
                        </a:rPr>
                        <a:t>Service level standards manual formulated and implemented.</a:t>
                      </a:r>
                    </a:p>
                    <a:p>
                      <a:pPr marL="342900" lvl="0" indent="-342900">
                        <a:spcAft>
                          <a:spcPts val="0"/>
                        </a:spcAft>
                        <a:buFont typeface="Symbol"/>
                        <a:buChar char=""/>
                      </a:pPr>
                      <a:r>
                        <a:rPr lang="en-ZA" sz="1500" dirty="0">
                          <a:effectLst/>
                        </a:rPr>
                        <a:t>Online customer survey and reports are monitored.                                                      </a:t>
                      </a:r>
                    </a:p>
                    <a:p>
                      <a:pPr marL="342900" lvl="0" indent="-342900">
                        <a:spcAft>
                          <a:spcPts val="0"/>
                        </a:spcAft>
                        <a:buFont typeface="Symbol"/>
                        <a:buChar char=""/>
                      </a:pPr>
                      <a:r>
                        <a:rPr lang="en-ZA" sz="1500" dirty="0">
                          <a:effectLst/>
                        </a:rPr>
                        <a:t>Feedback through evaluation forms received from estate agents at the Annual Stakeholder Road shows</a:t>
                      </a:r>
                      <a:r>
                        <a:rPr lang="en-ZA" sz="1500" dirty="0" smtClean="0">
                          <a:effectLst/>
                        </a:rPr>
                        <a:t>.</a:t>
                      </a:r>
                      <a:r>
                        <a:rPr lang="en-ZA" sz="1500" dirty="0">
                          <a:effectLst/>
                        </a:rPr>
                        <a:t> </a:t>
                      </a:r>
                      <a:endParaRPr lang="en-ZA" sz="1500" dirty="0">
                        <a:effectLst/>
                        <a:latin typeface="Candara"/>
                        <a:ea typeface="Times New Roman"/>
                        <a:cs typeface="Times New Roman"/>
                      </a:endParaRPr>
                    </a:p>
                  </a:txBody>
                  <a:tcPr marL="65608" marR="65608"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197319164"/>
      </p:ext>
    </p:extLst>
  </p:cSld>
  <p:clrMapOvr>
    <a:masterClrMapping/>
  </p:clrMapOvr>
  <p:transition spd="slow">
    <p:push dir="u"/>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52</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74417674"/>
              </p:ext>
            </p:extLst>
          </p:nvPr>
        </p:nvGraphicFramePr>
        <p:xfrm>
          <a:off x="234042" y="819111"/>
          <a:ext cx="8763000" cy="5821680"/>
        </p:xfrm>
        <a:graphic>
          <a:graphicData uri="http://schemas.openxmlformats.org/drawingml/2006/table">
            <a:tbl>
              <a:tblPr firstRow="1" firstCol="1" bandRow="1">
                <a:tableStyleId>{5C22544A-7EE6-4342-B048-85BDC9FD1C3A}</a:tableStyleId>
              </a:tblPr>
              <a:tblGrid>
                <a:gridCol w="2917982">
                  <a:extLst>
                    <a:ext uri="{9D8B030D-6E8A-4147-A177-3AD203B41FA5}">
                      <a16:colId xmlns:a16="http://schemas.microsoft.com/office/drawing/2014/main" val="20000"/>
                    </a:ext>
                  </a:extLst>
                </a:gridCol>
                <a:gridCol w="2922509">
                  <a:extLst>
                    <a:ext uri="{9D8B030D-6E8A-4147-A177-3AD203B41FA5}">
                      <a16:colId xmlns:a16="http://schemas.microsoft.com/office/drawing/2014/main" val="20001"/>
                    </a:ext>
                  </a:extLst>
                </a:gridCol>
                <a:gridCol w="2922509">
                  <a:extLst>
                    <a:ext uri="{9D8B030D-6E8A-4147-A177-3AD203B41FA5}">
                      <a16:colId xmlns:a16="http://schemas.microsoft.com/office/drawing/2014/main" val="20002"/>
                    </a:ext>
                  </a:extLst>
                </a:gridCol>
              </a:tblGrid>
              <a:tr h="457200">
                <a:tc gridSpan="3">
                  <a:txBody>
                    <a:bodyPr/>
                    <a:lstStyle/>
                    <a:p>
                      <a:pPr algn="just">
                        <a:spcAft>
                          <a:spcPts val="0"/>
                        </a:spcAft>
                      </a:pPr>
                      <a:r>
                        <a:rPr lang="en-ZA" sz="2000" dirty="0" smtClean="0">
                          <a:effectLst/>
                        </a:rPr>
                        <a:t>COMPLIANCE AND ENFORCEMENT</a:t>
                      </a:r>
                      <a:endParaRPr lang="en-ZA" sz="2000" dirty="0">
                        <a:effectLst/>
                        <a:latin typeface="Candara"/>
                        <a:ea typeface="Times New Roman"/>
                        <a:cs typeface="Times New Roman"/>
                      </a:endParaRPr>
                    </a:p>
                  </a:txBody>
                  <a:tcPr marL="65608" marR="65608" marT="0" marB="0">
                    <a:solidFill>
                      <a:srgbClr val="00004C"/>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145796">
                <a:tc>
                  <a:txBody>
                    <a:bodyPr/>
                    <a:lstStyle/>
                    <a:p>
                      <a:pPr algn="just">
                        <a:spcAft>
                          <a:spcPts val="0"/>
                        </a:spcAft>
                      </a:pPr>
                      <a:r>
                        <a:rPr lang="en-ZA" sz="1600" b="1" dirty="0">
                          <a:effectLst/>
                        </a:rPr>
                        <a:t>Outcomes</a:t>
                      </a:r>
                      <a:endParaRPr lang="en-ZA" sz="1600" b="1" dirty="0">
                        <a:effectLst/>
                        <a:latin typeface="Candara"/>
                        <a:ea typeface="Times New Roman"/>
                        <a:cs typeface="Times New Roman"/>
                      </a:endParaRPr>
                    </a:p>
                  </a:txBody>
                  <a:tcPr marL="65608" marR="65608" marT="0" marB="0">
                    <a:solidFill>
                      <a:srgbClr val="FF0000"/>
                    </a:solidFill>
                  </a:tcPr>
                </a:tc>
                <a:tc>
                  <a:txBody>
                    <a:bodyPr/>
                    <a:lstStyle/>
                    <a:p>
                      <a:pPr algn="just">
                        <a:spcAft>
                          <a:spcPts val="0"/>
                        </a:spcAft>
                      </a:pPr>
                      <a:r>
                        <a:rPr lang="en-ZA" sz="1600" b="1" dirty="0">
                          <a:solidFill>
                            <a:schemeClr val="bg1"/>
                          </a:solidFill>
                          <a:effectLst/>
                        </a:rPr>
                        <a:t>Key risks</a:t>
                      </a:r>
                      <a:endParaRPr lang="en-ZA" sz="1600" b="1" dirty="0">
                        <a:solidFill>
                          <a:schemeClr val="bg1"/>
                        </a:solidFill>
                        <a:effectLst/>
                        <a:latin typeface="Candara"/>
                        <a:ea typeface="Times New Roman"/>
                        <a:cs typeface="Times New Roman"/>
                      </a:endParaRPr>
                    </a:p>
                  </a:txBody>
                  <a:tcPr marL="65608" marR="65608" marT="0" marB="0">
                    <a:solidFill>
                      <a:srgbClr val="FF0000"/>
                    </a:solidFill>
                  </a:tcPr>
                </a:tc>
                <a:tc>
                  <a:txBody>
                    <a:bodyPr/>
                    <a:lstStyle/>
                    <a:p>
                      <a:pPr algn="just">
                        <a:spcAft>
                          <a:spcPts val="0"/>
                        </a:spcAft>
                      </a:pPr>
                      <a:r>
                        <a:rPr lang="en-ZA" sz="1600" b="1" dirty="0">
                          <a:solidFill>
                            <a:schemeClr val="bg1"/>
                          </a:solidFill>
                          <a:effectLst/>
                        </a:rPr>
                        <a:t>Risk Mitigations</a:t>
                      </a:r>
                      <a:endParaRPr lang="en-ZA" sz="1600" b="1" dirty="0">
                        <a:solidFill>
                          <a:schemeClr val="bg1"/>
                        </a:solidFill>
                        <a:effectLst/>
                        <a:latin typeface="Candara"/>
                        <a:ea typeface="Times New Roman"/>
                        <a:cs typeface="Times New Roman"/>
                      </a:endParaRPr>
                    </a:p>
                  </a:txBody>
                  <a:tcPr marL="65608" marR="65608" marT="0" marB="0">
                    <a:solidFill>
                      <a:srgbClr val="FF0000"/>
                    </a:solidFill>
                  </a:tcPr>
                </a:tc>
                <a:extLst>
                  <a:ext uri="{0D108BD9-81ED-4DB2-BD59-A6C34878D82A}">
                    <a16:rowId xmlns:a16="http://schemas.microsoft.com/office/drawing/2014/main" val="10001"/>
                  </a:ext>
                </a:extLst>
              </a:tr>
              <a:tr h="1166371">
                <a:tc rowSpan="3">
                  <a:txBody>
                    <a:bodyPr/>
                    <a:lstStyle/>
                    <a:p>
                      <a:pPr algn="just">
                        <a:spcAft>
                          <a:spcPts val="0"/>
                        </a:spcAft>
                      </a:pPr>
                      <a:r>
                        <a:rPr lang="en-ZA" sz="1600" dirty="0">
                          <a:effectLst/>
                        </a:rPr>
                        <a:t>Regulated and legally operating  registered Estate Agents</a:t>
                      </a:r>
                      <a:endParaRPr lang="en-ZA" sz="1600" dirty="0">
                        <a:effectLst/>
                        <a:latin typeface="Candara"/>
                        <a:ea typeface="Times New Roman"/>
                        <a:cs typeface="Times New Roman"/>
                      </a:endParaRPr>
                    </a:p>
                  </a:txBody>
                  <a:tcPr marL="65608" marR="65608" marT="0" marB="0">
                    <a:solidFill>
                      <a:srgbClr val="95B850"/>
                    </a:solidFill>
                  </a:tcPr>
                </a:tc>
                <a:tc>
                  <a:txBody>
                    <a:bodyPr/>
                    <a:lstStyle/>
                    <a:p>
                      <a:pPr algn="just">
                        <a:spcAft>
                          <a:spcPts val="0"/>
                        </a:spcAft>
                      </a:pPr>
                      <a:r>
                        <a:rPr lang="en-ZA" sz="1600" dirty="0">
                          <a:effectLst/>
                        </a:rPr>
                        <a:t>Illegally trading estate agents</a:t>
                      </a:r>
                      <a:endParaRPr lang="en-ZA" sz="1600" dirty="0">
                        <a:effectLst/>
                        <a:latin typeface="Candara"/>
                        <a:ea typeface="Times New Roman"/>
                        <a:cs typeface="Times New Roman"/>
                      </a:endParaRPr>
                    </a:p>
                  </a:txBody>
                  <a:tcPr marL="65608" marR="65608" marT="0" marB="0"/>
                </a:tc>
                <a:tc>
                  <a:txBody>
                    <a:bodyPr/>
                    <a:lstStyle/>
                    <a:p>
                      <a:pPr marL="342900" lvl="0" indent="-342900" algn="just">
                        <a:spcAft>
                          <a:spcPts val="0"/>
                        </a:spcAft>
                        <a:buFont typeface="Symbol"/>
                        <a:buChar char=""/>
                      </a:pPr>
                      <a:r>
                        <a:rPr lang="en-ZA" sz="1600">
                          <a:effectLst/>
                        </a:rPr>
                        <a:t>The EAAB regulates and provides effective professional support to estate agents.</a:t>
                      </a:r>
                    </a:p>
                    <a:p>
                      <a:pPr marL="342900" lvl="0" indent="-342900" algn="just">
                        <a:spcAft>
                          <a:spcPts val="0"/>
                        </a:spcAft>
                        <a:buFont typeface="Symbol"/>
                        <a:buChar char=""/>
                      </a:pPr>
                      <a:r>
                        <a:rPr lang="en-ZA" sz="1600">
                          <a:effectLst/>
                        </a:rPr>
                        <a:t>Conduct random inspections for compliance</a:t>
                      </a:r>
                    </a:p>
                    <a:p>
                      <a:pPr marL="342900" lvl="0" indent="-342900" algn="just">
                        <a:spcAft>
                          <a:spcPts val="0"/>
                        </a:spcAft>
                        <a:buFont typeface="Symbol"/>
                        <a:buChar char=""/>
                      </a:pPr>
                      <a:r>
                        <a:rPr lang="en-ZA" sz="1600">
                          <a:effectLst/>
                        </a:rPr>
                        <a:t>EAAB Portal that allows for complaints to be registered </a:t>
                      </a:r>
                    </a:p>
                    <a:p>
                      <a:pPr>
                        <a:spcAft>
                          <a:spcPts val="0"/>
                        </a:spcAft>
                      </a:pPr>
                      <a:r>
                        <a:rPr lang="en-ZA" sz="1600">
                          <a:effectLst/>
                        </a:rPr>
                        <a:t> </a:t>
                      </a:r>
                      <a:endParaRPr lang="en-ZA" sz="1600">
                        <a:effectLst/>
                        <a:latin typeface="Candara"/>
                        <a:ea typeface="Times New Roman"/>
                        <a:cs typeface="Times New Roman"/>
                      </a:endParaRPr>
                    </a:p>
                  </a:txBody>
                  <a:tcPr marL="65608" marR="65608" marT="0" marB="0"/>
                </a:tc>
                <a:extLst>
                  <a:ext uri="{0D108BD9-81ED-4DB2-BD59-A6C34878D82A}">
                    <a16:rowId xmlns:a16="http://schemas.microsoft.com/office/drawing/2014/main" val="10002"/>
                  </a:ext>
                </a:extLst>
              </a:tr>
              <a:tr h="728982">
                <a:tc vMerge="1">
                  <a:txBody>
                    <a:bodyPr/>
                    <a:lstStyle/>
                    <a:p>
                      <a:endParaRPr lang="en-ZA"/>
                    </a:p>
                  </a:txBody>
                  <a:tcPr/>
                </a:tc>
                <a:tc>
                  <a:txBody>
                    <a:bodyPr/>
                    <a:lstStyle/>
                    <a:p>
                      <a:pPr>
                        <a:spcAft>
                          <a:spcPts val="0"/>
                        </a:spcAft>
                      </a:pPr>
                      <a:r>
                        <a:rPr lang="en-ZA" sz="1600" dirty="0">
                          <a:effectLst/>
                        </a:rPr>
                        <a:t>Financial constraints to fund essential organisational projects and programmes (Failure to retain revenue streams) </a:t>
                      </a:r>
                    </a:p>
                    <a:p>
                      <a:pPr>
                        <a:spcAft>
                          <a:spcPts val="0"/>
                        </a:spcAft>
                      </a:pPr>
                      <a:r>
                        <a:rPr lang="en-ZA" sz="1600" dirty="0">
                          <a:effectLst/>
                        </a:rPr>
                        <a:t> </a:t>
                      </a:r>
                    </a:p>
                    <a:p>
                      <a:pPr>
                        <a:spcAft>
                          <a:spcPts val="0"/>
                        </a:spcAft>
                      </a:pPr>
                      <a:r>
                        <a:rPr lang="en-ZA" sz="1600" dirty="0">
                          <a:effectLst/>
                        </a:rPr>
                        <a:t> </a:t>
                      </a:r>
                      <a:endParaRPr lang="en-ZA" sz="1600" dirty="0">
                        <a:effectLst/>
                        <a:latin typeface="Candara"/>
                        <a:ea typeface="Times New Roman"/>
                        <a:cs typeface="Times New Roman"/>
                      </a:endParaRPr>
                    </a:p>
                  </a:txBody>
                  <a:tcPr marL="65608" marR="65608" marT="0" marB="0"/>
                </a:tc>
                <a:tc>
                  <a:txBody>
                    <a:bodyPr/>
                    <a:lstStyle/>
                    <a:p>
                      <a:pPr marL="342900" lvl="0" indent="-342900">
                        <a:spcAft>
                          <a:spcPts val="0"/>
                        </a:spcAft>
                        <a:buFont typeface="Symbol"/>
                        <a:buChar char=""/>
                      </a:pPr>
                      <a:r>
                        <a:rPr lang="en-ZA" sz="1600">
                          <a:effectLst/>
                        </a:rPr>
                        <a:t>Renewal reminders sent to estate agents to renew FFC.</a:t>
                      </a:r>
                    </a:p>
                    <a:p>
                      <a:pPr marL="342900" lvl="0" indent="-342900">
                        <a:spcAft>
                          <a:spcPts val="0"/>
                        </a:spcAft>
                        <a:buFont typeface="Symbol"/>
                        <a:buChar char=""/>
                      </a:pPr>
                      <a:r>
                        <a:rPr lang="en-ZA" sz="1600">
                          <a:effectLst/>
                        </a:rPr>
                        <a:t>The revenue collection strategy is in place </a:t>
                      </a:r>
                      <a:endParaRPr lang="en-ZA" sz="1600">
                        <a:effectLst/>
                        <a:latin typeface="Candara"/>
                        <a:ea typeface="Times New Roman"/>
                        <a:cs typeface="Times New Roman"/>
                      </a:endParaRPr>
                    </a:p>
                  </a:txBody>
                  <a:tcPr marL="65608" marR="65608" marT="0" marB="0"/>
                </a:tc>
                <a:extLst>
                  <a:ext uri="{0D108BD9-81ED-4DB2-BD59-A6C34878D82A}">
                    <a16:rowId xmlns:a16="http://schemas.microsoft.com/office/drawing/2014/main" val="10003"/>
                  </a:ext>
                </a:extLst>
              </a:tr>
              <a:tr h="583186">
                <a:tc vMerge="1">
                  <a:txBody>
                    <a:bodyPr/>
                    <a:lstStyle/>
                    <a:p>
                      <a:endParaRPr lang="en-ZA"/>
                    </a:p>
                  </a:txBody>
                  <a:tcPr/>
                </a:tc>
                <a:tc>
                  <a:txBody>
                    <a:bodyPr/>
                    <a:lstStyle/>
                    <a:p>
                      <a:pPr algn="just">
                        <a:spcAft>
                          <a:spcPts val="0"/>
                        </a:spcAft>
                      </a:pPr>
                      <a:r>
                        <a:rPr lang="en-ZA" sz="1600" dirty="0">
                          <a:effectLst/>
                        </a:rPr>
                        <a:t>Damage to the image and reputation of the EAAB</a:t>
                      </a:r>
                      <a:endParaRPr lang="en-ZA" sz="1600" dirty="0">
                        <a:effectLst/>
                        <a:latin typeface="Candara"/>
                        <a:ea typeface="Times New Roman"/>
                        <a:cs typeface="Times New Roman"/>
                      </a:endParaRPr>
                    </a:p>
                  </a:txBody>
                  <a:tcPr marL="65608" marR="65608" marT="0" marB="0"/>
                </a:tc>
                <a:tc>
                  <a:txBody>
                    <a:bodyPr/>
                    <a:lstStyle/>
                    <a:p>
                      <a:pPr marL="342900" lvl="0" indent="-342900">
                        <a:spcAft>
                          <a:spcPts val="0"/>
                        </a:spcAft>
                        <a:buFont typeface="Symbol"/>
                        <a:buChar char=""/>
                      </a:pPr>
                      <a:r>
                        <a:rPr lang="en-ZA" sz="1600" dirty="0">
                          <a:effectLst/>
                        </a:rPr>
                        <a:t>The Customer Relations Department monitors resolution of queries. </a:t>
                      </a:r>
                    </a:p>
                    <a:p>
                      <a:pPr marL="342900" lvl="0" indent="-342900">
                        <a:spcAft>
                          <a:spcPts val="0"/>
                        </a:spcAft>
                        <a:buFont typeface="Symbol"/>
                        <a:buChar char=""/>
                      </a:pPr>
                      <a:r>
                        <a:rPr lang="en-ZA" sz="1600" dirty="0">
                          <a:effectLst/>
                        </a:rPr>
                        <a:t>Service level standards manual formulated and in place</a:t>
                      </a:r>
                      <a:r>
                        <a:rPr lang="en-US" sz="1600" dirty="0">
                          <a:effectLst/>
                        </a:rPr>
                        <a:t>.</a:t>
                      </a:r>
                      <a:endParaRPr lang="en-ZA" sz="1600" dirty="0">
                        <a:effectLst/>
                        <a:latin typeface="Candara"/>
                        <a:ea typeface="Times New Roman"/>
                        <a:cs typeface="Times New Roman"/>
                      </a:endParaRPr>
                    </a:p>
                  </a:txBody>
                  <a:tcPr marL="65608" marR="65608" marT="0" marB="0"/>
                </a:tc>
                <a:extLst>
                  <a:ext uri="{0D108BD9-81ED-4DB2-BD59-A6C34878D82A}">
                    <a16:rowId xmlns:a16="http://schemas.microsoft.com/office/drawing/2014/main" val="10004"/>
                  </a:ext>
                </a:extLst>
              </a:tr>
            </a:tbl>
          </a:graphicData>
        </a:graphic>
      </p:graphicFrame>
      <p:sp>
        <p:nvSpPr>
          <p:cNvPr id="5" name="Rectangle 4"/>
          <p:cNvSpPr/>
          <p:nvPr/>
        </p:nvSpPr>
        <p:spPr>
          <a:xfrm>
            <a:off x="0" y="116118"/>
            <a:ext cx="9144000" cy="584775"/>
          </a:xfrm>
          <a:prstGeom prst="rect">
            <a:avLst/>
          </a:prstGeom>
        </p:spPr>
        <p:txBody>
          <a:bodyPr wrap="square">
            <a:spAutoFit/>
          </a:bodyPr>
          <a:lstStyle/>
          <a:p>
            <a:pPr algn="ctr"/>
            <a:r>
              <a:rPr lang="en-US" sz="3200" b="1" dirty="0"/>
              <a:t>KEY RISKS AND MITIGATIONS </a:t>
            </a:r>
          </a:p>
        </p:txBody>
      </p:sp>
    </p:spTree>
    <p:extLst>
      <p:ext uri="{BB962C8B-B14F-4D97-AF65-F5344CB8AC3E}">
        <p14:creationId xmlns:p14="http://schemas.microsoft.com/office/powerpoint/2010/main" val="2561818347"/>
      </p:ext>
    </p:extLst>
  </p:cSld>
  <p:clrMapOvr>
    <a:masterClrMapping/>
  </p:clrMapOvr>
  <p:transition spd="slow">
    <p:push dir="u"/>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53</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175930771"/>
              </p:ext>
            </p:extLst>
          </p:nvPr>
        </p:nvGraphicFramePr>
        <p:xfrm>
          <a:off x="228600" y="794658"/>
          <a:ext cx="8686800" cy="5782056"/>
        </p:xfrm>
        <a:graphic>
          <a:graphicData uri="http://schemas.openxmlformats.org/drawingml/2006/table">
            <a:tbl>
              <a:tblPr firstRow="1" firstCol="1" bandRow="1">
                <a:tableStyleId>{5C22544A-7EE6-4342-B048-85BDC9FD1C3A}</a:tableStyleId>
              </a:tblPr>
              <a:tblGrid>
                <a:gridCol w="2516902">
                  <a:extLst>
                    <a:ext uri="{9D8B030D-6E8A-4147-A177-3AD203B41FA5}">
                      <a16:colId xmlns:a16="http://schemas.microsoft.com/office/drawing/2014/main" val="20000"/>
                    </a:ext>
                  </a:extLst>
                </a:gridCol>
                <a:gridCol w="2854134">
                  <a:extLst>
                    <a:ext uri="{9D8B030D-6E8A-4147-A177-3AD203B41FA5}">
                      <a16:colId xmlns:a16="http://schemas.microsoft.com/office/drawing/2014/main" val="20001"/>
                    </a:ext>
                  </a:extLst>
                </a:gridCol>
                <a:gridCol w="3315764">
                  <a:extLst>
                    <a:ext uri="{9D8B030D-6E8A-4147-A177-3AD203B41FA5}">
                      <a16:colId xmlns:a16="http://schemas.microsoft.com/office/drawing/2014/main" val="20002"/>
                    </a:ext>
                  </a:extLst>
                </a:gridCol>
              </a:tblGrid>
              <a:tr h="227774">
                <a:tc gridSpan="3">
                  <a:txBody>
                    <a:bodyPr/>
                    <a:lstStyle/>
                    <a:p>
                      <a:pPr algn="just">
                        <a:lnSpc>
                          <a:spcPct val="150000"/>
                        </a:lnSpc>
                        <a:spcAft>
                          <a:spcPts val="0"/>
                        </a:spcAft>
                      </a:pPr>
                      <a:r>
                        <a:rPr lang="en-ZA" sz="1800" dirty="0">
                          <a:effectLst/>
                        </a:rPr>
                        <a:t>Education and </a:t>
                      </a:r>
                      <a:r>
                        <a:rPr lang="en-ZA" sz="1800" dirty="0" smtClean="0">
                          <a:effectLst/>
                        </a:rPr>
                        <a:t>Training</a:t>
                      </a:r>
                      <a:endParaRPr lang="en-ZA" sz="1800" dirty="0">
                        <a:effectLst/>
                        <a:latin typeface="Candara"/>
                        <a:ea typeface="Times New Roman"/>
                        <a:cs typeface="Times New Roman"/>
                      </a:endParaRPr>
                    </a:p>
                  </a:txBody>
                  <a:tcPr marL="68332" marR="68332" marT="0" marB="0">
                    <a:solidFill>
                      <a:srgbClr val="00004C"/>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227774">
                <a:tc>
                  <a:txBody>
                    <a:bodyPr/>
                    <a:lstStyle/>
                    <a:p>
                      <a:pPr algn="just">
                        <a:lnSpc>
                          <a:spcPct val="150000"/>
                        </a:lnSpc>
                        <a:spcAft>
                          <a:spcPts val="0"/>
                        </a:spcAft>
                      </a:pPr>
                      <a:r>
                        <a:rPr lang="en-ZA" sz="1600" b="1" dirty="0">
                          <a:solidFill>
                            <a:schemeClr val="bg1"/>
                          </a:solidFill>
                          <a:effectLst/>
                        </a:rPr>
                        <a:t>Outcomes</a:t>
                      </a:r>
                      <a:endParaRPr lang="en-ZA" sz="1600" b="1" dirty="0">
                        <a:solidFill>
                          <a:schemeClr val="bg1"/>
                        </a:solidFill>
                        <a:effectLst/>
                        <a:latin typeface="Candara"/>
                        <a:ea typeface="Times New Roman"/>
                        <a:cs typeface="Times New Roman"/>
                      </a:endParaRPr>
                    </a:p>
                  </a:txBody>
                  <a:tcPr marL="68332" marR="68332" marT="0" marB="0">
                    <a:solidFill>
                      <a:srgbClr val="FF0000"/>
                    </a:solidFill>
                  </a:tcPr>
                </a:tc>
                <a:tc>
                  <a:txBody>
                    <a:bodyPr/>
                    <a:lstStyle/>
                    <a:p>
                      <a:pPr algn="just">
                        <a:lnSpc>
                          <a:spcPct val="150000"/>
                        </a:lnSpc>
                        <a:spcAft>
                          <a:spcPts val="0"/>
                        </a:spcAft>
                      </a:pPr>
                      <a:r>
                        <a:rPr lang="en-ZA" sz="1600" b="1" dirty="0">
                          <a:solidFill>
                            <a:schemeClr val="bg1"/>
                          </a:solidFill>
                          <a:effectLst/>
                        </a:rPr>
                        <a:t>Key risks</a:t>
                      </a:r>
                      <a:endParaRPr lang="en-ZA" sz="1600" b="1" dirty="0">
                        <a:solidFill>
                          <a:schemeClr val="bg1"/>
                        </a:solidFill>
                        <a:effectLst/>
                        <a:latin typeface="Candara"/>
                        <a:ea typeface="Times New Roman"/>
                        <a:cs typeface="Times New Roman"/>
                      </a:endParaRPr>
                    </a:p>
                  </a:txBody>
                  <a:tcPr marL="68332" marR="68332" marT="0" marB="0">
                    <a:solidFill>
                      <a:srgbClr val="FF0000"/>
                    </a:solidFill>
                  </a:tcPr>
                </a:tc>
                <a:tc>
                  <a:txBody>
                    <a:bodyPr/>
                    <a:lstStyle/>
                    <a:p>
                      <a:pPr algn="just">
                        <a:lnSpc>
                          <a:spcPct val="150000"/>
                        </a:lnSpc>
                        <a:spcAft>
                          <a:spcPts val="0"/>
                        </a:spcAft>
                      </a:pPr>
                      <a:r>
                        <a:rPr lang="en-ZA" sz="1600" b="1" dirty="0">
                          <a:solidFill>
                            <a:schemeClr val="bg1"/>
                          </a:solidFill>
                          <a:effectLst/>
                        </a:rPr>
                        <a:t>Risk Mitigations</a:t>
                      </a:r>
                      <a:endParaRPr lang="en-ZA" sz="1600" b="1" dirty="0">
                        <a:solidFill>
                          <a:schemeClr val="bg1"/>
                        </a:solidFill>
                        <a:effectLst/>
                        <a:latin typeface="Candara"/>
                        <a:ea typeface="Times New Roman"/>
                        <a:cs typeface="Times New Roman"/>
                      </a:endParaRPr>
                    </a:p>
                  </a:txBody>
                  <a:tcPr marL="68332" marR="68332" marT="0" marB="0">
                    <a:solidFill>
                      <a:srgbClr val="FF0000"/>
                    </a:solidFill>
                  </a:tcPr>
                </a:tc>
                <a:extLst>
                  <a:ext uri="{0D108BD9-81ED-4DB2-BD59-A6C34878D82A}">
                    <a16:rowId xmlns:a16="http://schemas.microsoft.com/office/drawing/2014/main" val="10001"/>
                  </a:ext>
                </a:extLst>
              </a:tr>
              <a:tr h="1047760">
                <a:tc>
                  <a:txBody>
                    <a:bodyPr/>
                    <a:lstStyle/>
                    <a:p>
                      <a:pPr algn="just">
                        <a:spcAft>
                          <a:spcPts val="0"/>
                        </a:spcAft>
                      </a:pPr>
                      <a:r>
                        <a:rPr lang="en-ZA" sz="1600" dirty="0">
                          <a:effectLst/>
                        </a:rPr>
                        <a:t>Improved professionalism and ethical practices of Estate Agents </a:t>
                      </a:r>
                    </a:p>
                    <a:p>
                      <a:pPr algn="just">
                        <a:spcAft>
                          <a:spcPts val="0"/>
                        </a:spcAft>
                      </a:pPr>
                      <a:r>
                        <a:rPr lang="en-ZA" sz="1600" dirty="0">
                          <a:effectLst/>
                        </a:rPr>
                        <a:t> </a:t>
                      </a:r>
                      <a:endParaRPr lang="en-ZA" sz="1600" dirty="0">
                        <a:effectLst/>
                        <a:latin typeface="Candara"/>
                        <a:ea typeface="Times New Roman"/>
                        <a:cs typeface="Times New Roman"/>
                      </a:endParaRPr>
                    </a:p>
                  </a:txBody>
                  <a:tcPr marL="68332" marR="68332" marT="0" marB="0">
                    <a:solidFill>
                      <a:srgbClr val="95B850"/>
                    </a:solidFill>
                  </a:tcPr>
                </a:tc>
                <a:tc>
                  <a:txBody>
                    <a:bodyPr/>
                    <a:lstStyle/>
                    <a:p>
                      <a:pPr algn="just">
                        <a:spcAft>
                          <a:spcPts val="0"/>
                        </a:spcAft>
                      </a:pPr>
                      <a:r>
                        <a:rPr lang="en-ZA" sz="1600">
                          <a:effectLst/>
                        </a:rPr>
                        <a:t>Unsuitably qualified individuals operating as estate agents</a:t>
                      </a:r>
                      <a:endParaRPr lang="en-ZA" sz="1600">
                        <a:effectLst/>
                        <a:latin typeface="Candara"/>
                        <a:ea typeface="Times New Roman"/>
                        <a:cs typeface="Times New Roman"/>
                      </a:endParaRPr>
                    </a:p>
                  </a:txBody>
                  <a:tcPr marL="68332" marR="68332" marT="0" marB="0"/>
                </a:tc>
                <a:tc>
                  <a:txBody>
                    <a:bodyPr/>
                    <a:lstStyle/>
                    <a:p>
                      <a:pPr marL="342900" lvl="0" indent="-342900">
                        <a:lnSpc>
                          <a:spcPct val="115000"/>
                        </a:lnSpc>
                        <a:spcAft>
                          <a:spcPts val="0"/>
                        </a:spcAft>
                        <a:buFont typeface="Symbol"/>
                        <a:buChar char=""/>
                      </a:pPr>
                      <a:r>
                        <a:rPr lang="en-ZA" sz="1600">
                          <a:effectLst/>
                        </a:rPr>
                        <a:t>EAAB has published the study material for PDE 4 &amp; PDE 5. </a:t>
                      </a:r>
                    </a:p>
                    <a:p>
                      <a:pPr marL="342900" lvl="0" indent="-342900">
                        <a:lnSpc>
                          <a:spcPct val="115000"/>
                        </a:lnSpc>
                        <a:spcAft>
                          <a:spcPts val="0"/>
                        </a:spcAft>
                        <a:buFont typeface="Symbol"/>
                        <a:buChar char=""/>
                      </a:pPr>
                      <a:r>
                        <a:rPr lang="en-ZA" sz="1600">
                          <a:effectLst/>
                        </a:rPr>
                        <a:t>PDE 4 &amp; PDE 5 held every quarter. </a:t>
                      </a:r>
                    </a:p>
                    <a:p>
                      <a:pPr marL="342900" lvl="0" indent="-342900">
                        <a:lnSpc>
                          <a:spcPct val="115000"/>
                        </a:lnSpc>
                        <a:spcAft>
                          <a:spcPts val="0"/>
                        </a:spcAft>
                        <a:buFont typeface="Symbol"/>
                        <a:buChar char=""/>
                      </a:pPr>
                      <a:r>
                        <a:rPr lang="en-ZA" sz="1600">
                          <a:effectLst/>
                        </a:rPr>
                        <a:t>Logbooks are officially a requirement of intern training.</a:t>
                      </a:r>
                    </a:p>
                    <a:p>
                      <a:pPr marL="342900" lvl="0" indent="-342900">
                        <a:lnSpc>
                          <a:spcPct val="115000"/>
                        </a:lnSpc>
                        <a:spcAft>
                          <a:spcPts val="0"/>
                        </a:spcAft>
                        <a:buFont typeface="Symbol"/>
                        <a:buChar char=""/>
                      </a:pPr>
                      <a:r>
                        <a:rPr lang="en-ZA" sz="1600">
                          <a:effectLst/>
                        </a:rPr>
                        <a:t>Provision of CPD by EAAB</a:t>
                      </a:r>
                      <a:endParaRPr lang="en-ZA" sz="1600">
                        <a:effectLst/>
                        <a:latin typeface="Candara"/>
                        <a:ea typeface="Times New Roman"/>
                        <a:cs typeface="Times New Roman"/>
                      </a:endParaRPr>
                    </a:p>
                  </a:txBody>
                  <a:tcPr marL="68332" marR="68332" marT="0" marB="0"/>
                </a:tc>
                <a:extLst>
                  <a:ext uri="{0D108BD9-81ED-4DB2-BD59-A6C34878D82A}">
                    <a16:rowId xmlns:a16="http://schemas.microsoft.com/office/drawing/2014/main" val="10002"/>
                  </a:ext>
                </a:extLst>
              </a:tr>
              <a:tr h="1776637">
                <a:tc>
                  <a:txBody>
                    <a:bodyPr/>
                    <a:lstStyle/>
                    <a:p>
                      <a:pPr algn="just">
                        <a:spcAft>
                          <a:spcPts val="0"/>
                        </a:spcAft>
                      </a:pPr>
                      <a:r>
                        <a:rPr lang="en-ZA" sz="1600" dirty="0">
                          <a:effectLst/>
                        </a:rPr>
                        <a:t>Well informed home owners and tenants around property transactions</a:t>
                      </a:r>
                      <a:endParaRPr lang="en-ZA" sz="1600" dirty="0">
                        <a:effectLst/>
                        <a:latin typeface="Candara"/>
                        <a:ea typeface="Times New Roman"/>
                        <a:cs typeface="Times New Roman"/>
                      </a:endParaRPr>
                    </a:p>
                  </a:txBody>
                  <a:tcPr marL="68332" marR="68332" marT="0" marB="0">
                    <a:solidFill>
                      <a:srgbClr val="95B850"/>
                    </a:solidFill>
                  </a:tcPr>
                </a:tc>
                <a:tc>
                  <a:txBody>
                    <a:bodyPr/>
                    <a:lstStyle/>
                    <a:p>
                      <a:pPr algn="just">
                        <a:spcAft>
                          <a:spcPts val="0"/>
                        </a:spcAft>
                      </a:pPr>
                      <a:r>
                        <a:rPr lang="en-ZA" sz="1600" dirty="0">
                          <a:effectLst/>
                        </a:rPr>
                        <a:t>Increase in the number of buyers of residential property lacking understanding of the real estate transaction (stakeholder awareness) </a:t>
                      </a:r>
                      <a:endParaRPr lang="en-ZA" sz="1600" dirty="0">
                        <a:effectLst/>
                        <a:latin typeface="Candara"/>
                        <a:ea typeface="Times New Roman"/>
                        <a:cs typeface="Times New Roman"/>
                      </a:endParaRPr>
                    </a:p>
                  </a:txBody>
                  <a:tcPr marL="68332" marR="68332" marT="0" marB="0"/>
                </a:tc>
                <a:tc>
                  <a:txBody>
                    <a:bodyPr/>
                    <a:lstStyle/>
                    <a:p>
                      <a:pPr marL="342900" lvl="0" indent="-342900">
                        <a:lnSpc>
                          <a:spcPct val="115000"/>
                        </a:lnSpc>
                        <a:spcAft>
                          <a:spcPts val="600"/>
                        </a:spcAft>
                        <a:buFont typeface="Symbol"/>
                        <a:buChar char=""/>
                        <a:tabLst>
                          <a:tab pos="900430" algn="l"/>
                        </a:tabLst>
                      </a:pPr>
                      <a:r>
                        <a:rPr lang="en-ZA" sz="1600" dirty="0">
                          <a:effectLst/>
                        </a:rPr>
                        <a:t>Empower the consumer through consumer education campaigns to understand the real estate transaction and the role and functions of the registered estate agents;</a:t>
                      </a:r>
                    </a:p>
                    <a:p>
                      <a:pPr marL="342900" lvl="0" indent="-342900">
                        <a:lnSpc>
                          <a:spcPct val="115000"/>
                        </a:lnSpc>
                        <a:spcAft>
                          <a:spcPts val="600"/>
                        </a:spcAft>
                        <a:buFont typeface="Symbol"/>
                        <a:buChar char=""/>
                        <a:tabLst>
                          <a:tab pos="900430" algn="l"/>
                        </a:tabLst>
                      </a:pPr>
                      <a:r>
                        <a:rPr lang="en-ZA" sz="1600" dirty="0">
                          <a:effectLst/>
                        </a:rPr>
                        <a:t>Alternative awareness initiatives of consumers through radio and television, which cover a larger audience of property consumers.</a:t>
                      </a:r>
                    </a:p>
                    <a:p>
                      <a:pPr>
                        <a:lnSpc>
                          <a:spcPct val="150000"/>
                        </a:lnSpc>
                        <a:spcAft>
                          <a:spcPts val="0"/>
                        </a:spcAft>
                      </a:pPr>
                      <a:r>
                        <a:rPr lang="en-ZA" sz="1600" dirty="0">
                          <a:effectLst/>
                        </a:rPr>
                        <a:t> </a:t>
                      </a:r>
                      <a:endParaRPr lang="en-ZA" sz="1600" dirty="0">
                        <a:effectLst/>
                        <a:latin typeface="Candara"/>
                        <a:ea typeface="Times New Roman"/>
                        <a:cs typeface="Times New Roman"/>
                      </a:endParaRPr>
                    </a:p>
                  </a:txBody>
                  <a:tcPr marL="68332" marR="68332" marT="0" marB="0"/>
                </a:tc>
                <a:extLst>
                  <a:ext uri="{0D108BD9-81ED-4DB2-BD59-A6C34878D82A}">
                    <a16:rowId xmlns:a16="http://schemas.microsoft.com/office/drawing/2014/main" val="10003"/>
                  </a:ext>
                </a:extLst>
              </a:tr>
            </a:tbl>
          </a:graphicData>
        </a:graphic>
      </p:graphicFrame>
      <p:sp>
        <p:nvSpPr>
          <p:cNvPr id="4" name="Rectangle 3"/>
          <p:cNvSpPr/>
          <p:nvPr/>
        </p:nvSpPr>
        <p:spPr>
          <a:xfrm>
            <a:off x="0" y="116118"/>
            <a:ext cx="9144000" cy="584775"/>
          </a:xfrm>
          <a:prstGeom prst="rect">
            <a:avLst/>
          </a:prstGeom>
        </p:spPr>
        <p:txBody>
          <a:bodyPr wrap="square">
            <a:spAutoFit/>
          </a:bodyPr>
          <a:lstStyle/>
          <a:p>
            <a:pPr algn="ctr"/>
            <a:r>
              <a:rPr lang="en-US" sz="3200" b="1" dirty="0"/>
              <a:t>KEY RISKS AND MITIGATIONS </a:t>
            </a:r>
          </a:p>
        </p:txBody>
      </p:sp>
    </p:spTree>
    <p:extLst>
      <p:ext uri="{BB962C8B-B14F-4D97-AF65-F5344CB8AC3E}">
        <p14:creationId xmlns:p14="http://schemas.microsoft.com/office/powerpoint/2010/main" val="1202376764"/>
      </p:ext>
    </p:extLst>
  </p:cSld>
  <p:clrMapOvr>
    <a:masterClrMapping/>
  </p:clrMapOvr>
  <p:transition spd="slow">
    <p:push dir="u"/>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54</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1839444"/>
              </p:ext>
            </p:extLst>
          </p:nvPr>
        </p:nvGraphicFramePr>
        <p:xfrm>
          <a:off x="228600" y="914400"/>
          <a:ext cx="8686800" cy="5027540"/>
        </p:xfrm>
        <a:graphic>
          <a:graphicData uri="http://schemas.openxmlformats.org/drawingml/2006/table">
            <a:tbl>
              <a:tblPr firstRow="1" firstCol="1" bandRow="1">
                <a:tableStyleId>{5C22544A-7EE6-4342-B048-85BDC9FD1C3A}</a:tableStyleId>
              </a:tblPr>
              <a:tblGrid>
                <a:gridCol w="2656731">
                  <a:extLst>
                    <a:ext uri="{9D8B030D-6E8A-4147-A177-3AD203B41FA5}">
                      <a16:colId xmlns:a16="http://schemas.microsoft.com/office/drawing/2014/main" val="20000"/>
                    </a:ext>
                  </a:extLst>
                </a:gridCol>
                <a:gridCol w="3012697">
                  <a:extLst>
                    <a:ext uri="{9D8B030D-6E8A-4147-A177-3AD203B41FA5}">
                      <a16:colId xmlns:a16="http://schemas.microsoft.com/office/drawing/2014/main" val="20001"/>
                    </a:ext>
                  </a:extLst>
                </a:gridCol>
                <a:gridCol w="3017372">
                  <a:extLst>
                    <a:ext uri="{9D8B030D-6E8A-4147-A177-3AD203B41FA5}">
                      <a16:colId xmlns:a16="http://schemas.microsoft.com/office/drawing/2014/main" val="20002"/>
                    </a:ext>
                  </a:extLst>
                </a:gridCol>
              </a:tblGrid>
              <a:tr h="425060">
                <a:tc gridSpan="3">
                  <a:txBody>
                    <a:bodyPr/>
                    <a:lstStyle/>
                    <a:p>
                      <a:pPr algn="just">
                        <a:lnSpc>
                          <a:spcPct val="150000"/>
                        </a:lnSpc>
                        <a:spcAft>
                          <a:spcPts val="0"/>
                        </a:spcAft>
                      </a:pPr>
                      <a:r>
                        <a:rPr lang="en-ZA" sz="2000" dirty="0" smtClean="0">
                          <a:effectLst/>
                        </a:rPr>
                        <a:t>TRANSFORMATION</a:t>
                      </a:r>
                      <a:endParaRPr lang="en-ZA" sz="2000" dirty="0">
                        <a:effectLst/>
                        <a:latin typeface="Candara"/>
                        <a:ea typeface="Times New Roman"/>
                        <a:cs typeface="Times New Roman"/>
                      </a:endParaRPr>
                    </a:p>
                  </a:txBody>
                  <a:tcPr marL="68332" marR="68332" marT="0" marB="0">
                    <a:solidFill>
                      <a:srgbClr val="00004C"/>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425060">
                <a:tc>
                  <a:txBody>
                    <a:bodyPr/>
                    <a:lstStyle/>
                    <a:p>
                      <a:pPr algn="just">
                        <a:lnSpc>
                          <a:spcPct val="150000"/>
                        </a:lnSpc>
                        <a:spcAft>
                          <a:spcPts val="0"/>
                        </a:spcAft>
                      </a:pPr>
                      <a:r>
                        <a:rPr lang="en-ZA" sz="1600" b="1" dirty="0">
                          <a:solidFill>
                            <a:schemeClr val="bg1"/>
                          </a:solidFill>
                          <a:effectLst/>
                        </a:rPr>
                        <a:t>Outcomes</a:t>
                      </a:r>
                      <a:endParaRPr lang="en-ZA" sz="1600" b="1" dirty="0">
                        <a:solidFill>
                          <a:schemeClr val="bg1"/>
                        </a:solidFill>
                        <a:effectLst/>
                        <a:latin typeface="Candara"/>
                        <a:ea typeface="Times New Roman"/>
                        <a:cs typeface="Times New Roman"/>
                      </a:endParaRPr>
                    </a:p>
                  </a:txBody>
                  <a:tcPr marL="68332" marR="68332" marT="0" marB="0">
                    <a:solidFill>
                      <a:srgbClr val="FF0000"/>
                    </a:solidFill>
                  </a:tcPr>
                </a:tc>
                <a:tc>
                  <a:txBody>
                    <a:bodyPr/>
                    <a:lstStyle/>
                    <a:p>
                      <a:pPr algn="just">
                        <a:lnSpc>
                          <a:spcPct val="150000"/>
                        </a:lnSpc>
                        <a:spcAft>
                          <a:spcPts val="0"/>
                        </a:spcAft>
                      </a:pPr>
                      <a:r>
                        <a:rPr lang="en-ZA" sz="1600" b="1" dirty="0">
                          <a:solidFill>
                            <a:schemeClr val="bg1"/>
                          </a:solidFill>
                          <a:effectLst/>
                        </a:rPr>
                        <a:t>Key risks</a:t>
                      </a:r>
                      <a:endParaRPr lang="en-ZA" sz="1600" b="1" dirty="0">
                        <a:solidFill>
                          <a:schemeClr val="bg1"/>
                        </a:solidFill>
                        <a:effectLst/>
                        <a:latin typeface="Candara"/>
                        <a:ea typeface="Times New Roman"/>
                        <a:cs typeface="Times New Roman"/>
                      </a:endParaRPr>
                    </a:p>
                  </a:txBody>
                  <a:tcPr marL="68332" marR="68332" marT="0" marB="0">
                    <a:solidFill>
                      <a:srgbClr val="FF0000"/>
                    </a:solidFill>
                  </a:tcPr>
                </a:tc>
                <a:tc>
                  <a:txBody>
                    <a:bodyPr/>
                    <a:lstStyle/>
                    <a:p>
                      <a:pPr algn="just">
                        <a:lnSpc>
                          <a:spcPct val="150000"/>
                        </a:lnSpc>
                        <a:spcAft>
                          <a:spcPts val="0"/>
                        </a:spcAft>
                      </a:pPr>
                      <a:r>
                        <a:rPr lang="en-ZA" sz="1600" b="1" dirty="0">
                          <a:solidFill>
                            <a:schemeClr val="bg1"/>
                          </a:solidFill>
                          <a:effectLst/>
                        </a:rPr>
                        <a:t>Risk Mitigations</a:t>
                      </a:r>
                      <a:endParaRPr lang="en-ZA" sz="1600" b="1" dirty="0">
                        <a:solidFill>
                          <a:schemeClr val="bg1"/>
                        </a:solidFill>
                        <a:effectLst/>
                        <a:latin typeface="Candara"/>
                        <a:ea typeface="Times New Roman"/>
                        <a:cs typeface="Times New Roman"/>
                      </a:endParaRPr>
                    </a:p>
                  </a:txBody>
                  <a:tcPr marL="68332" marR="68332" marT="0" marB="0">
                    <a:solidFill>
                      <a:srgbClr val="FF0000"/>
                    </a:solidFill>
                  </a:tcPr>
                </a:tc>
                <a:extLst>
                  <a:ext uri="{0D108BD9-81ED-4DB2-BD59-A6C34878D82A}">
                    <a16:rowId xmlns:a16="http://schemas.microsoft.com/office/drawing/2014/main" val="10001"/>
                  </a:ext>
                </a:extLst>
              </a:tr>
              <a:tr h="3697210">
                <a:tc>
                  <a:txBody>
                    <a:bodyPr/>
                    <a:lstStyle/>
                    <a:p>
                      <a:pPr algn="just">
                        <a:spcAft>
                          <a:spcPts val="0"/>
                        </a:spcAft>
                      </a:pPr>
                      <a:r>
                        <a:rPr lang="en-ZA" sz="1600" dirty="0">
                          <a:effectLst/>
                        </a:rPr>
                        <a:t>Transformed and inclusive real estate  sector</a:t>
                      </a:r>
                    </a:p>
                    <a:p>
                      <a:pPr algn="just">
                        <a:spcAft>
                          <a:spcPts val="0"/>
                        </a:spcAft>
                      </a:pPr>
                      <a:r>
                        <a:rPr lang="en-ZA" sz="1600" dirty="0">
                          <a:effectLst/>
                        </a:rPr>
                        <a:t>	</a:t>
                      </a:r>
                    </a:p>
                    <a:p>
                      <a:pPr algn="just">
                        <a:spcAft>
                          <a:spcPts val="0"/>
                        </a:spcAft>
                      </a:pPr>
                      <a:r>
                        <a:rPr lang="en-ZA" sz="1600" dirty="0">
                          <a:effectLst/>
                        </a:rPr>
                        <a:t> </a:t>
                      </a:r>
                      <a:endParaRPr lang="en-ZA" sz="1600" dirty="0">
                        <a:effectLst/>
                        <a:latin typeface="Candara"/>
                        <a:ea typeface="Times New Roman"/>
                        <a:cs typeface="Times New Roman"/>
                      </a:endParaRPr>
                    </a:p>
                  </a:txBody>
                  <a:tcPr marL="68332" marR="68332" marT="0" marB="0">
                    <a:solidFill>
                      <a:srgbClr val="95B850"/>
                    </a:solidFill>
                  </a:tcPr>
                </a:tc>
                <a:tc>
                  <a:txBody>
                    <a:bodyPr/>
                    <a:lstStyle/>
                    <a:p>
                      <a:pPr algn="just">
                        <a:spcAft>
                          <a:spcPts val="0"/>
                        </a:spcAft>
                      </a:pPr>
                      <a:r>
                        <a:rPr lang="en-ZA" sz="1600" dirty="0">
                          <a:effectLst/>
                        </a:rPr>
                        <a:t>Resistance to change </a:t>
                      </a:r>
                    </a:p>
                    <a:p>
                      <a:pPr algn="just">
                        <a:spcAft>
                          <a:spcPts val="0"/>
                        </a:spcAft>
                      </a:pPr>
                      <a:r>
                        <a:rPr lang="en-ZA" sz="1600" dirty="0">
                          <a:effectLst/>
                        </a:rPr>
                        <a:t>Lack of knowledge about roles of the EAAB by targeted groups	</a:t>
                      </a:r>
                    </a:p>
                    <a:p>
                      <a:pPr algn="just">
                        <a:spcAft>
                          <a:spcPts val="0"/>
                        </a:spcAft>
                      </a:pPr>
                      <a:r>
                        <a:rPr lang="en-ZA" sz="1600" dirty="0">
                          <a:effectLst/>
                        </a:rPr>
                        <a:t>Reputational risk of One-learner-one-estate-agent programme if not managed effectively</a:t>
                      </a:r>
                    </a:p>
                    <a:p>
                      <a:pPr algn="just">
                        <a:spcAft>
                          <a:spcPts val="0"/>
                        </a:spcAft>
                      </a:pPr>
                      <a:r>
                        <a:rPr lang="en-ZA" sz="1600" dirty="0">
                          <a:effectLst/>
                        </a:rPr>
                        <a:t>Absence of Transformation incentives</a:t>
                      </a:r>
                      <a:endParaRPr lang="en-ZA" sz="1600" dirty="0">
                        <a:effectLst/>
                        <a:latin typeface="Candara"/>
                        <a:ea typeface="Times New Roman"/>
                        <a:cs typeface="Times New Roman"/>
                      </a:endParaRPr>
                    </a:p>
                  </a:txBody>
                  <a:tcPr marL="68332" marR="68332" marT="0" marB="0"/>
                </a:tc>
                <a:tc>
                  <a:txBody>
                    <a:bodyPr/>
                    <a:lstStyle/>
                    <a:p>
                      <a:pPr marL="342900" lvl="0" indent="-342900" algn="just">
                        <a:spcAft>
                          <a:spcPts val="0"/>
                        </a:spcAft>
                        <a:buFont typeface="Symbol"/>
                        <a:buChar char=""/>
                      </a:pPr>
                      <a:r>
                        <a:rPr lang="en-ZA" sz="1600" dirty="0">
                          <a:effectLst/>
                        </a:rPr>
                        <a:t>Effective and efficient transformation committee  to monitor the  transformation process </a:t>
                      </a:r>
                    </a:p>
                    <a:p>
                      <a:pPr marL="342900" lvl="0" indent="-342900" algn="just">
                        <a:spcAft>
                          <a:spcPts val="0"/>
                        </a:spcAft>
                        <a:buFont typeface="Symbol"/>
                        <a:buChar char=""/>
                      </a:pPr>
                      <a:r>
                        <a:rPr lang="en-ZA" sz="1600" dirty="0">
                          <a:effectLst/>
                        </a:rPr>
                        <a:t>Increased marketing and public relations campaigns</a:t>
                      </a:r>
                    </a:p>
                    <a:p>
                      <a:pPr marL="342900" lvl="0" indent="-342900" algn="just">
                        <a:spcAft>
                          <a:spcPts val="0"/>
                        </a:spcAft>
                        <a:buFont typeface="Symbol"/>
                        <a:buChar char=""/>
                      </a:pPr>
                      <a:r>
                        <a:rPr lang="en-ZA" sz="1600" dirty="0">
                          <a:effectLst/>
                        </a:rPr>
                        <a:t>Engage stakeholders, utilise positive reinforcement like awards and incentives.</a:t>
                      </a:r>
                    </a:p>
                    <a:p>
                      <a:pPr marL="342900" lvl="0" indent="-342900" algn="just">
                        <a:spcAft>
                          <a:spcPts val="0"/>
                        </a:spcAft>
                        <a:buFont typeface="Symbol"/>
                        <a:buChar char=""/>
                      </a:pPr>
                      <a:r>
                        <a:rPr lang="en-ZA" sz="1600" dirty="0">
                          <a:effectLst/>
                        </a:rPr>
                        <a:t> Forge strategic partnerships</a:t>
                      </a:r>
                    </a:p>
                    <a:p>
                      <a:pPr marL="342900" lvl="0" indent="-342900" algn="just">
                        <a:spcAft>
                          <a:spcPts val="0"/>
                        </a:spcAft>
                        <a:buFont typeface="Symbol"/>
                        <a:buChar char=""/>
                      </a:pPr>
                      <a:r>
                        <a:rPr lang="en-ZA" sz="1600" dirty="0">
                          <a:effectLst/>
                        </a:rPr>
                        <a:t>Provide training, development and mentoring opportunities for mentees to work under strict supervision </a:t>
                      </a:r>
                    </a:p>
                    <a:p>
                      <a:pPr marL="342900" lvl="0" indent="-342900" algn="just">
                        <a:spcAft>
                          <a:spcPts val="0"/>
                        </a:spcAft>
                        <a:buFont typeface="Symbol"/>
                        <a:buChar char=""/>
                      </a:pPr>
                      <a:r>
                        <a:rPr lang="en-ZA" sz="1600" dirty="0">
                          <a:effectLst/>
                        </a:rPr>
                        <a:t>Development of financial incentives</a:t>
                      </a:r>
                    </a:p>
                    <a:p>
                      <a:pPr marL="228600" algn="just">
                        <a:spcAft>
                          <a:spcPts val="0"/>
                        </a:spcAft>
                      </a:pPr>
                      <a:r>
                        <a:rPr lang="en-ZA" sz="1600" dirty="0">
                          <a:effectLst/>
                        </a:rPr>
                        <a:t> </a:t>
                      </a:r>
                      <a:endParaRPr lang="en-ZA" sz="1600" dirty="0">
                        <a:effectLst/>
                        <a:latin typeface="Candara"/>
                        <a:ea typeface="Times New Roman"/>
                        <a:cs typeface="Times New Roman"/>
                      </a:endParaRPr>
                    </a:p>
                  </a:txBody>
                  <a:tcPr marL="68332" marR="68332" marT="0" marB="0"/>
                </a:tc>
                <a:extLst>
                  <a:ext uri="{0D108BD9-81ED-4DB2-BD59-A6C34878D82A}">
                    <a16:rowId xmlns:a16="http://schemas.microsoft.com/office/drawing/2014/main" val="10002"/>
                  </a:ext>
                </a:extLst>
              </a:tr>
            </a:tbl>
          </a:graphicData>
        </a:graphic>
      </p:graphicFrame>
      <p:sp>
        <p:nvSpPr>
          <p:cNvPr id="4" name="Rectangle 3"/>
          <p:cNvSpPr/>
          <p:nvPr/>
        </p:nvSpPr>
        <p:spPr>
          <a:xfrm>
            <a:off x="0" y="116118"/>
            <a:ext cx="9144000" cy="584775"/>
          </a:xfrm>
          <a:prstGeom prst="rect">
            <a:avLst/>
          </a:prstGeom>
        </p:spPr>
        <p:txBody>
          <a:bodyPr wrap="square">
            <a:spAutoFit/>
          </a:bodyPr>
          <a:lstStyle/>
          <a:p>
            <a:pPr algn="ctr"/>
            <a:r>
              <a:rPr lang="en-US" sz="3200" b="1" dirty="0"/>
              <a:t>KEY RISKS AND MITIGATIONS </a:t>
            </a:r>
          </a:p>
        </p:txBody>
      </p:sp>
    </p:spTree>
    <p:extLst>
      <p:ext uri="{BB962C8B-B14F-4D97-AF65-F5344CB8AC3E}">
        <p14:creationId xmlns:p14="http://schemas.microsoft.com/office/powerpoint/2010/main" val="3296619956"/>
      </p:ext>
    </p:extLst>
  </p:cSld>
  <p:clrMapOvr>
    <a:masterClrMapping/>
  </p:clrMapOvr>
  <p:transition spd="slow">
    <p:push dir="u"/>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55</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771879270"/>
              </p:ext>
            </p:extLst>
          </p:nvPr>
        </p:nvGraphicFramePr>
        <p:xfrm>
          <a:off x="228600" y="751116"/>
          <a:ext cx="8686799" cy="6071616"/>
        </p:xfrm>
        <a:graphic>
          <a:graphicData uri="http://schemas.openxmlformats.org/drawingml/2006/table">
            <a:tbl>
              <a:tblPr firstRow="1" firstCol="1" bandRow="1">
                <a:tableStyleId>{5C22544A-7EE6-4342-B048-85BDC9FD1C3A}</a:tableStyleId>
              </a:tblPr>
              <a:tblGrid>
                <a:gridCol w="2656730">
                  <a:extLst>
                    <a:ext uri="{9D8B030D-6E8A-4147-A177-3AD203B41FA5}">
                      <a16:colId xmlns:a16="http://schemas.microsoft.com/office/drawing/2014/main" val="20000"/>
                    </a:ext>
                  </a:extLst>
                </a:gridCol>
                <a:gridCol w="2448670">
                  <a:extLst>
                    <a:ext uri="{9D8B030D-6E8A-4147-A177-3AD203B41FA5}">
                      <a16:colId xmlns:a16="http://schemas.microsoft.com/office/drawing/2014/main" val="20001"/>
                    </a:ext>
                  </a:extLst>
                </a:gridCol>
                <a:gridCol w="3581399">
                  <a:extLst>
                    <a:ext uri="{9D8B030D-6E8A-4147-A177-3AD203B41FA5}">
                      <a16:colId xmlns:a16="http://schemas.microsoft.com/office/drawing/2014/main" val="20002"/>
                    </a:ext>
                  </a:extLst>
                </a:gridCol>
              </a:tblGrid>
              <a:tr h="227774">
                <a:tc gridSpan="3">
                  <a:txBody>
                    <a:bodyPr/>
                    <a:lstStyle/>
                    <a:p>
                      <a:pPr algn="just">
                        <a:lnSpc>
                          <a:spcPct val="150000"/>
                        </a:lnSpc>
                        <a:spcAft>
                          <a:spcPts val="0"/>
                        </a:spcAft>
                      </a:pPr>
                      <a:r>
                        <a:rPr lang="en-ZA" sz="2000" dirty="0" smtClean="0">
                          <a:effectLst/>
                        </a:rPr>
                        <a:t>FIDELITY FUND</a:t>
                      </a:r>
                      <a:endParaRPr lang="en-ZA" sz="2000" dirty="0">
                        <a:effectLst/>
                        <a:latin typeface="Candara"/>
                        <a:ea typeface="Times New Roman"/>
                        <a:cs typeface="Times New Roman"/>
                      </a:endParaRPr>
                    </a:p>
                  </a:txBody>
                  <a:tcPr marL="68332" marR="68332" marT="0" marB="0">
                    <a:solidFill>
                      <a:srgbClr val="00004C"/>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227774">
                <a:tc>
                  <a:txBody>
                    <a:bodyPr/>
                    <a:lstStyle/>
                    <a:p>
                      <a:pPr algn="just">
                        <a:lnSpc>
                          <a:spcPct val="150000"/>
                        </a:lnSpc>
                        <a:spcAft>
                          <a:spcPts val="0"/>
                        </a:spcAft>
                      </a:pPr>
                      <a:r>
                        <a:rPr lang="en-ZA" sz="1600" dirty="0">
                          <a:solidFill>
                            <a:schemeClr val="bg1"/>
                          </a:solidFill>
                          <a:effectLst/>
                        </a:rPr>
                        <a:t>Outcomes</a:t>
                      </a:r>
                      <a:endParaRPr lang="en-ZA" sz="1600" dirty="0">
                        <a:solidFill>
                          <a:schemeClr val="bg1"/>
                        </a:solidFill>
                        <a:effectLst/>
                        <a:latin typeface="Candara"/>
                        <a:ea typeface="Times New Roman"/>
                        <a:cs typeface="Times New Roman"/>
                      </a:endParaRPr>
                    </a:p>
                  </a:txBody>
                  <a:tcPr marL="68332" marR="68332" marT="0" marB="0">
                    <a:solidFill>
                      <a:srgbClr val="FF0000"/>
                    </a:solidFill>
                  </a:tcPr>
                </a:tc>
                <a:tc>
                  <a:txBody>
                    <a:bodyPr/>
                    <a:lstStyle/>
                    <a:p>
                      <a:pPr algn="just">
                        <a:lnSpc>
                          <a:spcPct val="150000"/>
                        </a:lnSpc>
                        <a:spcAft>
                          <a:spcPts val="0"/>
                        </a:spcAft>
                      </a:pPr>
                      <a:r>
                        <a:rPr lang="en-ZA" sz="1600" b="1" dirty="0">
                          <a:solidFill>
                            <a:schemeClr val="bg1"/>
                          </a:solidFill>
                          <a:effectLst/>
                        </a:rPr>
                        <a:t>Key risks</a:t>
                      </a:r>
                      <a:endParaRPr lang="en-ZA" sz="1600" b="1" dirty="0">
                        <a:solidFill>
                          <a:schemeClr val="bg1"/>
                        </a:solidFill>
                        <a:effectLst/>
                        <a:latin typeface="Candara"/>
                        <a:ea typeface="Times New Roman"/>
                        <a:cs typeface="Times New Roman"/>
                      </a:endParaRPr>
                    </a:p>
                  </a:txBody>
                  <a:tcPr marL="68332" marR="68332" marT="0" marB="0">
                    <a:solidFill>
                      <a:srgbClr val="FF0000"/>
                    </a:solidFill>
                  </a:tcPr>
                </a:tc>
                <a:tc>
                  <a:txBody>
                    <a:bodyPr/>
                    <a:lstStyle/>
                    <a:p>
                      <a:pPr algn="just">
                        <a:lnSpc>
                          <a:spcPct val="150000"/>
                        </a:lnSpc>
                        <a:spcAft>
                          <a:spcPts val="0"/>
                        </a:spcAft>
                      </a:pPr>
                      <a:r>
                        <a:rPr lang="en-ZA" sz="1600" b="1" dirty="0">
                          <a:solidFill>
                            <a:schemeClr val="bg1"/>
                          </a:solidFill>
                          <a:effectLst/>
                        </a:rPr>
                        <a:t>Risk Mitigations</a:t>
                      </a:r>
                      <a:endParaRPr lang="en-ZA" sz="1600" b="1" dirty="0">
                        <a:solidFill>
                          <a:schemeClr val="bg1"/>
                        </a:solidFill>
                        <a:effectLst/>
                        <a:latin typeface="Candara"/>
                        <a:ea typeface="Times New Roman"/>
                        <a:cs typeface="Times New Roman"/>
                      </a:endParaRPr>
                    </a:p>
                  </a:txBody>
                  <a:tcPr marL="68332" marR="68332" marT="0" marB="0">
                    <a:solidFill>
                      <a:srgbClr val="FF0000"/>
                    </a:solidFill>
                  </a:tcPr>
                </a:tc>
                <a:extLst>
                  <a:ext uri="{0D108BD9-81ED-4DB2-BD59-A6C34878D82A}">
                    <a16:rowId xmlns:a16="http://schemas.microsoft.com/office/drawing/2014/main" val="10001"/>
                  </a:ext>
                </a:extLst>
              </a:tr>
              <a:tr h="3029394">
                <a:tc>
                  <a:txBody>
                    <a:bodyPr/>
                    <a:lstStyle/>
                    <a:p>
                      <a:pPr algn="just">
                        <a:spcAft>
                          <a:spcPts val="0"/>
                        </a:spcAft>
                      </a:pPr>
                      <a:r>
                        <a:rPr lang="en-ZA" sz="1600" dirty="0">
                          <a:effectLst/>
                        </a:rPr>
                        <a:t>Sustainable Fidelity Fund</a:t>
                      </a:r>
                      <a:endParaRPr lang="en-ZA" sz="1600" dirty="0">
                        <a:effectLst/>
                        <a:latin typeface="Candara"/>
                        <a:ea typeface="Times New Roman"/>
                        <a:cs typeface="Times New Roman"/>
                      </a:endParaRPr>
                    </a:p>
                  </a:txBody>
                  <a:tcPr marL="68332" marR="68332" marT="0" marB="0">
                    <a:solidFill>
                      <a:srgbClr val="95B850"/>
                    </a:solidFill>
                  </a:tcPr>
                </a:tc>
                <a:tc>
                  <a:txBody>
                    <a:bodyPr/>
                    <a:lstStyle/>
                    <a:p>
                      <a:pPr algn="just">
                        <a:lnSpc>
                          <a:spcPct val="150000"/>
                        </a:lnSpc>
                        <a:spcAft>
                          <a:spcPts val="0"/>
                        </a:spcAft>
                      </a:pPr>
                      <a:r>
                        <a:rPr lang="en-ZA" sz="1600" dirty="0">
                          <a:effectLst/>
                        </a:rPr>
                        <a:t>Erosion of the Fidelity Fund</a:t>
                      </a:r>
                      <a:endParaRPr lang="en-ZA" sz="1600" dirty="0">
                        <a:effectLst/>
                        <a:latin typeface="Candara"/>
                        <a:ea typeface="Times New Roman"/>
                        <a:cs typeface="Times New Roman"/>
                      </a:endParaRPr>
                    </a:p>
                  </a:txBody>
                  <a:tcPr marL="68332" marR="68332" marT="0" marB="0"/>
                </a:tc>
                <a:tc>
                  <a:txBody>
                    <a:bodyPr/>
                    <a:lstStyle/>
                    <a:p>
                      <a:pPr marL="342900" lvl="0" indent="-342900" algn="just">
                        <a:lnSpc>
                          <a:spcPct val="115000"/>
                        </a:lnSpc>
                        <a:spcBef>
                          <a:spcPts val="600"/>
                        </a:spcBef>
                        <a:spcAft>
                          <a:spcPts val="600"/>
                        </a:spcAft>
                        <a:buFont typeface="Symbol"/>
                        <a:buChar char=""/>
                      </a:pPr>
                      <a:r>
                        <a:rPr lang="en-ZA" sz="1600" dirty="0">
                          <a:effectLst/>
                        </a:rPr>
                        <a:t>Quarterly review of Investment performance by EXCO and Finance Investment Committee.</a:t>
                      </a:r>
                    </a:p>
                    <a:p>
                      <a:pPr marL="342900" lvl="0" indent="-342900" algn="just">
                        <a:lnSpc>
                          <a:spcPct val="115000"/>
                        </a:lnSpc>
                        <a:spcBef>
                          <a:spcPts val="600"/>
                        </a:spcBef>
                        <a:spcAft>
                          <a:spcPts val="600"/>
                        </a:spcAft>
                        <a:buFont typeface="Symbol"/>
                        <a:buChar char=""/>
                      </a:pPr>
                      <a:r>
                        <a:rPr lang="en-ZA" sz="1600" dirty="0">
                          <a:effectLst/>
                        </a:rPr>
                        <a:t>Recouping funds from defaulters or the estate agents that force claims</a:t>
                      </a:r>
                    </a:p>
                    <a:p>
                      <a:pPr marL="342900" lvl="0" indent="-342900" algn="just">
                        <a:lnSpc>
                          <a:spcPct val="115000"/>
                        </a:lnSpc>
                        <a:spcBef>
                          <a:spcPts val="600"/>
                        </a:spcBef>
                        <a:spcAft>
                          <a:spcPts val="600"/>
                        </a:spcAft>
                        <a:buFont typeface="Symbol"/>
                        <a:buChar char=""/>
                      </a:pPr>
                      <a:r>
                        <a:rPr lang="en-ZA" sz="1600" dirty="0">
                          <a:effectLst/>
                        </a:rPr>
                        <a:t>Routine inspections and increased disciplinary measures of estate agents to reduce the extent of fraudulent activities.                       </a:t>
                      </a:r>
                    </a:p>
                    <a:p>
                      <a:pPr marL="342900" lvl="0" indent="-342900" algn="just">
                        <a:lnSpc>
                          <a:spcPct val="115000"/>
                        </a:lnSpc>
                        <a:spcBef>
                          <a:spcPts val="600"/>
                        </a:spcBef>
                        <a:spcAft>
                          <a:spcPts val="600"/>
                        </a:spcAft>
                        <a:buFont typeface="Symbol"/>
                        <a:buChar char=""/>
                      </a:pPr>
                      <a:r>
                        <a:rPr lang="en-ZA" sz="1600" dirty="0">
                          <a:effectLst/>
                        </a:rPr>
                        <a:t>Improved levels of consumer education.</a:t>
                      </a:r>
                    </a:p>
                    <a:p>
                      <a:pPr marL="342900" lvl="0" indent="-342900" algn="just">
                        <a:lnSpc>
                          <a:spcPct val="115000"/>
                        </a:lnSpc>
                        <a:spcBef>
                          <a:spcPts val="600"/>
                        </a:spcBef>
                        <a:spcAft>
                          <a:spcPts val="600"/>
                        </a:spcAft>
                        <a:buFont typeface="Symbol"/>
                        <a:buChar char=""/>
                      </a:pPr>
                      <a:r>
                        <a:rPr lang="en-ZA" sz="1600" dirty="0">
                          <a:effectLst/>
                        </a:rPr>
                        <a:t>Ongoing monitoring of the Fund by management (review of the financial status of the fund)</a:t>
                      </a:r>
                    </a:p>
                    <a:p>
                      <a:pPr marL="342900" lvl="0" indent="-342900" algn="just">
                        <a:lnSpc>
                          <a:spcPct val="115000"/>
                        </a:lnSpc>
                        <a:spcBef>
                          <a:spcPts val="600"/>
                        </a:spcBef>
                        <a:spcAft>
                          <a:spcPts val="600"/>
                        </a:spcAft>
                        <a:buFont typeface="Symbol"/>
                        <a:buChar char=""/>
                      </a:pPr>
                      <a:r>
                        <a:rPr lang="en-ZA" sz="1600" dirty="0">
                          <a:effectLst/>
                        </a:rPr>
                        <a:t>Compliance audit report requirements</a:t>
                      </a:r>
                      <a:endParaRPr lang="en-ZA" sz="1600" dirty="0">
                        <a:effectLst/>
                        <a:latin typeface="Candara"/>
                        <a:ea typeface="Times New Roman"/>
                        <a:cs typeface="Times New Roman"/>
                      </a:endParaRPr>
                    </a:p>
                  </a:txBody>
                  <a:tcPr marL="68332" marR="68332" marT="0" marB="0"/>
                </a:tc>
                <a:extLst>
                  <a:ext uri="{0D108BD9-81ED-4DB2-BD59-A6C34878D82A}">
                    <a16:rowId xmlns:a16="http://schemas.microsoft.com/office/drawing/2014/main" val="10002"/>
                  </a:ext>
                </a:extLst>
              </a:tr>
            </a:tbl>
          </a:graphicData>
        </a:graphic>
      </p:graphicFrame>
      <p:sp>
        <p:nvSpPr>
          <p:cNvPr id="4" name="Rectangle 3"/>
          <p:cNvSpPr/>
          <p:nvPr/>
        </p:nvSpPr>
        <p:spPr>
          <a:xfrm>
            <a:off x="0" y="116118"/>
            <a:ext cx="9144000" cy="584775"/>
          </a:xfrm>
          <a:prstGeom prst="rect">
            <a:avLst/>
          </a:prstGeom>
        </p:spPr>
        <p:txBody>
          <a:bodyPr wrap="square">
            <a:spAutoFit/>
          </a:bodyPr>
          <a:lstStyle/>
          <a:p>
            <a:pPr algn="ctr"/>
            <a:r>
              <a:rPr lang="en-US" sz="3200" b="1" dirty="0"/>
              <a:t>KEY RISKS AND MITIGATIONS </a:t>
            </a:r>
          </a:p>
        </p:txBody>
      </p:sp>
    </p:spTree>
    <p:extLst>
      <p:ext uri="{BB962C8B-B14F-4D97-AF65-F5344CB8AC3E}">
        <p14:creationId xmlns:p14="http://schemas.microsoft.com/office/powerpoint/2010/main" val="2941593700"/>
      </p:ext>
    </p:extLst>
  </p:cSld>
  <p:clrMapOvr>
    <a:masterClrMapping/>
  </p:clrMapOvr>
  <p:transition spd="slow">
    <p:push dir="u"/>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56</a:t>
            </a:fld>
            <a:endParaRPr lang="en-US" dirty="0"/>
          </a:p>
        </p:txBody>
      </p:sp>
      <p:sp>
        <p:nvSpPr>
          <p:cNvPr id="3" name="Rectangle 2"/>
          <p:cNvSpPr/>
          <p:nvPr/>
        </p:nvSpPr>
        <p:spPr>
          <a:xfrm>
            <a:off x="990600" y="1828800"/>
            <a:ext cx="7239000" cy="1384995"/>
          </a:xfrm>
          <a:prstGeom prst="rect">
            <a:avLst/>
          </a:prstGeom>
          <a:solidFill>
            <a:srgbClr val="FF0000"/>
          </a:solidFill>
        </p:spPr>
        <p:txBody>
          <a:bodyPr wrap="square">
            <a:spAutoFit/>
          </a:bodyPr>
          <a:lstStyle/>
          <a:p>
            <a:pPr algn="ctr"/>
            <a:r>
              <a:rPr lang="en-ZA" sz="4200" b="1" dirty="0"/>
              <a:t>RESOURCE CONSIDERATIONS </a:t>
            </a:r>
            <a:endParaRPr lang="en-ZA" sz="4200" b="1" dirty="0" smtClean="0"/>
          </a:p>
          <a:p>
            <a:pPr algn="ctr"/>
            <a:r>
              <a:rPr lang="en-ZA" sz="4200" b="1" dirty="0" smtClean="0"/>
              <a:t>BUDGET </a:t>
            </a:r>
            <a:endParaRPr lang="en-ZA" sz="4200" dirty="0"/>
          </a:p>
        </p:txBody>
      </p:sp>
    </p:spTree>
    <p:extLst>
      <p:ext uri="{BB962C8B-B14F-4D97-AF65-F5344CB8AC3E}">
        <p14:creationId xmlns:p14="http://schemas.microsoft.com/office/powerpoint/2010/main" val="3866827604"/>
      </p:ext>
    </p:extLst>
  </p:cSld>
  <p:clrMapOvr>
    <a:masterClrMapping/>
  </p:clrMapOvr>
  <p:transition spd="slow">
    <p:push dir="u"/>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0"/>
            <a:ext cx="9282764" cy="507831"/>
          </a:xfrm>
          <a:prstGeom prst="rect">
            <a:avLst/>
          </a:prstGeom>
          <a:noFill/>
        </p:spPr>
        <p:txBody>
          <a:bodyPr wrap="square" rtlCol="0">
            <a:spAutoFit/>
          </a:bodyPr>
          <a:lstStyle/>
          <a:p>
            <a:pPr lvl="0" algn="ctr"/>
            <a:r>
              <a:rPr lang="en-ZA" sz="2700" b="1" dirty="0" smtClean="0"/>
              <a:t>RESOURCE CONSIDERATIONS </a:t>
            </a:r>
            <a:r>
              <a:rPr lang="en-ZA" sz="2700" b="1" dirty="0"/>
              <a:t>: </a:t>
            </a:r>
            <a:r>
              <a:rPr lang="en-ZA" sz="2700" b="1" dirty="0" smtClean="0"/>
              <a:t>BUDGET </a:t>
            </a:r>
            <a:r>
              <a:rPr lang="en-US" sz="2700" b="1" dirty="0" smtClean="0"/>
              <a:t>- EAAB</a:t>
            </a:r>
            <a:endParaRPr lang="en-US" sz="2700" b="1" dirty="0">
              <a:latin typeface="Calibri" pitchFamily="34" charset="0"/>
            </a:endParaRPr>
          </a:p>
        </p:txBody>
      </p:sp>
      <p:sp>
        <p:nvSpPr>
          <p:cNvPr id="4" name="Slide Number Placeholder 3"/>
          <p:cNvSpPr>
            <a:spLocks noGrp="1"/>
          </p:cNvSpPr>
          <p:nvPr>
            <p:ph type="sldNum" sz="quarter" idx="12"/>
          </p:nvPr>
        </p:nvSpPr>
        <p:spPr>
          <a:xfrm>
            <a:off x="7026442" y="6492875"/>
            <a:ext cx="2133600" cy="365125"/>
          </a:xfrm>
        </p:spPr>
        <p:txBody>
          <a:bodyPr/>
          <a:lstStyle/>
          <a:p>
            <a:fld id="{42473B70-028F-4EC3-9C01-7BB753687177}" type="slidenum">
              <a:rPr lang="en-US" b="1" smtClean="0"/>
              <a:t>57</a:t>
            </a:fld>
            <a:endParaRPr lang="en-US" b="1"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682" y="490887"/>
            <a:ext cx="8610600" cy="6241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7213494"/>
      </p:ext>
    </p:extLst>
  </p:cSld>
  <p:clrMapOvr>
    <a:masterClrMapping/>
  </p:clrMapOvr>
  <p:transition spd="slow">
    <p:push dir="u"/>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58</a:t>
            </a:fld>
            <a:endParaRPr lang="en-US" dirty="0"/>
          </a:p>
        </p:txBody>
      </p:sp>
      <p:sp>
        <p:nvSpPr>
          <p:cNvPr id="3" name="Rectangle 2"/>
          <p:cNvSpPr/>
          <p:nvPr/>
        </p:nvSpPr>
        <p:spPr>
          <a:xfrm>
            <a:off x="2118069" y="89654"/>
            <a:ext cx="4629537" cy="584775"/>
          </a:xfrm>
          <a:prstGeom prst="rect">
            <a:avLst/>
          </a:prstGeom>
        </p:spPr>
        <p:txBody>
          <a:bodyPr wrap="none">
            <a:spAutoFit/>
          </a:bodyPr>
          <a:lstStyle/>
          <a:p>
            <a:pPr algn="ctr"/>
            <a:r>
              <a:rPr lang="en-US" sz="3200" b="1" dirty="0" smtClean="0"/>
              <a:t>NOTES TO BUDGET - EAAB</a:t>
            </a:r>
            <a:endParaRPr lang="en-US" sz="3200" b="1" dirty="0"/>
          </a:p>
        </p:txBody>
      </p:sp>
      <p:sp>
        <p:nvSpPr>
          <p:cNvPr id="4" name="TextBox 3"/>
          <p:cNvSpPr txBox="1"/>
          <p:nvPr/>
        </p:nvSpPr>
        <p:spPr>
          <a:xfrm>
            <a:off x="152400" y="914400"/>
            <a:ext cx="8660328" cy="5693866"/>
          </a:xfrm>
          <a:prstGeom prst="rect">
            <a:avLst/>
          </a:prstGeom>
          <a:noFill/>
        </p:spPr>
        <p:txBody>
          <a:bodyPr wrap="square" rtlCol="0">
            <a:spAutoFit/>
          </a:bodyPr>
          <a:lstStyle/>
          <a:p>
            <a:pPr algn="ctr"/>
            <a:r>
              <a:rPr lang="en-US" sz="2800" b="1" dirty="0" smtClean="0"/>
              <a:t>REVENUE</a:t>
            </a:r>
          </a:p>
          <a:p>
            <a:pPr algn="ctr"/>
            <a:endParaRPr lang="en-US" sz="2400" b="1" dirty="0"/>
          </a:p>
          <a:p>
            <a:r>
              <a:rPr lang="en-US" sz="2400" b="1" dirty="0" smtClean="0"/>
              <a:t>1. </a:t>
            </a:r>
            <a:r>
              <a:rPr lang="en-US" sz="2400" b="1" dirty="0"/>
              <a:t>Management fee</a:t>
            </a:r>
          </a:p>
          <a:p>
            <a:r>
              <a:rPr lang="en-US" sz="2400" dirty="0"/>
              <a:t>The management fee </a:t>
            </a:r>
            <a:r>
              <a:rPr lang="en-US" sz="2400" dirty="0" smtClean="0"/>
              <a:t>the amount that </a:t>
            </a:r>
            <a:r>
              <a:rPr lang="en-US" sz="2400" dirty="0"/>
              <a:t>the EAAB charges the Fidelity Fund </a:t>
            </a:r>
            <a:r>
              <a:rPr lang="en-US" sz="2400" dirty="0" smtClean="0"/>
              <a:t>and is calculated at </a:t>
            </a:r>
            <a:r>
              <a:rPr lang="en-US" sz="2400" dirty="0"/>
              <a:t>9% of the net asset value. The net asset value of the Fidelity Fund at the beginning of the financial year is estimated at R679 million</a:t>
            </a:r>
            <a:endParaRPr lang="en-ZA" sz="2400" dirty="0"/>
          </a:p>
          <a:p>
            <a:endParaRPr lang="en-US" sz="2400" b="1" dirty="0" smtClean="0"/>
          </a:p>
          <a:p>
            <a:r>
              <a:rPr lang="en-US" sz="2400" b="1" dirty="0"/>
              <a:t>2</a:t>
            </a:r>
            <a:r>
              <a:rPr lang="en-US" sz="2400" b="1" dirty="0" smtClean="0"/>
              <a:t>. Contributions from Estate Agents:</a:t>
            </a:r>
          </a:p>
          <a:p>
            <a:endParaRPr lang="en-US" sz="2400" b="1" dirty="0" smtClean="0"/>
          </a:p>
          <a:p>
            <a:r>
              <a:rPr lang="en-US" sz="2400" b="1" dirty="0" smtClean="0"/>
              <a:t>New </a:t>
            </a:r>
            <a:r>
              <a:rPr lang="en-US" sz="2400" b="1" dirty="0"/>
              <a:t>registrations</a:t>
            </a:r>
          </a:p>
          <a:p>
            <a:r>
              <a:rPr lang="en-US" sz="2400" dirty="0"/>
              <a:t>New registrations occur throughout the financial year. The number of new registrations is expected to increase by 10% resulting from</a:t>
            </a:r>
          </a:p>
          <a:p>
            <a:r>
              <a:rPr lang="en-US" sz="2400" dirty="0"/>
              <a:t>transformation initiatives to bring more previously disadvantaged individuals into the industry as outlined on the APP</a:t>
            </a:r>
            <a:r>
              <a:rPr lang="en-US" sz="2400" dirty="0" smtClean="0"/>
              <a:t>.</a:t>
            </a:r>
            <a:endParaRPr lang="en-US" sz="2400" b="1" dirty="0" smtClean="0"/>
          </a:p>
        </p:txBody>
      </p:sp>
    </p:spTree>
    <p:extLst>
      <p:ext uri="{BB962C8B-B14F-4D97-AF65-F5344CB8AC3E}">
        <p14:creationId xmlns:p14="http://schemas.microsoft.com/office/powerpoint/2010/main" val="905869848"/>
      </p:ext>
    </p:extLst>
  </p:cSld>
  <p:clrMapOvr>
    <a:masterClrMapping/>
  </p:clrMapOvr>
  <mc:AlternateContent xmlns:mc="http://schemas.openxmlformats.org/markup-compatibility/2006" xmlns:p14="http://schemas.microsoft.com/office/powerpoint/2010/main">
    <mc:Choice Requires="p14">
      <p:transition spd="slow" p14:dur="2500">
        <p14:prism isInverted="1"/>
      </p:transition>
    </mc:Choice>
    <mc:Fallback xmlns="">
      <p:transition spd="slow">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59</a:t>
            </a:fld>
            <a:endParaRPr lang="en-US" dirty="0"/>
          </a:p>
        </p:txBody>
      </p:sp>
      <p:sp>
        <p:nvSpPr>
          <p:cNvPr id="3" name="Rectangle 2"/>
          <p:cNvSpPr/>
          <p:nvPr/>
        </p:nvSpPr>
        <p:spPr>
          <a:xfrm>
            <a:off x="2118069" y="89654"/>
            <a:ext cx="4629537" cy="584775"/>
          </a:xfrm>
          <a:prstGeom prst="rect">
            <a:avLst/>
          </a:prstGeom>
        </p:spPr>
        <p:txBody>
          <a:bodyPr wrap="none">
            <a:spAutoFit/>
          </a:bodyPr>
          <a:lstStyle/>
          <a:p>
            <a:pPr algn="ctr"/>
            <a:r>
              <a:rPr lang="en-US" sz="3200" b="1" dirty="0" smtClean="0"/>
              <a:t>NOTES TO BUDGET - EAAB</a:t>
            </a:r>
            <a:endParaRPr lang="en-US" sz="3200" b="1" dirty="0"/>
          </a:p>
        </p:txBody>
      </p:sp>
      <p:sp>
        <p:nvSpPr>
          <p:cNvPr id="4" name="TextBox 3"/>
          <p:cNvSpPr txBox="1"/>
          <p:nvPr/>
        </p:nvSpPr>
        <p:spPr>
          <a:xfrm>
            <a:off x="165234" y="914400"/>
            <a:ext cx="8660328" cy="5663089"/>
          </a:xfrm>
          <a:prstGeom prst="rect">
            <a:avLst/>
          </a:prstGeom>
          <a:noFill/>
        </p:spPr>
        <p:txBody>
          <a:bodyPr wrap="square" rtlCol="0">
            <a:spAutoFit/>
          </a:bodyPr>
          <a:lstStyle/>
          <a:p>
            <a:pPr algn="ctr"/>
            <a:r>
              <a:rPr lang="en-US" sz="2600" b="1" dirty="0" smtClean="0"/>
              <a:t>REVENUE</a:t>
            </a:r>
            <a:endParaRPr lang="en-US" sz="2600" b="1" dirty="0"/>
          </a:p>
          <a:p>
            <a:endParaRPr lang="en-US" sz="2400" dirty="0" smtClean="0"/>
          </a:p>
          <a:p>
            <a:r>
              <a:rPr lang="en-US" sz="2400" b="1" dirty="0" smtClean="0"/>
              <a:t>2. </a:t>
            </a:r>
            <a:r>
              <a:rPr lang="en-US" sz="2400" b="1" dirty="0"/>
              <a:t>Contributions from Estate </a:t>
            </a:r>
            <a:r>
              <a:rPr lang="en-US" sz="2400" b="1" dirty="0" smtClean="0"/>
              <a:t>Agents (cont.):</a:t>
            </a:r>
            <a:endParaRPr lang="en-US" sz="2400" b="1" dirty="0"/>
          </a:p>
          <a:p>
            <a:r>
              <a:rPr lang="en-US" sz="2400" b="1" dirty="0"/>
              <a:t>Renewals</a:t>
            </a:r>
          </a:p>
          <a:p>
            <a:r>
              <a:rPr lang="en-US" sz="2400" dirty="0"/>
              <a:t>Renewals are expected to increase by 9.96% from the forecast of the  2019/2020 financial year. This is based on the targets estimated by the Registration department for 2020/2021 taking into </a:t>
            </a:r>
            <a:r>
              <a:rPr lang="en-US" sz="2400" dirty="0" smtClean="0"/>
              <a:t>account new </a:t>
            </a:r>
            <a:r>
              <a:rPr lang="en-US" sz="2400" dirty="0"/>
              <a:t>registrations of the prior periods. </a:t>
            </a:r>
            <a:r>
              <a:rPr lang="en-US" sz="2400" dirty="0" smtClean="0"/>
              <a:t>Renewal revenue is also expected to increase as a result of the </a:t>
            </a:r>
            <a:r>
              <a:rPr lang="en-US" sz="2400" dirty="0"/>
              <a:t>status upgrade by a</a:t>
            </a:r>
            <a:r>
              <a:rPr lang="en-US" sz="2400" dirty="0" smtClean="0"/>
              <a:t>gents subsequent </a:t>
            </a:r>
            <a:r>
              <a:rPr lang="en-US" sz="2400" dirty="0"/>
              <a:t>to </a:t>
            </a:r>
            <a:r>
              <a:rPr lang="en-US" sz="2400" dirty="0" smtClean="0"/>
              <a:t>them </a:t>
            </a:r>
            <a:r>
              <a:rPr lang="en-US" sz="2400" dirty="0"/>
              <a:t>passing the examinations and qualifying for the status </a:t>
            </a:r>
            <a:r>
              <a:rPr lang="en-US" sz="2400" dirty="0" smtClean="0"/>
              <a:t>change.</a:t>
            </a:r>
            <a:endParaRPr lang="en-US" sz="2400" dirty="0"/>
          </a:p>
          <a:p>
            <a:endParaRPr lang="en-US" sz="2400" dirty="0"/>
          </a:p>
          <a:p>
            <a:r>
              <a:rPr lang="en-US" sz="2400" b="1" dirty="0" smtClean="0"/>
              <a:t>3. </a:t>
            </a:r>
            <a:r>
              <a:rPr lang="en-US" sz="2400" b="1" dirty="0"/>
              <a:t>Examination income</a:t>
            </a:r>
          </a:p>
          <a:p>
            <a:r>
              <a:rPr lang="en-US" sz="2400" dirty="0"/>
              <a:t>Income from examinations, which consist of examination fees for PDE; CPD fees as well as income from sales of study materials, is expected </a:t>
            </a:r>
            <a:r>
              <a:rPr lang="en-US" sz="2400" dirty="0" smtClean="0"/>
              <a:t>to increase </a:t>
            </a:r>
            <a:r>
              <a:rPr lang="en-US" sz="2400" dirty="0"/>
              <a:t>by 8.78%.</a:t>
            </a:r>
            <a:endParaRPr lang="en-ZA" sz="2400" dirty="0"/>
          </a:p>
        </p:txBody>
      </p:sp>
    </p:spTree>
    <p:extLst>
      <p:ext uri="{BB962C8B-B14F-4D97-AF65-F5344CB8AC3E}">
        <p14:creationId xmlns:p14="http://schemas.microsoft.com/office/powerpoint/2010/main" val="4068747463"/>
      </p:ext>
    </p:extLst>
  </p:cSld>
  <p:clrMapOvr>
    <a:masterClrMapping/>
  </p:clrMapOvr>
  <mc:AlternateContent xmlns:mc="http://schemas.openxmlformats.org/markup-compatibility/2006" xmlns:p14="http://schemas.microsoft.com/office/powerpoint/2010/main">
    <mc:Choice Requires="p14">
      <p:transition spd="slow" p14:dur="2250">
        <p14:prism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1772" y="971868"/>
            <a:ext cx="9165772" cy="45719"/>
          </a:xfrm>
          <a:prstGeom prst="rect">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 name="Rectangle 1"/>
          <p:cNvSpPr/>
          <p:nvPr/>
        </p:nvSpPr>
        <p:spPr>
          <a:xfrm>
            <a:off x="0" y="132518"/>
            <a:ext cx="9144000" cy="584775"/>
          </a:xfrm>
          <a:prstGeom prst="rect">
            <a:avLst/>
          </a:prstGeom>
        </p:spPr>
        <p:txBody>
          <a:bodyPr wrap="square">
            <a:spAutoFit/>
          </a:bodyPr>
          <a:lstStyle/>
          <a:p>
            <a:pPr algn="ctr"/>
            <a:r>
              <a:rPr lang="en-US" sz="3200" b="1" dirty="0" smtClean="0"/>
              <a:t>LEGISLATIVE MANDATE </a:t>
            </a:r>
            <a:r>
              <a:rPr lang="en-US" sz="3200" b="1" dirty="0" err="1" smtClean="0"/>
              <a:t>Cont</a:t>
            </a:r>
            <a:r>
              <a:rPr lang="en-US" sz="3200" b="1" dirty="0" smtClean="0"/>
              <a:t>/…</a:t>
            </a:r>
            <a:endParaRPr lang="en-US" sz="3200" dirty="0"/>
          </a:p>
        </p:txBody>
      </p:sp>
      <p:sp>
        <p:nvSpPr>
          <p:cNvPr id="3" name="Rectangle 2"/>
          <p:cNvSpPr/>
          <p:nvPr/>
        </p:nvSpPr>
        <p:spPr>
          <a:xfrm>
            <a:off x="304800" y="1498672"/>
            <a:ext cx="8458200" cy="5170646"/>
          </a:xfrm>
          <a:prstGeom prst="rect">
            <a:avLst/>
          </a:prstGeom>
        </p:spPr>
        <p:txBody>
          <a:bodyPr wrap="square">
            <a:spAutoFit/>
          </a:bodyPr>
          <a:lstStyle/>
          <a:p>
            <a:pPr algn="just"/>
            <a:r>
              <a:rPr lang="en-US" sz="2200" b="1" dirty="0"/>
              <a:t>PROPERTY PRACTITIONERS ACT NO. 22 OF 2019</a:t>
            </a:r>
          </a:p>
          <a:p>
            <a:pPr algn="just"/>
            <a:endParaRPr lang="en-US" sz="2200" dirty="0"/>
          </a:p>
          <a:p>
            <a:pPr marL="342900" indent="-342900" algn="just">
              <a:buFont typeface="Arial" panose="020B0604020202020204" pitchFamily="34" charset="0"/>
              <a:buChar char="•"/>
            </a:pPr>
            <a:r>
              <a:rPr lang="en-US" sz="2200" dirty="0"/>
              <a:t>On 03 October 2019 the President promulgated the Property Practitioners Act No. 22 of 2019. The Act heralded a very exciting era in the history of the real estate sector in South Africa and the sector is waiting eagerly for its effective date. </a:t>
            </a:r>
          </a:p>
          <a:p>
            <a:pPr marL="342900" indent="-342900" algn="just">
              <a:buFont typeface="Arial" panose="020B0604020202020204" pitchFamily="34" charset="0"/>
              <a:buChar char="•"/>
            </a:pPr>
            <a:endParaRPr lang="en-US" sz="2200" dirty="0"/>
          </a:p>
          <a:p>
            <a:pPr marL="342900" indent="-342900" algn="just">
              <a:buFont typeface="Arial" panose="020B0604020202020204" pitchFamily="34" charset="0"/>
              <a:buChar char="•"/>
            </a:pPr>
            <a:r>
              <a:rPr lang="en-US" sz="2200" dirty="0"/>
              <a:t>Notwithstanding the new challenges that the Act will pose for the real estate regulator, due to the expansion of its statutory mandate, the EAAB warmly embraces the promising opportunities that it brings.   </a:t>
            </a:r>
          </a:p>
          <a:p>
            <a:pPr algn="just"/>
            <a:r>
              <a:rPr lang="en-US" sz="2200" dirty="0"/>
              <a:t> </a:t>
            </a:r>
          </a:p>
          <a:p>
            <a:pPr marL="342900" indent="-342900" algn="just">
              <a:buFont typeface="Arial" panose="020B0604020202020204" pitchFamily="34" charset="0"/>
              <a:buChar char="•"/>
            </a:pPr>
            <a:r>
              <a:rPr lang="en-US" sz="2200" dirty="0" smtClean="0">
                <a:latin typeface="Calibri" pitchFamily="34" charset="0"/>
              </a:rPr>
              <a:t>The effective date of the PPA has not yet been announced, and hence the SP and APP presented is based on the current Estate Agency Affairs Act  </a:t>
            </a:r>
          </a:p>
          <a:p>
            <a:pPr algn="just"/>
            <a:r>
              <a:rPr lang="en-ZA" sz="2200" b="1" dirty="0" smtClean="0">
                <a:latin typeface="Calibri" pitchFamily="34" charset="0"/>
              </a:rPr>
              <a:t> </a:t>
            </a:r>
            <a:endParaRPr lang="en-US" sz="2200" dirty="0" smtClean="0">
              <a:latin typeface="Calibri" pitchFamily="34" charset="0"/>
            </a:endParaRPr>
          </a:p>
        </p:txBody>
      </p:sp>
      <p:sp>
        <p:nvSpPr>
          <p:cNvPr id="5" name="Slide Number Placeholder 4"/>
          <p:cNvSpPr>
            <a:spLocks noGrp="1"/>
          </p:cNvSpPr>
          <p:nvPr>
            <p:ph type="sldNum" sz="quarter" idx="12"/>
          </p:nvPr>
        </p:nvSpPr>
        <p:spPr/>
        <p:txBody>
          <a:bodyPr/>
          <a:lstStyle/>
          <a:p>
            <a:fld id="{42473B70-028F-4EC3-9C01-7BB753687177}" type="slidenum">
              <a:rPr lang="en-US" sz="2400" b="1" smtClean="0"/>
              <a:t>6</a:t>
            </a:fld>
            <a:endParaRPr lang="en-US" sz="2400" b="1" dirty="0"/>
          </a:p>
        </p:txBody>
      </p:sp>
      <p:pic>
        <p:nvPicPr>
          <p:cNvPr id="6" name="Picture 4" descr="Johannesburg City Center Skyline, Johannesburg, Gauteng Province ..."/>
          <p:cNvPicPr>
            <a:picLocks noChangeAspect="1" noChangeArrowheads="1"/>
          </p:cNvPicPr>
          <p:nvPr/>
        </p:nvPicPr>
        <p:blipFill rotWithShape="1">
          <a:blip r:embed="rId3">
            <a:extLst>
              <a:ext uri="{28A0092B-C50C-407E-A947-70E740481C1C}">
                <a14:useLocalDpi xmlns:a14="http://schemas.microsoft.com/office/drawing/2010/main" val="0"/>
              </a:ext>
            </a:extLst>
          </a:blip>
          <a:srcRect r="11190" b="89381"/>
          <a:stretch/>
        </p:blipFill>
        <p:spPr bwMode="auto">
          <a:xfrm>
            <a:off x="-5930" y="694281"/>
            <a:ext cx="9149930" cy="201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3780062"/>
      </p:ext>
    </p:extLst>
  </p:cSld>
  <p:clrMapOvr>
    <a:masterClrMapping/>
  </p:clrMapOvr>
  <p:transition spd="slow">
    <p:push dir="u"/>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60</a:t>
            </a:fld>
            <a:endParaRPr lang="en-US" dirty="0"/>
          </a:p>
        </p:txBody>
      </p:sp>
      <p:sp>
        <p:nvSpPr>
          <p:cNvPr id="3" name="Rectangle 2"/>
          <p:cNvSpPr/>
          <p:nvPr/>
        </p:nvSpPr>
        <p:spPr>
          <a:xfrm>
            <a:off x="2118069" y="89654"/>
            <a:ext cx="4629537" cy="584775"/>
          </a:xfrm>
          <a:prstGeom prst="rect">
            <a:avLst/>
          </a:prstGeom>
        </p:spPr>
        <p:txBody>
          <a:bodyPr wrap="none">
            <a:spAutoFit/>
          </a:bodyPr>
          <a:lstStyle/>
          <a:p>
            <a:pPr algn="ctr"/>
            <a:r>
              <a:rPr lang="en-US" sz="3200" b="1" dirty="0" smtClean="0"/>
              <a:t>NOTES TO BUDGET - EAAB</a:t>
            </a:r>
            <a:endParaRPr lang="en-US" sz="3200" b="1" dirty="0"/>
          </a:p>
        </p:txBody>
      </p:sp>
      <p:sp>
        <p:nvSpPr>
          <p:cNvPr id="4" name="TextBox 3"/>
          <p:cNvSpPr txBox="1"/>
          <p:nvPr/>
        </p:nvSpPr>
        <p:spPr>
          <a:xfrm>
            <a:off x="139566" y="838200"/>
            <a:ext cx="8660328" cy="2708434"/>
          </a:xfrm>
          <a:prstGeom prst="rect">
            <a:avLst/>
          </a:prstGeom>
          <a:noFill/>
        </p:spPr>
        <p:txBody>
          <a:bodyPr wrap="square" rtlCol="0">
            <a:spAutoFit/>
          </a:bodyPr>
          <a:lstStyle/>
          <a:p>
            <a:pPr algn="ctr"/>
            <a:r>
              <a:rPr lang="en-US" sz="2600" b="1" dirty="0" smtClean="0"/>
              <a:t>REVENUE</a:t>
            </a:r>
            <a:endParaRPr lang="en-US" sz="2600" b="1" dirty="0"/>
          </a:p>
          <a:p>
            <a:endParaRPr lang="en-US" sz="2400" dirty="0" smtClean="0"/>
          </a:p>
          <a:p>
            <a:r>
              <a:rPr lang="en-US" sz="2400" b="1" dirty="0" smtClean="0"/>
              <a:t>4. Interest </a:t>
            </a:r>
            <a:r>
              <a:rPr lang="en-US" sz="2400" b="1" dirty="0"/>
              <a:t>income</a:t>
            </a:r>
          </a:p>
          <a:p>
            <a:r>
              <a:rPr lang="en-US" sz="2400" dirty="0"/>
              <a:t>Interest income is estimated at 7.46% on the capital investments. This is based on the performance of the investment during the </a:t>
            </a:r>
            <a:r>
              <a:rPr lang="en-US" sz="2400" dirty="0" smtClean="0"/>
              <a:t>2018/2019 financial </a:t>
            </a:r>
            <a:r>
              <a:rPr lang="en-US" sz="2400" dirty="0"/>
              <a:t>year and the revised forecast for 2019/2020.</a:t>
            </a:r>
          </a:p>
          <a:p>
            <a:endParaRPr lang="en-US" sz="2400" dirty="0" smtClean="0"/>
          </a:p>
        </p:txBody>
      </p:sp>
    </p:spTree>
    <p:extLst>
      <p:ext uri="{BB962C8B-B14F-4D97-AF65-F5344CB8AC3E}">
        <p14:creationId xmlns:p14="http://schemas.microsoft.com/office/powerpoint/2010/main" val="1172508699"/>
      </p:ext>
    </p:extLst>
  </p:cSld>
  <p:clrMapOvr>
    <a:masterClrMapping/>
  </p:clrMapOvr>
  <mc:AlternateContent xmlns:mc="http://schemas.openxmlformats.org/markup-compatibility/2006" xmlns:p14="http://schemas.microsoft.com/office/powerpoint/2010/main">
    <mc:Choice Requires="p14">
      <p:transition spd="slow" p14:dur="2250">
        <p14:prism isInverted="1"/>
      </p:transition>
    </mc:Choice>
    <mc:Fallback xmlns="">
      <p:transition spd="slow">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61</a:t>
            </a:fld>
            <a:endParaRPr lang="en-US" dirty="0"/>
          </a:p>
        </p:txBody>
      </p:sp>
      <p:sp>
        <p:nvSpPr>
          <p:cNvPr id="3" name="Rectangle 2"/>
          <p:cNvSpPr/>
          <p:nvPr/>
        </p:nvSpPr>
        <p:spPr>
          <a:xfrm>
            <a:off x="2118069" y="89654"/>
            <a:ext cx="4629537" cy="584775"/>
          </a:xfrm>
          <a:prstGeom prst="rect">
            <a:avLst/>
          </a:prstGeom>
        </p:spPr>
        <p:txBody>
          <a:bodyPr wrap="none">
            <a:spAutoFit/>
          </a:bodyPr>
          <a:lstStyle/>
          <a:p>
            <a:pPr algn="ctr"/>
            <a:r>
              <a:rPr lang="en-US" sz="3200" b="1" dirty="0" smtClean="0"/>
              <a:t>NOTES TO BUDGET - EAAB</a:t>
            </a:r>
            <a:endParaRPr lang="en-US" sz="3200" b="1" dirty="0"/>
          </a:p>
        </p:txBody>
      </p:sp>
      <p:sp>
        <p:nvSpPr>
          <p:cNvPr id="4" name="TextBox 3"/>
          <p:cNvSpPr txBox="1"/>
          <p:nvPr/>
        </p:nvSpPr>
        <p:spPr>
          <a:xfrm>
            <a:off x="152400" y="597932"/>
            <a:ext cx="8660328" cy="5663089"/>
          </a:xfrm>
          <a:prstGeom prst="rect">
            <a:avLst/>
          </a:prstGeom>
          <a:noFill/>
        </p:spPr>
        <p:txBody>
          <a:bodyPr wrap="square" rtlCol="0">
            <a:spAutoFit/>
          </a:bodyPr>
          <a:lstStyle/>
          <a:p>
            <a:pPr algn="ctr"/>
            <a:r>
              <a:rPr lang="en-US" sz="2600" b="1" dirty="0" smtClean="0"/>
              <a:t>EXPENDITURE</a:t>
            </a:r>
            <a:endParaRPr lang="en-US" sz="2600" b="1" dirty="0"/>
          </a:p>
          <a:p>
            <a:endParaRPr lang="en-US" sz="2400" dirty="0" smtClean="0"/>
          </a:p>
          <a:p>
            <a:r>
              <a:rPr lang="en-US" sz="2400" b="1" dirty="0"/>
              <a:t>1</a:t>
            </a:r>
            <a:r>
              <a:rPr lang="en-US" sz="2400" b="1" dirty="0" smtClean="0"/>
              <a:t>. </a:t>
            </a:r>
            <a:r>
              <a:rPr lang="en-US" sz="2400" b="1" dirty="0"/>
              <a:t>Administration costs</a:t>
            </a:r>
          </a:p>
          <a:p>
            <a:r>
              <a:rPr lang="en-US" sz="2400" dirty="0"/>
              <a:t>Administration costs and other operating expenses are budgeted at a total of </a:t>
            </a:r>
            <a:r>
              <a:rPr lang="en-US" sz="2400" dirty="0" smtClean="0"/>
              <a:t>R57.5million for 2020/2021 </a:t>
            </a:r>
            <a:r>
              <a:rPr lang="en-US" sz="2400" dirty="0"/>
              <a:t>financial year, which is </a:t>
            </a:r>
            <a:r>
              <a:rPr lang="en-US" sz="2400" dirty="0" smtClean="0"/>
              <a:t>1,54% </a:t>
            </a:r>
            <a:r>
              <a:rPr lang="en-US" sz="2400" dirty="0"/>
              <a:t>increase from the 2019/2020 </a:t>
            </a:r>
            <a:r>
              <a:rPr lang="en-US" sz="2400" dirty="0" smtClean="0"/>
              <a:t>budget of R56,6million</a:t>
            </a:r>
          </a:p>
          <a:p>
            <a:endParaRPr lang="en-US" sz="2400" dirty="0"/>
          </a:p>
          <a:p>
            <a:pPr marL="342900" indent="-342900">
              <a:buFont typeface="Arial" panose="020B0604020202020204" pitchFamily="34" charset="0"/>
              <a:buChar char="•"/>
            </a:pPr>
            <a:r>
              <a:rPr lang="en-US" sz="2400" dirty="0" smtClean="0"/>
              <a:t>Audit Fees - the </a:t>
            </a:r>
            <a:r>
              <a:rPr lang="en-US" sz="2400" dirty="0"/>
              <a:t>budget is based on </a:t>
            </a:r>
            <a:r>
              <a:rPr lang="en-US" sz="2400" dirty="0" smtClean="0"/>
              <a:t>the AG </a:t>
            </a:r>
            <a:r>
              <a:rPr lang="en-US" sz="2400" dirty="0"/>
              <a:t>rates that were incorporated into </a:t>
            </a:r>
            <a:r>
              <a:rPr lang="en-US" sz="2400" dirty="0" smtClean="0"/>
              <a:t>the revised </a:t>
            </a:r>
            <a:r>
              <a:rPr lang="en-US" sz="2400" dirty="0"/>
              <a:t>budget and forecast for </a:t>
            </a:r>
            <a:r>
              <a:rPr lang="en-US" sz="2400" dirty="0" smtClean="0"/>
              <a:t>2019/2020</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Board Costs - Remuneration of board members, which is determined by National Treasury rates each year</a:t>
            </a:r>
            <a:r>
              <a:rPr lang="en-US" sz="2400" dirty="0" smtClean="0"/>
              <a:t>, is </a:t>
            </a:r>
            <a:r>
              <a:rPr lang="en-US" sz="2400" dirty="0"/>
              <a:t>budgeted at a total of R3.6 million, consisting of R3.5 million </a:t>
            </a:r>
            <a:r>
              <a:rPr lang="en-US" sz="2400" dirty="0" smtClean="0"/>
              <a:t>board remuneration </a:t>
            </a:r>
            <a:r>
              <a:rPr lang="en-US" sz="2400" dirty="0"/>
              <a:t>and </a:t>
            </a:r>
            <a:r>
              <a:rPr lang="en-US" sz="2400" dirty="0" smtClean="0"/>
              <a:t>the reimbursement </a:t>
            </a:r>
            <a:r>
              <a:rPr lang="en-US" sz="2400" dirty="0"/>
              <a:t>of travel costs of R116k. This is based on </a:t>
            </a:r>
            <a:r>
              <a:rPr lang="en-US" sz="2400" dirty="0" smtClean="0"/>
              <a:t>the envisaged </a:t>
            </a:r>
            <a:r>
              <a:rPr lang="en-US" sz="2400" dirty="0"/>
              <a:t>corporate calendar.</a:t>
            </a:r>
          </a:p>
        </p:txBody>
      </p:sp>
    </p:spTree>
    <p:extLst>
      <p:ext uri="{BB962C8B-B14F-4D97-AF65-F5344CB8AC3E}">
        <p14:creationId xmlns:p14="http://schemas.microsoft.com/office/powerpoint/2010/main" val="2193743259"/>
      </p:ext>
    </p:extLst>
  </p:cSld>
  <p:clrMapOvr>
    <a:masterClrMapping/>
  </p:clrMapOvr>
  <mc:AlternateContent xmlns:mc="http://schemas.openxmlformats.org/markup-compatibility/2006" xmlns:p14="http://schemas.microsoft.com/office/powerpoint/2010/main">
    <mc:Choice Requires="p14">
      <p:transition spd="slow" p14:dur="2250">
        <p14:prism isInverted="1"/>
      </p:transition>
    </mc:Choice>
    <mc:Fallback xmlns="">
      <p:transition spd="slow">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62</a:t>
            </a:fld>
            <a:endParaRPr lang="en-US" dirty="0"/>
          </a:p>
        </p:txBody>
      </p:sp>
      <p:sp>
        <p:nvSpPr>
          <p:cNvPr id="3" name="Rectangle 2"/>
          <p:cNvSpPr/>
          <p:nvPr/>
        </p:nvSpPr>
        <p:spPr>
          <a:xfrm>
            <a:off x="2118069" y="89654"/>
            <a:ext cx="4629537" cy="584775"/>
          </a:xfrm>
          <a:prstGeom prst="rect">
            <a:avLst/>
          </a:prstGeom>
        </p:spPr>
        <p:txBody>
          <a:bodyPr wrap="none">
            <a:spAutoFit/>
          </a:bodyPr>
          <a:lstStyle/>
          <a:p>
            <a:pPr algn="ctr"/>
            <a:r>
              <a:rPr lang="en-US" sz="3200" b="1" dirty="0" smtClean="0"/>
              <a:t>NOTES TO BUDGET - EAAB</a:t>
            </a:r>
            <a:endParaRPr lang="en-US" sz="3200" b="1" dirty="0"/>
          </a:p>
        </p:txBody>
      </p:sp>
      <p:sp>
        <p:nvSpPr>
          <p:cNvPr id="4" name="TextBox 3"/>
          <p:cNvSpPr txBox="1"/>
          <p:nvPr/>
        </p:nvSpPr>
        <p:spPr>
          <a:xfrm>
            <a:off x="152400" y="597932"/>
            <a:ext cx="8660328" cy="5293757"/>
          </a:xfrm>
          <a:prstGeom prst="rect">
            <a:avLst/>
          </a:prstGeom>
          <a:noFill/>
        </p:spPr>
        <p:txBody>
          <a:bodyPr wrap="square" rtlCol="0">
            <a:spAutoFit/>
          </a:bodyPr>
          <a:lstStyle/>
          <a:p>
            <a:pPr algn="ctr"/>
            <a:r>
              <a:rPr lang="en-US" sz="2600" b="1" dirty="0" smtClean="0"/>
              <a:t>EXPENDITURE</a:t>
            </a:r>
            <a:endParaRPr lang="en-US" sz="2600" b="1" dirty="0"/>
          </a:p>
          <a:p>
            <a:endParaRPr lang="en-US" sz="2400" dirty="0" smtClean="0"/>
          </a:p>
          <a:p>
            <a:pPr marL="457200" indent="-457200">
              <a:buAutoNum type="arabicPeriod"/>
            </a:pPr>
            <a:r>
              <a:rPr lang="en-US" sz="2400" b="1" dirty="0" smtClean="0"/>
              <a:t>Administration costs (cont.)</a:t>
            </a:r>
          </a:p>
          <a:p>
            <a:endParaRPr lang="en-US" sz="2400" dirty="0"/>
          </a:p>
          <a:p>
            <a:pPr marL="342900" indent="-342900">
              <a:buFont typeface="Arial" panose="020B0604020202020204" pitchFamily="34" charset="0"/>
              <a:buChar char="•"/>
            </a:pPr>
            <a:r>
              <a:rPr lang="en-US" sz="2400" dirty="0" smtClean="0"/>
              <a:t>Bursaries – the EAAB </a:t>
            </a:r>
            <a:r>
              <a:rPr lang="en-US" sz="2400" dirty="0"/>
              <a:t>provides financial assistance to its employees through bursaries for its </a:t>
            </a:r>
            <a:r>
              <a:rPr lang="en-US" sz="2400" dirty="0" smtClean="0"/>
              <a:t>permanent employees </a:t>
            </a:r>
            <a:r>
              <a:rPr lang="en-US" sz="2400" dirty="0"/>
              <a:t>as part of it Skills Development policy</a:t>
            </a:r>
            <a:endParaRPr lang="en-US" sz="2400" dirty="0" smtClean="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r>
              <a:rPr lang="en-US" sz="2400" dirty="0" smtClean="0"/>
              <a:t>Consultants </a:t>
            </a:r>
            <a:r>
              <a:rPr lang="en-US" sz="2400" dirty="0"/>
              <a:t>- The budget for consulting fees </a:t>
            </a:r>
            <a:r>
              <a:rPr lang="en-US" sz="2400" dirty="0" smtClean="0"/>
              <a:t>covers the </a:t>
            </a:r>
            <a:r>
              <a:rPr lang="en-US" sz="2400" dirty="0"/>
              <a:t>costs of professional services as well </a:t>
            </a:r>
            <a:r>
              <a:rPr lang="en-US" sz="2400" dirty="0" smtClean="0"/>
              <a:t>as outsourced </a:t>
            </a:r>
            <a:r>
              <a:rPr lang="en-US" sz="2400" dirty="0"/>
              <a:t>services. </a:t>
            </a:r>
            <a:r>
              <a:rPr lang="en-US" sz="2400" dirty="0" smtClean="0"/>
              <a:t>These include costs </a:t>
            </a:r>
            <a:r>
              <a:rPr lang="en-US" sz="2400" dirty="0"/>
              <a:t>associated </a:t>
            </a:r>
            <a:r>
              <a:rPr lang="en-US" sz="2400" dirty="0" smtClean="0"/>
              <a:t>with the </a:t>
            </a:r>
            <a:r>
              <a:rPr lang="en-US" sz="2400" dirty="0"/>
              <a:t>new </a:t>
            </a:r>
            <a:r>
              <a:rPr lang="en-US" sz="2400" dirty="0" smtClean="0"/>
              <a:t>Act including Strategy formulation </a:t>
            </a:r>
            <a:r>
              <a:rPr lang="en-US" sz="2400" dirty="0"/>
              <a:t>and Financial Modelling</a:t>
            </a:r>
            <a:r>
              <a:rPr lang="en-US" sz="2400" dirty="0" smtClean="0"/>
              <a:t>. It also includes professional </a:t>
            </a:r>
            <a:r>
              <a:rPr lang="en-US" sz="2400" dirty="0"/>
              <a:t>services to </a:t>
            </a:r>
            <a:r>
              <a:rPr lang="en-US" sz="2400" dirty="0" smtClean="0"/>
              <a:t>review study </a:t>
            </a:r>
            <a:r>
              <a:rPr lang="en-US" sz="2400" dirty="0"/>
              <a:t>materials for </a:t>
            </a:r>
            <a:r>
              <a:rPr lang="en-US" sz="2400" dirty="0" smtClean="0"/>
              <a:t>PDE and CPD as well as the performance management system.</a:t>
            </a:r>
          </a:p>
        </p:txBody>
      </p:sp>
    </p:spTree>
    <p:extLst>
      <p:ext uri="{BB962C8B-B14F-4D97-AF65-F5344CB8AC3E}">
        <p14:creationId xmlns:p14="http://schemas.microsoft.com/office/powerpoint/2010/main" val="3642017369"/>
      </p:ext>
    </p:extLst>
  </p:cSld>
  <p:clrMapOvr>
    <a:masterClrMapping/>
  </p:clrMapOvr>
  <mc:AlternateContent xmlns:mc="http://schemas.openxmlformats.org/markup-compatibility/2006" xmlns:p14="http://schemas.microsoft.com/office/powerpoint/2010/main">
    <mc:Choice Requires="p14">
      <p:transition spd="slow" p14:dur="2250">
        <p14:prism isInverted="1"/>
      </p:transition>
    </mc:Choice>
    <mc:Fallback xmlns="">
      <p:transition spd="slow">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63</a:t>
            </a:fld>
            <a:endParaRPr lang="en-US" dirty="0"/>
          </a:p>
        </p:txBody>
      </p:sp>
      <p:sp>
        <p:nvSpPr>
          <p:cNvPr id="3" name="Rectangle 2"/>
          <p:cNvSpPr/>
          <p:nvPr/>
        </p:nvSpPr>
        <p:spPr>
          <a:xfrm>
            <a:off x="2395133" y="238780"/>
            <a:ext cx="4075411" cy="523220"/>
          </a:xfrm>
          <a:prstGeom prst="rect">
            <a:avLst/>
          </a:prstGeom>
        </p:spPr>
        <p:txBody>
          <a:bodyPr wrap="none">
            <a:spAutoFit/>
          </a:bodyPr>
          <a:lstStyle/>
          <a:p>
            <a:pPr algn="ctr"/>
            <a:r>
              <a:rPr lang="en-US" sz="2800" b="1" dirty="0" smtClean="0"/>
              <a:t>NOTES TO BUDGET - EAAB</a:t>
            </a:r>
            <a:endParaRPr lang="en-US" sz="2800" b="1" dirty="0"/>
          </a:p>
        </p:txBody>
      </p:sp>
      <p:sp>
        <p:nvSpPr>
          <p:cNvPr id="4" name="TextBox 3"/>
          <p:cNvSpPr txBox="1"/>
          <p:nvPr/>
        </p:nvSpPr>
        <p:spPr>
          <a:xfrm>
            <a:off x="304800" y="914400"/>
            <a:ext cx="8660328" cy="5293757"/>
          </a:xfrm>
          <a:prstGeom prst="rect">
            <a:avLst/>
          </a:prstGeom>
          <a:noFill/>
        </p:spPr>
        <p:txBody>
          <a:bodyPr wrap="square" rtlCol="0">
            <a:spAutoFit/>
          </a:bodyPr>
          <a:lstStyle/>
          <a:p>
            <a:pPr algn="ctr"/>
            <a:r>
              <a:rPr lang="en-US" sz="2600" b="1" dirty="0" smtClean="0"/>
              <a:t>EXPENDITURE</a:t>
            </a:r>
            <a:endParaRPr lang="en-US" sz="2600" b="1" dirty="0"/>
          </a:p>
          <a:p>
            <a:endParaRPr lang="en-US" sz="2400" dirty="0" smtClean="0"/>
          </a:p>
          <a:p>
            <a:pPr marL="457200" indent="-457200">
              <a:buAutoNum type="arabicPeriod"/>
            </a:pPr>
            <a:r>
              <a:rPr lang="en-US" sz="2400" b="1" dirty="0" smtClean="0"/>
              <a:t>Administration </a:t>
            </a:r>
            <a:r>
              <a:rPr lang="en-US" sz="2400" b="1" dirty="0"/>
              <a:t>costs (cont.)</a:t>
            </a:r>
          </a:p>
          <a:p>
            <a:endParaRPr lang="en-US" sz="2400" dirty="0"/>
          </a:p>
          <a:p>
            <a:pPr marL="342900" indent="-342900">
              <a:buFont typeface="Arial" panose="020B0604020202020204" pitchFamily="34" charset="0"/>
              <a:buChar char="•"/>
            </a:pPr>
            <a:r>
              <a:rPr lang="en-US" sz="2400" dirty="0" smtClean="0"/>
              <a:t>Legal costs include the disciplinary </a:t>
            </a:r>
            <a:r>
              <a:rPr lang="en-US" sz="2400" dirty="0"/>
              <a:t>of Estate Agents </a:t>
            </a:r>
            <a:r>
              <a:rPr lang="en-US" sz="2400" dirty="0" smtClean="0"/>
              <a:t>that are </a:t>
            </a:r>
            <a:r>
              <a:rPr lang="en-US" sz="2400" dirty="0"/>
              <a:t>conducted by Legal </a:t>
            </a:r>
            <a:r>
              <a:rPr lang="en-US" sz="2400" dirty="0" smtClean="0"/>
              <a:t>Compliance department </a:t>
            </a:r>
            <a:r>
              <a:rPr lang="en-US" sz="2400" dirty="0"/>
              <a:t>across the country</a:t>
            </a:r>
            <a:r>
              <a:rPr lang="en-US" sz="2400" dirty="0" smtClean="0"/>
              <a:t>.</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Publication &amp; Communication is to cover costs relating to the printing of annual report; APP &amp; Strategic Plan as well as external publications in other media platforms. </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Venue and Facilities </a:t>
            </a:r>
            <a:r>
              <a:rPr lang="en-US" sz="2400" dirty="0" smtClean="0"/>
              <a:t>costs </a:t>
            </a:r>
            <a:r>
              <a:rPr lang="en-US" sz="2400" dirty="0"/>
              <a:t>cater for </a:t>
            </a:r>
            <a:r>
              <a:rPr lang="en-US" sz="2400" dirty="0" smtClean="0"/>
              <a:t>PDE examinations</a:t>
            </a:r>
            <a:r>
              <a:rPr lang="en-US" sz="2400" dirty="0"/>
              <a:t>; CPD Examinations as well </a:t>
            </a:r>
            <a:r>
              <a:rPr lang="en-US" sz="2400" dirty="0" smtClean="0"/>
              <a:t>as Disciplinary </a:t>
            </a:r>
            <a:r>
              <a:rPr lang="en-US" sz="2400" dirty="0"/>
              <a:t>hearings for Estate </a:t>
            </a:r>
            <a:r>
              <a:rPr lang="en-US" sz="2400" dirty="0" smtClean="0"/>
              <a:t>Agents across </a:t>
            </a:r>
            <a:r>
              <a:rPr lang="en-US" sz="2400" dirty="0"/>
              <a:t>the </a:t>
            </a:r>
            <a:r>
              <a:rPr lang="en-US" sz="2400" dirty="0" smtClean="0"/>
              <a:t>country</a:t>
            </a:r>
            <a:endParaRPr lang="en-US" sz="2400" b="1" dirty="0"/>
          </a:p>
        </p:txBody>
      </p:sp>
    </p:spTree>
    <p:extLst>
      <p:ext uri="{BB962C8B-B14F-4D97-AF65-F5344CB8AC3E}">
        <p14:creationId xmlns:p14="http://schemas.microsoft.com/office/powerpoint/2010/main" val="3567340696"/>
      </p:ext>
    </p:extLst>
  </p:cSld>
  <p:clrMapOvr>
    <a:masterClrMapping/>
  </p:clrMapOvr>
  <mc:AlternateContent xmlns:mc="http://schemas.openxmlformats.org/markup-compatibility/2006" xmlns:p14="http://schemas.microsoft.com/office/powerpoint/2010/main">
    <mc:Choice Requires="p14">
      <p:transition spd="slow" p14:dur="2250">
        <p14:prism isInverted="1"/>
      </p:transition>
    </mc:Choice>
    <mc:Fallback xmlns="">
      <p:transition spd="slow">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64</a:t>
            </a:fld>
            <a:endParaRPr lang="en-US" dirty="0"/>
          </a:p>
        </p:txBody>
      </p:sp>
      <p:sp>
        <p:nvSpPr>
          <p:cNvPr id="3" name="Rectangle 2"/>
          <p:cNvSpPr/>
          <p:nvPr/>
        </p:nvSpPr>
        <p:spPr>
          <a:xfrm>
            <a:off x="2118069" y="89654"/>
            <a:ext cx="4629537" cy="584775"/>
          </a:xfrm>
          <a:prstGeom prst="rect">
            <a:avLst/>
          </a:prstGeom>
        </p:spPr>
        <p:txBody>
          <a:bodyPr wrap="none">
            <a:spAutoFit/>
          </a:bodyPr>
          <a:lstStyle/>
          <a:p>
            <a:pPr algn="ctr"/>
            <a:r>
              <a:rPr lang="en-US" sz="3200" b="1" dirty="0" smtClean="0"/>
              <a:t>NOTES TO BUDGET - EAAB</a:t>
            </a:r>
            <a:endParaRPr lang="en-US" sz="3200" b="1" dirty="0"/>
          </a:p>
        </p:txBody>
      </p:sp>
      <p:sp>
        <p:nvSpPr>
          <p:cNvPr id="4" name="TextBox 3"/>
          <p:cNvSpPr txBox="1"/>
          <p:nvPr/>
        </p:nvSpPr>
        <p:spPr>
          <a:xfrm>
            <a:off x="152400" y="914400"/>
            <a:ext cx="8660328" cy="4924425"/>
          </a:xfrm>
          <a:prstGeom prst="rect">
            <a:avLst/>
          </a:prstGeom>
          <a:noFill/>
        </p:spPr>
        <p:txBody>
          <a:bodyPr wrap="square" rtlCol="0">
            <a:spAutoFit/>
          </a:bodyPr>
          <a:lstStyle/>
          <a:p>
            <a:pPr algn="ctr"/>
            <a:r>
              <a:rPr lang="en-US" sz="2600" b="1" dirty="0" smtClean="0"/>
              <a:t>EXPENDITURE</a:t>
            </a:r>
            <a:endParaRPr lang="en-US" sz="2600" b="1" dirty="0"/>
          </a:p>
          <a:p>
            <a:endParaRPr lang="en-US" sz="2400" dirty="0" smtClean="0"/>
          </a:p>
          <a:p>
            <a:r>
              <a:rPr lang="en-US" sz="2400" b="1" dirty="0"/>
              <a:t>2</a:t>
            </a:r>
            <a:r>
              <a:rPr lang="en-US" sz="2400" b="1" dirty="0" smtClean="0"/>
              <a:t>. Staff Costs</a:t>
            </a:r>
          </a:p>
          <a:p>
            <a:endParaRPr lang="en-US" sz="2400" dirty="0" smtClean="0"/>
          </a:p>
          <a:p>
            <a:r>
              <a:rPr lang="en-US" sz="2400" dirty="0" smtClean="0"/>
              <a:t>Staff </a:t>
            </a:r>
            <a:r>
              <a:rPr lang="en-US" sz="2400" dirty="0"/>
              <a:t>costs are budgeted at a total of </a:t>
            </a:r>
            <a:r>
              <a:rPr lang="en-US" sz="2400" dirty="0" smtClean="0"/>
              <a:t>R129 </a:t>
            </a:r>
            <a:r>
              <a:rPr lang="en-US" sz="2400" dirty="0"/>
              <a:t>million for 2020/2021, which is an increase </a:t>
            </a:r>
            <a:r>
              <a:rPr lang="en-US" sz="2400" dirty="0" smtClean="0"/>
              <a:t>of 25.3% </a:t>
            </a:r>
            <a:r>
              <a:rPr lang="en-US" sz="2400" dirty="0"/>
              <a:t>increase from 2019/2020 </a:t>
            </a:r>
            <a:r>
              <a:rPr lang="en-US" sz="2400" dirty="0" smtClean="0"/>
              <a:t>budget</a:t>
            </a:r>
            <a:r>
              <a:rPr lang="en-US" sz="2400" dirty="0"/>
              <a:t>. The following assumptions have </a:t>
            </a:r>
            <a:r>
              <a:rPr lang="en-US" sz="2400" dirty="0" smtClean="0"/>
              <a:t>been made</a:t>
            </a:r>
            <a:r>
              <a:rPr lang="en-US" sz="2400" dirty="0"/>
              <a:t>:</a:t>
            </a:r>
          </a:p>
          <a:p>
            <a:pPr marL="342900" indent="-342900">
              <a:buFont typeface="Arial" panose="020B0604020202020204" pitchFamily="34" charset="0"/>
              <a:buChar char="•"/>
            </a:pPr>
            <a:r>
              <a:rPr lang="en-US" sz="2400" dirty="0" smtClean="0"/>
              <a:t>An </a:t>
            </a:r>
            <a:r>
              <a:rPr lang="en-US" sz="2400" dirty="0"/>
              <a:t>overall estimated increase of 6.50% which is based on CPI of 4.5% as at 30 </a:t>
            </a:r>
            <a:r>
              <a:rPr lang="en-US" sz="2400" dirty="0" smtClean="0"/>
              <a:t>June 2019 </a:t>
            </a:r>
            <a:r>
              <a:rPr lang="en-US" sz="2400" dirty="0"/>
              <a:t>plus 1.50% cost of living </a:t>
            </a:r>
            <a:r>
              <a:rPr lang="en-US" sz="2400" dirty="0" smtClean="0"/>
              <a:t>adjustment</a:t>
            </a:r>
          </a:p>
          <a:p>
            <a:endParaRPr lang="en-US" sz="2400" dirty="0"/>
          </a:p>
          <a:p>
            <a:pPr marL="342900" indent="-342900">
              <a:buFont typeface="Arial" panose="020B0604020202020204" pitchFamily="34" charset="0"/>
              <a:buChar char="•"/>
            </a:pPr>
            <a:r>
              <a:rPr lang="en-US" sz="2400" dirty="0" smtClean="0"/>
              <a:t>Implementation </a:t>
            </a:r>
            <a:r>
              <a:rPr lang="en-US" sz="2400" dirty="0"/>
              <a:t>of the new organogram on the APP as well 29 new positions </a:t>
            </a:r>
            <a:r>
              <a:rPr lang="en-US" sz="2400" dirty="0" smtClean="0"/>
              <a:t>created during </a:t>
            </a:r>
            <a:r>
              <a:rPr lang="en-US" sz="2400" dirty="0"/>
              <a:t>2019/2020 financial year.</a:t>
            </a:r>
          </a:p>
          <a:p>
            <a:pPr marL="342900"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3555112934"/>
      </p:ext>
    </p:extLst>
  </p:cSld>
  <p:clrMapOvr>
    <a:masterClrMapping/>
  </p:clrMapOvr>
  <mc:AlternateContent xmlns:mc="http://schemas.openxmlformats.org/markup-compatibility/2006" xmlns:p14="http://schemas.microsoft.com/office/powerpoint/2010/main">
    <mc:Choice Requires="p14">
      <p:transition spd="slow" p14:dur="2250">
        <p14:prism isInverted="1"/>
      </p:transition>
    </mc:Choice>
    <mc:Fallback xmlns="">
      <p:transition spd="slow">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30364" cy="523220"/>
          </a:xfrm>
          <a:prstGeom prst="rect">
            <a:avLst/>
          </a:prstGeom>
          <a:noFill/>
        </p:spPr>
        <p:txBody>
          <a:bodyPr wrap="square" rtlCol="0">
            <a:spAutoFit/>
          </a:bodyPr>
          <a:lstStyle/>
          <a:p>
            <a:pPr algn="ctr"/>
            <a:r>
              <a:rPr lang="en-US" sz="2800" b="1" dirty="0" smtClean="0"/>
              <a:t>BUDGET – ESTATE AGENTS FIDELITY FUND (EAFF)</a:t>
            </a:r>
            <a:endParaRPr lang="en-US" sz="2800" b="1" dirty="0">
              <a:latin typeface="Calibri" pitchFamily="34" charset="0"/>
            </a:endParaRPr>
          </a:p>
        </p:txBody>
      </p:sp>
      <p:sp>
        <p:nvSpPr>
          <p:cNvPr id="4" name="Slide Number Placeholder 3"/>
          <p:cNvSpPr>
            <a:spLocks noGrp="1"/>
          </p:cNvSpPr>
          <p:nvPr>
            <p:ph type="sldNum" sz="quarter" idx="12"/>
          </p:nvPr>
        </p:nvSpPr>
        <p:spPr>
          <a:xfrm>
            <a:off x="7026442" y="6492875"/>
            <a:ext cx="2133600" cy="365125"/>
          </a:xfrm>
        </p:spPr>
        <p:txBody>
          <a:bodyPr/>
          <a:lstStyle/>
          <a:p>
            <a:fld id="{42473B70-028F-4EC3-9C01-7BB753687177}" type="slidenum">
              <a:rPr lang="en-US" b="1" smtClean="0"/>
              <a:t>65</a:t>
            </a:fld>
            <a:endParaRPr lang="en-US" b="1" dirty="0"/>
          </a:p>
        </p:txBody>
      </p:sp>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84774"/>
            <a:ext cx="8763000" cy="612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716279"/>
      </p:ext>
    </p:extLst>
  </p:cSld>
  <p:clrMapOvr>
    <a:masterClrMapping/>
  </p:clrMapOvr>
  <p:transition spd="slow">
    <p:push dir="u"/>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66</a:t>
            </a:fld>
            <a:endParaRPr lang="en-US" dirty="0"/>
          </a:p>
        </p:txBody>
      </p:sp>
      <p:sp>
        <p:nvSpPr>
          <p:cNvPr id="3" name="Rectangle 2"/>
          <p:cNvSpPr/>
          <p:nvPr/>
        </p:nvSpPr>
        <p:spPr>
          <a:xfrm>
            <a:off x="2168564" y="89654"/>
            <a:ext cx="4528547" cy="584775"/>
          </a:xfrm>
          <a:prstGeom prst="rect">
            <a:avLst/>
          </a:prstGeom>
        </p:spPr>
        <p:txBody>
          <a:bodyPr wrap="none">
            <a:spAutoFit/>
          </a:bodyPr>
          <a:lstStyle/>
          <a:p>
            <a:pPr algn="ctr"/>
            <a:r>
              <a:rPr lang="en-US" sz="3200" b="1" dirty="0" smtClean="0"/>
              <a:t>NOTES TO BUDGET - EAFF</a:t>
            </a:r>
            <a:endParaRPr lang="en-US" sz="3200" b="1" dirty="0"/>
          </a:p>
        </p:txBody>
      </p:sp>
      <p:sp>
        <p:nvSpPr>
          <p:cNvPr id="4" name="TextBox 3"/>
          <p:cNvSpPr txBox="1"/>
          <p:nvPr/>
        </p:nvSpPr>
        <p:spPr>
          <a:xfrm>
            <a:off x="102673" y="762000"/>
            <a:ext cx="8660328" cy="6063198"/>
          </a:xfrm>
          <a:prstGeom prst="rect">
            <a:avLst/>
          </a:prstGeom>
          <a:noFill/>
        </p:spPr>
        <p:txBody>
          <a:bodyPr wrap="square" rtlCol="0">
            <a:spAutoFit/>
          </a:bodyPr>
          <a:lstStyle/>
          <a:p>
            <a:pPr algn="ctr"/>
            <a:r>
              <a:rPr lang="en-US" sz="2800" b="1" dirty="0" smtClean="0"/>
              <a:t>REVENUE</a:t>
            </a:r>
          </a:p>
          <a:p>
            <a:pPr algn="ctr"/>
            <a:endParaRPr lang="en-US" sz="2400" b="1" dirty="0"/>
          </a:p>
          <a:p>
            <a:r>
              <a:rPr lang="en-US" sz="2400" b="1" dirty="0" smtClean="0"/>
              <a:t>1. Contributions</a:t>
            </a:r>
            <a:endParaRPr lang="en-US" sz="2400" b="1" dirty="0"/>
          </a:p>
          <a:p>
            <a:endParaRPr lang="en-US" sz="2400" dirty="0" smtClean="0"/>
          </a:p>
          <a:p>
            <a:r>
              <a:rPr lang="en-US" sz="2400" dirty="0" smtClean="0"/>
              <a:t>New </a:t>
            </a:r>
            <a:r>
              <a:rPr lang="en-US" sz="2400" dirty="0"/>
              <a:t>registrations occur throughout the financial year. From the new registrations </a:t>
            </a:r>
            <a:r>
              <a:rPr lang="en-US" sz="2400" dirty="0" smtClean="0"/>
              <a:t>EAAB is </a:t>
            </a:r>
            <a:r>
              <a:rPr lang="en-US" sz="2400" dirty="0"/>
              <a:t>entitled to 65% and the Fund 35</a:t>
            </a:r>
            <a:r>
              <a:rPr lang="en-US" sz="2400" dirty="0" smtClean="0"/>
              <a:t>%.</a:t>
            </a:r>
          </a:p>
          <a:p>
            <a:endParaRPr lang="en-US" sz="2400" dirty="0" smtClean="0"/>
          </a:p>
          <a:p>
            <a:r>
              <a:rPr lang="en-US" sz="2400" b="1" dirty="0" smtClean="0"/>
              <a:t>2. Interest </a:t>
            </a:r>
            <a:r>
              <a:rPr lang="en-US" sz="2400" b="1" dirty="0"/>
              <a:t>on </a:t>
            </a:r>
            <a:r>
              <a:rPr lang="en-US" sz="2400" b="1" dirty="0" smtClean="0"/>
              <a:t>trust </a:t>
            </a:r>
            <a:r>
              <a:rPr lang="en-US" sz="2400" b="1" dirty="0"/>
              <a:t>funds</a:t>
            </a:r>
          </a:p>
          <a:p>
            <a:r>
              <a:rPr lang="en-US" sz="2400" dirty="0"/>
              <a:t>Interest on the estate agents’ trust funds is budgeted at R53 million, which is an </a:t>
            </a:r>
            <a:r>
              <a:rPr lang="en-US" sz="2400" dirty="0" smtClean="0"/>
              <a:t>increase of </a:t>
            </a:r>
            <a:r>
              <a:rPr lang="en-US" sz="2400" dirty="0"/>
              <a:t>7% </a:t>
            </a:r>
            <a:r>
              <a:rPr lang="en-US" sz="2400" dirty="0" smtClean="0"/>
              <a:t>from 2019/2020. </a:t>
            </a:r>
            <a:r>
              <a:rPr lang="en-US" sz="2400" dirty="0"/>
              <a:t>This is mainly due to improvements in compliance </a:t>
            </a:r>
            <a:r>
              <a:rPr lang="en-US" sz="2400" dirty="0" smtClean="0"/>
              <a:t>due to </a:t>
            </a:r>
            <a:r>
              <a:rPr lang="en-US" sz="2400" dirty="0"/>
              <a:t>new systems of submitting audit reports</a:t>
            </a:r>
            <a:r>
              <a:rPr lang="en-US" sz="2400" dirty="0" smtClean="0"/>
              <a:t>.</a:t>
            </a:r>
          </a:p>
          <a:p>
            <a:endParaRPr lang="en-US" sz="2400" dirty="0" smtClean="0"/>
          </a:p>
          <a:p>
            <a:r>
              <a:rPr lang="en-US" sz="2400" dirty="0" smtClean="0"/>
              <a:t> </a:t>
            </a:r>
            <a:r>
              <a:rPr lang="en-US" sz="2400" b="1" dirty="0" smtClean="0"/>
              <a:t>3. Interest </a:t>
            </a:r>
            <a:r>
              <a:rPr lang="en-US" sz="2400" b="1" dirty="0"/>
              <a:t>income</a:t>
            </a:r>
          </a:p>
          <a:p>
            <a:r>
              <a:rPr lang="en-US" sz="2400" dirty="0"/>
              <a:t>Interest income is budgeted at 8.11% on the expected capital </a:t>
            </a:r>
            <a:r>
              <a:rPr lang="en-US" sz="2400" dirty="0" smtClean="0"/>
              <a:t>investments</a:t>
            </a:r>
            <a:endParaRPr lang="en-US" sz="2400" dirty="0"/>
          </a:p>
        </p:txBody>
      </p:sp>
    </p:spTree>
    <p:extLst>
      <p:ext uri="{BB962C8B-B14F-4D97-AF65-F5344CB8AC3E}">
        <p14:creationId xmlns:p14="http://schemas.microsoft.com/office/powerpoint/2010/main" val="1510883479"/>
      </p:ext>
    </p:extLst>
  </p:cSld>
  <p:clrMapOvr>
    <a:masterClrMapping/>
  </p:clrMapOvr>
  <mc:AlternateContent xmlns:mc="http://schemas.openxmlformats.org/markup-compatibility/2006" xmlns:p14="http://schemas.microsoft.com/office/powerpoint/2010/main">
    <mc:Choice Requires="p14">
      <p:transition spd="slow" p14:dur="2250">
        <p14:prism/>
      </p:transition>
    </mc:Choice>
    <mc:Fallback xmlns="">
      <p:transition spd="slow">
        <p:fad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67</a:t>
            </a:fld>
            <a:endParaRPr lang="en-US" dirty="0"/>
          </a:p>
        </p:txBody>
      </p:sp>
      <p:sp>
        <p:nvSpPr>
          <p:cNvPr id="3" name="Rectangle 2"/>
          <p:cNvSpPr/>
          <p:nvPr/>
        </p:nvSpPr>
        <p:spPr>
          <a:xfrm>
            <a:off x="2168564" y="89654"/>
            <a:ext cx="4528547" cy="584775"/>
          </a:xfrm>
          <a:prstGeom prst="rect">
            <a:avLst/>
          </a:prstGeom>
        </p:spPr>
        <p:txBody>
          <a:bodyPr wrap="none">
            <a:spAutoFit/>
          </a:bodyPr>
          <a:lstStyle/>
          <a:p>
            <a:pPr algn="ctr"/>
            <a:r>
              <a:rPr lang="en-US" sz="3200" b="1" dirty="0" smtClean="0"/>
              <a:t>NOTES TO BUDGET - EAFF</a:t>
            </a:r>
            <a:endParaRPr lang="en-US" sz="3200" b="1" dirty="0"/>
          </a:p>
        </p:txBody>
      </p:sp>
      <p:sp>
        <p:nvSpPr>
          <p:cNvPr id="4" name="TextBox 3"/>
          <p:cNvSpPr txBox="1"/>
          <p:nvPr/>
        </p:nvSpPr>
        <p:spPr>
          <a:xfrm>
            <a:off x="152400" y="914400"/>
            <a:ext cx="8660328" cy="4185761"/>
          </a:xfrm>
          <a:prstGeom prst="rect">
            <a:avLst/>
          </a:prstGeom>
          <a:noFill/>
        </p:spPr>
        <p:txBody>
          <a:bodyPr wrap="square" rtlCol="0">
            <a:spAutoFit/>
          </a:bodyPr>
          <a:lstStyle/>
          <a:p>
            <a:pPr algn="ctr"/>
            <a:r>
              <a:rPr lang="en-US" sz="2600" b="1" dirty="0" smtClean="0"/>
              <a:t>EXPENDITURE</a:t>
            </a:r>
            <a:endParaRPr lang="en-US" sz="2600" b="1" dirty="0"/>
          </a:p>
          <a:p>
            <a:endParaRPr lang="en-US" sz="2400" dirty="0" smtClean="0"/>
          </a:p>
          <a:p>
            <a:r>
              <a:rPr lang="en-US" sz="2400" dirty="0" smtClean="0"/>
              <a:t>The </a:t>
            </a:r>
            <a:r>
              <a:rPr lang="en-US" sz="2400" dirty="0"/>
              <a:t>operating expenditure </a:t>
            </a:r>
            <a:r>
              <a:rPr lang="en-US" sz="2400" dirty="0" smtClean="0"/>
              <a:t>for EAFF includes the following:</a:t>
            </a:r>
          </a:p>
          <a:p>
            <a:endParaRPr lang="en-US" sz="2400" dirty="0" smtClean="0"/>
          </a:p>
          <a:p>
            <a:pPr marL="342900" indent="-342900">
              <a:buFont typeface="Arial" panose="020B0604020202020204" pitchFamily="34" charset="0"/>
              <a:buChar char="•"/>
            </a:pPr>
            <a:r>
              <a:rPr lang="en-US" sz="2400" dirty="0" smtClean="0"/>
              <a:t>Administration costs, which include  </a:t>
            </a:r>
            <a:r>
              <a:rPr lang="en-US" sz="2400" dirty="0"/>
              <a:t>Consumer Awareness costs </a:t>
            </a:r>
            <a:r>
              <a:rPr lang="en-US" sz="2400" dirty="0" smtClean="0"/>
              <a:t>which are </a:t>
            </a:r>
            <a:r>
              <a:rPr lang="en-US" sz="2400" dirty="0"/>
              <a:t>budgeted at R6.5 million based on the section 12 A </a:t>
            </a:r>
            <a:r>
              <a:rPr lang="en-US" sz="2400" dirty="0" smtClean="0"/>
              <a:t>of the </a:t>
            </a:r>
            <a:r>
              <a:rPr lang="en-US" sz="2400" dirty="0"/>
              <a:t>EAAB Act. The budgeted costs include conference venues as well as transport</a:t>
            </a:r>
            <a:r>
              <a:rPr lang="en-US" sz="2400" dirty="0" smtClean="0"/>
              <a:t>. Other </a:t>
            </a:r>
            <a:r>
              <a:rPr lang="en-US" sz="2400" dirty="0"/>
              <a:t>media avenues such as radio, </a:t>
            </a:r>
            <a:r>
              <a:rPr lang="en-US" sz="2400" dirty="0" err="1"/>
              <a:t>tv</a:t>
            </a:r>
            <a:r>
              <a:rPr lang="en-US" sz="2400" dirty="0"/>
              <a:t>, billboard and pamphlets are also to be used </a:t>
            </a:r>
            <a:r>
              <a:rPr lang="en-US" sz="2400" dirty="0" smtClean="0"/>
              <a:t>to bring </a:t>
            </a:r>
            <a:r>
              <a:rPr lang="en-US" sz="2400" dirty="0"/>
              <a:t>about consumer awareness</a:t>
            </a:r>
            <a:r>
              <a:rPr lang="en-US" sz="2400" dirty="0" smtClean="0"/>
              <a:t>.  Also </a:t>
            </a:r>
            <a:r>
              <a:rPr lang="en-US" sz="2400" dirty="0"/>
              <a:t>included </a:t>
            </a:r>
            <a:r>
              <a:rPr lang="en-US" sz="2400" dirty="0" smtClean="0"/>
              <a:t>are transformation </a:t>
            </a:r>
            <a:r>
              <a:rPr lang="en-US" sz="2400" dirty="0"/>
              <a:t>initiatives </a:t>
            </a:r>
            <a:r>
              <a:rPr lang="en-US" sz="2400" dirty="0" smtClean="0"/>
              <a:t>of R6.9M which include </a:t>
            </a:r>
            <a:r>
              <a:rPr lang="en-US" sz="2400" dirty="0"/>
              <a:t>assistance </a:t>
            </a:r>
            <a:r>
              <a:rPr lang="en-US" sz="2400" dirty="0" err="1"/>
              <a:t>programmes</a:t>
            </a:r>
            <a:r>
              <a:rPr lang="en-US" sz="2400" dirty="0"/>
              <a:t> aimed at </a:t>
            </a:r>
            <a:r>
              <a:rPr lang="en-US" sz="2400" dirty="0" smtClean="0"/>
              <a:t>PDI estate agents.</a:t>
            </a:r>
            <a:endParaRPr lang="en-US" sz="2400" dirty="0"/>
          </a:p>
        </p:txBody>
      </p:sp>
    </p:spTree>
    <p:extLst>
      <p:ext uri="{BB962C8B-B14F-4D97-AF65-F5344CB8AC3E}">
        <p14:creationId xmlns:p14="http://schemas.microsoft.com/office/powerpoint/2010/main" val="4116972066"/>
      </p:ext>
    </p:extLst>
  </p:cSld>
  <p:clrMapOvr>
    <a:masterClrMapping/>
  </p:clrMapOvr>
  <mc:AlternateContent xmlns:mc="http://schemas.openxmlformats.org/markup-compatibility/2006" xmlns:p14="http://schemas.microsoft.com/office/powerpoint/2010/main">
    <mc:Choice Requires="p14">
      <p:transition spd="slow" p14:dur="2250">
        <p14:prism/>
      </p:transition>
    </mc:Choice>
    <mc:Fallback xmlns="">
      <p:transition spd="slow">
        <p:fad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68</a:t>
            </a:fld>
            <a:endParaRPr lang="en-US" dirty="0"/>
          </a:p>
        </p:txBody>
      </p:sp>
      <p:sp>
        <p:nvSpPr>
          <p:cNvPr id="3" name="Rectangle 2"/>
          <p:cNvSpPr/>
          <p:nvPr/>
        </p:nvSpPr>
        <p:spPr>
          <a:xfrm>
            <a:off x="2168564" y="89654"/>
            <a:ext cx="4528547" cy="584775"/>
          </a:xfrm>
          <a:prstGeom prst="rect">
            <a:avLst/>
          </a:prstGeom>
        </p:spPr>
        <p:txBody>
          <a:bodyPr wrap="none">
            <a:spAutoFit/>
          </a:bodyPr>
          <a:lstStyle/>
          <a:p>
            <a:pPr algn="ctr"/>
            <a:r>
              <a:rPr lang="en-US" sz="3200" b="1" dirty="0" smtClean="0"/>
              <a:t>NOTES TO BUDGET - EAFF</a:t>
            </a:r>
            <a:endParaRPr lang="en-US" sz="3200" b="1" dirty="0"/>
          </a:p>
        </p:txBody>
      </p:sp>
      <p:sp>
        <p:nvSpPr>
          <p:cNvPr id="4" name="TextBox 3"/>
          <p:cNvSpPr txBox="1"/>
          <p:nvPr/>
        </p:nvSpPr>
        <p:spPr>
          <a:xfrm>
            <a:off x="152400" y="914400"/>
            <a:ext cx="8660328" cy="5663089"/>
          </a:xfrm>
          <a:prstGeom prst="rect">
            <a:avLst/>
          </a:prstGeom>
          <a:noFill/>
        </p:spPr>
        <p:txBody>
          <a:bodyPr wrap="square" rtlCol="0">
            <a:spAutoFit/>
          </a:bodyPr>
          <a:lstStyle/>
          <a:p>
            <a:pPr algn="ctr"/>
            <a:r>
              <a:rPr lang="en-US" sz="2600" b="1" dirty="0" smtClean="0"/>
              <a:t>EXPENDITURE</a:t>
            </a:r>
            <a:endParaRPr lang="en-US" sz="2600" b="1" dirty="0"/>
          </a:p>
          <a:p>
            <a:endParaRPr lang="en-US" sz="2400" dirty="0" smtClean="0"/>
          </a:p>
          <a:p>
            <a:endParaRPr lang="en-US" sz="2400" dirty="0" smtClean="0"/>
          </a:p>
          <a:p>
            <a:pPr marL="342900" indent="-342900">
              <a:buFont typeface="Arial" panose="020B0604020202020204" pitchFamily="34" charset="0"/>
              <a:buChar char="•"/>
            </a:pPr>
            <a:r>
              <a:rPr lang="en-US" sz="2400" dirty="0"/>
              <a:t>Management </a:t>
            </a:r>
            <a:r>
              <a:rPr lang="en-US" sz="2400" dirty="0" smtClean="0"/>
              <a:t>fee - Management </a:t>
            </a:r>
            <a:r>
              <a:rPr lang="en-US" sz="2400" dirty="0"/>
              <a:t>fee is charged by the Estate Agency Affairs Board at 9% on the net </a:t>
            </a:r>
            <a:r>
              <a:rPr lang="en-US" sz="2400" dirty="0" smtClean="0"/>
              <a:t>asset value </a:t>
            </a:r>
            <a:r>
              <a:rPr lang="en-US" sz="2400" dirty="0"/>
              <a:t>of the Fidelity Fund at the beginning of the financial year</a:t>
            </a:r>
            <a:r>
              <a:rPr lang="en-US" sz="2400" dirty="0" smtClean="0"/>
              <a:t>.</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smtClean="0"/>
              <a:t>Legal fees consist </a:t>
            </a:r>
            <a:r>
              <a:rPr lang="en-US" sz="2400" dirty="0"/>
              <a:t>of legal costs incurred in enforcing compliance with EAA Act as </a:t>
            </a:r>
            <a:r>
              <a:rPr lang="en-US" sz="2400" dirty="0" smtClean="0"/>
              <a:t>well as </a:t>
            </a:r>
            <a:r>
              <a:rPr lang="en-US" sz="2400" dirty="0"/>
              <a:t>curatorship of estate agents trust accounts</a:t>
            </a:r>
            <a:r>
              <a:rPr lang="en-US" sz="2400" dirty="0" smtClean="0"/>
              <a:t>.</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Publications include design and printing and bulk mailing of the quarterly </a:t>
            </a:r>
            <a:r>
              <a:rPr lang="en-US" sz="2400" dirty="0" smtClean="0"/>
              <a:t>Agent magazine </a:t>
            </a:r>
            <a:r>
              <a:rPr lang="en-US" sz="2400" dirty="0"/>
              <a:t>distributed to estate agents and other stakeholders.</a:t>
            </a:r>
          </a:p>
          <a:p>
            <a:pPr marL="342900"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95677501"/>
      </p:ext>
    </p:extLst>
  </p:cSld>
  <p:clrMapOvr>
    <a:masterClrMapping/>
  </p:clrMapOvr>
  <mc:AlternateContent xmlns:mc="http://schemas.openxmlformats.org/markup-compatibility/2006" xmlns:p14="http://schemas.microsoft.com/office/powerpoint/2010/main">
    <mc:Choice Requires="p14">
      <p:transition spd="slow" p14:dur="2250">
        <p14:prism/>
      </p:transition>
    </mc:Choice>
    <mc:Fallback xmlns="">
      <p:transition spd="slow">
        <p:fad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473B70-028F-4EC3-9C01-7BB753687177}" type="slidenum">
              <a:rPr lang="en-US" smtClean="0"/>
              <a:t>69</a:t>
            </a:fld>
            <a:endParaRPr lang="en-US" dirty="0"/>
          </a:p>
        </p:txBody>
      </p:sp>
      <p:sp>
        <p:nvSpPr>
          <p:cNvPr id="3" name="Rectangle 2"/>
          <p:cNvSpPr/>
          <p:nvPr/>
        </p:nvSpPr>
        <p:spPr>
          <a:xfrm>
            <a:off x="2168564" y="89654"/>
            <a:ext cx="4528547" cy="584775"/>
          </a:xfrm>
          <a:prstGeom prst="rect">
            <a:avLst/>
          </a:prstGeom>
        </p:spPr>
        <p:txBody>
          <a:bodyPr wrap="none">
            <a:spAutoFit/>
          </a:bodyPr>
          <a:lstStyle/>
          <a:p>
            <a:pPr algn="ctr"/>
            <a:r>
              <a:rPr lang="en-US" sz="3200" b="1" dirty="0" smtClean="0"/>
              <a:t>NOTES TO BUDGET - EAFF</a:t>
            </a:r>
            <a:endParaRPr lang="en-US" sz="3200" b="1" dirty="0"/>
          </a:p>
        </p:txBody>
      </p:sp>
      <p:sp>
        <p:nvSpPr>
          <p:cNvPr id="4" name="TextBox 3"/>
          <p:cNvSpPr txBox="1"/>
          <p:nvPr/>
        </p:nvSpPr>
        <p:spPr>
          <a:xfrm>
            <a:off x="152400" y="914400"/>
            <a:ext cx="8660328" cy="3447098"/>
          </a:xfrm>
          <a:prstGeom prst="rect">
            <a:avLst/>
          </a:prstGeom>
          <a:noFill/>
        </p:spPr>
        <p:txBody>
          <a:bodyPr wrap="square" rtlCol="0">
            <a:spAutoFit/>
          </a:bodyPr>
          <a:lstStyle/>
          <a:p>
            <a:pPr algn="ctr"/>
            <a:r>
              <a:rPr lang="en-US" sz="2600" b="1" dirty="0" smtClean="0"/>
              <a:t>EXPENDITURE</a:t>
            </a:r>
            <a:endParaRPr lang="en-US" sz="2600" b="1" dirty="0"/>
          </a:p>
          <a:p>
            <a:endParaRPr lang="en-US" sz="2400" dirty="0" smtClean="0"/>
          </a:p>
          <a:p>
            <a:endParaRPr lang="en-US" sz="2400" dirty="0" smtClean="0"/>
          </a:p>
          <a:p>
            <a:pPr marL="342900" indent="-342900">
              <a:buFont typeface="Arial" panose="020B0604020202020204" pitchFamily="34" charset="0"/>
              <a:buChar char="•"/>
            </a:pPr>
            <a:r>
              <a:rPr lang="en-US" sz="2400" dirty="0" smtClean="0"/>
              <a:t>Claims Paid  - the </a:t>
            </a:r>
            <a:r>
              <a:rPr lang="en-US" sz="2400" dirty="0"/>
              <a:t>budget for claims for 2020/21 has taken into account that the Claims Department </a:t>
            </a:r>
            <a:r>
              <a:rPr lang="en-US" sz="2400" dirty="0" smtClean="0"/>
              <a:t>is currently </a:t>
            </a:r>
            <a:r>
              <a:rPr lang="en-US" sz="2400" dirty="0"/>
              <a:t>processing a number of large claims as a result of the liquidation of </a:t>
            </a:r>
            <a:r>
              <a:rPr lang="en-US" sz="2400" dirty="0" err="1" smtClean="0"/>
              <a:t>Beyers</a:t>
            </a:r>
            <a:r>
              <a:rPr lang="en-US" sz="2400" dirty="0" smtClean="0"/>
              <a:t> Property </a:t>
            </a:r>
            <a:r>
              <a:rPr lang="en-US" sz="2400" dirty="0"/>
              <a:t>Group </a:t>
            </a:r>
            <a:r>
              <a:rPr lang="en-US" sz="2400" dirty="0" smtClean="0"/>
              <a:t>The </a:t>
            </a:r>
            <a:r>
              <a:rPr lang="en-US" sz="2400" dirty="0"/>
              <a:t>company </a:t>
            </a:r>
            <a:r>
              <a:rPr lang="en-US" sz="2400" dirty="0" smtClean="0"/>
              <a:t>has been </a:t>
            </a:r>
            <a:r>
              <a:rPr lang="en-US" sz="2400" dirty="0"/>
              <a:t>liquidated and its directors sequestrated. </a:t>
            </a:r>
            <a:endParaRPr lang="en-US" sz="2400" dirty="0" smtClean="0"/>
          </a:p>
          <a:p>
            <a:pPr marL="342900"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3089018751"/>
      </p:ext>
    </p:extLst>
  </p:cSld>
  <p:clrMapOvr>
    <a:masterClrMapping/>
  </p:clrMapOvr>
  <mc:AlternateContent xmlns:mc="http://schemas.openxmlformats.org/markup-compatibility/2006" xmlns:p14="http://schemas.microsoft.com/office/powerpoint/2010/main">
    <mc:Choice Requires="p14">
      <p:transition spd="slow" p14:dur="225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1772" y="971868"/>
            <a:ext cx="9165772" cy="45719"/>
          </a:xfrm>
          <a:prstGeom prst="rect">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 name="Rectangle 1"/>
          <p:cNvSpPr/>
          <p:nvPr/>
        </p:nvSpPr>
        <p:spPr>
          <a:xfrm>
            <a:off x="0" y="132518"/>
            <a:ext cx="9144000" cy="584775"/>
          </a:xfrm>
          <a:prstGeom prst="rect">
            <a:avLst/>
          </a:prstGeom>
        </p:spPr>
        <p:txBody>
          <a:bodyPr wrap="square">
            <a:spAutoFit/>
          </a:bodyPr>
          <a:lstStyle/>
          <a:p>
            <a:pPr algn="ctr"/>
            <a:r>
              <a:rPr lang="en-US" sz="3200" b="1" dirty="0" smtClean="0"/>
              <a:t>INSTITUTIONAL POLICIES AND STRATEGIES </a:t>
            </a:r>
            <a:endParaRPr lang="en-US" sz="3200" dirty="0"/>
          </a:p>
        </p:txBody>
      </p:sp>
      <p:sp>
        <p:nvSpPr>
          <p:cNvPr id="3" name="Rectangle 2"/>
          <p:cNvSpPr/>
          <p:nvPr/>
        </p:nvSpPr>
        <p:spPr>
          <a:xfrm>
            <a:off x="469899" y="1600200"/>
            <a:ext cx="8153400" cy="3816429"/>
          </a:xfrm>
          <a:prstGeom prst="rect">
            <a:avLst/>
          </a:prstGeom>
        </p:spPr>
        <p:txBody>
          <a:bodyPr wrap="square">
            <a:spAutoFit/>
          </a:bodyPr>
          <a:lstStyle/>
          <a:p>
            <a:pPr algn="just"/>
            <a:r>
              <a:rPr lang="en-ZA" sz="2200" b="1" i="1" dirty="0" smtClean="0"/>
              <a:t>The following are the Planned </a:t>
            </a:r>
            <a:r>
              <a:rPr lang="en-ZA" sz="2200" b="1" i="1" dirty="0"/>
              <a:t>Policy </a:t>
            </a:r>
            <a:r>
              <a:rPr lang="en-ZA" sz="2200" b="1" i="1" dirty="0" smtClean="0"/>
              <a:t>Initiatives that the EAAB intends to undertake in the next 5 years: </a:t>
            </a:r>
          </a:p>
          <a:p>
            <a:pPr algn="just"/>
            <a:endParaRPr lang="en-ZA" sz="2200" b="1" dirty="0" smtClean="0"/>
          </a:p>
          <a:p>
            <a:pPr marL="457200" lvl="0" indent="-457200" algn="just">
              <a:buFont typeface="+mj-lt"/>
              <a:buAutoNum type="arabicPeriod"/>
            </a:pPr>
            <a:r>
              <a:rPr lang="en-ZA" sz="2200" dirty="0"/>
              <a:t>Financial Intelligence Centre</a:t>
            </a:r>
          </a:p>
          <a:p>
            <a:pPr marL="457200" lvl="0" indent="-457200" algn="just">
              <a:buFont typeface="+mj-lt"/>
              <a:buAutoNum type="arabicPeriod"/>
            </a:pPr>
            <a:r>
              <a:rPr lang="en-ZA" sz="2200" dirty="0"/>
              <a:t>Alignment to the Department of Human Settlements, Water and Sanitation Housing </a:t>
            </a:r>
            <a:r>
              <a:rPr lang="en-ZA" sz="2200" dirty="0" smtClean="0"/>
              <a:t>initiatives</a:t>
            </a:r>
          </a:p>
          <a:p>
            <a:pPr marL="457200" indent="-457200" algn="just">
              <a:buFont typeface="+mj-lt"/>
              <a:buAutoNum type="arabicPeriod"/>
            </a:pPr>
            <a:r>
              <a:rPr lang="en-ZA" sz="2200" dirty="0"/>
              <a:t>Transactional Support Initiative</a:t>
            </a:r>
          </a:p>
          <a:p>
            <a:pPr marL="457200" indent="-457200" algn="just">
              <a:buFont typeface="+mj-lt"/>
              <a:buAutoNum type="arabicPeriod"/>
            </a:pPr>
            <a:r>
              <a:rPr lang="en-ZA" sz="2200" dirty="0"/>
              <a:t>Establishing a Knowledge Hub</a:t>
            </a:r>
          </a:p>
          <a:p>
            <a:pPr marL="457200" indent="-457200" algn="just">
              <a:buFont typeface="+mj-lt"/>
              <a:buAutoNum type="arabicPeriod"/>
            </a:pPr>
            <a:r>
              <a:rPr lang="en-ZA" sz="2200" dirty="0"/>
              <a:t>Transformation</a:t>
            </a:r>
          </a:p>
          <a:p>
            <a:pPr marL="457200" lvl="0" indent="-457200" algn="just">
              <a:buFont typeface="+mj-lt"/>
              <a:buAutoNum type="arabicPeriod"/>
            </a:pPr>
            <a:r>
              <a:rPr lang="en-ZA" sz="2200" dirty="0"/>
              <a:t>Facilitating and Implementing the Industry Regularisation Programme (Amnesty</a:t>
            </a:r>
            <a:r>
              <a:rPr lang="en-ZA" sz="2200" dirty="0" smtClean="0"/>
              <a:t>)</a:t>
            </a:r>
            <a:r>
              <a:rPr lang="en-ZA" sz="2200" b="1" dirty="0" smtClean="0">
                <a:latin typeface="Calibri" pitchFamily="34" charset="0"/>
              </a:rPr>
              <a:t> </a:t>
            </a:r>
            <a:endParaRPr lang="en-US" sz="2200" dirty="0" smtClean="0">
              <a:latin typeface="Calibri" pitchFamily="34" charset="0"/>
            </a:endParaRPr>
          </a:p>
        </p:txBody>
      </p:sp>
      <p:sp>
        <p:nvSpPr>
          <p:cNvPr id="5" name="Slide Number Placeholder 4"/>
          <p:cNvSpPr>
            <a:spLocks noGrp="1"/>
          </p:cNvSpPr>
          <p:nvPr>
            <p:ph type="sldNum" sz="quarter" idx="12"/>
          </p:nvPr>
        </p:nvSpPr>
        <p:spPr/>
        <p:txBody>
          <a:bodyPr/>
          <a:lstStyle/>
          <a:p>
            <a:fld id="{42473B70-028F-4EC3-9C01-7BB753687177}" type="slidenum">
              <a:rPr lang="en-US" sz="2400" b="1" smtClean="0"/>
              <a:t>7</a:t>
            </a:fld>
            <a:endParaRPr lang="en-US" sz="2400" b="1" dirty="0"/>
          </a:p>
        </p:txBody>
      </p:sp>
      <p:pic>
        <p:nvPicPr>
          <p:cNvPr id="6" name="Picture 4" descr="Johannesburg City Center Skyline, Johannesburg, Gauteng Province ..."/>
          <p:cNvPicPr>
            <a:picLocks noChangeAspect="1" noChangeArrowheads="1"/>
          </p:cNvPicPr>
          <p:nvPr/>
        </p:nvPicPr>
        <p:blipFill rotWithShape="1">
          <a:blip r:embed="rId3">
            <a:extLst>
              <a:ext uri="{28A0092B-C50C-407E-A947-70E740481C1C}">
                <a14:useLocalDpi xmlns:a14="http://schemas.microsoft.com/office/drawing/2010/main" val="0"/>
              </a:ext>
            </a:extLst>
          </a:blip>
          <a:srcRect r="11190" b="89381"/>
          <a:stretch/>
        </p:blipFill>
        <p:spPr bwMode="auto">
          <a:xfrm>
            <a:off x="-5930" y="694281"/>
            <a:ext cx="9149930" cy="201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0427057"/>
      </p:ext>
    </p:extLst>
  </p:cSld>
  <p:clrMapOvr>
    <a:masterClrMapping/>
  </p:clrMapOvr>
  <p:transition spd="slow">
    <p:push dir="u"/>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32518"/>
            <a:ext cx="9144000" cy="584775"/>
          </a:xfrm>
          <a:prstGeom prst="rect">
            <a:avLst/>
          </a:prstGeom>
        </p:spPr>
        <p:txBody>
          <a:bodyPr wrap="square">
            <a:spAutoFit/>
          </a:bodyPr>
          <a:lstStyle/>
          <a:p>
            <a:pPr algn="ctr"/>
            <a:r>
              <a:rPr lang="en-US" sz="3200" b="1" dirty="0"/>
              <a:t>RECOMMENDATION</a:t>
            </a:r>
          </a:p>
        </p:txBody>
      </p:sp>
      <p:sp>
        <p:nvSpPr>
          <p:cNvPr id="3" name="Rectangle 2"/>
          <p:cNvSpPr/>
          <p:nvPr/>
        </p:nvSpPr>
        <p:spPr>
          <a:xfrm>
            <a:off x="1295400" y="1676400"/>
            <a:ext cx="7239000" cy="2985433"/>
          </a:xfrm>
          <a:prstGeom prst="rect">
            <a:avLst/>
          </a:prstGeom>
        </p:spPr>
        <p:txBody>
          <a:bodyPr wrap="square">
            <a:spAutoFit/>
          </a:bodyPr>
          <a:lstStyle/>
          <a:p>
            <a:pPr algn="ctr"/>
            <a:endParaRPr lang="en-ZA" sz="3200" b="1" dirty="0" smtClean="0">
              <a:latin typeface="Calibri" pitchFamily="34" charset="0"/>
            </a:endParaRPr>
          </a:p>
          <a:p>
            <a:pPr algn="just"/>
            <a:r>
              <a:rPr lang="en-ZA" sz="2400" dirty="0" smtClean="0">
                <a:latin typeface="Calibri" pitchFamily="34" charset="0"/>
              </a:rPr>
              <a:t>For the Department </a:t>
            </a:r>
            <a:r>
              <a:rPr lang="en-ZA" sz="2400" dirty="0">
                <a:latin typeface="Calibri" pitchFamily="34" charset="0"/>
              </a:rPr>
              <a:t>of Human Settlements (DHS</a:t>
            </a:r>
            <a:r>
              <a:rPr lang="en-ZA" sz="2400" dirty="0" smtClean="0">
                <a:latin typeface="Calibri" pitchFamily="34" charset="0"/>
              </a:rPr>
              <a:t>) to approve the Estate </a:t>
            </a:r>
            <a:r>
              <a:rPr lang="en-ZA" sz="2400" dirty="0">
                <a:latin typeface="Calibri" pitchFamily="34" charset="0"/>
              </a:rPr>
              <a:t>Agency Affairs </a:t>
            </a:r>
            <a:r>
              <a:rPr lang="en-ZA" sz="2400" dirty="0" smtClean="0">
                <a:latin typeface="Calibri" pitchFamily="34" charset="0"/>
              </a:rPr>
              <a:t>Board’s (EAAB)</a:t>
            </a:r>
          </a:p>
          <a:p>
            <a:pPr algn="just"/>
            <a:endParaRPr lang="en-ZA" sz="2800" dirty="0" smtClean="0">
              <a:latin typeface="Calibri" pitchFamily="34" charset="0"/>
            </a:endParaRPr>
          </a:p>
          <a:p>
            <a:pPr marL="457200" indent="-457200" algn="just">
              <a:buFont typeface="Arial" panose="020B0604020202020204" pitchFamily="34" charset="0"/>
              <a:buChar char="•"/>
            </a:pPr>
            <a:r>
              <a:rPr lang="en-ZA" sz="2800" dirty="0" smtClean="0">
                <a:latin typeface="Calibri" pitchFamily="34" charset="0"/>
              </a:rPr>
              <a:t>Strategic Plan for 2021/25</a:t>
            </a:r>
          </a:p>
          <a:p>
            <a:pPr marL="457200" indent="-457200" algn="just">
              <a:buFont typeface="Arial" panose="020B0604020202020204" pitchFamily="34" charset="0"/>
              <a:buChar char="•"/>
            </a:pPr>
            <a:r>
              <a:rPr lang="en-ZA" sz="2800" dirty="0" smtClean="0">
                <a:latin typeface="Calibri" pitchFamily="34" charset="0"/>
              </a:rPr>
              <a:t>Annual Performance Plan for 2020/21</a:t>
            </a:r>
          </a:p>
          <a:p>
            <a:pPr algn="just"/>
            <a:endParaRPr lang="en-US" sz="2400" dirty="0" smtClean="0">
              <a:latin typeface="Calibri" pitchFamily="34" charset="0"/>
            </a:endParaRPr>
          </a:p>
        </p:txBody>
      </p:sp>
      <p:sp>
        <p:nvSpPr>
          <p:cNvPr id="5" name="Slide Number Placeholder 4"/>
          <p:cNvSpPr>
            <a:spLocks noGrp="1"/>
          </p:cNvSpPr>
          <p:nvPr>
            <p:ph type="sldNum" sz="quarter" idx="12"/>
          </p:nvPr>
        </p:nvSpPr>
        <p:spPr/>
        <p:txBody>
          <a:bodyPr/>
          <a:lstStyle/>
          <a:p>
            <a:fld id="{42473B70-028F-4EC3-9C01-7BB753687177}" type="slidenum">
              <a:rPr lang="en-US" sz="2400" b="1" smtClean="0"/>
              <a:t>70</a:t>
            </a:fld>
            <a:endParaRPr lang="en-US" sz="2400" b="1" dirty="0"/>
          </a:p>
        </p:txBody>
      </p:sp>
      <p:pic>
        <p:nvPicPr>
          <p:cNvPr id="6" name="Picture 4" descr="Johannesburg City Center Skyline, Johannesburg, Gauteng Province ..."/>
          <p:cNvPicPr>
            <a:picLocks noChangeAspect="1" noChangeArrowheads="1"/>
          </p:cNvPicPr>
          <p:nvPr/>
        </p:nvPicPr>
        <p:blipFill rotWithShape="1">
          <a:blip r:embed="rId3">
            <a:extLst>
              <a:ext uri="{28A0092B-C50C-407E-A947-70E740481C1C}">
                <a14:useLocalDpi xmlns:a14="http://schemas.microsoft.com/office/drawing/2010/main" val="0"/>
              </a:ext>
            </a:extLst>
          </a:blip>
          <a:srcRect r="11190" b="89381"/>
          <a:stretch/>
        </p:blipFill>
        <p:spPr bwMode="auto">
          <a:xfrm>
            <a:off x="-5930" y="694281"/>
            <a:ext cx="9149930" cy="20197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21772" y="971868"/>
            <a:ext cx="9165772" cy="45719"/>
          </a:xfrm>
          <a:prstGeom prst="rect">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0" name="Rectangle 9"/>
          <p:cNvSpPr/>
          <p:nvPr/>
        </p:nvSpPr>
        <p:spPr>
          <a:xfrm>
            <a:off x="-21772" y="1017587"/>
            <a:ext cx="990600" cy="5840413"/>
          </a:xfrm>
          <a:prstGeom prst="rect">
            <a:avLst/>
          </a:prstGeom>
          <a:solidFill>
            <a:srgbClr val="DAC8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Right Triangle 10"/>
          <p:cNvSpPr/>
          <p:nvPr/>
        </p:nvSpPr>
        <p:spPr>
          <a:xfrm>
            <a:off x="130628" y="1828800"/>
            <a:ext cx="685800" cy="50292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3641369814"/>
      </p:ext>
    </p:extLst>
  </p:cSld>
  <p:clrMapOvr>
    <a:masterClrMapping/>
  </p:clrMapOvr>
  <p:transition spd="slow">
    <p:push dir="u"/>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Johannesburg City Center Skyline, Johannesburg, Gauteng Province ..."/>
          <p:cNvPicPr>
            <a:picLocks noChangeAspect="1" noChangeArrowheads="1"/>
          </p:cNvPicPr>
          <p:nvPr/>
        </p:nvPicPr>
        <p:blipFill rotWithShape="1">
          <a:blip r:embed="rId3">
            <a:extLst>
              <a:ext uri="{28A0092B-C50C-407E-A947-70E740481C1C}">
                <a14:useLocalDpi xmlns:a14="http://schemas.microsoft.com/office/drawing/2010/main" val="0"/>
              </a:ext>
            </a:extLst>
          </a:blip>
          <a:srcRect r="11190"/>
          <a:stretch/>
        </p:blipFill>
        <p:spPr bwMode="auto">
          <a:xfrm>
            <a:off x="-5930" y="-25400"/>
            <a:ext cx="9149930" cy="6883400"/>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 5"/>
          <p:cNvGrpSpPr/>
          <p:nvPr/>
        </p:nvGrpSpPr>
        <p:grpSpPr>
          <a:xfrm>
            <a:off x="4942478" y="284666"/>
            <a:ext cx="3058522" cy="2915734"/>
            <a:chOff x="5026714" y="791737"/>
            <a:chExt cx="3134139" cy="2865863"/>
          </a:xfrm>
        </p:grpSpPr>
        <p:sp>
          <p:nvSpPr>
            <p:cNvPr id="3" name="Oval 2"/>
            <p:cNvSpPr/>
            <p:nvPr/>
          </p:nvSpPr>
          <p:spPr>
            <a:xfrm>
              <a:off x="5105400" y="791737"/>
              <a:ext cx="2976769" cy="286586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5026714" y="1880383"/>
              <a:ext cx="3134139" cy="649352"/>
            </a:xfrm>
            <a:prstGeom prst="rect">
              <a:avLst/>
            </a:prstGeom>
            <a:noFill/>
            <a:ln>
              <a:noFill/>
            </a:ln>
          </p:spPr>
          <p:txBody>
            <a:bodyPr wrap="square" rtlCol="0">
              <a:spAutoFit/>
            </a:bodyPr>
            <a:lstStyle/>
            <a:p>
              <a:pPr algn="ctr"/>
              <a:r>
                <a:rPr lang="en-US" sz="4000" b="1" dirty="0" smtClean="0"/>
                <a:t>THANK YOU</a:t>
              </a:r>
              <a:endParaRPr lang="en-US" sz="4000" b="1" dirty="0"/>
            </a:p>
          </p:txBody>
        </p:sp>
      </p:grpSp>
      <p:sp>
        <p:nvSpPr>
          <p:cNvPr id="5" name="Slide Number Placeholder 4"/>
          <p:cNvSpPr>
            <a:spLocks noGrp="1"/>
          </p:cNvSpPr>
          <p:nvPr>
            <p:ph type="sldNum" sz="quarter" idx="12"/>
          </p:nvPr>
        </p:nvSpPr>
        <p:spPr/>
        <p:txBody>
          <a:bodyPr/>
          <a:lstStyle/>
          <a:p>
            <a:fld id="{42473B70-028F-4EC3-9C01-7BB753687177}" type="slidenum">
              <a:rPr lang="en-US" smtClean="0"/>
              <a:t>71</a:t>
            </a:fld>
            <a:endParaRPr lang="en-US" dirty="0"/>
          </a:p>
        </p:txBody>
      </p:sp>
    </p:spTree>
    <p:extLst>
      <p:ext uri="{BB962C8B-B14F-4D97-AF65-F5344CB8AC3E}">
        <p14:creationId xmlns:p14="http://schemas.microsoft.com/office/powerpoint/2010/main" val="752960510"/>
      </p:ext>
    </p:extLst>
  </p:cSld>
  <p:clrMapOvr>
    <a:masterClrMapping/>
  </p:clrMapOvr>
  <mc:AlternateContent xmlns:mc="http://schemas.openxmlformats.org/markup-compatibility/2006" xmlns:p14="http://schemas.microsoft.com/office/powerpoint/2010/main">
    <mc:Choice Requires="p14">
      <p:transition spd="slow" p14:dur="2750">
        <p14:doors dir="ver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1772" y="971868"/>
            <a:ext cx="9165772" cy="45719"/>
          </a:xfrm>
          <a:prstGeom prst="rect">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 name="Rectangle 1"/>
          <p:cNvSpPr/>
          <p:nvPr/>
        </p:nvSpPr>
        <p:spPr>
          <a:xfrm>
            <a:off x="0" y="132518"/>
            <a:ext cx="9144000" cy="584775"/>
          </a:xfrm>
          <a:prstGeom prst="rect">
            <a:avLst/>
          </a:prstGeom>
        </p:spPr>
        <p:txBody>
          <a:bodyPr wrap="square">
            <a:spAutoFit/>
          </a:bodyPr>
          <a:lstStyle/>
          <a:p>
            <a:pPr algn="ctr"/>
            <a:r>
              <a:rPr lang="en-ZA" sz="3200" b="1" dirty="0">
                <a:latin typeface="Calibri" pitchFamily="34" charset="0"/>
              </a:rPr>
              <a:t>VISION</a:t>
            </a:r>
            <a:r>
              <a:rPr lang="en-ZA" sz="2400" b="1" dirty="0">
                <a:latin typeface="Calibri" pitchFamily="34" charset="0"/>
              </a:rPr>
              <a:t> </a:t>
            </a:r>
          </a:p>
        </p:txBody>
      </p:sp>
      <p:sp>
        <p:nvSpPr>
          <p:cNvPr id="3" name="Rectangle 2"/>
          <p:cNvSpPr/>
          <p:nvPr/>
        </p:nvSpPr>
        <p:spPr>
          <a:xfrm>
            <a:off x="1295400" y="1676400"/>
            <a:ext cx="7010400" cy="3416320"/>
          </a:xfrm>
          <a:prstGeom prst="rect">
            <a:avLst/>
          </a:prstGeom>
        </p:spPr>
        <p:txBody>
          <a:bodyPr wrap="square">
            <a:spAutoFit/>
          </a:bodyPr>
          <a:lstStyle/>
          <a:p>
            <a:pPr algn="ctr"/>
            <a:endParaRPr lang="en-ZA" sz="3200" b="1" dirty="0" smtClean="0">
              <a:latin typeface="Calibri" pitchFamily="34" charset="0"/>
            </a:endParaRPr>
          </a:p>
          <a:p>
            <a:pPr algn="ctr"/>
            <a:endParaRPr lang="en-ZA" sz="2400" b="1" dirty="0">
              <a:latin typeface="Calibri" pitchFamily="34" charset="0"/>
            </a:endParaRPr>
          </a:p>
          <a:p>
            <a:pPr algn="ctr"/>
            <a:r>
              <a:rPr lang="en-US" sz="2800" dirty="0" smtClean="0">
                <a:latin typeface="Calibri" pitchFamily="34" charset="0"/>
              </a:rPr>
              <a:t>Our vision is that of a transformed professional and well-regulated real estate sector in a </a:t>
            </a:r>
          </a:p>
          <a:p>
            <a:pPr algn="ctr"/>
            <a:r>
              <a:rPr lang="en-US" sz="2800" dirty="0" smtClean="0">
                <a:latin typeface="Calibri" pitchFamily="34" charset="0"/>
              </a:rPr>
              <a:t>spatially integrated society.</a:t>
            </a:r>
          </a:p>
          <a:p>
            <a:pPr algn="ctr"/>
            <a:endParaRPr lang="en-US" sz="2800" dirty="0">
              <a:latin typeface="Calibri" pitchFamily="34" charset="0"/>
            </a:endParaRPr>
          </a:p>
          <a:p>
            <a:pPr algn="just"/>
            <a:endParaRPr lang="en-US" sz="2400" dirty="0" smtClean="0">
              <a:latin typeface="Calibri" pitchFamily="34" charset="0"/>
            </a:endParaRPr>
          </a:p>
          <a:p>
            <a:pPr algn="just"/>
            <a:r>
              <a:rPr lang="en-ZA" sz="2400" b="1" dirty="0" smtClean="0">
                <a:latin typeface="Calibri" pitchFamily="34" charset="0"/>
              </a:rPr>
              <a:t> </a:t>
            </a:r>
            <a:endParaRPr lang="en-US" sz="2400" dirty="0" smtClean="0">
              <a:latin typeface="Calibri" pitchFamily="34" charset="0"/>
            </a:endParaRPr>
          </a:p>
        </p:txBody>
      </p:sp>
      <p:sp>
        <p:nvSpPr>
          <p:cNvPr id="5" name="Slide Number Placeholder 4"/>
          <p:cNvSpPr>
            <a:spLocks noGrp="1"/>
          </p:cNvSpPr>
          <p:nvPr>
            <p:ph type="sldNum" sz="quarter" idx="12"/>
          </p:nvPr>
        </p:nvSpPr>
        <p:spPr/>
        <p:txBody>
          <a:bodyPr/>
          <a:lstStyle/>
          <a:p>
            <a:fld id="{42473B70-028F-4EC3-9C01-7BB753687177}" type="slidenum">
              <a:rPr lang="en-US" sz="2400" b="1" smtClean="0"/>
              <a:t>8</a:t>
            </a:fld>
            <a:endParaRPr lang="en-US" sz="2400" b="1" dirty="0"/>
          </a:p>
        </p:txBody>
      </p:sp>
      <p:pic>
        <p:nvPicPr>
          <p:cNvPr id="6" name="Picture 4" descr="Johannesburg City Center Skyline, Johannesburg, Gauteng Province ..."/>
          <p:cNvPicPr>
            <a:picLocks noChangeAspect="1" noChangeArrowheads="1"/>
          </p:cNvPicPr>
          <p:nvPr/>
        </p:nvPicPr>
        <p:blipFill rotWithShape="1">
          <a:blip r:embed="rId3">
            <a:extLst>
              <a:ext uri="{28A0092B-C50C-407E-A947-70E740481C1C}">
                <a14:useLocalDpi xmlns:a14="http://schemas.microsoft.com/office/drawing/2010/main" val="0"/>
              </a:ext>
            </a:extLst>
          </a:blip>
          <a:srcRect r="11190" b="89381"/>
          <a:stretch/>
        </p:blipFill>
        <p:spPr bwMode="auto">
          <a:xfrm>
            <a:off x="-5930" y="694281"/>
            <a:ext cx="9149930" cy="201976"/>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21772" y="1017587"/>
            <a:ext cx="990600" cy="5840413"/>
          </a:xfrm>
          <a:prstGeom prst="rect">
            <a:avLst/>
          </a:prstGeom>
          <a:solidFill>
            <a:srgbClr val="DAC8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2" name="Right Triangle 11"/>
          <p:cNvSpPr/>
          <p:nvPr/>
        </p:nvSpPr>
        <p:spPr>
          <a:xfrm>
            <a:off x="130628" y="1828800"/>
            <a:ext cx="685800" cy="50292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2518970147"/>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1772" y="971868"/>
            <a:ext cx="9165772" cy="45719"/>
          </a:xfrm>
          <a:prstGeom prst="rect">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 name="Rectangle 1"/>
          <p:cNvSpPr/>
          <p:nvPr/>
        </p:nvSpPr>
        <p:spPr>
          <a:xfrm>
            <a:off x="0" y="123924"/>
            <a:ext cx="9144000" cy="584775"/>
          </a:xfrm>
          <a:prstGeom prst="rect">
            <a:avLst/>
          </a:prstGeom>
        </p:spPr>
        <p:txBody>
          <a:bodyPr wrap="square">
            <a:spAutoFit/>
          </a:bodyPr>
          <a:lstStyle/>
          <a:p>
            <a:pPr algn="ctr"/>
            <a:r>
              <a:rPr lang="en-US" sz="3200" b="1" dirty="0" smtClean="0"/>
              <a:t>MISSION </a:t>
            </a:r>
            <a:endParaRPr lang="en-US" sz="3200" b="1" dirty="0"/>
          </a:p>
        </p:txBody>
      </p:sp>
      <p:sp>
        <p:nvSpPr>
          <p:cNvPr id="3" name="Rectangle 2"/>
          <p:cNvSpPr/>
          <p:nvPr/>
        </p:nvSpPr>
        <p:spPr>
          <a:xfrm>
            <a:off x="1219200" y="1447800"/>
            <a:ext cx="7620000" cy="5570756"/>
          </a:xfrm>
          <a:prstGeom prst="rect">
            <a:avLst/>
          </a:prstGeom>
        </p:spPr>
        <p:txBody>
          <a:bodyPr wrap="square">
            <a:spAutoFit/>
          </a:bodyPr>
          <a:lstStyle/>
          <a:p>
            <a:pPr marL="342900" indent="-342900" algn="just">
              <a:buFont typeface="Wingdings" panose="05000000000000000000" pitchFamily="2" charset="2"/>
              <a:buChar char="§"/>
            </a:pPr>
            <a:r>
              <a:rPr lang="en-US" sz="2200" b="1" i="1" dirty="0" smtClean="0">
                <a:latin typeface="Calibri" pitchFamily="34" charset="0"/>
              </a:rPr>
              <a:t>Protect </a:t>
            </a:r>
            <a:r>
              <a:rPr lang="en-US" sz="2200" dirty="0" smtClean="0">
                <a:latin typeface="Calibri" pitchFamily="34" charset="0"/>
              </a:rPr>
              <a:t>- Through education awareness building and information sharing we strive to protect the interest and dignity of the property consuming public and their security of tenure.</a:t>
            </a:r>
          </a:p>
          <a:p>
            <a:pPr algn="just"/>
            <a:endParaRPr lang="en-US" sz="2200" dirty="0" smtClean="0">
              <a:latin typeface="Calibri" pitchFamily="34" charset="0"/>
            </a:endParaRPr>
          </a:p>
          <a:p>
            <a:pPr marL="342900" indent="-342900" algn="just">
              <a:buFont typeface="Wingdings" panose="05000000000000000000" pitchFamily="2" charset="2"/>
              <a:buChar char="§"/>
            </a:pPr>
            <a:r>
              <a:rPr lang="en-US" sz="2200" b="1" i="1" dirty="0" smtClean="0">
                <a:latin typeface="Calibri" pitchFamily="34" charset="0"/>
              </a:rPr>
              <a:t>Regulate- </a:t>
            </a:r>
            <a:r>
              <a:rPr lang="en-US" sz="2200" dirty="0">
                <a:latin typeface="Calibri" pitchFamily="34" charset="0"/>
              </a:rPr>
              <a:t> </a:t>
            </a:r>
            <a:r>
              <a:rPr lang="en-US" sz="2200" dirty="0" smtClean="0">
                <a:latin typeface="Calibri" pitchFamily="34" charset="0"/>
              </a:rPr>
              <a:t>We regulate the property profession by establishing norms and standards educating licensing the enforcement of regulations and standards for industry role-players and the administration of the Estate Agents Fidelity Fund.</a:t>
            </a:r>
          </a:p>
          <a:p>
            <a:pPr algn="just"/>
            <a:endParaRPr lang="en-US" sz="2200" dirty="0" smtClean="0">
              <a:latin typeface="Calibri" pitchFamily="34" charset="0"/>
            </a:endParaRPr>
          </a:p>
          <a:p>
            <a:pPr marL="342900" indent="-342900" algn="just">
              <a:buFont typeface="Wingdings" panose="05000000000000000000" pitchFamily="2" charset="2"/>
              <a:buChar char="§"/>
            </a:pPr>
            <a:r>
              <a:rPr lang="en-US" sz="2200" b="1" i="1" dirty="0" smtClean="0">
                <a:latin typeface="Calibri" pitchFamily="34" charset="0"/>
              </a:rPr>
              <a:t>Transform-  </a:t>
            </a:r>
            <a:r>
              <a:rPr lang="en-US" sz="2200" dirty="0" smtClean="0">
                <a:latin typeface="Calibri" pitchFamily="34" charset="0"/>
              </a:rPr>
              <a:t>As the leaders of the sector we drive the transformation of the property market to </a:t>
            </a:r>
            <a:r>
              <a:rPr lang="en-US" sz="2200" dirty="0">
                <a:latin typeface="Calibri" pitchFamily="34" charset="0"/>
              </a:rPr>
              <a:t>f</a:t>
            </a:r>
            <a:r>
              <a:rPr lang="en-US" sz="2200" dirty="0" smtClean="0">
                <a:latin typeface="Calibri" pitchFamily="34" charset="0"/>
              </a:rPr>
              <a:t>acilitate equitable economic growth through broad participation.</a:t>
            </a:r>
            <a:endParaRPr lang="en-US" sz="2200" b="1" i="1" dirty="0">
              <a:latin typeface="Calibri" pitchFamily="34" charset="0"/>
            </a:endParaRPr>
          </a:p>
          <a:p>
            <a:pPr algn="just"/>
            <a:endParaRPr lang="en-US" sz="2400" dirty="0" smtClean="0">
              <a:latin typeface="Calibri" pitchFamily="34" charset="0"/>
            </a:endParaRPr>
          </a:p>
          <a:p>
            <a:pPr algn="just"/>
            <a:r>
              <a:rPr lang="en-ZA" sz="2400" b="1" dirty="0" smtClean="0">
                <a:latin typeface="Calibri" pitchFamily="34" charset="0"/>
              </a:rPr>
              <a:t> </a:t>
            </a:r>
            <a:endParaRPr lang="en-US" sz="2400" dirty="0" smtClean="0">
              <a:latin typeface="Calibri" pitchFamily="34" charset="0"/>
            </a:endParaRPr>
          </a:p>
        </p:txBody>
      </p:sp>
      <p:sp>
        <p:nvSpPr>
          <p:cNvPr id="5" name="Slide Number Placeholder 4"/>
          <p:cNvSpPr>
            <a:spLocks noGrp="1"/>
          </p:cNvSpPr>
          <p:nvPr>
            <p:ph type="sldNum" sz="quarter" idx="12"/>
          </p:nvPr>
        </p:nvSpPr>
        <p:spPr/>
        <p:txBody>
          <a:bodyPr/>
          <a:lstStyle/>
          <a:p>
            <a:fld id="{42473B70-028F-4EC3-9C01-7BB753687177}" type="slidenum">
              <a:rPr lang="en-US" sz="2400" b="1" smtClean="0"/>
              <a:t>9</a:t>
            </a:fld>
            <a:endParaRPr lang="en-US" sz="2400" b="1" dirty="0"/>
          </a:p>
        </p:txBody>
      </p:sp>
      <p:pic>
        <p:nvPicPr>
          <p:cNvPr id="6" name="Picture 4" descr="Johannesburg City Center Skyline, Johannesburg, Gauteng Province ..."/>
          <p:cNvPicPr>
            <a:picLocks noChangeAspect="1" noChangeArrowheads="1"/>
          </p:cNvPicPr>
          <p:nvPr/>
        </p:nvPicPr>
        <p:blipFill rotWithShape="1">
          <a:blip r:embed="rId3">
            <a:extLst>
              <a:ext uri="{28A0092B-C50C-407E-A947-70E740481C1C}">
                <a14:useLocalDpi xmlns:a14="http://schemas.microsoft.com/office/drawing/2010/main" val="0"/>
              </a:ext>
            </a:extLst>
          </a:blip>
          <a:srcRect r="11190" b="89381"/>
          <a:stretch/>
        </p:blipFill>
        <p:spPr bwMode="auto">
          <a:xfrm>
            <a:off x="-5930" y="694281"/>
            <a:ext cx="9149930" cy="201976"/>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21772" y="1017587"/>
            <a:ext cx="990600" cy="5840413"/>
          </a:xfrm>
          <a:prstGeom prst="rect">
            <a:avLst/>
          </a:prstGeom>
          <a:solidFill>
            <a:srgbClr val="DAC8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2" name="Right Triangle 11"/>
          <p:cNvSpPr/>
          <p:nvPr/>
        </p:nvSpPr>
        <p:spPr>
          <a:xfrm>
            <a:off x="130628" y="1828800"/>
            <a:ext cx="685800" cy="50292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1029451500"/>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4231</TotalTime>
  <Words>8868</Words>
  <Application>Microsoft Office PowerPoint</Application>
  <PresentationFormat>On-screen Show (4:3)</PresentationFormat>
  <Paragraphs>1441</Paragraphs>
  <Slides>71</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71</vt:i4>
      </vt:variant>
    </vt:vector>
  </HeadingPairs>
  <TitlesOfParts>
    <vt:vector size="79" baseType="lpstr">
      <vt:lpstr>Arial</vt:lpstr>
      <vt:lpstr>Calibri</vt:lpstr>
      <vt:lpstr>Candara</vt:lpstr>
      <vt:lpstr>Symbol</vt:lpstr>
      <vt:lpstr>Tahoma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Margie Campbell</dc:creator>
  <cp:lastModifiedBy>Koliswa Pasiya-Mndende</cp:lastModifiedBy>
  <cp:revision>552</cp:revision>
  <dcterms:created xsi:type="dcterms:W3CDTF">2016-09-08T08:04:52Z</dcterms:created>
  <dcterms:modified xsi:type="dcterms:W3CDTF">2020-05-08T16:39:41Z</dcterms:modified>
</cp:coreProperties>
</file>