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1143000" y="685800"/>
            <a:ext cx="4572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91"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92"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3"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0"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01"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2"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9"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0"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1"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18"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9"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0"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36"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37"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46"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54"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55"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0">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36" name="DCoG logo.jpg" descr="DCoG logo.jpg"/>
          <p:cNvPicPr>
            <a:picLocks noChangeAspect="1"/>
          </p:cNvPicPr>
          <p:nvPr/>
        </p:nvPicPr>
        <p:blipFill>
          <a:blip r:embed="rId2">
            <a:extLst/>
          </a:blip>
          <a:stretch>
            <a:fillRect/>
          </a:stretch>
        </p:blipFill>
        <p:spPr>
          <a:xfrm>
            <a:off x="76200" y="5943600"/>
            <a:ext cx="2697163" cy="865188"/>
          </a:xfrm>
          <a:prstGeom prst="rect">
            <a:avLst/>
          </a:prstGeom>
          <a:ln w="12700">
            <a:miter lim="400000"/>
          </a:ln>
        </p:spPr>
      </p:pic>
      <p:sp>
        <p:nvSpPr>
          <p:cNvPr id="3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3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46" name="DCoG logo.jpg" descr="DCoG logo.jpg"/>
          <p:cNvPicPr>
            <a:picLocks noChangeAspect="1"/>
          </p:cNvPicPr>
          <p:nvPr/>
        </p:nvPicPr>
        <p:blipFill>
          <a:blip r:embed="rId2">
            <a:extLst/>
          </a:blip>
          <a:stretch>
            <a:fillRect/>
          </a:stretch>
        </p:blipFill>
        <p:spPr>
          <a:xfrm>
            <a:off x="76200" y="5943600"/>
            <a:ext cx="2697163" cy="865188"/>
          </a:xfrm>
          <a:prstGeom prst="rect">
            <a:avLst/>
          </a:prstGeom>
          <a:ln w="12700">
            <a:miter lim="400000"/>
          </a:ln>
        </p:spPr>
      </p:pic>
      <p:sp>
        <p:nvSpPr>
          <p:cNvPr id="4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4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56" name="DCoG logo.jpg" descr="DCoG logo.jpg"/>
          <p:cNvPicPr>
            <a:picLocks noChangeAspect="1"/>
          </p:cNvPicPr>
          <p:nvPr/>
        </p:nvPicPr>
        <p:blipFill>
          <a:blip r:embed="rId2">
            <a:extLst/>
          </a:blip>
          <a:stretch>
            <a:fillRect/>
          </a:stretch>
        </p:blipFill>
        <p:spPr>
          <a:xfrm>
            <a:off x="76200" y="5943600"/>
            <a:ext cx="2697163" cy="865188"/>
          </a:xfrm>
          <a:prstGeom prst="rect">
            <a:avLst/>
          </a:prstGeom>
          <a:ln w="12700">
            <a:miter lim="400000"/>
          </a:ln>
        </p:spPr>
      </p:pic>
      <p:sp>
        <p:nvSpPr>
          <p:cNvPr id="5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5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74"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83"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eg" descr="image.jpeg"/>
          <p:cNvPicPr>
            <a:picLocks noChangeAspect="1"/>
          </p:cNvPicPr>
          <p:nvPr/>
        </p:nvPicPr>
        <p:blipFill>
          <a:blip r:embed="rId19">
            <a:extLst/>
          </a:blip>
          <a:stretch>
            <a:fillRect/>
          </a:stretch>
        </p:blipFill>
        <p:spPr>
          <a:xfrm>
            <a:off x="0" y="0"/>
            <a:ext cx="9144000" cy="6858000"/>
          </a:xfrm>
          <a:prstGeom prst="rect">
            <a:avLst/>
          </a:prstGeom>
          <a:ln w="12700">
            <a:miter lim="400000"/>
          </a:ln>
        </p:spPr>
      </p:pic>
      <p:pic>
        <p:nvPicPr>
          <p:cNvPr id="3" name="DCoG logo.jpg" descr="DCoG logo.jpg"/>
          <p:cNvPicPr>
            <a:picLocks noChangeAspect="1"/>
          </p:cNvPicPr>
          <p:nvPr/>
        </p:nvPicPr>
        <p:blipFill>
          <a:blip r:embed="rId20">
            <a:extLst/>
          </a:blip>
          <a:stretch>
            <a:fillRect/>
          </a:stretch>
        </p:blipFill>
        <p:spPr>
          <a:xfrm>
            <a:off x="76200" y="5943600"/>
            <a:ext cx="2697163" cy="865188"/>
          </a:xfrm>
          <a:prstGeom prst="rect">
            <a:avLst/>
          </a:prstGeom>
          <a:ln w="12700">
            <a:miter lim="400000"/>
          </a:ln>
        </p:spPr>
      </p:pic>
      <p:sp>
        <p:nvSpPr>
          <p:cNvPr id="4" name="Slide Number"/>
          <p:cNvSpPr txBox="1">
            <a:spLocks noGrp="1"/>
          </p:cNvSpPr>
          <p:nvPr>
            <p:ph type="sldNum" sz="quarter" idx="2"/>
          </p:nvPr>
        </p:nvSpPr>
        <p:spPr>
          <a:xfrm>
            <a:off x="8413144" y="6406785"/>
            <a:ext cx="273657" cy="264255"/>
          </a:xfrm>
          <a:prstGeom prst="rect">
            <a:avLst/>
          </a:prstGeom>
          <a:ln w="12700">
            <a:miter lim="400000"/>
          </a:ln>
        </p:spPr>
        <p:txBody>
          <a:bodyPr wrap="none" lIns="45719" rIns="45719" anchor="ctr">
            <a:spAutoFit/>
          </a:bodyPr>
          <a:lstStyle>
            <a:lvl1pPr algn="r" defTabSz="457200">
              <a:defRPr sz="1200"/>
            </a:lvl1pPr>
          </a:lstStyle>
          <a:p>
            <a:fld id="{86CB4B4D-7CA3-9044-876B-883B54F8677D}" type="slidenum">
              <a:t>‹#›</a:t>
            </a:fld>
            <a:endParaRPr/>
          </a:p>
        </p:txBody>
      </p:sp>
      <p:sp>
        <p:nvSpPr>
          <p:cNvPr id="5"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r>
              <a:t>Title Text</a:t>
            </a:r>
          </a:p>
        </p:txBody>
      </p:sp>
      <p:sp>
        <p:nvSpPr>
          <p:cNvPr id="6"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65" name="dta logo.jpg" descr="dta logo.jpg"/>
          <p:cNvPicPr>
            <a:picLocks noChangeAspect="1"/>
          </p:cNvPicPr>
          <p:nvPr/>
        </p:nvPicPr>
        <p:blipFill>
          <a:blip r:embed="rId3">
            <a:extLst/>
          </a:blip>
          <a:stretch>
            <a:fillRect/>
          </a:stretch>
        </p:blipFill>
        <p:spPr>
          <a:xfrm>
            <a:off x="152400" y="6035675"/>
            <a:ext cx="1905000" cy="703263"/>
          </a:xfrm>
          <a:prstGeom prst="rect">
            <a:avLst/>
          </a:prstGeom>
          <a:ln w="12700">
            <a:miter lim="400000"/>
          </a:ln>
        </p:spPr>
      </p:pic>
      <p:sp>
        <p:nvSpPr>
          <p:cNvPr id="166" name="DEPARTMENT OF TRADITIONAL AFFAIRS    2020-2025 STRATEGIC PLAN AND  2020/2021 ANNUAL PERFORMANCE PLAN"/>
          <p:cNvSpPr txBox="1">
            <a:spLocks noGrp="1"/>
          </p:cNvSpPr>
          <p:nvPr>
            <p:ph type="title" idx="4294967295"/>
          </p:nvPr>
        </p:nvSpPr>
        <p:spPr>
          <a:xfrm>
            <a:off x="384175" y="908050"/>
            <a:ext cx="8424863" cy="1943100"/>
          </a:xfrm>
          <a:prstGeom prst="rect">
            <a:avLst/>
          </a:prstGeom>
        </p:spPr>
        <p:txBody>
          <a:bodyPr>
            <a:normAutofit fontScale="90000"/>
          </a:bodyPr>
          <a:lstStyle/>
          <a:p>
            <a:pPr defTabSz="416052">
              <a:defRPr sz="2184"/>
            </a:pPr>
            <a:r>
              <a:t>DEPARTMENT OF TRADITIONAL AFFAIRS</a:t>
            </a:r>
            <a:br/>
            <a:r>
              <a:t/>
            </a:r>
            <a:br/>
            <a:r>
              <a:t/>
            </a:r>
            <a:br/>
            <a:r>
              <a:t/>
            </a:r>
            <a:br/>
            <a:r>
              <a:rPr sz="1820"/>
              <a:t>2020-2025 STRATEGIC PLAN AND  2020/2021 ANNUAL PERFORMANCE PLAN</a:t>
            </a:r>
          </a:p>
        </p:txBody>
      </p:sp>
      <p:sp>
        <p:nvSpPr>
          <p:cNvPr id="167" name="Joint Committee briefing:…"/>
          <p:cNvSpPr txBox="1"/>
          <p:nvPr/>
        </p:nvSpPr>
        <p:spPr>
          <a:xfrm>
            <a:off x="2411412" y="3216546"/>
            <a:ext cx="4368801" cy="129009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p>
            <a:pPr algn="ctr" defTabSz="685800">
              <a:lnSpc>
                <a:spcPct val="90000"/>
              </a:lnSpc>
              <a:spcBef>
                <a:spcPts val="700"/>
              </a:spcBef>
              <a:defRPr sz="2000" b="1">
                <a:solidFill>
                  <a:srgbClr val="F9671C"/>
                </a:solidFill>
              </a:defRPr>
            </a:pPr>
            <a:r>
              <a:rPr dirty="0"/>
              <a:t>Joint Committee briefing:</a:t>
            </a:r>
          </a:p>
          <a:p>
            <a:pPr algn="ctr" defTabSz="685800">
              <a:lnSpc>
                <a:spcPct val="90000"/>
              </a:lnSpc>
              <a:spcBef>
                <a:spcPts val="700"/>
              </a:spcBef>
              <a:defRPr sz="2000" b="1">
                <a:solidFill>
                  <a:srgbClr val="F9671C"/>
                </a:solidFill>
              </a:defRPr>
            </a:pPr>
            <a:r>
              <a:rPr dirty="0"/>
              <a:t>Portfolio and Select </a:t>
            </a:r>
            <a:r>
              <a:rPr dirty="0" smtClean="0"/>
              <a:t>Committee</a:t>
            </a:r>
            <a:r>
              <a:rPr lang="en-ZA" dirty="0" smtClean="0"/>
              <a:t>s</a:t>
            </a:r>
            <a:r>
              <a:rPr dirty="0" smtClean="0"/>
              <a:t> </a:t>
            </a:r>
            <a:r>
              <a:rPr dirty="0"/>
              <a:t>on  Cooperative Governance and Traditional Affairs</a:t>
            </a:r>
          </a:p>
        </p:txBody>
      </p:sp>
      <p:sp>
        <p:nvSpPr>
          <p:cNvPr id="168" name="06 MAY 2020"/>
          <p:cNvSpPr txBox="1"/>
          <p:nvPr/>
        </p:nvSpPr>
        <p:spPr>
          <a:xfrm>
            <a:off x="2889250" y="5005891"/>
            <a:ext cx="3413125"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685800">
              <a:lnSpc>
                <a:spcPct val="90000"/>
              </a:lnSpc>
              <a:spcBef>
                <a:spcPts val="700"/>
              </a:spcBef>
              <a:defRPr sz="2000" b="1">
                <a:solidFill>
                  <a:srgbClr val="005D28"/>
                </a:solidFill>
              </a:defRPr>
            </a:lvl1pPr>
          </a:lstStyle>
          <a:p>
            <a:r>
              <a:rPr lang="en-ZA" dirty="0" smtClean="0"/>
              <a:t>11</a:t>
            </a:r>
            <a:r>
              <a:rPr dirty="0" smtClean="0"/>
              <a:t> </a:t>
            </a:r>
            <a:r>
              <a:rPr dirty="0"/>
              <a:t>MAY 2020</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9"/>
          <p:cNvSpPr txBox="1"/>
          <p:nvPr/>
        </p:nvSpPr>
        <p:spPr>
          <a:xfrm>
            <a:off x="6553200" y="6351297"/>
            <a:ext cx="21336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9</a:t>
            </a:r>
          </a:p>
        </p:txBody>
      </p:sp>
      <p:sp>
        <p:nvSpPr>
          <p:cNvPr id="231"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34" name="Group"/>
          <p:cNvGrpSpPr/>
          <p:nvPr/>
        </p:nvGrpSpPr>
        <p:grpSpPr>
          <a:xfrm>
            <a:off x="-2" y="-5485"/>
            <a:ext cx="9144004" cy="707884"/>
            <a:chOff x="-1" y="-18185"/>
            <a:chExt cx="9144002" cy="707883"/>
          </a:xfrm>
        </p:grpSpPr>
        <p:sp>
          <p:nvSpPr>
            <p:cNvPr id="232" name="Rectangle"/>
            <p:cNvSpPr/>
            <p:nvPr/>
          </p:nvSpPr>
          <p:spPr>
            <a:xfrm>
              <a:off x="-1" y="0"/>
              <a:ext cx="9144002" cy="671513"/>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33" name="Impact Statement and Departmental Outcomes that contributes in the achievement of the MTSF..Conti…"/>
            <p:cNvSpPr txBox="1"/>
            <p:nvPr/>
          </p:nvSpPr>
          <p:spPr>
            <a:xfrm>
              <a:off x="-1" y="-18185"/>
              <a:ext cx="9144002" cy="70788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Impact Statement and Departmental Outcomes that </a:t>
              </a:r>
              <a:r>
                <a:rPr dirty="0" smtClean="0"/>
                <a:t>contribute </a:t>
              </a:r>
              <a:r>
                <a:rPr lang="en-ZA" dirty="0" smtClean="0"/>
                <a:t>to</a:t>
              </a:r>
              <a:r>
                <a:rPr dirty="0" smtClean="0"/>
                <a:t> </a:t>
              </a:r>
              <a:r>
                <a:rPr dirty="0"/>
                <a:t>the achievement of the MTSF</a:t>
              </a:r>
              <a:r>
                <a:rPr dirty="0" smtClean="0"/>
                <a:t>..</a:t>
              </a:r>
              <a:r>
                <a:rPr lang="en-ZA" dirty="0" smtClean="0"/>
                <a:t> </a:t>
              </a:r>
              <a:r>
                <a:rPr dirty="0" smtClean="0"/>
                <a:t>Conti</a:t>
              </a:r>
              <a:r>
                <a:rPr lang="en-ZA" dirty="0" err="1" smtClean="0"/>
                <a:t>nued</a:t>
              </a:r>
              <a:r>
                <a:rPr dirty="0" smtClean="0"/>
                <a:t>…</a:t>
              </a:r>
              <a:endParaRPr dirty="0"/>
            </a:p>
          </p:txBody>
        </p:sp>
      </p:grpSp>
      <p:pic>
        <p:nvPicPr>
          <p:cNvPr id="235" name="image.png" descr="image.png"/>
          <p:cNvPicPr>
            <a:picLocks noChangeAspect="1"/>
          </p:cNvPicPr>
          <p:nvPr/>
        </p:nvPicPr>
        <p:blipFill>
          <a:blip r:embed="rId2">
            <a:extLst/>
          </a:blip>
          <a:stretch>
            <a:fillRect/>
          </a:stretch>
        </p:blipFill>
        <p:spPr>
          <a:xfrm>
            <a:off x="95250" y="6138862"/>
            <a:ext cx="1511300" cy="582613"/>
          </a:xfrm>
          <a:prstGeom prst="rect">
            <a:avLst/>
          </a:prstGeom>
          <a:ln w="12700">
            <a:miter lim="400000"/>
          </a:ln>
        </p:spPr>
      </p:pic>
      <p:graphicFrame>
        <p:nvGraphicFramePr>
          <p:cNvPr id="236" name="Table"/>
          <p:cNvGraphicFramePr/>
          <p:nvPr/>
        </p:nvGraphicFramePr>
        <p:xfrm>
          <a:off x="0" y="684212"/>
          <a:ext cx="9155112" cy="639762"/>
        </p:xfrm>
        <a:graphic>
          <a:graphicData uri="http://schemas.openxmlformats.org/drawingml/2006/table">
            <a:tbl>
              <a:tblPr>
                <a:tableStyleId>{4C3C2611-4C71-4FC5-86AE-919BDF0F9419}</a:tableStyleId>
              </a:tblPr>
              <a:tblGrid>
                <a:gridCol w="3581400">
                  <a:extLst>
                    <a:ext uri="{9D8B030D-6E8A-4147-A177-3AD203B41FA5}">
                      <a16:colId xmlns:a16="http://schemas.microsoft.com/office/drawing/2014/main" val="20000"/>
                    </a:ext>
                  </a:extLst>
                </a:gridCol>
                <a:gridCol w="5573712">
                  <a:extLst>
                    <a:ext uri="{9D8B030D-6E8A-4147-A177-3AD203B41FA5}">
                      <a16:colId xmlns:a16="http://schemas.microsoft.com/office/drawing/2014/main" val="20001"/>
                    </a:ext>
                  </a:extLst>
                </a:gridCol>
              </a:tblGrid>
              <a:tr h="639762">
                <a:tc>
                  <a:txBody>
                    <a:bodyPr/>
                    <a:lstStyle/>
                    <a:p>
                      <a:pPr algn="l">
                        <a:defRPr sz="1800" b="1">
                          <a:latin typeface="Myriad Pro"/>
                          <a:ea typeface="Myriad Pro"/>
                          <a:cs typeface="Myriad Pro"/>
                          <a:sym typeface="Myriad Pro"/>
                        </a:defRPr>
                      </a:pPr>
                      <a:r>
                        <a:t>Impact Statement </a:t>
                      </a:r>
                      <a:r>
                        <a:rPr b="0"/>
                        <a:t>	</a:t>
                      </a:r>
                    </a:p>
                  </a:txBody>
                  <a:tcPr marL="45434" marR="45434" marT="45434" marB="45434" horzOverflow="overflow">
                    <a:lnB w="38100">
                      <a:solidFill>
                        <a:srgbClr val="FFFFFF"/>
                      </a:solidFill>
                    </a:lnB>
                    <a:solidFill>
                      <a:srgbClr val="FFC000"/>
                    </a:solidFill>
                  </a:tcPr>
                </a:tc>
                <a:tc>
                  <a:txBody>
                    <a:bodyPr/>
                    <a:lstStyle/>
                    <a:p>
                      <a:pPr algn="l">
                        <a:defRPr sz="1800" b="1">
                          <a:latin typeface="Myriad Pro"/>
                          <a:ea typeface="Myriad Pro"/>
                          <a:cs typeface="Myriad Pro"/>
                          <a:sym typeface="Myriad Pro"/>
                        </a:defRPr>
                      </a:pPr>
                      <a:r>
                        <a:t>Improved livelihoods of traditional communities </a:t>
                      </a:r>
                      <a:r>
                        <a:rPr b="0"/>
                        <a:t>	</a:t>
                      </a:r>
                    </a:p>
                  </a:txBody>
                  <a:tcPr marL="45434" marR="45434" marT="45434" marB="45434" horzOverflow="overflow">
                    <a:lnB w="38100">
                      <a:solidFill>
                        <a:srgbClr val="FFFFFF"/>
                      </a:solidFill>
                    </a:lnB>
                    <a:solidFill>
                      <a:srgbClr val="FFC000"/>
                    </a:solidFill>
                  </a:tcPr>
                </a:tc>
                <a:extLst>
                  <a:ext uri="{0D108BD9-81ED-4DB2-BD59-A6C34878D82A}">
                    <a16:rowId xmlns:a16="http://schemas.microsoft.com/office/drawing/2014/main" val="10000"/>
                  </a:ext>
                </a:extLst>
              </a:tr>
            </a:tbl>
          </a:graphicData>
        </a:graphic>
      </p:graphicFrame>
      <p:graphicFrame>
        <p:nvGraphicFramePr>
          <p:cNvPr id="237" name="Table"/>
          <p:cNvGraphicFramePr/>
          <p:nvPr>
            <p:extLst>
              <p:ext uri="{D42A27DB-BD31-4B8C-83A1-F6EECF244321}">
                <p14:modId xmlns:p14="http://schemas.microsoft.com/office/powerpoint/2010/main" val="3634338918"/>
              </p:ext>
            </p:extLst>
          </p:nvPr>
        </p:nvGraphicFramePr>
        <p:xfrm>
          <a:off x="-26988" y="1242804"/>
          <a:ext cx="9143999" cy="4764794"/>
        </p:xfrm>
        <a:graphic>
          <a:graphicData uri="http://schemas.openxmlformats.org/drawingml/2006/table">
            <a:tbl>
              <a:tblPr>
                <a:tableStyleId>{4C3C2611-4C71-4FC5-86AE-919BDF0F9419}</a:tableStyleId>
              </a:tblPr>
              <a:tblGrid>
                <a:gridCol w="1547812">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gridCol w="3132137">
                  <a:extLst>
                    <a:ext uri="{9D8B030D-6E8A-4147-A177-3AD203B41FA5}">
                      <a16:colId xmlns:a16="http://schemas.microsoft.com/office/drawing/2014/main" val="20004"/>
                    </a:ext>
                  </a:extLst>
                </a:gridCol>
              </a:tblGrid>
              <a:tr h="517525">
                <a:tc>
                  <a:txBody>
                    <a:bodyPr/>
                    <a:lstStyle/>
                    <a:p>
                      <a:pPr algn="l">
                        <a:defRPr sz="1800"/>
                      </a:pPr>
                      <a:r>
                        <a:rPr sz="1400" b="1"/>
                        <a:t>Outcome</a:t>
                      </a:r>
                    </a:p>
                  </a:txBody>
                  <a:tcPr marL="45756" marR="45756" marT="45756" marB="45756" horzOverflow="overflow">
                    <a:lnB w="38100">
                      <a:solidFill>
                        <a:srgbClr val="FFFFFF"/>
                      </a:solidFill>
                    </a:lnB>
                    <a:solidFill>
                      <a:srgbClr val="FFC000"/>
                    </a:solidFill>
                  </a:tcPr>
                </a:tc>
                <a:tc>
                  <a:txBody>
                    <a:bodyPr/>
                    <a:lstStyle/>
                    <a:p>
                      <a:pPr algn="l">
                        <a:defRPr sz="1800"/>
                      </a:pPr>
                      <a:r>
                        <a:rPr sz="1400" b="1"/>
                        <a:t>Outcome Indicator</a:t>
                      </a:r>
                    </a:p>
                  </a:txBody>
                  <a:tcPr marL="45756" marR="45756" marT="45756" marB="45756" horzOverflow="overflow">
                    <a:lnB w="38100">
                      <a:solidFill>
                        <a:srgbClr val="FFFFFF"/>
                      </a:solidFill>
                    </a:lnB>
                    <a:solidFill>
                      <a:srgbClr val="FFC000"/>
                    </a:solidFill>
                  </a:tcPr>
                </a:tc>
                <a:tc>
                  <a:txBody>
                    <a:bodyPr/>
                    <a:lstStyle/>
                    <a:p>
                      <a:pPr algn="l">
                        <a:defRPr sz="1400" b="1"/>
                      </a:pPr>
                      <a:r>
                        <a:t>Baseline</a:t>
                      </a:r>
                    </a:p>
                  </a:txBody>
                  <a:tcPr marL="45756" marR="45756" marT="45756" marB="45756" horzOverflow="overflow">
                    <a:lnB w="38100">
                      <a:solidFill>
                        <a:srgbClr val="FFFFFF"/>
                      </a:solidFill>
                    </a:lnB>
                    <a:solidFill>
                      <a:srgbClr val="FFC000"/>
                    </a:solidFill>
                  </a:tcPr>
                </a:tc>
                <a:tc>
                  <a:txBody>
                    <a:bodyPr/>
                    <a:lstStyle/>
                    <a:p>
                      <a:pPr algn="l">
                        <a:defRPr sz="1800"/>
                      </a:pPr>
                      <a:r>
                        <a:rPr sz="1400" b="1"/>
                        <a:t>Five Year target</a:t>
                      </a:r>
                    </a:p>
                  </a:txBody>
                  <a:tcPr marL="45756" marR="45756" marT="45756" marB="45756" horzOverflow="overflow">
                    <a:lnB w="38100">
                      <a:solidFill>
                        <a:srgbClr val="FFFFFF"/>
                      </a:solidFill>
                    </a:lnB>
                    <a:solidFill>
                      <a:srgbClr val="FFC000"/>
                    </a:solidFill>
                  </a:tcPr>
                </a:tc>
                <a:tc>
                  <a:txBody>
                    <a:bodyPr/>
                    <a:lstStyle/>
                    <a:p>
                      <a:pPr algn="l">
                        <a:defRPr sz="1800"/>
                      </a:pPr>
                      <a:r>
                        <a:rPr sz="1400" b="1"/>
                        <a:t>Definition and purpose</a:t>
                      </a:r>
                    </a:p>
                  </a:txBody>
                  <a:tcPr marL="45756" marR="45756" marT="45756" marB="45756" horzOverflow="overflow">
                    <a:lnB w="38100">
                      <a:solidFill>
                        <a:srgbClr val="FFFFFF"/>
                      </a:solidFill>
                    </a:lnB>
                    <a:solidFill>
                      <a:srgbClr val="FFC000"/>
                    </a:solidFill>
                  </a:tcPr>
                </a:tc>
                <a:extLst>
                  <a:ext uri="{0D108BD9-81ED-4DB2-BD59-A6C34878D82A}">
                    <a16:rowId xmlns:a16="http://schemas.microsoft.com/office/drawing/2014/main" val="10000"/>
                  </a:ext>
                </a:extLst>
              </a:tr>
              <a:tr h="4246562">
                <a:tc>
                  <a:txBody>
                    <a:bodyPr/>
                    <a:lstStyle/>
                    <a:p>
                      <a:pPr algn="just">
                        <a:defRPr sz="1600" b="1"/>
                      </a:pPr>
                      <a:r>
                        <a:t>Transformed</a:t>
                      </a:r>
                    </a:p>
                    <a:p>
                      <a:pPr algn="just">
                        <a:defRPr sz="1600" b="1"/>
                      </a:pPr>
                      <a:r>
                        <a:t>institution of</a:t>
                      </a:r>
                    </a:p>
                    <a:p>
                      <a:pPr algn="just">
                        <a:defRPr sz="1600" b="1"/>
                      </a:pPr>
                      <a:r>
                        <a:t>traditional</a:t>
                      </a:r>
                    </a:p>
                    <a:p>
                      <a:pPr algn="just">
                        <a:defRPr sz="1600" b="1"/>
                      </a:pPr>
                      <a:r>
                        <a:t>leadership</a:t>
                      </a:r>
                    </a:p>
                  </a:txBody>
                  <a:tcPr marL="45746" marR="45746" marT="45746" marB="45746" horzOverflow="overflow">
                    <a:lnT w="38100">
                      <a:solidFill>
                        <a:srgbClr val="FFFFFF"/>
                      </a:solidFill>
                    </a:lnT>
                    <a:lnB w="38100">
                      <a:solidFill>
                        <a:srgbClr val="FFFFFF"/>
                      </a:solidFill>
                    </a:lnB>
                    <a:solidFill>
                      <a:srgbClr val="C4BD97"/>
                    </a:solidFill>
                  </a:tcPr>
                </a:tc>
                <a:tc>
                  <a:txBody>
                    <a:bodyPr/>
                    <a:lstStyle/>
                    <a:p>
                      <a:pPr algn="just">
                        <a:defRPr sz="1600"/>
                      </a:pPr>
                      <a:r>
                        <a:t>% of Provincial Houses of Traditional Leaders participating in social cohesion programmes (as custodians</a:t>
                      </a:r>
                    </a:p>
                    <a:p>
                      <a:pPr algn="just">
                        <a:defRPr sz="1600"/>
                      </a:pPr>
                      <a:r>
                        <a:t>of culture)</a:t>
                      </a:r>
                    </a:p>
                  </a:txBody>
                  <a:tcPr marL="45750" marR="45750" marT="45750" marB="45750" horzOverflow="overflow">
                    <a:lnT w="38100">
                      <a:solidFill>
                        <a:srgbClr val="FFFFFF"/>
                      </a:solidFill>
                    </a:lnT>
                    <a:lnB w="38100">
                      <a:solidFill>
                        <a:srgbClr val="FFFFFF"/>
                      </a:solidFill>
                    </a:lnB>
                    <a:solidFill>
                      <a:srgbClr val="C4BD97"/>
                    </a:solidFill>
                  </a:tcPr>
                </a:tc>
                <a:tc>
                  <a:txBody>
                    <a:bodyPr/>
                    <a:lstStyle/>
                    <a:p>
                      <a:pPr algn="l">
                        <a:defRPr sz="1800"/>
                      </a:pPr>
                      <a:r>
                        <a:rPr sz="1600"/>
                        <a:t>50%</a:t>
                      </a:r>
                    </a:p>
                  </a:txBody>
                  <a:tcPr marL="45750" marR="45750" marT="45750" marB="45750" horzOverflow="overflow">
                    <a:lnT w="38100">
                      <a:solidFill>
                        <a:srgbClr val="FFFFFF"/>
                      </a:solidFill>
                    </a:lnT>
                    <a:lnB w="38100">
                      <a:solidFill>
                        <a:srgbClr val="FFFFFF"/>
                      </a:solidFill>
                    </a:lnB>
                    <a:solidFill>
                      <a:srgbClr val="C4BD97"/>
                    </a:solidFill>
                  </a:tcPr>
                </a:tc>
                <a:tc>
                  <a:txBody>
                    <a:bodyPr/>
                    <a:lstStyle/>
                    <a:p>
                      <a:pPr algn="just">
                        <a:defRPr sz="1800"/>
                      </a:pPr>
                      <a:r>
                        <a:rPr sz="1600"/>
                        <a:t>100% </a:t>
                      </a:r>
                    </a:p>
                  </a:txBody>
                  <a:tcPr marL="45750" marR="45750" marT="45750" marB="45750" horzOverflow="overflow">
                    <a:lnT w="38100">
                      <a:solidFill>
                        <a:srgbClr val="FFFFFF"/>
                      </a:solidFill>
                    </a:lnT>
                    <a:lnB w="38100">
                      <a:solidFill>
                        <a:srgbClr val="FFFFFF"/>
                      </a:solidFill>
                    </a:lnB>
                    <a:solidFill>
                      <a:srgbClr val="C4BD97"/>
                    </a:solidFill>
                  </a:tcPr>
                </a:tc>
                <a:tc>
                  <a:txBody>
                    <a:bodyPr/>
                    <a:lstStyle/>
                    <a:p>
                      <a:pPr algn="just">
                        <a:defRPr sz="1800"/>
                      </a:pPr>
                      <a:r>
                        <a:rPr sz="1600" dirty="0"/>
                        <a:t>Social Cohesion and nation building </a:t>
                      </a:r>
                      <a:r>
                        <a:rPr lang="en-ZA" sz="1600" dirty="0" smtClean="0"/>
                        <a:t>are among</a:t>
                      </a:r>
                      <a:r>
                        <a:rPr sz="1600" dirty="0" smtClean="0"/>
                        <a:t> </a:t>
                      </a:r>
                      <a:r>
                        <a:rPr sz="1600" dirty="0"/>
                        <a:t>the </a:t>
                      </a:r>
                      <a:r>
                        <a:rPr sz="1600" dirty="0" err="1" smtClean="0"/>
                        <a:t>responsibilit</a:t>
                      </a:r>
                      <a:r>
                        <a:rPr lang="en-ZA" sz="1600" dirty="0" err="1" smtClean="0"/>
                        <a:t>ies</a:t>
                      </a:r>
                      <a:r>
                        <a:rPr sz="1600" dirty="0" smtClean="0"/>
                        <a:t> </a:t>
                      </a:r>
                      <a:r>
                        <a:rPr sz="1600" dirty="0"/>
                        <a:t>of traditional leaders. This programme will be implemented in partnership with the Department of Sport, Arts and Culture and other entities of Government. Houses will be assisted to develop sub programmes on social cohesion and nation building as the custodians of culture and tradition. </a:t>
                      </a:r>
                    </a:p>
                  </a:txBody>
                  <a:tcPr marL="45756" marR="45756" marT="45756" marB="45756" horzOverflow="overflow">
                    <a:lnT w="38100">
                      <a:solidFill>
                        <a:srgbClr val="FFFFFF"/>
                      </a:solidFill>
                    </a:lnT>
                    <a:lnB w="38100">
                      <a:solidFill>
                        <a:srgbClr val="FFFFFF"/>
                      </a:solidFill>
                    </a:lnB>
                    <a:solidFill>
                      <a:srgbClr val="C4BD97"/>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10"/>
          <p:cNvSpPr txBox="1"/>
          <p:nvPr/>
        </p:nvSpPr>
        <p:spPr>
          <a:xfrm>
            <a:off x="6553200" y="6363581"/>
            <a:ext cx="2133600" cy="3506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lstStyle>
          <a:p>
            <a:r>
              <a:t>10</a:t>
            </a:r>
          </a:p>
        </p:txBody>
      </p:sp>
      <p:sp>
        <p:nvSpPr>
          <p:cNvPr id="240"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pic>
        <p:nvPicPr>
          <p:cNvPr id="241" name="dta logo.jpg" descr="dta logo.jpg"/>
          <p:cNvPicPr>
            <a:picLocks noChangeAspect="1"/>
          </p:cNvPicPr>
          <p:nvPr/>
        </p:nvPicPr>
        <p:blipFill>
          <a:blip r:embed="rId2">
            <a:extLst/>
          </a:blip>
          <a:stretch>
            <a:fillRect/>
          </a:stretch>
        </p:blipFill>
        <p:spPr>
          <a:xfrm>
            <a:off x="0" y="6154737"/>
            <a:ext cx="1905000" cy="703263"/>
          </a:xfrm>
          <a:prstGeom prst="rect">
            <a:avLst/>
          </a:prstGeom>
          <a:ln w="12700">
            <a:miter lim="400000"/>
          </a:ln>
        </p:spPr>
      </p:pic>
      <p:graphicFrame>
        <p:nvGraphicFramePr>
          <p:cNvPr id="242" name="Table"/>
          <p:cNvGraphicFramePr/>
          <p:nvPr/>
        </p:nvGraphicFramePr>
        <p:xfrm>
          <a:off x="146050" y="692150"/>
          <a:ext cx="8855074" cy="5714322"/>
        </p:xfrm>
        <a:graphic>
          <a:graphicData uri="http://schemas.openxmlformats.org/drawingml/2006/table">
            <a:tbl>
              <a:tblPr>
                <a:tableStyleId>{4C3C2611-4C71-4FC5-86AE-919BDF0F9419}</a:tableStyleId>
              </a:tblPr>
              <a:tblGrid>
                <a:gridCol w="2913062">
                  <a:extLst>
                    <a:ext uri="{9D8B030D-6E8A-4147-A177-3AD203B41FA5}">
                      <a16:colId xmlns:a16="http://schemas.microsoft.com/office/drawing/2014/main" val="20000"/>
                    </a:ext>
                  </a:extLst>
                </a:gridCol>
                <a:gridCol w="3384550">
                  <a:extLst>
                    <a:ext uri="{9D8B030D-6E8A-4147-A177-3AD203B41FA5}">
                      <a16:colId xmlns:a16="http://schemas.microsoft.com/office/drawing/2014/main" val="20001"/>
                    </a:ext>
                  </a:extLst>
                </a:gridCol>
                <a:gridCol w="2557462">
                  <a:extLst>
                    <a:ext uri="{9D8B030D-6E8A-4147-A177-3AD203B41FA5}">
                      <a16:colId xmlns:a16="http://schemas.microsoft.com/office/drawing/2014/main" val="20002"/>
                    </a:ext>
                  </a:extLst>
                </a:gridCol>
              </a:tblGrid>
              <a:tr h="365125">
                <a:tc>
                  <a:txBody>
                    <a:bodyPr/>
                    <a:lstStyle/>
                    <a:p>
                      <a:pPr algn="l">
                        <a:defRPr sz="1800"/>
                      </a:pPr>
                      <a:r>
                        <a:rPr b="1"/>
                        <a:t>NDP Chapters</a:t>
                      </a:r>
                    </a:p>
                  </a:txBody>
                  <a:tcPr marL="45630" marR="45630" marT="45630" marB="45630" horzOverflow="overflow">
                    <a:lnB w="38100">
                      <a:solidFill>
                        <a:srgbClr val="FFFFFF"/>
                      </a:solidFill>
                    </a:lnB>
                    <a:solidFill>
                      <a:srgbClr val="FFC000"/>
                    </a:solidFill>
                  </a:tcPr>
                </a:tc>
                <a:tc>
                  <a:txBody>
                    <a:bodyPr/>
                    <a:lstStyle/>
                    <a:p>
                      <a:pPr algn="l">
                        <a:defRPr sz="1800"/>
                      </a:pPr>
                      <a:r>
                        <a:rPr b="1"/>
                        <a:t>MTSF Priorities</a:t>
                      </a:r>
                    </a:p>
                  </a:txBody>
                  <a:tcPr marL="45630" marR="45630" marT="45630" marB="45630" horzOverflow="overflow">
                    <a:lnB w="38100">
                      <a:solidFill>
                        <a:srgbClr val="FFFFFF"/>
                      </a:solidFill>
                    </a:lnB>
                    <a:solidFill>
                      <a:srgbClr val="FFC000"/>
                    </a:solidFill>
                  </a:tcPr>
                </a:tc>
                <a:tc>
                  <a:txBody>
                    <a:bodyPr/>
                    <a:lstStyle/>
                    <a:p>
                      <a:pPr algn="l">
                        <a:defRPr sz="1800"/>
                      </a:pPr>
                      <a:r>
                        <a:rPr b="1"/>
                        <a:t>Outcome</a:t>
                      </a:r>
                    </a:p>
                  </a:txBody>
                  <a:tcPr marL="45630" marR="45630" marT="45630" marB="45630" horzOverflow="overflow">
                    <a:lnB w="38100">
                      <a:solidFill>
                        <a:srgbClr val="FFFFFF"/>
                      </a:solidFill>
                    </a:lnB>
                    <a:solidFill>
                      <a:srgbClr val="FFC000"/>
                    </a:solidFill>
                  </a:tcPr>
                </a:tc>
                <a:extLst>
                  <a:ext uri="{0D108BD9-81ED-4DB2-BD59-A6C34878D82A}">
                    <a16:rowId xmlns:a16="http://schemas.microsoft.com/office/drawing/2014/main" val="10000"/>
                  </a:ext>
                </a:extLst>
              </a:tr>
              <a:tr h="823912">
                <a:tc>
                  <a:txBody>
                    <a:bodyPr/>
                    <a:lstStyle/>
                    <a:p>
                      <a:pPr algn="l">
                        <a:lnSpc>
                          <a:spcPts val="2100"/>
                        </a:lnSpc>
                        <a:defRPr sz="1600" b="1"/>
                      </a:pPr>
                      <a:r>
                        <a:t>Chapter 6:</a:t>
                      </a:r>
                      <a:r>
                        <a:rPr b="0"/>
                        <a:t> An integrated and inclusive rural economy</a:t>
                      </a:r>
                    </a:p>
                  </a:txBody>
                  <a:tcPr marL="45630" marR="45630" marT="45630" marB="45630" horzOverflow="overflow">
                    <a:lnT w="38100">
                      <a:solidFill>
                        <a:srgbClr val="FFFFFF"/>
                      </a:solidFill>
                    </a:lnT>
                    <a:lnB w="38100">
                      <a:solidFill>
                        <a:srgbClr val="FFFFFF"/>
                      </a:solidFill>
                    </a:lnB>
                    <a:solidFill>
                      <a:srgbClr val="C4BD97"/>
                    </a:solidFill>
                  </a:tcPr>
                </a:tc>
                <a:tc>
                  <a:txBody>
                    <a:bodyPr/>
                    <a:lstStyle/>
                    <a:p>
                      <a:pPr algn="l">
                        <a:defRPr sz="1600" b="1"/>
                      </a:pPr>
                      <a:r>
                        <a:t>Priority 2: </a:t>
                      </a:r>
                      <a:r>
                        <a:rPr b="0"/>
                        <a:t>Economic transformation and job creation</a:t>
                      </a:r>
                    </a:p>
                  </a:txBody>
                  <a:tcPr marL="45630" marR="45630" marT="45630" marB="45630" horzOverflow="overflow">
                    <a:lnT w="38100">
                      <a:solidFill>
                        <a:srgbClr val="FFFFFF"/>
                      </a:solidFill>
                    </a:lnT>
                    <a:lnB w="38100">
                      <a:solidFill>
                        <a:srgbClr val="FFFFFF"/>
                      </a:solidFill>
                    </a:lnB>
                    <a:solidFill>
                      <a:srgbClr val="C4BD97"/>
                    </a:solidFill>
                  </a:tcPr>
                </a:tc>
                <a:tc>
                  <a:txBody>
                    <a:bodyPr/>
                    <a:lstStyle/>
                    <a:p>
                      <a:pPr algn="l">
                        <a:defRPr sz="1800"/>
                      </a:pPr>
                      <a:r>
                        <a:rPr sz="1600"/>
                        <a:t>Developed communities in areas of traditional leadership</a:t>
                      </a:r>
                    </a:p>
                  </a:txBody>
                  <a:tcPr marL="45630" marR="45630" marT="45630" marB="45630" horzOverflow="overflow">
                    <a:lnT w="38100">
                      <a:solidFill>
                        <a:srgbClr val="FFFFFF"/>
                      </a:solidFill>
                    </a:lnT>
                    <a:lnB w="38100">
                      <a:solidFill>
                        <a:srgbClr val="FFFFFF"/>
                      </a:solidFill>
                    </a:lnB>
                    <a:solidFill>
                      <a:srgbClr val="C4BD97"/>
                    </a:solidFill>
                  </a:tcPr>
                </a:tc>
                <a:extLst>
                  <a:ext uri="{0D108BD9-81ED-4DB2-BD59-A6C34878D82A}">
                    <a16:rowId xmlns:a16="http://schemas.microsoft.com/office/drawing/2014/main" val="10001"/>
                  </a:ext>
                </a:extLst>
              </a:tr>
              <a:tr h="822325">
                <a:tc>
                  <a:txBody>
                    <a:bodyPr/>
                    <a:lstStyle/>
                    <a:p>
                      <a:pPr algn="l">
                        <a:lnSpc>
                          <a:spcPts val="2100"/>
                        </a:lnSpc>
                        <a:defRPr sz="1600" b="1"/>
                      </a:pPr>
                      <a:r>
                        <a:t>Chapter 8: </a:t>
                      </a:r>
                      <a:r>
                        <a:rPr b="0"/>
                        <a:t>Transforming human settlements</a:t>
                      </a:r>
                    </a:p>
                  </a:txBody>
                  <a:tcPr marL="45630" marR="45630" marT="45630" marB="45630" horzOverflow="overflow">
                    <a:lnT w="38100">
                      <a:solidFill>
                        <a:srgbClr val="FFFFFF"/>
                      </a:solidFill>
                    </a:lnT>
                    <a:lnB w="38100">
                      <a:solidFill>
                        <a:srgbClr val="FFFFFF"/>
                      </a:solidFill>
                    </a:lnB>
                    <a:solidFill>
                      <a:srgbClr val="C4BD97"/>
                    </a:solidFill>
                  </a:tcPr>
                </a:tc>
                <a:tc>
                  <a:txBody>
                    <a:bodyPr/>
                    <a:lstStyle/>
                    <a:p>
                      <a:pPr algn="l">
                        <a:defRPr sz="1600" b="1"/>
                      </a:pPr>
                      <a:r>
                        <a:t>Priority 5:</a:t>
                      </a:r>
                      <a:r>
                        <a:rPr b="0"/>
                        <a:t>Spatial integration, human settlements and local government</a:t>
                      </a:r>
                    </a:p>
                  </a:txBody>
                  <a:tcPr marL="45630" marR="45630" marT="45630" marB="45630" horzOverflow="overflow">
                    <a:lnT w="38100">
                      <a:solidFill>
                        <a:srgbClr val="FFFFFF"/>
                      </a:solidFill>
                    </a:lnT>
                    <a:lnB w="38100">
                      <a:solidFill>
                        <a:srgbClr val="FFFFFF"/>
                      </a:solidFill>
                    </a:lnB>
                    <a:solidFill>
                      <a:srgbClr val="C4BD97"/>
                    </a:solidFill>
                  </a:tcPr>
                </a:tc>
                <a:tc>
                  <a:txBody>
                    <a:bodyPr/>
                    <a:lstStyle/>
                    <a:p>
                      <a:pPr algn="l">
                        <a:defRPr sz="1800"/>
                      </a:pPr>
                      <a:r>
                        <a:rPr sz="1600"/>
                        <a:t>Developed communities in areas of traditional leadership</a:t>
                      </a:r>
                    </a:p>
                  </a:txBody>
                  <a:tcPr marL="45630" marR="45630" marT="45630" marB="45630" horzOverflow="overflow">
                    <a:lnT w="38100">
                      <a:solidFill>
                        <a:srgbClr val="FFFFFF"/>
                      </a:solidFill>
                    </a:lnT>
                    <a:lnB w="38100">
                      <a:solidFill>
                        <a:srgbClr val="FFFFFF"/>
                      </a:solidFill>
                    </a:lnB>
                    <a:solidFill>
                      <a:srgbClr val="C4BD97"/>
                    </a:solidFill>
                  </a:tcPr>
                </a:tc>
                <a:extLst>
                  <a:ext uri="{0D108BD9-81ED-4DB2-BD59-A6C34878D82A}">
                    <a16:rowId xmlns:a16="http://schemas.microsoft.com/office/drawing/2014/main" val="10002"/>
                  </a:ext>
                </a:extLst>
              </a:tr>
              <a:tr h="2286000">
                <a:tc>
                  <a:txBody>
                    <a:bodyPr/>
                    <a:lstStyle/>
                    <a:p>
                      <a:pPr algn="l">
                        <a:lnSpc>
                          <a:spcPts val="2100"/>
                        </a:lnSpc>
                        <a:defRPr sz="1600" b="1"/>
                      </a:pPr>
                      <a:r>
                        <a:t>Chapter 13:</a:t>
                      </a:r>
                    </a:p>
                    <a:p>
                      <a:pPr algn="l">
                        <a:lnSpc>
                          <a:spcPts val="2100"/>
                        </a:lnSpc>
                        <a:defRPr sz="1600"/>
                      </a:pPr>
                      <a:r>
                        <a:t>Building a capable and developmental state</a:t>
                      </a:r>
                    </a:p>
                  </a:txBody>
                  <a:tcPr marL="45630" marR="45630" marT="45630" marB="45630" horzOverflow="overflow">
                    <a:lnT w="38100">
                      <a:solidFill>
                        <a:srgbClr val="FFFFFF"/>
                      </a:solidFill>
                    </a:lnT>
                    <a:lnB w="38100">
                      <a:solidFill>
                        <a:srgbClr val="FFFFFF"/>
                      </a:solidFill>
                    </a:lnB>
                    <a:solidFill>
                      <a:srgbClr val="C4BD97"/>
                    </a:solidFill>
                  </a:tcPr>
                </a:tc>
                <a:tc>
                  <a:txBody>
                    <a:bodyPr/>
                    <a:lstStyle/>
                    <a:p>
                      <a:pPr algn="l">
                        <a:defRPr sz="1600" b="1"/>
                      </a:pPr>
                      <a:r>
                        <a:t>Priority 2: </a:t>
                      </a:r>
                      <a:r>
                        <a:rPr b="0"/>
                        <a:t>Economic transformation and job creation</a:t>
                      </a:r>
                    </a:p>
                    <a:p>
                      <a:pPr algn="l">
                        <a:defRPr sz="1600"/>
                      </a:pPr>
                      <a:endParaRPr b="0"/>
                    </a:p>
                    <a:p>
                      <a:pPr algn="l">
                        <a:defRPr sz="1600" b="1"/>
                      </a:pPr>
                      <a:r>
                        <a:t>Priority 5:</a:t>
                      </a:r>
                      <a:r>
                        <a:rPr b="0"/>
                        <a:t>Spatial integration, human settlements and local government</a:t>
                      </a:r>
                    </a:p>
                    <a:p>
                      <a:pPr algn="l">
                        <a:defRPr sz="1600"/>
                      </a:pPr>
                      <a:endParaRPr b="0"/>
                    </a:p>
                    <a:p>
                      <a:pPr algn="l">
                        <a:defRPr sz="1600" b="1"/>
                      </a:pPr>
                      <a:r>
                        <a:t>Priority 1: </a:t>
                      </a:r>
                      <a:r>
                        <a:rPr b="0"/>
                        <a:t>A capable, ethical and developmental state</a:t>
                      </a:r>
                    </a:p>
                  </a:txBody>
                  <a:tcPr marL="45630" marR="45630" marT="45630" marB="45630" horzOverflow="overflow">
                    <a:lnT w="38100">
                      <a:solidFill>
                        <a:srgbClr val="FFFFFF"/>
                      </a:solidFill>
                    </a:lnT>
                    <a:lnB w="38100">
                      <a:solidFill>
                        <a:srgbClr val="FFFFFF"/>
                      </a:solidFill>
                    </a:lnB>
                    <a:solidFill>
                      <a:srgbClr val="C4BD97"/>
                    </a:solidFill>
                  </a:tcPr>
                </a:tc>
                <a:tc>
                  <a:txBody>
                    <a:bodyPr/>
                    <a:lstStyle/>
                    <a:p>
                      <a:pPr algn="l">
                        <a:defRPr sz="1600"/>
                      </a:pPr>
                      <a:r>
                        <a:t>Developed communities in areas of traditional leadership</a:t>
                      </a:r>
                    </a:p>
                    <a:p>
                      <a:pPr algn="l">
                        <a:defRPr sz="1600"/>
                      </a:pPr>
                      <a:endParaRPr/>
                    </a:p>
                    <a:p>
                      <a:pPr algn="l">
                        <a:defRPr sz="1600"/>
                      </a:pPr>
                      <a:r>
                        <a:t>Functional institution of traditional and Khoi-San leadership</a:t>
                      </a:r>
                    </a:p>
                  </a:txBody>
                  <a:tcPr marL="45630" marR="45630" marT="45630" marB="45630" horzOverflow="overflow">
                    <a:lnT w="38100">
                      <a:solidFill>
                        <a:srgbClr val="FFFFFF"/>
                      </a:solidFill>
                    </a:lnT>
                    <a:lnB w="38100">
                      <a:solidFill>
                        <a:srgbClr val="FFFFFF"/>
                      </a:solidFill>
                    </a:lnB>
                    <a:solidFill>
                      <a:srgbClr val="C4BD97"/>
                    </a:solidFill>
                  </a:tcPr>
                </a:tc>
                <a:extLst>
                  <a:ext uri="{0D108BD9-81ED-4DB2-BD59-A6C34878D82A}">
                    <a16:rowId xmlns:a16="http://schemas.microsoft.com/office/drawing/2014/main" val="10003"/>
                  </a:ext>
                </a:extLst>
              </a:tr>
              <a:tr h="1416050">
                <a:tc>
                  <a:txBody>
                    <a:bodyPr/>
                    <a:lstStyle/>
                    <a:p>
                      <a:pPr algn="l">
                        <a:lnSpc>
                          <a:spcPts val="2100"/>
                        </a:lnSpc>
                        <a:defRPr sz="1600" b="1"/>
                      </a:pPr>
                      <a:r>
                        <a:t>Chapter 15: </a:t>
                      </a:r>
                      <a:r>
                        <a:rPr b="0"/>
                        <a:t>Transforming society and uniting the country</a:t>
                      </a:r>
                    </a:p>
                  </a:txBody>
                  <a:tcPr marL="45630" marR="45630" marT="45630" marB="45630" horzOverflow="overflow">
                    <a:lnT w="38100">
                      <a:solidFill>
                        <a:srgbClr val="FFFFFF"/>
                      </a:solidFill>
                    </a:lnT>
                    <a:lnB w="38100">
                      <a:solidFill>
                        <a:srgbClr val="FFFFFF"/>
                      </a:solidFill>
                    </a:lnB>
                    <a:solidFill>
                      <a:srgbClr val="C4BD97"/>
                    </a:solidFill>
                  </a:tcPr>
                </a:tc>
                <a:tc>
                  <a:txBody>
                    <a:bodyPr/>
                    <a:lstStyle/>
                    <a:p>
                      <a:pPr algn="l">
                        <a:defRPr sz="1600" b="1"/>
                      </a:pPr>
                      <a:r>
                        <a:t>Priority 6</a:t>
                      </a:r>
                      <a:r>
                        <a:rPr b="0"/>
                        <a:t>:Social cohesion and  safer communities</a:t>
                      </a:r>
                    </a:p>
                    <a:p>
                      <a:pPr algn="l">
                        <a:defRPr sz="1600" b="1"/>
                      </a:pPr>
                      <a:endParaRPr b="0"/>
                    </a:p>
                    <a:p>
                      <a:pPr algn="l">
                        <a:defRPr sz="1600" b="1"/>
                      </a:pPr>
                      <a:r>
                        <a:t>Priority 1: </a:t>
                      </a:r>
                      <a:r>
                        <a:rPr b="0"/>
                        <a:t>A capable, ethical and developmental state</a:t>
                      </a:r>
                    </a:p>
                  </a:txBody>
                  <a:tcPr marL="45630" marR="45630" marT="45630" marB="45630" horzOverflow="overflow">
                    <a:lnT w="38100">
                      <a:solidFill>
                        <a:srgbClr val="FFFFFF"/>
                      </a:solidFill>
                    </a:lnT>
                    <a:lnB w="38100">
                      <a:solidFill>
                        <a:srgbClr val="FFFFFF"/>
                      </a:solidFill>
                    </a:lnB>
                    <a:solidFill>
                      <a:srgbClr val="C4BD97"/>
                    </a:solidFill>
                  </a:tcPr>
                </a:tc>
                <a:tc>
                  <a:txBody>
                    <a:bodyPr/>
                    <a:lstStyle/>
                    <a:p>
                      <a:pPr algn="l">
                        <a:defRPr sz="1600"/>
                      </a:pPr>
                      <a:r>
                        <a:t>Transformed institution of traditional leadership</a:t>
                      </a:r>
                    </a:p>
                    <a:p>
                      <a:pPr algn="l">
                        <a:defRPr sz="1600"/>
                      </a:pPr>
                      <a:endParaRPr/>
                    </a:p>
                    <a:p>
                      <a:pPr algn="l">
                        <a:defRPr sz="1600"/>
                      </a:pPr>
                      <a:r>
                        <a:t>Safe initiation practices</a:t>
                      </a:r>
                    </a:p>
                  </a:txBody>
                  <a:tcPr marL="45630" marR="45630" marT="45630" marB="45630" horzOverflow="overflow">
                    <a:lnT w="38100">
                      <a:solidFill>
                        <a:srgbClr val="FFFFFF"/>
                      </a:solidFill>
                    </a:lnT>
                    <a:lnB w="38100">
                      <a:solidFill>
                        <a:srgbClr val="FFFFFF"/>
                      </a:solidFill>
                    </a:lnB>
                    <a:solidFill>
                      <a:srgbClr val="C4BD97"/>
                    </a:solidFill>
                  </a:tcPr>
                </a:tc>
                <a:extLst>
                  <a:ext uri="{0D108BD9-81ED-4DB2-BD59-A6C34878D82A}">
                    <a16:rowId xmlns:a16="http://schemas.microsoft.com/office/drawing/2014/main" val="10004"/>
                  </a:ext>
                </a:extLst>
              </a:tr>
            </a:tbl>
          </a:graphicData>
        </a:graphic>
      </p:graphicFrame>
      <p:grpSp>
        <p:nvGrpSpPr>
          <p:cNvPr id="245" name="Group"/>
          <p:cNvGrpSpPr/>
          <p:nvPr/>
        </p:nvGrpSpPr>
        <p:grpSpPr>
          <a:xfrm>
            <a:off x="146050" y="115887"/>
            <a:ext cx="8855075" cy="433388"/>
            <a:chOff x="0" y="0"/>
            <a:chExt cx="8855075" cy="433387"/>
          </a:xfrm>
        </p:grpSpPr>
        <p:sp>
          <p:nvSpPr>
            <p:cNvPr id="243" name="Rectangle"/>
            <p:cNvSpPr/>
            <p:nvPr/>
          </p:nvSpPr>
          <p:spPr>
            <a:xfrm>
              <a:off x="0" y="0"/>
              <a:ext cx="8855075" cy="433388"/>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44" name="Alignment of DTA Strategic Plan and APP to NDP and MTSF Priorities"/>
            <p:cNvSpPr txBox="1"/>
            <p:nvPr/>
          </p:nvSpPr>
          <p:spPr>
            <a:xfrm>
              <a:off x="0" y="29078"/>
              <a:ext cx="8855075" cy="37523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 Alignment of DTA Strategic Plan and APP to NDP and MTSF Priorities</a:t>
              </a:r>
            </a:p>
          </p:txBody>
        </p:sp>
      </p:grpSp>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333100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t>PART 3 </a:t>
            </a:r>
          </a:p>
          <a:p>
            <a:pPr algn="ctr">
              <a:defRPr sz="2800" b="1"/>
            </a:pPr>
            <a:r>
              <a:t> </a:t>
            </a:r>
          </a:p>
          <a:p>
            <a:pPr algn="ctr">
              <a:defRPr sz="2800" b="1"/>
            </a:pPr>
            <a:r>
              <a:t>2020/2021 ANNUAL PERFORMANCE PLAN:</a:t>
            </a:r>
          </a:p>
          <a:p>
            <a:pPr algn="ctr">
              <a:defRPr sz="2800" b="1"/>
            </a:pPr>
            <a:endParaRPr/>
          </a:p>
          <a:p>
            <a:pPr algn="ctr">
              <a:defRPr sz="2800" b="1"/>
            </a:pPr>
            <a:r>
              <a:t> OUTCOMES, OUTPUTS, OUTPUT INDICATORS AND ANNUAL TARGETS</a:t>
            </a:r>
          </a:p>
        </p:txBody>
      </p:sp>
      <p:pic>
        <p:nvPicPr>
          <p:cNvPr id="249" name="dta logo.jpg" descr="dta logo.jpg"/>
          <p:cNvPicPr>
            <a:picLocks noChangeAspect="1"/>
          </p:cNvPicPr>
          <p:nvPr/>
        </p:nvPicPr>
        <p:blipFill>
          <a:blip r:embed="rId2">
            <a:extLst/>
          </a:blip>
          <a:stretch>
            <a:fillRect/>
          </a:stretch>
        </p:blipFill>
        <p:spPr>
          <a:xfrm>
            <a:off x="0" y="6048375"/>
            <a:ext cx="1905000" cy="703263"/>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40197"/>
            <a:ext cx="20574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12</a:t>
            </a:r>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55" name="Group"/>
          <p:cNvGrpSpPr/>
          <p:nvPr/>
        </p:nvGrpSpPr>
        <p:grpSpPr>
          <a:xfrm>
            <a:off x="146050" y="237041"/>
            <a:ext cx="8883650" cy="375231"/>
            <a:chOff x="0" y="0"/>
            <a:chExt cx="8883649" cy="375230"/>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0"/>
              <a:ext cx="8883650" cy="37523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a:t>
              </a:r>
            </a:p>
          </p:txBody>
        </p:sp>
      </p:grpSp>
      <p:graphicFrame>
        <p:nvGraphicFramePr>
          <p:cNvPr id="256" name="Table"/>
          <p:cNvGraphicFramePr/>
          <p:nvPr>
            <p:extLst>
              <p:ext uri="{D42A27DB-BD31-4B8C-83A1-F6EECF244321}">
                <p14:modId xmlns:p14="http://schemas.microsoft.com/office/powerpoint/2010/main" val="642517719"/>
              </p:ext>
            </p:extLst>
          </p:nvPr>
        </p:nvGraphicFramePr>
        <p:xfrm>
          <a:off x="146050" y="908050"/>
          <a:ext cx="8883649" cy="4986019"/>
        </p:xfrm>
        <a:graphic>
          <a:graphicData uri="http://schemas.openxmlformats.org/drawingml/2006/table">
            <a:tbl>
              <a:tblPr>
                <a:tableStyleId>{4C3C2611-4C71-4FC5-86AE-919BDF0F9419}</a:tableStyleId>
              </a:tblPr>
              <a:tblGrid>
                <a:gridCol w="1778000">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1944687">
                  <a:extLst>
                    <a:ext uri="{9D8B030D-6E8A-4147-A177-3AD203B41FA5}">
                      <a16:colId xmlns:a16="http://schemas.microsoft.com/office/drawing/2014/main" val="20002"/>
                    </a:ext>
                  </a:extLst>
                </a:gridCol>
                <a:gridCol w="3144837">
                  <a:extLst>
                    <a:ext uri="{9D8B030D-6E8A-4147-A177-3AD203B41FA5}">
                      <a16:colId xmlns:a16="http://schemas.microsoft.com/office/drawing/2014/main" val="20003"/>
                    </a:ext>
                  </a:extLst>
                </a:gridCol>
              </a:tblGrid>
              <a:tr h="982662">
                <a:tc>
                  <a:txBody>
                    <a:bodyPr/>
                    <a:lstStyle/>
                    <a:p>
                      <a:pPr algn="l" defTabSz="685800">
                        <a:lnSpc>
                          <a:spcPct val="115000"/>
                        </a:lnSpc>
                        <a:defRPr sz="1800"/>
                      </a:pPr>
                      <a:r>
                        <a:rPr sz="1400" b="1">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492250">
                <a:tc>
                  <a:txBody>
                    <a:bodyPr/>
                    <a:lstStyle/>
                    <a:p>
                      <a:pPr algn="just">
                        <a:defRPr sz="1400" b="1"/>
                      </a:pPr>
                      <a:r>
                        <a:t>Safe initiation</a:t>
                      </a:r>
                    </a:p>
                    <a:p>
                      <a:pPr algn="just">
                        <a:defRPr sz="1400" b="1"/>
                      </a:pPr>
                      <a:r>
                        <a:t>practices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defTabSz="685800">
                        <a:lnSpc>
                          <a:spcPct val="90000"/>
                        </a:lnSpc>
                        <a:spcBef>
                          <a:spcPts val="700"/>
                        </a:spcBef>
                        <a:defRPr sz="1800"/>
                      </a:pPr>
                      <a:r>
                        <a:rPr sz="1400"/>
                        <a:t>Number of awareness campaigns on the customary initiation practice conducted</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800"/>
                      </a:pPr>
                      <a:r>
                        <a:rPr sz="1400"/>
                        <a:t>4  awareness campaigns on the customary initiation practice conducted</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800"/>
                      </a:pPr>
                      <a:r>
                        <a:rPr sz="1400" dirty="0"/>
                        <a:t>To conduct four targeted awareness </a:t>
                      </a:r>
                      <a:r>
                        <a:rPr sz="1400" dirty="0" smtClean="0"/>
                        <a:t>raising</a:t>
                      </a:r>
                      <a:r>
                        <a:rPr lang="en-ZA" sz="1400" dirty="0" smtClean="0"/>
                        <a:t> and monitoring </a:t>
                      </a:r>
                      <a:r>
                        <a:rPr sz="1400" dirty="0" smtClean="0"/>
                        <a:t>campaigns </a:t>
                      </a:r>
                      <a:r>
                        <a:rPr sz="1400" dirty="0"/>
                        <a:t>on the customary initiation campaigns focusing on the Provinces with challenges pertaining to the deaths of initiates. This is in addition to the existing work on initiation.</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509837">
                <a:tc>
                  <a:txBody>
                    <a:bodyPr/>
                    <a:lstStyle/>
                    <a:p>
                      <a:pPr lvl="1" indent="0" algn="l">
                        <a:defRPr sz="1400" b="1"/>
                      </a:pPr>
                      <a:r>
                        <a:t>Functional institution of Traditional and Khoi-San Leadership</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defTabSz="685800">
                        <a:lnSpc>
                          <a:spcPct val="115000"/>
                        </a:lnSpc>
                        <a:defRPr sz="1800"/>
                      </a:pPr>
                      <a:r>
                        <a:rPr sz="1400"/>
                        <a:t>Approved Handbook for traditional leadership</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defTabSz="685800">
                        <a:lnSpc>
                          <a:spcPct val="115000"/>
                        </a:lnSpc>
                        <a:defRPr sz="1800"/>
                      </a:pPr>
                      <a:r>
                        <a:rPr sz="1400"/>
                        <a:t>Handbook for traditional leadership approved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800"/>
                      </a:pPr>
                      <a:r>
                        <a:rPr sz="1400" dirty="0"/>
                        <a:t>The purpose of the handbook is to provide a policy framework for the </a:t>
                      </a:r>
                      <a:r>
                        <a:rPr sz="1400" dirty="0" err="1"/>
                        <a:t>standardisation</a:t>
                      </a:r>
                      <a:r>
                        <a:rPr sz="1400" dirty="0"/>
                        <a:t> of provision of tools of trade for traditional leadership. The Handbook also provides policy framework for the provisioning of budgets to kingships and </a:t>
                      </a:r>
                      <a:r>
                        <a:rPr sz="1400" dirty="0" err="1"/>
                        <a:t>queenships</a:t>
                      </a:r>
                      <a:r>
                        <a:rPr sz="1400" dirty="0"/>
                        <a:t> and </a:t>
                      </a:r>
                      <a:r>
                        <a:rPr sz="1400" dirty="0" err="1"/>
                        <a:t>utilisation</a:t>
                      </a:r>
                      <a:r>
                        <a:rPr sz="1400" dirty="0"/>
                        <a:t> thereof</a:t>
                      </a: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63997"/>
            <a:ext cx="20574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13</a:t>
            </a:r>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24316"/>
            <a:ext cx="8883650" cy="375231"/>
            <a:chOff x="0" y="0"/>
            <a:chExt cx="8883649" cy="375230"/>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0"/>
              <a:ext cx="8883650" cy="37523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a:t>
              </a:r>
            </a:p>
          </p:txBody>
        </p:sp>
      </p:grpSp>
      <p:graphicFrame>
        <p:nvGraphicFramePr>
          <p:cNvPr id="263" name="Table"/>
          <p:cNvGraphicFramePr/>
          <p:nvPr>
            <p:extLst>
              <p:ext uri="{D42A27DB-BD31-4B8C-83A1-F6EECF244321}">
                <p14:modId xmlns:p14="http://schemas.microsoft.com/office/powerpoint/2010/main" val="1237079855"/>
              </p:ext>
            </p:extLst>
          </p:nvPr>
        </p:nvGraphicFramePr>
        <p:xfrm>
          <a:off x="130175" y="509587"/>
          <a:ext cx="8883649" cy="5238307"/>
        </p:xfrm>
        <a:graphic>
          <a:graphicData uri="http://schemas.openxmlformats.org/drawingml/2006/table">
            <a:tbl>
              <a:tblPr>
                <a:tableStyleId>{4C3C2611-4C71-4FC5-86AE-919BDF0F9419}</a:tableStyleId>
              </a:tblPr>
              <a:tblGrid>
                <a:gridCol w="1597025">
                  <a:extLst>
                    <a:ext uri="{9D8B030D-6E8A-4147-A177-3AD203B41FA5}">
                      <a16:colId xmlns:a16="http://schemas.microsoft.com/office/drawing/2014/main" val="20000"/>
                    </a:ext>
                  </a:extLst>
                </a:gridCol>
                <a:gridCol w="1658937">
                  <a:extLst>
                    <a:ext uri="{9D8B030D-6E8A-4147-A177-3AD203B41FA5}">
                      <a16:colId xmlns:a16="http://schemas.microsoft.com/office/drawing/2014/main" val="20001"/>
                    </a:ext>
                  </a:extLst>
                </a:gridCol>
                <a:gridCol w="1698625">
                  <a:extLst>
                    <a:ext uri="{9D8B030D-6E8A-4147-A177-3AD203B41FA5}">
                      <a16:colId xmlns:a16="http://schemas.microsoft.com/office/drawing/2014/main" val="20002"/>
                    </a:ext>
                  </a:extLst>
                </a:gridCol>
                <a:gridCol w="3929062">
                  <a:extLst>
                    <a:ext uri="{9D8B030D-6E8A-4147-A177-3AD203B41FA5}">
                      <a16:colId xmlns:a16="http://schemas.microsoft.com/office/drawing/2014/main" val="20003"/>
                    </a:ext>
                  </a:extLst>
                </a:gridCol>
              </a:tblGrid>
              <a:tr h="1304262">
                <a:tc>
                  <a:txBody>
                    <a:bodyPr/>
                    <a:lstStyle/>
                    <a:p>
                      <a:pPr algn="l" defTabSz="685800">
                        <a:lnSpc>
                          <a:spcPct val="115000"/>
                        </a:lnSpc>
                        <a:defRPr sz="1800"/>
                      </a:pPr>
                      <a:r>
                        <a:rPr sz="1400" b="1">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599338">
                <a:tc rowSpan="2">
                  <a:txBody>
                    <a:bodyPr/>
                    <a:lstStyle/>
                    <a:p>
                      <a:pPr lvl="1" indent="0" algn="l">
                        <a:defRPr sz="1400" b="1"/>
                      </a:pPr>
                      <a:r>
                        <a:t>Functional institution of Traditional and Khoi-San Leadership</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800"/>
                      </a:pPr>
                      <a:r>
                        <a:rPr sz="1400">
                          <a:latin typeface="Myriad Pro"/>
                          <a:ea typeface="Myriad Pro"/>
                          <a:cs typeface="Myriad Pro"/>
                          <a:sym typeface="Myriad Pro"/>
                        </a:rPr>
                        <a:t>Approved Framework on roles and functions of traditional leadership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800"/>
                      </a:pPr>
                      <a:r>
                        <a:rPr sz="1400">
                          <a:latin typeface="Myriad Pro"/>
                          <a:ea typeface="Myriad Pro"/>
                          <a:cs typeface="Myriad Pro"/>
                          <a:sym typeface="Myriad Pro"/>
                        </a:rPr>
                        <a:t>Framework on roles and functions of traditional leadership approved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400">
                          <a:latin typeface="Myriad Pro"/>
                          <a:ea typeface="Myriad Pro"/>
                          <a:cs typeface="Myriad Pro"/>
                          <a:sym typeface="Myriad Pro"/>
                        </a:defRPr>
                      </a:pPr>
                      <a:r>
                        <a:t>The purpose of this project is to enhance the functionality of the institution of traditional leadership by outlining specific functions and roles of the institution. The indicator and target entail research, documentation and stakeholder consultations on the draft framework.</a:t>
                      </a: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334707">
                <a:tc vMerge="1">
                  <a:txBody>
                    <a:bodyPr/>
                    <a:lstStyle/>
                    <a:p>
                      <a:endParaRPr lang="en-US"/>
                    </a:p>
                  </a:txBody>
                  <a:tcPr/>
                </a:tc>
                <a:tc>
                  <a:txBody>
                    <a:bodyPr/>
                    <a:lstStyle/>
                    <a:p>
                      <a:pPr algn="just" defTabSz="685800">
                        <a:spcBef>
                          <a:spcPts val="300"/>
                        </a:spcBef>
                        <a:defRPr sz="1800"/>
                      </a:pPr>
                      <a:r>
                        <a:rPr sz="1400">
                          <a:latin typeface="Myriad Pro"/>
                          <a:ea typeface="Myriad Pro"/>
                          <a:cs typeface="Myriad Pro"/>
                          <a:sym typeface="Myriad Pro"/>
                        </a:rPr>
                        <a:t>Number of Provinces monitored on compliance with the TKLA in relation to the constitution of Traditional and Khoi-San Councils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spcBef>
                          <a:spcPts val="300"/>
                        </a:spcBef>
                        <a:defRPr sz="1800"/>
                      </a:pPr>
                      <a:r>
                        <a:rPr sz="1400">
                          <a:latin typeface="Myriad Pro"/>
                          <a:ea typeface="Myriad Pro"/>
                          <a:cs typeface="Myriad Pro"/>
                          <a:sym typeface="Myriad Pro"/>
                        </a:rPr>
                        <a:t>8 Provinces monitored on compliance with the TKLA in relation to the constitution of Traditional and Khoi-San Councils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400">
                          <a:latin typeface="Myriad Pro"/>
                          <a:ea typeface="Myriad Pro"/>
                          <a:cs typeface="Myriad Pro"/>
                          <a:sym typeface="Myriad Pro"/>
                        </a:defRPr>
                      </a:pPr>
                      <a:r>
                        <a:rPr dirty="0"/>
                        <a:t>This target and indicator </a:t>
                      </a:r>
                      <a:r>
                        <a:rPr dirty="0" smtClean="0"/>
                        <a:t>entail </a:t>
                      </a:r>
                      <a:r>
                        <a:rPr dirty="0"/>
                        <a:t>monitoring compliance and supporting provinces with the implementation of the TKLA i.r.t. the legal constitution of traditional and Khoi-San Councils once the Act commences.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14"/>
          <p:cNvSpPr txBox="1"/>
          <p:nvPr/>
        </p:nvSpPr>
        <p:spPr>
          <a:xfrm>
            <a:off x="6953249" y="6402097"/>
            <a:ext cx="2122935"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14</a:t>
            </a:r>
          </a:p>
        </p:txBody>
      </p:sp>
      <p:sp>
        <p:nvSpPr>
          <p:cNvPr id="266"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9" name="Group"/>
          <p:cNvGrpSpPr/>
          <p:nvPr/>
        </p:nvGrpSpPr>
        <p:grpSpPr>
          <a:xfrm>
            <a:off x="152400" y="188912"/>
            <a:ext cx="8883650" cy="577851"/>
            <a:chOff x="0" y="0"/>
            <a:chExt cx="8883649" cy="577850"/>
          </a:xfrm>
        </p:grpSpPr>
        <p:sp>
          <p:nvSpPr>
            <p:cNvPr id="267" name="Rectangle"/>
            <p:cNvSpPr/>
            <p:nvPr/>
          </p:nvSpPr>
          <p:spPr>
            <a:xfrm>
              <a:off x="0" y="0"/>
              <a:ext cx="8883650" cy="577850"/>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8" name="MEASURING OUR PERFORMANCE"/>
            <p:cNvSpPr txBox="1"/>
            <p:nvPr/>
          </p:nvSpPr>
          <p:spPr>
            <a:xfrm>
              <a:off x="0" y="101309"/>
              <a:ext cx="8883650" cy="37523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a:t>
              </a:r>
            </a:p>
          </p:txBody>
        </p:sp>
      </p:grpSp>
      <p:graphicFrame>
        <p:nvGraphicFramePr>
          <p:cNvPr id="270" name="Table"/>
          <p:cNvGraphicFramePr/>
          <p:nvPr>
            <p:extLst>
              <p:ext uri="{D42A27DB-BD31-4B8C-83A1-F6EECF244321}">
                <p14:modId xmlns:p14="http://schemas.microsoft.com/office/powerpoint/2010/main" val="2258849987"/>
              </p:ext>
            </p:extLst>
          </p:nvPr>
        </p:nvGraphicFramePr>
        <p:xfrm>
          <a:off x="0" y="893762"/>
          <a:ext cx="9144000" cy="5491162"/>
        </p:xfrm>
        <a:graphic>
          <a:graphicData uri="http://schemas.openxmlformats.org/drawingml/2006/table">
            <a:tbl>
              <a:tblPr>
                <a:tableStyleId>{4C3C2611-4C71-4FC5-86AE-919BDF0F9419}</a:tableStyleId>
              </a:tblPr>
              <a:tblGrid>
                <a:gridCol w="1476375">
                  <a:extLst>
                    <a:ext uri="{9D8B030D-6E8A-4147-A177-3AD203B41FA5}">
                      <a16:colId xmlns:a16="http://schemas.microsoft.com/office/drawing/2014/main" val="20000"/>
                    </a:ext>
                  </a:extLst>
                </a:gridCol>
                <a:gridCol w="2447925">
                  <a:extLst>
                    <a:ext uri="{9D8B030D-6E8A-4147-A177-3AD203B41FA5}">
                      <a16:colId xmlns:a16="http://schemas.microsoft.com/office/drawing/2014/main" val="20001"/>
                    </a:ext>
                  </a:extLst>
                </a:gridCol>
                <a:gridCol w="2609850">
                  <a:extLst>
                    <a:ext uri="{9D8B030D-6E8A-4147-A177-3AD203B41FA5}">
                      <a16:colId xmlns:a16="http://schemas.microsoft.com/office/drawing/2014/main" val="20002"/>
                    </a:ext>
                  </a:extLst>
                </a:gridCol>
                <a:gridCol w="2609850">
                  <a:extLst>
                    <a:ext uri="{9D8B030D-6E8A-4147-A177-3AD203B41FA5}">
                      <a16:colId xmlns:a16="http://schemas.microsoft.com/office/drawing/2014/main" val="20003"/>
                    </a:ext>
                  </a:extLst>
                </a:gridCol>
              </a:tblGrid>
              <a:tr h="1262062">
                <a:tc>
                  <a:txBody>
                    <a:bodyPr/>
                    <a:lstStyle/>
                    <a:p>
                      <a:pPr algn="l" defTabSz="685800">
                        <a:lnSpc>
                          <a:spcPct val="115000"/>
                        </a:lnSpc>
                        <a:defRPr sz="1800"/>
                      </a:pPr>
                      <a:r>
                        <a:rPr sz="1400" b="1">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4229100">
                <a:tc>
                  <a:txBody>
                    <a:bodyPr/>
                    <a:lstStyle/>
                    <a:p>
                      <a:pPr lvl="1" indent="0" algn="l">
                        <a:defRPr sz="1600" b="1"/>
                      </a:pPr>
                      <a:r>
                        <a:t>Functional institution of Traditional and Khoi-San Leadership</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defTabSz="685800">
                        <a:spcBef>
                          <a:spcPts val="300"/>
                        </a:spcBef>
                        <a:defRPr sz="1400">
                          <a:latin typeface="Myriad Pro"/>
                          <a:ea typeface="Myriad Pro"/>
                          <a:cs typeface="Myriad Pro"/>
                          <a:sym typeface="Myriad Pro"/>
                        </a:defRPr>
                      </a:pPr>
                      <a:r>
                        <a:t>Number of Local Houses of Traditional Leaders workshopped on the implementation of the socio economic development programmes in traditional communities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spcBef>
                          <a:spcPts val="300"/>
                        </a:spcBef>
                        <a:defRPr sz="1800"/>
                      </a:pPr>
                      <a:r>
                        <a:rPr sz="1400" dirty="0">
                          <a:latin typeface="Myriad Pro"/>
                          <a:ea typeface="Myriad Pro"/>
                          <a:cs typeface="Myriad Pro"/>
                          <a:sym typeface="Myriad Pro"/>
                        </a:rPr>
                        <a:t>30 Local Houses of Traditional Leaders workshopped on the implementation of the socio economic development programmes in traditional communities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800"/>
                      </a:pPr>
                      <a:r>
                        <a:rPr sz="1400" dirty="0"/>
                        <a:t>The Department has </a:t>
                      </a:r>
                      <a:r>
                        <a:rPr sz="1400" dirty="0" smtClean="0"/>
                        <a:t>document</a:t>
                      </a:r>
                      <a:r>
                        <a:rPr lang="en-ZA" sz="1400" dirty="0" err="1" smtClean="0"/>
                        <a:t>ed</a:t>
                      </a:r>
                      <a:r>
                        <a:rPr sz="1400" dirty="0" smtClean="0"/>
                        <a:t> </a:t>
                      </a:r>
                      <a:r>
                        <a:rPr sz="1400" dirty="0"/>
                        <a:t>socio economic development practices in mining, forestry and biodiversity. The workshopping of Local Houses will be based on these documented sectors as well as other sectors such as farming and agriculture. This programme is meant to ensure the meaningful participation of traditional leadership in </a:t>
                      </a:r>
                      <a:r>
                        <a:rPr lang="en-ZA" sz="1400" dirty="0" smtClean="0"/>
                        <a:t>the socio-economic development  of </a:t>
                      </a:r>
                      <a:r>
                        <a:rPr sz="1400" dirty="0" smtClean="0"/>
                        <a:t>the</a:t>
                      </a:r>
                      <a:r>
                        <a:rPr lang="en-ZA" sz="1400" dirty="0" err="1" smtClean="0"/>
                        <a:t>ir</a:t>
                      </a:r>
                      <a:r>
                        <a:rPr lang="en-ZA" sz="1400" dirty="0" smtClean="0"/>
                        <a:t> communities</a:t>
                      </a:r>
                      <a:endParaRPr sz="140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15"/>
          <p:cNvSpPr txBox="1"/>
          <p:nvPr/>
        </p:nvSpPr>
        <p:spPr>
          <a:xfrm>
            <a:off x="7004050" y="6427497"/>
            <a:ext cx="20574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15</a:t>
            </a:r>
          </a:p>
        </p:txBody>
      </p:sp>
      <p:sp>
        <p:nvSpPr>
          <p:cNvPr id="273"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76" name="Group"/>
          <p:cNvGrpSpPr/>
          <p:nvPr/>
        </p:nvGrpSpPr>
        <p:grpSpPr>
          <a:xfrm>
            <a:off x="152400" y="188912"/>
            <a:ext cx="8883650" cy="577851"/>
            <a:chOff x="0" y="0"/>
            <a:chExt cx="8883649" cy="577850"/>
          </a:xfrm>
        </p:grpSpPr>
        <p:sp>
          <p:nvSpPr>
            <p:cNvPr id="274" name="Rectangle"/>
            <p:cNvSpPr/>
            <p:nvPr/>
          </p:nvSpPr>
          <p:spPr>
            <a:xfrm>
              <a:off x="0" y="0"/>
              <a:ext cx="8883650" cy="577850"/>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75" name="MEASURING OUR PERFORMANCE"/>
            <p:cNvSpPr txBox="1"/>
            <p:nvPr/>
          </p:nvSpPr>
          <p:spPr>
            <a:xfrm>
              <a:off x="0" y="101309"/>
              <a:ext cx="8883650" cy="37523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a:t>
              </a:r>
            </a:p>
          </p:txBody>
        </p:sp>
      </p:grpSp>
      <p:graphicFrame>
        <p:nvGraphicFramePr>
          <p:cNvPr id="277" name="Table"/>
          <p:cNvGraphicFramePr/>
          <p:nvPr>
            <p:extLst>
              <p:ext uri="{D42A27DB-BD31-4B8C-83A1-F6EECF244321}">
                <p14:modId xmlns:p14="http://schemas.microsoft.com/office/powerpoint/2010/main" val="3049509220"/>
              </p:ext>
            </p:extLst>
          </p:nvPr>
        </p:nvGraphicFramePr>
        <p:xfrm>
          <a:off x="0" y="893762"/>
          <a:ext cx="9090024" cy="5905284"/>
        </p:xfrm>
        <a:graphic>
          <a:graphicData uri="http://schemas.openxmlformats.org/drawingml/2006/table">
            <a:tbl>
              <a:tblPr>
                <a:tableStyleId>{4C3C2611-4C71-4FC5-86AE-919BDF0F9419}</a:tableStyleId>
              </a:tblPr>
              <a:tblGrid>
                <a:gridCol w="1428207">
                  <a:extLst>
                    <a:ext uri="{9D8B030D-6E8A-4147-A177-3AD203B41FA5}">
                      <a16:colId xmlns:a16="http://schemas.microsoft.com/office/drawing/2014/main" val="20000"/>
                    </a:ext>
                  </a:extLst>
                </a:gridCol>
                <a:gridCol w="2283553">
                  <a:extLst>
                    <a:ext uri="{9D8B030D-6E8A-4147-A177-3AD203B41FA5}">
                      <a16:colId xmlns:a16="http://schemas.microsoft.com/office/drawing/2014/main" val="20001"/>
                    </a:ext>
                  </a:extLst>
                </a:gridCol>
                <a:gridCol w="2357725">
                  <a:extLst>
                    <a:ext uri="{9D8B030D-6E8A-4147-A177-3AD203B41FA5}">
                      <a16:colId xmlns:a16="http://schemas.microsoft.com/office/drawing/2014/main" val="20002"/>
                    </a:ext>
                  </a:extLst>
                </a:gridCol>
                <a:gridCol w="3020539">
                  <a:extLst>
                    <a:ext uri="{9D8B030D-6E8A-4147-A177-3AD203B41FA5}">
                      <a16:colId xmlns:a16="http://schemas.microsoft.com/office/drawing/2014/main" val="20003"/>
                    </a:ext>
                  </a:extLst>
                </a:gridCol>
              </a:tblGrid>
              <a:tr h="1323245">
                <a:tc>
                  <a:txBody>
                    <a:bodyPr/>
                    <a:lstStyle/>
                    <a:p>
                      <a:pPr algn="l" defTabSz="685800">
                        <a:lnSpc>
                          <a:spcPct val="115000"/>
                        </a:lnSpc>
                        <a:defRPr sz="1800"/>
                      </a:pPr>
                      <a:r>
                        <a:rPr sz="1400" b="1">
                          <a:latin typeface="Myriad Pro"/>
                          <a:ea typeface="Myriad Pro"/>
                          <a:cs typeface="Myriad Pro"/>
                          <a:sym typeface="Myriad Pro"/>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latin typeface="Myriad Pro"/>
                          <a:ea typeface="Myriad Pro"/>
                          <a:cs typeface="Myriad Pro"/>
                          <a:sym typeface="Myriad Pro"/>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latin typeface="Myriad Pro"/>
                          <a:ea typeface="Myriad Pro"/>
                          <a:cs typeface="Myriad Pro"/>
                          <a:sym typeface="Myriad Pro"/>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latin typeface="Myriad Pro"/>
                          <a:ea typeface="Myriad Pro"/>
                          <a:cs typeface="Myriad Pro"/>
                          <a:sym typeface="Myriad Pro"/>
                        </a:rP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546739">
                <a:tc rowSpan="2">
                  <a:txBody>
                    <a:bodyPr/>
                    <a:lstStyle/>
                    <a:p>
                      <a:pPr lvl="1" indent="0" algn="l">
                        <a:defRPr sz="1400" b="1">
                          <a:latin typeface="Myriad Pro"/>
                          <a:ea typeface="Myriad Pro"/>
                          <a:cs typeface="Myriad Pro"/>
                          <a:sym typeface="Myriad Pro"/>
                        </a:defRPr>
                      </a:pPr>
                      <a:r>
                        <a:t>Functional institution of Traditional and Khoi-San Leadership</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5800">
                        <a:spcBef>
                          <a:spcPts val="300"/>
                        </a:spcBef>
                        <a:defRPr sz="1400">
                          <a:latin typeface="Myriad Pro"/>
                          <a:ea typeface="Myriad Pro"/>
                          <a:cs typeface="Myriad Pro"/>
                          <a:sym typeface="Myriad Pro"/>
                        </a:defRPr>
                      </a:pPr>
                      <a:r>
                        <a:t>Number of provinces audited to determine compliance with the Traditional and Khoi-San Leadership Act (2019)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5800">
                        <a:spcBef>
                          <a:spcPts val="300"/>
                        </a:spcBef>
                        <a:defRPr sz="1400">
                          <a:latin typeface="Myriad Pro"/>
                          <a:ea typeface="Myriad Pro"/>
                          <a:cs typeface="Myriad Pro"/>
                          <a:sym typeface="Myriad Pro"/>
                        </a:defRPr>
                      </a:pPr>
                      <a:r>
                        <a:t>2 provinces audited to determine compliance with the Traditional and Khoi-San Leadership Act (2019)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5800">
                        <a:lnSpc>
                          <a:spcPct val="115000"/>
                        </a:lnSpc>
                        <a:defRPr sz="1400">
                          <a:latin typeface="Myriad Pro"/>
                          <a:ea typeface="Myriad Pro"/>
                          <a:cs typeface="Myriad Pro"/>
                          <a:sym typeface="Myriad Pro"/>
                        </a:defRPr>
                      </a:pPr>
                      <a:r>
                        <a:t>Once proclaimed, the Provinces are required to implement the mandatory provisions of the TKLA. </a:t>
                      </a:r>
                    </a:p>
                    <a:p>
                      <a:pPr algn="l" defTabSz="685800">
                        <a:lnSpc>
                          <a:spcPct val="115000"/>
                        </a:lnSpc>
                        <a:defRPr sz="1400">
                          <a:latin typeface="Myriad Pro"/>
                          <a:ea typeface="Myriad Pro"/>
                          <a:cs typeface="Myriad Pro"/>
                          <a:sym typeface="Myriad Pro"/>
                        </a:defRPr>
                      </a:pPr>
                      <a:r>
                        <a:t>This target entails implementation of and monitoring compliance with the TKLA by DTA and Provinces.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3035300">
                <a:tc vMerge="1">
                  <a:txBody>
                    <a:bodyPr/>
                    <a:lstStyle/>
                    <a:p>
                      <a:endParaRPr lang="en-US"/>
                    </a:p>
                  </a:txBody>
                  <a:tcPr/>
                </a:tc>
                <a:tc>
                  <a:txBody>
                    <a:bodyPr/>
                    <a:lstStyle/>
                    <a:p>
                      <a:pPr algn="l">
                        <a:defRPr sz="1400">
                          <a:latin typeface="Myriad Pro"/>
                          <a:ea typeface="Myriad Pro"/>
                          <a:cs typeface="Myriad Pro"/>
                          <a:sym typeface="Myriad Pro"/>
                        </a:defRPr>
                      </a:pPr>
                      <a:r>
                        <a:t>Number of queenships, kingships or principal traditional leadership communities for which capacity is created to document the roles and functions of royal family members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400">
                          <a:latin typeface="Myriad Pro"/>
                          <a:ea typeface="Myriad Pro"/>
                          <a:cs typeface="Myriad Pro"/>
                          <a:sym typeface="Myriad Pro"/>
                        </a:defRPr>
                      </a:pPr>
                      <a:r>
                        <a:rPr dirty="0"/>
                        <a:t>4 </a:t>
                      </a:r>
                      <a:r>
                        <a:rPr dirty="0" err="1"/>
                        <a:t>queenships</a:t>
                      </a:r>
                      <a:r>
                        <a:rPr dirty="0"/>
                        <a:t>, kingships or principal traditional leadership communities for which capacity is created to document the roles and functions of royal family members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dirty="0">
                          <a:latin typeface="Myriad Pro"/>
                          <a:ea typeface="Myriad Pro"/>
                          <a:cs typeface="Myriad Pro"/>
                          <a:sym typeface="Myriad Pro"/>
                        </a:rPr>
                        <a:t>The roles and functions of royal family members </a:t>
                      </a:r>
                      <a:r>
                        <a:rPr sz="1400" dirty="0" smtClean="0">
                          <a:latin typeface="Myriad Pro"/>
                          <a:ea typeface="Myriad Pro"/>
                          <a:cs typeface="Myriad Pro"/>
                          <a:sym typeface="Myriad Pro"/>
                        </a:rPr>
                        <a:t>differ </a:t>
                      </a:r>
                      <a:r>
                        <a:rPr sz="1400" dirty="0">
                          <a:latin typeface="Myriad Pro"/>
                          <a:ea typeface="Myriad Pro"/>
                          <a:cs typeface="Myriad Pro"/>
                          <a:sym typeface="Myriad Pro"/>
                        </a:rPr>
                        <a:t>from one </a:t>
                      </a:r>
                      <a:r>
                        <a:rPr sz="1400" dirty="0" err="1">
                          <a:latin typeface="Myriad Pro"/>
                          <a:ea typeface="Myriad Pro"/>
                          <a:cs typeface="Myriad Pro"/>
                          <a:sym typeface="Myriad Pro"/>
                        </a:rPr>
                        <a:t>queenship</a:t>
                      </a:r>
                      <a:r>
                        <a:rPr sz="1400" dirty="0">
                          <a:latin typeface="Myriad Pro"/>
                          <a:ea typeface="Myriad Pro"/>
                          <a:cs typeface="Myriad Pro"/>
                          <a:sym typeface="Myriad Pro"/>
                        </a:rPr>
                        <a:t>/ kingship/ principal traditional leadership to </a:t>
                      </a:r>
                      <a:r>
                        <a:rPr sz="1400" dirty="0" smtClean="0">
                          <a:latin typeface="Myriad Pro"/>
                          <a:ea typeface="Myriad Pro"/>
                          <a:cs typeface="Myriad Pro"/>
                          <a:sym typeface="Myriad Pro"/>
                        </a:rPr>
                        <a:t>another</a:t>
                      </a:r>
                      <a:r>
                        <a:rPr lang="en-ZA" sz="1400" dirty="0" smtClean="0">
                          <a:latin typeface="Myriad Pro"/>
                          <a:ea typeface="Myriad Pro"/>
                          <a:cs typeface="Myriad Pro"/>
                          <a:sym typeface="Myriad Pro"/>
                        </a:rPr>
                        <a:t>, including how they</a:t>
                      </a:r>
                      <a:r>
                        <a:rPr sz="1400" dirty="0" smtClean="0">
                          <a:latin typeface="Myriad Pro"/>
                          <a:ea typeface="Myriad Pro"/>
                          <a:cs typeface="Myriad Pro"/>
                          <a:sym typeface="Myriad Pro"/>
                        </a:rPr>
                        <a:t> determine </a:t>
                      </a:r>
                      <a:r>
                        <a:rPr sz="1400" dirty="0">
                          <a:latin typeface="Myriad Pro"/>
                          <a:ea typeface="Myriad Pro"/>
                          <a:cs typeface="Myriad Pro"/>
                          <a:sym typeface="Myriad Pro"/>
                        </a:rPr>
                        <a:t>succession to the leadership position. The documentation of the roles and functions of royal </a:t>
                      </a:r>
                      <a:r>
                        <a:rPr sz="1400" dirty="0" smtClean="0">
                          <a:latin typeface="Myriad Pro"/>
                          <a:ea typeface="Myriad Pro"/>
                          <a:cs typeface="Myriad Pro"/>
                          <a:sym typeface="Myriad Pro"/>
                        </a:rPr>
                        <a:t>families</a:t>
                      </a:r>
                      <a:r>
                        <a:rPr lang="en-ZA" sz="1400" dirty="0" smtClean="0">
                          <a:latin typeface="Myriad Pro"/>
                          <a:ea typeface="Myriad Pro"/>
                          <a:cs typeface="Myriad Pro"/>
                          <a:sym typeface="Myriad Pro"/>
                        </a:rPr>
                        <a:t> is thus expected to also address </a:t>
                      </a:r>
                      <a:r>
                        <a:rPr sz="1400" dirty="0" smtClean="0">
                          <a:latin typeface="Myriad Pro"/>
                          <a:ea typeface="Myriad Pro"/>
                          <a:cs typeface="Myriad Pro"/>
                          <a:sym typeface="Myriad Pro"/>
                        </a:rPr>
                        <a:t>the </a:t>
                      </a:r>
                      <a:r>
                        <a:rPr sz="1400" dirty="0">
                          <a:latin typeface="Myriad Pro"/>
                          <a:ea typeface="Myriad Pro"/>
                          <a:cs typeface="Myriad Pro"/>
                          <a:sym typeface="Myriad Pro"/>
                        </a:rPr>
                        <a:t>resolution of disputes and </a:t>
                      </a:r>
                      <a:r>
                        <a:rPr sz="1400" dirty="0" smtClean="0">
                          <a:latin typeface="Myriad Pro"/>
                          <a:ea typeface="Myriad Pro"/>
                          <a:cs typeface="Myriad Pro"/>
                          <a:sym typeface="Myriad Pro"/>
                        </a:rPr>
                        <a:t>claims </a:t>
                      </a:r>
                      <a:r>
                        <a:rPr sz="1400" dirty="0">
                          <a:latin typeface="Myriad Pro"/>
                          <a:ea typeface="Myriad Pro"/>
                          <a:cs typeface="Myriad Pro"/>
                          <a:sym typeface="Myriad Pro"/>
                        </a:rPr>
                        <a:t>on leadership positions. This will also involve the provision of capacity and the sharing of good practices to royal family structures.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16"/>
          <p:cNvSpPr txBox="1"/>
          <p:nvPr/>
        </p:nvSpPr>
        <p:spPr>
          <a:xfrm>
            <a:off x="6991349" y="6427497"/>
            <a:ext cx="2074814"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16</a:t>
            </a:r>
          </a:p>
        </p:txBody>
      </p:sp>
      <p:sp>
        <p:nvSpPr>
          <p:cNvPr id="280"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83" name="Group"/>
          <p:cNvGrpSpPr/>
          <p:nvPr/>
        </p:nvGrpSpPr>
        <p:grpSpPr>
          <a:xfrm>
            <a:off x="152400" y="188912"/>
            <a:ext cx="8883650" cy="577851"/>
            <a:chOff x="0" y="0"/>
            <a:chExt cx="8883649" cy="577850"/>
          </a:xfrm>
        </p:grpSpPr>
        <p:sp>
          <p:nvSpPr>
            <p:cNvPr id="281" name="Rectangle"/>
            <p:cNvSpPr/>
            <p:nvPr/>
          </p:nvSpPr>
          <p:spPr>
            <a:xfrm>
              <a:off x="0" y="0"/>
              <a:ext cx="8883650" cy="577850"/>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82" name="MEASURING OUR PERFORMANCE"/>
            <p:cNvSpPr txBox="1"/>
            <p:nvPr/>
          </p:nvSpPr>
          <p:spPr>
            <a:xfrm>
              <a:off x="0" y="101309"/>
              <a:ext cx="8883650" cy="37523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a:t>
              </a:r>
            </a:p>
          </p:txBody>
        </p:sp>
      </p:grpSp>
      <p:graphicFrame>
        <p:nvGraphicFramePr>
          <p:cNvPr id="284" name="Table"/>
          <p:cNvGraphicFramePr/>
          <p:nvPr>
            <p:extLst>
              <p:ext uri="{D42A27DB-BD31-4B8C-83A1-F6EECF244321}">
                <p14:modId xmlns:p14="http://schemas.microsoft.com/office/powerpoint/2010/main" val="134805928"/>
              </p:ext>
            </p:extLst>
          </p:nvPr>
        </p:nvGraphicFramePr>
        <p:xfrm>
          <a:off x="101600" y="881062"/>
          <a:ext cx="8971705" cy="5935642"/>
        </p:xfrm>
        <a:graphic>
          <a:graphicData uri="http://schemas.openxmlformats.org/drawingml/2006/table">
            <a:tbl>
              <a:tblPr>
                <a:tableStyleId>{4C3C2611-4C71-4FC5-86AE-919BDF0F9419}</a:tableStyleId>
              </a:tblPr>
              <a:tblGrid>
                <a:gridCol w="1409617">
                  <a:extLst>
                    <a:ext uri="{9D8B030D-6E8A-4147-A177-3AD203B41FA5}">
                      <a16:colId xmlns:a16="http://schemas.microsoft.com/office/drawing/2014/main" val="20000"/>
                    </a:ext>
                  </a:extLst>
                </a:gridCol>
                <a:gridCol w="1945427">
                  <a:extLst>
                    <a:ext uri="{9D8B030D-6E8A-4147-A177-3AD203B41FA5}">
                      <a16:colId xmlns:a16="http://schemas.microsoft.com/office/drawing/2014/main" val="20001"/>
                    </a:ext>
                  </a:extLst>
                </a:gridCol>
                <a:gridCol w="1766304">
                  <a:extLst>
                    <a:ext uri="{9D8B030D-6E8A-4147-A177-3AD203B41FA5}">
                      <a16:colId xmlns:a16="http://schemas.microsoft.com/office/drawing/2014/main" val="20002"/>
                    </a:ext>
                  </a:extLst>
                </a:gridCol>
                <a:gridCol w="3850357">
                  <a:extLst>
                    <a:ext uri="{9D8B030D-6E8A-4147-A177-3AD203B41FA5}">
                      <a16:colId xmlns:a16="http://schemas.microsoft.com/office/drawing/2014/main" val="20003"/>
                    </a:ext>
                  </a:extLst>
                </a:gridCol>
              </a:tblGrid>
              <a:tr h="1332781">
                <a:tc>
                  <a:txBody>
                    <a:bodyPr/>
                    <a:lstStyle/>
                    <a:p>
                      <a:pPr algn="l" defTabSz="685800">
                        <a:lnSpc>
                          <a:spcPct val="115000"/>
                        </a:lnSpc>
                        <a:defRPr sz="1800"/>
                      </a:pPr>
                      <a:r>
                        <a:rPr sz="1400" b="1">
                          <a:latin typeface="Myriad Pro"/>
                          <a:ea typeface="Myriad Pro"/>
                          <a:cs typeface="Myriad Pro"/>
                          <a:sym typeface="Myriad Pro"/>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latin typeface="Myriad Pro"/>
                          <a:ea typeface="Myriad Pro"/>
                          <a:cs typeface="Myriad Pro"/>
                          <a:sym typeface="Myriad Pro"/>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latin typeface="Myriad Pro"/>
                          <a:ea typeface="Myriad Pro"/>
                          <a:cs typeface="Myriad Pro"/>
                          <a:sym typeface="Myriad Pro"/>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latin typeface="Myriad Pro"/>
                          <a:ea typeface="Myriad Pro"/>
                          <a:cs typeface="Myriad Pro"/>
                          <a:sym typeface="Myriad Pro"/>
                        </a:rP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609876">
                <a:tc rowSpan="2">
                  <a:txBody>
                    <a:bodyPr/>
                    <a:lstStyle/>
                    <a:p>
                      <a:pPr lvl="1" indent="0" algn="l">
                        <a:defRPr sz="1400" b="1">
                          <a:latin typeface="Myriad Pro"/>
                          <a:ea typeface="Myriad Pro"/>
                          <a:cs typeface="Myriad Pro"/>
                          <a:sym typeface="Myriad Pro"/>
                        </a:defRPr>
                      </a:pPr>
                      <a:r>
                        <a:t>Functional institution of Traditional and Khoi-San Leadership</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latin typeface="Myriad Pro"/>
                          <a:ea typeface="Myriad Pro"/>
                          <a:cs typeface="Myriad Pro"/>
                          <a:sym typeface="Myriad Pro"/>
                        </a:rPr>
                        <a:t>Number of provinces for which capacity is created for implementation of the Information Management Framework for the institution of traditional leadership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latin typeface="Myriad Pro"/>
                          <a:ea typeface="Myriad Pro"/>
                          <a:cs typeface="Myriad Pro"/>
                          <a:sym typeface="Myriad Pro"/>
                        </a:rPr>
                        <a:t>8 provinces for which capacity is created for implementation of the Information Management Framework for the institution of traditional leadership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800"/>
                      </a:pPr>
                      <a:r>
                        <a:rPr sz="1400">
                          <a:latin typeface="Myriad Pro"/>
                          <a:ea typeface="Myriad Pro"/>
                          <a:cs typeface="Myriad Pro"/>
                          <a:sym typeface="Myriad Pro"/>
                        </a:rPr>
                        <a:t>As a standard practice, there is a need to improve the collation and structuring of traditional leadership information in order to create knowledge for the institution. The information management framework makes provision on what information should be collected on the institution and how is to be collated and structured. The ultimate aim is to have readily available information on the institution of traditional leadership that informs the traditional affairs policy, legislation and programme development and review.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1992985">
                <a:tc vMerge="1">
                  <a:txBody>
                    <a:bodyPr/>
                    <a:lstStyle/>
                    <a:p>
                      <a:endParaRPr lang="en-US"/>
                    </a:p>
                  </a:txBody>
                  <a:tcPr/>
                </a:tc>
                <a:tc>
                  <a:txBody>
                    <a:bodyPr/>
                    <a:lstStyle/>
                    <a:p>
                      <a:pPr algn="l" defTabSz="685800">
                        <a:spcBef>
                          <a:spcPts val="300"/>
                        </a:spcBef>
                        <a:defRPr sz="1800"/>
                      </a:pPr>
                      <a:r>
                        <a:rPr sz="1400">
                          <a:latin typeface="Myriad Pro"/>
                          <a:ea typeface="Myriad Pro"/>
                          <a:cs typeface="Myriad Pro"/>
                          <a:sym typeface="Myriad Pro"/>
                        </a:rPr>
                        <a:t>Number of books on kingships or queenships or principal traditional communities’ customary laws of succession and genealogies developed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5800">
                        <a:spcBef>
                          <a:spcPts val="300"/>
                        </a:spcBef>
                        <a:defRPr sz="1800"/>
                      </a:pPr>
                      <a:r>
                        <a:rPr sz="1400">
                          <a:latin typeface="Myriad Pro"/>
                          <a:ea typeface="Myriad Pro"/>
                          <a:cs typeface="Myriad Pro"/>
                          <a:sym typeface="Myriad Pro"/>
                        </a:rPr>
                        <a:t>1 book on kingships or queenships or principal traditional communities’ customary laws of succession and genealogies developed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5800">
                        <a:spcBef>
                          <a:spcPts val="300"/>
                        </a:spcBef>
                        <a:defRPr sz="1800"/>
                      </a:pPr>
                      <a:r>
                        <a:rPr sz="1400" dirty="0">
                          <a:latin typeface="Myriad Pro"/>
                          <a:ea typeface="Myriad Pro"/>
                          <a:cs typeface="Myriad Pro"/>
                          <a:sym typeface="Myriad Pro"/>
                        </a:rPr>
                        <a:t>This is a direct documentation of the culture, traditions and customs of the community concerned </a:t>
                      </a:r>
                      <a:r>
                        <a:rPr lang="en-ZA" sz="1400" dirty="0" smtClean="0">
                          <a:latin typeface="Myriad Pro"/>
                          <a:ea typeface="Myriad Pro"/>
                          <a:cs typeface="Myriad Pro"/>
                          <a:sym typeface="Myriad Pro"/>
                        </a:rPr>
                        <a:t>with regard</a:t>
                      </a:r>
                      <a:r>
                        <a:rPr lang="en-ZA" sz="1400" baseline="0" dirty="0" smtClean="0">
                          <a:latin typeface="Myriad Pro"/>
                          <a:ea typeface="Myriad Pro"/>
                          <a:cs typeface="Myriad Pro"/>
                          <a:sym typeface="Myriad Pro"/>
                        </a:rPr>
                        <a:t> to the </a:t>
                      </a:r>
                      <a:r>
                        <a:rPr sz="1400" dirty="0" smtClean="0">
                          <a:latin typeface="Myriad Pro"/>
                          <a:ea typeface="Myriad Pro"/>
                          <a:cs typeface="Myriad Pro"/>
                          <a:sym typeface="Myriad Pro"/>
                        </a:rPr>
                        <a:t>lineage </a:t>
                      </a:r>
                      <a:r>
                        <a:rPr sz="1400" dirty="0">
                          <a:latin typeface="Myriad Pro"/>
                          <a:ea typeface="Myriad Pro"/>
                          <a:cs typeface="Myriad Pro"/>
                          <a:sym typeface="Myriad Pro"/>
                        </a:rPr>
                        <a:t>to inform succession. This is also meant to prevent disputes and claims.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17"/>
          <p:cNvSpPr txBox="1"/>
          <p:nvPr/>
        </p:nvSpPr>
        <p:spPr>
          <a:xfrm>
            <a:off x="6978650" y="6440197"/>
            <a:ext cx="20574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17</a:t>
            </a:r>
          </a:p>
        </p:txBody>
      </p:sp>
      <p:sp>
        <p:nvSpPr>
          <p:cNvPr id="287"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90" name="Group"/>
          <p:cNvGrpSpPr/>
          <p:nvPr/>
        </p:nvGrpSpPr>
        <p:grpSpPr>
          <a:xfrm>
            <a:off x="130175" y="0"/>
            <a:ext cx="8883650" cy="577850"/>
            <a:chOff x="0" y="0"/>
            <a:chExt cx="8883649" cy="577850"/>
          </a:xfrm>
        </p:grpSpPr>
        <p:sp>
          <p:nvSpPr>
            <p:cNvPr id="288" name="Rectangle"/>
            <p:cNvSpPr/>
            <p:nvPr/>
          </p:nvSpPr>
          <p:spPr>
            <a:xfrm>
              <a:off x="0" y="0"/>
              <a:ext cx="8883650" cy="577850"/>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89" name="MEASURING OUR PERFORMANCE"/>
            <p:cNvSpPr txBox="1"/>
            <p:nvPr/>
          </p:nvSpPr>
          <p:spPr>
            <a:xfrm>
              <a:off x="0" y="101309"/>
              <a:ext cx="8883650" cy="37523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a:t>
              </a:r>
            </a:p>
          </p:txBody>
        </p:sp>
      </p:grpSp>
      <p:graphicFrame>
        <p:nvGraphicFramePr>
          <p:cNvPr id="291" name="Table"/>
          <p:cNvGraphicFramePr/>
          <p:nvPr>
            <p:extLst>
              <p:ext uri="{D42A27DB-BD31-4B8C-83A1-F6EECF244321}">
                <p14:modId xmlns:p14="http://schemas.microsoft.com/office/powerpoint/2010/main" val="2590089111"/>
              </p:ext>
            </p:extLst>
          </p:nvPr>
        </p:nvGraphicFramePr>
        <p:xfrm>
          <a:off x="0" y="577850"/>
          <a:ext cx="9090022" cy="6280794"/>
        </p:xfrm>
        <a:graphic>
          <a:graphicData uri="http://schemas.openxmlformats.org/drawingml/2006/table">
            <a:tbl>
              <a:tblPr>
                <a:tableStyleId>{4C3C2611-4C71-4FC5-86AE-919BDF0F9419}</a:tableStyleId>
              </a:tblPr>
              <a:tblGrid>
                <a:gridCol w="1251456">
                  <a:extLst>
                    <a:ext uri="{9D8B030D-6E8A-4147-A177-3AD203B41FA5}">
                      <a16:colId xmlns:a16="http://schemas.microsoft.com/office/drawing/2014/main" val="20000"/>
                    </a:ext>
                  </a:extLst>
                </a:gridCol>
                <a:gridCol w="1145721">
                  <a:extLst>
                    <a:ext uri="{9D8B030D-6E8A-4147-A177-3AD203B41FA5}">
                      <a16:colId xmlns:a16="http://schemas.microsoft.com/office/drawing/2014/main" val="20001"/>
                    </a:ext>
                  </a:extLst>
                </a:gridCol>
                <a:gridCol w="1145721">
                  <a:extLst>
                    <a:ext uri="{9D8B030D-6E8A-4147-A177-3AD203B41FA5}">
                      <a16:colId xmlns:a16="http://schemas.microsoft.com/office/drawing/2014/main" val="20002"/>
                    </a:ext>
                  </a:extLst>
                </a:gridCol>
                <a:gridCol w="5547124">
                  <a:extLst>
                    <a:ext uri="{9D8B030D-6E8A-4147-A177-3AD203B41FA5}">
                      <a16:colId xmlns:a16="http://schemas.microsoft.com/office/drawing/2014/main" val="20003"/>
                    </a:ext>
                  </a:extLst>
                </a:gridCol>
              </a:tblGrid>
              <a:tr h="1581207">
                <a:tc>
                  <a:txBody>
                    <a:bodyPr/>
                    <a:lstStyle/>
                    <a:p>
                      <a:pPr algn="l" defTabSz="685800">
                        <a:lnSpc>
                          <a:spcPct val="115000"/>
                        </a:lnSpc>
                        <a:defRPr sz="1800"/>
                      </a:pPr>
                      <a:r>
                        <a:rPr sz="1400" b="1">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268450">
                <a:tc rowSpan="2">
                  <a:txBody>
                    <a:bodyPr/>
                    <a:lstStyle/>
                    <a:p>
                      <a:pPr algn="just">
                        <a:defRPr sz="1400" b="1"/>
                      </a:pPr>
                      <a:r>
                        <a:t>Transformed institution of</a:t>
                      </a:r>
                    </a:p>
                    <a:p>
                      <a:pPr algn="just">
                        <a:defRPr sz="1400" b="1"/>
                      </a:pPr>
                      <a:r>
                        <a:t>traditional</a:t>
                      </a:r>
                    </a:p>
                    <a:p>
                      <a:pPr algn="just">
                        <a:defRPr sz="1400" b="1"/>
                      </a:pPr>
                      <a:r>
                        <a:t>leadership</a:t>
                      </a:r>
                    </a:p>
                    <a:p>
                      <a:pPr algn="just">
                        <a:defRPr sz="1400" b="1"/>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5800">
                        <a:spcBef>
                          <a:spcPts val="300"/>
                        </a:spcBef>
                        <a:defRPr sz="1400">
                          <a:latin typeface="Myriad Pro"/>
                          <a:ea typeface="Myriad Pro"/>
                          <a:cs typeface="Myriad Pro"/>
                          <a:sym typeface="Myriad Pro"/>
                        </a:defRPr>
                      </a:pPr>
                      <a:r>
                        <a:t>Functioning Commission on Khoi-San Matters </a:t>
                      </a:r>
                    </a:p>
                    <a:p>
                      <a:pPr algn="l" defTabSz="685800">
                        <a:spcBef>
                          <a:spcPts val="400"/>
                        </a:spcBef>
                        <a:defRPr sz="1400">
                          <a:latin typeface="Myriad Pro"/>
                          <a:ea typeface="Myriad Pro"/>
                          <a:cs typeface="Myriad Pro"/>
                          <a:sym typeface="Myriad Pro"/>
                        </a:defRPr>
                      </a:pPr>
                      <a:endParaRPr/>
                    </a:p>
                    <a:p>
                      <a:pPr algn="l" defTabSz="685800">
                        <a:spcBef>
                          <a:spcPts val="300"/>
                        </a:spcBef>
                        <a:defRPr sz="1400">
                          <a:latin typeface="Myriad Pro"/>
                          <a:ea typeface="Myriad Pro"/>
                          <a:cs typeface="Myriad Pro"/>
                          <a:sym typeface="Myriad Pro"/>
                        </a:defRPr>
                      </a:pPr>
                      <a:r>
                        <a:t>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spcBef>
                          <a:spcPts val="300"/>
                        </a:spcBef>
                        <a:defRPr sz="1400">
                          <a:latin typeface="Myriad Pro"/>
                          <a:ea typeface="Myriad Pro"/>
                          <a:cs typeface="Myriad Pro"/>
                          <a:sym typeface="Myriad Pro"/>
                        </a:defRPr>
                      </a:pPr>
                      <a:r>
                        <a:t>Commission on Khoi-San Matters established 	</a:t>
                      </a:r>
                    </a:p>
                    <a:p>
                      <a:pPr algn="l">
                        <a:defRPr sz="1400"/>
                      </a:pPr>
                      <a:endParaRPr/>
                    </a:p>
                    <a:p>
                      <a:pPr algn="l">
                        <a:spcBef>
                          <a:spcPts val="300"/>
                        </a:spcBef>
                        <a:defRPr sz="1400">
                          <a:latin typeface="Myriad Pro"/>
                          <a:ea typeface="Myriad Pro"/>
                          <a:cs typeface="Myriad Pro"/>
                          <a:sym typeface="Myriad Pro"/>
                        </a:defRPr>
                      </a:pPr>
                      <a:r>
                        <a:t>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defTabSz="685800">
                        <a:lnSpc>
                          <a:spcPct val="115000"/>
                        </a:lnSpc>
                        <a:defRPr sz="1800"/>
                      </a:pPr>
                      <a:r>
                        <a:rPr sz="1400"/>
                        <a:t>The TKLA was assented to on 20 November 2019 but it is yet to be proclaimed. The TKLA consolidates existing traditional affairs legislation and will repeal these laws through proclamation. It will for the first time provides for the statutory recognition of Khoi-San communities and leaders. The establishment of the Commission is provided for in section 51 of the TKLA as the initial process towards recognition. The Commission will consider applications for recognition of Khoi-San communities and leaders and recommend qualifying leaders and communities to the Minister for appointment.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431137">
                <a:tc vMerge="1">
                  <a:txBody>
                    <a:bodyPr/>
                    <a:lstStyle/>
                    <a:p>
                      <a:endParaRPr lang="en-US"/>
                    </a:p>
                  </a:txBody>
                  <a:tcPr/>
                </a:tc>
                <a:tc>
                  <a:txBody>
                    <a:bodyPr/>
                    <a:lstStyle/>
                    <a:p>
                      <a:pPr algn="l">
                        <a:defRPr sz="1800"/>
                      </a:pPr>
                      <a:r>
                        <a:rPr sz="1400">
                          <a:latin typeface="Myriad Pro"/>
                          <a:ea typeface="Myriad Pro"/>
                          <a:cs typeface="Myriad Pro"/>
                          <a:sym typeface="Myriad Pro"/>
                        </a:rPr>
                        <a:t>Number of research studies on traditional affairs conducted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latin typeface="Myriad Pro"/>
                          <a:ea typeface="Myriad Pro"/>
                          <a:cs typeface="Myriad Pro"/>
                          <a:sym typeface="Myriad Pro"/>
                        </a:rPr>
                        <a:t>3 research studies on traditional affairs conducted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800"/>
                      </a:pPr>
                      <a:r>
                        <a:rPr sz="1400" dirty="0"/>
                        <a:t>The DTA research agenda takes into cognizance the changing circumstances within the sector and </a:t>
                      </a:r>
                      <a:r>
                        <a:rPr sz="1400" dirty="0" err="1" smtClean="0"/>
                        <a:t>prioritise</a:t>
                      </a:r>
                      <a:r>
                        <a:rPr lang="en-ZA" sz="1400" dirty="0" smtClean="0"/>
                        <a:t>s</a:t>
                      </a:r>
                      <a:r>
                        <a:rPr sz="1400" dirty="0" smtClean="0"/>
                        <a:t> </a:t>
                      </a:r>
                      <a:r>
                        <a:rPr sz="1400" dirty="0"/>
                        <a:t>research areas to be undertaken in order to inform traditional affairs policy, legislation and programme development and review. The goal is to have readily available researched data on traditional affairs related issues. The DTA will conduct research on customary roles of Khoi-San (Nama) leaders, research on the challenges relating to the coexistence of the institution of traditional leadership within democratic dispensation (focusing on customs and customary law versus constitutional principles) and research towards the compilation of African Customary Law.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18"/>
          <p:cNvSpPr txBox="1"/>
          <p:nvPr/>
        </p:nvSpPr>
        <p:spPr>
          <a:xfrm>
            <a:off x="7067550" y="6452897"/>
            <a:ext cx="20574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18</a:t>
            </a:r>
          </a:p>
        </p:txBody>
      </p:sp>
      <p:sp>
        <p:nvSpPr>
          <p:cNvPr id="294"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97" name="Group"/>
          <p:cNvGrpSpPr/>
          <p:nvPr/>
        </p:nvGrpSpPr>
        <p:grpSpPr>
          <a:xfrm>
            <a:off x="30162" y="12700"/>
            <a:ext cx="9113838" cy="431800"/>
            <a:chOff x="0" y="0"/>
            <a:chExt cx="9113837" cy="431800"/>
          </a:xfrm>
        </p:grpSpPr>
        <p:sp>
          <p:nvSpPr>
            <p:cNvPr id="295" name="Rectangle"/>
            <p:cNvSpPr/>
            <p:nvPr/>
          </p:nvSpPr>
          <p:spPr>
            <a:xfrm>
              <a:off x="0" y="0"/>
              <a:ext cx="9113838" cy="431800"/>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96" name="MEASURING OUR PERFORMANCE:…Cont.."/>
            <p:cNvSpPr txBox="1"/>
            <p:nvPr/>
          </p:nvSpPr>
          <p:spPr>
            <a:xfrm>
              <a:off x="0" y="28284"/>
              <a:ext cx="9113838" cy="37523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PERFORMANCE:…Cont..</a:t>
              </a:r>
            </a:p>
          </p:txBody>
        </p:sp>
      </p:grpSp>
      <p:graphicFrame>
        <p:nvGraphicFramePr>
          <p:cNvPr id="298" name="Table"/>
          <p:cNvGraphicFramePr/>
          <p:nvPr>
            <p:extLst>
              <p:ext uri="{D42A27DB-BD31-4B8C-83A1-F6EECF244321}">
                <p14:modId xmlns:p14="http://schemas.microsoft.com/office/powerpoint/2010/main" val="3755535512"/>
              </p:ext>
            </p:extLst>
          </p:nvPr>
        </p:nvGraphicFramePr>
        <p:xfrm>
          <a:off x="0" y="620712"/>
          <a:ext cx="9143999" cy="5894386"/>
        </p:xfrm>
        <a:graphic>
          <a:graphicData uri="http://schemas.openxmlformats.org/drawingml/2006/table">
            <a:tbl>
              <a:tblPr>
                <a:tableStyleId>{4C3C2611-4C71-4FC5-86AE-919BDF0F9419}</a:tableStyleId>
              </a:tblPr>
              <a:tblGrid>
                <a:gridCol w="1403350">
                  <a:extLst>
                    <a:ext uri="{9D8B030D-6E8A-4147-A177-3AD203B41FA5}">
                      <a16:colId xmlns:a16="http://schemas.microsoft.com/office/drawing/2014/main" val="20000"/>
                    </a:ext>
                  </a:extLst>
                </a:gridCol>
                <a:gridCol w="1728787">
                  <a:extLst>
                    <a:ext uri="{9D8B030D-6E8A-4147-A177-3AD203B41FA5}">
                      <a16:colId xmlns:a16="http://schemas.microsoft.com/office/drawing/2014/main" val="20001"/>
                    </a:ext>
                  </a:extLst>
                </a:gridCol>
                <a:gridCol w="1511300">
                  <a:extLst>
                    <a:ext uri="{9D8B030D-6E8A-4147-A177-3AD203B41FA5}">
                      <a16:colId xmlns:a16="http://schemas.microsoft.com/office/drawing/2014/main" val="20002"/>
                    </a:ext>
                  </a:extLst>
                </a:gridCol>
                <a:gridCol w="4500562">
                  <a:extLst>
                    <a:ext uri="{9D8B030D-6E8A-4147-A177-3AD203B41FA5}">
                      <a16:colId xmlns:a16="http://schemas.microsoft.com/office/drawing/2014/main" val="20003"/>
                    </a:ext>
                  </a:extLst>
                </a:gridCol>
              </a:tblGrid>
              <a:tr h="1227137">
                <a:tc>
                  <a:txBody>
                    <a:bodyPr/>
                    <a:lstStyle/>
                    <a:p>
                      <a:pPr algn="l" defTabSz="685800">
                        <a:lnSpc>
                          <a:spcPct val="115000"/>
                        </a:lnSpc>
                        <a:defRPr sz="1800"/>
                      </a:pPr>
                      <a:r>
                        <a:rPr sz="1400" b="1">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400" b="1">
                          <a:solidFill>
                            <a:srgbClr val="FFFFFF"/>
                          </a:solidFill>
                        </a:defRPr>
                      </a:pPr>
                      <a: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817687">
                <a:tc rowSpan="2">
                  <a:txBody>
                    <a:bodyPr/>
                    <a:lstStyle/>
                    <a:p>
                      <a:pPr algn="just">
                        <a:defRPr sz="1400" b="1"/>
                      </a:pPr>
                      <a:r>
                        <a:t>Transformed institution of</a:t>
                      </a:r>
                    </a:p>
                    <a:p>
                      <a:pPr algn="just">
                        <a:defRPr sz="1400" b="1"/>
                      </a:pPr>
                      <a:r>
                        <a:t>traditional</a:t>
                      </a:r>
                    </a:p>
                    <a:p>
                      <a:pPr algn="just">
                        <a:defRPr sz="1400" b="1"/>
                      </a:pPr>
                      <a:r>
                        <a:t>leadership</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5800">
                        <a:lnSpc>
                          <a:spcPct val="115000"/>
                        </a:lnSpc>
                        <a:defRPr sz="1800"/>
                      </a:pPr>
                      <a:r>
                        <a:rPr sz="1400"/>
                        <a:t>Number of Provincial Houses of Traditional Leaders implementing the Social Cohesion programme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latin typeface="Myriad Pro"/>
                          <a:ea typeface="Myriad Pro"/>
                          <a:cs typeface="Myriad Pro"/>
                          <a:sym typeface="Myriad Pro"/>
                        </a:rPr>
                        <a:t>7 Provincial Houses of Traditional Leaders’ implementing the Social Cohesion programme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spcBef>
                          <a:spcPts val="300"/>
                        </a:spcBef>
                        <a:defRPr sz="1400"/>
                      </a:pPr>
                      <a:r>
                        <a:rPr lang="en-US" sz="1400" dirty="0" smtClean="0"/>
                        <a:t>Social Cohesion and nation building are among the responsibilities </a:t>
                      </a:r>
                      <a:r>
                        <a:rPr dirty="0" smtClean="0"/>
                        <a:t>of </a:t>
                      </a:r>
                      <a:r>
                        <a:rPr dirty="0"/>
                        <a:t>traditional leaders. This programme will be implemented in partnership with the Department of Sport, Arts and Culture and other entities of Government. Houses will be assisted to develop sub programmes on social cohesion and nation building as the custodians of culture and tradition.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849562">
                <a:tc vMerge="1">
                  <a:txBody>
                    <a:bodyPr/>
                    <a:lstStyle/>
                    <a:p>
                      <a:endParaRPr lang="en-US"/>
                    </a:p>
                  </a:txBody>
                  <a:tcPr/>
                </a:tc>
                <a:tc>
                  <a:txBody>
                    <a:bodyPr/>
                    <a:lstStyle/>
                    <a:p>
                      <a:pPr algn="l">
                        <a:defRPr sz="1800"/>
                      </a:pPr>
                      <a:r>
                        <a:rPr sz="1400">
                          <a:latin typeface="Myriad Pro"/>
                          <a:ea typeface="Myriad Pro"/>
                          <a:cs typeface="Myriad Pro"/>
                          <a:sym typeface="Myriad Pro"/>
                        </a:rPr>
                        <a:t>Number of queenships, kingships or principal traditional leadership communities for which capacity is created to review community rules that conform to the Bill of Rights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latin typeface="Myriad Pro"/>
                          <a:ea typeface="Myriad Pro"/>
                          <a:cs typeface="Myriad Pro"/>
                          <a:sym typeface="Myriad Pro"/>
                        </a:rPr>
                        <a:t>3 queenships, kingships or principal traditional leadership communities for which capacity is created to review community rules that conform to the Bill of Rights per year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defRPr sz="1400"/>
                      </a:pPr>
                      <a:r>
                        <a:rPr dirty="0"/>
                        <a:t>The target and indicator are aimed at ensuring that community rules in areas under the jurisdiction of traditional leadership conform to the Bill of Rights and are not discriminatory. They involve the promotion of the rights of Women, People with Disabilities, children and LGBTIs and other vulnerable groups in traditional communities. </a:t>
                      </a:r>
                    </a:p>
                    <a:p>
                      <a:pPr algn="just">
                        <a:defRPr sz="1400"/>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0" name="PRESENTATION OUTLINE"/>
          <p:cNvSpPr txBox="1"/>
          <p:nvPr/>
        </p:nvSpPr>
        <p:spPr>
          <a:xfrm>
            <a:off x="755650" y="360362"/>
            <a:ext cx="7169150"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457200">
              <a:defRPr sz="3600" b="1">
                <a:effectLst>
                  <a:outerShdw blurRad="12700" dist="25400" dir="2700000" rotWithShape="0">
                    <a:srgbClr val="FFFFFF"/>
                  </a:outerShdw>
                </a:effectLst>
                <a:latin typeface="+mj-lt"/>
                <a:ea typeface="+mj-ea"/>
                <a:cs typeface="+mj-cs"/>
                <a:sym typeface="Calibri"/>
              </a:defRPr>
            </a:lvl1pPr>
          </a:lstStyle>
          <a:p>
            <a:r>
              <a:t>PRESENTATION OUTLINE</a:t>
            </a:r>
          </a:p>
        </p:txBody>
      </p:sp>
      <p:pic>
        <p:nvPicPr>
          <p:cNvPr id="171" name="dta logo.jpg" descr="dta logo.jpg"/>
          <p:cNvPicPr>
            <a:picLocks noChangeAspect="1"/>
          </p:cNvPicPr>
          <p:nvPr/>
        </p:nvPicPr>
        <p:blipFill>
          <a:blip r:embed="rId3">
            <a:extLst/>
          </a:blip>
          <a:stretch>
            <a:fillRect/>
          </a:stretch>
        </p:blipFill>
        <p:spPr>
          <a:xfrm>
            <a:off x="25400" y="6092825"/>
            <a:ext cx="1905000" cy="703263"/>
          </a:xfrm>
          <a:prstGeom prst="rect">
            <a:avLst/>
          </a:prstGeom>
          <a:ln w="12700">
            <a:miter lim="400000"/>
          </a:ln>
        </p:spPr>
      </p:pic>
      <p:sp>
        <p:nvSpPr>
          <p:cNvPr id="172" name="Introduction…"/>
          <p:cNvSpPr txBox="1"/>
          <p:nvPr/>
        </p:nvSpPr>
        <p:spPr>
          <a:xfrm>
            <a:off x="250825" y="1196975"/>
            <a:ext cx="8588375" cy="314596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742950" lvl="1" indent="-285750" algn="just" defTabSz="457200">
              <a:lnSpc>
                <a:spcPct val="150000"/>
              </a:lnSpc>
              <a:buSzPct val="100000"/>
              <a:buFont typeface="Arial"/>
              <a:buChar char="•"/>
              <a:defRPr sz="2000"/>
            </a:pPr>
            <a:r>
              <a:rPr dirty="0"/>
              <a:t>Introduction</a:t>
            </a:r>
          </a:p>
          <a:p>
            <a:pPr marL="742950" lvl="1" indent="-285750" algn="just" defTabSz="457200">
              <a:lnSpc>
                <a:spcPct val="150000"/>
              </a:lnSpc>
              <a:buSzPct val="100000"/>
              <a:buFont typeface="Arial"/>
              <a:buChar char="•"/>
              <a:defRPr sz="2000"/>
            </a:pPr>
            <a:r>
              <a:rPr dirty="0"/>
              <a:t>PART 1: </a:t>
            </a:r>
            <a:r>
              <a:rPr lang="en-ZA" dirty="0" smtClean="0"/>
              <a:t>Vision, Mission, Values</a:t>
            </a:r>
            <a:endParaRPr dirty="0"/>
          </a:p>
          <a:p>
            <a:pPr marL="742950" lvl="1" indent="-285750" algn="just" defTabSz="457200">
              <a:lnSpc>
                <a:spcPct val="150000"/>
              </a:lnSpc>
              <a:buSzPct val="100000"/>
              <a:buFont typeface="Arial"/>
              <a:buChar char="•"/>
              <a:defRPr sz="2000"/>
            </a:pPr>
            <a:r>
              <a:rPr dirty="0"/>
              <a:t>PART 2: DTA 2020-2025 Strategic Plan </a:t>
            </a:r>
          </a:p>
          <a:p>
            <a:pPr marL="742950" lvl="1" indent="-285750" algn="just" defTabSz="457200">
              <a:lnSpc>
                <a:spcPct val="150000"/>
              </a:lnSpc>
              <a:buSzPct val="100000"/>
              <a:buFont typeface="Arial"/>
              <a:buChar char="•"/>
              <a:defRPr sz="2000"/>
            </a:pPr>
            <a:r>
              <a:rPr dirty="0"/>
              <a:t>PART 3: DTA 2020-2021 Annual Performance Plan</a:t>
            </a:r>
          </a:p>
          <a:p>
            <a:pPr marL="742950" lvl="1" indent="-285750" algn="just" defTabSz="457200">
              <a:lnSpc>
                <a:spcPct val="150000"/>
              </a:lnSpc>
              <a:buSzPct val="100000"/>
              <a:buFont typeface="Arial"/>
              <a:buChar char="•"/>
              <a:defRPr sz="2000"/>
            </a:pPr>
            <a:r>
              <a:rPr dirty="0"/>
              <a:t>PART 4: DTA MTEF Budget Allocations</a:t>
            </a:r>
          </a:p>
          <a:p>
            <a:pPr marL="742950" lvl="1" indent="-285750" algn="just" defTabSz="457200">
              <a:lnSpc>
                <a:spcPct val="150000"/>
              </a:lnSpc>
              <a:buSzPct val="100000"/>
              <a:buFont typeface="Arial"/>
              <a:buChar char="•"/>
              <a:defRPr sz="2000"/>
            </a:pPr>
            <a:r>
              <a:rPr dirty="0"/>
              <a:t>Recommendations</a:t>
            </a:r>
          </a:p>
          <a:p>
            <a:pPr marL="742950" lvl="1" indent="-285750" algn="just" defTabSz="457200">
              <a:buSzPct val="100000"/>
              <a:buFont typeface="Arial"/>
              <a:buChar char="•"/>
              <a:defRPr sz="1600"/>
            </a:pPr>
            <a:endParaRPr dirty="0"/>
          </a:p>
        </p:txBody>
      </p:sp>
      <p:sp>
        <p:nvSpPr>
          <p:cNvPr id="173" name="1"/>
          <p:cNvSpPr txBox="1"/>
          <p:nvPr/>
        </p:nvSpPr>
        <p:spPr>
          <a:xfrm>
            <a:off x="8540750" y="6080125"/>
            <a:ext cx="273656" cy="43706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400"/>
            </a:lvl1pPr>
          </a:lstStyle>
          <a:p>
            <a:r>
              <a:t>1</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19"/>
          <p:cNvSpPr txBox="1"/>
          <p:nvPr/>
        </p:nvSpPr>
        <p:spPr>
          <a:xfrm>
            <a:off x="7004050" y="6414797"/>
            <a:ext cx="20574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19</a:t>
            </a:r>
          </a:p>
        </p:txBody>
      </p:sp>
      <p:sp>
        <p:nvSpPr>
          <p:cNvPr id="301"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304" name="Group"/>
          <p:cNvGrpSpPr/>
          <p:nvPr/>
        </p:nvGrpSpPr>
        <p:grpSpPr>
          <a:xfrm>
            <a:off x="152400" y="295275"/>
            <a:ext cx="8740775" cy="471488"/>
            <a:chOff x="0" y="0"/>
            <a:chExt cx="8740775" cy="471487"/>
          </a:xfrm>
        </p:grpSpPr>
        <p:sp>
          <p:nvSpPr>
            <p:cNvPr id="302" name="Rectangle"/>
            <p:cNvSpPr/>
            <p:nvPr/>
          </p:nvSpPr>
          <p:spPr>
            <a:xfrm>
              <a:off x="0" y="0"/>
              <a:ext cx="8740775" cy="471488"/>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303" name="MEASURING OUR PERFORMANCE:..Cont…"/>
            <p:cNvSpPr txBox="1"/>
            <p:nvPr/>
          </p:nvSpPr>
          <p:spPr>
            <a:xfrm>
              <a:off x="0" y="48128"/>
              <a:ext cx="8740775" cy="37523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PERFORMANCE:..Cont…</a:t>
              </a:r>
            </a:p>
          </p:txBody>
        </p:sp>
      </p:grpSp>
      <p:graphicFrame>
        <p:nvGraphicFramePr>
          <p:cNvPr id="305" name="Table"/>
          <p:cNvGraphicFramePr/>
          <p:nvPr>
            <p:extLst>
              <p:ext uri="{D42A27DB-BD31-4B8C-83A1-F6EECF244321}">
                <p14:modId xmlns:p14="http://schemas.microsoft.com/office/powerpoint/2010/main" val="4154509361"/>
              </p:ext>
            </p:extLst>
          </p:nvPr>
        </p:nvGraphicFramePr>
        <p:xfrm>
          <a:off x="152400" y="893762"/>
          <a:ext cx="8740774" cy="5534406"/>
        </p:xfrm>
        <a:graphic>
          <a:graphicData uri="http://schemas.openxmlformats.org/drawingml/2006/table">
            <a:tbl>
              <a:tblPr>
                <a:tableStyleId>{4C3C2611-4C71-4FC5-86AE-919BDF0F9419}</a:tableStyleId>
              </a:tblPr>
              <a:tblGrid>
                <a:gridCol w="1638300">
                  <a:extLst>
                    <a:ext uri="{9D8B030D-6E8A-4147-A177-3AD203B41FA5}">
                      <a16:colId xmlns:a16="http://schemas.microsoft.com/office/drawing/2014/main" val="20000"/>
                    </a:ext>
                  </a:extLst>
                </a:gridCol>
                <a:gridCol w="1757362">
                  <a:extLst>
                    <a:ext uri="{9D8B030D-6E8A-4147-A177-3AD203B41FA5}">
                      <a16:colId xmlns:a16="http://schemas.microsoft.com/office/drawing/2014/main" val="20001"/>
                    </a:ext>
                  </a:extLst>
                </a:gridCol>
                <a:gridCol w="1830387">
                  <a:extLst>
                    <a:ext uri="{9D8B030D-6E8A-4147-A177-3AD203B41FA5}">
                      <a16:colId xmlns:a16="http://schemas.microsoft.com/office/drawing/2014/main" val="20002"/>
                    </a:ext>
                  </a:extLst>
                </a:gridCol>
                <a:gridCol w="3514725">
                  <a:extLst>
                    <a:ext uri="{9D8B030D-6E8A-4147-A177-3AD203B41FA5}">
                      <a16:colId xmlns:a16="http://schemas.microsoft.com/office/drawing/2014/main" val="20003"/>
                    </a:ext>
                  </a:extLst>
                </a:gridCol>
              </a:tblGrid>
              <a:tr h="981075">
                <a:tc>
                  <a:txBody>
                    <a:bodyPr/>
                    <a:lstStyle/>
                    <a:p>
                      <a:pPr algn="l" defTabSz="685800">
                        <a:lnSpc>
                          <a:spcPct val="115000"/>
                        </a:lnSpc>
                        <a:defRPr sz="1800"/>
                      </a:pPr>
                      <a:r>
                        <a:rPr sz="1400" b="1">
                          <a:solidFill>
                            <a:srgbClr val="FFFFFF"/>
                          </a:solidFill>
                        </a:rPr>
                        <a:t>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400" b="1">
                          <a:solidFill>
                            <a:srgbClr val="FFFFFF"/>
                          </a:solidFill>
                        </a:defRPr>
                      </a:pPr>
                      <a: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920875">
                <a:tc rowSpan="2">
                  <a:txBody>
                    <a:bodyPr/>
                    <a:lstStyle/>
                    <a:p>
                      <a:pPr algn="just">
                        <a:defRPr sz="1400" b="1"/>
                      </a:pPr>
                      <a:r>
                        <a:t>Transformed institution of</a:t>
                      </a:r>
                    </a:p>
                    <a:p>
                      <a:pPr algn="just">
                        <a:defRPr sz="1400" b="1"/>
                      </a:pPr>
                      <a:r>
                        <a:t>Traditional leadership</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400"/>
                      </a:pPr>
                      <a:r>
                        <a:t>Number of Traditional Councils (TCs) inducted on the TC induction manual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t>200 Traditional Councils inducted on the TC induction manual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t>To undertake an induction programme for newly reconstituted traditional council members. The existing induction manual will be revised for this purpose and will include the elements of the functionality of traditional councils. This project is dependent on the gazetting of the TKLA and the subsequent reconstitution of traditional councils.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632075">
                <a:tc vMerge="1">
                  <a:txBody>
                    <a:bodyPr/>
                    <a:lstStyle/>
                    <a:p>
                      <a:endParaRPr lang="en-US"/>
                    </a:p>
                  </a:txBody>
                  <a:tcPr/>
                </a:tc>
                <a:tc>
                  <a:txBody>
                    <a:bodyPr/>
                    <a:lstStyle/>
                    <a:p>
                      <a:pPr algn="l">
                        <a:defRPr sz="1400"/>
                      </a:pPr>
                      <a:r>
                        <a:t>Number of Traditional Leaders trained on the approved traditional leadership training programme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t>100 Traditional Leaders trained on the approved traditional leadership training programme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dirty="0"/>
                        <a:t>This is about the training of traditional leaders </a:t>
                      </a:r>
                      <a:r>
                        <a:rPr sz="1400" dirty="0" smtClean="0"/>
                        <a:t>on </a:t>
                      </a:r>
                      <a:r>
                        <a:rPr sz="1400" dirty="0"/>
                        <a:t>new programmes </a:t>
                      </a:r>
                      <a:r>
                        <a:rPr lang="en-ZA" sz="1400" dirty="0" smtClean="0"/>
                        <a:t>in line with the</a:t>
                      </a:r>
                      <a:r>
                        <a:rPr lang="en-ZA" sz="1400" baseline="0" dirty="0" smtClean="0"/>
                        <a:t> changing environment in which the institution of traditional leadership functions.</a:t>
                      </a:r>
                      <a:endParaRPr sz="140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20"/>
          <p:cNvSpPr txBox="1"/>
          <p:nvPr/>
        </p:nvSpPr>
        <p:spPr>
          <a:xfrm>
            <a:off x="7054850" y="6452897"/>
            <a:ext cx="20574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20</a:t>
            </a:r>
          </a:p>
        </p:txBody>
      </p:sp>
      <p:sp>
        <p:nvSpPr>
          <p:cNvPr id="308"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311" name="Group"/>
          <p:cNvGrpSpPr/>
          <p:nvPr/>
        </p:nvGrpSpPr>
        <p:grpSpPr>
          <a:xfrm>
            <a:off x="152400" y="295275"/>
            <a:ext cx="8740775" cy="471488"/>
            <a:chOff x="0" y="0"/>
            <a:chExt cx="8740775" cy="471487"/>
          </a:xfrm>
        </p:grpSpPr>
        <p:sp>
          <p:nvSpPr>
            <p:cNvPr id="309" name="Rectangle"/>
            <p:cNvSpPr/>
            <p:nvPr/>
          </p:nvSpPr>
          <p:spPr>
            <a:xfrm>
              <a:off x="0" y="0"/>
              <a:ext cx="8740775" cy="471488"/>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310" name="MEASURING OUR PERFORMANCE:..Cont…"/>
            <p:cNvSpPr txBox="1"/>
            <p:nvPr/>
          </p:nvSpPr>
          <p:spPr>
            <a:xfrm>
              <a:off x="0" y="48128"/>
              <a:ext cx="8740775" cy="37523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t>MEASURING OUR PERFORMANCE:..Cont…</a:t>
              </a:r>
            </a:p>
          </p:txBody>
        </p:sp>
      </p:grpSp>
      <p:graphicFrame>
        <p:nvGraphicFramePr>
          <p:cNvPr id="312" name="Table"/>
          <p:cNvGraphicFramePr/>
          <p:nvPr>
            <p:extLst>
              <p:ext uri="{D42A27DB-BD31-4B8C-83A1-F6EECF244321}">
                <p14:modId xmlns:p14="http://schemas.microsoft.com/office/powerpoint/2010/main" val="929347682"/>
              </p:ext>
            </p:extLst>
          </p:nvPr>
        </p:nvGraphicFramePr>
        <p:xfrm>
          <a:off x="0" y="893762"/>
          <a:ext cx="9143999" cy="5272087"/>
        </p:xfrm>
        <a:graphic>
          <a:graphicData uri="http://schemas.openxmlformats.org/drawingml/2006/table">
            <a:tbl>
              <a:tblPr>
                <a:tableStyleId>{4C3C2611-4C71-4FC5-86AE-919BDF0F9419}</a:tableStyleId>
              </a:tblPr>
              <a:tblGrid>
                <a:gridCol w="1522412">
                  <a:extLst>
                    <a:ext uri="{9D8B030D-6E8A-4147-A177-3AD203B41FA5}">
                      <a16:colId xmlns:a16="http://schemas.microsoft.com/office/drawing/2014/main" val="20000"/>
                    </a:ext>
                  </a:extLst>
                </a:gridCol>
                <a:gridCol w="1868487">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3810000">
                  <a:extLst>
                    <a:ext uri="{9D8B030D-6E8A-4147-A177-3AD203B41FA5}">
                      <a16:colId xmlns:a16="http://schemas.microsoft.com/office/drawing/2014/main" val="20003"/>
                    </a:ext>
                  </a:extLst>
                </a:gridCol>
              </a:tblGrid>
              <a:tr h="1139825">
                <a:tc>
                  <a:txBody>
                    <a:bodyPr/>
                    <a:lstStyle/>
                    <a:p>
                      <a:pPr algn="l" defTabSz="685800">
                        <a:lnSpc>
                          <a:spcPct val="115000"/>
                        </a:lnSpc>
                        <a:defRPr sz="1800"/>
                      </a:pPr>
                      <a:r>
                        <a:rPr sz="1400" b="1">
                          <a:solidFill>
                            <a:srgbClr val="FFFFFF"/>
                          </a:solidFill>
                        </a:rPr>
                        <a:t>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400" b="1">
                          <a:solidFill>
                            <a:srgbClr val="FFFFFF"/>
                          </a:solidFill>
                        </a:defRPr>
                      </a:pPr>
                      <a: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519237">
                <a:tc rowSpan="2">
                  <a:txBody>
                    <a:bodyPr/>
                    <a:lstStyle/>
                    <a:p>
                      <a:pPr algn="l">
                        <a:defRPr sz="1400" b="1">
                          <a:latin typeface="Myriad Pro"/>
                          <a:ea typeface="Myriad Pro"/>
                          <a:cs typeface="Myriad Pro"/>
                          <a:sym typeface="Myriad Pro"/>
                        </a:defRPr>
                      </a:pPr>
                      <a:r>
                        <a:t>Developed communities in areas of traditional leadership </a:t>
                      </a:r>
                      <a:r>
                        <a:rPr b="0"/>
                        <a:t>	</a:t>
                      </a:r>
                    </a:p>
                    <a:p>
                      <a:pPr algn="l">
                        <a:defRPr sz="1400">
                          <a:latin typeface="Myriad Pro"/>
                          <a:ea typeface="Myriad Pro"/>
                          <a:cs typeface="Myriad Pro"/>
                          <a:sym typeface="Myriad Pro"/>
                        </a:defRPr>
                      </a:pPr>
                      <a:endParaRPr b="0"/>
                    </a:p>
                    <a:p>
                      <a:pPr algn="l">
                        <a:defRPr sz="1400">
                          <a:latin typeface="Myriad Pro"/>
                          <a:ea typeface="Myriad Pro"/>
                          <a:cs typeface="Myriad Pro"/>
                          <a:sym typeface="Myriad Pro"/>
                        </a:defRPr>
                      </a:pPr>
                      <a:endParaRPr b="0"/>
                    </a:p>
                    <a:p>
                      <a:pPr algn="l">
                        <a:defRPr sz="1400">
                          <a:latin typeface="Myriad Pro"/>
                          <a:ea typeface="Myriad Pro"/>
                          <a:cs typeface="Myriad Pro"/>
                          <a:sym typeface="Myriad Pro"/>
                        </a:defRPr>
                      </a:pPr>
                      <a:endParaRPr b="0"/>
                    </a:p>
                    <a:p>
                      <a:pPr algn="l">
                        <a:defRPr sz="1400">
                          <a:latin typeface="Myriad Pro"/>
                          <a:ea typeface="Myriad Pro"/>
                          <a:cs typeface="Myriad Pro"/>
                          <a:sym typeface="Myriad Pro"/>
                        </a:defRPr>
                      </a:pPr>
                      <a:endParaRPr b="0"/>
                    </a:p>
                    <a:p>
                      <a:pPr algn="l">
                        <a:defRPr sz="1400">
                          <a:latin typeface="Myriad Pro"/>
                          <a:ea typeface="Myriad Pro"/>
                          <a:cs typeface="Myriad Pro"/>
                          <a:sym typeface="Myriad Pro"/>
                        </a:defRPr>
                      </a:pPr>
                      <a:endParaRPr b="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latin typeface="Myriad Pro"/>
                          <a:ea typeface="Myriad Pro"/>
                          <a:cs typeface="Myriad Pro"/>
                          <a:sym typeface="Myriad Pro"/>
                        </a:rPr>
                        <a:t>Number of projects in the re-modelled Agrarian Revolution Programme implemented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latin typeface="Myriad Pro"/>
                          <a:ea typeface="Myriad Pro"/>
                          <a:cs typeface="Myriad Pro"/>
                          <a:sym typeface="Myriad Pro"/>
                        </a:rPr>
                        <a:t>Participation of Traditional Leaders in the re-modelling of the Agrarian Revolution Programme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dirty="0"/>
                        <a:t>To implement projects that are based on a re-modelled Agrarian Revolution Programme in communities under traditional leadership. </a:t>
                      </a:r>
                      <a:r>
                        <a:rPr sz="1400" dirty="0" smtClean="0"/>
                        <a:t>Traditional </a:t>
                      </a:r>
                      <a:r>
                        <a:rPr sz="1400" dirty="0"/>
                        <a:t>leaders will participate in the </a:t>
                      </a:r>
                      <a:r>
                        <a:rPr sz="1400" dirty="0" smtClean="0"/>
                        <a:t>remodeling </a:t>
                      </a:r>
                      <a:r>
                        <a:rPr sz="1400" dirty="0"/>
                        <a:t>of the programme.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613025">
                <a:tc vMerge="1">
                  <a:txBody>
                    <a:bodyPr/>
                    <a:lstStyle/>
                    <a:p>
                      <a:endParaRPr lang="en-US"/>
                    </a:p>
                  </a:txBody>
                  <a:tcPr/>
                </a:tc>
                <a:tc>
                  <a:txBody>
                    <a:bodyPr/>
                    <a:lstStyle/>
                    <a:p>
                      <a:pPr algn="l">
                        <a:defRPr sz="1400">
                          <a:latin typeface="Myriad Pro"/>
                          <a:ea typeface="Myriad Pro"/>
                          <a:cs typeface="Myriad Pro"/>
                          <a:sym typeface="Myriad Pro"/>
                        </a:defRPr>
                      </a:pPr>
                      <a:r>
                        <a:t>Number of Local Houses monitored on their participation in the District Development Model as per the guidelines on the participation of Local Houses in municipalities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400">
                          <a:latin typeface="Myriad Pro"/>
                          <a:ea typeface="Myriad Pro"/>
                          <a:cs typeface="Myriad Pro"/>
                          <a:sym typeface="Myriad Pro"/>
                        </a:defRPr>
                      </a:pPr>
                      <a:r>
                        <a:t>30 Local Houses monitored on their participation in the District Development Model as per the guidelines on the participation of Local Houses in municipalities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dirty="0">
                          <a:latin typeface="Myriad Pro"/>
                          <a:ea typeface="Myriad Pro"/>
                          <a:cs typeface="Myriad Pro"/>
                          <a:sym typeface="Myriad Pro"/>
                        </a:rPr>
                        <a:t>To ensure the participation of Local Houses of Traditional Leaders in the implementation of the District Development Model. </a:t>
                      </a:r>
                      <a:r>
                        <a:rPr sz="1400" dirty="0" smtClean="0">
                          <a:latin typeface="Myriad Pro"/>
                          <a:ea typeface="Myriad Pro"/>
                          <a:cs typeface="Myriad Pro"/>
                          <a:sym typeface="Myriad Pro"/>
                        </a:rPr>
                        <a:t>The </a:t>
                      </a:r>
                      <a:r>
                        <a:rPr sz="1400" dirty="0">
                          <a:latin typeface="Myriad Pro"/>
                          <a:ea typeface="Myriad Pro"/>
                          <a:cs typeface="Myriad Pro"/>
                          <a:sym typeface="Myriad Pro"/>
                        </a:rPr>
                        <a:t>intention is to ensure that communities under traditional leadership are at the forefront of their communities’ development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15" name="PART 4…"/>
          <p:cNvSpPr txBox="1"/>
          <p:nvPr/>
        </p:nvSpPr>
        <p:spPr>
          <a:xfrm>
            <a:off x="1104900" y="1773237"/>
            <a:ext cx="7416800" cy="211180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t>PART 4 </a:t>
            </a:r>
          </a:p>
          <a:p>
            <a:pPr algn="ctr">
              <a:defRPr sz="2800" b="1"/>
            </a:pPr>
            <a:endParaRPr/>
          </a:p>
          <a:p>
            <a:pPr algn="ctr">
              <a:defRPr sz="2800" b="1"/>
            </a:pPr>
            <a:r>
              <a:t>Budget Allocations </a:t>
            </a:r>
          </a:p>
          <a:p>
            <a:pPr algn="ctr">
              <a:defRPr sz="2800" b="1"/>
            </a:pPr>
            <a:r>
              <a:t>Over Medium Term Period</a:t>
            </a:r>
          </a:p>
        </p:txBody>
      </p:sp>
      <p:pic>
        <p:nvPicPr>
          <p:cNvPr id="316" name="dta logo.jpg" descr="dta logo.jpg"/>
          <p:cNvPicPr>
            <a:picLocks noChangeAspect="1"/>
          </p:cNvPicPr>
          <p:nvPr/>
        </p:nvPicPr>
        <p:blipFill>
          <a:blip r:embed="rId2">
            <a:extLst/>
          </a:blip>
          <a:stretch>
            <a:fillRect/>
          </a:stretch>
        </p:blipFill>
        <p:spPr>
          <a:xfrm>
            <a:off x="152400" y="6035675"/>
            <a:ext cx="1905000" cy="703263"/>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Rectangle"/>
          <p:cNvSpPr/>
          <p:nvPr/>
        </p:nvSpPr>
        <p:spPr>
          <a:xfrm flipV="1">
            <a:off x="-1" y="6857999"/>
            <a:ext cx="9144002" cy="46039"/>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19" name="Budget Allocation as Percentage Per Programme and Economic Classification over medium term period"/>
          <p:cNvSpPr txBox="1"/>
          <p:nvPr/>
        </p:nvSpPr>
        <p:spPr>
          <a:xfrm>
            <a:off x="-1" y="46037"/>
            <a:ext cx="9144002" cy="86762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700" b="1">
                <a:effectLst>
                  <a:outerShdw blurRad="12700" dist="25400" dir="2700000" rotWithShape="0">
                    <a:srgbClr val="DDDDDD"/>
                  </a:outerShdw>
                </a:effectLst>
              </a:defRPr>
            </a:lvl1pPr>
          </a:lstStyle>
          <a:p>
            <a:r>
              <a:t>Budget Allocation as Percentage Per Programme and Economic Classification over medium term period</a:t>
            </a:r>
          </a:p>
        </p:txBody>
      </p:sp>
      <p:pic>
        <p:nvPicPr>
          <p:cNvPr id="320" name="image.pdf" descr="image.pdf"/>
          <p:cNvPicPr>
            <a:picLocks noChangeAspect="1"/>
          </p:cNvPicPr>
          <p:nvPr/>
        </p:nvPicPr>
        <p:blipFill>
          <a:blip r:embed="rId2">
            <a:extLst/>
          </a:blip>
          <a:stretch>
            <a:fillRect/>
          </a:stretch>
        </p:blipFill>
        <p:spPr>
          <a:xfrm>
            <a:off x="147637" y="969962"/>
            <a:ext cx="8848726" cy="5051426"/>
          </a:xfrm>
          <a:prstGeom prst="rect">
            <a:avLst/>
          </a:prstGeom>
          <a:ln w="12700">
            <a:miter lim="400000"/>
          </a:ln>
        </p:spPr>
      </p:pic>
      <p:sp>
        <p:nvSpPr>
          <p:cNvPr id="321" name="22"/>
          <p:cNvSpPr txBox="1"/>
          <p:nvPr/>
        </p:nvSpPr>
        <p:spPr>
          <a:xfrm>
            <a:off x="8697912" y="6486525"/>
            <a:ext cx="386666" cy="37523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000"/>
            </a:lvl1pPr>
          </a:lstStyle>
          <a:p>
            <a:r>
              <a:t>22</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Rectangle"/>
          <p:cNvSpPr/>
          <p:nvPr/>
        </p:nvSpPr>
        <p:spPr>
          <a:xfrm flipV="1">
            <a:off x="-1" y="6857999"/>
            <a:ext cx="9144002" cy="46039"/>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24" name="Budget Allocation as Percentage Per Economic Classification"/>
          <p:cNvSpPr txBox="1"/>
          <p:nvPr/>
        </p:nvSpPr>
        <p:spPr>
          <a:xfrm>
            <a:off x="-1" y="46037"/>
            <a:ext cx="9144002" cy="101794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3200" b="1">
                <a:effectLst>
                  <a:outerShdw blurRad="12700" dist="25400" dir="2700000" rotWithShape="0">
                    <a:srgbClr val="DDDDDD"/>
                  </a:outerShdw>
                </a:effectLst>
              </a:defRPr>
            </a:lvl1pPr>
          </a:lstStyle>
          <a:p>
            <a:r>
              <a:t>Budget Allocation as Percentage Per Economic Classification</a:t>
            </a:r>
          </a:p>
        </p:txBody>
      </p:sp>
      <p:pic>
        <p:nvPicPr>
          <p:cNvPr id="325" name="image.pdf" descr="image.pdf"/>
          <p:cNvPicPr>
            <a:picLocks noChangeAspect="1"/>
          </p:cNvPicPr>
          <p:nvPr/>
        </p:nvPicPr>
        <p:blipFill>
          <a:blip r:embed="rId2">
            <a:extLst/>
          </a:blip>
          <a:stretch>
            <a:fillRect/>
          </a:stretch>
        </p:blipFill>
        <p:spPr>
          <a:xfrm>
            <a:off x="250825" y="1123950"/>
            <a:ext cx="8353425" cy="4826000"/>
          </a:xfrm>
          <a:prstGeom prst="rect">
            <a:avLst/>
          </a:prstGeom>
          <a:ln w="12700">
            <a:miter lim="400000"/>
          </a:ln>
        </p:spPr>
      </p:pic>
      <p:sp>
        <p:nvSpPr>
          <p:cNvPr id="326" name="23"/>
          <p:cNvSpPr txBox="1"/>
          <p:nvPr/>
        </p:nvSpPr>
        <p:spPr>
          <a:xfrm>
            <a:off x="8434387" y="6432550"/>
            <a:ext cx="720726"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000"/>
            </a:lvl1pPr>
          </a:lstStyle>
          <a:p>
            <a:r>
              <a:t>23</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24"/>
          <p:cNvSpPr txBox="1"/>
          <p:nvPr/>
        </p:nvSpPr>
        <p:spPr>
          <a:xfrm>
            <a:off x="6959600" y="6427497"/>
            <a:ext cx="21336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24</a:t>
            </a:r>
          </a:p>
        </p:txBody>
      </p:sp>
      <p:sp>
        <p:nvSpPr>
          <p:cNvPr id="32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332" name="Group"/>
          <p:cNvGrpSpPr/>
          <p:nvPr/>
        </p:nvGrpSpPr>
        <p:grpSpPr>
          <a:xfrm>
            <a:off x="128587" y="914400"/>
            <a:ext cx="8886826" cy="4891088"/>
            <a:chOff x="0" y="0"/>
            <a:chExt cx="8886825" cy="4891087"/>
          </a:xfrm>
        </p:grpSpPr>
        <p:sp>
          <p:nvSpPr>
            <p:cNvPr id="330" name="Rectangle"/>
            <p:cNvSpPr/>
            <p:nvPr/>
          </p:nvSpPr>
          <p:spPr>
            <a:xfrm>
              <a:off x="0" y="0"/>
              <a:ext cx="8886825" cy="4891088"/>
            </a:xfrm>
            <a:prstGeom prst="rect">
              <a:avLst/>
            </a:prstGeom>
            <a:solidFill>
              <a:srgbClr val="FFFFFF"/>
            </a:solidFill>
            <a:ln w="9525" cap="flat">
              <a:solidFill>
                <a:srgbClr val="FFC000"/>
              </a:solidFill>
              <a:prstDash val="solid"/>
              <a:round/>
            </a:ln>
            <a:effectLst/>
          </p:spPr>
          <p:txBody>
            <a:bodyPr wrap="square" lIns="45719" tIns="45719" rIns="45719" bIns="45719" numCol="1" anchor="t">
              <a:noAutofit/>
            </a:bodyPr>
            <a:lstStyle/>
            <a:p>
              <a:pPr>
                <a:spcBef>
                  <a:spcPts val="700"/>
                </a:spcBef>
                <a:defRPr sz="2800"/>
              </a:pPr>
              <a:endParaRPr/>
            </a:p>
          </p:txBody>
        </p:sp>
        <p:sp>
          <p:nvSpPr>
            <p:cNvPr id="331" name="It is recommended that the Portfolio and Select Committee on Cooperative Governance and Traditional Affairs notes:…"/>
            <p:cNvSpPr txBox="1"/>
            <p:nvPr/>
          </p:nvSpPr>
          <p:spPr>
            <a:xfrm>
              <a:off x="0" y="0"/>
              <a:ext cx="8886825" cy="371302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spcBef>
                  <a:spcPts val="500"/>
                </a:spcBef>
                <a:defRPr sz="2400"/>
              </a:pPr>
              <a:r>
                <a:t>It is recommended that the Portfolio and Select Committee on Cooperative Governance and Traditional Affairs notes:</a:t>
              </a:r>
            </a:p>
            <a:p>
              <a:pPr>
                <a:spcBef>
                  <a:spcPts val="700"/>
                </a:spcBef>
                <a:defRPr sz="2400"/>
              </a:pPr>
              <a:endParaRPr/>
            </a:p>
            <a:p>
              <a:pPr marL="742950" lvl="1" indent="-285750">
                <a:buSzPct val="100000"/>
                <a:buFont typeface="Arial"/>
                <a:buChar char="•"/>
                <a:defRPr sz="2400"/>
              </a:pPr>
              <a:r>
                <a:t>The Department of Traditional Affairs 2020-2025 Strategic Plan, 2020/2021 Annual Performance Plan (APP); and</a:t>
              </a:r>
            </a:p>
            <a:p>
              <a:pPr marL="742950" lvl="1" indent="-285750">
                <a:buSzPct val="100000"/>
                <a:buFont typeface="Arial"/>
                <a:buChar char="•"/>
                <a:defRPr sz="2400"/>
              </a:pPr>
              <a:r>
                <a:t>The MTEF budget indicative allocations.</a:t>
              </a:r>
            </a:p>
            <a:p>
              <a:pPr marL="285750" lvl="1" indent="171450">
                <a:defRPr sz="2800"/>
              </a:pPr>
              <a:endParaRPr/>
            </a:p>
            <a:p>
              <a:pPr>
                <a:spcBef>
                  <a:spcPts val="700"/>
                </a:spcBef>
                <a:defRPr sz="2800"/>
              </a:pPr>
              <a:endParaRPr/>
            </a:p>
            <a:p>
              <a:pPr>
                <a:spcBef>
                  <a:spcPts val="600"/>
                </a:spcBef>
                <a:defRPr sz="2800"/>
              </a:pPr>
              <a:r>
                <a:t>Thank You</a:t>
              </a:r>
            </a:p>
          </p:txBody>
        </p:sp>
      </p:grpSp>
      <p:grpSp>
        <p:nvGrpSpPr>
          <p:cNvPr id="335" name="Group"/>
          <p:cNvGrpSpPr/>
          <p:nvPr/>
        </p:nvGrpSpPr>
        <p:grpSpPr>
          <a:xfrm>
            <a:off x="-1" y="161746"/>
            <a:ext cx="9144002" cy="548046"/>
            <a:chOff x="0" y="0"/>
            <a:chExt cx="9144000" cy="548044"/>
          </a:xfrm>
        </p:grpSpPr>
        <p:sp>
          <p:nvSpPr>
            <p:cNvPr id="333" name="Rectangle"/>
            <p:cNvSpPr/>
            <p:nvPr/>
          </p:nvSpPr>
          <p:spPr>
            <a:xfrm>
              <a:off x="0" y="38278"/>
              <a:ext cx="9144001" cy="471489"/>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3200" b="1"/>
              </a:pPr>
              <a:endParaRPr/>
            </a:p>
          </p:txBody>
        </p:sp>
        <p:sp>
          <p:nvSpPr>
            <p:cNvPr id="334" name="RECOMMENDATION"/>
            <p:cNvSpPr txBox="1"/>
            <p:nvPr/>
          </p:nvSpPr>
          <p:spPr>
            <a:xfrm>
              <a:off x="0" y="0"/>
              <a:ext cx="9144001" cy="54804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3200" b="1"/>
              </a:lvl1pPr>
            </a:lstStyle>
            <a:p>
              <a:r>
                <a:t>RECOMMENDATION</a:t>
              </a:r>
            </a:p>
          </p:txBody>
        </p:sp>
      </p:grpSp>
      <p:pic>
        <p:nvPicPr>
          <p:cNvPr id="336" name="dta logo.jpg" descr="dta logo.jpg"/>
          <p:cNvPicPr>
            <a:picLocks noChangeAspect="1"/>
          </p:cNvPicPr>
          <p:nvPr/>
        </p:nvPicPr>
        <p:blipFill>
          <a:blip r:embed="rId2">
            <a:extLst/>
          </a:blip>
          <a:stretch>
            <a:fillRect/>
          </a:stretch>
        </p:blipFill>
        <p:spPr>
          <a:xfrm>
            <a:off x="395287" y="6048375"/>
            <a:ext cx="1905001" cy="703263"/>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5" name="Introduction"/>
          <p:cNvSpPr txBox="1"/>
          <p:nvPr/>
        </p:nvSpPr>
        <p:spPr>
          <a:xfrm>
            <a:off x="1066800" y="168274"/>
            <a:ext cx="6858000" cy="5613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defTabSz="457200">
              <a:defRPr sz="3200" b="1">
                <a:effectLst>
                  <a:outerShdw blurRad="12700" dist="25400" dir="2700000" rotWithShape="0">
                    <a:srgbClr val="FFFFFF"/>
                  </a:outerShdw>
                </a:effectLst>
                <a:latin typeface="+mj-lt"/>
                <a:ea typeface="+mj-ea"/>
                <a:cs typeface="+mj-cs"/>
                <a:sym typeface="Calibri"/>
              </a:defRPr>
            </a:lvl1pPr>
          </a:lstStyle>
          <a:p>
            <a:r>
              <a:t>Introduction</a:t>
            </a:r>
          </a:p>
        </p:txBody>
      </p:sp>
      <p:pic>
        <p:nvPicPr>
          <p:cNvPr id="176" name="dta logo.jpg" descr="dta logo.jpg"/>
          <p:cNvPicPr>
            <a:picLocks noChangeAspect="1"/>
          </p:cNvPicPr>
          <p:nvPr/>
        </p:nvPicPr>
        <p:blipFill>
          <a:blip r:embed="rId3">
            <a:extLst/>
          </a:blip>
          <a:stretch>
            <a:fillRect/>
          </a:stretch>
        </p:blipFill>
        <p:spPr>
          <a:xfrm>
            <a:off x="468312" y="5805487"/>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76201" y="1031875"/>
            <a:ext cx="9144002" cy="473975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342900" indent="-342900" algn="just" defTabSz="457200">
              <a:lnSpc>
                <a:spcPct val="150000"/>
              </a:lnSpc>
              <a:buSzPct val="100000"/>
              <a:buFont typeface="Arial"/>
              <a:buChar char="•"/>
              <a:defRPr sz="2000"/>
            </a:pPr>
            <a:r>
              <a:rPr dirty="0"/>
              <a:t>The purpose of this presentation is for the Department of Traditional Affairs to brief the Portfolio and Select </a:t>
            </a:r>
            <a:r>
              <a:rPr dirty="0" smtClean="0"/>
              <a:t>Committee</a:t>
            </a:r>
            <a:r>
              <a:rPr lang="en-ZA" dirty="0" smtClean="0"/>
              <a:t>s</a:t>
            </a:r>
            <a:r>
              <a:rPr dirty="0" smtClean="0"/>
              <a:t> </a:t>
            </a:r>
            <a:r>
              <a:rPr dirty="0"/>
              <a:t>on the 2020-2025 Strategic Plan, 2020/2021 Annual Performance Plan and indicative budget allocations. </a:t>
            </a:r>
          </a:p>
          <a:p>
            <a:pPr marL="342900" indent="-342900" algn="just" defTabSz="457200">
              <a:lnSpc>
                <a:spcPct val="150000"/>
              </a:lnSpc>
              <a:buSzPct val="100000"/>
              <a:buFont typeface="Arial"/>
              <a:buChar char="•"/>
              <a:defRPr sz="2000"/>
            </a:pPr>
            <a:r>
              <a:rPr dirty="0"/>
              <a:t>The Strategic Plan (SP) and Annual Performance Plan (APP) were tabled in Parliament on 11 March 2020</a:t>
            </a:r>
          </a:p>
          <a:p>
            <a:pPr marL="342900" indent="-342900" algn="just" defTabSz="457200">
              <a:lnSpc>
                <a:spcPct val="150000"/>
              </a:lnSpc>
              <a:buSzPct val="100000"/>
              <a:buFont typeface="Arial"/>
              <a:buChar char="•"/>
              <a:defRPr sz="2000"/>
            </a:pPr>
            <a:r>
              <a:rPr dirty="0"/>
              <a:t>The development and tabling of the SP and APP took place before the lockdown as a result of </a:t>
            </a:r>
            <a:r>
              <a:rPr lang="en-ZA" dirty="0" smtClean="0"/>
              <a:t>the </a:t>
            </a:r>
            <a:r>
              <a:rPr dirty="0" smtClean="0"/>
              <a:t>COVID-19 </a:t>
            </a:r>
            <a:r>
              <a:rPr dirty="0"/>
              <a:t>pandemic. The Department will consider the implications of COVID-19 pandemic on the SP and APP and advise the Portfolio Committee accordingly at a later stage. </a:t>
            </a:r>
          </a:p>
          <a:p>
            <a:pPr lvl="1" algn="just" defTabSz="457200">
              <a:defRPr sz="1600"/>
            </a:pPr>
            <a:endParaRPr dirty="0"/>
          </a:p>
          <a:p>
            <a:pPr lvl="1" algn="just" defTabSz="457200">
              <a:defRPr sz="1600"/>
            </a:pPr>
            <a:endParaRPr dirty="0"/>
          </a:p>
        </p:txBody>
      </p:sp>
      <p:sp>
        <p:nvSpPr>
          <p:cNvPr id="178" name="2"/>
          <p:cNvSpPr txBox="1"/>
          <p:nvPr/>
        </p:nvSpPr>
        <p:spPr>
          <a:xfrm>
            <a:off x="8131778" y="6328848"/>
            <a:ext cx="946151" cy="4343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defTabSz="457200">
              <a:defRPr sz="2400">
                <a:latin typeface="Arial Narrow"/>
                <a:ea typeface="Arial Narrow"/>
                <a:cs typeface="Arial Narrow"/>
                <a:sym typeface="Arial Narrow"/>
              </a:defRPr>
            </a:lvl1pPr>
          </a:lstStyle>
          <a:p>
            <a:r>
              <a:t>2</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3"/>
          <p:cNvSpPr txBox="1"/>
          <p:nvPr/>
        </p:nvSpPr>
        <p:spPr>
          <a:xfrm>
            <a:off x="8388350" y="6320378"/>
            <a:ext cx="298450" cy="43706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400"/>
            </a:lvl1pPr>
          </a:lstStyle>
          <a:p>
            <a:r>
              <a:t>3</a:t>
            </a:r>
          </a:p>
        </p:txBody>
      </p:sp>
      <p:sp>
        <p:nvSpPr>
          <p:cNvPr id="181"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184" name="Group"/>
          <p:cNvGrpSpPr/>
          <p:nvPr/>
        </p:nvGrpSpPr>
        <p:grpSpPr>
          <a:xfrm>
            <a:off x="20637" y="503237"/>
            <a:ext cx="9144001" cy="5764785"/>
            <a:chOff x="0" y="0"/>
            <a:chExt cx="9144000" cy="5764784"/>
          </a:xfrm>
        </p:grpSpPr>
        <p:sp>
          <p:nvSpPr>
            <p:cNvPr id="182" name="Rectangle"/>
            <p:cNvSpPr/>
            <p:nvPr/>
          </p:nvSpPr>
          <p:spPr>
            <a:xfrm>
              <a:off x="0" y="0"/>
              <a:ext cx="9144001" cy="5734050"/>
            </a:xfrm>
            <a:prstGeom prst="rect">
              <a:avLst/>
            </a:prstGeom>
            <a:solidFill>
              <a:srgbClr val="FFFFFF"/>
            </a:solidFill>
            <a:ln w="9525" cap="flat">
              <a:solidFill>
                <a:srgbClr val="FFC000"/>
              </a:solidFill>
              <a:prstDash val="solid"/>
              <a:round/>
            </a:ln>
            <a:effectLst/>
          </p:spPr>
          <p:txBody>
            <a:bodyPr wrap="square" lIns="45719" tIns="45719" rIns="45719" bIns="45719" numCol="1" anchor="t">
              <a:noAutofit/>
            </a:bodyPr>
            <a:lstStyle/>
            <a:p>
              <a:pPr algn="just">
                <a:spcBef>
                  <a:spcPts val="700"/>
                </a:spcBef>
                <a:defRPr>
                  <a:latin typeface="+mj-lt"/>
                  <a:ea typeface="+mj-ea"/>
                  <a:cs typeface="+mj-cs"/>
                  <a:sym typeface="Calibri"/>
                </a:defRPr>
              </a:pPr>
              <a:endParaRPr/>
            </a:p>
          </p:txBody>
        </p:sp>
        <p:sp>
          <p:nvSpPr>
            <p:cNvPr id="183" name="Vision…"/>
            <p:cNvSpPr txBox="1"/>
            <p:nvPr/>
          </p:nvSpPr>
          <p:spPr>
            <a:xfrm>
              <a:off x="0" y="0"/>
              <a:ext cx="9144001" cy="576478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spcBef>
                  <a:spcPts val="400"/>
                </a:spcBef>
                <a:defRPr sz="2000" b="1">
                  <a:solidFill>
                    <a:srgbClr val="FF0000"/>
                  </a:solidFill>
                </a:defRPr>
              </a:pPr>
              <a:r>
                <a:rPr dirty="0"/>
                <a:t>Vision</a:t>
              </a:r>
            </a:p>
            <a:p>
              <a:pPr>
                <a:spcBef>
                  <a:spcPts val="400"/>
                </a:spcBef>
                <a:defRPr sz="2000"/>
              </a:pPr>
              <a:r>
                <a:rPr dirty="0"/>
                <a:t>A community development-oriented institution of traditional leadership.</a:t>
              </a:r>
            </a:p>
            <a:p>
              <a:pPr>
                <a:spcBef>
                  <a:spcPts val="700"/>
                </a:spcBef>
                <a:defRPr sz="2000">
                  <a:solidFill>
                    <a:srgbClr val="FF0000"/>
                  </a:solidFill>
                </a:defRPr>
              </a:pPr>
              <a:endParaRPr dirty="0"/>
            </a:p>
            <a:p>
              <a:pPr>
                <a:spcBef>
                  <a:spcPts val="400"/>
                </a:spcBef>
                <a:defRPr sz="2000" b="1">
                  <a:solidFill>
                    <a:srgbClr val="FF0000"/>
                  </a:solidFill>
                </a:defRPr>
              </a:pPr>
              <a:r>
                <a:rPr dirty="0"/>
                <a:t>Mission:</a:t>
              </a:r>
            </a:p>
            <a:p>
              <a:pPr algn="just">
                <a:spcBef>
                  <a:spcPts val="400"/>
                </a:spcBef>
                <a:defRPr sz="2000"/>
              </a:pPr>
              <a:r>
                <a:rPr dirty="0"/>
                <a:t>To provide a national traditional affairs governance system in support of cooperative governance for an improved quality of life of South Africans. </a:t>
              </a:r>
            </a:p>
            <a:p>
              <a:pPr algn="just">
                <a:spcBef>
                  <a:spcPts val="700"/>
                </a:spcBef>
                <a:defRPr sz="2000"/>
              </a:pPr>
              <a:endParaRPr dirty="0"/>
            </a:p>
            <a:p>
              <a:pPr algn="just">
                <a:spcBef>
                  <a:spcPts val="400"/>
                </a:spcBef>
                <a:defRPr sz="2000" b="1">
                  <a:solidFill>
                    <a:srgbClr val="FF0000"/>
                  </a:solidFill>
                </a:defRPr>
              </a:pPr>
              <a:r>
                <a:rPr dirty="0"/>
                <a:t>Values:</a:t>
              </a:r>
            </a:p>
            <a:p>
              <a:pPr algn="just">
                <a:spcBef>
                  <a:spcPts val="400"/>
                </a:spcBef>
                <a:buSzPct val="100000"/>
                <a:buFont typeface="Arial"/>
                <a:buChar char="•"/>
                <a:defRPr sz="2000"/>
              </a:pPr>
              <a:r>
                <a:rPr dirty="0"/>
                <a:t>Ethical</a:t>
              </a:r>
            </a:p>
            <a:p>
              <a:pPr algn="just">
                <a:spcBef>
                  <a:spcPts val="400"/>
                </a:spcBef>
                <a:buSzPct val="100000"/>
                <a:buFont typeface="Arial"/>
                <a:buChar char="•"/>
                <a:defRPr sz="2000"/>
              </a:pPr>
              <a:r>
                <a:rPr dirty="0"/>
                <a:t>Cooperative</a:t>
              </a:r>
            </a:p>
            <a:p>
              <a:pPr algn="just">
                <a:spcBef>
                  <a:spcPts val="400"/>
                </a:spcBef>
                <a:buSzPct val="100000"/>
                <a:buFont typeface="Arial"/>
                <a:buChar char="•"/>
                <a:defRPr sz="2000"/>
              </a:pPr>
              <a:r>
                <a:rPr dirty="0"/>
                <a:t>Culturally Sensitive</a:t>
              </a:r>
            </a:p>
            <a:p>
              <a:pPr algn="just">
                <a:spcBef>
                  <a:spcPts val="400"/>
                </a:spcBef>
                <a:buSzPct val="100000"/>
                <a:buFont typeface="Arial"/>
                <a:buChar char="•"/>
                <a:defRPr sz="2000"/>
              </a:pPr>
              <a:r>
                <a:rPr dirty="0"/>
                <a:t>Accountable</a:t>
              </a:r>
            </a:p>
            <a:p>
              <a:pPr algn="just">
                <a:spcBef>
                  <a:spcPts val="400"/>
                </a:spcBef>
                <a:buSzPct val="100000"/>
                <a:buFont typeface="Arial"/>
                <a:buChar char="•"/>
                <a:defRPr sz="2000"/>
              </a:pPr>
              <a:r>
                <a:rPr dirty="0"/>
                <a:t>Client focused</a:t>
              </a:r>
            </a:p>
            <a:p>
              <a:pPr algn="just">
                <a:spcBef>
                  <a:spcPts val="400"/>
                </a:spcBef>
                <a:buSzPct val="100000"/>
                <a:buFont typeface="Arial"/>
                <a:buChar char="•"/>
                <a:defRPr sz="2000"/>
              </a:pPr>
              <a:r>
                <a:rPr dirty="0"/>
                <a:t>Transformative</a:t>
              </a:r>
            </a:p>
            <a:p>
              <a:pPr algn="just">
                <a:spcBef>
                  <a:spcPts val="700"/>
                </a:spcBef>
                <a:defRPr sz="2000">
                  <a:latin typeface="+mj-lt"/>
                  <a:ea typeface="+mj-ea"/>
                  <a:cs typeface="+mj-cs"/>
                  <a:sym typeface="Calibri"/>
                </a:defRPr>
              </a:pPr>
              <a:endParaRPr dirty="0"/>
            </a:p>
          </p:txBody>
        </p:sp>
      </p:grpSp>
      <p:grpSp>
        <p:nvGrpSpPr>
          <p:cNvPr id="187" name="Group"/>
          <p:cNvGrpSpPr/>
          <p:nvPr/>
        </p:nvGrpSpPr>
        <p:grpSpPr>
          <a:xfrm>
            <a:off x="-2" y="31750"/>
            <a:ext cx="9144004" cy="471489"/>
            <a:chOff x="-1" y="0"/>
            <a:chExt cx="9144002" cy="471488"/>
          </a:xfrm>
        </p:grpSpPr>
        <p:sp>
          <p:nvSpPr>
            <p:cNvPr id="185" name="Rectangle"/>
            <p:cNvSpPr/>
            <p:nvPr/>
          </p:nvSpPr>
          <p:spPr>
            <a:xfrm>
              <a:off x="-1" y="0"/>
              <a:ext cx="9144002" cy="471488"/>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400" b="1"/>
              </a:pPr>
              <a:endParaRPr/>
            </a:p>
          </p:txBody>
        </p:sp>
        <p:sp>
          <p:nvSpPr>
            <p:cNvPr id="186" name="PART 1: STRATEGIC OVERVIEW"/>
            <p:cNvSpPr txBox="1"/>
            <p:nvPr/>
          </p:nvSpPr>
          <p:spPr>
            <a:xfrm>
              <a:off x="-1" y="4913"/>
              <a:ext cx="9144002" cy="4616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400" b="1"/>
              </a:lvl1pPr>
            </a:lstStyle>
            <a:p>
              <a:r>
                <a:rPr dirty="0"/>
                <a:t>PART 1: </a:t>
              </a:r>
              <a:r>
                <a:rPr lang="en-ZA" dirty="0" smtClean="0"/>
                <a:t>VISION, MISSION, VALUES</a:t>
              </a:r>
              <a:endParaRPr dirty="0"/>
            </a:p>
          </p:txBody>
        </p:sp>
      </p:grpSp>
      <p:pic>
        <p:nvPicPr>
          <p:cNvPr id="188" name="dta logo.jpg" descr="dta logo.jpg"/>
          <p:cNvPicPr>
            <a:picLocks noChangeAspect="1"/>
          </p:cNvPicPr>
          <p:nvPr/>
        </p:nvPicPr>
        <p:blipFill>
          <a:blip r:embed="rId2">
            <a:extLst/>
          </a:blip>
          <a:stretch>
            <a:fillRect/>
          </a:stretch>
        </p:blipFill>
        <p:spPr>
          <a:xfrm>
            <a:off x="0" y="6237287"/>
            <a:ext cx="1905000" cy="620713"/>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191" name="PART 2…"/>
          <p:cNvSpPr txBox="1"/>
          <p:nvPr/>
        </p:nvSpPr>
        <p:spPr>
          <a:xfrm>
            <a:off x="900112" y="1916112"/>
            <a:ext cx="7416801" cy="170540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t>PART 2</a:t>
            </a:r>
          </a:p>
          <a:p>
            <a:pPr algn="ctr">
              <a:defRPr sz="2800" b="1">
                <a:solidFill>
                  <a:srgbClr val="FF0000"/>
                </a:solidFill>
              </a:defRPr>
            </a:pPr>
            <a:endParaRPr/>
          </a:p>
          <a:p>
            <a:pPr algn="ctr">
              <a:defRPr sz="2800" b="1"/>
            </a:pPr>
            <a:r>
              <a:t>2020-2025 STRATEGIC PLAN</a:t>
            </a:r>
          </a:p>
        </p:txBody>
      </p:sp>
      <p:pic>
        <p:nvPicPr>
          <p:cNvPr id="192" name="dta logo.jpg" descr="dta logo.jpg"/>
          <p:cNvPicPr>
            <a:picLocks noChangeAspect="1"/>
          </p:cNvPicPr>
          <p:nvPr/>
        </p:nvPicPr>
        <p:blipFill>
          <a:blip r:embed="rId2">
            <a:extLst/>
          </a:blip>
          <a:stretch>
            <a:fillRect/>
          </a:stretch>
        </p:blipFill>
        <p:spPr>
          <a:xfrm>
            <a:off x="152400" y="6035675"/>
            <a:ext cx="1905000" cy="703263"/>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5"/>
          <p:cNvSpPr txBox="1"/>
          <p:nvPr/>
        </p:nvSpPr>
        <p:spPr>
          <a:xfrm>
            <a:off x="6955484" y="6574302"/>
            <a:ext cx="2133601" cy="350662"/>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lstStyle>
          <a:p>
            <a:r>
              <a:t>5</a:t>
            </a:r>
          </a:p>
        </p:txBody>
      </p:sp>
      <p:sp>
        <p:nvSpPr>
          <p:cNvPr id="195"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198" name="Group"/>
          <p:cNvGrpSpPr/>
          <p:nvPr/>
        </p:nvGrpSpPr>
        <p:grpSpPr>
          <a:xfrm>
            <a:off x="-1" y="3246"/>
            <a:ext cx="9144003" cy="707884"/>
            <a:chOff x="0" y="-20276"/>
            <a:chExt cx="9144001" cy="707883"/>
          </a:xfrm>
        </p:grpSpPr>
        <p:sp>
          <p:nvSpPr>
            <p:cNvPr id="196" name="Rectangle"/>
            <p:cNvSpPr/>
            <p:nvPr/>
          </p:nvSpPr>
          <p:spPr>
            <a:xfrm>
              <a:off x="0" y="70140"/>
              <a:ext cx="9144001" cy="527051"/>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197" name="Impact Statement and Departmental Outcomes that contributes in the achievement of the MTSF"/>
            <p:cNvSpPr txBox="1"/>
            <p:nvPr/>
          </p:nvSpPr>
          <p:spPr>
            <a:xfrm>
              <a:off x="0" y="-20276"/>
              <a:ext cx="9144001" cy="70788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Impact Statement and Departmental Outcomes that </a:t>
              </a:r>
              <a:r>
                <a:rPr dirty="0" smtClean="0"/>
                <a:t>contribute </a:t>
              </a:r>
              <a:r>
                <a:rPr lang="en-ZA" dirty="0" smtClean="0"/>
                <a:t>to</a:t>
              </a:r>
              <a:r>
                <a:rPr dirty="0" smtClean="0"/>
                <a:t> </a:t>
              </a:r>
              <a:r>
                <a:rPr dirty="0"/>
                <a:t>the achievement of the MTSF</a:t>
              </a:r>
            </a:p>
          </p:txBody>
        </p:sp>
      </p:grpSp>
      <p:pic>
        <p:nvPicPr>
          <p:cNvPr id="199" name="image.png" descr="image.png"/>
          <p:cNvPicPr>
            <a:picLocks noChangeAspect="1"/>
          </p:cNvPicPr>
          <p:nvPr/>
        </p:nvPicPr>
        <p:blipFill>
          <a:blip r:embed="rId2">
            <a:extLst/>
          </a:blip>
          <a:stretch>
            <a:fillRect/>
          </a:stretch>
        </p:blipFill>
        <p:spPr>
          <a:xfrm>
            <a:off x="95250" y="6138862"/>
            <a:ext cx="1511300" cy="582613"/>
          </a:xfrm>
          <a:prstGeom prst="rect">
            <a:avLst/>
          </a:prstGeom>
          <a:ln w="12700">
            <a:miter lim="400000"/>
          </a:ln>
        </p:spPr>
      </p:pic>
      <p:graphicFrame>
        <p:nvGraphicFramePr>
          <p:cNvPr id="200" name="Table"/>
          <p:cNvGraphicFramePr/>
          <p:nvPr/>
        </p:nvGraphicFramePr>
        <p:xfrm>
          <a:off x="0" y="744537"/>
          <a:ext cx="9109074" cy="466725"/>
        </p:xfrm>
        <a:graphic>
          <a:graphicData uri="http://schemas.openxmlformats.org/drawingml/2006/table">
            <a:tbl>
              <a:tblPr>
                <a:tableStyleId>{4C3C2611-4C71-4FC5-86AE-919BDF0F9419}</a:tableStyleId>
              </a:tblPr>
              <a:tblGrid>
                <a:gridCol w="3059112">
                  <a:extLst>
                    <a:ext uri="{9D8B030D-6E8A-4147-A177-3AD203B41FA5}">
                      <a16:colId xmlns:a16="http://schemas.microsoft.com/office/drawing/2014/main" val="20000"/>
                    </a:ext>
                  </a:extLst>
                </a:gridCol>
                <a:gridCol w="6049962">
                  <a:extLst>
                    <a:ext uri="{9D8B030D-6E8A-4147-A177-3AD203B41FA5}">
                      <a16:colId xmlns:a16="http://schemas.microsoft.com/office/drawing/2014/main" val="20001"/>
                    </a:ext>
                  </a:extLst>
                </a:gridCol>
              </a:tblGrid>
              <a:tr h="466725">
                <a:tc>
                  <a:txBody>
                    <a:bodyPr/>
                    <a:lstStyle/>
                    <a:p>
                      <a:pPr algn="l">
                        <a:defRPr sz="1800" b="1">
                          <a:latin typeface="Myriad Pro"/>
                          <a:ea typeface="Myriad Pro"/>
                          <a:cs typeface="Myriad Pro"/>
                          <a:sym typeface="Myriad Pro"/>
                        </a:defRPr>
                      </a:pPr>
                      <a:r>
                        <a:t>Impact Statement </a:t>
                      </a:r>
                      <a:r>
                        <a:rPr b="0"/>
                        <a:t>	</a:t>
                      </a:r>
                    </a:p>
                  </a:txBody>
                  <a:tcPr marL="45777" marR="45777" marT="45777" marB="45777" horzOverflow="overflow">
                    <a:lnB w="38100">
                      <a:solidFill>
                        <a:srgbClr val="FFFFFF"/>
                      </a:solidFill>
                    </a:lnB>
                    <a:solidFill>
                      <a:srgbClr val="FFC000"/>
                    </a:solidFill>
                  </a:tcPr>
                </a:tc>
                <a:tc>
                  <a:txBody>
                    <a:bodyPr/>
                    <a:lstStyle/>
                    <a:p>
                      <a:pPr algn="l">
                        <a:defRPr sz="1800" b="1">
                          <a:latin typeface="Myriad Pro"/>
                          <a:ea typeface="Myriad Pro"/>
                          <a:cs typeface="Myriad Pro"/>
                          <a:sym typeface="Myriad Pro"/>
                        </a:defRPr>
                      </a:pPr>
                      <a:r>
                        <a:t>Improved livelihoods of traditional communities </a:t>
                      </a:r>
                      <a:r>
                        <a:rPr b="0"/>
                        <a:t>	</a:t>
                      </a:r>
                    </a:p>
                  </a:txBody>
                  <a:tcPr marL="45777" marR="45777" marT="45777" marB="45777" horzOverflow="overflow">
                    <a:lnB w="38100">
                      <a:solidFill>
                        <a:srgbClr val="FFFFFF"/>
                      </a:solidFill>
                    </a:lnB>
                    <a:solidFill>
                      <a:srgbClr val="FFC000"/>
                    </a:solidFill>
                  </a:tcPr>
                </a:tc>
                <a:extLst>
                  <a:ext uri="{0D108BD9-81ED-4DB2-BD59-A6C34878D82A}">
                    <a16:rowId xmlns:a16="http://schemas.microsoft.com/office/drawing/2014/main" val="10000"/>
                  </a:ext>
                </a:extLst>
              </a:tr>
            </a:tbl>
          </a:graphicData>
        </a:graphic>
      </p:graphicFrame>
      <p:graphicFrame>
        <p:nvGraphicFramePr>
          <p:cNvPr id="201" name="Table"/>
          <p:cNvGraphicFramePr/>
          <p:nvPr>
            <p:extLst>
              <p:ext uri="{D42A27DB-BD31-4B8C-83A1-F6EECF244321}">
                <p14:modId xmlns:p14="http://schemas.microsoft.com/office/powerpoint/2010/main" val="2890794523"/>
              </p:ext>
            </p:extLst>
          </p:nvPr>
        </p:nvGraphicFramePr>
        <p:xfrm>
          <a:off x="34925" y="1211262"/>
          <a:ext cx="9074149" cy="5365503"/>
        </p:xfrm>
        <a:graphic>
          <a:graphicData uri="http://schemas.openxmlformats.org/drawingml/2006/table">
            <a:tbl>
              <a:tblPr>
                <a:tableStyleId>{4C3C2611-4C71-4FC5-86AE-919BDF0F9419}</a:tableStyleId>
              </a:tblPr>
              <a:tblGrid>
                <a:gridCol w="1296987">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008062">
                  <a:extLst>
                    <a:ext uri="{9D8B030D-6E8A-4147-A177-3AD203B41FA5}">
                      <a16:colId xmlns:a16="http://schemas.microsoft.com/office/drawing/2014/main" val="20002"/>
                    </a:ext>
                  </a:extLst>
                </a:gridCol>
                <a:gridCol w="1009650">
                  <a:extLst>
                    <a:ext uri="{9D8B030D-6E8A-4147-A177-3AD203B41FA5}">
                      <a16:colId xmlns:a16="http://schemas.microsoft.com/office/drawing/2014/main" val="20003"/>
                    </a:ext>
                  </a:extLst>
                </a:gridCol>
                <a:gridCol w="4032250">
                  <a:extLst>
                    <a:ext uri="{9D8B030D-6E8A-4147-A177-3AD203B41FA5}">
                      <a16:colId xmlns:a16="http://schemas.microsoft.com/office/drawing/2014/main" val="20004"/>
                    </a:ext>
                  </a:extLst>
                </a:gridCol>
              </a:tblGrid>
              <a:tr h="517377">
                <a:tc>
                  <a:txBody>
                    <a:bodyPr/>
                    <a:lstStyle/>
                    <a:p>
                      <a:pPr algn="l">
                        <a:defRPr sz="1800"/>
                      </a:pPr>
                      <a:r>
                        <a:rPr sz="1400" b="1"/>
                        <a:t>Outcome</a:t>
                      </a:r>
                    </a:p>
                  </a:txBody>
                  <a:tcPr marL="45697" marR="45697" marT="45697" marB="45697" horzOverflow="overflow">
                    <a:lnB w="38100">
                      <a:solidFill>
                        <a:srgbClr val="FFFFFF"/>
                      </a:solidFill>
                    </a:lnB>
                    <a:solidFill>
                      <a:srgbClr val="FFC000"/>
                    </a:solidFill>
                  </a:tcPr>
                </a:tc>
                <a:tc>
                  <a:txBody>
                    <a:bodyPr/>
                    <a:lstStyle/>
                    <a:p>
                      <a:pPr algn="l">
                        <a:defRPr sz="1800"/>
                      </a:pPr>
                      <a:r>
                        <a:rPr sz="1400" b="1"/>
                        <a:t>Outcome Indicator</a:t>
                      </a:r>
                    </a:p>
                  </a:txBody>
                  <a:tcPr marL="45697" marR="45697" marT="45697" marB="45697" horzOverflow="overflow">
                    <a:lnB w="38100">
                      <a:solidFill>
                        <a:srgbClr val="FFFFFF"/>
                      </a:solidFill>
                    </a:lnB>
                    <a:solidFill>
                      <a:srgbClr val="FFC000"/>
                    </a:solidFill>
                  </a:tcPr>
                </a:tc>
                <a:tc>
                  <a:txBody>
                    <a:bodyPr/>
                    <a:lstStyle/>
                    <a:p>
                      <a:pPr algn="l">
                        <a:defRPr sz="1800"/>
                      </a:pPr>
                      <a:r>
                        <a:rPr sz="1400" b="1"/>
                        <a:t>Baseline</a:t>
                      </a:r>
                    </a:p>
                  </a:txBody>
                  <a:tcPr marL="45697" marR="45697" marT="45697" marB="45697" horzOverflow="overflow">
                    <a:lnB w="38100">
                      <a:solidFill>
                        <a:srgbClr val="FFFFFF"/>
                      </a:solidFill>
                    </a:lnB>
                    <a:solidFill>
                      <a:srgbClr val="FFC000"/>
                    </a:solidFill>
                  </a:tcPr>
                </a:tc>
                <a:tc>
                  <a:txBody>
                    <a:bodyPr/>
                    <a:lstStyle/>
                    <a:p>
                      <a:pPr algn="l">
                        <a:defRPr sz="1800"/>
                      </a:pPr>
                      <a:r>
                        <a:rPr sz="1400" b="1"/>
                        <a:t>Five Year target</a:t>
                      </a:r>
                    </a:p>
                  </a:txBody>
                  <a:tcPr marL="45697" marR="45697" marT="45697" marB="45697" horzOverflow="overflow">
                    <a:lnB w="38100">
                      <a:solidFill>
                        <a:srgbClr val="FFFFFF"/>
                      </a:solidFill>
                    </a:lnB>
                    <a:solidFill>
                      <a:srgbClr val="FFC000"/>
                    </a:solidFill>
                  </a:tcPr>
                </a:tc>
                <a:tc>
                  <a:txBody>
                    <a:bodyPr/>
                    <a:lstStyle/>
                    <a:p>
                      <a:pPr algn="l">
                        <a:defRPr sz="1800"/>
                      </a:pPr>
                      <a:r>
                        <a:rPr sz="1400" b="1"/>
                        <a:t>Purpose and description</a:t>
                      </a:r>
                    </a:p>
                  </a:txBody>
                  <a:tcPr marL="45697" marR="45697" marT="45697" marB="45697" horzOverflow="overflow">
                    <a:lnB w="38100">
                      <a:solidFill>
                        <a:srgbClr val="FFFFFF"/>
                      </a:solidFill>
                    </a:lnB>
                    <a:solidFill>
                      <a:srgbClr val="FFC000"/>
                    </a:solidFill>
                  </a:tcPr>
                </a:tc>
                <a:extLst>
                  <a:ext uri="{0D108BD9-81ED-4DB2-BD59-A6C34878D82A}">
                    <a16:rowId xmlns:a16="http://schemas.microsoft.com/office/drawing/2014/main" val="10000"/>
                  </a:ext>
                </a:extLst>
              </a:tr>
              <a:tr h="2409035">
                <a:tc>
                  <a:txBody>
                    <a:bodyPr/>
                    <a:lstStyle/>
                    <a:p>
                      <a:pPr algn="l">
                        <a:defRPr sz="1400" b="1"/>
                      </a:pPr>
                      <a:r>
                        <a:t>Safe initiation</a:t>
                      </a:r>
                    </a:p>
                    <a:p>
                      <a:pPr algn="l">
                        <a:defRPr sz="1400" b="1"/>
                      </a:pPr>
                      <a:r>
                        <a:t>practices</a:t>
                      </a:r>
                    </a:p>
                  </a:txBody>
                  <a:tcPr marL="45687" marR="45687" marT="45687" marB="45687" horzOverflow="overflow">
                    <a:lnT w="38100">
                      <a:solidFill>
                        <a:srgbClr val="FFFFFF"/>
                      </a:solidFill>
                    </a:lnT>
                    <a:lnB w="38100">
                      <a:solidFill>
                        <a:srgbClr val="FFFFFF"/>
                      </a:solidFill>
                    </a:lnB>
                    <a:solidFill>
                      <a:srgbClr val="C4BD97"/>
                    </a:solidFill>
                  </a:tcPr>
                </a:tc>
                <a:tc>
                  <a:txBody>
                    <a:bodyPr/>
                    <a:lstStyle/>
                    <a:p>
                      <a:pPr algn="l">
                        <a:defRPr sz="1800"/>
                      </a:pPr>
                      <a:r>
                        <a:rPr sz="1400"/>
                        <a:t>% of initiation schools complying with the Customary Initiation Act (CIA) Provisions</a:t>
                      </a:r>
                    </a:p>
                  </a:txBody>
                  <a:tcPr marL="45697" marR="45697" marT="45697" marB="45697" horzOverflow="overflow">
                    <a:lnT w="38100">
                      <a:solidFill>
                        <a:srgbClr val="FFFFFF"/>
                      </a:solidFill>
                    </a:lnT>
                    <a:lnB w="38100">
                      <a:solidFill>
                        <a:srgbClr val="FFFFFF"/>
                      </a:solidFill>
                    </a:lnB>
                    <a:solidFill>
                      <a:srgbClr val="C4BD97"/>
                    </a:solidFill>
                  </a:tcPr>
                </a:tc>
                <a:tc>
                  <a:txBody>
                    <a:bodyPr/>
                    <a:lstStyle/>
                    <a:p>
                      <a:pPr algn="just">
                        <a:defRPr sz="1800"/>
                      </a:pPr>
                      <a:r>
                        <a:rPr sz="1400"/>
                        <a:t>New indicator</a:t>
                      </a:r>
                    </a:p>
                  </a:txBody>
                  <a:tcPr marL="45697" marR="45697" marT="45697" marB="45697" horzOverflow="overflow">
                    <a:lnT w="38100">
                      <a:solidFill>
                        <a:srgbClr val="FFFFFF"/>
                      </a:solidFill>
                    </a:lnT>
                    <a:lnB w="38100">
                      <a:solidFill>
                        <a:srgbClr val="FFFFFF"/>
                      </a:solidFill>
                    </a:lnB>
                    <a:solidFill>
                      <a:srgbClr val="C4BD97"/>
                    </a:solidFill>
                  </a:tcPr>
                </a:tc>
                <a:tc>
                  <a:txBody>
                    <a:bodyPr/>
                    <a:lstStyle/>
                    <a:p>
                      <a:pPr algn="just">
                        <a:defRPr sz="1400"/>
                      </a:pPr>
                      <a:r>
                        <a:t>75%</a:t>
                      </a:r>
                    </a:p>
                  </a:txBody>
                  <a:tcPr marL="45697" marR="45697" marT="45697" marB="45697" horzOverflow="overflow">
                    <a:lnT w="38100">
                      <a:solidFill>
                        <a:srgbClr val="FFFFFF"/>
                      </a:solidFill>
                    </a:lnT>
                    <a:lnB w="38100">
                      <a:solidFill>
                        <a:srgbClr val="FFFFFF"/>
                      </a:solidFill>
                    </a:lnB>
                    <a:solidFill>
                      <a:srgbClr val="C4BD97"/>
                    </a:solidFill>
                  </a:tcPr>
                </a:tc>
                <a:tc>
                  <a:txBody>
                    <a:bodyPr/>
                    <a:lstStyle/>
                    <a:p>
                      <a:pPr algn="just">
                        <a:defRPr sz="1400"/>
                      </a:pPr>
                      <a:r>
                        <a:rPr dirty="0"/>
                        <a:t>Currently there are fatalities resulting from the initiation customary practice in some provinces, and there is no law in this regard. The Customary Initiation Bill which is currently in Parliament intends to address this matter by providing a regulatory mechanism. </a:t>
                      </a:r>
                    </a:p>
                    <a:p>
                      <a:pPr algn="just">
                        <a:defRPr sz="1400"/>
                      </a:pPr>
                      <a:endParaRPr dirty="0"/>
                    </a:p>
                    <a:p>
                      <a:pPr algn="just">
                        <a:defRPr sz="1400"/>
                      </a:pPr>
                      <a:r>
                        <a:rPr dirty="0"/>
                        <a:t>This target and indicator entail </a:t>
                      </a:r>
                      <a:r>
                        <a:rPr dirty="0" smtClean="0"/>
                        <a:t>enforcing </a:t>
                      </a:r>
                      <a:r>
                        <a:rPr dirty="0"/>
                        <a:t>and monitoring compliance with the provisions of the Bill, once it is enacted. </a:t>
                      </a:r>
                    </a:p>
                  </a:txBody>
                  <a:tcPr marL="45697" marR="45697" marT="45697" marB="45697" horzOverflow="overflow">
                    <a:lnT w="38100">
                      <a:solidFill>
                        <a:srgbClr val="FFFFFF"/>
                      </a:solidFill>
                    </a:lnT>
                    <a:lnB w="38100">
                      <a:solidFill>
                        <a:srgbClr val="FFFFFF"/>
                      </a:solidFill>
                    </a:lnB>
                    <a:solidFill>
                      <a:srgbClr val="C4BD97"/>
                    </a:solidFill>
                  </a:tcPr>
                </a:tc>
                <a:extLst>
                  <a:ext uri="{0D108BD9-81ED-4DB2-BD59-A6C34878D82A}">
                    <a16:rowId xmlns:a16="http://schemas.microsoft.com/office/drawing/2014/main" val="10001"/>
                  </a:ext>
                </a:extLst>
              </a:tr>
              <a:tr h="2418277">
                <a:tc>
                  <a:txBody>
                    <a:bodyPr/>
                    <a:lstStyle/>
                    <a:p>
                      <a:pPr lvl="1" indent="0" algn="l">
                        <a:defRPr sz="1400" b="1"/>
                      </a:pPr>
                      <a:r>
                        <a:t>Functional institution of</a:t>
                      </a:r>
                    </a:p>
                    <a:p>
                      <a:pPr lvl="1" indent="0" algn="l">
                        <a:defRPr sz="1400" b="1"/>
                      </a:pPr>
                      <a:r>
                        <a:t>Traditional and Khoi-San</a:t>
                      </a:r>
                    </a:p>
                    <a:p>
                      <a:pPr lvl="1" indent="0" algn="l">
                        <a:defRPr sz="1400" b="1"/>
                      </a:pPr>
                      <a:r>
                        <a:t>Leadership</a:t>
                      </a:r>
                    </a:p>
                  </a:txBody>
                  <a:tcPr marL="45687" marR="45687" marT="45687" marB="45687" horzOverflow="overflow">
                    <a:lnT w="38100">
                      <a:solidFill>
                        <a:srgbClr val="FFFFFF"/>
                      </a:solidFill>
                    </a:lnT>
                    <a:lnB w="38100">
                      <a:solidFill>
                        <a:srgbClr val="FFFFFF"/>
                      </a:solidFill>
                    </a:lnB>
                    <a:solidFill>
                      <a:srgbClr val="C4BD97"/>
                    </a:solidFill>
                  </a:tcPr>
                </a:tc>
                <a:tc>
                  <a:txBody>
                    <a:bodyPr/>
                    <a:lstStyle/>
                    <a:p>
                      <a:pPr algn="l">
                        <a:defRPr sz="1400"/>
                      </a:pPr>
                      <a:r>
                        <a:t>Number of provinces implementing</a:t>
                      </a:r>
                    </a:p>
                    <a:p>
                      <a:pPr algn="l">
                        <a:defRPr sz="1400"/>
                      </a:pPr>
                      <a:r>
                        <a:t>(and complying with) the Handbook</a:t>
                      </a:r>
                    </a:p>
                    <a:p>
                      <a:pPr algn="l">
                        <a:defRPr sz="1400"/>
                      </a:pPr>
                      <a:r>
                        <a:t>for Traditional Leadership</a:t>
                      </a:r>
                    </a:p>
                  </a:txBody>
                  <a:tcPr marL="45697" marR="45697" marT="45697" marB="45697" horzOverflow="overflow">
                    <a:lnT w="38100">
                      <a:solidFill>
                        <a:srgbClr val="FFFFFF"/>
                      </a:solidFill>
                    </a:lnT>
                    <a:lnB w="38100">
                      <a:solidFill>
                        <a:srgbClr val="FFFFFF"/>
                      </a:solidFill>
                    </a:lnB>
                    <a:solidFill>
                      <a:srgbClr val="C4BD97"/>
                    </a:solidFill>
                  </a:tcPr>
                </a:tc>
                <a:tc>
                  <a:txBody>
                    <a:bodyPr/>
                    <a:lstStyle/>
                    <a:p>
                      <a:pPr algn="just">
                        <a:defRPr sz="1800"/>
                      </a:pPr>
                      <a:r>
                        <a:rPr sz="1400"/>
                        <a:t>New indicator</a:t>
                      </a:r>
                    </a:p>
                  </a:txBody>
                  <a:tcPr marL="45697" marR="45697" marT="45697" marB="45697" horzOverflow="overflow">
                    <a:lnT w="38100">
                      <a:solidFill>
                        <a:srgbClr val="FFFFFF"/>
                      </a:solidFill>
                    </a:lnT>
                    <a:lnB w="38100">
                      <a:solidFill>
                        <a:srgbClr val="FFFFFF"/>
                      </a:solidFill>
                    </a:lnB>
                    <a:solidFill>
                      <a:srgbClr val="C4BD97"/>
                    </a:solidFill>
                  </a:tcPr>
                </a:tc>
                <a:tc>
                  <a:txBody>
                    <a:bodyPr/>
                    <a:lstStyle/>
                    <a:p>
                      <a:pPr algn="just">
                        <a:defRPr sz="1400"/>
                      </a:pPr>
                      <a:r>
                        <a:rPr dirty="0"/>
                        <a:t>9</a:t>
                      </a:r>
                    </a:p>
                  </a:txBody>
                  <a:tcPr marL="45697" marR="45697" marT="45697" marB="45697" horzOverflow="overflow">
                    <a:lnT w="38100">
                      <a:solidFill>
                        <a:srgbClr val="FFFFFF"/>
                      </a:solidFill>
                    </a:lnT>
                    <a:lnB w="38100">
                      <a:solidFill>
                        <a:srgbClr val="FFFFFF"/>
                      </a:solidFill>
                    </a:lnB>
                    <a:solidFill>
                      <a:srgbClr val="C4BD97"/>
                    </a:solidFill>
                  </a:tcPr>
                </a:tc>
                <a:tc>
                  <a:txBody>
                    <a:bodyPr/>
                    <a:lstStyle/>
                    <a:p>
                      <a:pPr algn="just">
                        <a:defRPr sz="1400"/>
                      </a:pPr>
                      <a:r>
                        <a:rPr dirty="0"/>
                        <a:t>There are some challenges of inconsistencies in the provision of tools of trade and budgets to traditional leadership. This five year target intends to address this challenge. </a:t>
                      </a:r>
                    </a:p>
                    <a:p>
                      <a:pPr algn="just">
                        <a:defRPr sz="1400"/>
                      </a:pPr>
                      <a:endParaRPr dirty="0"/>
                    </a:p>
                    <a:p>
                      <a:pPr algn="just">
                        <a:defRPr sz="1400"/>
                      </a:pPr>
                      <a:r>
                        <a:rPr dirty="0" smtClean="0"/>
                        <a:t>The purpose of the handbook is to provide a policy framework for the </a:t>
                      </a:r>
                      <a:r>
                        <a:rPr dirty="0" err="1" smtClean="0"/>
                        <a:t>standardisation</a:t>
                      </a:r>
                      <a:r>
                        <a:rPr dirty="0" smtClean="0"/>
                        <a:t> of </a:t>
                      </a:r>
                      <a:r>
                        <a:rPr lang="en-ZA" dirty="0" smtClean="0"/>
                        <a:t>the</a:t>
                      </a:r>
                      <a:r>
                        <a:rPr lang="en-ZA" baseline="0" dirty="0" smtClean="0"/>
                        <a:t> </a:t>
                      </a:r>
                      <a:r>
                        <a:rPr dirty="0" smtClean="0"/>
                        <a:t>provision of tools of trade for traditional leadership. The Handbook also provides </a:t>
                      </a:r>
                      <a:r>
                        <a:rPr lang="en-ZA" dirty="0" smtClean="0"/>
                        <a:t>a </a:t>
                      </a:r>
                      <a:r>
                        <a:rPr dirty="0" smtClean="0"/>
                        <a:t>policy framework for the provisioning of budgets to kingships and </a:t>
                      </a:r>
                      <a:r>
                        <a:rPr dirty="0" err="1" smtClean="0"/>
                        <a:t>queenships</a:t>
                      </a:r>
                      <a:r>
                        <a:rPr dirty="0" smtClean="0"/>
                        <a:t> and </a:t>
                      </a:r>
                      <a:r>
                        <a:rPr dirty="0" err="1" smtClean="0"/>
                        <a:t>utilisation</a:t>
                      </a:r>
                      <a:r>
                        <a:rPr dirty="0" smtClean="0"/>
                        <a:t> thereof</a:t>
                      </a:r>
                      <a:r>
                        <a:rPr lang="en-ZA" dirty="0" smtClean="0"/>
                        <a:t>.</a:t>
                      </a:r>
                      <a:endParaRPr dirty="0"/>
                    </a:p>
                  </a:txBody>
                  <a:tcPr marL="45697" marR="45697" marT="45697" marB="45697" horzOverflow="overflow">
                    <a:lnT w="38100">
                      <a:solidFill>
                        <a:srgbClr val="FFFFFF"/>
                      </a:solidFill>
                    </a:lnT>
                    <a:lnB w="38100">
                      <a:solidFill>
                        <a:srgbClr val="FFFFFF"/>
                      </a:solidFill>
                    </a:lnB>
                    <a:solidFill>
                      <a:srgbClr val="C4BD97"/>
                    </a:solid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6"/>
          <p:cNvSpPr txBox="1"/>
          <p:nvPr/>
        </p:nvSpPr>
        <p:spPr>
          <a:xfrm>
            <a:off x="6934200" y="6452481"/>
            <a:ext cx="2133600" cy="3506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lstStyle>
          <a:p>
            <a:r>
              <a:t>6</a:t>
            </a:r>
          </a:p>
        </p:txBody>
      </p:sp>
      <p:sp>
        <p:nvSpPr>
          <p:cNvPr id="204"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07" name="Group"/>
          <p:cNvGrpSpPr/>
          <p:nvPr/>
        </p:nvGrpSpPr>
        <p:grpSpPr>
          <a:xfrm>
            <a:off x="-1" y="3246"/>
            <a:ext cx="9144003" cy="707884"/>
            <a:chOff x="0" y="-20276"/>
            <a:chExt cx="9144001" cy="707883"/>
          </a:xfrm>
        </p:grpSpPr>
        <p:sp>
          <p:nvSpPr>
            <p:cNvPr id="205" name="Rectangle"/>
            <p:cNvSpPr/>
            <p:nvPr/>
          </p:nvSpPr>
          <p:spPr>
            <a:xfrm>
              <a:off x="0" y="70140"/>
              <a:ext cx="9144001" cy="527051"/>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06" name="Impact Statement and Departmental Outcomes that contributes in the achievement of the MTSF"/>
            <p:cNvSpPr txBox="1"/>
            <p:nvPr/>
          </p:nvSpPr>
          <p:spPr>
            <a:xfrm>
              <a:off x="0" y="-20276"/>
              <a:ext cx="9144001" cy="70788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Impact Statement and Departmental Outcomes that </a:t>
              </a:r>
              <a:r>
                <a:rPr dirty="0" smtClean="0"/>
                <a:t>contribute </a:t>
              </a:r>
              <a:r>
                <a:rPr lang="en-ZA" dirty="0" smtClean="0"/>
                <a:t>to</a:t>
              </a:r>
              <a:r>
                <a:rPr dirty="0" smtClean="0"/>
                <a:t> </a:t>
              </a:r>
              <a:r>
                <a:rPr dirty="0"/>
                <a:t>the achievement of the MTSF</a:t>
              </a:r>
            </a:p>
          </p:txBody>
        </p:sp>
      </p:grpSp>
      <p:pic>
        <p:nvPicPr>
          <p:cNvPr id="208" name="image.png" descr="image.png"/>
          <p:cNvPicPr>
            <a:picLocks noChangeAspect="1"/>
          </p:cNvPicPr>
          <p:nvPr/>
        </p:nvPicPr>
        <p:blipFill>
          <a:blip r:embed="rId2">
            <a:extLst/>
          </a:blip>
          <a:stretch>
            <a:fillRect/>
          </a:stretch>
        </p:blipFill>
        <p:spPr>
          <a:xfrm>
            <a:off x="95250" y="6138862"/>
            <a:ext cx="1511300" cy="582613"/>
          </a:xfrm>
          <a:prstGeom prst="rect">
            <a:avLst/>
          </a:prstGeom>
          <a:ln w="12700">
            <a:miter lim="400000"/>
          </a:ln>
        </p:spPr>
      </p:pic>
      <p:graphicFrame>
        <p:nvGraphicFramePr>
          <p:cNvPr id="209" name="Table"/>
          <p:cNvGraphicFramePr/>
          <p:nvPr/>
        </p:nvGraphicFramePr>
        <p:xfrm>
          <a:off x="0" y="744537"/>
          <a:ext cx="9109074" cy="466725"/>
        </p:xfrm>
        <a:graphic>
          <a:graphicData uri="http://schemas.openxmlformats.org/drawingml/2006/table">
            <a:tbl>
              <a:tblPr>
                <a:tableStyleId>{4C3C2611-4C71-4FC5-86AE-919BDF0F9419}</a:tableStyleId>
              </a:tblPr>
              <a:tblGrid>
                <a:gridCol w="3059112">
                  <a:extLst>
                    <a:ext uri="{9D8B030D-6E8A-4147-A177-3AD203B41FA5}">
                      <a16:colId xmlns:a16="http://schemas.microsoft.com/office/drawing/2014/main" val="20000"/>
                    </a:ext>
                  </a:extLst>
                </a:gridCol>
                <a:gridCol w="6049962">
                  <a:extLst>
                    <a:ext uri="{9D8B030D-6E8A-4147-A177-3AD203B41FA5}">
                      <a16:colId xmlns:a16="http://schemas.microsoft.com/office/drawing/2014/main" val="20001"/>
                    </a:ext>
                  </a:extLst>
                </a:gridCol>
              </a:tblGrid>
              <a:tr h="466725">
                <a:tc>
                  <a:txBody>
                    <a:bodyPr/>
                    <a:lstStyle/>
                    <a:p>
                      <a:pPr algn="l">
                        <a:defRPr sz="1800" b="1">
                          <a:latin typeface="Myriad Pro"/>
                          <a:ea typeface="Myriad Pro"/>
                          <a:cs typeface="Myriad Pro"/>
                          <a:sym typeface="Myriad Pro"/>
                        </a:defRPr>
                      </a:pPr>
                      <a:r>
                        <a:t>Impact Statement </a:t>
                      </a:r>
                      <a:r>
                        <a:rPr b="0"/>
                        <a:t>	</a:t>
                      </a:r>
                    </a:p>
                  </a:txBody>
                  <a:tcPr marL="45777" marR="45777" marT="45777" marB="45777" horzOverflow="overflow">
                    <a:lnB w="38100">
                      <a:solidFill>
                        <a:srgbClr val="FFFFFF"/>
                      </a:solidFill>
                    </a:lnB>
                    <a:solidFill>
                      <a:srgbClr val="FFC000"/>
                    </a:solidFill>
                  </a:tcPr>
                </a:tc>
                <a:tc>
                  <a:txBody>
                    <a:bodyPr/>
                    <a:lstStyle/>
                    <a:p>
                      <a:pPr algn="l">
                        <a:defRPr sz="1800" b="1">
                          <a:latin typeface="Myriad Pro"/>
                          <a:ea typeface="Myriad Pro"/>
                          <a:cs typeface="Myriad Pro"/>
                          <a:sym typeface="Myriad Pro"/>
                        </a:defRPr>
                      </a:pPr>
                      <a:r>
                        <a:t>Improved livelihoods of traditional communities </a:t>
                      </a:r>
                      <a:r>
                        <a:rPr b="0"/>
                        <a:t>	</a:t>
                      </a:r>
                    </a:p>
                  </a:txBody>
                  <a:tcPr marL="45777" marR="45777" marT="45777" marB="45777" horzOverflow="overflow">
                    <a:lnB w="38100">
                      <a:solidFill>
                        <a:srgbClr val="FFFFFF"/>
                      </a:solidFill>
                    </a:lnB>
                    <a:solidFill>
                      <a:srgbClr val="FFC000"/>
                    </a:solidFill>
                  </a:tcPr>
                </a:tc>
                <a:extLst>
                  <a:ext uri="{0D108BD9-81ED-4DB2-BD59-A6C34878D82A}">
                    <a16:rowId xmlns:a16="http://schemas.microsoft.com/office/drawing/2014/main" val="10000"/>
                  </a:ext>
                </a:extLst>
              </a:tr>
            </a:tbl>
          </a:graphicData>
        </a:graphic>
      </p:graphicFrame>
      <p:graphicFrame>
        <p:nvGraphicFramePr>
          <p:cNvPr id="210" name="Table"/>
          <p:cNvGraphicFramePr/>
          <p:nvPr>
            <p:extLst>
              <p:ext uri="{D42A27DB-BD31-4B8C-83A1-F6EECF244321}">
                <p14:modId xmlns:p14="http://schemas.microsoft.com/office/powerpoint/2010/main" val="1768728484"/>
              </p:ext>
            </p:extLst>
          </p:nvPr>
        </p:nvGraphicFramePr>
        <p:xfrm>
          <a:off x="34925" y="1211262"/>
          <a:ext cx="9074148" cy="5591881"/>
        </p:xfrm>
        <a:graphic>
          <a:graphicData uri="http://schemas.openxmlformats.org/drawingml/2006/table">
            <a:tbl>
              <a:tblPr>
                <a:tableStyleId>{4C3C2611-4C71-4FC5-86AE-919BDF0F9419}</a:tableStyleId>
              </a:tblPr>
              <a:tblGrid>
                <a:gridCol w="1296987">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792162">
                  <a:extLst>
                    <a:ext uri="{9D8B030D-6E8A-4147-A177-3AD203B41FA5}">
                      <a16:colId xmlns:a16="http://schemas.microsoft.com/office/drawing/2014/main" val="20002"/>
                    </a:ext>
                  </a:extLst>
                </a:gridCol>
                <a:gridCol w="1081087">
                  <a:extLst>
                    <a:ext uri="{9D8B030D-6E8A-4147-A177-3AD203B41FA5}">
                      <a16:colId xmlns:a16="http://schemas.microsoft.com/office/drawing/2014/main" val="20003"/>
                    </a:ext>
                  </a:extLst>
                </a:gridCol>
                <a:gridCol w="4176712">
                  <a:extLst>
                    <a:ext uri="{9D8B030D-6E8A-4147-A177-3AD203B41FA5}">
                      <a16:colId xmlns:a16="http://schemas.microsoft.com/office/drawing/2014/main" val="20004"/>
                    </a:ext>
                  </a:extLst>
                </a:gridCol>
              </a:tblGrid>
              <a:tr h="560179">
                <a:tc>
                  <a:txBody>
                    <a:bodyPr/>
                    <a:lstStyle/>
                    <a:p>
                      <a:pPr algn="l">
                        <a:defRPr sz="1800"/>
                      </a:pPr>
                      <a:r>
                        <a:rPr sz="1400" b="1"/>
                        <a:t>Outcome</a:t>
                      </a:r>
                    </a:p>
                  </a:txBody>
                  <a:tcPr marL="45697" marR="45697" marT="45697" marB="45697" horzOverflow="overflow">
                    <a:lnB w="38100">
                      <a:solidFill>
                        <a:srgbClr val="FFFFFF"/>
                      </a:solidFill>
                    </a:lnB>
                    <a:solidFill>
                      <a:srgbClr val="FFC000"/>
                    </a:solidFill>
                  </a:tcPr>
                </a:tc>
                <a:tc>
                  <a:txBody>
                    <a:bodyPr/>
                    <a:lstStyle/>
                    <a:p>
                      <a:pPr algn="l">
                        <a:defRPr sz="1800"/>
                      </a:pPr>
                      <a:r>
                        <a:rPr sz="1400" b="1"/>
                        <a:t>Outcome Indicator</a:t>
                      </a:r>
                    </a:p>
                  </a:txBody>
                  <a:tcPr marL="45697" marR="45697" marT="45697" marB="45697" horzOverflow="overflow">
                    <a:lnB w="38100" cap="flat" cmpd="sng" algn="ctr">
                      <a:solidFill>
                        <a:srgbClr val="FFFFFF"/>
                      </a:solidFill>
                      <a:prstDash val="solid"/>
                      <a:round/>
                      <a:headEnd type="none" w="med" len="med"/>
                      <a:tailEnd type="none" w="med" len="med"/>
                    </a:lnB>
                    <a:solidFill>
                      <a:srgbClr val="FFC000"/>
                    </a:solidFill>
                  </a:tcPr>
                </a:tc>
                <a:tc>
                  <a:txBody>
                    <a:bodyPr/>
                    <a:lstStyle/>
                    <a:p>
                      <a:pPr algn="l">
                        <a:defRPr sz="1800"/>
                      </a:pPr>
                      <a:r>
                        <a:rPr sz="1400" b="1"/>
                        <a:t>Baseline</a:t>
                      </a:r>
                    </a:p>
                  </a:txBody>
                  <a:tcPr marL="45697" marR="45697" marT="45697" marB="45697" horzOverflow="overflow">
                    <a:lnB w="38100" cap="flat" cmpd="sng" algn="ctr">
                      <a:solidFill>
                        <a:srgbClr val="FFFFFF"/>
                      </a:solidFill>
                      <a:prstDash val="solid"/>
                      <a:round/>
                      <a:headEnd type="none" w="med" len="med"/>
                      <a:tailEnd type="none" w="med" len="med"/>
                    </a:lnB>
                    <a:solidFill>
                      <a:srgbClr val="FFC000"/>
                    </a:solidFill>
                  </a:tcPr>
                </a:tc>
                <a:tc>
                  <a:txBody>
                    <a:bodyPr/>
                    <a:lstStyle/>
                    <a:p>
                      <a:pPr algn="l">
                        <a:defRPr sz="1800"/>
                      </a:pPr>
                      <a:r>
                        <a:rPr sz="1400" b="1"/>
                        <a:t>Five Year target</a:t>
                      </a:r>
                    </a:p>
                  </a:txBody>
                  <a:tcPr marL="45697" marR="45697" marT="45697" marB="45697" horzOverflow="overflow">
                    <a:lnB w="38100" cap="flat" cmpd="sng" algn="ctr">
                      <a:solidFill>
                        <a:srgbClr val="FFFFFF"/>
                      </a:solidFill>
                      <a:prstDash val="solid"/>
                      <a:round/>
                      <a:headEnd type="none" w="med" len="med"/>
                      <a:tailEnd type="none" w="med" len="med"/>
                    </a:lnB>
                    <a:solidFill>
                      <a:srgbClr val="FFC000"/>
                    </a:solidFill>
                  </a:tcPr>
                </a:tc>
                <a:tc>
                  <a:txBody>
                    <a:bodyPr/>
                    <a:lstStyle/>
                    <a:p>
                      <a:pPr algn="l">
                        <a:defRPr sz="1800"/>
                      </a:pPr>
                      <a:r>
                        <a:rPr sz="1400" b="1"/>
                        <a:t>Purpose and description</a:t>
                      </a:r>
                    </a:p>
                  </a:txBody>
                  <a:tcPr marL="45697" marR="45697" marT="45697" marB="45697" horzOverflow="overflow">
                    <a:lnB w="3810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295705">
                <a:tc rowSpan="2">
                  <a:txBody>
                    <a:bodyPr/>
                    <a:lstStyle/>
                    <a:p>
                      <a:pPr lvl="1" indent="0" algn="l">
                        <a:defRPr sz="1400" b="1"/>
                      </a:pPr>
                      <a:r>
                        <a:t>Functional institution of</a:t>
                      </a:r>
                    </a:p>
                    <a:p>
                      <a:pPr lvl="1" indent="0" algn="l">
                        <a:defRPr sz="1400" b="1"/>
                      </a:pPr>
                      <a:r>
                        <a:t>Traditional and Khoi-San</a:t>
                      </a:r>
                    </a:p>
                    <a:p>
                      <a:pPr lvl="1" indent="0" algn="l">
                        <a:defRPr sz="1400" b="1"/>
                      </a:pPr>
                      <a:r>
                        <a:t>Leadership</a:t>
                      </a:r>
                    </a:p>
                  </a:txBody>
                  <a:tcPr marL="45687" marR="45687" marT="45687" marB="45687" horzOverflow="overflow">
                    <a:lnT w="38100">
                      <a:solidFill>
                        <a:srgbClr val="FFFFFF"/>
                      </a:solidFill>
                    </a:lnT>
                    <a:lnB w="38100">
                      <a:solidFill>
                        <a:srgbClr val="FFFFFF"/>
                      </a:solidFill>
                    </a:lnB>
                    <a:solidFill>
                      <a:srgbClr val="C4BD97"/>
                    </a:solidFill>
                  </a:tcPr>
                </a:tc>
                <a:tc>
                  <a:txBody>
                    <a:bodyPr/>
                    <a:lstStyle/>
                    <a:p>
                      <a:pPr algn="l">
                        <a:defRPr sz="1800"/>
                      </a:pPr>
                      <a:r>
                        <a:rPr sz="1400" dirty="0"/>
                        <a:t>% of local houses of traditional and Khoi-San leaders performing their roles and functions as provided for in the Framework on roles and functions of Traditional Leaders</a:t>
                      </a:r>
                    </a:p>
                  </a:txBody>
                  <a:tcPr marL="45697" marR="45697" marT="45697" marB="45697"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tc>
                  <a:txBody>
                    <a:bodyPr/>
                    <a:lstStyle/>
                    <a:p>
                      <a:pPr algn="just">
                        <a:defRPr sz="1800"/>
                      </a:pPr>
                      <a:r>
                        <a:rPr sz="1400" dirty="0"/>
                        <a:t>New indicator</a:t>
                      </a:r>
                    </a:p>
                  </a:txBody>
                  <a:tcPr marL="45697" marR="45697" marT="45697" marB="45697"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tc>
                  <a:txBody>
                    <a:bodyPr/>
                    <a:lstStyle/>
                    <a:p>
                      <a:pPr algn="just">
                        <a:defRPr sz="1400"/>
                      </a:pPr>
                      <a:r>
                        <a:rPr dirty="0"/>
                        <a:t>75%</a:t>
                      </a:r>
                    </a:p>
                  </a:txBody>
                  <a:tcPr marL="45697" marR="45697" marT="45697" marB="45697"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tc>
                  <a:txBody>
                    <a:bodyPr/>
                    <a:lstStyle/>
                    <a:p>
                      <a:pPr algn="just">
                        <a:defRPr sz="1800"/>
                      </a:pPr>
                      <a:r>
                        <a:rPr sz="1400" dirty="0"/>
                        <a:t>To ensure that Local Houses </a:t>
                      </a:r>
                      <a:r>
                        <a:rPr lang="en-ZA" sz="1400" dirty="0" smtClean="0"/>
                        <a:t>effectively </a:t>
                      </a:r>
                      <a:r>
                        <a:rPr sz="1400" dirty="0" smtClean="0"/>
                        <a:t>perform </a:t>
                      </a:r>
                      <a:r>
                        <a:rPr sz="1400" dirty="0"/>
                        <a:t>their roles and </a:t>
                      </a:r>
                      <a:r>
                        <a:rPr sz="1400" dirty="0" smtClean="0"/>
                        <a:t>functions</a:t>
                      </a:r>
                      <a:r>
                        <a:rPr lang="en-ZA" sz="1400" dirty="0" smtClean="0"/>
                        <a:t>.</a:t>
                      </a:r>
                      <a:endParaRPr sz="1400" dirty="0"/>
                    </a:p>
                  </a:txBody>
                  <a:tcPr marL="45697" marR="45697" marT="45697" marB="45697"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extLst>
                  <a:ext uri="{0D108BD9-81ED-4DB2-BD59-A6C34878D82A}">
                    <a16:rowId xmlns:a16="http://schemas.microsoft.com/office/drawing/2014/main" val="10001"/>
                  </a:ext>
                </a:extLst>
              </a:tr>
              <a:tr h="2735997">
                <a:tc vMerge="1">
                  <a:txBody>
                    <a:bodyPr/>
                    <a:lstStyle/>
                    <a:p>
                      <a:endParaRPr lang="en-US"/>
                    </a:p>
                  </a:txBody>
                  <a:tcPr/>
                </a:tc>
                <a:tc>
                  <a:txBody>
                    <a:bodyPr/>
                    <a:lstStyle/>
                    <a:p>
                      <a:pPr algn="l">
                        <a:defRPr sz="1800"/>
                      </a:pPr>
                      <a:r>
                        <a:rPr sz="1400" dirty="0"/>
                        <a:t>% of traditional and Khoi-San Councils constituted in compliance with the TKLA provisions</a:t>
                      </a:r>
                    </a:p>
                  </a:txBody>
                  <a:tcPr marL="45702" marR="45702" marT="45702" marB="4570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800"/>
                      </a:pPr>
                      <a:r>
                        <a:rPr sz="1400" dirty="0"/>
                        <a:t>New indicator</a:t>
                      </a:r>
                    </a:p>
                  </a:txBody>
                  <a:tcPr marL="45702" marR="45702" marT="45702" marB="4570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400"/>
                      </a:pPr>
                      <a:r>
                        <a:rPr dirty="0"/>
                        <a:t>75%</a:t>
                      </a:r>
                    </a:p>
                  </a:txBody>
                  <a:tcPr marL="45702" marR="45702" marT="45702" marB="4570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400"/>
                      </a:pPr>
                      <a:r>
                        <a:rPr dirty="0"/>
                        <a:t>Currently there is no enabling legislation for the constitution of traditional councils. The Traditional and Khoi-San Leadership Act (TKLA) will provide an enabling legislation once its commencement  date is proclaimed. This target and indicator entails monitoring compliance and supporting provinces with the implementation of the TKLA i.r.t.  the legal constitution of traditional and Khoi-San Councils once the Act commences. The target and indicator </a:t>
                      </a:r>
                      <a:r>
                        <a:rPr lang="en-ZA" dirty="0" smtClean="0"/>
                        <a:t>are</a:t>
                      </a:r>
                      <a:r>
                        <a:rPr dirty="0" smtClean="0"/>
                        <a:t> </a:t>
                      </a:r>
                      <a:r>
                        <a:rPr dirty="0"/>
                        <a:t>also intended to ensure </a:t>
                      </a:r>
                      <a:r>
                        <a:rPr dirty="0" smtClean="0"/>
                        <a:t>that </a:t>
                      </a:r>
                      <a:r>
                        <a:rPr dirty="0"/>
                        <a:t>all Traditional Councils are constituted within the legislated timeframes. </a:t>
                      </a:r>
                    </a:p>
                  </a:txBody>
                  <a:tcPr marL="45702" marR="45702" marT="45702" marB="4570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7"/>
          <p:cNvSpPr txBox="1"/>
          <p:nvPr/>
        </p:nvSpPr>
        <p:spPr>
          <a:xfrm>
            <a:off x="6934200" y="6452481"/>
            <a:ext cx="2133600" cy="3506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lstStyle>
          <a:p>
            <a:r>
              <a:t>7</a:t>
            </a:r>
          </a:p>
        </p:txBody>
      </p:sp>
      <p:sp>
        <p:nvSpPr>
          <p:cNvPr id="213"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16" name="Group"/>
          <p:cNvGrpSpPr/>
          <p:nvPr/>
        </p:nvGrpSpPr>
        <p:grpSpPr>
          <a:xfrm>
            <a:off x="-1" y="3246"/>
            <a:ext cx="9144003" cy="707884"/>
            <a:chOff x="0" y="-20276"/>
            <a:chExt cx="9144001" cy="707883"/>
          </a:xfrm>
        </p:grpSpPr>
        <p:sp>
          <p:nvSpPr>
            <p:cNvPr id="214" name="Rectangle"/>
            <p:cNvSpPr/>
            <p:nvPr/>
          </p:nvSpPr>
          <p:spPr>
            <a:xfrm>
              <a:off x="0" y="70140"/>
              <a:ext cx="9144001" cy="527051"/>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15" name="Impact Statement and Departmental Outcomes that contributes in the achievement of the MTSF"/>
            <p:cNvSpPr txBox="1"/>
            <p:nvPr/>
          </p:nvSpPr>
          <p:spPr>
            <a:xfrm>
              <a:off x="0" y="-20276"/>
              <a:ext cx="9144001" cy="70788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Impact Statement and Departmental Outcomes that </a:t>
              </a:r>
              <a:r>
                <a:rPr dirty="0" smtClean="0"/>
                <a:t>contribute </a:t>
              </a:r>
              <a:r>
                <a:rPr lang="en-ZA" dirty="0" smtClean="0"/>
                <a:t>to</a:t>
              </a:r>
              <a:r>
                <a:rPr dirty="0" smtClean="0"/>
                <a:t> </a:t>
              </a:r>
              <a:r>
                <a:rPr dirty="0"/>
                <a:t>the achievement of the MTSF</a:t>
              </a:r>
            </a:p>
          </p:txBody>
        </p:sp>
      </p:grpSp>
      <p:pic>
        <p:nvPicPr>
          <p:cNvPr id="217" name="image.png" descr="image.png"/>
          <p:cNvPicPr>
            <a:picLocks noChangeAspect="1"/>
          </p:cNvPicPr>
          <p:nvPr/>
        </p:nvPicPr>
        <p:blipFill>
          <a:blip r:embed="rId2">
            <a:extLst/>
          </a:blip>
          <a:stretch>
            <a:fillRect/>
          </a:stretch>
        </p:blipFill>
        <p:spPr>
          <a:xfrm>
            <a:off x="95250" y="6138862"/>
            <a:ext cx="1511300" cy="582613"/>
          </a:xfrm>
          <a:prstGeom prst="rect">
            <a:avLst/>
          </a:prstGeom>
          <a:ln w="12700">
            <a:miter lim="400000"/>
          </a:ln>
        </p:spPr>
      </p:pic>
      <p:graphicFrame>
        <p:nvGraphicFramePr>
          <p:cNvPr id="218" name="Table"/>
          <p:cNvGraphicFramePr/>
          <p:nvPr>
            <p:extLst>
              <p:ext uri="{D42A27DB-BD31-4B8C-83A1-F6EECF244321}">
                <p14:modId xmlns:p14="http://schemas.microsoft.com/office/powerpoint/2010/main" val="1730226128"/>
              </p:ext>
            </p:extLst>
          </p:nvPr>
        </p:nvGraphicFramePr>
        <p:xfrm>
          <a:off x="0" y="744537"/>
          <a:ext cx="9109075" cy="466725"/>
        </p:xfrm>
        <a:graphic>
          <a:graphicData uri="http://schemas.openxmlformats.org/drawingml/2006/table">
            <a:tbl>
              <a:tblPr>
                <a:tableStyleId>{4C3C2611-4C71-4FC5-86AE-919BDF0F9419}</a:tableStyleId>
              </a:tblPr>
              <a:tblGrid>
                <a:gridCol w="2590800">
                  <a:extLst>
                    <a:ext uri="{9D8B030D-6E8A-4147-A177-3AD203B41FA5}">
                      <a16:colId xmlns:a16="http://schemas.microsoft.com/office/drawing/2014/main" val="20000"/>
                    </a:ext>
                  </a:extLst>
                </a:gridCol>
                <a:gridCol w="6518275">
                  <a:extLst>
                    <a:ext uri="{9D8B030D-6E8A-4147-A177-3AD203B41FA5}">
                      <a16:colId xmlns:a16="http://schemas.microsoft.com/office/drawing/2014/main" val="20001"/>
                    </a:ext>
                  </a:extLst>
                </a:gridCol>
              </a:tblGrid>
              <a:tr h="466725">
                <a:tc>
                  <a:txBody>
                    <a:bodyPr/>
                    <a:lstStyle/>
                    <a:p>
                      <a:pPr algn="l">
                        <a:defRPr sz="1800" b="1">
                          <a:latin typeface="Myriad Pro"/>
                          <a:ea typeface="Myriad Pro"/>
                          <a:cs typeface="Myriad Pro"/>
                          <a:sym typeface="Myriad Pro"/>
                        </a:defRPr>
                      </a:pPr>
                      <a:r>
                        <a:t>Impact Statement </a:t>
                      </a:r>
                      <a:r>
                        <a:rPr b="0"/>
                        <a:t>	</a:t>
                      </a:r>
                    </a:p>
                  </a:txBody>
                  <a:tcPr marL="45777" marR="45777" marT="45777" marB="45777" horzOverflow="overflow">
                    <a:lnB w="38100">
                      <a:solidFill>
                        <a:srgbClr val="FFFFFF"/>
                      </a:solidFill>
                    </a:lnB>
                    <a:solidFill>
                      <a:srgbClr val="FFC000"/>
                    </a:solidFill>
                  </a:tcPr>
                </a:tc>
                <a:tc>
                  <a:txBody>
                    <a:bodyPr/>
                    <a:lstStyle/>
                    <a:p>
                      <a:pPr algn="l">
                        <a:defRPr sz="1800" b="1">
                          <a:latin typeface="Myriad Pro"/>
                          <a:ea typeface="Myriad Pro"/>
                          <a:cs typeface="Myriad Pro"/>
                          <a:sym typeface="Myriad Pro"/>
                        </a:defRPr>
                      </a:pPr>
                      <a:r>
                        <a:rPr dirty="0"/>
                        <a:t>Improved livelihoods of traditional communities </a:t>
                      </a:r>
                      <a:r>
                        <a:rPr b="0" dirty="0"/>
                        <a:t>	</a:t>
                      </a:r>
                    </a:p>
                  </a:txBody>
                  <a:tcPr marL="45777" marR="45777" marT="45777" marB="45777" horzOverflow="overflow">
                    <a:lnB w="38100">
                      <a:solidFill>
                        <a:srgbClr val="FFFFFF"/>
                      </a:solidFill>
                    </a:lnB>
                    <a:solidFill>
                      <a:srgbClr val="FFC000"/>
                    </a:solidFill>
                  </a:tcPr>
                </a:tc>
                <a:extLst>
                  <a:ext uri="{0D108BD9-81ED-4DB2-BD59-A6C34878D82A}">
                    <a16:rowId xmlns:a16="http://schemas.microsoft.com/office/drawing/2014/main" val="10000"/>
                  </a:ext>
                </a:extLst>
              </a:tr>
            </a:tbl>
          </a:graphicData>
        </a:graphic>
      </p:graphicFrame>
      <p:graphicFrame>
        <p:nvGraphicFramePr>
          <p:cNvPr id="219" name="Table"/>
          <p:cNvGraphicFramePr/>
          <p:nvPr>
            <p:extLst>
              <p:ext uri="{D42A27DB-BD31-4B8C-83A1-F6EECF244321}">
                <p14:modId xmlns:p14="http://schemas.microsoft.com/office/powerpoint/2010/main" val="129127620"/>
              </p:ext>
            </p:extLst>
          </p:nvPr>
        </p:nvGraphicFramePr>
        <p:xfrm>
          <a:off x="34925" y="1211262"/>
          <a:ext cx="9074149" cy="5165619"/>
        </p:xfrm>
        <a:graphic>
          <a:graphicData uri="http://schemas.openxmlformats.org/drawingml/2006/table">
            <a:tbl>
              <a:tblPr>
                <a:tableStyleId>{4C3C2611-4C71-4FC5-86AE-919BDF0F9419}</a:tableStyleId>
              </a:tblPr>
              <a:tblGrid>
                <a:gridCol w="1390650">
                  <a:extLst>
                    <a:ext uri="{9D8B030D-6E8A-4147-A177-3AD203B41FA5}">
                      <a16:colId xmlns:a16="http://schemas.microsoft.com/office/drawing/2014/main" val="20000"/>
                    </a:ext>
                  </a:extLst>
                </a:gridCol>
                <a:gridCol w="1165225">
                  <a:extLst>
                    <a:ext uri="{9D8B030D-6E8A-4147-A177-3AD203B41FA5}">
                      <a16:colId xmlns:a16="http://schemas.microsoft.com/office/drawing/2014/main" val="20001"/>
                    </a:ext>
                  </a:extLst>
                </a:gridCol>
                <a:gridCol w="1117600">
                  <a:extLst>
                    <a:ext uri="{9D8B030D-6E8A-4147-A177-3AD203B41FA5}">
                      <a16:colId xmlns:a16="http://schemas.microsoft.com/office/drawing/2014/main" val="20002"/>
                    </a:ext>
                  </a:extLst>
                </a:gridCol>
                <a:gridCol w="935037">
                  <a:extLst>
                    <a:ext uri="{9D8B030D-6E8A-4147-A177-3AD203B41FA5}">
                      <a16:colId xmlns:a16="http://schemas.microsoft.com/office/drawing/2014/main" val="20003"/>
                    </a:ext>
                  </a:extLst>
                </a:gridCol>
                <a:gridCol w="4465637">
                  <a:extLst>
                    <a:ext uri="{9D8B030D-6E8A-4147-A177-3AD203B41FA5}">
                      <a16:colId xmlns:a16="http://schemas.microsoft.com/office/drawing/2014/main" val="20004"/>
                    </a:ext>
                  </a:extLst>
                </a:gridCol>
              </a:tblGrid>
              <a:tr h="588291">
                <a:tc>
                  <a:txBody>
                    <a:bodyPr/>
                    <a:lstStyle/>
                    <a:p>
                      <a:pPr algn="l">
                        <a:defRPr sz="1800"/>
                      </a:pPr>
                      <a:r>
                        <a:rPr sz="1400" b="1"/>
                        <a:t>Outcome</a:t>
                      </a:r>
                    </a:p>
                  </a:txBody>
                  <a:tcPr marL="45702" marR="45702" marT="45702" marB="45702" horzOverflow="overflow">
                    <a:lnB w="38100">
                      <a:solidFill>
                        <a:srgbClr val="FFFFFF"/>
                      </a:solidFill>
                    </a:lnB>
                    <a:solidFill>
                      <a:srgbClr val="FFC000"/>
                    </a:solidFill>
                  </a:tcPr>
                </a:tc>
                <a:tc>
                  <a:txBody>
                    <a:bodyPr/>
                    <a:lstStyle/>
                    <a:p>
                      <a:pPr algn="l">
                        <a:defRPr sz="1800"/>
                      </a:pPr>
                      <a:r>
                        <a:rPr sz="1400" b="1"/>
                        <a:t>Outcome Indicator</a:t>
                      </a:r>
                    </a:p>
                  </a:txBody>
                  <a:tcPr marL="45702" marR="45702" marT="45702" marB="45702" horzOverflow="overflow">
                    <a:lnB w="38100" cap="flat" cmpd="sng" algn="ctr">
                      <a:solidFill>
                        <a:srgbClr val="FFFFFF"/>
                      </a:solidFill>
                      <a:prstDash val="solid"/>
                      <a:round/>
                      <a:headEnd type="none" w="med" len="med"/>
                      <a:tailEnd type="none" w="med" len="med"/>
                    </a:lnB>
                    <a:solidFill>
                      <a:srgbClr val="FFC000"/>
                    </a:solidFill>
                  </a:tcPr>
                </a:tc>
                <a:tc>
                  <a:txBody>
                    <a:bodyPr/>
                    <a:lstStyle/>
                    <a:p>
                      <a:pPr algn="l">
                        <a:defRPr sz="1800"/>
                      </a:pPr>
                      <a:r>
                        <a:rPr sz="1400" b="1"/>
                        <a:t>Baseline</a:t>
                      </a:r>
                    </a:p>
                  </a:txBody>
                  <a:tcPr marL="45702" marR="45702" marT="45702" marB="45702" horzOverflow="overflow">
                    <a:lnB w="38100" cap="flat" cmpd="sng" algn="ctr">
                      <a:solidFill>
                        <a:srgbClr val="FFFFFF"/>
                      </a:solidFill>
                      <a:prstDash val="solid"/>
                      <a:round/>
                      <a:headEnd type="none" w="med" len="med"/>
                      <a:tailEnd type="none" w="med" len="med"/>
                    </a:lnB>
                    <a:solidFill>
                      <a:srgbClr val="FFC000"/>
                    </a:solidFill>
                  </a:tcPr>
                </a:tc>
                <a:tc>
                  <a:txBody>
                    <a:bodyPr/>
                    <a:lstStyle/>
                    <a:p>
                      <a:pPr algn="l">
                        <a:defRPr sz="1800"/>
                      </a:pPr>
                      <a:r>
                        <a:rPr sz="1400" b="1"/>
                        <a:t>Five Year target</a:t>
                      </a:r>
                    </a:p>
                  </a:txBody>
                  <a:tcPr marL="45702" marR="45702" marT="45702" marB="45702" horzOverflow="overflow">
                    <a:lnB w="38100" cap="flat" cmpd="sng" algn="ctr">
                      <a:solidFill>
                        <a:srgbClr val="FFFFFF"/>
                      </a:solidFill>
                      <a:prstDash val="solid"/>
                      <a:round/>
                      <a:headEnd type="none" w="med" len="med"/>
                      <a:tailEnd type="none" w="med" len="med"/>
                    </a:lnB>
                    <a:solidFill>
                      <a:srgbClr val="FFC000"/>
                    </a:solidFill>
                  </a:tcPr>
                </a:tc>
                <a:tc>
                  <a:txBody>
                    <a:bodyPr/>
                    <a:lstStyle/>
                    <a:p>
                      <a:pPr algn="l">
                        <a:defRPr sz="1800"/>
                      </a:pPr>
                      <a:r>
                        <a:rPr sz="1400" b="1"/>
                        <a:t>Purpose and description</a:t>
                      </a:r>
                    </a:p>
                  </a:txBody>
                  <a:tcPr marL="45702" marR="45702" marT="45702" marB="45702" horzOverflow="overflow">
                    <a:lnB w="3810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218265">
                <a:tc>
                  <a:txBody>
                    <a:bodyPr/>
                    <a:lstStyle/>
                    <a:p>
                      <a:pPr lvl="1" indent="0" algn="l">
                        <a:defRPr sz="1400" b="1"/>
                      </a:pPr>
                      <a:r>
                        <a:rPr dirty="0"/>
                        <a:t>Functional institution of</a:t>
                      </a:r>
                    </a:p>
                    <a:p>
                      <a:pPr lvl="1" indent="0" algn="l">
                        <a:defRPr sz="1400" b="1"/>
                      </a:pPr>
                      <a:r>
                        <a:rPr dirty="0"/>
                        <a:t>Traditional and Khoi-San</a:t>
                      </a:r>
                    </a:p>
                    <a:p>
                      <a:pPr lvl="1" indent="0" algn="l">
                        <a:defRPr sz="1400" b="1"/>
                      </a:pPr>
                      <a:r>
                        <a:rPr dirty="0"/>
                        <a:t>Leadership</a:t>
                      </a:r>
                    </a:p>
                  </a:txBody>
                  <a:tcPr marL="45692" marR="45692" marT="45692" marB="45692"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tc>
                  <a:txBody>
                    <a:bodyPr/>
                    <a:lstStyle/>
                    <a:p>
                      <a:pPr algn="l">
                        <a:defRPr sz="1400"/>
                      </a:pPr>
                      <a:r>
                        <a:rPr dirty="0"/>
                        <a:t>Number of Traditional Leaders and</a:t>
                      </a:r>
                    </a:p>
                    <a:p>
                      <a:pPr algn="l">
                        <a:defRPr sz="1400"/>
                      </a:pPr>
                      <a:r>
                        <a:rPr dirty="0"/>
                        <a:t>percentage of Traditional Councils</a:t>
                      </a:r>
                    </a:p>
                    <a:p>
                      <a:pPr algn="l">
                        <a:defRPr sz="1400"/>
                      </a:pPr>
                      <a:r>
                        <a:rPr dirty="0"/>
                        <a:t>trained through new programmes</a:t>
                      </a:r>
                    </a:p>
                  </a:txBody>
                  <a:tcPr marL="45702" marR="45702" marT="45702" marB="45702"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tc>
                  <a:txBody>
                    <a:bodyPr/>
                    <a:lstStyle/>
                    <a:p>
                      <a:pPr algn="just">
                        <a:defRPr sz="1800"/>
                      </a:pPr>
                      <a:r>
                        <a:rPr sz="1400" dirty="0"/>
                        <a:t>New indicator</a:t>
                      </a:r>
                    </a:p>
                  </a:txBody>
                  <a:tcPr marL="45702" marR="45702" marT="45702" marB="45702"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tc>
                  <a:txBody>
                    <a:bodyPr/>
                    <a:lstStyle/>
                    <a:p>
                      <a:pPr algn="just">
                        <a:defRPr sz="1800"/>
                      </a:pPr>
                      <a:r>
                        <a:rPr sz="1400" dirty="0"/>
                        <a:t>100 traditional leaders and 50% of Traditional Councils</a:t>
                      </a:r>
                    </a:p>
                  </a:txBody>
                  <a:tcPr marL="45702" marR="45702" marT="45702" marB="45702"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tc>
                  <a:txBody>
                    <a:bodyPr/>
                    <a:lstStyle/>
                    <a:p>
                      <a:pPr algn="just">
                        <a:defRPr sz="1800"/>
                      </a:pPr>
                      <a:r>
                        <a:rPr sz="1400" dirty="0"/>
                        <a:t>The purpose is to ensure that traditional leaders and councils are capacitated with new programmes that respond to new circumstances. Since the reconstituted traditional councils will have new members, it is important that those new members are also provided with the necessary capacity to run the affairs of councils. </a:t>
                      </a:r>
                    </a:p>
                  </a:txBody>
                  <a:tcPr marL="45702" marR="45702" marT="45702" marB="45702" horzOverflow="overflow">
                    <a:lnT w="38100">
                      <a:solidFill>
                        <a:srgbClr val="FFFFFF"/>
                      </a:solidFill>
                    </a:lnT>
                    <a:lnB w="38100" cap="flat" cmpd="sng" algn="ctr">
                      <a:solidFill>
                        <a:srgbClr val="FFFFFF"/>
                      </a:solidFill>
                      <a:prstDash val="solid"/>
                      <a:round/>
                      <a:headEnd type="none" w="med" len="med"/>
                      <a:tailEnd type="none" w="med" len="med"/>
                    </a:lnB>
                    <a:solidFill>
                      <a:srgbClr val="C4BD97"/>
                    </a:solidFill>
                  </a:tcPr>
                </a:tc>
                <a:extLst>
                  <a:ext uri="{0D108BD9-81ED-4DB2-BD59-A6C34878D82A}">
                    <a16:rowId xmlns:a16="http://schemas.microsoft.com/office/drawing/2014/main" val="10001"/>
                  </a:ext>
                </a:extLst>
              </a:tr>
              <a:tr h="2359063">
                <a:tc>
                  <a:txBody>
                    <a:bodyPr/>
                    <a:lstStyle/>
                    <a:p>
                      <a:pPr algn="just">
                        <a:defRPr sz="1400" b="1"/>
                      </a:pPr>
                      <a:r>
                        <a:rPr dirty="0"/>
                        <a:t>Developed</a:t>
                      </a:r>
                    </a:p>
                    <a:p>
                      <a:pPr algn="just">
                        <a:defRPr sz="1400" b="1"/>
                      </a:pPr>
                      <a:r>
                        <a:rPr dirty="0"/>
                        <a:t>communities</a:t>
                      </a:r>
                    </a:p>
                    <a:p>
                      <a:pPr algn="just">
                        <a:defRPr sz="1400" b="1"/>
                      </a:pPr>
                      <a:r>
                        <a:rPr dirty="0"/>
                        <a:t>in areas of</a:t>
                      </a:r>
                    </a:p>
                    <a:p>
                      <a:pPr algn="just">
                        <a:defRPr sz="1400" b="1"/>
                      </a:pPr>
                      <a:r>
                        <a:rPr dirty="0"/>
                        <a:t>traditional</a:t>
                      </a:r>
                    </a:p>
                    <a:p>
                      <a:pPr algn="just">
                        <a:defRPr sz="1400" b="1"/>
                      </a:pPr>
                      <a:r>
                        <a:rPr dirty="0"/>
                        <a:t>Leadership</a:t>
                      </a:r>
                    </a:p>
                  </a:txBody>
                  <a:tcPr marL="45732" marR="45732" marT="45732" marB="4573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800"/>
                      </a:pPr>
                      <a:r>
                        <a:rPr sz="1400" dirty="0"/>
                        <a:t>Number of projects implemented based on a re-modelled Agrarian Revolution Programme</a:t>
                      </a:r>
                    </a:p>
                  </a:txBody>
                  <a:tcPr marL="45742" marR="45742" marT="45742" marB="4574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800"/>
                      </a:pPr>
                      <a:r>
                        <a:rPr sz="1400" dirty="0"/>
                        <a:t>14 projects were implemented during the pilot phase of the Agrarian Revolution Programme</a:t>
                      </a:r>
                    </a:p>
                  </a:txBody>
                  <a:tcPr marL="45742" marR="45742" marT="45742" marB="4574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800"/>
                      </a:pPr>
                      <a:r>
                        <a:rPr sz="1400" dirty="0"/>
                        <a:t>60</a:t>
                      </a:r>
                    </a:p>
                  </a:txBody>
                  <a:tcPr marL="45742" marR="45742" marT="45742" marB="4574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800"/>
                      </a:pPr>
                      <a:r>
                        <a:rPr sz="1400" dirty="0"/>
                        <a:t>To ensure that the Agrarian Revolution </a:t>
                      </a:r>
                      <a:r>
                        <a:rPr sz="1400" dirty="0" err="1"/>
                        <a:t>programme</a:t>
                      </a:r>
                      <a:r>
                        <a:rPr sz="1400" dirty="0"/>
                        <a:t> </a:t>
                      </a:r>
                      <a:r>
                        <a:rPr lang="en-ZA" sz="1400" dirty="0" smtClean="0"/>
                        <a:t>that was piloted </a:t>
                      </a:r>
                      <a:r>
                        <a:rPr sz="1400" dirty="0" smtClean="0"/>
                        <a:t>is remodeled </a:t>
                      </a:r>
                      <a:r>
                        <a:rPr sz="1400" dirty="0"/>
                        <a:t>to </a:t>
                      </a:r>
                      <a:r>
                        <a:rPr lang="en-ZA" sz="1400" dirty="0" smtClean="0"/>
                        <a:t>better </a:t>
                      </a:r>
                      <a:r>
                        <a:rPr sz="1400" dirty="0" smtClean="0"/>
                        <a:t>respond </a:t>
                      </a:r>
                      <a:r>
                        <a:rPr sz="1400" dirty="0"/>
                        <a:t>to the reduction of poverty in traditional communities, through partnerships with </a:t>
                      </a:r>
                      <a:r>
                        <a:rPr sz="1400" dirty="0" smtClean="0"/>
                        <a:t>other </a:t>
                      </a:r>
                      <a:r>
                        <a:rPr sz="1400" dirty="0"/>
                        <a:t>stakeholders. Traditional Leaders will participate in the </a:t>
                      </a:r>
                      <a:r>
                        <a:rPr sz="1400" dirty="0" smtClean="0"/>
                        <a:t>remodeling </a:t>
                      </a:r>
                      <a:r>
                        <a:rPr sz="1400" dirty="0"/>
                        <a:t>process.</a:t>
                      </a:r>
                    </a:p>
                  </a:txBody>
                  <a:tcPr marL="45742" marR="45742" marT="45742" marB="4574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extLst>
                  <a:ext uri="{0D108BD9-81ED-4DB2-BD59-A6C34878D82A}">
                    <a16:rowId xmlns:a16="http://schemas.microsoft.com/office/drawing/2014/main" val="493994958"/>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8"/>
          <p:cNvSpPr txBox="1"/>
          <p:nvPr/>
        </p:nvSpPr>
        <p:spPr>
          <a:xfrm>
            <a:off x="6921500" y="6427497"/>
            <a:ext cx="21336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8</a:t>
            </a:r>
          </a:p>
        </p:txBody>
      </p:sp>
      <p:sp>
        <p:nvSpPr>
          <p:cNvPr id="22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25" name="Group"/>
          <p:cNvGrpSpPr/>
          <p:nvPr/>
        </p:nvGrpSpPr>
        <p:grpSpPr>
          <a:xfrm>
            <a:off x="-2" y="-5485"/>
            <a:ext cx="9144004" cy="707884"/>
            <a:chOff x="-1" y="-18185"/>
            <a:chExt cx="9144002" cy="707883"/>
          </a:xfrm>
        </p:grpSpPr>
        <p:sp>
          <p:nvSpPr>
            <p:cNvPr id="223" name="Rectangle"/>
            <p:cNvSpPr/>
            <p:nvPr/>
          </p:nvSpPr>
          <p:spPr>
            <a:xfrm>
              <a:off x="-1" y="0"/>
              <a:ext cx="9144002" cy="671513"/>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24" name="Impact Statement and Departmental Outcomes that contributes in the achievement of the MTSF..Conti…"/>
            <p:cNvSpPr txBox="1"/>
            <p:nvPr/>
          </p:nvSpPr>
          <p:spPr>
            <a:xfrm>
              <a:off x="-1" y="-18185"/>
              <a:ext cx="9144002" cy="70788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Impact Statement and Departmental Outcomes that </a:t>
              </a:r>
              <a:r>
                <a:rPr dirty="0" smtClean="0"/>
                <a:t>contribute </a:t>
              </a:r>
              <a:r>
                <a:rPr lang="en-ZA" dirty="0" smtClean="0"/>
                <a:t>to</a:t>
              </a:r>
              <a:r>
                <a:rPr dirty="0" smtClean="0"/>
                <a:t> </a:t>
              </a:r>
              <a:r>
                <a:rPr dirty="0"/>
                <a:t>the achievement of the MTSF</a:t>
              </a:r>
              <a:r>
                <a:rPr dirty="0" smtClean="0"/>
                <a:t>..</a:t>
              </a:r>
              <a:r>
                <a:rPr lang="en-ZA" dirty="0" smtClean="0"/>
                <a:t> </a:t>
              </a:r>
              <a:r>
                <a:rPr dirty="0" err="1" smtClean="0"/>
                <a:t>Cont</a:t>
              </a:r>
              <a:r>
                <a:rPr lang="en-ZA" dirty="0" err="1" smtClean="0"/>
                <a:t>inued</a:t>
              </a:r>
              <a:endParaRPr dirty="0"/>
            </a:p>
          </p:txBody>
        </p:sp>
      </p:grpSp>
      <p:pic>
        <p:nvPicPr>
          <p:cNvPr id="226" name="image.png" descr="image.png"/>
          <p:cNvPicPr>
            <a:picLocks noChangeAspect="1"/>
          </p:cNvPicPr>
          <p:nvPr/>
        </p:nvPicPr>
        <p:blipFill>
          <a:blip r:embed="rId2">
            <a:extLst/>
          </a:blip>
          <a:stretch>
            <a:fillRect/>
          </a:stretch>
        </p:blipFill>
        <p:spPr>
          <a:xfrm>
            <a:off x="95250" y="6138862"/>
            <a:ext cx="1511300" cy="582613"/>
          </a:xfrm>
          <a:prstGeom prst="rect">
            <a:avLst/>
          </a:prstGeom>
          <a:ln w="12700">
            <a:miter lim="400000"/>
          </a:ln>
        </p:spPr>
      </p:pic>
      <p:graphicFrame>
        <p:nvGraphicFramePr>
          <p:cNvPr id="227" name="Table"/>
          <p:cNvGraphicFramePr/>
          <p:nvPr/>
        </p:nvGraphicFramePr>
        <p:xfrm>
          <a:off x="0" y="684212"/>
          <a:ext cx="9155112" cy="639762"/>
        </p:xfrm>
        <a:graphic>
          <a:graphicData uri="http://schemas.openxmlformats.org/drawingml/2006/table">
            <a:tbl>
              <a:tblPr>
                <a:tableStyleId>{4C3C2611-4C71-4FC5-86AE-919BDF0F9419}</a:tableStyleId>
              </a:tblPr>
              <a:tblGrid>
                <a:gridCol w="3276600">
                  <a:extLst>
                    <a:ext uri="{9D8B030D-6E8A-4147-A177-3AD203B41FA5}">
                      <a16:colId xmlns:a16="http://schemas.microsoft.com/office/drawing/2014/main" val="20000"/>
                    </a:ext>
                  </a:extLst>
                </a:gridCol>
                <a:gridCol w="5878512">
                  <a:extLst>
                    <a:ext uri="{9D8B030D-6E8A-4147-A177-3AD203B41FA5}">
                      <a16:colId xmlns:a16="http://schemas.microsoft.com/office/drawing/2014/main" val="20001"/>
                    </a:ext>
                  </a:extLst>
                </a:gridCol>
              </a:tblGrid>
              <a:tr h="639762">
                <a:tc>
                  <a:txBody>
                    <a:bodyPr/>
                    <a:lstStyle/>
                    <a:p>
                      <a:pPr algn="l">
                        <a:defRPr sz="1800" b="1">
                          <a:latin typeface="Myriad Pro"/>
                          <a:ea typeface="Myriad Pro"/>
                          <a:cs typeface="Myriad Pro"/>
                          <a:sym typeface="Myriad Pro"/>
                        </a:defRPr>
                      </a:pPr>
                      <a:r>
                        <a:t>Impact Statement </a:t>
                      </a:r>
                      <a:r>
                        <a:rPr b="0"/>
                        <a:t>	</a:t>
                      </a:r>
                    </a:p>
                  </a:txBody>
                  <a:tcPr marL="45434" marR="45434" marT="45434" marB="45434" horzOverflow="overflow">
                    <a:lnB w="38100">
                      <a:solidFill>
                        <a:srgbClr val="FFFFFF"/>
                      </a:solidFill>
                    </a:lnB>
                    <a:solidFill>
                      <a:srgbClr val="FFC000"/>
                    </a:solidFill>
                  </a:tcPr>
                </a:tc>
                <a:tc>
                  <a:txBody>
                    <a:bodyPr/>
                    <a:lstStyle/>
                    <a:p>
                      <a:pPr algn="l">
                        <a:defRPr sz="1800" b="1">
                          <a:latin typeface="Myriad Pro"/>
                          <a:ea typeface="Myriad Pro"/>
                          <a:cs typeface="Myriad Pro"/>
                          <a:sym typeface="Myriad Pro"/>
                        </a:defRPr>
                      </a:pPr>
                      <a:r>
                        <a:rPr dirty="0"/>
                        <a:t>Improved livelihoods of traditional communities </a:t>
                      </a:r>
                      <a:r>
                        <a:rPr b="0" dirty="0"/>
                        <a:t>	</a:t>
                      </a:r>
                    </a:p>
                  </a:txBody>
                  <a:tcPr marL="45434" marR="45434" marT="45434" marB="45434" horzOverflow="overflow">
                    <a:lnB w="38100">
                      <a:solidFill>
                        <a:srgbClr val="FFFFFF"/>
                      </a:solidFill>
                    </a:lnB>
                    <a:solidFill>
                      <a:srgbClr val="FFC000"/>
                    </a:solidFill>
                  </a:tcPr>
                </a:tc>
                <a:extLst>
                  <a:ext uri="{0D108BD9-81ED-4DB2-BD59-A6C34878D82A}">
                    <a16:rowId xmlns:a16="http://schemas.microsoft.com/office/drawing/2014/main" val="10000"/>
                  </a:ext>
                </a:extLst>
              </a:tr>
            </a:tbl>
          </a:graphicData>
        </a:graphic>
      </p:graphicFrame>
      <p:graphicFrame>
        <p:nvGraphicFramePr>
          <p:cNvPr id="228" name="Table"/>
          <p:cNvGraphicFramePr/>
          <p:nvPr>
            <p:extLst>
              <p:ext uri="{D42A27DB-BD31-4B8C-83A1-F6EECF244321}">
                <p14:modId xmlns:p14="http://schemas.microsoft.com/office/powerpoint/2010/main" val="919198817"/>
              </p:ext>
            </p:extLst>
          </p:nvPr>
        </p:nvGraphicFramePr>
        <p:xfrm>
          <a:off x="0" y="1273175"/>
          <a:ext cx="9143998" cy="4068178"/>
        </p:xfrm>
        <a:graphic>
          <a:graphicData uri="http://schemas.openxmlformats.org/drawingml/2006/table">
            <a:tbl>
              <a:tblPr>
                <a:tableStyleId>{4C3C2611-4C71-4FC5-86AE-919BDF0F9419}</a:tableStyleId>
              </a:tblPr>
              <a:tblGrid>
                <a:gridCol w="1331912">
                  <a:extLst>
                    <a:ext uri="{9D8B030D-6E8A-4147-A177-3AD203B41FA5}">
                      <a16:colId xmlns:a16="http://schemas.microsoft.com/office/drawing/2014/main" val="20000"/>
                    </a:ext>
                  </a:extLst>
                </a:gridCol>
                <a:gridCol w="1944687">
                  <a:extLst>
                    <a:ext uri="{9D8B030D-6E8A-4147-A177-3AD203B41FA5}">
                      <a16:colId xmlns:a16="http://schemas.microsoft.com/office/drawing/2014/main" val="20001"/>
                    </a:ext>
                  </a:extLst>
                </a:gridCol>
                <a:gridCol w="1582737">
                  <a:extLst>
                    <a:ext uri="{9D8B030D-6E8A-4147-A177-3AD203B41FA5}">
                      <a16:colId xmlns:a16="http://schemas.microsoft.com/office/drawing/2014/main" val="20002"/>
                    </a:ext>
                  </a:extLst>
                </a:gridCol>
                <a:gridCol w="720725">
                  <a:extLst>
                    <a:ext uri="{9D8B030D-6E8A-4147-A177-3AD203B41FA5}">
                      <a16:colId xmlns:a16="http://schemas.microsoft.com/office/drawing/2014/main" val="20003"/>
                    </a:ext>
                  </a:extLst>
                </a:gridCol>
                <a:gridCol w="3563937">
                  <a:extLst>
                    <a:ext uri="{9D8B030D-6E8A-4147-A177-3AD203B41FA5}">
                      <a16:colId xmlns:a16="http://schemas.microsoft.com/office/drawing/2014/main" val="20004"/>
                    </a:ext>
                  </a:extLst>
                </a:gridCol>
              </a:tblGrid>
              <a:tr h="720667">
                <a:tc>
                  <a:txBody>
                    <a:bodyPr/>
                    <a:lstStyle/>
                    <a:p>
                      <a:pPr algn="l">
                        <a:defRPr sz="1800"/>
                      </a:pPr>
                      <a:r>
                        <a:rPr sz="1400" b="1"/>
                        <a:t>Outcome</a:t>
                      </a:r>
                    </a:p>
                  </a:txBody>
                  <a:tcPr marL="45742" marR="45742" marT="45742" marB="45742" horzOverflow="overflow">
                    <a:lnB w="38100">
                      <a:solidFill>
                        <a:srgbClr val="FFFFFF"/>
                      </a:solidFill>
                    </a:lnB>
                    <a:solidFill>
                      <a:srgbClr val="FFC000"/>
                    </a:solidFill>
                  </a:tcPr>
                </a:tc>
                <a:tc>
                  <a:txBody>
                    <a:bodyPr/>
                    <a:lstStyle/>
                    <a:p>
                      <a:pPr algn="l">
                        <a:defRPr sz="1800"/>
                      </a:pPr>
                      <a:r>
                        <a:rPr sz="1400" b="1"/>
                        <a:t>Outcome Indicator</a:t>
                      </a:r>
                    </a:p>
                  </a:txBody>
                  <a:tcPr marL="45742" marR="45742" marT="45742" marB="45742" horzOverflow="overflow">
                    <a:lnB w="38100">
                      <a:solidFill>
                        <a:srgbClr val="FFFFFF"/>
                      </a:solidFill>
                    </a:lnB>
                    <a:solidFill>
                      <a:srgbClr val="FFC000"/>
                    </a:solidFill>
                  </a:tcPr>
                </a:tc>
                <a:tc>
                  <a:txBody>
                    <a:bodyPr/>
                    <a:lstStyle/>
                    <a:p>
                      <a:pPr algn="l">
                        <a:defRPr sz="1400" b="1"/>
                      </a:pPr>
                      <a:r>
                        <a:t>Baseline</a:t>
                      </a:r>
                    </a:p>
                  </a:txBody>
                  <a:tcPr marL="45742" marR="45742" marT="45742" marB="45742" horzOverflow="overflow">
                    <a:lnB w="38100">
                      <a:solidFill>
                        <a:srgbClr val="FFFFFF"/>
                      </a:solidFill>
                    </a:lnB>
                    <a:solidFill>
                      <a:srgbClr val="FFC000"/>
                    </a:solidFill>
                  </a:tcPr>
                </a:tc>
                <a:tc>
                  <a:txBody>
                    <a:bodyPr/>
                    <a:lstStyle/>
                    <a:p>
                      <a:pPr algn="l">
                        <a:defRPr sz="1800"/>
                      </a:pPr>
                      <a:r>
                        <a:rPr sz="1400" b="1"/>
                        <a:t>Five Year target</a:t>
                      </a:r>
                    </a:p>
                  </a:txBody>
                  <a:tcPr marL="45742" marR="45742" marT="45742" marB="45742" horzOverflow="overflow">
                    <a:lnB w="38100">
                      <a:solidFill>
                        <a:srgbClr val="FFFFFF"/>
                      </a:solidFill>
                    </a:lnB>
                    <a:solidFill>
                      <a:srgbClr val="FFC000"/>
                    </a:solidFill>
                  </a:tcPr>
                </a:tc>
                <a:tc>
                  <a:txBody>
                    <a:bodyPr/>
                    <a:lstStyle/>
                    <a:p>
                      <a:pPr algn="l">
                        <a:defRPr sz="1800" b="1"/>
                      </a:pPr>
                      <a:endParaRPr dirty="0"/>
                    </a:p>
                  </a:txBody>
                  <a:tcPr marL="45742" marR="45742" marT="45742" marB="45742" horzOverflow="overflow">
                    <a:lnB w="38100">
                      <a:solidFill>
                        <a:srgbClr val="FFFFFF"/>
                      </a:solidFill>
                    </a:lnB>
                    <a:solidFill>
                      <a:srgbClr val="FFC000"/>
                    </a:solidFill>
                  </a:tcPr>
                </a:tc>
                <a:extLst>
                  <a:ext uri="{0D108BD9-81ED-4DB2-BD59-A6C34878D82A}">
                    <a16:rowId xmlns:a16="http://schemas.microsoft.com/office/drawing/2014/main" val="10000"/>
                  </a:ext>
                </a:extLst>
              </a:tr>
              <a:tr h="1751610">
                <a:tc rowSpan="2">
                  <a:txBody>
                    <a:bodyPr/>
                    <a:lstStyle/>
                    <a:p>
                      <a:pPr algn="just">
                        <a:defRPr sz="1400" b="1"/>
                      </a:pPr>
                      <a:r>
                        <a:rPr dirty="0"/>
                        <a:t>Transformed</a:t>
                      </a:r>
                    </a:p>
                    <a:p>
                      <a:pPr algn="just">
                        <a:defRPr sz="1400" b="1"/>
                      </a:pPr>
                      <a:r>
                        <a:rPr dirty="0"/>
                        <a:t>institution of</a:t>
                      </a:r>
                    </a:p>
                    <a:p>
                      <a:pPr algn="just">
                        <a:defRPr sz="1400" b="1"/>
                      </a:pPr>
                      <a:r>
                        <a:rPr dirty="0"/>
                        <a:t>traditional</a:t>
                      </a:r>
                    </a:p>
                    <a:p>
                      <a:pPr algn="just">
                        <a:defRPr sz="1400" b="1"/>
                      </a:pPr>
                      <a:r>
                        <a:rPr dirty="0"/>
                        <a:t>leadership</a:t>
                      </a:r>
                    </a:p>
                  </a:txBody>
                  <a:tcPr marL="45732" marR="45732" marT="45732" marB="4573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800"/>
                      </a:pPr>
                      <a:r>
                        <a:rPr sz="1400"/>
                        <a:t>% of received Khoi-San applications for recognition processed and recommended to the Minister for a decision</a:t>
                      </a:r>
                    </a:p>
                  </a:txBody>
                  <a:tcPr marL="45742" marR="45742" marT="45742" marB="4574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400"/>
                      </a:pPr>
                      <a:r>
                        <a:t>New indicator</a:t>
                      </a:r>
                    </a:p>
                  </a:txBody>
                  <a:tcPr marL="45742" marR="45742" marT="45742" marB="4574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800"/>
                      </a:pPr>
                      <a:r>
                        <a:rPr sz="1400"/>
                        <a:t>75% </a:t>
                      </a:r>
                    </a:p>
                  </a:txBody>
                  <a:tcPr marL="45742" marR="45742" marT="45742" marB="4574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tc>
                  <a:txBody>
                    <a:bodyPr/>
                    <a:lstStyle/>
                    <a:p>
                      <a:pPr algn="just">
                        <a:defRPr sz="1800"/>
                      </a:pPr>
                      <a:r>
                        <a:rPr sz="1400" dirty="0"/>
                        <a:t>Currently there are no </a:t>
                      </a:r>
                      <a:r>
                        <a:rPr sz="1400" dirty="0" err="1"/>
                        <a:t>recognised</a:t>
                      </a:r>
                      <a:r>
                        <a:rPr sz="1400" dirty="0"/>
                        <a:t> Khoi-San leaders, communities and structures. Once the TKLA commences, the Commission on Khoi-San Matters (CKM) will be established to recommend qualifying Khoi-San leaders and communities to the Minister for </a:t>
                      </a:r>
                      <a:r>
                        <a:rPr sz="1400" dirty="0" smtClean="0"/>
                        <a:t>appointment</a:t>
                      </a:r>
                      <a:r>
                        <a:rPr lang="en-ZA" sz="1400" dirty="0" smtClean="0"/>
                        <a:t>.</a:t>
                      </a:r>
                      <a:endParaRPr sz="1400" dirty="0"/>
                    </a:p>
                  </a:txBody>
                  <a:tcPr marL="45742" marR="45742" marT="45742" marB="45742" horzOverflow="overflow">
                    <a:lnT w="38100" cap="flat" cmpd="sng" algn="ctr">
                      <a:solidFill>
                        <a:srgbClr val="FFFFFF"/>
                      </a:solidFill>
                      <a:prstDash val="solid"/>
                      <a:round/>
                      <a:headEnd type="none" w="med" len="med"/>
                      <a:tailEnd type="none" w="med" len="med"/>
                    </a:lnT>
                    <a:lnB w="38100">
                      <a:solidFill>
                        <a:srgbClr val="FFFFFF"/>
                      </a:solidFill>
                    </a:lnB>
                    <a:solidFill>
                      <a:srgbClr val="C4BD97"/>
                    </a:solidFill>
                  </a:tcPr>
                </a:tc>
                <a:extLst>
                  <a:ext uri="{0D108BD9-81ED-4DB2-BD59-A6C34878D82A}">
                    <a16:rowId xmlns:a16="http://schemas.microsoft.com/office/drawing/2014/main" val="10002"/>
                  </a:ext>
                </a:extLst>
              </a:tr>
              <a:tr h="1569323">
                <a:tc vMerge="1">
                  <a:txBody>
                    <a:bodyPr/>
                    <a:lstStyle/>
                    <a:p>
                      <a:endParaRPr lang="en-US"/>
                    </a:p>
                  </a:txBody>
                  <a:tcPr/>
                </a:tc>
                <a:tc>
                  <a:txBody>
                    <a:bodyPr/>
                    <a:lstStyle/>
                    <a:p>
                      <a:pPr algn="just">
                        <a:defRPr sz="1800"/>
                      </a:pPr>
                      <a:r>
                        <a:rPr sz="1400"/>
                        <a:t>% of local houses participating in the District Development Model</a:t>
                      </a:r>
                    </a:p>
                  </a:txBody>
                  <a:tcPr marL="45742" marR="45742" marT="45742" marB="45742" horzOverflow="overflow">
                    <a:lnT w="38100">
                      <a:solidFill>
                        <a:srgbClr val="FFFFFF"/>
                      </a:solidFill>
                    </a:lnT>
                    <a:lnB w="38100">
                      <a:solidFill>
                        <a:srgbClr val="FFFFFF"/>
                      </a:solidFill>
                    </a:lnB>
                    <a:solidFill>
                      <a:srgbClr val="C4BD97"/>
                    </a:solidFill>
                  </a:tcPr>
                </a:tc>
                <a:tc>
                  <a:txBody>
                    <a:bodyPr/>
                    <a:lstStyle/>
                    <a:p>
                      <a:pPr algn="just">
                        <a:defRPr sz="1400"/>
                      </a:pPr>
                      <a:r>
                        <a:t>New indicator</a:t>
                      </a:r>
                    </a:p>
                  </a:txBody>
                  <a:tcPr marL="45742" marR="45742" marT="45742" marB="45742" horzOverflow="overflow">
                    <a:lnT w="38100">
                      <a:solidFill>
                        <a:srgbClr val="FFFFFF"/>
                      </a:solidFill>
                    </a:lnT>
                    <a:lnB w="38100">
                      <a:solidFill>
                        <a:srgbClr val="FFFFFF"/>
                      </a:solidFill>
                    </a:lnB>
                    <a:solidFill>
                      <a:srgbClr val="C4BD97"/>
                    </a:solidFill>
                  </a:tcPr>
                </a:tc>
                <a:tc>
                  <a:txBody>
                    <a:bodyPr/>
                    <a:lstStyle/>
                    <a:p>
                      <a:pPr algn="just">
                        <a:defRPr sz="1800"/>
                      </a:pPr>
                      <a:r>
                        <a:rPr sz="1400"/>
                        <a:t>100% </a:t>
                      </a:r>
                    </a:p>
                  </a:txBody>
                  <a:tcPr marL="45742" marR="45742" marT="45742" marB="45742" horzOverflow="overflow">
                    <a:lnT w="38100">
                      <a:solidFill>
                        <a:srgbClr val="FFFFFF"/>
                      </a:solidFill>
                    </a:lnT>
                    <a:lnB w="38100">
                      <a:solidFill>
                        <a:srgbClr val="FFFFFF"/>
                      </a:solidFill>
                    </a:lnB>
                    <a:solidFill>
                      <a:srgbClr val="C4BD97"/>
                    </a:solidFill>
                  </a:tcPr>
                </a:tc>
                <a:tc>
                  <a:txBody>
                    <a:bodyPr/>
                    <a:lstStyle/>
                    <a:p>
                      <a:pPr algn="just">
                        <a:defRPr sz="1800"/>
                      </a:pPr>
                      <a:r>
                        <a:rPr lang="en-ZA" sz="1400" dirty="0" smtClean="0"/>
                        <a:t>Local Houses of Traditional Leaders are the formal structures of Traditional Leadership at District Level. </a:t>
                      </a:r>
                      <a:r>
                        <a:rPr sz="1400" dirty="0" smtClean="0"/>
                        <a:t>This </a:t>
                      </a:r>
                      <a:r>
                        <a:rPr lang="en-ZA" sz="1400" dirty="0" smtClean="0"/>
                        <a:t>target </a:t>
                      </a:r>
                      <a:r>
                        <a:rPr sz="1400" dirty="0" smtClean="0"/>
                        <a:t>is </a:t>
                      </a:r>
                      <a:r>
                        <a:rPr sz="1400" dirty="0"/>
                        <a:t>about </a:t>
                      </a:r>
                      <a:r>
                        <a:rPr lang="en-ZA" sz="1400" dirty="0" smtClean="0"/>
                        <a:t>facilitating</a:t>
                      </a:r>
                      <a:r>
                        <a:rPr lang="en-ZA" sz="1400" baseline="0" dirty="0" smtClean="0"/>
                        <a:t> </a:t>
                      </a:r>
                      <a:r>
                        <a:rPr sz="1400" dirty="0" smtClean="0"/>
                        <a:t>the </a:t>
                      </a:r>
                      <a:r>
                        <a:rPr sz="1400" dirty="0"/>
                        <a:t>contribution of traditional leadership in the District Development Model for the benefit of traditional communities. </a:t>
                      </a:r>
                    </a:p>
                  </a:txBody>
                  <a:tcPr marL="45742" marR="45742" marT="45742" marB="45742" horzOverflow="overflow">
                    <a:lnT w="38100">
                      <a:solidFill>
                        <a:srgbClr val="FFFFFF"/>
                      </a:solidFill>
                    </a:lnT>
                    <a:lnB w="38100">
                      <a:solidFill>
                        <a:srgbClr val="FFFFFF"/>
                      </a:solidFill>
                    </a:lnB>
                    <a:solidFill>
                      <a:srgbClr val="C4BD97"/>
                    </a:solid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124</TotalTime>
  <Words>2978</Words>
  <Application>Microsoft Office PowerPoint</Application>
  <PresentationFormat>On-screen Show (4:3)</PresentationFormat>
  <Paragraphs>344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Narrow</vt:lpstr>
      <vt:lpstr>Calibri</vt:lpstr>
      <vt:lpstr>Myriad Pro</vt:lpstr>
      <vt:lpstr>Theme DCoG</vt:lpstr>
      <vt:lpstr>DEPARTMENT OF TRADITIONAL AFFAIRS    2020-2025 STRATEGIC PLAN AND  2020/2021 ANNUAL PERFORMANCE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TRADITIONAL AFFAIRS    2020-2025 STRATEGIC PLAN AND  2020/2021 ANNUAL PERFORMANCE PLAN</dc:title>
  <dc:creator>Jacob Mashishi</dc:creator>
  <cp:lastModifiedBy>Shereen Cassiem</cp:lastModifiedBy>
  <cp:revision>11</cp:revision>
  <dcterms:modified xsi:type="dcterms:W3CDTF">2020-05-10T06:56:14Z</dcterms:modified>
</cp:coreProperties>
</file>