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57"/>
  </p:notesMasterIdLst>
  <p:handoutMasterIdLst>
    <p:handoutMasterId r:id="rId58"/>
  </p:handoutMasterIdLst>
  <p:sldIdLst>
    <p:sldId id="256" r:id="rId7"/>
    <p:sldId id="2769" r:id="rId8"/>
    <p:sldId id="2709" r:id="rId9"/>
    <p:sldId id="2716" r:id="rId10"/>
    <p:sldId id="2710" r:id="rId11"/>
    <p:sldId id="2713" r:id="rId12"/>
    <p:sldId id="2759" r:id="rId13"/>
    <p:sldId id="2760" r:id="rId14"/>
    <p:sldId id="2734" r:id="rId15"/>
    <p:sldId id="2717" r:id="rId16"/>
    <p:sldId id="2761" r:id="rId17"/>
    <p:sldId id="2762" r:id="rId18"/>
    <p:sldId id="2763" r:id="rId19"/>
    <p:sldId id="2766" r:id="rId20"/>
    <p:sldId id="2764" r:id="rId21"/>
    <p:sldId id="2744" r:id="rId22"/>
    <p:sldId id="2718" r:id="rId23"/>
    <p:sldId id="2722" r:id="rId24"/>
    <p:sldId id="2723" r:id="rId25"/>
    <p:sldId id="2724" r:id="rId26"/>
    <p:sldId id="2725" r:id="rId27"/>
    <p:sldId id="2727" r:id="rId28"/>
    <p:sldId id="2729" r:id="rId29"/>
    <p:sldId id="2731" r:id="rId30"/>
    <p:sldId id="2767" r:id="rId31"/>
    <p:sldId id="2768" r:id="rId32"/>
    <p:sldId id="2740" r:id="rId33"/>
    <p:sldId id="2739" r:id="rId34"/>
    <p:sldId id="2750" r:id="rId35"/>
    <p:sldId id="2742" r:id="rId36"/>
    <p:sldId id="2746" r:id="rId37"/>
    <p:sldId id="2743" r:id="rId38"/>
    <p:sldId id="2751" r:id="rId39"/>
    <p:sldId id="2747" r:id="rId40"/>
    <p:sldId id="2749" r:id="rId41"/>
    <p:sldId id="2738" r:id="rId42"/>
    <p:sldId id="2736" r:id="rId43"/>
    <p:sldId id="2737" r:id="rId44"/>
    <p:sldId id="2755" r:id="rId45"/>
    <p:sldId id="2757" r:id="rId46"/>
    <p:sldId id="2711" r:id="rId47"/>
    <p:sldId id="2758" r:id="rId48"/>
    <p:sldId id="2771" r:id="rId49"/>
    <p:sldId id="2772" r:id="rId50"/>
    <p:sldId id="2770" r:id="rId51"/>
    <p:sldId id="2773" r:id="rId52"/>
    <p:sldId id="2774" r:id="rId53"/>
    <p:sldId id="2775" r:id="rId54"/>
    <p:sldId id="2756" r:id="rId55"/>
    <p:sldId id="333" r:id="rId5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dibone Phetla" initials="KP" lastIdx="3" clrIdx="0">
    <p:extLst>
      <p:ext uri="{19B8F6BF-5375-455C-9EA6-DF929625EA0E}">
        <p15:presenceInfo xmlns:p15="http://schemas.microsoft.com/office/powerpoint/2012/main" userId="S::kedibone.phetla@csos.org.za::6b7a12a5-c95f-4259-8972-b14a5ef48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C2A"/>
    <a:srgbClr val="5AD849"/>
    <a:srgbClr val="D8E5CC"/>
    <a:srgbClr val="80CD31"/>
    <a:srgbClr val="005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snapToObjects="1">
      <p:cViewPr varScale="1">
        <p:scale>
          <a:sx n="69" d="100"/>
          <a:sy n="69" d="100"/>
        </p:scale>
        <p:origin x="159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9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EF024E7F-3E76-4702-8FAD-F50668F49857}" type="datetimeFigureOut">
              <a:rPr lang="en-ZA" smtClean="0"/>
              <a:t>2020/05/08</a:t>
            </a:fld>
            <a:endParaRPr lang="en-ZA"/>
          </a:p>
        </p:txBody>
      </p:sp>
      <p:sp>
        <p:nvSpPr>
          <p:cNvPr id="4" name="Footer Placeholder 3"/>
          <p:cNvSpPr>
            <a:spLocks noGrp="1"/>
          </p:cNvSpPr>
          <p:nvPr>
            <p:ph type="ftr" sz="quarter" idx="2"/>
          </p:nvPr>
        </p:nvSpPr>
        <p:spPr>
          <a:xfrm>
            <a:off x="0" y="9429750"/>
            <a:ext cx="2944958"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1098" y="9429750"/>
            <a:ext cx="2944958" cy="496888"/>
          </a:xfrm>
          <a:prstGeom prst="rect">
            <a:avLst/>
          </a:prstGeom>
        </p:spPr>
        <p:txBody>
          <a:bodyPr vert="horz" lIns="91440" tIns="45720" rIns="91440" bIns="45720" rtlCol="0" anchor="b"/>
          <a:lstStyle>
            <a:lvl1pPr algn="r">
              <a:defRPr sz="1200"/>
            </a:lvl1pPr>
          </a:lstStyle>
          <a:p>
            <a:fld id="{3EB1E650-124E-4CA9-B8EB-52534C87266B}" type="slidenum">
              <a:rPr lang="en-ZA" smtClean="0"/>
              <a:t>‹#›</a:t>
            </a:fld>
            <a:endParaRPr lang="en-ZA"/>
          </a:p>
        </p:txBody>
      </p:sp>
    </p:spTree>
    <p:extLst>
      <p:ext uri="{BB962C8B-B14F-4D97-AF65-F5344CB8AC3E}">
        <p14:creationId xmlns:p14="http://schemas.microsoft.com/office/powerpoint/2010/main" val="3600014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C1A09B3-73DB-534B-AFF6-6E70221554CB}" type="datetimeFigureOut">
              <a:rPr lang="en-US" smtClean="0"/>
              <a:t>5/8/2020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ED9211-0C45-834F-8233-CFED85ECC98D}" type="slidenum">
              <a:rPr lang="en-US" smtClean="0"/>
              <a:t>‹#›</a:t>
            </a:fld>
            <a:endParaRPr lang="en-US" dirty="0"/>
          </a:p>
        </p:txBody>
      </p:sp>
    </p:spTree>
    <p:extLst>
      <p:ext uri="{BB962C8B-B14F-4D97-AF65-F5344CB8AC3E}">
        <p14:creationId xmlns:p14="http://schemas.microsoft.com/office/powerpoint/2010/main" val="3050842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t>1</a:t>
            </a:fld>
            <a:endParaRPr lang="en-US" dirty="0"/>
          </a:p>
        </p:txBody>
      </p:sp>
    </p:spTree>
    <p:extLst>
      <p:ext uri="{BB962C8B-B14F-4D97-AF65-F5344CB8AC3E}">
        <p14:creationId xmlns:p14="http://schemas.microsoft.com/office/powerpoint/2010/main" val="3904878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1ED9211-0C45-834F-8233-CFED85ECC98D}" type="slidenum">
              <a:rPr lang="en-US" smtClean="0"/>
              <a:t>23</a:t>
            </a:fld>
            <a:endParaRPr lang="en-US" dirty="0"/>
          </a:p>
        </p:txBody>
      </p:sp>
    </p:spTree>
    <p:extLst>
      <p:ext uri="{BB962C8B-B14F-4D97-AF65-F5344CB8AC3E}">
        <p14:creationId xmlns:p14="http://schemas.microsoft.com/office/powerpoint/2010/main" val="111574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1ED9211-0C45-834F-8233-CFED85ECC98D}" type="slidenum">
              <a:rPr lang="en-US" smtClean="0"/>
              <a:t>24</a:t>
            </a:fld>
            <a:endParaRPr lang="en-US" dirty="0"/>
          </a:p>
        </p:txBody>
      </p:sp>
    </p:spTree>
    <p:extLst>
      <p:ext uri="{BB962C8B-B14F-4D97-AF65-F5344CB8AC3E}">
        <p14:creationId xmlns:p14="http://schemas.microsoft.com/office/powerpoint/2010/main" val="124014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t>25</a:t>
            </a:fld>
            <a:endParaRPr lang="en-US"/>
          </a:p>
        </p:txBody>
      </p:sp>
    </p:spTree>
    <p:extLst>
      <p:ext uri="{BB962C8B-B14F-4D97-AF65-F5344CB8AC3E}">
        <p14:creationId xmlns:p14="http://schemas.microsoft.com/office/powerpoint/2010/main" val="1994369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t>29</a:t>
            </a:fld>
            <a:endParaRPr lang="en-US"/>
          </a:p>
        </p:txBody>
      </p:sp>
    </p:spTree>
    <p:extLst>
      <p:ext uri="{BB962C8B-B14F-4D97-AF65-F5344CB8AC3E}">
        <p14:creationId xmlns:p14="http://schemas.microsoft.com/office/powerpoint/2010/main" val="41470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t>33</a:t>
            </a:fld>
            <a:endParaRPr lang="en-US"/>
          </a:p>
        </p:txBody>
      </p:sp>
    </p:spTree>
    <p:extLst>
      <p:ext uri="{BB962C8B-B14F-4D97-AF65-F5344CB8AC3E}">
        <p14:creationId xmlns:p14="http://schemas.microsoft.com/office/powerpoint/2010/main" val="482170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t>39</a:t>
            </a:fld>
            <a:endParaRPr lang="en-US"/>
          </a:p>
        </p:txBody>
      </p:sp>
    </p:spTree>
    <p:extLst>
      <p:ext uri="{BB962C8B-B14F-4D97-AF65-F5344CB8AC3E}">
        <p14:creationId xmlns:p14="http://schemas.microsoft.com/office/powerpoint/2010/main" val="1796552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t>50</a:t>
            </a:fld>
            <a:endParaRPr lang="en-US"/>
          </a:p>
        </p:txBody>
      </p:sp>
    </p:spTree>
    <p:extLst>
      <p:ext uri="{BB962C8B-B14F-4D97-AF65-F5344CB8AC3E}">
        <p14:creationId xmlns:p14="http://schemas.microsoft.com/office/powerpoint/2010/main" val="51277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t>4</a:t>
            </a:fld>
            <a:endParaRPr lang="en-US"/>
          </a:p>
        </p:txBody>
      </p:sp>
    </p:spTree>
    <p:extLst>
      <p:ext uri="{BB962C8B-B14F-4D97-AF65-F5344CB8AC3E}">
        <p14:creationId xmlns:p14="http://schemas.microsoft.com/office/powerpoint/2010/main" val="75853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t>10</a:t>
            </a:fld>
            <a:endParaRPr lang="en-US"/>
          </a:p>
        </p:txBody>
      </p:sp>
    </p:spTree>
    <p:extLst>
      <p:ext uri="{BB962C8B-B14F-4D97-AF65-F5344CB8AC3E}">
        <p14:creationId xmlns:p14="http://schemas.microsoft.com/office/powerpoint/2010/main" val="250095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t>14</a:t>
            </a:fld>
            <a:endParaRPr lang="en-US"/>
          </a:p>
        </p:txBody>
      </p:sp>
    </p:spTree>
    <p:extLst>
      <p:ext uri="{BB962C8B-B14F-4D97-AF65-F5344CB8AC3E}">
        <p14:creationId xmlns:p14="http://schemas.microsoft.com/office/powerpoint/2010/main" val="1758697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t>16</a:t>
            </a:fld>
            <a:endParaRPr lang="en-US"/>
          </a:p>
        </p:txBody>
      </p:sp>
    </p:spTree>
    <p:extLst>
      <p:ext uri="{BB962C8B-B14F-4D97-AF65-F5344CB8AC3E}">
        <p14:creationId xmlns:p14="http://schemas.microsoft.com/office/powerpoint/2010/main" val="127511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1ED9211-0C45-834F-8233-CFED85ECC98D}" type="slidenum">
              <a:rPr lang="en-US" smtClean="0"/>
              <a:t>19</a:t>
            </a:fld>
            <a:endParaRPr lang="en-US" dirty="0"/>
          </a:p>
        </p:txBody>
      </p:sp>
    </p:spTree>
    <p:extLst>
      <p:ext uri="{BB962C8B-B14F-4D97-AF65-F5344CB8AC3E}">
        <p14:creationId xmlns:p14="http://schemas.microsoft.com/office/powerpoint/2010/main" val="416889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1ED9211-0C45-834F-8233-CFED85ECC98D}" type="slidenum">
              <a:rPr lang="en-US" smtClean="0"/>
              <a:t>20</a:t>
            </a:fld>
            <a:endParaRPr lang="en-US" dirty="0"/>
          </a:p>
        </p:txBody>
      </p:sp>
    </p:spTree>
    <p:extLst>
      <p:ext uri="{BB962C8B-B14F-4D97-AF65-F5344CB8AC3E}">
        <p14:creationId xmlns:p14="http://schemas.microsoft.com/office/powerpoint/2010/main" val="425261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1ED9211-0C45-834F-8233-CFED85ECC98D}" type="slidenum">
              <a:rPr lang="en-US" smtClean="0"/>
              <a:t>21</a:t>
            </a:fld>
            <a:endParaRPr lang="en-US" dirty="0"/>
          </a:p>
        </p:txBody>
      </p:sp>
    </p:spTree>
    <p:extLst>
      <p:ext uri="{BB962C8B-B14F-4D97-AF65-F5344CB8AC3E}">
        <p14:creationId xmlns:p14="http://schemas.microsoft.com/office/powerpoint/2010/main" val="100310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1ED9211-0C45-834F-8233-CFED85ECC98D}" type="slidenum">
              <a:rPr lang="en-US" smtClean="0"/>
              <a:t>22</a:t>
            </a:fld>
            <a:endParaRPr lang="en-US" dirty="0"/>
          </a:p>
        </p:txBody>
      </p:sp>
    </p:spTree>
    <p:extLst>
      <p:ext uri="{BB962C8B-B14F-4D97-AF65-F5344CB8AC3E}">
        <p14:creationId xmlns:p14="http://schemas.microsoft.com/office/powerpoint/2010/main" val="2405856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AD849">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48856"/>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 y="12235"/>
            <a:ext cx="7772400" cy="1216014"/>
          </a:xfrm>
        </p:spPr>
        <p:txBody>
          <a:bodyPr/>
          <a:lstStyle>
            <a:lvl1pPr algn="l">
              <a:defRPr b="1">
                <a:solidFill>
                  <a:srgbClr val="005800"/>
                </a:solidFill>
              </a:defRPr>
            </a:lvl1pPr>
          </a:lstStyle>
          <a:p>
            <a:r>
              <a:rPr lang="en-US" dirty="0"/>
              <a:t>Click to edit Master title style</a:t>
            </a:r>
          </a:p>
        </p:txBody>
      </p:sp>
      <p:sp>
        <p:nvSpPr>
          <p:cNvPr id="3" name="Subtitle 2"/>
          <p:cNvSpPr>
            <a:spLocks noGrp="1"/>
          </p:cNvSpPr>
          <p:nvPr>
            <p:ph type="subTitle" idx="1"/>
          </p:nvPr>
        </p:nvSpPr>
        <p:spPr>
          <a:xfrm>
            <a:off x="457200" y="1228248"/>
            <a:ext cx="6400800" cy="964054"/>
          </a:xfrm>
        </p:spPr>
        <p:txBody>
          <a:bodyPr/>
          <a:lstStyle>
            <a:lvl1pPr marL="0" indent="0" algn="l">
              <a:buNone/>
              <a:defRPr b="1">
                <a:solidFill>
                  <a:srgbClr val="008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D468C06-9E17-4D6A-92DD-A8C5921CBD31}"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617" y="-802166"/>
            <a:ext cx="10182687" cy="8681838"/>
          </a:xfrm>
          <a:prstGeom prst="rect">
            <a:avLst/>
          </a:prstGeom>
        </p:spPr>
      </p:pic>
    </p:spTree>
    <p:extLst>
      <p:ext uri="{BB962C8B-B14F-4D97-AF65-F5344CB8AC3E}">
        <p14:creationId xmlns:p14="http://schemas.microsoft.com/office/powerpoint/2010/main" val="56526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DF8DAC-5BF2-4F2B-A73F-E5595FDFF5E0}"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355234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5EF054E-B5C7-4D0E-9AC4-5F7F74631F42}"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445300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4DB6-99AD-004B-8A09-6E7D5834C4F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3931CC1-4AB7-C34C-93A9-EE1BBA4BD51E}"/>
              </a:ext>
            </a:extLst>
          </p:cNvPr>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09C40EA-3210-B749-AF4E-AEB86D6BD7E9}"/>
              </a:ext>
            </a:extLst>
          </p:cNvPr>
          <p:cNvSpPr>
            <a:spLocks noGrp="1"/>
          </p:cNvSpPr>
          <p:nvPr>
            <p:ph type="dt" sz="half" idx="10"/>
          </p:nvPr>
        </p:nvSpPr>
        <p:spPr/>
        <p:txBody>
          <a:bodyPr/>
          <a:lstStyle/>
          <a:p>
            <a:fld id="{8E0E0C65-79B3-4307-8D0D-7CED80A3830A}" type="datetime1">
              <a:rPr lang="en-US" smtClean="0"/>
              <a:t>5/8/2020</a:t>
            </a:fld>
            <a:endParaRPr lang="en-US" dirty="0"/>
          </a:p>
        </p:txBody>
      </p:sp>
      <p:sp>
        <p:nvSpPr>
          <p:cNvPr id="5" name="Footer Placeholder 4">
            <a:extLst>
              <a:ext uri="{FF2B5EF4-FFF2-40B4-BE49-F238E27FC236}">
                <a16:creationId xmlns:a16="http://schemas.microsoft.com/office/drawing/2014/main" id="{F34521F0-B3E5-CC4D-997D-CDFDDCFBB8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FC7E8-0EEF-C147-906B-58B83F868331}"/>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366952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7070-5E3B-A346-B87B-26BEA9A59B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AA5FE-49FC-4443-9CA4-6797534F2F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A8B9-78BA-5D49-82F8-BF38A466AC42}"/>
              </a:ext>
            </a:extLst>
          </p:cNvPr>
          <p:cNvSpPr>
            <a:spLocks noGrp="1"/>
          </p:cNvSpPr>
          <p:nvPr>
            <p:ph type="dt" sz="half" idx="10"/>
          </p:nvPr>
        </p:nvSpPr>
        <p:spPr/>
        <p:txBody>
          <a:bodyPr/>
          <a:lstStyle/>
          <a:p>
            <a:fld id="{952EB8FF-11D4-4B66-99A0-B86B11F6AFA6}" type="datetime1">
              <a:rPr lang="en-US" smtClean="0"/>
              <a:t>5/8/2020</a:t>
            </a:fld>
            <a:endParaRPr lang="en-US" dirty="0"/>
          </a:p>
        </p:txBody>
      </p:sp>
      <p:sp>
        <p:nvSpPr>
          <p:cNvPr id="5" name="Footer Placeholder 4">
            <a:extLst>
              <a:ext uri="{FF2B5EF4-FFF2-40B4-BE49-F238E27FC236}">
                <a16:creationId xmlns:a16="http://schemas.microsoft.com/office/drawing/2014/main" id="{1A478308-F031-6843-8A32-C5422CCEAD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BFA191-EEDC-FE41-B084-2B4DD29CCD05}"/>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303002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357D-40DF-964A-88DB-5D6EE0580559}"/>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FA0601D-7D3C-F446-8096-5ADD2511D8E9}"/>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9" indent="0">
              <a:buNone/>
              <a:defRPr sz="1500">
                <a:solidFill>
                  <a:schemeClr val="tx1">
                    <a:tint val="75000"/>
                  </a:schemeClr>
                </a:solidFill>
              </a:defRPr>
            </a:lvl2pPr>
            <a:lvl3pPr marL="685817"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30339-4D75-EB43-AC77-403EC7B0808E}"/>
              </a:ext>
            </a:extLst>
          </p:cNvPr>
          <p:cNvSpPr>
            <a:spLocks noGrp="1"/>
          </p:cNvSpPr>
          <p:nvPr>
            <p:ph type="dt" sz="half" idx="10"/>
          </p:nvPr>
        </p:nvSpPr>
        <p:spPr/>
        <p:txBody>
          <a:bodyPr/>
          <a:lstStyle/>
          <a:p>
            <a:fld id="{4AD9FD4F-FB7A-47CB-A8FA-91A6E28409C9}" type="datetime1">
              <a:rPr lang="en-US" smtClean="0"/>
              <a:t>5/8/2020</a:t>
            </a:fld>
            <a:endParaRPr lang="en-US" dirty="0"/>
          </a:p>
        </p:txBody>
      </p:sp>
      <p:sp>
        <p:nvSpPr>
          <p:cNvPr id="5" name="Footer Placeholder 4">
            <a:extLst>
              <a:ext uri="{FF2B5EF4-FFF2-40B4-BE49-F238E27FC236}">
                <a16:creationId xmlns:a16="http://schemas.microsoft.com/office/drawing/2014/main" id="{3AF7110A-865D-A24B-9157-13D54DE3E9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0C4B8C-2327-7F45-BE0E-16C41D7BD557}"/>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3044411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CCAD-A4D5-C44F-B644-0C513EF1D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2336E-4E3D-6342-A6C0-99ADF2608B8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BD3F8F-7304-D24D-8A24-77DFEB411AA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C9990-7354-4F46-A5CE-039A621CC7D2}"/>
              </a:ext>
            </a:extLst>
          </p:cNvPr>
          <p:cNvSpPr>
            <a:spLocks noGrp="1"/>
          </p:cNvSpPr>
          <p:nvPr>
            <p:ph type="dt" sz="half" idx="10"/>
          </p:nvPr>
        </p:nvSpPr>
        <p:spPr/>
        <p:txBody>
          <a:bodyPr/>
          <a:lstStyle/>
          <a:p>
            <a:fld id="{16907833-9E66-4D0D-B2A9-5C9A3E6209C3}" type="datetime1">
              <a:rPr lang="en-US" smtClean="0"/>
              <a:t>5/8/2020</a:t>
            </a:fld>
            <a:endParaRPr lang="en-US" dirty="0"/>
          </a:p>
        </p:txBody>
      </p:sp>
      <p:sp>
        <p:nvSpPr>
          <p:cNvPr id="6" name="Footer Placeholder 5">
            <a:extLst>
              <a:ext uri="{FF2B5EF4-FFF2-40B4-BE49-F238E27FC236}">
                <a16:creationId xmlns:a16="http://schemas.microsoft.com/office/drawing/2014/main" id="{B37EA057-026E-7A49-BBA5-0134722C9F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6C2C9D-C19F-5A45-A4C6-8DCCC4E0D268}"/>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120425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01F6-7AA2-0549-889A-0FCBDB8C1278}"/>
              </a:ext>
            </a:extLst>
          </p:cNvPr>
          <p:cNvSpPr>
            <a:spLocks noGrp="1"/>
          </p:cNvSpPr>
          <p:nvPr>
            <p:ph type="title"/>
          </p:nvPr>
        </p:nvSpPr>
        <p:spPr>
          <a:xfrm>
            <a:off x="629842"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2F322C-A4A2-3D42-B45B-21CC511A6272}"/>
              </a:ext>
            </a:extLst>
          </p:cNvPr>
          <p:cNvSpPr>
            <a:spLocks noGrp="1"/>
          </p:cNvSpPr>
          <p:nvPr>
            <p:ph type="body" idx="1"/>
          </p:nvPr>
        </p:nvSpPr>
        <p:spPr>
          <a:xfrm>
            <a:off x="629841" y="1681163"/>
            <a:ext cx="3868340"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EA89E3F-3477-504C-908D-ADD32D9047DF}"/>
              </a:ext>
            </a:extLst>
          </p:cNvPr>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3C60FD-BE16-1A48-AC73-8910FE686BD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AA8025-5B3D-7549-9EC7-357D4F9B7F3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A81429-BA82-EA44-9149-910763D502BC}"/>
              </a:ext>
            </a:extLst>
          </p:cNvPr>
          <p:cNvSpPr>
            <a:spLocks noGrp="1"/>
          </p:cNvSpPr>
          <p:nvPr>
            <p:ph type="dt" sz="half" idx="10"/>
          </p:nvPr>
        </p:nvSpPr>
        <p:spPr/>
        <p:txBody>
          <a:bodyPr/>
          <a:lstStyle/>
          <a:p>
            <a:fld id="{A5A0FB58-25D3-44F1-8819-877A3C1ECBC0}" type="datetime1">
              <a:rPr lang="en-US" smtClean="0"/>
              <a:t>5/8/2020</a:t>
            </a:fld>
            <a:endParaRPr lang="en-US" dirty="0"/>
          </a:p>
        </p:txBody>
      </p:sp>
      <p:sp>
        <p:nvSpPr>
          <p:cNvPr id="8" name="Footer Placeholder 7">
            <a:extLst>
              <a:ext uri="{FF2B5EF4-FFF2-40B4-BE49-F238E27FC236}">
                <a16:creationId xmlns:a16="http://schemas.microsoft.com/office/drawing/2014/main" id="{A9CA91DE-FCC3-574E-A734-677A08C9CA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68552D4-0673-2C49-8570-F735429D218E}"/>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3689019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4CF2-2FC2-BD45-B0F1-9F21E4779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073FDD-E1A1-E148-8F34-B309FFBADDF7}"/>
              </a:ext>
            </a:extLst>
          </p:cNvPr>
          <p:cNvSpPr>
            <a:spLocks noGrp="1"/>
          </p:cNvSpPr>
          <p:nvPr>
            <p:ph type="dt" sz="half" idx="10"/>
          </p:nvPr>
        </p:nvSpPr>
        <p:spPr/>
        <p:txBody>
          <a:bodyPr/>
          <a:lstStyle/>
          <a:p>
            <a:fld id="{6BE568EE-0A45-4427-B357-7918D8E5C2FE}" type="datetime1">
              <a:rPr lang="en-US" smtClean="0"/>
              <a:t>5/8/2020</a:t>
            </a:fld>
            <a:endParaRPr lang="en-US" dirty="0"/>
          </a:p>
        </p:txBody>
      </p:sp>
      <p:sp>
        <p:nvSpPr>
          <p:cNvPr id="4" name="Footer Placeholder 3">
            <a:extLst>
              <a:ext uri="{FF2B5EF4-FFF2-40B4-BE49-F238E27FC236}">
                <a16:creationId xmlns:a16="http://schemas.microsoft.com/office/drawing/2014/main" id="{27A044F0-E500-C84D-AD14-78CBA391B7E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7CB8DE6-25AA-344B-9CC2-6C27960A1D67}"/>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3646269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3DE024-8BC9-3F49-80BD-4E401EFC9F79}"/>
              </a:ext>
            </a:extLst>
          </p:cNvPr>
          <p:cNvSpPr>
            <a:spLocks noGrp="1"/>
          </p:cNvSpPr>
          <p:nvPr>
            <p:ph type="dt" sz="half" idx="10"/>
          </p:nvPr>
        </p:nvSpPr>
        <p:spPr/>
        <p:txBody>
          <a:bodyPr/>
          <a:lstStyle/>
          <a:p>
            <a:fld id="{F19BC699-C9F9-4101-A25E-BA3F6D920EB0}" type="datetime1">
              <a:rPr lang="en-US" smtClean="0"/>
              <a:t>5/8/2020</a:t>
            </a:fld>
            <a:endParaRPr lang="en-US" dirty="0"/>
          </a:p>
        </p:txBody>
      </p:sp>
      <p:sp>
        <p:nvSpPr>
          <p:cNvPr id="3" name="Footer Placeholder 2">
            <a:extLst>
              <a:ext uri="{FF2B5EF4-FFF2-40B4-BE49-F238E27FC236}">
                <a16:creationId xmlns:a16="http://schemas.microsoft.com/office/drawing/2014/main" id="{FEBCDC7A-4EF0-714A-BA10-96BDFBA3FC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FC2DC8-37E2-254E-B09D-731EF2081495}"/>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416545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166C-E6B9-8245-94EC-660065FE74BC}"/>
              </a:ext>
            </a:extLst>
          </p:cNvPr>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E7E42A0-E4A0-4A47-BD3E-F54316A0D435}"/>
              </a:ext>
            </a:extLst>
          </p:cNvPr>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81B35E-0C3C-CA45-B32E-D71CBF24A313}"/>
              </a:ext>
            </a:extLst>
          </p:cNvPr>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431469-9252-5B45-88D9-A090146125CC}"/>
              </a:ext>
            </a:extLst>
          </p:cNvPr>
          <p:cNvSpPr>
            <a:spLocks noGrp="1"/>
          </p:cNvSpPr>
          <p:nvPr>
            <p:ph type="dt" sz="half" idx="10"/>
          </p:nvPr>
        </p:nvSpPr>
        <p:spPr/>
        <p:txBody>
          <a:bodyPr/>
          <a:lstStyle/>
          <a:p>
            <a:fld id="{7F049748-BA47-4849-AD0F-9B4301D692EF}" type="datetime1">
              <a:rPr lang="en-US" smtClean="0"/>
              <a:t>5/8/2020</a:t>
            </a:fld>
            <a:endParaRPr lang="en-US" dirty="0"/>
          </a:p>
        </p:txBody>
      </p:sp>
      <p:sp>
        <p:nvSpPr>
          <p:cNvPr id="6" name="Footer Placeholder 5">
            <a:extLst>
              <a:ext uri="{FF2B5EF4-FFF2-40B4-BE49-F238E27FC236}">
                <a16:creationId xmlns:a16="http://schemas.microsoft.com/office/drawing/2014/main" id="{98406E05-D46B-6F4D-A2CF-14343DF0DE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70D320-CFDB-DA46-B9ED-AFDBCD630B52}"/>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199292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08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501F61-B34D-43C6-BB73-CB28043B81EA}"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3868607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3E78-A1A0-2047-8FF2-87F3E04F5909}"/>
              </a:ext>
            </a:extLst>
          </p:cNvPr>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F900F2A-60EA-1342-B46E-E3613F494ED9}"/>
              </a:ext>
            </a:extLst>
          </p:cNvPr>
          <p:cNvSpPr>
            <a:spLocks noGrp="1"/>
          </p:cNvSpPr>
          <p:nvPr>
            <p:ph type="pic" idx="1"/>
          </p:nvPr>
        </p:nvSpPr>
        <p:spPr>
          <a:xfrm>
            <a:off x="3887391" y="987427"/>
            <a:ext cx="4629150" cy="4873625"/>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0EA9B1A4-DEB9-5241-8067-91416DA2FDF0}"/>
              </a:ext>
            </a:extLst>
          </p:cNvPr>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05B970-4DDB-1746-A65E-971627BE492D}"/>
              </a:ext>
            </a:extLst>
          </p:cNvPr>
          <p:cNvSpPr>
            <a:spLocks noGrp="1"/>
          </p:cNvSpPr>
          <p:nvPr>
            <p:ph type="dt" sz="half" idx="10"/>
          </p:nvPr>
        </p:nvSpPr>
        <p:spPr/>
        <p:txBody>
          <a:bodyPr/>
          <a:lstStyle/>
          <a:p>
            <a:fld id="{BB58AE7D-9676-49D5-AF95-87192E438DA9}" type="datetime1">
              <a:rPr lang="en-US" smtClean="0"/>
              <a:t>5/8/2020</a:t>
            </a:fld>
            <a:endParaRPr lang="en-US" dirty="0"/>
          </a:p>
        </p:txBody>
      </p:sp>
      <p:sp>
        <p:nvSpPr>
          <p:cNvPr id="6" name="Footer Placeholder 5">
            <a:extLst>
              <a:ext uri="{FF2B5EF4-FFF2-40B4-BE49-F238E27FC236}">
                <a16:creationId xmlns:a16="http://schemas.microsoft.com/office/drawing/2014/main" id="{E1F3230F-9A79-0A4B-815D-3369C9D1D6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B725F4-E8F2-204A-AEE6-8C66EA6DA44D}"/>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2352434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E512-9D6C-ED46-A585-5810043DFA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49FAAF-407C-E34A-9757-F3F13DB913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6330E-FA2D-D245-8743-728B4C8D84AE}"/>
              </a:ext>
            </a:extLst>
          </p:cNvPr>
          <p:cNvSpPr>
            <a:spLocks noGrp="1"/>
          </p:cNvSpPr>
          <p:nvPr>
            <p:ph type="dt" sz="half" idx="10"/>
          </p:nvPr>
        </p:nvSpPr>
        <p:spPr/>
        <p:txBody>
          <a:bodyPr/>
          <a:lstStyle/>
          <a:p>
            <a:fld id="{8A5BDACD-5EF2-4E8E-85F6-D47560FA5142}" type="datetime1">
              <a:rPr lang="en-US" smtClean="0"/>
              <a:t>5/8/2020</a:t>
            </a:fld>
            <a:endParaRPr lang="en-US" dirty="0"/>
          </a:p>
        </p:txBody>
      </p:sp>
      <p:sp>
        <p:nvSpPr>
          <p:cNvPr id="5" name="Footer Placeholder 4">
            <a:extLst>
              <a:ext uri="{FF2B5EF4-FFF2-40B4-BE49-F238E27FC236}">
                <a16:creationId xmlns:a16="http://schemas.microsoft.com/office/drawing/2014/main" id="{1E1E37CD-F3FB-F740-B370-378F534120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969601-821A-144C-A828-FF7FED8AD7AE}"/>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2898084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FEA057-C891-E64C-92F4-279141073DC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79F97-10F6-AA4E-806D-1763ADBD48C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44A0D-FC85-1343-BC7D-97E708B48E2E}"/>
              </a:ext>
            </a:extLst>
          </p:cNvPr>
          <p:cNvSpPr>
            <a:spLocks noGrp="1"/>
          </p:cNvSpPr>
          <p:nvPr>
            <p:ph type="dt" sz="half" idx="10"/>
          </p:nvPr>
        </p:nvSpPr>
        <p:spPr/>
        <p:txBody>
          <a:bodyPr/>
          <a:lstStyle/>
          <a:p>
            <a:fld id="{17921B7A-E5A8-4486-A7E7-0506D090CB9E}" type="datetime1">
              <a:rPr lang="en-US" smtClean="0"/>
              <a:t>5/8/2020</a:t>
            </a:fld>
            <a:endParaRPr lang="en-US" dirty="0"/>
          </a:p>
        </p:txBody>
      </p:sp>
      <p:sp>
        <p:nvSpPr>
          <p:cNvPr id="5" name="Footer Placeholder 4">
            <a:extLst>
              <a:ext uri="{FF2B5EF4-FFF2-40B4-BE49-F238E27FC236}">
                <a16:creationId xmlns:a16="http://schemas.microsoft.com/office/drawing/2014/main" id="{1888BBC0-F38C-DE4C-BD90-A03B1A094B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6ABD98-F9D9-7B43-8CF4-99ACA6776441}"/>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3277235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AD849">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48856"/>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 y="12235"/>
            <a:ext cx="7772400" cy="1216014"/>
          </a:xfrm>
        </p:spPr>
        <p:txBody>
          <a:bodyPr/>
          <a:lstStyle>
            <a:lvl1pPr algn="l">
              <a:defRPr b="1">
                <a:solidFill>
                  <a:srgbClr val="005800"/>
                </a:solidFill>
              </a:defRPr>
            </a:lvl1pPr>
          </a:lstStyle>
          <a:p>
            <a:r>
              <a:rPr lang="en-US" dirty="0"/>
              <a:t>Click to edit Master title style</a:t>
            </a:r>
          </a:p>
        </p:txBody>
      </p:sp>
      <p:sp>
        <p:nvSpPr>
          <p:cNvPr id="3" name="Subtitle 2"/>
          <p:cNvSpPr>
            <a:spLocks noGrp="1"/>
          </p:cNvSpPr>
          <p:nvPr>
            <p:ph type="subTitle" idx="1"/>
          </p:nvPr>
        </p:nvSpPr>
        <p:spPr>
          <a:xfrm>
            <a:off x="457200" y="1228248"/>
            <a:ext cx="6400800" cy="964054"/>
          </a:xfrm>
        </p:spPr>
        <p:txBody>
          <a:bodyPr/>
          <a:lstStyle>
            <a:lvl1pPr marL="0" indent="0" algn="l">
              <a:buNone/>
              <a:defRPr b="1">
                <a:solidFill>
                  <a:srgbClr val="008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F62D2A-E6D0-4752-8E3C-15FEF3FA379B}"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617" y="-802166"/>
            <a:ext cx="10182687" cy="8681838"/>
          </a:xfrm>
          <a:prstGeom prst="rect">
            <a:avLst/>
          </a:prstGeom>
        </p:spPr>
      </p:pic>
    </p:spTree>
    <p:extLst>
      <p:ext uri="{BB962C8B-B14F-4D97-AF65-F5344CB8AC3E}">
        <p14:creationId xmlns:p14="http://schemas.microsoft.com/office/powerpoint/2010/main" val="1913615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08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4D6BF9-2418-4E6A-A075-2937124116D3}"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1396271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648663"/>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521439"/>
            <a:ext cx="7772400" cy="716185"/>
          </a:xfrm>
        </p:spPr>
        <p:txBody>
          <a:bodyPr anchor="b">
            <a:normAutofit/>
          </a:bodyPr>
          <a:lstStyle>
            <a:lvl1pPr marL="0" indent="0">
              <a:buNone/>
              <a:defRPr sz="32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28C1C8-9FA7-4D5F-ACFC-0C9A5E6BCCDF}"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dirty="0"/>
          </a:p>
        </p:txBody>
      </p:sp>
      <p:pic>
        <p:nvPicPr>
          <p:cNvPr id="9" name="Picture 8" descr="house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7249" y="3296608"/>
            <a:ext cx="3462528" cy="2502408"/>
          </a:xfrm>
          <a:prstGeom prst="rect">
            <a:avLst/>
          </a:prstGeom>
        </p:spPr>
      </p:pic>
    </p:spTree>
    <p:extLst>
      <p:ext uri="{BB962C8B-B14F-4D97-AF65-F5344CB8AC3E}">
        <p14:creationId xmlns:p14="http://schemas.microsoft.com/office/powerpoint/2010/main" val="3302964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CDC6AD-147B-44D3-8E9E-EBDEDFDE8510}" type="datetime1">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3479780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131C47A-7A94-4A8D-A005-586058831687}" type="datetime1">
              <a:rPr lang="en-US" smtClean="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2580916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166EDD4-F4D3-4E36-9D55-E6328B245229}" type="datetime1">
              <a:rPr lang="en-US" smtClean="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3973778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AD63509-500F-4BC0-AB05-E024AEB055A8}" type="datetime1">
              <a:rPr lang="en-US" smtClean="0"/>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239135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648663"/>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521439"/>
            <a:ext cx="7772400" cy="716185"/>
          </a:xfrm>
        </p:spPr>
        <p:txBody>
          <a:bodyPr anchor="b">
            <a:normAutofit/>
          </a:bodyPr>
          <a:lstStyle>
            <a:lvl1pPr marL="0" indent="0">
              <a:buNone/>
              <a:defRPr sz="32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77D7CB-7AD2-4B96-ACD7-132A38048157}"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dirty="0"/>
          </a:p>
        </p:txBody>
      </p:sp>
      <p:pic>
        <p:nvPicPr>
          <p:cNvPr id="9" name="Picture 8" descr="house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7249" y="3296608"/>
            <a:ext cx="3462528" cy="2502408"/>
          </a:xfrm>
          <a:prstGeom prst="rect">
            <a:avLst/>
          </a:prstGeom>
        </p:spPr>
      </p:pic>
    </p:spTree>
    <p:extLst>
      <p:ext uri="{BB962C8B-B14F-4D97-AF65-F5344CB8AC3E}">
        <p14:creationId xmlns:p14="http://schemas.microsoft.com/office/powerpoint/2010/main" val="1978908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57C41B-ABC5-42AA-83F7-2F82C00E6AB6}" type="datetime1">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2644768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A4A439-60CD-443B-8052-DBB964B93A42}" type="datetime1">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2388429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4C107D-95EE-4909-8A2D-57BB31E82E65}"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2376816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40844A1-0AC9-4273-877E-1FDB5D2E64A9}"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39825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2CEA4F-CB6A-4FD7-A73F-6004EFFC0C6B}" type="datetime1">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235801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39B4583-6C66-4621-BB65-9F9578398CD6}" type="datetime1">
              <a:rPr lang="en-US" smtClean="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116204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3EC942E-4B76-4A23-9E8C-B6C79F7DA746}" type="datetime1">
              <a:rPr lang="en-US" smtClean="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251971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9CEDB18-8062-4406-BA3C-606FCF54AE05}" type="datetime1">
              <a:rPr lang="en-US" smtClean="0"/>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32504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3785DA-37E3-433E-B8A1-F15BE1733878}" type="datetime1">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86589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E763C0-0C96-44AF-B07C-94C73013BD75}" type="datetime1">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t>‹#›</a:t>
            </a:fld>
            <a:endParaRPr lang="en-US" dirty="0"/>
          </a:p>
        </p:txBody>
      </p:sp>
    </p:spTree>
    <p:extLst>
      <p:ext uri="{BB962C8B-B14F-4D97-AF65-F5344CB8AC3E}">
        <p14:creationId xmlns:p14="http://schemas.microsoft.com/office/powerpoint/2010/main" val="234224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A9E7B-CB17-0B4A-B4E1-519665044527}" type="slidenum">
              <a:rPr lang="en-US" smtClean="0"/>
              <a:pPr/>
              <a:t>‹#›</a:t>
            </a:fld>
            <a:endParaRPr lang="en-US" dirty="0"/>
          </a:p>
        </p:txBody>
      </p:sp>
      <p:pic>
        <p:nvPicPr>
          <p:cNvPr id="4" name="Picture 3" descr="arc 03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08713" y="5440367"/>
            <a:ext cx="1635286" cy="1120171"/>
          </a:xfrm>
          <a:prstGeom prst="rect">
            <a:avLst/>
          </a:prstGeom>
        </p:spPr>
      </p:pic>
      <p:pic>
        <p:nvPicPr>
          <p:cNvPr id="7" name="Picture 6" descr="logo03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28566" y="5900965"/>
            <a:ext cx="1124449" cy="534113"/>
          </a:xfrm>
          <a:prstGeom prst="rect">
            <a:avLst/>
          </a:prstGeom>
        </p:spPr>
      </p:pic>
      <p:pic>
        <p:nvPicPr>
          <p:cNvPr id="16" name="Picture 15" descr="number4.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05384" y="6376135"/>
            <a:ext cx="8738616" cy="368808"/>
          </a:xfrm>
          <a:prstGeom prst="rect">
            <a:avLst/>
          </a:prstGeom>
        </p:spPr>
      </p:pic>
    </p:spTree>
    <p:extLst>
      <p:ext uri="{BB962C8B-B14F-4D97-AF65-F5344CB8AC3E}">
        <p14:creationId xmlns:p14="http://schemas.microsoft.com/office/powerpoint/2010/main" val="404132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CE6E-ADC3-3949-B0AF-986731AA1821}"/>
              </a:ext>
            </a:extLst>
          </p:cNvPr>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89A6E3-0A0C-1945-A2EA-5540AC0F0857}"/>
              </a:ext>
            </a:extLst>
          </p:cNvPr>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7A624-1F4A-D04F-9A2A-6DDB5B8EB4AF}"/>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295CE9-83CF-48F8-B9A5-E27B0055716C}" type="datetime1">
              <a:rPr lang="en-US" smtClean="0"/>
              <a:t>5/8/2020</a:t>
            </a:fld>
            <a:endParaRPr lang="en-US" dirty="0"/>
          </a:p>
        </p:txBody>
      </p:sp>
      <p:sp>
        <p:nvSpPr>
          <p:cNvPr id="5" name="Footer Placeholder 4">
            <a:extLst>
              <a:ext uri="{FF2B5EF4-FFF2-40B4-BE49-F238E27FC236}">
                <a16:creationId xmlns:a16="http://schemas.microsoft.com/office/drawing/2014/main" id="{843663A8-0071-0D4B-938D-A2ABFC572CC5}"/>
              </a:ext>
            </a:extLst>
          </p:cNvPr>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5B0DAE-C4D0-5A4E-9AEB-237199B84CC8}"/>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D0EAB4-4954-FC42-9A58-C49EEA6F401E}" type="slidenum">
              <a:rPr lang="en-US" smtClean="0"/>
              <a:t>‹#›</a:t>
            </a:fld>
            <a:endParaRPr lang="en-US" dirty="0"/>
          </a:p>
        </p:txBody>
      </p:sp>
    </p:spTree>
    <p:extLst>
      <p:ext uri="{BB962C8B-B14F-4D97-AF65-F5344CB8AC3E}">
        <p14:creationId xmlns:p14="http://schemas.microsoft.com/office/powerpoint/2010/main" val="3623385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A9E7B-CB17-0B4A-B4E1-519665044527}" type="slidenum">
              <a:rPr lang="en-US" smtClean="0"/>
              <a:pPr/>
              <a:t>‹#›</a:t>
            </a:fld>
            <a:endParaRPr lang="en-US" dirty="0"/>
          </a:p>
        </p:txBody>
      </p:sp>
      <p:pic>
        <p:nvPicPr>
          <p:cNvPr id="4" name="Picture 3" descr="arc 03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08713" y="5440367"/>
            <a:ext cx="1635286" cy="1120171"/>
          </a:xfrm>
          <a:prstGeom prst="rect">
            <a:avLst/>
          </a:prstGeom>
        </p:spPr>
      </p:pic>
      <p:pic>
        <p:nvPicPr>
          <p:cNvPr id="7" name="Picture 6" descr="logo03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28566" y="5900965"/>
            <a:ext cx="1124449" cy="534113"/>
          </a:xfrm>
          <a:prstGeom prst="rect">
            <a:avLst/>
          </a:prstGeom>
        </p:spPr>
      </p:pic>
      <p:pic>
        <p:nvPicPr>
          <p:cNvPr id="16" name="Picture 15" descr="number4.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05384" y="6376135"/>
            <a:ext cx="8738616" cy="368808"/>
          </a:xfrm>
          <a:prstGeom prst="rect">
            <a:avLst/>
          </a:prstGeom>
        </p:spPr>
      </p:pic>
    </p:spTree>
    <p:extLst>
      <p:ext uri="{BB962C8B-B14F-4D97-AF65-F5344CB8AC3E}">
        <p14:creationId xmlns:p14="http://schemas.microsoft.com/office/powerpoint/2010/main" val="1451616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rc 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3390900"/>
            <a:ext cx="5080000" cy="3467100"/>
          </a:xfrm>
          <a:prstGeom prst="rect">
            <a:avLst/>
          </a:prstGeom>
        </p:spPr>
      </p:pic>
      <p:pic>
        <p:nvPicPr>
          <p:cNvPr id="10" name="Picture 9" descr="logo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3177" y="4379570"/>
            <a:ext cx="3072730" cy="1914276"/>
          </a:xfrm>
          <a:prstGeom prst="rect">
            <a:avLst/>
          </a:prstGeom>
        </p:spPr>
      </p:pic>
      <p:sp>
        <p:nvSpPr>
          <p:cNvPr id="6" name="Title 1"/>
          <p:cNvSpPr txBox="1">
            <a:spLocks/>
          </p:cNvSpPr>
          <p:nvPr/>
        </p:nvSpPr>
        <p:spPr>
          <a:xfrm>
            <a:off x="-152025" y="54594"/>
            <a:ext cx="9448049" cy="175365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005800"/>
                </a:solidFill>
                <a:latin typeface="+mj-lt"/>
                <a:ea typeface="+mj-ea"/>
                <a:cs typeface="+mj-cs"/>
              </a:defRPr>
            </a:lvl1pPr>
          </a:lstStyle>
          <a:p>
            <a:pPr lvl="0" algn="ctr">
              <a:defRPr/>
            </a:pPr>
            <a:r>
              <a:rPr lang="en-US" sz="4000" dirty="0">
                <a:latin typeface="+mn-lt"/>
              </a:rPr>
              <a:t>2020/25 Strategic Plans and 2020/21 Annual Performance Plans </a:t>
            </a:r>
            <a:endParaRPr kumimoji="0" lang="en-US" sz="4400" b="1" i="0" u="none" strike="noStrike" kern="1200" cap="none" spc="0" normalizeH="0" baseline="0" noProof="0" dirty="0">
              <a:ln>
                <a:noFill/>
              </a:ln>
              <a:solidFill>
                <a:srgbClr val="005800"/>
              </a:solidFill>
              <a:effectLst/>
              <a:uLnTx/>
              <a:uFillTx/>
              <a:latin typeface="Calibri"/>
              <a:ea typeface="+mj-ea"/>
              <a:cs typeface="+mj-cs"/>
            </a:endParaRPr>
          </a:p>
        </p:txBody>
      </p:sp>
      <p:sp>
        <p:nvSpPr>
          <p:cNvPr id="2" name="Slide Number Placeholder 1">
            <a:extLst>
              <a:ext uri="{FF2B5EF4-FFF2-40B4-BE49-F238E27FC236}">
                <a16:creationId xmlns:a16="http://schemas.microsoft.com/office/drawing/2014/main" id="{41A62B9D-86CC-420A-97BC-78AD53538460}"/>
              </a:ext>
            </a:extLst>
          </p:cNvPr>
          <p:cNvSpPr>
            <a:spLocks noGrp="1"/>
          </p:cNvSpPr>
          <p:nvPr>
            <p:ph type="sldNum" sz="quarter" idx="12"/>
          </p:nvPr>
        </p:nvSpPr>
        <p:spPr/>
        <p:txBody>
          <a:bodyPr/>
          <a:lstStyle/>
          <a:p>
            <a:fld id="{76CA9E7B-CB17-0B4A-B4E1-519665044527}" type="slidenum">
              <a:rPr lang="en-US" smtClean="0"/>
              <a:t>1</a:t>
            </a:fld>
            <a:endParaRPr lang="en-US" dirty="0"/>
          </a:p>
        </p:txBody>
      </p:sp>
    </p:spTree>
    <p:extLst>
      <p:ext uri="{BB962C8B-B14F-4D97-AF65-F5344CB8AC3E}">
        <p14:creationId xmlns:p14="http://schemas.microsoft.com/office/powerpoint/2010/main" val="192113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246580" y="1232899"/>
            <a:ext cx="8774130" cy="1664413"/>
          </a:xfrm>
        </p:spPr>
        <p:txBody>
          <a:bodyPr>
            <a:normAutofit fontScale="62500" lnSpcReduction="20000"/>
          </a:bodyPr>
          <a:lstStyle/>
          <a:p>
            <a:endParaRPr lang="en-US" dirty="0"/>
          </a:p>
          <a:p>
            <a:pPr marL="228600">
              <a:lnSpc>
                <a:spcPct val="107000"/>
              </a:lnSpc>
              <a:spcBef>
                <a:spcPts val="1200"/>
              </a:spcBef>
              <a:spcAft>
                <a:spcPts val="0"/>
              </a:spcAft>
            </a:pPr>
            <a:r>
              <a:rPr lang="en-ZA" sz="9600" cap="all" dirty="0">
                <a:solidFill>
                  <a:schemeClr val="bg1"/>
                </a:solidFill>
                <a:latin typeface="Calibri" panose="020F0502020204030204" pitchFamily="34" charset="0"/>
                <a:ea typeface="Times New Roman" panose="02020603050405020304" pitchFamily="18" charset="0"/>
              </a:rPr>
              <a:t> Part B Strategic Plan</a:t>
            </a:r>
            <a:endParaRPr lang="en-ZA" sz="8800" dirty="0">
              <a:solidFill>
                <a:schemeClr val="bg1"/>
              </a:solidFill>
              <a:latin typeface="Times New Roman" panose="02020603050405020304" pitchFamily="18"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BFD10D87-85F7-494F-A107-1ECE87D8E068}"/>
              </a:ext>
            </a:extLst>
          </p:cNvPr>
          <p:cNvSpPr>
            <a:spLocks noGrp="1"/>
          </p:cNvSpPr>
          <p:nvPr>
            <p:ph type="sldNum" sz="quarter" idx="12"/>
          </p:nvPr>
        </p:nvSpPr>
        <p:spPr/>
        <p:txBody>
          <a:bodyPr/>
          <a:lstStyle/>
          <a:p>
            <a:fld id="{76CA9E7B-CB17-0B4A-B4E1-519665044527}" type="slidenum">
              <a:rPr lang="en-US" smtClean="0"/>
              <a:t>10</a:t>
            </a:fld>
            <a:endParaRPr lang="en-US" dirty="0"/>
          </a:p>
        </p:txBody>
      </p:sp>
    </p:spTree>
    <p:extLst>
      <p:ext uri="{BB962C8B-B14F-4D97-AF65-F5344CB8AC3E}">
        <p14:creationId xmlns:p14="http://schemas.microsoft.com/office/powerpoint/2010/main" val="3635164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342B-758A-4088-816E-7F9F9EA8B114}"/>
              </a:ext>
            </a:extLst>
          </p:cNvPr>
          <p:cNvSpPr>
            <a:spLocks noGrp="1"/>
          </p:cNvSpPr>
          <p:nvPr>
            <p:ph type="title"/>
          </p:nvPr>
        </p:nvSpPr>
        <p:spPr>
          <a:xfrm>
            <a:off x="457200" y="160337"/>
            <a:ext cx="8229600" cy="824401"/>
          </a:xfrm>
        </p:spPr>
        <p:txBody>
          <a:bodyPr>
            <a:normAutofit fontScale="90000"/>
          </a:bodyPr>
          <a:lstStyle/>
          <a:p>
            <a:r>
              <a:rPr lang="en-US" dirty="0"/>
              <a:t>IMPACT STATEMENT OF THE ENTITY</a:t>
            </a:r>
            <a:endParaRPr lang="en-ZA" dirty="0"/>
          </a:p>
        </p:txBody>
      </p:sp>
      <p:sp>
        <p:nvSpPr>
          <p:cNvPr id="3" name="Content Placeholder 2">
            <a:extLst>
              <a:ext uri="{FF2B5EF4-FFF2-40B4-BE49-F238E27FC236}">
                <a16:creationId xmlns:a16="http://schemas.microsoft.com/office/drawing/2014/main" id="{78E54BEF-A8B7-4C53-BA1F-EBA3CB5B85D6}"/>
              </a:ext>
            </a:extLst>
          </p:cNvPr>
          <p:cNvSpPr>
            <a:spLocks noGrp="1"/>
          </p:cNvSpPr>
          <p:nvPr>
            <p:ph idx="1"/>
          </p:nvPr>
        </p:nvSpPr>
        <p:spPr>
          <a:xfrm>
            <a:off x="246184" y="1166018"/>
            <a:ext cx="8630529" cy="3813945"/>
          </a:xfrm>
        </p:spPr>
        <p:txBody>
          <a:bodyPr>
            <a:normAutofit/>
          </a:bodyPr>
          <a:lstStyle/>
          <a:p>
            <a:pPr marL="0" indent="0" algn="just">
              <a:buNone/>
            </a:pPr>
            <a:r>
              <a:rPr lang="en-GB" sz="2000" b="1" dirty="0"/>
              <a:t>In support of the priorities of the 6</a:t>
            </a:r>
            <a:r>
              <a:rPr lang="en-GB" sz="2000" b="1" baseline="30000" dirty="0"/>
              <a:t>th</a:t>
            </a:r>
            <a:r>
              <a:rPr lang="en-GB" sz="2000" b="1" dirty="0"/>
              <a:t> administration, and informed by legislative and policy mandates, the CSOS defines its IMPACT as follows:</a:t>
            </a:r>
          </a:p>
          <a:p>
            <a:pPr marL="0" indent="0" algn="just">
              <a:buNone/>
            </a:pPr>
            <a:endParaRPr lang="en-US" dirty="0"/>
          </a:p>
          <a:p>
            <a:pPr marL="0" indent="0" algn="just">
              <a:buNone/>
            </a:pPr>
            <a:r>
              <a:rPr lang="en-US" sz="2000" dirty="0"/>
              <a:t>Governed, Harmonious, Empowered and Transformed Community Schemes contributing to spatial justice, socio-economic transformation and the creation of liveable neighbourhoods.</a:t>
            </a:r>
          </a:p>
          <a:p>
            <a:endParaRPr lang="en-ZA" dirty="0"/>
          </a:p>
        </p:txBody>
      </p:sp>
      <p:sp>
        <p:nvSpPr>
          <p:cNvPr id="4" name="Slide Number Placeholder 3">
            <a:extLst>
              <a:ext uri="{FF2B5EF4-FFF2-40B4-BE49-F238E27FC236}">
                <a16:creationId xmlns:a16="http://schemas.microsoft.com/office/drawing/2014/main" id="{B881FE08-1DA8-4AC8-BF12-37E55F3EFD24}"/>
              </a:ext>
            </a:extLst>
          </p:cNvPr>
          <p:cNvSpPr>
            <a:spLocks noGrp="1"/>
          </p:cNvSpPr>
          <p:nvPr>
            <p:ph type="sldNum" sz="quarter" idx="12"/>
          </p:nvPr>
        </p:nvSpPr>
        <p:spPr/>
        <p:txBody>
          <a:bodyPr/>
          <a:lstStyle/>
          <a:p>
            <a:fld id="{76CA9E7B-CB17-0B4A-B4E1-519665044527}" type="slidenum">
              <a:rPr lang="en-US" smtClean="0"/>
              <a:t>11</a:t>
            </a:fld>
            <a:endParaRPr lang="en-US" dirty="0"/>
          </a:p>
        </p:txBody>
      </p:sp>
    </p:spTree>
    <p:extLst>
      <p:ext uri="{BB962C8B-B14F-4D97-AF65-F5344CB8AC3E}">
        <p14:creationId xmlns:p14="http://schemas.microsoft.com/office/powerpoint/2010/main" val="259835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BF5C347-2C56-4A5C-B9DF-7E6FD276B880}"/>
              </a:ext>
            </a:extLst>
          </p:cNvPr>
          <p:cNvGraphicFramePr>
            <a:graphicFrameLocks noGrp="1"/>
          </p:cNvGraphicFramePr>
          <p:nvPr>
            <p:ph idx="1"/>
            <p:extLst>
              <p:ext uri="{D42A27DB-BD31-4B8C-83A1-F6EECF244321}">
                <p14:modId xmlns:p14="http://schemas.microsoft.com/office/powerpoint/2010/main" val="2492744136"/>
              </p:ext>
            </p:extLst>
          </p:nvPr>
        </p:nvGraphicFramePr>
        <p:xfrm>
          <a:off x="220895" y="635109"/>
          <a:ext cx="8848579" cy="5081664"/>
        </p:xfrm>
        <a:graphic>
          <a:graphicData uri="http://schemas.openxmlformats.org/drawingml/2006/table">
            <a:tbl>
              <a:tblPr firstRow="1" firstCol="1" bandRow="1">
                <a:tableStyleId>{5C22544A-7EE6-4342-B048-85BDC9FD1C3A}</a:tableStyleId>
              </a:tblPr>
              <a:tblGrid>
                <a:gridCol w="2314271">
                  <a:extLst>
                    <a:ext uri="{9D8B030D-6E8A-4147-A177-3AD203B41FA5}">
                      <a16:colId xmlns:a16="http://schemas.microsoft.com/office/drawing/2014/main" val="1854670788"/>
                    </a:ext>
                  </a:extLst>
                </a:gridCol>
                <a:gridCol w="2314271">
                  <a:extLst>
                    <a:ext uri="{9D8B030D-6E8A-4147-A177-3AD203B41FA5}">
                      <a16:colId xmlns:a16="http://schemas.microsoft.com/office/drawing/2014/main" val="443627019"/>
                    </a:ext>
                  </a:extLst>
                </a:gridCol>
                <a:gridCol w="2219793">
                  <a:extLst>
                    <a:ext uri="{9D8B030D-6E8A-4147-A177-3AD203B41FA5}">
                      <a16:colId xmlns:a16="http://schemas.microsoft.com/office/drawing/2014/main" val="3363686911"/>
                    </a:ext>
                  </a:extLst>
                </a:gridCol>
                <a:gridCol w="2000244">
                  <a:extLst>
                    <a:ext uri="{9D8B030D-6E8A-4147-A177-3AD203B41FA5}">
                      <a16:colId xmlns:a16="http://schemas.microsoft.com/office/drawing/2014/main" val="1836275254"/>
                    </a:ext>
                  </a:extLst>
                </a:gridCol>
              </a:tblGrid>
              <a:tr h="506580">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rPr>
                        <a:t>OUTCOME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rPr>
                        <a:t>OUTCOME INDICATOR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BASELINE </a:t>
                      </a:r>
                    </a:p>
                  </a:txBody>
                  <a:tcPr marL="68580" marR="68580" marT="0" marB="0"/>
                </a:tc>
                <a:tc>
                  <a:txBody>
                    <a:bodyPr/>
                    <a:lstStyle/>
                    <a:p>
                      <a:pPr algn="ctr">
                        <a:lnSpc>
                          <a:spcPct val="107000"/>
                        </a:lnSpc>
                        <a:spcAft>
                          <a:spcPts val="0"/>
                        </a:spcAft>
                      </a:pPr>
                      <a:r>
                        <a:rPr lang="en-US" sz="1800" dirty="0">
                          <a:effectLst/>
                        </a:rPr>
                        <a:t>FIVE-YEAR TARGET</a:t>
                      </a:r>
                      <a:endParaRPr lang="en-ZA" sz="1800" dirty="0">
                        <a:effectLst/>
                      </a:endParaRPr>
                    </a:p>
                    <a:p>
                      <a:pPr algn="ctr">
                        <a:lnSpc>
                          <a:spcPct val="107000"/>
                        </a:lnSpc>
                        <a:spcAft>
                          <a:spcPts val="0"/>
                        </a:spcAft>
                      </a:pPr>
                      <a:r>
                        <a:rPr lang="en-US"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8997472"/>
                  </a:ext>
                </a:extLst>
              </a:tr>
              <a:tr h="905613">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Outcome 1: Functional, Efficient and integrated Government</a:t>
                      </a:r>
                    </a:p>
                    <a:p>
                      <a:pPr algn="just">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Unqualified audit opinion with no matters of emphasis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Adverse Opinion </a:t>
                      </a:r>
                    </a:p>
                  </a:txBody>
                  <a:tcPr marL="68580" marR="68580" marT="0" marB="0"/>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Unqualified audit opinion with no matters of emphasis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813208"/>
                  </a:ext>
                </a:extLst>
              </a:tr>
              <a:tr h="1801871">
                <a:tc rowSpan="2">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Outcome 2: An effectively regulated  community scheme sector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Percentage increase  of registered community schemes over the five year period</a:t>
                      </a:r>
                    </a:p>
                    <a:p>
                      <a:pPr algn="just">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25 800 </a:t>
                      </a:r>
                    </a:p>
                  </a:txBody>
                  <a:tcPr marL="68580" marR="68580"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193% </a:t>
                      </a:r>
                    </a:p>
                    <a:p>
                      <a:pPr algn="just">
                        <a:lnSpc>
                          <a:spcPct val="107000"/>
                        </a:lnSpc>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25 800 to 75 800)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7680806"/>
                  </a:ext>
                </a:extLst>
              </a:tr>
              <a:tr h="1251348">
                <a:tc vMerge="1">
                  <a:txBody>
                    <a:bodyPr/>
                    <a:lstStyle/>
                    <a:p>
                      <a:pPr algn="just">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Percentage of registered  community schemes  compliant.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New</a:t>
                      </a:r>
                    </a:p>
                  </a:txBody>
                  <a:tcPr marL="68580" marR="68580" marT="0" marB="0"/>
                </a:tc>
                <a:tc>
                  <a:txBody>
                    <a:bodyPr/>
                    <a:lstStyle/>
                    <a:p>
                      <a:pPr algn="just">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80%</a:t>
                      </a:r>
                    </a:p>
                    <a:p>
                      <a:pPr algn="just">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1844740"/>
                  </a:ext>
                </a:extLst>
              </a:tr>
            </a:tbl>
          </a:graphicData>
        </a:graphic>
      </p:graphicFrame>
      <p:sp>
        <p:nvSpPr>
          <p:cNvPr id="4" name="Slide Number Placeholder 3">
            <a:extLst>
              <a:ext uri="{FF2B5EF4-FFF2-40B4-BE49-F238E27FC236}">
                <a16:creationId xmlns:a16="http://schemas.microsoft.com/office/drawing/2014/main" id="{39D2158A-0670-4349-8CAD-7D656E78E0D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a:extLst>
              <a:ext uri="{FF2B5EF4-FFF2-40B4-BE49-F238E27FC236}">
                <a16:creationId xmlns:a16="http://schemas.microsoft.com/office/drawing/2014/main" id="{93D6785C-830E-4505-AD4F-DAAD51949A94}"/>
              </a:ext>
            </a:extLst>
          </p:cNvPr>
          <p:cNvSpPr>
            <a:spLocks noGrp="1"/>
          </p:cNvSpPr>
          <p:nvPr>
            <p:ph type="title"/>
          </p:nvPr>
        </p:nvSpPr>
        <p:spPr>
          <a:xfrm>
            <a:off x="220895" y="85769"/>
            <a:ext cx="8229600" cy="362359"/>
          </a:xfrm>
        </p:spPr>
        <p:txBody>
          <a:bodyPr>
            <a:noAutofit/>
          </a:bodyPr>
          <a:lstStyle/>
          <a:p>
            <a:pPr marL="457200" algn="just">
              <a:spcBef>
                <a:spcPts val="2400"/>
              </a:spcBef>
              <a:spcAft>
                <a:spcPts val="1800"/>
              </a:spcAft>
            </a:pPr>
            <a:r>
              <a:rPr lang="en-US" sz="2900" kern="0" cap="all" dirty="0">
                <a:latin typeface="Calibri" panose="020F0502020204030204" pitchFamily="34" charset="0"/>
                <a:cs typeface="Calibri" panose="020F0502020204030204" pitchFamily="34" charset="0"/>
              </a:rPr>
              <a:t>MEASURING OUTCOMES </a:t>
            </a:r>
            <a:endParaRPr lang="en-ZA" sz="2900" kern="0" cap="al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798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BF5C347-2C56-4A5C-B9DF-7E6FD276B880}"/>
              </a:ext>
            </a:extLst>
          </p:cNvPr>
          <p:cNvGraphicFramePr>
            <a:graphicFrameLocks noGrp="1"/>
          </p:cNvGraphicFramePr>
          <p:nvPr>
            <p:ph idx="1"/>
            <p:extLst>
              <p:ext uri="{D42A27DB-BD31-4B8C-83A1-F6EECF244321}">
                <p14:modId xmlns:p14="http://schemas.microsoft.com/office/powerpoint/2010/main" val="2423219752"/>
              </p:ext>
            </p:extLst>
          </p:nvPr>
        </p:nvGraphicFramePr>
        <p:xfrm>
          <a:off x="220895" y="635109"/>
          <a:ext cx="8848579" cy="5702810"/>
        </p:xfrm>
        <a:graphic>
          <a:graphicData uri="http://schemas.openxmlformats.org/drawingml/2006/table">
            <a:tbl>
              <a:tblPr firstRow="1" firstCol="1" bandRow="1">
                <a:tableStyleId>{5C22544A-7EE6-4342-B048-85BDC9FD1C3A}</a:tableStyleId>
              </a:tblPr>
              <a:tblGrid>
                <a:gridCol w="2314271">
                  <a:extLst>
                    <a:ext uri="{9D8B030D-6E8A-4147-A177-3AD203B41FA5}">
                      <a16:colId xmlns:a16="http://schemas.microsoft.com/office/drawing/2014/main" val="1854670788"/>
                    </a:ext>
                  </a:extLst>
                </a:gridCol>
                <a:gridCol w="2314271">
                  <a:extLst>
                    <a:ext uri="{9D8B030D-6E8A-4147-A177-3AD203B41FA5}">
                      <a16:colId xmlns:a16="http://schemas.microsoft.com/office/drawing/2014/main" val="443627019"/>
                    </a:ext>
                  </a:extLst>
                </a:gridCol>
                <a:gridCol w="2219793">
                  <a:extLst>
                    <a:ext uri="{9D8B030D-6E8A-4147-A177-3AD203B41FA5}">
                      <a16:colId xmlns:a16="http://schemas.microsoft.com/office/drawing/2014/main" val="3363686911"/>
                    </a:ext>
                  </a:extLst>
                </a:gridCol>
                <a:gridCol w="2000244">
                  <a:extLst>
                    <a:ext uri="{9D8B030D-6E8A-4147-A177-3AD203B41FA5}">
                      <a16:colId xmlns:a16="http://schemas.microsoft.com/office/drawing/2014/main" val="1836275254"/>
                    </a:ext>
                  </a:extLst>
                </a:gridCol>
              </a:tblGrid>
              <a:tr h="506580">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rPr>
                        <a:t>OUTCOME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rPr>
                        <a:t>OUTCOME INDICATOR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BASELINE </a:t>
                      </a:r>
                    </a:p>
                  </a:txBody>
                  <a:tcPr marL="68580" marR="68580" marT="0" marB="0"/>
                </a:tc>
                <a:tc>
                  <a:txBody>
                    <a:bodyPr/>
                    <a:lstStyle/>
                    <a:p>
                      <a:pPr algn="ctr">
                        <a:lnSpc>
                          <a:spcPct val="107000"/>
                        </a:lnSpc>
                        <a:spcAft>
                          <a:spcPts val="0"/>
                        </a:spcAft>
                      </a:pPr>
                      <a:r>
                        <a:rPr lang="en-US" sz="1800" dirty="0">
                          <a:effectLst/>
                        </a:rPr>
                        <a:t>FIVE-YEAR TARGET</a:t>
                      </a:r>
                      <a:endParaRPr lang="en-ZA" sz="1800" dirty="0">
                        <a:effectLst/>
                      </a:endParaRPr>
                    </a:p>
                    <a:p>
                      <a:pPr algn="ctr">
                        <a:lnSpc>
                          <a:spcPct val="107000"/>
                        </a:lnSpc>
                        <a:spcAft>
                          <a:spcPts val="0"/>
                        </a:spcAft>
                      </a:pPr>
                      <a:r>
                        <a:rPr lang="en-US"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8997472"/>
                  </a:ext>
                </a:extLst>
              </a:tr>
              <a:tr h="905613">
                <a:tc>
                  <a:txBody>
                    <a:bodyPr/>
                    <a:lstStyle/>
                    <a:p>
                      <a:pPr algn="just">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Outcome 3: Disputes resolved</a:t>
                      </a:r>
                    </a:p>
                    <a:p>
                      <a:pPr algn="just">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Disputes resolution  services provided within  90 days</a:t>
                      </a:r>
                    </a:p>
                    <a:p>
                      <a:pPr algn="just">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New</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90 days</a:t>
                      </a:r>
                    </a:p>
                  </a:txBody>
                  <a:tcPr marL="68580" marR="68580" marT="0" marB="0"/>
                </a:tc>
                <a:extLst>
                  <a:ext uri="{0D108BD9-81ED-4DB2-BD59-A6C34878D82A}">
                    <a16:rowId xmlns:a16="http://schemas.microsoft.com/office/drawing/2014/main" val="3113813208"/>
                  </a:ext>
                </a:extLst>
              </a:tr>
              <a:tr h="1090595">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Outcome 4: Financially Viable and  Sustainable Organisation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Percentage of registered schemes paying levies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New</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tc>
                <a:extLst>
                  <a:ext uri="{0D108BD9-81ED-4DB2-BD59-A6C34878D82A}">
                    <a16:rowId xmlns:a16="http://schemas.microsoft.com/office/drawing/2014/main" val="3107680806"/>
                  </a:ext>
                </a:extLst>
              </a:tr>
              <a:tr h="1097243">
                <a:tc>
                  <a:txBody>
                    <a:bodyPr/>
                    <a:lstStyle/>
                    <a:p>
                      <a:pPr algn="just">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Outcome 5: Empowered stakeholder</a:t>
                      </a:r>
                    </a:p>
                    <a:p>
                      <a:pPr algn="just">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Percentage in the  stakeholder perception  survey rating over the  five-year period</a:t>
                      </a:r>
                      <a:endParaRPr lang="en-ZA" dirty="0"/>
                    </a:p>
                  </a:txBody>
                  <a:tcPr marL="68580" marR="68580" marT="0" marB="0"/>
                </a:tc>
                <a:tc>
                  <a:txBody>
                    <a:bodyPr/>
                    <a:lstStyle/>
                    <a:p>
                      <a:r>
                        <a:rPr lang="en-US" dirty="0"/>
                        <a:t>New</a:t>
                      </a:r>
                      <a:endParaRPr lang="en-ZA" dirty="0"/>
                    </a:p>
                  </a:txBody>
                  <a:tcPr marL="68580" marR="68580" marT="0" marB="0"/>
                </a:tc>
                <a:tc>
                  <a:txBody>
                    <a:bodyPr/>
                    <a:lstStyle/>
                    <a:p>
                      <a:r>
                        <a:rPr lang="en-ZA" dirty="0"/>
                        <a:t>55%</a:t>
                      </a:r>
                    </a:p>
                  </a:txBody>
                  <a:tcPr marL="68580" marR="68580" marT="0" marB="0"/>
                </a:tc>
                <a:extLst>
                  <a:ext uri="{0D108BD9-81ED-4DB2-BD59-A6C34878D82A}">
                    <a16:rowId xmlns:a16="http://schemas.microsoft.com/office/drawing/2014/main" val="473126141"/>
                  </a:ext>
                </a:extLst>
              </a:tr>
              <a:tr h="1526610">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Outcome 6: Community scheme  Sector Value chain  Transformed</a:t>
                      </a:r>
                    </a:p>
                    <a:p>
                      <a:pPr algn="just">
                        <a:lnSpc>
                          <a:spcPct val="107000"/>
                        </a:lnSpc>
                        <a:spcAft>
                          <a:spcPts val="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Executive Managing agents placed in Community schemes, of which % are  from Previously  disadvantaged groups </a:t>
                      </a:r>
                      <a:endParaRPr lang="en-ZA" dirty="0"/>
                    </a:p>
                  </a:txBody>
                  <a:tcPr marL="68580" marR="68580" marT="0" marB="0"/>
                </a:tc>
                <a:tc>
                  <a:txBody>
                    <a:bodyPr/>
                    <a:lstStyle/>
                    <a:p>
                      <a:r>
                        <a:rPr lang="en-US" dirty="0"/>
                        <a:t>New</a:t>
                      </a:r>
                      <a:endParaRPr lang="en-ZA" dirty="0"/>
                    </a:p>
                  </a:txBody>
                  <a:tcPr marL="68580" marR="68580" marT="0" marB="0"/>
                </a:tc>
                <a:tc>
                  <a:txBody>
                    <a:bodyPr/>
                    <a:lstStyle/>
                    <a:p>
                      <a:r>
                        <a:rPr lang="en-ZA" dirty="0"/>
                        <a:t>20%</a:t>
                      </a:r>
                    </a:p>
                    <a:p>
                      <a:endParaRPr lang="en-ZA" dirty="0"/>
                    </a:p>
                  </a:txBody>
                  <a:tcPr marL="68580" marR="68580" marT="0" marB="0"/>
                </a:tc>
                <a:extLst>
                  <a:ext uri="{0D108BD9-81ED-4DB2-BD59-A6C34878D82A}">
                    <a16:rowId xmlns:a16="http://schemas.microsoft.com/office/drawing/2014/main" val="2203896343"/>
                  </a:ext>
                </a:extLst>
              </a:tr>
            </a:tbl>
          </a:graphicData>
        </a:graphic>
      </p:graphicFrame>
      <p:sp>
        <p:nvSpPr>
          <p:cNvPr id="4" name="Slide Number Placeholder 3">
            <a:extLst>
              <a:ext uri="{FF2B5EF4-FFF2-40B4-BE49-F238E27FC236}">
                <a16:creationId xmlns:a16="http://schemas.microsoft.com/office/drawing/2014/main" id="{39D2158A-0670-4349-8CAD-7D656E78E0D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a:extLst>
              <a:ext uri="{FF2B5EF4-FFF2-40B4-BE49-F238E27FC236}">
                <a16:creationId xmlns:a16="http://schemas.microsoft.com/office/drawing/2014/main" id="{93D6785C-830E-4505-AD4F-DAAD51949A94}"/>
              </a:ext>
            </a:extLst>
          </p:cNvPr>
          <p:cNvSpPr>
            <a:spLocks noGrp="1"/>
          </p:cNvSpPr>
          <p:nvPr>
            <p:ph type="title"/>
          </p:nvPr>
        </p:nvSpPr>
        <p:spPr>
          <a:xfrm>
            <a:off x="220895" y="85769"/>
            <a:ext cx="8229600" cy="362359"/>
          </a:xfrm>
        </p:spPr>
        <p:txBody>
          <a:bodyPr>
            <a:noAutofit/>
          </a:bodyPr>
          <a:lstStyle/>
          <a:p>
            <a:pPr marL="457200" algn="just">
              <a:spcBef>
                <a:spcPts val="2400"/>
              </a:spcBef>
              <a:spcAft>
                <a:spcPts val="1800"/>
              </a:spcAft>
            </a:pPr>
            <a:r>
              <a:rPr lang="en-US" sz="2900" kern="0" cap="all" dirty="0">
                <a:latin typeface="Calibri" panose="020F0502020204030204" pitchFamily="34" charset="0"/>
                <a:cs typeface="Calibri" panose="020F0502020204030204" pitchFamily="34" charset="0"/>
              </a:rPr>
              <a:t>MEASURING OUTCOMES </a:t>
            </a:r>
            <a:endParaRPr lang="en-ZA" sz="2900" kern="0" cap="al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834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246580" y="1232899"/>
            <a:ext cx="8774130" cy="1664413"/>
          </a:xfrm>
        </p:spPr>
        <p:txBody>
          <a:bodyPr>
            <a:normAutofit fontScale="32500" lnSpcReduction="20000"/>
          </a:bodyPr>
          <a:lstStyle/>
          <a:p>
            <a:endParaRPr lang="en-US" dirty="0"/>
          </a:p>
          <a:p>
            <a:pPr marL="228600">
              <a:lnSpc>
                <a:spcPct val="107000"/>
              </a:lnSpc>
              <a:spcBef>
                <a:spcPts val="1200"/>
              </a:spcBef>
              <a:spcAft>
                <a:spcPts val="0"/>
              </a:spcAft>
            </a:pPr>
            <a:r>
              <a:rPr lang="en-US" sz="9600" cap="all" dirty="0">
                <a:solidFill>
                  <a:schemeClr val="bg1"/>
                </a:solidFill>
                <a:latin typeface="Calibri" panose="020F0502020204030204" pitchFamily="34" charset="0"/>
                <a:ea typeface="Times New Roman" panose="02020603050405020304" pitchFamily="18" charset="0"/>
              </a:rPr>
              <a:t>Performance Projections over the 5-year period and MTSF contributions</a:t>
            </a:r>
            <a:endParaRPr lang="en-ZA" sz="8800" dirty="0">
              <a:solidFill>
                <a:schemeClr val="bg1"/>
              </a:solidFill>
              <a:latin typeface="Times New Roman" panose="02020603050405020304" pitchFamily="18"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13A2EC70-0DA2-4E95-A620-3E3F6869BD49}"/>
              </a:ext>
            </a:extLst>
          </p:cNvPr>
          <p:cNvSpPr>
            <a:spLocks noGrp="1"/>
          </p:cNvSpPr>
          <p:nvPr>
            <p:ph type="sldNum" sz="quarter" idx="12"/>
          </p:nvPr>
        </p:nvSpPr>
        <p:spPr/>
        <p:txBody>
          <a:bodyPr/>
          <a:lstStyle/>
          <a:p>
            <a:fld id="{76CA9E7B-CB17-0B4A-B4E1-519665044527}" type="slidenum">
              <a:rPr lang="en-US" smtClean="0"/>
              <a:t>14</a:t>
            </a:fld>
            <a:endParaRPr lang="en-US" dirty="0"/>
          </a:p>
        </p:txBody>
      </p:sp>
    </p:spTree>
    <p:extLst>
      <p:ext uri="{BB962C8B-B14F-4D97-AF65-F5344CB8AC3E}">
        <p14:creationId xmlns:p14="http://schemas.microsoft.com/office/powerpoint/2010/main" val="3451027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BF5C347-2C56-4A5C-B9DF-7E6FD276B880}"/>
              </a:ext>
            </a:extLst>
          </p:cNvPr>
          <p:cNvGraphicFramePr>
            <a:graphicFrameLocks noGrp="1"/>
          </p:cNvGraphicFramePr>
          <p:nvPr>
            <p:ph idx="1"/>
            <p:extLst>
              <p:ext uri="{D42A27DB-BD31-4B8C-83A1-F6EECF244321}">
                <p14:modId xmlns:p14="http://schemas.microsoft.com/office/powerpoint/2010/main" val="2081912884"/>
              </p:ext>
            </p:extLst>
          </p:nvPr>
        </p:nvGraphicFramePr>
        <p:xfrm>
          <a:off x="126609" y="136524"/>
          <a:ext cx="9017392" cy="5816606"/>
        </p:xfrm>
        <a:graphic>
          <a:graphicData uri="http://schemas.openxmlformats.org/drawingml/2006/table">
            <a:tbl>
              <a:tblPr firstRow="1" firstCol="1" bandRow="1">
                <a:tableStyleId>{5C22544A-7EE6-4342-B048-85BDC9FD1C3A}</a:tableStyleId>
              </a:tblPr>
              <a:tblGrid>
                <a:gridCol w="4380487">
                  <a:extLst>
                    <a:ext uri="{9D8B030D-6E8A-4147-A177-3AD203B41FA5}">
                      <a16:colId xmlns:a16="http://schemas.microsoft.com/office/drawing/2014/main" val="1854670788"/>
                    </a:ext>
                  </a:extLst>
                </a:gridCol>
                <a:gridCol w="4636905">
                  <a:extLst>
                    <a:ext uri="{9D8B030D-6E8A-4147-A177-3AD203B41FA5}">
                      <a16:colId xmlns:a16="http://schemas.microsoft.com/office/drawing/2014/main" val="1777604683"/>
                    </a:ext>
                  </a:extLst>
                </a:gridCol>
              </a:tblGrid>
              <a:tr h="426184">
                <a:tc>
                  <a:txBody>
                    <a:bodyPr/>
                    <a:lstStyle/>
                    <a:p>
                      <a:pPr algn="ctr">
                        <a:lnSpc>
                          <a:spcPct val="107000"/>
                        </a:lnSpc>
                        <a:spcAft>
                          <a:spcPts val="0"/>
                        </a:spcAft>
                      </a:pPr>
                      <a:r>
                        <a:rPr lang="en-US" sz="2000" dirty="0">
                          <a:effectLst/>
                          <a:latin typeface="+mj-lt"/>
                        </a:rPr>
                        <a:t>MTSF OUTCOME INDICATOR </a:t>
                      </a:r>
                      <a:endParaRPr lang="en-ZA"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2000" b="1" dirty="0">
                          <a:effectLst/>
                          <a:latin typeface="+mj-lt"/>
                        </a:rPr>
                        <a:t>Projections over the 5-year period </a:t>
                      </a:r>
                      <a:endParaRPr lang="en-ZA"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8997472"/>
                  </a:ext>
                </a:extLst>
              </a:tr>
              <a:tr h="536943">
                <a:tc>
                  <a:txBody>
                    <a:bodyPr/>
                    <a:lstStyle/>
                    <a:p>
                      <a:pPr algn="just">
                        <a:lnSpc>
                          <a:spcPct val="107000"/>
                        </a:lnSpc>
                        <a:spcAft>
                          <a:spcPts val="0"/>
                        </a:spcAft>
                      </a:pPr>
                      <a:r>
                        <a:rPr lang="en-US" sz="2000" dirty="0">
                          <a:effectLst/>
                          <a:latin typeface="+mj-lt"/>
                        </a:rPr>
                        <a:t>Number of Schemes registered by CSOS</a:t>
                      </a:r>
                      <a:endParaRPr lang="en-ZA"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000" dirty="0">
                          <a:effectLst/>
                          <a:latin typeface="+mj-lt"/>
                          <a:ea typeface="Calibri" panose="020F0502020204030204" pitchFamily="34" charset="0"/>
                          <a:cs typeface="Times New Roman" panose="02020603050405020304" pitchFamily="18" charset="0"/>
                        </a:rPr>
                        <a:t>75 800 schemes registered. </a:t>
                      </a:r>
                      <a:endParaRPr lang="en-ZA"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813208"/>
                  </a:ext>
                </a:extLst>
              </a:tr>
              <a:tr h="967705">
                <a:tc>
                  <a:txBody>
                    <a:bodyPr/>
                    <a:lstStyle/>
                    <a:p>
                      <a:pPr algn="just">
                        <a:lnSpc>
                          <a:spcPct val="107000"/>
                        </a:lnSpc>
                        <a:spcAft>
                          <a:spcPts val="0"/>
                        </a:spcAft>
                      </a:pPr>
                      <a:r>
                        <a:rPr lang="en-US" sz="2000" dirty="0">
                          <a:effectLst/>
                          <a:latin typeface="+mj-lt"/>
                        </a:rPr>
                        <a:t>Number of Schemes registered by CSOS and paying levies as prescribed.</a:t>
                      </a:r>
                      <a:endParaRPr lang="en-ZA"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dirty="0">
                          <a:effectLst/>
                          <a:latin typeface="+mj-lt"/>
                        </a:rPr>
                        <a:t>R330 000 000 levies collected.</a:t>
                      </a:r>
                    </a:p>
                    <a:p>
                      <a:pPr algn="just">
                        <a:lnSpc>
                          <a:spcPct val="107000"/>
                        </a:lnSpc>
                        <a:spcAft>
                          <a:spcPts val="0"/>
                        </a:spcAft>
                      </a:pPr>
                      <a:endParaRPr lang="en-US" sz="2000" dirty="0">
                        <a:effectLst/>
                        <a:latin typeface="+mj-lt"/>
                      </a:endParaRPr>
                    </a:p>
                    <a:p>
                      <a:pPr algn="just">
                        <a:lnSpc>
                          <a:spcPct val="107000"/>
                        </a:lnSpc>
                        <a:spcAft>
                          <a:spcPts val="0"/>
                        </a:spcAft>
                      </a:pPr>
                      <a:r>
                        <a:rPr lang="en-US" sz="2000" dirty="0">
                          <a:effectLst/>
                          <a:latin typeface="+mj-lt"/>
                          <a:ea typeface="Calibri" panose="020F0502020204030204" pitchFamily="34" charset="0"/>
                          <a:cs typeface="Times New Roman" panose="02020603050405020304" pitchFamily="18" charset="0"/>
                        </a:rPr>
                        <a:t>75% of registered schemes paying levies. </a:t>
                      </a:r>
                      <a:endParaRPr lang="en-ZA"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1844740"/>
                  </a:ext>
                </a:extLst>
              </a:tr>
              <a:tr h="965028">
                <a:tc>
                  <a:txBody>
                    <a:bodyPr/>
                    <a:lstStyle/>
                    <a:p>
                      <a:pPr algn="just">
                        <a:lnSpc>
                          <a:spcPct val="107000"/>
                        </a:lnSpc>
                        <a:spcAft>
                          <a:spcPts val="0"/>
                        </a:spcAft>
                      </a:pPr>
                      <a:r>
                        <a:rPr lang="en-US" sz="2000" dirty="0">
                          <a:effectLst/>
                          <a:latin typeface="+mj-lt"/>
                        </a:rPr>
                        <a:t> Consumer protection Programme: Number of consumer dispute submitted and resolved within 90 days </a:t>
                      </a:r>
                      <a:endParaRPr lang="en-ZA"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endParaRPr lang="en-ZA" sz="2000" dirty="0">
                        <a:effectLst/>
                        <a:latin typeface="+mj-lt"/>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endParaRPr lang="en-US" sz="2000" b="1" dirty="0">
                        <a:effectLst/>
                        <a:latin typeface="+mj-lt"/>
                      </a:endParaRPr>
                    </a:p>
                    <a:p>
                      <a:pPr marL="0" marR="0" lvl="0" indent="0" algn="just" defTabSz="457200" rtl="0" eaLnBrk="1" fontAlgn="auto" latinLnBrk="0" hangingPunct="1">
                        <a:lnSpc>
                          <a:spcPct val="107000"/>
                        </a:lnSpc>
                        <a:spcBef>
                          <a:spcPts val="0"/>
                        </a:spcBef>
                        <a:spcAft>
                          <a:spcPts val="0"/>
                        </a:spcAft>
                        <a:buClrTx/>
                        <a:buSzTx/>
                        <a:buFontTx/>
                        <a:buNone/>
                        <a:tabLst/>
                        <a:defRPr/>
                      </a:pPr>
                      <a:r>
                        <a:rPr lang="en-US" sz="2000" b="0" dirty="0">
                          <a:effectLst/>
                          <a:latin typeface="+mj-lt"/>
                        </a:rPr>
                        <a:t>85% of disputes resolved within  90 days.</a:t>
                      </a:r>
                      <a:endParaRPr lang="en-ZA"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8427166"/>
                  </a:ext>
                </a:extLst>
              </a:tr>
              <a:tr h="1870649">
                <a:tc>
                  <a:txBody>
                    <a:bodyPr/>
                    <a:lstStyle/>
                    <a:p>
                      <a:pPr algn="just">
                        <a:lnSpc>
                          <a:spcPct val="107000"/>
                        </a:lnSpc>
                        <a:spcAft>
                          <a:spcPts val="0"/>
                        </a:spcAft>
                      </a:pPr>
                      <a:r>
                        <a:rPr lang="en-US" sz="2000" dirty="0">
                          <a:effectLst/>
                          <a:latin typeface="+mj-lt"/>
                        </a:rPr>
                        <a:t>Residential property: </a:t>
                      </a:r>
                      <a:endParaRPr lang="en-ZA" sz="2000" dirty="0">
                        <a:effectLst/>
                        <a:latin typeface="+mj-lt"/>
                      </a:endParaRPr>
                    </a:p>
                    <a:p>
                      <a:pPr algn="just">
                        <a:lnSpc>
                          <a:spcPct val="107000"/>
                        </a:lnSpc>
                        <a:spcAft>
                          <a:spcPts val="0"/>
                        </a:spcAft>
                      </a:pPr>
                      <a:r>
                        <a:rPr lang="en-US" sz="2000" dirty="0">
                          <a:effectLst/>
                          <a:latin typeface="+mj-lt"/>
                        </a:rPr>
                        <a:t>Consumer education regarding roles and responsibilities of parties in Community schemes and dispute resolution</a:t>
                      </a:r>
                      <a:endParaRPr lang="en-ZA" sz="2000" dirty="0">
                        <a:effectLst/>
                        <a:latin typeface="+mj-lt"/>
                        <a:ea typeface="Calibri" panose="020F0502020204030204" pitchFamily="34" charset="0"/>
                        <a:cs typeface="Times New Roman" panose="02020603050405020304" pitchFamily="18" charset="0"/>
                      </a:endParaRPr>
                    </a:p>
                  </a:txBody>
                  <a:tcPr marL="58191" marR="58191" marT="0" marB="0"/>
                </a:tc>
                <a:tc>
                  <a:txBody>
                    <a:bodyPr/>
                    <a:lstStyle/>
                    <a:p>
                      <a:pPr marL="285750" marR="0" lvl="0" indent="-2857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b="0" dirty="0">
                          <a:solidFill>
                            <a:schemeClr val="tx1"/>
                          </a:solidFill>
                          <a:effectLst/>
                          <a:latin typeface="+mj-lt"/>
                        </a:rPr>
                        <a:t>80 training and education sessions conducted. </a:t>
                      </a:r>
                    </a:p>
                    <a:p>
                      <a:pPr marL="285750" marR="0" lvl="0" indent="-2857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b="0" dirty="0">
                          <a:solidFill>
                            <a:schemeClr val="tx1"/>
                          </a:solidFill>
                          <a:effectLst/>
                          <a:latin typeface="+mj-lt"/>
                        </a:rPr>
                        <a:t>30 schemes executives and occupiers.</a:t>
                      </a:r>
                    </a:p>
                    <a:p>
                      <a:pPr marL="285750" marR="0" lvl="0" indent="-2857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2000" b="0" dirty="0">
                          <a:solidFill>
                            <a:schemeClr val="tx1"/>
                          </a:solidFill>
                          <a:effectLst/>
                          <a:latin typeface="+mj-lt"/>
                        </a:rPr>
                        <a:t>stakeholder information sessions conducted.</a:t>
                      </a:r>
                    </a:p>
                    <a:p>
                      <a:pPr marL="285750" marR="0" lvl="0" indent="-2857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b="0" dirty="0">
                          <a:solidFill>
                            <a:schemeClr val="tx1"/>
                          </a:solidFill>
                          <a:effectLst/>
                          <a:latin typeface="+mj-lt"/>
                        </a:rPr>
                        <a:t>20 editions of Shared Living e-Newsletters published annually. </a:t>
                      </a:r>
                    </a:p>
                    <a:p>
                      <a:pPr marL="285750" marR="0" lvl="0" indent="-2857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b="0" dirty="0">
                          <a:solidFill>
                            <a:schemeClr val="tx1"/>
                          </a:solidFill>
                          <a:effectLst/>
                          <a:latin typeface="+mj-lt"/>
                        </a:rPr>
                        <a:t>20 marketing communication campaigns executed.</a:t>
                      </a:r>
                      <a:endParaRPr lang="en-ZA" sz="2000" dirty="0">
                        <a:effectLst/>
                        <a:latin typeface="+mj-lt"/>
                        <a:ea typeface="Calibri" panose="020F0502020204030204" pitchFamily="34" charset="0"/>
                        <a:cs typeface="Times New Roman" panose="02020603050405020304" pitchFamily="18" charset="0"/>
                      </a:endParaRPr>
                    </a:p>
                  </a:txBody>
                  <a:tcPr marL="58191" marR="58191" marT="0" marB="0"/>
                </a:tc>
                <a:extLst>
                  <a:ext uri="{0D108BD9-81ED-4DB2-BD59-A6C34878D82A}">
                    <a16:rowId xmlns:a16="http://schemas.microsoft.com/office/drawing/2014/main" val="3249726902"/>
                  </a:ext>
                </a:extLst>
              </a:tr>
            </a:tbl>
          </a:graphicData>
        </a:graphic>
      </p:graphicFrame>
      <p:sp>
        <p:nvSpPr>
          <p:cNvPr id="4" name="Slide Number Placeholder 3">
            <a:extLst>
              <a:ext uri="{FF2B5EF4-FFF2-40B4-BE49-F238E27FC236}">
                <a16:creationId xmlns:a16="http://schemas.microsoft.com/office/drawing/2014/main" id="{39D2158A-0670-4349-8CAD-7D656E78E0D4}"/>
              </a:ext>
            </a:extLst>
          </p:cNvPr>
          <p:cNvSpPr>
            <a:spLocks noGrp="1"/>
          </p:cNvSpPr>
          <p:nvPr>
            <p:ph type="sldNum" sz="quarter" idx="12"/>
          </p:nvPr>
        </p:nvSpPr>
        <p:spPr/>
        <p:txBody>
          <a:bodyPr/>
          <a:lstStyle/>
          <a:p>
            <a:fld id="{76CA9E7B-CB17-0B4A-B4E1-519665044527}" type="slidenum">
              <a:rPr lang="en-US" smtClean="0"/>
              <a:t>15</a:t>
            </a:fld>
            <a:endParaRPr lang="en-US" dirty="0"/>
          </a:p>
        </p:txBody>
      </p:sp>
    </p:spTree>
    <p:extLst>
      <p:ext uri="{BB962C8B-B14F-4D97-AF65-F5344CB8AC3E}">
        <p14:creationId xmlns:p14="http://schemas.microsoft.com/office/powerpoint/2010/main" val="151956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246580" y="1787703"/>
            <a:ext cx="8774130" cy="1641297"/>
          </a:xfrm>
        </p:spPr>
        <p:txBody>
          <a:bodyPr>
            <a:normAutofit fontScale="25000" lnSpcReduction="20000"/>
          </a:bodyPr>
          <a:lstStyle/>
          <a:p>
            <a:endParaRPr lang="en-US" dirty="0">
              <a:solidFill>
                <a:schemeClr val="bg1"/>
              </a:solidFill>
            </a:endParaRPr>
          </a:p>
          <a:p>
            <a:pPr algn="ctr"/>
            <a:r>
              <a:rPr lang="en-US" sz="12300" dirty="0">
                <a:solidFill>
                  <a:schemeClr val="bg1"/>
                </a:solidFill>
              </a:rPr>
              <a:t>ANNUAL PERFORMANCE PLAN</a:t>
            </a:r>
          </a:p>
          <a:p>
            <a:pPr algn="ctr"/>
            <a:r>
              <a:rPr lang="en-US" sz="12300" dirty="0">
                <a:solidFill>
                  <a:schemeClr val="bg1"/>
                </a:solidFill>
              </a:rPr>
              <a:t>An overview of the situational analysis</a:t>
            </a:r>
          </a:p>
          <a:p>
            <a:pPr algn="ctr"/>
            <a:r>
              <a:rPr lang="en-US" sz="12300" dirty="0">
                <a:solidFill>
                  <a:schemeClr val="bg1"/>
                </a:solidFill>
              </a:rPr>
              <a:t>(External and Internal )</a:t>
            </a:r>
          </a:p>
          <a:p>
            <a:pPr algn="ctr"/>
            <a:endParaRPr lang="en-US" dirty="0">
              <a:solidFill>
                <a:schemeClr val="bg1"/>
              </a:solidFill>
            </a:endParaRPr>
          </a:p>
        </p:txBody>
      </p:sp>
      <p:sp>
        <p:nvSpPr>
          <p:cNvPr id="2" name="Slide Number Placeholder 1">
            <a:extLst>
              <a:ext uri="{FF2B5EF4-FFF2-40B4-BE49-F238E27FC236}">
                <a16:creationId xmlns:a16="http://schemas.microsoft.com/office/drawing/2014/main" id="{9110AE6C-7B0C-41CC-B637-5CA96E97A9EA}"/>
              </a:ext>
            </a:extLst>
          </p:cNvPr>
          <p:cNvSpPr>
            <a:spLocks noGrp="1"/>
          </p:cNvSpPr>
          <p:nvPr>
            <p:ph type="sldNum" sz="quarter" idx="12"/>
          </p:nvPr>
        </p:nvSpPr>
        <p:spPr/>
        <p:txBody>
          <a:bodyPr/>
          <a:lstStyle/>
          <a:p>
            <a:fld id="{76CA9E7B-CB17-0B4A-B4E1-519665044527}" type="slidenum">
              <a:rPr lang="en-US" smtClean="0"/>
              <a:t>16</a:t>
            </a:fld>
            <a:endParaRPr lang="en-US" dirty="0"/>
          </a:p>
        </p:txBody>
      </p:sp>
    </p:spTree>
    <p:extLst>
      <p:ext uri="{BB962C8B-B14F-4D97-AF65-F5344CB8AC3E}">
        <p14:creationId xmlns:p14="http://schemas.microsoft.com/office/powerpoint/2010/main" val="3917567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D2F4A-992F-4A7F-96BB-351883498C41}"/>
              </a:ext>
            </a:extLst>
          </p:cNvPr>
          <p:cNvSpPr>
            <a:spLocks noGrp="1"/>
          </p:cNvSpPr>
          <p:nvPr>
            <p:ph idx="1"/>
          </p:nvPr>
        </p:nvSpPr>
        <p:spPr>
          <a:xfrm>
            <a:off x="375007" y="1201881"/>
            <a:ext cx="8229600" cy="4525963"/>
          </a:xfrm>
        </p:spPr>
        <p:txBody>
          <a:bodyPr>
            <a:normAutofit fontScale="85000" lnSpcReduction="10000"/>
          </a:bodyPr>
          <a:lstStyle/>
          <a:p>
            <a:pPr marL="0" indent="0">
              <a:lnSpc>
                <a:spcPct val="107000"/>
              </a:lnSpc>
              <a:spcBef>
                <a:spcPts val="1200"/>
              </a:spcBef>
              <a:buNone/>
            </a:pPr>
            <a:r>
              <a:rPr lang="en-US" b="1" dirty="0"/>
              <a:t>NDP</a:t>
            </a:r>
          </a:p>
          <a:p>
            <a:pPr marL="0" indent="0" algn="just">
              <a:lnSpc>
                <a:spcPct val="107000"/>
              </a:lnSpc>
              <a:spcBef>
                <a:spcPts val="1200"/>
              </a:spcBef>
              <a:buNone/>
            </a:pPr>
            <a:r>
              <a:rPr lang="en-US" dirty="0">
                <a:latin typeface="Calibri" panose="020F0502020204030204" pitchFamily="34" charset="0"/>
                <a:ea typeface="Times New Roman" panose="02020603050405020304" pitchFamily="18" charset="0"/>
              </a:rPr>
              <a:t>It is CSOS’ strategic intent to meaningfully contribute to the achievement of the 2030 human settlements vision through the enhancement of vibrant community schemes as an alternative tenure option for most citizens in the country. Although a sustainable social sector impacts on many chapters of the NDP, the CSOS’s primary alignment to the NDP is through Chapter 8 – Transforming Human Settlement and the National Space Economy.</a:t>
            </a:r>
            <a:endParaRPr lang="en-ZA" dirty="0"/>
          </a:p>
          <a:p>
            <a:pPr marL="0" lvl="0" indent="0">
              <a:lnSpc>
                <a:spcPct val="107000"/>
              </a:lnSpc>
              <a:spcBef>
                <a:spcPts val="1200"/>
              </a:spcBef>
              <a:buNone/>
            </a:pPr>
            <a:endParaRPr lang="en-ZA" dirty="0"/>
          </a:p>
        </p:txBody>
      </p:sp>
      <p:sp>
        <p:nvSpPr>
          <p:cNvPr id="6" name="Title 1">
            <a:extLst>
              <a:ext uri="{FF2B5EF4-FFF2-40B4-BE49-F238E27FC236}">
                <a16:creationId xmlns:a16="http://schemas.microsoft.com/office/drawing/2014/main" id="{18348846-A0D4-4C39-AAF6-43BEC66F0D08}"/>
              </a:ext>
            </a:extLst>
          </p:cNvPr>
          <p:cNvSpPr>
            <a:spLocks noGrp="1"/>
          </p:cNvSpPr>
          <p:nvPr>
            <p:ph type="title"/>
          </p:nvPr>
        </p:nvSpPr>
        <p:spPr>
          <a:xfrm>
            <a:off x="375007" y="58881"/>
            <a:ext cx="8229600" cy="1143000"/>
          </a:xfrm>
        </p:spPr>
        <p:txBody>
          <a:bodyPr/>
          <a:lstStyle/>
          <a:p>
            <a:pPr algn="ctr">
              <a:lnSpc>
                <a:spcPct val="107000"/>
              </a:lnSpc>
              <a:spcBef>
                <a:spcPts val="1200"/>
              </a:spcBef>
            </a:pPr>
            <a:r>
              <a:rPr lang="en-US" kern="0" cap="all" dirty="0">
                <a:latin typeface="Calibri" panose="020F0502020204030204" pitchFamily="34" charset="0"/>
                <a:cs typeface="Calibri" panose="020F0502020204030204" pitchFamily="34" charset="0"/>
              </a:rPr>
              <a:t>SITUATIONAL ANALYSIS </a:t>
            </a:r>
            <a:endParaRPr lang="en-ZA" kern="0" cap="all"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F0E8F00-4971-418D-8861-02B10C4103E9}"/>
              </a:ext>
            </a:extLst>
          </p:cNvPr>
          <p:cNvSpPr>
            <a:spLocks noGrp="1"/>
          </p:cNvSpPr>
          <p:nvPr>
            <p:ph type="sldNum" sz="quarter" idx="12"/>
          </p:nvPr>
        </p:nvSpPr>
        <p:spPr/>
        <p:txBody>
          <a:bodyPr/>
          <a:lstStyle/>
          <a:p>
            <a:fld id="{76CA9E7B-CB17-0B4A-B4E1-519665044527}" type="slidenum">
              <a:rPr lang="en-US" smtClean="0"/>
              <a:t>17</a:t>
            </a:fld>
            <a:endParaRPr lang="en-US" dirty="0"/>
          </a:p>
        </p:txBody>
      </p:sp>
    </p:spTree>
    <p:extLst>
      <p:ext uri="{BB962C8B-B14F-4D97-AF65-F5344CB8AC3E}">
        <p14:creationId xmlns:p14="http://schemas.microsoft.com/office/powerpoint/2010/main" val="296176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D2F4A-992F-4A7F-96BB-351883498C41}"/>
              </a:ext>
            </a:extLst>
          </p:cNvPr>
          <p:cNvSpPr>
            <a:spLocks noGrp="1"/>
          </p:cNvSpPr>
          <p:nvPr>
            <p:ph idx="1"/>
          </p:nvPr>
        </p:nvSpPr>
        <p:spPr>
          <a:xfrm>
            <a:off x="375007" y="1201881"/>
            <a:ext cx="8229600" cy="4525963"/>
          </a:xfrm>
        </p:spPr>
        <p:txBody>
          <a:bodyPr>
            <a:normAutofit lnSpcReduction="10000"/>
          </a:bodyPr>
          <a:lstStyle/>
          <a:p>
            <a:pPr marL="0" indent="0">
              <a:lnSpc>
                <a:spcPct val="107000"/>
              </a:lnSpc>
              <a:spcBef>
                <a:spcPts val="1200"/>
              </a:spcBef>
              <a:buNone/>
            </a:pPr>
            <a:r>
              <a:rPr lang="en-US" b="1" dirty="0"/>
              <a:t>MTSF</a:t>
            </a:r>
          </a:p>
          <a:p>
            <a:pPr marL="0" lvl="0" indent="0" algn="just">
              <a:buNone/>
            </a:pPr>
            <a:r>
              <a:rPr lang="en-US" dirty="0">
                <a:solidFill>
                  <a:prstClr val="black"/>
                </a:solidFill>
                <a:latin typeface="Calibri" panose="020F0502020204030204" pitchFamily="34" charset="0"/>
                <a:ea typeface="Times New Roman" panose="02020603050405020304" pitchFamily="18" charset="0"/>
              </a:rPr>
              <a:t>The CSOS takes its guidance from the National Department of Human Settlements in terms of Priority 4: Spatial Integration, Human Settlements and Local Government. The desired Outcome is Spatial Transformation and Justice through the implementation of housing and human settlements in Priority Development Areas (PDA’s). </a:t>
            </a:r>
            <a:endParaRPr lang="en-ZA" dirty="0">
              <a:solidFill>
                <a:prstClr val="black"/>
              </a:solidFill>
            </a:endParaRPr>
          </a:p>
          <a:p>
            <a:pPr marL="0" lvl="0" indent="0">
              <a:lnSpc>
                <a:spcPct val="107000"/>
              </a:lnSpc>
              <a:spcBef>
                <a:spcPts val="1200"/>
              </a:spcBef>
              <a:buNone/>
            </a:pPr>
            <a:endParaRPr lang="en-ZA" dirty="0"/>
          </a:p>
        </p:txBody>
      </p:sp>
      <p:sp>
        <p:nvSpPr>
          <p:cNvPr id="6" name="Title 1">
            <a:extLst>
              <a:ext uri="{FF2B5EF4-FFF2-40B4-BE49-F238E27FC236}">
                <a16:creationId xmlns:a16="http://schemas.microsoft.com/office/drawing/2014/main" id="{18348846-A0D4-4C39-AAF6-43BEC66F0D08}"/>
              </a:ext>
            </a:extLst>
          </p:cNvPr>
          <p:cNvSpPr>
            <a:spLocks noGrp="1"/>
          </p:cNvSpPr>
          <p:nvPr>
            <p:ph type="title"/>
          </p:nvPr>
        </p:nvSpPr>
        <p:spPr>
          <a:xfrm>
            <a:off x="375007" y="58881"/>
            <a:ext cx="8229600" cy="1143000"/>
          </a:xfrm>
        </p:spPr>
        <p:txBody>
          <a:bodyPr/>
          <a:lstStyle/>
          <a:p>
            <a:pPr lvl="0" algn="ctr">
              <a:lnSpc>
                <a:spcPct val="107000"/>
              </a:lnSpc>
              <a:spcBef>
                <a:spcPts val="1200"/>
              </a:spcBef>
              <a:spcAft>
                <a:spcPts val="1800"/>
              </a:spcAft>
            </a:pPr>
            <a:r>
              <a:rPr lang="en-US" kern="0" cap="all" dirty="0">
                <a:latin typeface="Calibri" panose="020F0502020204030204" pitchFamily="34" charset="0"/>
                <a:cs typeface="Calibri" panose="020F0502020204030204" pitchFamily="34" charset="0"/>
              </a:rPr>
              <a:t>SITUATIONAL ANALYSIS </a:t>
            </a:r>
            <a:endParaRPr lang="en-ZA" kern="0" cap="all"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2D5A079-2F0A-4F77-A202-F18291A4505F}"/>
              </a:ext>
            </a:extLst>
          </p:cNvPr>
          <p:cNvSpPr>
            <a:spLocks noGrp="1"/>
          </p:cNvSpPr>
          <p:nvPr>
            <p:ph type="sldNum" sz="quarter" idx="12"/>
          </p:nvPr>
        </p:nvSpPr>
        <p:spPr/>
        <p:txBody>
          <a:bodyPr/>
          <a:lstStyle/>
          <a:p>
            <a:fld id="{76CA9E7B-CB17-0B4A-B4E1-519665044527}" type="slidenum">
              <a:rPr lang="en-US" smtClean="0"/>
              <a:t>18</a:t>
            </a:fld>
            <a:endParaRPr lang="en-US" dirty="0"/>
          </a:p>
        </p:txBody>
      </p:sp>
    </p:spTree>
    <p:extLst>
      <p:ext uri="{BB962C8B-B14F-4D97-AF65-F5344CB8AC3E}">
        <p14:creationId xmlns:p14="http://schemas.microsoft.com/office/powerpoint/2010/main" val="196689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D2F4A-992F-4A7F-96BB-351883498C41}"/>
              </a:ext>
            </a:extLst>
          </p:cNvPr>
          <p:cNvSpPr>
            <a:spLocks noGrp="1"/>
          </p:cNvSpPr>
          <p:nvPr>
            <p:ph idx="1"/>
          </p:nvPr>
        </p:nvSpPr>
        <p:spPr>
          <a:xfrm>
            <a:off x="0" y="677899"/>
            <a:ext cx="9143999" cy="5846191"/>
          </a:xfrm>
        </p:spPr>
        <p:txBody>
          <a:bodyPr>
            <a:normAutofit fontScale="25000" lnSpcReduction="20000"/>
          </a:bodyPr>
          <a:lstStyle/>
          <a:p>
            <a:pPr marL="0" indent="0">
              <a:lnSpc>
                <a:spcPct val="107000"/>
              </a:lnSpc>
              <a:spcBef>
                <a:spcPts val="1200"/>
              </a:spcBef>
              <a:buNone/>
            </a:pPr>
            <a:r>
              <a:rPr lang="en-US" sz="7200" b="1" dirty="0"/>
              <a:t>EXTERNAL ENVIRONMENT ANALYSIS</a:t>
            </a:r>
          </a:p>
          <a:p>
            <a:pPr marL="0" indent="0">
              <a:lnSpc>
                <a:spcPct val="107000"/>
              </a:lnSpc>
              <a:spcBef>
                <a:spcPts val="1200"/>
              </a:spcBef>
              <a:buNone/>
            </a:pPr>
            <a:endParaRPr lang="en-US" sz="4900" b="1" dirty="0"/>
          </a:p>
          <a:p>
            <a:pPr algn="just">
              <a:lnSpc>
                <a:spcPct val="150000"/>
              </a:lnSpc>
              <a:spcAft>
                <a:spcPts val="1050"/>
              </a:spcAft>
            </a:pPr>
            <a:r>
              <a:rPr lang="en-US" sz="7200" dirty="0">
                <a:latin typeface="+mj-lt"/>
                <a:ea typeface="Times New Roman" panose="02020603050405020304" pitchFamily="18" charset="0"/>
              </a:rPr>
              <a:t>South Africa is a young but growing democracy with the </a:t>
            </a:r>
            <a:r>
              <a:rPr lang="en-US" sz="7200" b="1" dirty="0">
                <a:latin typeface="+mj-lt"/>
                <a:ea typeface="Times New Roman" panose="02020603050405020304" pitchFamily="18" charset="0"/>
              </a:rPr>
              <a:t>fourth largest concentration of community schemes in the world</a:t>
            </a:r>
            <a:r>
              <a:rPr lang="en-US" sz="7200" dirty="0">
                <a:latin typeface="+mj-lt"/>
                <a:ea typeface="Times New Roman" panose="02020603050405020304" pitchFamily="18" charset="0"/>
              </a:rPr>
              <a:t>. The environment within which the CSOS operates is complex, involving technical requirements, legal processes and procedures to regulate and harmonise interdependent relations between parties in shared living arrangements such as sectional title schemes, homeowners’ associations, share-block companies, housing schemes for retired persons and housing co-operatives.</a:t>
            </a:r>
          </a:p>
          <a:p>
            <a:pPr algn="just">
              <a:lnSpc>
                <a:spcPct val="150000"/>
              </a:lnSpc>
              <a:spcAft>
                <a:spcPts val="1050"/>
              </a:spcAft>
            </a:pPr>
            <a:r>
              <a:rPr lang="en-US" sz="7200" dirty="0">
                <a:latin typeface="+mj-lt"/>
                <a:ea typeface="Times New Roman" panose="02020603050405020304" pitchFamily="18" charset="0"/>
              </a:rPr>
              <a:t>South Africa’s </a:t>
            </a:r>
            <a:r>
              <a:rPr lang="en-US" sz="7200" b="1" dirty="0">
                <a:latin typeface="+mj-lt"/>
                <a:ea typeface="Times New Roman" panose="02020603050405020304" pitchFamily="18" charset="0"/>
              </a:rPr>
              <a:t>urbanization patterns are expected to reach 77.4% </a:t>
            </a:r>
            <a:r>
              <a:rPr lang="en-US" sz="7200" dirty="0">
                <a:latin typeface="+mj-lt"/>
                <a:ea typeface="Times New Roman" panose="02020603050405020304" pitchFamily="18" charset="0"/>
              </a:rPr>
              <a:t>(49.1 million of a projected 63.4 million people) in 2050, from around 43% (5.8 million of 13.7 million people) in 1950.</a:t>
            </a:r>
            <a:endParaRPr lang="en-ZA" sz="7200" dirty="0">
              <a:latin typeface="+mj-lt"/>
              <a:ea typeface="Times New Roman" panose="02020603050405020304" pitchFamily="18" charset="0"/>
            </a:endParaRPr>
          </a:p>
          <a:p>
            <a:pPr>
              <a:lnSpc>
                <a:spcPct val="170000"/>
              </a:lnSpc>
            </a:pPr>
            <a:r>
              <a:rPr lang="en-US" sz="7200" dirty="0">
                <a:latin typeface="+mj-lt"/>
                <a:ea typeface="Times New Roman" panose="02020603050405020304" pitchFamily="18" charset="0"/>
              </a:rPr>
              <a:t>The option of living in a community scheme is increasingly becoming the </a:t>
            </a:r>
            <a:r>
              <a:rPr lang="en-US" sz="7200" b="1" dirty="0">
                <a:latin typeface="+mj-lt"/>
                <a:ea typeface="Times New Roman" panose="02020603050405020304" pitchFamily="18" charset="0"/>
              </a:rPr>
              <a:t>preferred tenure option </a:t>
            </a:r>
            <a:r>
              <a:rPr lang="en-US" sz="7200" dirty="0">
                <a:latin typeface="+mj-lt"/>
                <a:ea typeface="Times New Roman" panose="02020603050405020304" pitchFamily="18" charset="0"/>
              </a:rPr>
              <a:t>for many South Africans. This is due to a variety of benefits that tenure in a community scheme offers –affordability, shared costs, security and shared responsibility for buildings or parts of land</a:t>
            </a:r>
            <a:endParaRPr lang="en-ZA" sz="7200" dirty="0">
              <a:latin typeface="+mj-lt"/>
              <a:ea typeface="Times New Roman" panose="02020603050405020304" pitchFamily="18" charset="0"/>
            </a:endParaRPr>
          </a:p>
          <a:p>
            <a:pPr marL="0" lvl="0" indent="0">
              <a:lnSpc>
                <a:spcPct val="107000"/>
              </a:lnSpc>
              <a:spcBef>
                <a:spcPts val="1200"/>
              </a:spcBef>
              <a:buNone/>
            </a:pPr>
            <a:endParaRPr lang="en-ZA" dirty="0"/>
          </a:p>
        </p:txBody>
      </p:sp>
      <p:sp>
        <p:nvSpPr>
          <p:cNvPr id="6" name="Title 1">
            <a:extLst>
              <a:ext uri="{FF2B5EF4-FFF2-40B4-BE49-F238E27FC236}">
                <a16:creationId xmlns:a16="http://schemas.microsoft.com/office/drawing/2014/main" id="{18348846-A0D4-4C39-AAF6-43BEC66F0D08}"/>
              </a:ext>
            </a:extLst>
          </p:cNvPr>
          <p:cNvSpPr>
            <a:spLocks noGrp="1"/>
          </p:cNvSpPr>
          <p:nvPr>
            <p:ph type="title"/>
          </p:nvPr>
        </p:nvSpPr>
        <p:spPr>
          <a:xfrm>
            <a:off x="375007" y="58881"/>
            <a:ext cx="8229600" cy="732229"/>
          </a:xfrm>
        </p:spPr>
        <p:txBody>
          <a:bodyPr>
            <a:normAutofit fontScale="90000"/>
          </a:bodyPr>
          <a:lstStyle/>
          <a:p>
            <a:pPr lvl="0" algn="just">
              <a:spcBef>
                <a:spcPts val="2400"/>
              </a:spcBef>
              <a:spcAft>
                <a:spcPts val="1800"/>
              </a:spcAft>
            </a:pPr>
            <a:r>
              <a:rPr lang="en-US" kern="0" cap="all" dirty="0">
                <a:latin typeface="Calibri" panose="020F0502020204030204" pitchFamily="34" charset="0"/>
                <a:cs typeface="Calibri" panose="020F0502020204030204" pitchFamily="34" charset="0"/>
              </a:rPr>
              <a:t>SITUATIONAL ANALYSIS </a:t>
            </a:r>
            <a:endParaRPr lang="en-ZA" kern="0" cap="all"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15F2D39-30C7-4DD3-B024-7B0EFEEA956A}"/>
              </a:ext>
            </a:extLst>
          </p:cNvPr>
          <p:cNvSpPr>
            <a:spLocks noGrp="1"/>
          </p:cNvSpPr>
          <p:nvPr>
            <p:ph type="sldNum" sz="quarter" idx="12"/>
          </p:nvPr>
        </p:nvSpPr>
        <p:spPr/>
        <p:txBody>
          <a:bodyPr/>
          <a:lstStyle/>
          <a:p>
            <a:fld id="{76CA9E7B-CB17-0B4A-B4E1-519665044527}" type="slidenum">
              <a:rPr lang="en-US" smtClean="0"/>
              <a:t>19</a:t>
            </a:fld>
            <a:endParaRPr lang="en-US" dirty="0"/>
          </a:p>
        </p:txBody>
      </p:sp>
    </p:spTree>
    <p:extLst>
      <p:ext uri="{BB962C8B-B14F-4D97-AF65-F5344CB8AC3E}">
        <p14:creationId xmlns:p14="http://schemas.microsoft.com/office/powerpoint/2010/main" val="406797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C481-A9CE-4D7F-BDA5-5B2E754B866A}"/>
              </a:ext>
            </a:extLst>
          </p:cNvPr>
          <p:cNvSpPr>
            <a:spLocks noGrp="1"/>
          </p:cNvSpPr>
          <p:nvPr>
            <p:ph type="title"/>
          </p:nvPr>
        </p:nvSpPr>
        <p:spPr>
          <a:xfrm>
            <a:off x="457200" y="136525"/>
            <a:ext cx="8229600" cy="1143000"/>
          </a:xfrm>
        </p:spPr>
        <p:txBody>
          <a:bodyPr/>
          <a:lstStyle/>
          <a:p>
            <a:r>
              <a:rPr lang="en-US" dirty="0"/>
              <a:t>Table of content </a:t>
            </a:r>
            <a:endParaRPr lang="en-ZA" dirty="0"/>
          </a:p>
        </p:txBody>
      </p:sp>
      <p:sp>
        <p:nvSpPr>
          <p:cNvPr id="3" name="Content Placeholder 2">
            <a:extLst>
              <a:ext uri="{FF2B5EF4-FFF2-40B4-BE49-F238E27FC236}">
                <a16:creationId xmlns:a16="http://schemas.microsoft.com/office/drawing/2014/main" id="{4312F2F5-BA89-4E79-A091-44E4D10A3A96}"/>
              </a:ext>
            </a:extLst>
          </p:cNvPr>
          <p:cNvSpPr>
            <a:spLocks noGrp="1"/>
          </p:cNvSpPr>
          <p:nvPr>
            <p:ph idx="1"/>
          </p:nvPr>
        </p:nvSpPr>
        <p:spPr>
          <a:xfrm>
            <a:off x="457200" y="1166018"/>
            <a:ext cx="8229600" cy="4525963"/>
          </a:xfrm>
        </p:spPr>
        <p:txBody>
          <a:bodyPr>
            <a:normAutofit fontScale="85000" lnSpcReduction="20000"/>
          </a:bodyPr>
          <a:lstStyle/>
          <a:p>
            <a:r>
              <a:rPr lang="en-ZA" sz="3800" dirty="0"/>
              <a:t>Purpose </a:t>
            </a:r>
          </a:p>
          <a:p>
            <a:r>
              <a:rPr lang="en-ZA" sz="3800" dirty="0"/>
              <a:t>Our Mandate</a:t>
            </a:r>
          </a:p>
          <a:p>
            <a:r>
              <a:rPr lang="en-ZA" sz="3800" dirty="0"/>
              <a:t>Overview of the Entity</a:t>
            </a:r>
          </a:p>
          <a:p>
            <a:r>
              <a:rPr lang="en-ZA" sz="3800" dirty="0"/>
              <a:t>Strategic Plan</a:t>
            </a:r>
          </a:p>
          <a:p>
            <a:r>
              <a:rPr lang="en-US" sz="3800" dirty="0"/>
              <a:t>Performance Projections Over The 5-year Period And MTSF Contributions</a:t>
            </a:r>
          </a:p>
          <a:p>
            <a:r>
              <a:rPr lang="en-US" sz="3800" dirty="0"/>
              <a:t>Annual Performance Plan</a:t>
            </a:r>
          </a:p>
          <a:p>
            <a:r>
              <a:rPr lang="en-US" sz="3800" dirty="0"/>
              <a:t>Key Risks </a:t>
            </a:r>
          </a:p>
          <a:p>
            <a:r>
              <a:rPr lang="en-US" sz="3800" dirty="0"/>
              <a:t>Budget Information</a:t>
            </a:r>
          </a:p>
          <a:p>
            <a:endParaRPr lang="en-US" dirty="0"/>
          </a:p>
          <a:p>
            <a:endParaRPr lang="en-US" dirty="0"/>
          </a:p>
          <a:p>
            <a:endParaRPr lang="en-US" sz="3600" dirty="0"/>
          </a:p>
          <a:p>
            <a:endParaRPr lang="en-ZA" sz="3600" dirty="0"/>
          </a:p>
          <a:p>
            <a:endParaRPr lang="en-ZA" dirty="0"/>
          </a:p>
        </p:txBody>
      </p:sp>
      <p:sp>
        <p:nvSpPr>
          <p:cNvPr id="4" name="Slide Number Placeholder 3">
            <a:extLst>
              <a:ext uri="{FF2B5EF4-FFF2-40B4-BE49-F238E27FC236}">
                <a16:creationId xmlns:a16="http://schemas.microsoft.com/office/drawing/2014/main" id="{B614E80A-EFA2-46BD-9A8C-1198F6C954AE}"/>
              </a:ext>
            </a:extLst>
          </p:cNvPr>
          <p:cNvSpPr>
            <a:spLocks noGrp="1"/>
          </p:cNvSpPr>
          <p:nvPr>
            <p:ph type="sldNum" sz="quarter" idx="12"/>
          </p:nvPr>
        </p:nvSpPr>
        <p:spPr/>
        <p:txBody>
          <a:bodyPr/>
          <a:lstStyle/>
          <a:p>
            <a:fld id="{76CA9E7B-CB17-0B4A-B4E1-519665044527}" type="slidenum">
              <a:rPr lang="en-US" smtClean="0"/>
              <a:t>2</a:t>
            </a:fld>
            <a:endParaRPr lang="en-US" dirty="0"/>
          </a:p>
        </p:txBody>
      </p:sp>
    </p:spTree>
    <p:extLst>
      <p:ext uri="{BB962C8B-B14F-4D97-AF65-F5344CB8AC3E}">
        <p14:creationId xmlns:p14="http://schemas.microsoft.com/office/powerpoint/2010/main" val="62482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D2F4A-992F-4A7F-96BB-351883498C41}"/>
              </a:ext>
            </a:extLst>
          </p:cNvPr>
          <p:cNvSpPr>
            <a:spLocks noGrp="1"/>
          </p:cNvSpPr>
          <p:nvPr>
            <p:ph idx="1"/>
          </p:nvPr>
        </p:nvSpPr>
        <p:spPr>
          <a:xfrm>
            <a:off x="164386" y="932184"/>
            <a:ext cx="8815227" cy="5846191"/>
          </a:xfrm>
        </p:spPr>
        <p:txBody>
          <a:bodyPr>
            <a:normAutofit fontScale="25000" lnSpcReduction="20000"/>
          </a:bodyPr>
          <a:lstStyle/>
          <a:p>
            <a:pPr marL="0" lvl="0" indent="0">
              <a:lnSpc>
                <a:spcPct val="107000"/>
              </a:lnSpc>
              <a:spcBef>
                <a:spcPts val="1200"/>
              </a:spcBef>
              <a:buNone/>
            </a:pPr>
            <a:r>
              <a:rPr lang="en-US" sz="7200" b="1" dirty="0">
                <a:solidFill>
                  <a:prstClr val="black"/>
                </a:solidFill>
              </a:rPr>
              <a:t>EXTERNAL ENVIRONMENT ANALYSIS</a:t>
            </a:r>
          </a:p>
          <a:p>
            <a:pPr algn="just">
              <a:lnSpc>
                <a:spcPct val="150000"/>
              </a:lnSpc>
              <a:spcAft>
                <a:spcPts val="1050"/>
              </a:spcAft>
            </a:pPr>
            <a:r>
              <a:rPr lang="en-US" sz="7200" dirty="0">
                <a:latin typeface="Calibri" panose="020F0502020204030204" pitchFamily="34" charset="0"/>
                <a:ea typeface="Times New Roman" panose="02020603050405020304" pitchFamily="18" charset="0"/>
              </a:rPr>
              <a:t>Historically community schemes were </a:t>
            </a:r>
            <a:r>
              <a:rPr lang="en-US" sz="7200" b="1" dirty="0">
                <a:latin typeface="Calibri" panose="020F0502020204030204" pitchFamily="34" charset="0"/>
                <a:ea typeface="Times New Roman" panose="02020603050405020304" pitchFamily="18" charset="0"/>
              </a:rPr>
              <a:t>not regulated</a:t>
            </a:r>
            <a:r>
              <a:rPr lang="en-US" sz="7200" dirty="0">
                <a:latin typeface="Calibri" panose="020F0502020204030204" pitchFamily="34" charset="0"/>
                <a:ea typeface="Times New Roman" panose="02020603050405020304" pitchFamily="18" charset="0"/>
              </a:rPr>
              <a:t>, and the management and governance of community schemes was fragmented. Most of the community schemes were self-regulated. </a:t>
            </a:r>
          </a:p>
          <a:p>
            <a:pPr marL="0" indent="0" algn="just">
              <a:lnSpc>
                <a:spcPct val="150000"/>
              </a:lnSpc>
              <a:spcAft>
                <a:spcPts val="1050"/>
              </a:spcAft>
              <a:buNone/>
            </a:pPr>
            <a:r>
              <a:rPr lang="en-US" sz="7200" dirty="0">
                <a:latin typeface="Calibri" panose="020F0502020204030204" pitchFamily="34" charset="0"/>
                <a:ea typeface="Times New Roman" panose="02020603050405020304" pitchFamily="18" charset="0"/>
              </a:rPr>
              <a:t>The mandate of Community Schemes Ombud Service (CSOS) is informed by section 4 of the CSOS Act which requires CSOS to:</a:t>
            </a:r>
          </a:p>
          <a:p>
            <a:pPr algn="just">
              <a:lnSpc>
                <a:spcPct val="150000"/>
              </a:lnSpc>
              <a:spcAft>
                <a:spcPts val="1050"/>
              </a:spcAft>
            </a:pPr>
            <a:r>
              <a:rPr lang="en-US" sz="7200" dirty="0">
                <a:latin typeface="Calibri" panose="020F0502020204030204" pitchFamily="34" charset="0"/>
                <a:ea typeface="Times New Roman" panose="02020603050405020304" pitchFamily="18" charset="0"/>
              </a:rPr>
              <a:t> develop and provide a dispute resolution service in terms of the Act,</a:t>
            </a:r>
          </a:p>
          <a:p>
            <a:pPr algn="just">
              <a:lnSpc>
                <a:spcPct val="150000"/>
              </a:lnSpc>
              <a:spcAft>
                <a:spcPts val="1050"/>
              </a:spcAft>
            </a:pPr>
            <a:r>
              <a:rPr lang="en-US" sz="7200" dirty="0">
                <a:latin typeface="Calibri" panose="020F0502020204030204" pitchFamily="34" charset="0"/>
                <a:ea typeface="Times New Roman" panose="02020603050405020304" pitchFamily="18" charset="0"/>
              </a:rPr>
              <a:t> provide training for conciliators, adjudicators and other employees of the service, regulate, </a:t>
            </a:r>
          </a:p>
          <a:p>
            <a:pPr algn="just">
              <a:lnSpc>
                <a:spcPct val="150000"/>
              </a:lnSpc>
              <a:spcAft>
                <a:spcPts val="1050"/>
              </a:spcAft>
            </a:pPr>
            <a:r>
              <a:rPr lang="en-US" sz="7200" dirty="0">
                <a:latin typeface="Calibri" panose="020F0502020204030204" pitchFamily="34" charset="0"/>
                <a:ea typeface="Times New Roman" panose="02020603050405020304" pitchFamily="18" charset="0"/>
              </a:rPr>
              <a:t>monitor and control the quality of all sectional titles scheme governance documentation</a:t>
            </a:r>
          </a:p>
          <a:p>
            <a:pPr marL="0" indent="0" algn="just">
              <a:lnSpc>
                <a:spcPct val="150000"/>
              </a:lnSpc>
              <a:spcAft>
                <a:spcPts val="1050"/>
              </a:spcAft>
              <a:buNone/>
            </a:pPr>
            <a:r>
              <a:rPr lang="en-US" sz="7200" dirty="0">
                <a:latin typeface="Calibri" panose="020F0502020204030204" pitchFamily="34" charset="0"/>
                <a:ea typeface="Times New Roman" panose="02020603050405020304" pitchFamily="18" charset="0"/>
              </a:rPr>
              <a:t>Furthermore, </a:t>
            </a:r>
            <a:r>
              <a:rPr lang="en-US" sz="7200" b="1" dirty="0">
                <a:latin typeface="Calibri" panose="020F0502020204030204" pitchFamily="34" charset="0"/>
                <a:ea typeface="Times New Roman" panose="02020603050405020304" pitchFamily="18" charset="0"/>
              </a:rPr>
              <a:t>section 59 </a:t>
            </a:r>
            <a:r>
              <a:rPr lang="en-US" sz="7200" dirty="0">
                <a:latin typeface="Calibri" panose="020F0502020204030204" pitchFamily="34" charset="0"/>
                <a:ea typeface="Times New Roman" panose="02020603050405020304" pitchFamily="18" charset="0"/>
              </a:rPr>
              <a:t>of the CSOS Act provides that </a:t>
            </a:r>
            <a:r>
              <a:rPr lang="en-US" sz="7200" b="1" dirty="0">
                <a:latin typeface="Calibri" panose="020F0502020204030204" pitchFamily="34" charset="0"/>
                <a:ea typeface="Times New Roman" panose="02020603050405020304" pitchFamily="18" charset="0"/>
              </a:rPr>
              <a:t>every community scheme must pay a prescribed levy</a:t>
            </a:r>
            <a:r>
              <a:rPr lang="en-US" sz="7200" dirty="0">
                <a:latin typeface="Calibri" panose="020F0502020204030204" pitchFamily="34" charset="0"/>
                <a:ea typeface="Times New Roman" panose="02020603050405020304" pitchFamily="18" charset="0"/>
              </a:rPr>
              <a:t> to the CSOS, subject to such discounts or waivers as may be prescribed. </a:t>
            </a:r>
            <a:endParaRPr lang="en-ZA" sz="7200" dirty="0">
              <a:latin typeface="Times New Roman" panose="02020603050405020304" pitchFamily="18" charset="0"/>
              <a:ea typeface="Times New Roman" panose="02020603050405020304" pitchFamily="18" charset="0"/>
            </a:endParaRPr>
          </a:p>
          <a:p>
            <a:pPr marL="0" indent="0">
              <a:lnSpc>
                <a:spcPct val="107000"/>
              </a:lnSpc>
              <a:spcBef>
                <a:spcPts val="1200"/>
              </a:spcBef>
              <a:buNone/>
            </a:pPr>
            <a:endParaRPr lang="en-US" sz="4900" b="1" dirty="0"/>
          </a:p>
          <a:p>
            <a:pPr marL="0" lvl="0" indent="0">
              <a:lnSpc>
                <a:spcPct val="107000"/>
              </a:lnSpc>
              <a:spcBef>
                <a:spcPts val="1200"/>
              </a:spcBef>
              <a:buNone/>
            </a:pPr>
            <a:endParaRPr lang="en-ZA" dirty="0"/>
          </a:p>
        </p:txBody>
      </p:sp>
      <p:sp>
        <p:nvSpPr>
          <p:cNvPr id="6" name="Title 1">
            <a:extLst>
              <a:ext uri="{FF2B5EF4-FFF2-40B4-BE49-F238E27FC236}">
                <a16:creationId xmlns:a16="http://schemas.microsoft.com/office/drawing/2014/main" id="{18348846-A0D4-4C39-AAF6-43BEC66F0D08}"/>
              </a:ext>
            </a:extLst>
          </p:cNvPr>
          <p:cNvSpPr>
            <a:spLocks noGrp="1"/>
          </p:cNvSpPr>
          <p:nvPr>
            <p:ph type="title"/>
          </p:nvPr>
        </p:nvSpPr>
        <p:spPr>
          <a:xfrm>
            <a:off x="375007" y="58881"/>
            <a:ext cx="8229600" cy="732229"/>
          </a:xfrm>
        </p:spPr>
        <p:txBody>
          <a:bodyPr>
            <a:normAutofit/>
          </a:bodyPr>
          <a:lstStyle/>
          <a:p>
            <a:pPr algn="just">
              <a:spcBef>
                <a:spcPts val="2400"/>
              </a:spcBef>
              <a:spcAft>
                <a:spcPts val="1800"/>
              </a:spcAft>
            </a:pPr>
            <a:r>
              <a:rPr lang="en-US" sz="4000" kern="0" cap="all" dirty="0">
                <a:latin typeface="Calibri" panose="020F0502020204030204" pitchFamily="34" charset="0"/>
                <a:cs typeface="Calibri" panose="020F0502020204030204" pitchFamily="34" charset="0"/>
              </a:rPr>
              <a:t>SITUATIONAL ANALYSIS </a:t>
            </a:r>
            <a:endParaRPr lang="en-ZA" sz="4000" kern="0" cap="all"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A2DF673-2778-4B3D-91DA-F2034E63F06C}"/>
              </a:ext>
            </a:extLst>
          </p:cNvPr>
          <p:cNvSpPr>
            <a:spLocks noGrp="1"/>
          </p:cNvSpPr>
          <p:nvPr>
            <p:ph type="sldNum" sz="quarter" idx="12"/>
          </p:nvPr>
        </p:nvSpPr>
        <p:spPr/>
        <p:txBody>
          <a:bodyPr/>
          <a:lstStyle/>
          <a:p>
            <a:fld id="{76CA9E7B-CB17-0B4A-B4E1-519665044527}" type="slidenum">
              <a:rPr lang="en-US" smtClean="0"/>
              <a:t>20</a:t>
            </a:fld>
            <a:endParaRPr lang="en-US" dirty="0"/>
          </a:p>
        </p:txBody>
      </p:sp>
    </p:spTree>
    <p:extLst>
      <p:ext uri="{BB962C8B-B14F-4D97-AF65-F5344CB8AC3E}">
        <p14:creationId xmlns:p14="http://schemas.microsoft.com/office/powerpoint/2010/main" val="2993938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348846-A0D4-4C39-AAF6-43BEC66F0D08}"/>
              </a:ext>
            </a:extLst>
          </p:cNvPr>
          <p:cNvSpPr>
            <a:spLocks noGrp="1"/>
          </p:cNvSpPr>
          <p:nvPr>
            <p:ph type="title"/>
          </p:nvPr>
        </p:nvSpPr>
        <p:spPr>
          <a:xfrm>
            <a:off x="375007" y="58881"/>
            <a:ext cx="8229600" cy="732229"/>
          </a:xfrm>
        </p:spPr>
        <p:txBody>
          <a:bodyPr>
            <a:normAutofit/>
          </a:bodyPr>
          <a:lstStyle/>
          <a:p>
            <a:pPr algn="just">
              <a:spcBef>
                <a:spcPts val="2400"/>
              </a:spcBef>
              <a:spcAft>
                <a:spcPts val="1800"/>
              </a:spcAft>
            </a:pPr>
            <a:r>
              <a:rPr lang="en-US" sz="4000" kern="0" cap="all" dirty="0">
                <a:latin typeface="Calibri" panose="020F0502020204030204" pitchFamily="34" charset="0"/>
                <a:cs typeface="Calibri" panose="020F0502020204030204" pitchFamily="34" charset="0"/>
              </a:rPr>
              <a:t>SITUATIONAL ANALYSIS </a:t>
            </a:r>
            <a:endParaRPr lang="en-ZA" sz="4000" kern="0" cap="all"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F1D2F4A-992F-4A7F-96BB-351883498C41}"/>
              </a:ext>
            </a:extLst>
          </p:cNvPr>
          <p:cNvSpPr>
            <a:spLocks noGrp="1"/>
          </p:cNvSpPr>
          <p:nvPr>
            <p:ph idx="1"/>
          </p:nvPr>
        </p:nvSpPr>
        <p:spPr>
          <a:xfrm>
            <a:off x="164386" y="932185"/>
            <a:ext cx="8815227" cy="5866934"/>
          </a:xfrm>
        </p:spPr>
        <p:txBody>
          <a:bodyPr>
            <a:normAutofit fontScale="32500" lnSpcReduction="20000"/>
          </a:bodyPr>
          <a:lstStyle/>
          <a:p>
            <a:pPr marL="0" lvl="0" indent="0">
              <a:lnSpc>
                <a:spcPct val="107000"/>
              </a:lnSpc>
              <a:spcBef>
                <a:spcPts val="1200"/>
              </a:spcBef>
              <a:buNone/>
            </a:pPr>
            <a:r>
              <a:rPr lang="en-US" sz="5500" b="1" dirty="0">
                <a:solidFill>
                  <a:prstClr val="black"/>
                </a:solidFill>
              </a:rPr>
              <a:t>INTERNAL  ENVIRONMENT ANALYSIS</a:t>
            </a:r>
          </a:p>
          <a:p>
            <a:pPr marL="0" indent="0" algn="just">
              <a:lnSpc>
                <a:spcPct val="150000"/>
              </a:lnSpc>
              <a:spcAft>
                <a:spcPts val="1050"/>
              </a:spcAft>
              <a:buNone/>
            </a:pPr>
            <a:r>
              <a:rPr lang="en-US" sz="5400" b="1" dirty="0">
                <a:latin typeface="Calibri" panose="020F0502020204030204" pitchFamily="34" charset="0"/>
                <a:ea typeface="Times New Roman" panose="02020603050405020304" pitchFamily="18" charset="0"/>
              </a:rPr>
              <a:t>SCHEME REGISTRATION </a:t>
            </a:r>
            <a:endParaRPr lang="en-ZA" sz="6000" dirty="0">
              <a:latin typeface="Times New Roman" panose="02020603050405020304" pitchFamily="18" charset="0"/>
              <a:ea typeface="Times New Roman" panose="02020603050405020304" pitchFamily="18" charset="0"/>
            </a:endParaRPr>
          </a:p>
          <a:p>
            <a:pPr algn="just">
              <a:lnSpc>
                <a:spcPct val="120000"/>
              </a:lnSpc>
            </a:pPr>
            <a:r>
              <a:rPr lang="en-US" sz="5500" dirty="0">
                <a:latin typeface="+mj-lt"/>
                <a:ea typeface="Times New Roman" panose="02020603050405020304" pitchFamily="18" charset="0"/>
              </a:rPr>
              <a:t>The entire CSOS value chain and service delivery model is underpinned on the success in creating a complete database of Community Schemes.</a:t>
            </a:r>
          </a:p>
          <a:p>
            <a:pPr algn="just">
              <a:lnSpc>
                <a:spcPct val="120000"/>
              </a:lnSpc>
            </a:pPr>
            <a:r>
              <a:rPr lang="en-US" sz="5500" dirty="0">
                <a:latin typeface="+mj-lt"/>
                <a:ea typeface="Times New Roman" panose="02020603050405020304" pitchFamily="18" charset="0"/>
              </a:rPr>
              <a:t>Registration of schemes is critical for the development of database of community schemes.</a:t>
            </a:r>
          </a:p>
          <a:p>
            <a:pPr algn="just">
              <a:lnSpc>
                <a:spcPct val="120000"/>
              </a:lnSpc>
              <a:spcAft>
                <a:spcPts val="1050"/>
              </a:spcAft>
            </a:pPr>
            <a:r>
              <a:rPr lang="en-US" sz="5500" dirty="0">
                <a:latin typeface="+mj-lt"/>
                <a:ea typeface="Times New Roman" panose="02020603050405020304" pitchFamily="18" charset="0"/>
              </a:rPr>
              <a:t>The database is critical not only for collection of levies but also for provision of education and training.</a:t>
            </a:r>
          </a:p>
          <a:p>
            <a:pPr algn="just">
              <a:lnSpc>
                <a:spcPct val="120000"/>
              </a:lnSpc>
              <a:spcAft>
                <a:spcPts val="1050"/>
              </a:spcAft>
            </a:pPr>
            <a:r>
              <a:rPr lang="en-US" sz="5500" dirty="0">
                <a:latin typeface="+mj-lt"/>
                <a:ea typeface="Times New Roman" panose="02020603050405020304" pitchFamily="18" charset="0"/>
              </a:rPr>
              <a:t>There was a decline in the number of registration documentation submitted by community schemes, there were 17 446 registration documents submitted during 2017/18 compared to 2 423 submitted during 2018/19.</a:t>
            </a:r>
          </a:p>
          <a:p>
            <a:pPr algn="just">
              <a:lnSpc>
                <a:spcPct val="150000"/>
              </a:lnSpc>
              <a:spcAft>
                <a:spcPts val="1050"/>
              </a:spcAft>
            </a:pPr>
            <a:r>
              <a:rPr lang="en-US" sz="5500" dirty="0">
                <a:latin typeface="+mj-lt"/>
                <a:ea typeface="Times New Roman" panose="02020603050405020304" pitchFamily="18" charset="0"/>
              </a:rPr>
              <a:t>During the period under review the Entity </a:t>
            </a:r>
            <a:r>
              <a:rPr lang="en-US" sz="5500" b="1" dirty="0">
                <a:latin typeface="+mj-lt"/>
                <a:ea typeface="Times New Roman" panose="02020603050405020304" pitchFamily="18" charset="0"/>
              </a:rPr>
              <a:t>will implement a Community Schemes Registration Strategy.</a:t>
            </a:r>
            <a:r>
              <a:rPr lang="en-US" sz="5500" dirty="0">
                <a:latin typeface="+mj-lt"/>
                <a:ea typeface="Times New Roman" panose="02020603050405020304" pitchFamily="18" charset="0"/>
              </a:rPr>
              <a:t> The o</a:t>
            </a:r>
            <a:r>
              <a:rPr lang="en-US" sz="5500" b="1" dirty="0">
                <a:latin typeface="+mj-lt"/>
                <a:ea typeface="Times New Roman" panose="02020603050405020304" pitchFamily="18" charset="0"/>
              </a:rPr>
              <a:t>bjective </a:t>
            </a:r>
            <a:r>
              <a:rPr lang="en-US" sz="5500" dirty="0">
                <a:latin typeface="+mj-lt"/>
                <a:ea typeface="Times New Roman" panose="02020603050405020304" pitchFamily="18" charset="0"/>
              </a:rPr>
              <a:t>of the Strategy is to ensure that CSOS registers all community schemes so that they can be regulated in accordance with the CSOS Act.</a:t>
            </a:r>
            <a:endParaRPr lang="en-ZA" sz="5500" dirty="0">
              <a:latin typeface="+mj-lt"/>
              <a:ea typeface="Times New Roman" panose="02020603050405020304" pitchFamily="18" charset="0"/>
            </a:endParaRPr>
          </a:p>
          <a:p>
            <a:pPr marL="0" indent="0" algn="just">
              <a:buNone/>
            </a:pPr>
            <a:endParaRPr lang="en-US" sz="4900" b="1" dirty="0"/>
          </a:p>
          <a:p>
            <a:pPr marL="0" lvl="0" indent="0">
              <a:lnSpc>
                <a:spcPct val="107000"/>
              </a:lnSpc>
              <a:spcBef>
                <a:spcPts val="1200"/>
              </a:spcBef>
              <a:buNone/>
            </a:pPr>
            <a:endParaRPr lang="en-ZA" dirty="0"/>
          </a:p>
        </p:txBody>
      </p:sp>
      <p:sp>
        <p:nvSpPr>
          <p:cNvPr id="2" name="Slide Number Placeholder 1">
            <a:extLst>
              <a:ext uri="{FF2B5EF4-FFF2-40B4-BE49-F238E27FC236}">
                <a16:creationId xmlns:a16="http://schemas.microsoft.com/office/drawing/2014/main" id="{92D530DE-8385-413A-A023-66445B67338F}"/>
              </a:ext>
            </a:extLst>
          </p:cNvPr>
          <p:cNvSpPr>
            <a:spLocks noGrp="1"/>
          </p:cNvSpPr>
          <p:nvPr>
            <p:ph type="sldNum" sz="quarter" idx="12"/>
          </p:nvPr>
        </p:nvSpPr>
        <p:spPr/>
        <p:txBody>
          <a:bodyPr/>
          <a:lstStyle/>
          <a:p>
            <a:fld id="{76CA9E7B-CB17-0B4A-B4E1-519665044527}" type="slidenum">
              <a:rPr lang="en-US" smtClean="0"/>
              <a:t>21</a:t>
            </a:fld>
            <a:endParaRPr lang="en-US" dirty="0"/>
          </a:p>
        </p:txBody>
      </p:sp>
    </p:spTree>
    <p:extLst>
      <p:ext uri="{BB962C8B-B14F-4D97-AF65-F5344CB8AC3E}">
        <p14:creationId xmlns:p14="http://schemas.microsoft.com/office/powerpoint/2010/main" val="225401241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D2F4A-992F-4A7F-96BB-351883498C41}"/>
              </a:ext>
            </a:extLst>
          </p:cNvPr>
          <p:cNvSpPr>
            <a:spLocks noGrp="1"/>
          </p:cNvSpPr>
          <p:nvPr>
            <p:ph idx="1"/>
          </p:nvPr>
        </p:nvSpPr>
        <p:spPr>
          <a:xfrm>
            <a:off x="82193" y="932185"/>
            <a:ext cx="8979614" cy="5448068"/>
          </a:xfrm>
        </p:spPr>
        <p:txBody>
          <a:bodyPr>
            <a:normAutofit fontScale="62500" lnSpcReduction="20000"/>
          </a:bodyPr>
          <a:lstStyle/>
          <a:p>
            <a:pPr marL="0" lvl="0" indent="0">
              <a:lnSpc>
                <a:spcPct val="107000"/>
              </a:lnSpc>
              <a:spcBef>
                <a:spcPts val="1200"/>
              </a:spcBef>
              <a:buNone/>
            </a:pPr>
            <a:r>
              <a:rPr lang="en-US" sz="3300" b="1" dirty="0">
                <a:solidFill>
                  <a:prstClr val="black"/>
                </a:solidFill>
              </a:rPr>
              <a:t>INTERNAL  ENVIRONMENT ANALYSIS</a:t>
            </a:r>
          </a:p>
          <a:p>
            <a:pPr marL="0" indent="0">
              <a:lnSpc>
                <a:spcPct val="107000"/>
              </a:lnSpc>
              <a:spcBef>
                <a:spcPts val="1200"/>
              </a:spcBef>
              <a:spcAft>
                <a:spcPts val="1050"/>
              </a:spcAft>
              <a:buNone/>
            </a:pPr>
            <a:r>
              <a:rPr lang="en-US" sz="3300" b="1" dirty="0">
                <a:solidFill>
                  <a:prstClr val="black"/>
                </a:solidFill>
              </a:rPr>
              <a:t>COMPLIANCE AND ENFORCEMENT</a:t>
            </a:r>
          </a:p>
          <a:p>
            <a:pPr algn="just">
              <a:lnSpc>
                <a:spcPct val="120000"/>
              </a:lnSpc>
            </a:pPr>
            <a:r>
              <a:rPr lang="en-US" sz="3800" dirty="0">
                <a:latin typeface="+mj-lt"/>
              </a:rPr>
              <a:t>The number of schemes governance quality assured has increased from 1523 in the 2017/18 year to 2088 in the 2018/19 year. </a:t>
            </a:r>
          </a:p>
          <a:p>
            <a:pPr algn="just">
              <a:lnSpc>
                <a:spcPct val="120000"/>
              </a:lnSpc>
            </a:pPr>
            <a:endParaRPr lang="en-US" sz="3800" dirty="0">
              <a:latin typeface="+mj-lt"/>
            </a:endParaRPr>
          </a:p>
          <a:p>
            <a:pPr algn="just">
              <a:lnSpc>
                <a:spcPct val="120000"/>
              </a:lnSpc>
              <a:spcAft>
                <a:spcPts val="0"/>
              </a:spcAft>
            </a:pPr>
            <a:r>
              <a:rPr lang="en-US" sz="3800" dirty="0">
                <a:latin typeface="+mj-lt"/>
              </a:rPr>
              <a:t> During the MTSF period the Entity will develop and implement A compliance and enforcement Strategy . </a:t>
            </a:r>
          </a:p>
          <a:p>
            <a:pPr algn="just">
              <a:lnSpc>
                <a:spcPct val="120000"/>
              </a:lnSpc>
              <a:spcAft>
                <a:spcPts val="0"/>
              </a:spcAft>
            </a:pPr>
            <a:endParaRPr lang="en-US" sz="3800" dirty="0">
              <a:latin typeface="+mj-lt"/>
            </a:endParaRPr>
          </a:p>
          <a:p>
            <a:pPr algn="just">
              <a:lnSpc>
                <a:spcPct val="120000"/>
              </a:lnSpc>
              <a:spcAft>
                <a:spcPts val="0"/>
              </a:spcAft>
            </a:pPr>
            <a:r>
              <a:rPr lang="en-US" sz="3800" dirty="0">
                <a:latin typeface="+mj-lt"/>
              </a:rPr>
              <a:t>The underlying aim of this strategy is to have in place effective systems to maximise schemes’ compliance with their duties and to ensure non-compliance is held at an absolute minimum, thereby ensuring that Schemes comply with the CSOS Act, STSMA Act and other relevant legislation. </a:t>
            </a:r>
            <a:endParaRPr lang="en-ZA" sz="3800" dirty="0">
              <a:latin typeface="+mj-lt"/>
            </a:endParaRPr>
          </a:p>
          <a:p>
            <a:pPr marL="0" indent="0" algn="just">
              <a:lnSpc>
                <a:spcPct val="150000"/>
              </a:lnSpc>
              <a:spcAft>
                <a:spcPts val="1050"/>
              </a:spcAft>
              <a:buNone/>
            </a:pPr>
            <a:endParaRPr lang="en-US" sz="5400" b="1" dirty="0">
              <a:latin typeface="Calibri" panose="020F0502020204030204" pitchFamily="34" charset="0"/>
              <a:ea typeface="Times New Roman" panose="02020603050405020304" pitchFamily="18" charset="0"/>
            </a:endParaRPr>
          </a:p>
          <a:p>
            <a:pPr marL="0" indent="0" algn="just">
              <a:lnSpc>
                <a:spcPct val="150000"/>
              </a:lnSpc>
              <a:spcAft>
                <a:spcPts val="1050"/>
              </a:spcAft>
              <a:buNone/>
            </a:pPr>
            <a:endParaRPr lang="en-ZA" sz="6000" dirty="0">
              <a:latin typeface="Times New Roman" panose="02020603050405020304" pitchFamily="18" charset="0"/>
              <a:ea typeface="Times New Roman" panose="02020603050405020304" pitchFamily="18" charset="0"/>
            </a:endParaRPr>
          </a:p>
          <a:p>
            <a:pPr marL="0" lvl="0" indent="0">
              <a:lnSpc>
                <a:spcPct val="107000"/>
              </a:lnSpc>
              <a:spcBef>
                <a:spcPts val="1200"/>
              </a:spcBef>
              <a:buNone/>
            </a:pPr>
            <a:endParaRPr lang="en-ZA" dirty="0"/>
          </a:p>
        </p:txBody>
      </p:sp>
      <p:sp>
        <p:nvSpPr>
          <p:cNvPr id="6" name="Title 1">
            <a:extLst>
              <a:ext uri="{FF2B5EF4-FFF2-40B4-BE49-F238E27FC236}">
                <a16:creationId xmlns:a16="http://schemas.microsoft.com/office/drawing/2014/main" id="{18348846-A0D4-4C39-AAF6-43BEC66F0D08}"/>
              </a:ext>
            </a:extLst>
          </p:cNvPr>
          <p:cNvSpPr>
            <a:spLocks noGrp="1"/>
          </p:cNvSpPr>
          <p:nvPr>
            <p:ph type="title"/>
          </p:nvPr>
        </p:nvSpPr>
        <p:spPr>
          <a:xfrm>
            <a:off x="375007" y="58881"/>
            <a:ext cx="8229600" cy="732229"/>
          </a:xfrm>
        </p:spPr>
        <p:txBody>
          <a:bodyPr>
            <a:normAutofit/>
          </a:bodyPr>
          <a:lstStyle/>
          <a:p>
            <a:pPr algn="just">
              <a:spcBef>
                <a:spcPts val="2400"/>
              </a:spcBef>
              <a:spcAft>
                <a:spcPts val="1800"/>
              </a:spcAft>
            </a:pPr>
            <a:r>
              <a:rPr lang="en-US" sz="4000" kern="0" cap="all" dirty="0">
                <a:latin typeface="Calibri" panose="020F0502020204030204" pitchFamily="34" charset="0"/>
                <a:cs typeface="Calibri" panose="020F0502020204030204" pitchFamily="34" charset="0"/>
              </a:rPr>
              <a:t>SITUATIONAL ANALYSIS </a:t>
            </a:r>
            <a:endParaRPr lang="en-ZA" sz="4000" kern="0" cap="all"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FFAA79F-A198-4872-94CF-ABDDE8FA0BF8}"/>
              </a:ext>
            </a:extLst>
          </p:cNvPr>
          <p:cNvSpPr>
            <a:spLocks noGrp="1"/>
          </p:cNvSpPr>
          <p:nvPr>
            <p:ph type="sldNum" sz="quarter" idx="12"/>
          </p:nvPr>
        </p:nvSpPr>
        <p:spPr/>
        <p:txBody>
          <a:bodyPr/>
          <a:lstStyle/>
          <a:p>
            <a:fld id="{76CA9E7B-CB17-0B4A-B4E1-519665044527}" type="slidenum">
              <a:rPr lang="en-US" smtClean="0"/>
              <a:t>22</a:t>
            </a:fld>
            <a:endParaRPr lang="en-US" dirty="0"/>
          </a:p>
        </p:txBody>
      </p:sp>
    </p:spTree>
    <p:extLst>
      <p:ext uri="{BB962C8B-B14F-4D97-AF65-F5344CB8AC3E}">
        <p14:creationId xmlns:p14="http://schemas.microsoft.com/office/powerpoint/2010/main" val="225133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D2F4A-992F-4A7F-96BB-351883498C41}"/>
              </a:ext>
            </a:extLst>
          </p:cNvPr>
          <p:cNvSpPr>
            <a:spLocks noGrp="1"/>
          </p:cNvSpPr>
          <p:nvPr>
            <p:ph idx="1"/>
          </p:nvPr>
        </p:nvSpPr>
        <p:spPr>
          <a:xfrm>
            <a:off x="82193" y="457200"/>
            <a:ext cx="8979614" cy="6054242"/>
          </a:xfrm>
        </p:spPr>
        <p:txBody>
          <a:bodyPr>
            <a:normAutofit fontScale="25000" lnSpcReduction="20000"/>
          </a:bodyPr>
          <a:lstStyle/>
          <a:p>
            <a:pPr marL="0" lvl="0" indent="0">
              <a:lnSpc>
                <a:spcPct val="107000"/>
              </a:lnSpc>
              <a:spcBef>
                <a:spcPts val="1200"/>
              </a:spcBef>
              <a:buNone/>
            </a:pPr>
            <a:r>
              <a:rPr lang="en-US" sz="7200" b="1" dirty="0">
                <a:solidFill>
                  <a:prstClr val="black"/>
                </a:solidFill>
              </a:rPr>
              <a:t>INTERNAL  ENVIRONMENT ANALYSIS</a:t>
            </a:r>
          </a:p>
          <a:p>
            <a:pPr marL="0" indent="0" algn="just">
              <a:lnSpc>
                <a:spcPct val="150000"/>
              </a:lnSpc>
              <a:spcAft>
                <a:spcPts val="1050"/>
              </a:spcAft>
              <a:buNone/>
            </a:pPr>
            <a:r>
              <a:rPr lang="en-US" sz="6400" b="1" dirty="0">
                <a:latin typeface="Calibri" panose="020F0502020204030204" pitchFamily="34" charset="0"/>
                <a:ea typeface="Times New Roman" panose="02020603050405020304" pitchFamily="18" charset="0"/>
              </a:rPr>
              <a:t>LEVY COLLECTION </a:t>
            </a:r>
            <a:endParaRPr lang="en-ZA" sz="6400" dirty="0">
              <a:latin typeface="Times New Roman" panose="02020603050405020304" pitchFamily="18" charset="0"/>
              <a:ea typeface="Times New Roman" panose="02020603050405020304" pitchFamily="18" charset="0"/>
            </a:endParaRPr>
          </a:p>
          <a:p>
            <a:pPr marL="0" indent="0" algn="just">
              <a:lnSpc>
                <a:spcPct val="150000"/>
              </a:lnSpc>
              <a:spcAft>
                <a:spcPts val="1050"/>
              </a:spcAft>
              <a:buNone/>
            </a:pPr>
            <a:r>
              <a:rPr lang="en-US" sz="7200" dirty="0">
                <a:latin typeface="Calibri" panose="020F0502020204030204" pitchFamily="34" charset="0"/>
                <a:ea typeface="Times New Roman" panose="02020603050405020304" pitchFamily="18" charset="0"/>
              </a:rPr>
              <a:t>CSOS does not have a process in place that compels the developers to register schemes with the CSOS prior to operation. </a:t>
            </a:r>
          </a:p>
          <a:p>
            <a:pPr marL="0" indent="0" algn="just">
              <a:lnSpc>
                <a:spcPct val="150000"/>
              </a:lnSpc>
              <a:spcAft>
                <a:spcPts val="1050"/>
              </a:spcAft>
              <a:buNone/>
            </a:pPr>
            <a:r>
              <a:rPr lang="en-US" sz="7200" dirty="0">
                <a:latin typeface="Calibri" panose="020F0502020204030204" pitchFamily="34" charset="0"/>
                <a:ea typeface="Times New Roman" panose="02020603050405020304" pitchFamily="18" charset="0"/>
              </a:rPr>
              <a:t>The impact is that CSOS will not be able to account fully for the levies, revenue and receivables as it does not have mechanisms to track new developments. </a:t>
            </a:r>
          </a:p>
          <a:p>
            <a:pPr marL="0" indent="0" algn="just">
              <a:lnSpc>
                <a:spcPct val="150000"/>
              </a:lnSpc>
              <a:spcAft>
                <a:spcPts val="1050"/>
              </a:spcAft>
              <a:buNone/>
            </a:pPr>
            <a:r>
              <a:rPr lang="en-US" sz="7200" dirty="0">
                <a:latin typeface="Calibri" panose="020F0502020204030204" pitchFamily="34" charset="0"/>
                <a:ea typeface="Times New Roman" panose="02020603050405020304" pitchFamily="18" charset="0"/>
              </a:rPr>
              <a:t>Furthermore, the CSOS does not have a Policy, Standard Operating Procedures, Process Flows and an IT system that will enable it to properly account for revenue and accounts receivables.</a:t>
            </a:r>
          </a:p>
          <a:p>
            <a:pPr marL="0" indent="0" algn="just">
              <a:lnSpc>
                <a:spcPct val="150000"/>
              </a:lnSpc>
              <a:spcAft>
                <a:spcPts val="1050"/>
              </a:spcAft>
              <a:buNone/>
            </a:pPr>
            <a:r>
              <a:rPr lang="en-US" sz="7200" dirty="0">
                <a:latin typeface="Calibri" panose="020F0502020204030204" pitchFamily="34" charset="0"/>
                <a:ea typeface="Times New Roman" panose="02020603050405020304" pitchFamily="18" charset="0"/>
              </a:rPr>
              <a:t> In the 2018/19 financial year the entity collected levies to the amount of R 195 672 310 as opposed to the set target of R 200 000 000; this shows a negatives variance of -R 4 327 690.</a:t>
            </a:r>
          </a:p>
          <a:p>
            <a:pPr marL="0" indent="0" algn="just">
              <a:lnSpc>
                <a:spcPct val="150000"/>
              </a:lnSpc>
              <a:spcAft>
                <a:spcPts val="1050"/>
              </a:spcAft>
              <a:buNone/>
            </a:pPr>
            <a:r>
              <a:rPr lang="en-US" sz="7200" dirty="0">
                <a:latin typeface="Calibri" panose="020F0502020204030204" pitchFamily="34" charset="0"/>
                <a:ea typeface="Times New Roman" panose="02020603050405020304" pitchFamily="18" charset="0"/>
              </a:rPr>
              <a:t>During the period under review the Entity will implement A Revenue Management Strategy.</a:t>
            </a:r>
          </a:p>
          <a:p>
            <a:pPr marL="0" indent="0" algn="just">
              <a:lnSpc>
                <a:spcPct val="150000"/>
              </a:lnSpc>
              <a:spcAft>
                <a:spcPts val="1050"/>
              </a:spcAft>
              <a:buNone/>
            </a:pPr>
            <a:r>
              <a:rPr lang="en-US" sz="7200" dirty="0">
                <a:latin typeface="Calibri" panose="020F0502020204030204" pitchFamily="34" charset="0"/>
                <a:ea typeface="Times New Roman" panose="02020603050405020304" pitchFamily="18" charset="0"/>
              </a:rPr>
              <a:t> The objective of the Strategy is to ensure that Levies are collected from all community schemes as per the CSOS Act and that Collected levies, dispute resolution and governance documents income are accounted for correctly and accurately. </a:t>
            </a:r>
            <a:endParaRPr lang="en-ZA" sz="7200" dirty="0">
              <a:latin typeface="+mj-lt"/>
              <a:ea typeface="Times New Roman" panose="02020603050405020304" pitchFamily="18" charset="0"/>
            </a:endParaRPr>
          </a:p>
          <a:p>
            <a:pPr marL="0" lvl="0" indent="0">
              <a:lnSpc>
                <a:spcPct val="107000"/>
              </a:lnSpc>
              <a:spcBef>
                <a:spcPts val="1200"/>
              </a:spcBef>
              <a:buNone/>
            </a:pPr>
            <a:endParaRPr lang="en-ZA" dirty="0"/>
          </a:p>
        </p:txBody>
      </p:sp>
      <p:sp>
        <p:nvSpPr>
          <p:cNvPr id="6" name="Title 1">
            <a:extLst>
              <a:ext uri="{FF2B5EF4-FFF2-40B4-BE49-F238E27FC236}">
                <a16:creationId xmlns:a16="http://schemas.microsoft.com/office/drawing/2014/main" id="{18348846-A0D4-4C39-AAF6-43BEC66F0D08}"/>
              </a:ext>
            </a:extLst>
          </p:cNvPr>
          <p:cNvSpPr>
            <a:spLocks noGrp="1"/>
          </p:cNvSpPr>
          <p:nvPr>
            <p:ph type="title"/>
          </p:nvPr>
        </p:nvSpPr>
        <p:spPr>
          <a:xfrm>
            <a:off x="375007" y="58881"/>
            <a:ext cx="8229600" cy="362359"/>
          </a:xfrm>
        </p:spPr>
        <p:txBody>
          <a:bodyPr>
            <a:normAutofit fontScale="90000"/>
          </a:bodyPr>
          <a:lstStyle/>
          <a:p>
            <a:pPr algn="just">
              <a:spcBef>
                <a:spcPts val="2400"/>
              </a:spcBef>
              <a:spcAft>
                <a:spcPts val="1800"/>
              </a:spcAft>
            </a:pPr>
            <a:r>
              <a:rPr lang="en-US" sz="3600" kern="0" cap="all" dirty="0">
                <a:latin typeface="Calibri" panose="020F0502020204030204" pitchFamily="34" charset="0"/>
                <a:cs typeface="Calibri" panose="020F0502020204030204" pitchFamily="34" charset="0"/>
              </a:rPr>
              <a:t>SITUATIONAL ANALYSIS </a:t>
            </a:r>
            <a:endParaRPr lang="en-ZA" sz="3600" kern="0" cap="all"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FE0A9C12-2733-4970-B2E3-2387DC4DEC14}"/>
              </a:ext>
            </a:extLst>
          </p:cNvPr>
          <p:cNvSpPr>
            <a:spLocks noGrp="1"/>
          </p:cNvSpPr>
          <p:nvPr>
            <p:ph type="sldNum" sz="quarter" idx="12"/>
          </p:nvPr>
        </p:nvSpPr>
        <p:spPr/>
        <p:txBody>
          <a:bodyPr/>
          <a:lstStyle/>
          <a:p>
            <a:fld id="{76CA9E7B-CB17-0B4A-B4E1-519665044527}" type="slidenum">
              <a:rPr lang="en-US" smtClean="0"/>
              <a:t>23</a:t>
            </a:fld>
            <a:endParaRPr lang="en-US" dirty="0"/>
          </a:p>
        </p:txBody>
      </p:sp>
    </p:spTree>
    <p:extLst>
      <p:ext uri="{BB962C8B-B14F-4D97-AF65-F5344CB8AC3E}">
        <p14:creationId xmlns:p14="http://schemas.microsoft.com/office/powerpoint/2010/main" val="155035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D2F4A-992F-4A7F-96BB-351883498C41}"/>
              </a:ext>
            </a:extLst>
          </p:cNvPr>
          <p:cNvSpPr>
            <a:spLocks noGrp="1"/>
          </p:cNvSpPr>
          <p:nvPr>
            <p:ph idx="1"/>
          </p:nvPr>
        </p:nvSpPr>
        <p:spPr>
          <a:xfrm>
            <a:off x="82193" y="457200"/>
            <a:ext cx="8979614" cy="6159358"/>
          </a:xfrm>
        </p:spPr>
        <p:txBody>
          <a:bodyPr>
            <a:normAutofit fontScale="25000" lnSpcReduction="20000"/>
          </a:bodyPr>
          <a:lstStyle/>
          <a:p>
            <a:pPr marL="0" indent="0" algn="just">
              <a:lnSpc>
                <a:spcPct val="150000"/>
              </a:lnSpc>
              <a:spcAft>
                <a:spcPts val="1050"/>
              </a:spcAft>
              <a:buNone/>
            </a:pPr>
            <a:r>
              <a:rPr lang="en-US" sz="6600" b="1" dirty="0">
                <a:latin typeface="Calibri" panose="020F0502020204030204" pitchFamily="34" charset="0"/>
                <a:ea typeface="Times New Roman" panose="02020603050405020304" pitchFamily="18" charset="0"/>
              </a:rPr>
              <a:t>STAKEHOLDER ENGAGEMENT AND ADVOCACY </a:t>
            </a:r>
          </a:p>
          <a:p>
            <a:pPr marL="0" indent="0" algn="just">
              <a:lnSpc>
                <a:spcPct val="150000"/>
              </a:lnSpc>
              <a:spcAft>
                <a:spcPts val="1050"/>
              </a:spcAft>
              <a:buNone/>
            </a:pPr>
            <a:r>
              <a:rPr lang="en-US" sz="7200" dirty="0">
                <a:latin typeface="Calibri" panose="020F0502020204030204" pitchFamily="34" charset="0"/>
                <a:ea typeface="Times New Roman" panose="02020603050405020304" pitchFamily="18" charset="0"/>
              </a:rPr>
              <a:t>The achievement of the NDP goals demands a cooperative relationship across national, provincial and local governments, and across the social partners including the private sector; labour; and civil society. </a:t>
            </a:r>
          </a:p>
          <a:p>
            <a:pPr marL="0" indent="0" algn="just">
              <a:lnSpc>
                <a:spcPct val="150000"/>
              </a:lnSpc>
              <a:spcAft>
                <a:spcPts val="1050"/>
              </a:spcAft>
              <a:buNone/>
            </a:pPr>
            <a:r>
              <a:rPr lang="en-US" sz="7200" dirty="0">
                <a:latin typeface="Calibri" panose="020F0502020204030204" pitchFamily="34" charset="0"/>
                <a:ea typeface="Times New Roman" panose="02020603050405020304" pitchFamily="18" charset="0"/>
              </a:rPr>
              <a:t>CSOS will collaborate with other stakeholders to ensure registration of all community schemes. Stakeholder engagement will be implemented as per the Stakeholder engagement strategy approved by CSOS. </a:t>
            </a:r>
          </a:p>
          <a:p>
            <a:pPr marL="0" indent="0" algn="just">
              <a:lnSpc>
                <a:spcPct val="150000"/>
              </a:lnSpc>
              <a:spcAft>
                <a:spcPts val="1050"/>
              </a:spcAft>
              <a:buNone/>
            </a:pPr>
            <a:r>
              <a:rPr lang="en-US" sz="7200" dirty="0">
                <a:latin typeface="Calibri" panose="020F0502020204030204" pitchFamily="34" charset="0"/>
                <a:ea typeface="Times New Roman" panose="02020603050405020304" pitchFamily="18" charset="0"/>
              </a:rPr>
              <a:t>The following stakeholders have been identified as crucial to the effective implementation of the Strategy:</a:t>
            </a:r>
            <a:endParaRPr lang="en-ZA" sz="8000" dirty="0">
              <a:latin typeface="Times New Roman" panose="02020603050405020304" pitchFamily="18" charset="0"/>
              <a:ea typeface="Times New Roman" panose="02020603050405020304" pitchFamily="18" charset="0"/>
            </a:endParaRPr>
          </a:p>
          <a:p>
            <a:pPr lvl="0" algn="just">
              <a:lnSpc>
                <a:spcPct val="120000"/>
              </a:lnSpc>
              <a:spcAft>
                <a:spcPts val="1050"/>
              </a:spcAft>
              <a:buFont typeface="Symbol" panose="05050102010706020507" pitchFamily="18" charset="2"/>
              <a:buChar char=""/>
            </a:pPr>
            <a:r>
              <a:rPr lang="en-US" sz="7200" dirty="0">
                <a:latin typeface="Calibri" panose="020F0502020204030204" pitchFamily="34" charset="0"/>
              </a:rPr>
              <a:t>Deeds Office </a:t>
            </a:r>
            <a:endParaRPr lang="en-ZA" sz="7200" dirty="0"/>
          </a:p>
          <a:p>
            <a:pPr lvl="0" algn="just">
              <a:lnSpc>
                <a:spcPct val="120000"/>
              </a:lnSpc>
              <a:spcAft>
                <a:spcPts val="1050"/>
              </a:spcAft>
              <a:buFont typeface="Symbol" panose="05050102010706020507" pitchFamily="18" charset="2"/>
              <a:buChar char=""/>
            </a:pPr>
            <a:r>
              <a:rPr lang="en-US" sz="7200" dirty="0">
                <a:latin typeface="Calibri" panose="020F0502020204030204" pitchFamily="34" charset="0"/>
              </a:rPr>
              <a:t>CIPC </a:t>
            </a:r>
            <a:endParaRPr lang="en-ZA" sz="7200" dirty="0"/>
          </a:p>
          <a:p>
            <a:pPr lvl="0" algn="just">
              <a:lnSpc>
                <a:spcPct val="120000"/>
              </a:lnSpc>
              <a:spcAft>
                <a:spcPts val="1050"/>
              </a:spcAft>
              <a:buFont typeface="Symbol" panose="05050102010706020507" pitchFamily="18" charset="2"/>
              <a:buChar char=""/>
            </a:pPr>
            <a:r>
              <a:rPr lang="en-US" sz="7200" dirty="0">
                <a:latin typeface="Calibri" panose="020F0502020204030204" pitchFamily="34" charset="0"/>
              </a:rPr>
              <a:t>Municipalities</a:t>
            </a:r>
            <a:endParaRPr lang="en-ZA" sz="7200" dirty="0"/>
          </a:p>
          <a:p>
            <a:pPr lvl="0" algn="just">
              <a:lnSpc>
                <a:spcPct val="120000"/>
              </a:lnSpc>
              <a:spcAft>
                <a:spcPts val="1050"/>
              </a:spcAft>
              <a:buFont typeface="Symbol" panose="05050102010706020507" pitchFamily="18" charset="2"/>
              <a:buChar char=""/>
            </a:pPr>
            <a:r>
              <a:rPr lang="en-US" sz="7200" dirty="0">
                <a:latin typeface="Calibri" panose="020F0502020204030204" pitchFamily="34" charset="0"/>
              </a:rPr>
              <a:t>Community schemes </a:t>
            </a:r>
            <a:endParaRPr lang="en-ZA" sz="7200" dirty="0"/>
          </a:p>
          <a:p>
            <a:pPr lvl="0" algn="just">
              <a:lnSpc>
                <a:spcPct val="120000"/>
              </a:lnSpc>
              <a:spcAft>
                <a:spcPts val="1050"/>
              </a:spcAft>
              <a:buFont typeface="Symbol" panose="05050102010706020507" pitchFamily="18" charset="2"/>
              <a:buChar char=""/>
            </a:pPr>
            <a:r>
              <a:rPr lang="en-US" sz="7200" dirty="0">
                <a:latin typeface="Calibri" panose="020F0502020204030204" pitchFamily="34" charset="0"/>
              </a:rPr>
              <a:t>Managing agents</a:t>
            </a:r>
            <a:endParaRPr lang="en-ZA" sz="7200" dirty="0"/>
          </a:p>
          <a:p>
            <a:pPr marL="0" indent="0" algn="just">
              <a:lnSpc>
                <a:spcPct val="150000"/>
              </a:lnSpc>
              <a:spcAft>
                <a:spcPts val="1050"/>
              </a:spcAft>
              <a:buNone/>
            </a:pPr>
            <a:endParaRPr lang="en-ZA" sz="7200" dirty="0">
              <a:latin typeface="Calibri" panose="020F0502020204030204" pitchFamily="34" charset="0"/>
            </a:endParaRPr>
          </a:p>
          <a:p>
            <a:pPr marL="0" lvl="0" indent="0">
              <a:lnSpc>
                <a:spcPct val="107000"/>
              </a:lnSpc>
              <a:spcBef>
                <a:spcPts val="1200"/>
              </a:spcBef>
              <a:buNone/>
            </a:pPr>
            <a:endParaRPr lang="en-ZA" dirty="0"/>
          </a:p>
        </p:txBody>
      </p:sp>
      <p:sp>
        <p:nvSpPr>
          <p:cNvPr id="6" name="Title 1">
            <a:extLst>
              <a:ext uri="{FF2B5EF4-FFF2-40B4-BE49-F238E27FC236}">
                <a16:creationId xmlns:a16="http://schemas.microsoft.com/office/drawing/2014/main" id="{18348846-A0D4-4C39-AAF6-43BEC66F0D08}"/>
              </a:ext>
            </a:extLst>
          </p:cNvPr>
          <p:cNvSpPr>
            <a:spLocks noGrp="1"/>
          </p:cNvSpPr>
          <p:nvPr>
            <p:ph type="title"/>
          </p:nvPr>
        </p:nvSpPr>
        <p:spPr>
          <a:xfrm>
            <a:off x="210620" y="94841"/>
            <a:ext cx="8229600" cy="362359"/>
          </a:xfrm>
        </p:spPr>
        <p:txBody>
          <a:bodyPr>
            <a:normAutofit fontScale="90000"/>
          </a:bodyPr>
          <a:lstStyle/>
          <a:p>
            <a:pPr algn="just">
              <a:spcBef>
                <a:spcPts val="2400"/>
              </a:spcBef>
              <a:spcAft>
                <a:spcPts val="1800"/>
              </a:spcAft>
            </a:pPr>
            <a:r>
              <a:rPr lang="en-US" sz="2900" kern="0" cap="all" dirty="0">
                <a:latin typeface="Calibri" panose="020F0502020204030204" pitchFamily="34" charset="0"/>
                <a:cs typeface="Calibri" panose="020F0502020204030204" pitchFamily="34" charset="0"/>
              </a:rPr>
              <a:t>SITUATIONAL ANALYSIS </a:t>
            </a:r>
            <a:endParaRPr lang="en-ZA" sz="2900" kern="0" cap="all"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8CB5473-1F4D-4499-B123-EB1ACAF68DEC}"/>
              </a:ext>
            </a:extLst>
          </p:cNvPr>
          <p:cNvSpPr>
            <a:spLocks noGrp="1"/>
          </p:cNvSpPr>
          <p:nvPr>
            <p:ph type="sldNum" sz="quarter" idx="12"/>
          </p:nvPr>
        </p:nvSpPr>
        <p:spPr/>
        <p:txBody>
          <a:bodyPr/>
          <a:lstStyle/>
          <a:p>
            <a:fld id="{76CA9E7B-CB17-0B4A-B4E1-519665044527}" type="slidenum">
              <a:rPr lang="en-US" smtClean="0"/>
              <a:t>24</a:t>
            </a:fld>
            <a:endParaRPr lang="en-US" dirty="0"/>
          </a:p>
        </p:txBody>
      </p:sp>
    </p:spTree>
    <p:extLst>
      <p:ext uri="{BB962C8B-B14F-4D97-AF65-F5344CB8AC3E}">
        <p14:creationId xmlns:p14="http://schemas.microsoft.com/office/powerpoint/2010/main" val="42364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369870" y="2452954"/>
            <a:ext cx="8774130" cy="955497"/>
          </a:xfrm>
        </p:spPr>
        <p:txBody>
          <a:bodyPr>
            <a:normAutofit fontScale="25000" lnSpcReduction="20000"/>
          </a:bodyPr>
          <a:lstStyle/>
          <a:p>
            <a:endParaRPr lang="en-US" dirty="0">
              <a:solidFill>
                <a:schemeClr val="bg1"/>
              </a:solidFill>
            </a:endParaRPr>
          </a:p>
          <a:p>
            <a:pPr algn="ctr"/>
            <a:r>
              <a:rPr lang="en-US" sz="12300" dirty="0">
                <a:solidFill>
                  <a:schemeClr val="bg1"/>
                </a:solidFill>
              </a:rPr>
              <a:t>ANNUAL PERFORMANCE PLAN</a:t>
            </a:r>
          </a:p>
          <a:p>
            <a:pPr algn="ctr"/>
            <a:endParaRPr lang="en-US" sz="12300" dirty="0">
              <a:solidFill>
                <a:schemeClr val="bg1"/>
              </a:solidFill>
            </a:endParaRPr>
          </a:p>
          <a:p>
            <a:pPr algn="ctr"/>
            <a:r>
              <a:rPr lang="en-US" sz="12300" dirty="0">
                <a:solidFill>
                  <a:schemeClr val="bg1"/>
                </a:solidFill>
              </a:rPr>
              <a:t>Programme 1: Administration </a:t>
            </a:r>
            <a:endParaRPr lang="en-US" sz="12400" dirty="0">
              <a:solidFill>
                <a:schemeClr val="bg1"/>
              </a:solidFill>
            </a:endParaRPr>
          </a:p>
          <a:p>
            <a:r>
              <a:rPr lang="en-US" dirty="0">
                <a:solidFill>
                  <a:schemeClr val="bg1"/>
                </a:solidFill>
              </a:rPr>
              <a:t> </a:t>
            </a:r>
          </a:p>
        </p:txBody>
      </p:sp>
      <p:sp>
        <p:nvSpPr>
          <p:cNvPr id="2" name="Slide Number Placeholder 1">
            <a:extLst>
              <a:ext uri="{FF2B5EF4-FFF2-40B4-BE49-F238E27FC236}">
                <a16:creationId xmlns:a16="http://schemas.microsoft.com/office/drawing/2014/main" id="{D969F00F-DCC0-478A-AFC0-01AF25F93EA8}"/>
              </a:ext>
            </a:extLst>
          </p:cNvPr>
          <p:cNvSpPr>
            <a:spLocks noGrp="1"/>
          </p:cNvSpPr>
          <p:nvPr>
            <p:ph type="sldNum" sz="quarter" idx="12"/>
          </p:nvPr>
        </p:nvSpPr>
        <p:spPr/>
        <p:txBody>
          <a:bodyPr/>
          <a:lstStyle/>
          <a:p>
            <a:fld id="{76CA9E7B-CB17-0B4A-B4E1-519665044527}" type="slidenum">
              <a:rPr lang="en-US" smtClean="0"/>
              <a:t>25</a:t>
            </a:fld>
            <a:endParaRPr lang="en-US" dirty="0"/>
          </a:p>
        </p:txBody>
      </p:sp>
    </p:spTree>
    <p:extLst>
      <p:ext uri="{BB962C8B-B14F-4D97-AF65-F5344CB8AC3E}">
        <p14:creationId xmlns:p14="http://schemas.microsoft.com/office/powerpoint/2010/main" val="411935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80FC-5B7A-4501-8894-AB4D77A07C7C}"/>
              </a:ext>
            </a:extLst>
          </p:cNvPr>
          <p:cNvSpPr>
            <a:spLocks noGrp="1"/>
          </p:cNvSpPr>
          <p:nvPr>
            <p:ph type="title"/>
          </p:nvPr>
        </p:nvSpPr>
        <p:spPr>
          <a:xfrm>
            <a:off x="226869" y="339912"/>
            <a:ext cx="8229600" cy="381145"/>
          </a:xfrm>
        </p:spPr>
        <p:txBody>
          <a:bodyPr>
            <a:normAutofit fontScale="90000"/>
          </a:bodyPr>
          <a:lstStyle/>
          <a:p>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3200" cap="all" dirty="0">
                <a:latin typeface="Calibri" panose="020F0502020204030204" pitchFamily="34" charset="0"/>
                <a:cs typeface="Calibri" panose="020F0502020204030204" pitchFamily="34" charset="0"/>
              </a:rPr>
              <a:t>OUTCOMES, OUTPUTS, PERFORMANCE INDICATORS AND TARGETS</a:t>
            </a:r>
            <a:r>
              <a:rPr lang="en-ZA" altLang="en-US" sz="800" b="0" dirty="0">
                <a:solidFill>
                  <a:schemeClr val="tx1"/>
                </a:solidFill>
              </a:rPr>
              <a:t/>
            </a:r>
            <a:br>
              <a:rPr lang="en-ZA" altLang="en-US" sz="800" b="0" dirty="0">
                <a:solidFill>
                  <a:schemeClr val="tx1"/>
                </a:solidFill>
              </a:rPr>
            </a:br>
            <a:endParaRPr lang="en-ZA" dirty="0"/>
          </a:p>
        </p:txBody>
      </p:sp>
      <p:graphicFrame>
        <p:nvGraphicFramePr>
          <p:cNvPr id="5" name="Content Placeholder 4">
            <a:extLst>
              <a:ext uri="{FF2B5EF4-FFF2-40B4-BE49-F238E27FC236}">
                <a16:creationId xmlns:a16="http://schemas.microsoft.com/office/drawing/2014/main" id="{4DFFB9E0-F951-4C05-A876-5DC5CF3C4919}"/>
              </a:ext>
            </a:extLst>
          </p:cNvPr>
          <p:cNvGraphicFramePr>
            <a:graphicFrameLocks noGrp="1"/>
          </p:cNvGraphicFramePr>
          <p:nvPr>
            <p:ph idx="1"/>
            <p:extLst>
              <p:ext uri="{D42A27DB-BD31-4B8C-83A1-F6EECF244321}">
                <p14:modId xmlns:p14="http://schemas.microsoft.com/office/powerpoint/2010/main" val="3199106796"/>
              </p:ext>
            </p:extLst>
          </p:nvPr>
        </p:nvGraphicFramePr>
        <p:xfrm>
          <a:off x="66783" y="960331"/>
          <a:ext cx="9010434" cy="5262297"/>
        </p:xfrm>
        <a:graphic>
          <a:graphicData uri="http://schemas.openxmlformats.org/drawingml/2006/table">
            <a:tbl>
              <a:tblPr firstRow="1" firstCol="1" bandRow="1"/>
              <a:tblGrid>
                <a:gridCol w="1458930">
                  <a:extLst>
                    <a:ext uri="{9D8B030D-6E8A-4147-A177-3AD203B41FA5}">
                      <a16:colId xmlns:a16="http://schemas.microsoft.com/office/drawing/2014/main" val="4159513130"/>
                    </a:ext>
                  </a:extLst>
                </a:gridCol>
                <a:gridCol w="1150706">
                  <a:extLst>
                    <a:ext uri="{9D8B030D-6E8A-4147-A177-3AD203B41FA5}">
                      <a16:colId xmlns:a16="http://schemas.microsoft.com/office/drawing/2014/main" val="4206622670"/>
                    </a:ext>
                  </a:extLst>
                </a:gridCol>
                <a:gridCol w="1695236">
                  <a:extLst>
                    <a:ext uri="{9D8B030D-6E8A-4147-A177-3AD203B41FA5}">
                      <a16:colId xmlns:a16="http://schemas.microsoft.com/office/drawing/2014/main" val="2485957704"/>
                    </a:ext>
                  </a:extLst>
                </a:gridCol>
                <a:gridCol w="1407560">
                  <a:extLst>
                    <a:ext uri="{9D8B030D-6E8A-4147-A177-3AD203B41FA5}">
                      <a16:colId xmlns:a16="http://schemas.microsoft.com/office/drawing/2014/main" val="2634806645"/>
                    </a:ext>
                  </a:extLst>
                </a:gridCol>
                <a:gridCol w="1448656">
                  <a:extLst>
                    <a:ext uri="{9D8B030D-6E8A-4147-A177-3AD203B41FA5}">
                      <a16:colId xmlns:a16="http://schemas.microsoft.com/office/drawing/2014/main" val="3702742684"/>
                    </a:ext>
                  </a:extLst>
                </a:gridCol>
                <a:gridCol w="1849346">
                  <a:extLst>
                    <a:ext uri="{9D8B030D-6E8A-4147-A177-3AD203B41FA5}">
                      <a16:colId xmlns:a16="http://schemas.microsoft.com/office/drawing/2014/main" val="2895210550"/>
                    </a:ext>
                  </a:extLst>
                </a:gridCol>
              </a:tblGrid>
              <a:tr h="221355">
                <a:tc rowSpan="2">
                  <a:txBody>
                    <a:bodyPr/>
                    <a:lstStyle/>
                    <a:p>
                      <a:pPr algn="ctr">
                        <a:spcAft>
                          <a:spcPts val="0"/>
                        </a:spcAft>
                      </a:pPr>
                      <a:r>
                        <a:rPr lang="en-US" sz="1600" b="1" dirty="0">
                          <a:effectLst/>
                          <a:latin typeface="+mj-lt"/>
                          <a:ea typeface="Times New Roman" panose="02020603050405020304" pitchFamily="18" charset="0"/>
                          <a:cs typeface="Times New Roman" panose="02020603050405020304" pitchFamily="18" charset="0"/>
                        </a:rPr>
                        <a:t> </a:t>
                      </a:r>
                      <a:r>
                        <a:rPr lang="en-US" sz="1600" b="1" dirty="0">
                          <a:solidFill>
                            <a:srgbClr val="000000"/>
                          </a:solidFill>
                          <a:effectLst/>
                          <a:latin typeface="+mj-lt"/>
                          <a:ea typeface="Times New Roman" panose="02020603050405020304" pitchFamily="18" charset="0"/>
                          <a:cs typeface="Times New Roman" panose="02020603050405020304" pitchFamily="18" charset="0"/>
                        </a:rPr>
                        <a:t>Outcome</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Outputs</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spcAft>
                          <a:spcPts val="0"/>
                        </a:spcAft>
                      </a:pPr>
                      <a:r>
                        <a:rPr lang="en-US" sz="1600" b="1" dirty="0">
                          <a:effectLst/>
                          <a:latin typeface="+mj-lt"/>
                          <a:ea typeface="Times New Roman" panose="02020603050405020304" pitchFamily="18" charset="0"/>
                          <a:cs typeface="Times New Roman" panose="02020603050405020304" pitchFamily="18" charset="0"/>
                        </a:rPr>
                        <a:t> </a:t>
                      </a:r>
                      <a:r>
                        <a:rPr lang="en-US" sz="1600" b="1" dirty="0">
                          <a:solidFill>
                            <a:srgbClr val="000000"/>
                          </a:solidFill>
                          <a:effectLst/>
                          <a:latin typeface="+mj-lt"/>
                          <a:ea typeface="Times New Roman" panose="02020603050405020304" pitchFamily="18" charset="0"/>
                          <a:cs typeface="Times New Roman" panose="02020603050405020304" pitchFamily="18" charset="0"/>
                        </a:rPr>
                        <a:t>Output Indicators</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effectLst/>
                          <a:latin typeface="+mn-lt"/>
                          <a:ea typeface="Times New Roman" panose="02020603050405020304" pitchFamily="18" charset="0"/>
                          <a:cs typeface="Times New Roman" panose="02020603050405020304" pitchFamily="18" charset="0"/>
                        </a:rPr>
                        <a:t>MTEF Period  (</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Annual Targets)</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08425689"/>
                  </a:ext>
                </a:extLst>
              </a:tr>
              <a:tr h="23437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2020-2021</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r>
                        <a:rPr lang="en-US" sz="1600" b="1" dirty="0">
                          <a:solidFill>
                            <a:srgbClr val="000000"/>
                          </a:solidFill>
                          <a:effectLst/>
                          <a:latin typeface="+mj-lt"/>
                          <a:ea typeface="Times New Roman" panose="02020603050405020304" pitchFamily="18" charset="0"/>
                          <a:cs typeface="Times New Roman" panose="02020603050405020304" pitchFamily="18" charset="0"/>
                        </a:rPr>
                        <a:t>2021-2022</a:t>
                      </a:r>
                      <a:endParaRPr lang="en-ZA" sz="2400" dirty="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2022-2023</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943733178"/>
                  </a:ext>
                </a:extLst>
              </a:tr>
              <a:tr h="1618472">
                <a:tc rowSpan="3">
                  <a:txBody>
                    <a:bodyPr/>
                    <a:lstStyle/>
                    <a:p>
                      <a:pPr algn="just">
                        <a:spcAft>
                          <a:spcPts val="0"/>
                        </a:spcAft>
                      </a:pPr>
                      <a:r>
                        <a:rPr lang="en-US" sz="1600" b="1" dirty="0">
                          <a:effectLst/>
                          <a:latin typeface="+mj-lt"/>
                          <a:ea typeface="Times New Roman" panose="02020603050405020304" pitchFamily="18" charset="0"/>
                          <a:cs typeface="Times New Roman" panose="02020603050405020304" pitchFamily="18" charset="0"/>
                        </a:rPr>
                        <a:t>Outcome 1</a:t>
                      </a:r>
                      <a:r>
                        <a:rPr lang="en-US" sz="1600" dirty="0">
                          <a:effectLst/>
                          <a:latin typeface="+mj-lt"/>
                          <a:ea typeface="Times New Roman" panose="02020603050405020304" pitchFamily="18" charset="0"/>
                          <a:cs typeface="Times New Roman" panose="02020603050405020304" pitchFamily="18" charset="0"/>
                        </a:rPr>
                        <a:t>:</a:t>
                      </a:r>
                      <a:endParaRPr lang="en-ZA" sz="1600" dirty="0">
                        <a:effectLst/>
                        <a:latin typeface="+mj-lt"/>
                        <a:ea typeface="Times New Roman" panose="02020603050405020304" pitchFamily="18" charset="0"/>
                        <a:cs typeface="Times New Roman" panose="02020603050405020304" pitchFamily="18" charset="0"/>
                      </a:endParaRPr>
                    </a:p>
                    <a:p>
                      <a:pPr algn="just">
                        <a:spcAft>
                          <a:spcPts val="0"/>
                        </a:spcAft>
                      </a:pPr>
                      <a:r>
                        <a:rPr lang="en-US" sz="1600" dirty="0">
                          <a:effectLst/>
                          <a:latin typeface="+mj-lt"/>
                          <a:ea typeface="Times New Roman" panose="02020603050405020304" pitchFamily="18" charset="0"/>
                          <a:cs typeface="Times New Roman" panose="02020603050405020304" pitchFamily="18" charset="0"/>
                        </a:rPr>
                        <a:t>Functional, Efficient and integrated Government</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dirty="0">
                          <a:effectLst/>
                          <a:latin typeface="+mj-lt"/>
                          <a:ea typeface="Times New Roman" panose="02020603050405020304" pitchFamily="18" charset="0"/>
                          <a:cs typeface="Times New Roman" panose="02020603050405020304" pitchFamily="18" charset="0"/>
                        </a:rPr>
                        <a:t>Anti-Fraud and  Corruption Reports</a:t>
                      </a: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Percentage of the approved Anti-Fraud and Corruption Implementation Plan  implemented</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100% of the  approved anti-fraud and corruption  implementation plan  implemented</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spcAft>
                          <a:spcPts val="0"/>
                        </a:spcAft>
                      </a:pPr>
                      <a:r>
                        <a:rPr lang="en-US" sz="1600" kern="1200" dirty="0">
                          <a:solidFill>
                            <a:schemeClr val="tx1"/>
                          </a:solidFill>
                          <a:effectLst/>
                          <a:latin typeface="+mj-lt"/>
                          <a:cs typeface="Times New Roman" panose="02020603050405020304" pitchFamily="18" charset="0"/>
                        </a:rPr>
                        <a:t>100% of the  approved anti-fraud and corruption  implementation plan  implemented</a:t>
                      </a:r>
                      <a:endParaRPr lang="en-ZA" sz="2400" dirty="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100% of the  approved anti-fraud and corruption  implementation plan  implemented</a:t>
                      </a:r>
                    </a:p>
                    <a:p>
                      <a:pPr>
                        <a:spcAft>
                          <a:spcPts val="0"/>
                        </a:spcAft>
                      </a:pP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529657"/>
                  </a:ext>
                </a:extLst>
              </a:tr>
              <a:tr h="1387262">
                <a:tc vMerge="1">
                  <a:txBody>
                    <a:bodyPr/>
                    <a:lstStyle/>
                    <a:p>
                      <a:endParaRPr lang="en-ZA"/>
                    </a:p>
                  </a:txBody>
                  <a:tcPr/>
                </a:tc>
                <a:tc>
                  <a:txBody>
                    <a:bodyPr/>
                    <a:lstStyle/>
                    <a:p>
                      <a:pPr>
                        <a:spcAft>
                          <a:spcPts val="0"/>
                        </a:spcAft>
                      </a:pPr>
                      <a:r>
                        <a:rPr lang="en-ZA" sz="1600" dirty="0">
                          <a:effectLst/>
                          <a:latin typeface="+mj-lt"/>
                          <a:ea typeface="Times New Roman" panose="02020603050405020304" pitchFamily="18" charset="0"/>
                          <a:cs typeface="Times New Roman" panose="02020603050405020304" pitchFamily="18" charset="0"/>
                        </a:rPr>
                        <a:t>Risk  Management </a:t>
                      </a:r>
                    </a:p>
                    <a:p>
                      <a:pPr>
                        <a:spcAft>
                          <a:spcPts val="0"/>
                        </a:spcAft>
                      </a:pPr>
                      <a:r>
                        <a:rPr lang="en-ZA" sz="1600" dirty="0">
                          <a:effectLst/>
                          <a:latin typeface="+mj-lt"/>
                          <a:ea typeface="Times New Roman" panose="02020603050405020304" pitchFamily="18" charset="0"/>
                          <a:cs typeface="Times New Roman" panose="02020603050405020304" pitchFamily="18" charset="0"/>
                        </a:rPr>
                        <a:t> Report</a:t>
                      </a:r>
                    </a:p>
                    <a:p>
                      <a:pPr>
                        <a:spcAft>
                          <a:spcPts val="0"/>
                        </a:spcAft>
                      </a:pP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Percentage  implementation of the  approved risk  management plan</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100%  implementation  of the  approved risk  management plan</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spcAft>
                          <a:spcPts val="0"/>
                        </a:spcAft>
                      </a:pPr>
                      <a:r>
                        <a:rPr lang="en-US" sz="1600" kern="1200" dirty="0">
                          <a:solidFill>
                            <a:schemeClr val="tx1"/>
                          </a:solidFill>
                          <a:effectLst/>
                          <a:latin typeface="+mj-lt"/>
                          <a:cs typeface="Times New Roman" panose="02020603050405020304" pitchFamily="18" charset="0"/>
                        </a:rPr>
                        <a:t>100%  implementation  of the  approved risk  management plan</a:t>
                      </a:r>
                      <a:endParaRPr lang="en-ZA" sz="1600" kern="1200" dirty="0">
                        <a:solidFill>
                          <a:schemeClr val="tx1"/>
                        </a:solidFill>
                        <a:effectLst/>
                        <a:latin typeface="+mj-lt"/>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100%  implementation  of the  approved risk  management plan</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468417"/>
                  </a:ext>
                </a:extLst>
              </a:tr>
              <a:tr h="1627182">
                <a:tc vMerge="1">
                  <a:txBody>
                    <a:bodyPr/>
                    <a:lstStyle/>
                    <a:p>
                      <a:endParaRPr lang="en-ZA"/>
                    </a:p>
                  </a:txBody>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Sound internal controls and good governance</a:t>
                      </a:r>
                    </a:p>
                    <a:p>
                      <a:pPr>
                        <a:spcAft>
                          <a:spcPts val="0"/>
                        </a:spcAft>
                      </a:pP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Percentage of implementation of audit remedial plan</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90%</a:t>
                      </a:r>
                      <a:endParaRPr lang="en-ZA" sz="1600" dirty="0">
                        <a:effectLst/>
                        <a:latin typeface="+mj-lt"/>
                        <a:ea typeface="Times New Roman" panose="02020603050405020304" pitchFamily="18" charset="0"/>
                        <a:cs typeface="Times New Roman" panose="02020603050405020304" pitchFamily="18" charset="0"/>
                      </a:endParaRPr>
                    </a:p>
                    <a:p>
                      <a:pPr>
                        <a:spcAft>
                          <a:spcPts val="0"/>
                        </a:spcAft>
                      </a:pPr>
                      <a:r>
                        <a:rPr lang="en-US" sz="1600" dirty="0">
                          <a:effectLst/>
                          <a:latin typeface="+mj-lt"/>
                          <a:ea typeface="Times New Roman" panose="02020603050405020304" pitchFamily="18" charset="0"/>
                          <a:cs typeface="Times New Roman" panose="02020603050405020304" pitchFamily="18" charset="0"/>
                        </a:rPr>
                        <a:t> </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mj-lt"/>
                          <a:ea typeface="Times New Roman" panose="02020603050405020304" pitchFamily="18" charset="0"/>
                          <a:cs typeface="Times New Roman" panose="02020603050405020304" pitchFamily="18" charset="0"/>
                        </a:rPr>
                        <a:t>95%</a:t>
                      </a:r>
                      <a:endParaRPr lang="en-ZA" sz="2400" dirty="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98%</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326050"/>
                  </a:ext>
                </a:extLst>
              </a:tr>
            </a:tbl>
          </a:graphicData>
        </a:graphic>
      </p:graphicFrame>
      <p:sp>
        <p:nvSpPr>
          <p:cNvPr id="4" name="Slide Number Placeholder 3">
            <a:extLst>
              <a:ext uri="{FF2B5EF4-FFF2-40B4-BE49-F238E27FC236}">
                <a16:creationId xmlns:a16="http://schemas.microsoft.com/office/drawing/2014/main"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626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80FC-5B7A-4501-8894-AB4D77A07C7C}"/>
              </a:ext>
            </a:extLst>
          </p:cNvPr>
          <p:cNvSpPr>
            <a:spLocks noGrp="1"/>
          </p:cNvSpPr>
          <p:nvPr>
            <p:ph type="title"/>
          </p:nvPr>
        </p:nvSpPr>
        <p:spPr>
          <a:xfrm>
            <a:off x="226869" y="166948"/>
            <a:ext cx="8229600" cy="381145"/>
          </a:xfrm>
        </p:spPr>
        <p:txBody>
          <a:bodyPr>
            <a:normAutofit fontScale="90000"/>
          </a:bodyPr>
          <a:lstStyle/>
          <a:p>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3200" cap="all" dirty="0">
                <a:latin typeface="Calibri" panose="020F0502020204030204" pitchFamily="34" charset="0"/>
                <a:cs typeface="Calibri" panose="020F0502020204030204" pitchFamily="34" charset="0"/>
              </a:rPr>
              <a:t>OUTCOMES, OUTPUTS, PERFORMANCE INDICATORS AND TARGETS</a:t>
            </a:r>
            <a:r>
              <a:rPr lang="en-ZA" altLang="en-US" sz="800" b="0" dirty="0">
                <a:solidFill>
                  <a:schemeClr val="tx1"/>
                </a:solidFill>
              </a:rPr>
              <a:t/>
            </a:r>
            <a:br>
              <a:rPr lang="en-ZA" altLang="en-US" sz="800" b="0" dirty="0">
                <a:solidFill>
                  <a:schemeClr val="tx1"/>
                </a:solidFill>
              </a:rPr>
            </a:br>
            <a:endParaRPr lang="en-ZA" dirty="0"/>
          </a:p>
        </p:txBody>
      </p:sp>
      <p:graphicFrame>
        <p:nvGraphicFramePr>
          <p:cNvPr id="5" name="Content Placeholder 4">
            <a:extLst>
              <a:ext uri="{FF2B5EF4-FFF2-40B4-BE49-F238E27FC236}">
                <a16:creationId xmlns:a16="http://schemas.microsoft.com/office/drawing/2014/main" id="{4DFFB9E0-F951-4C05-A876-5DC5CF3C4919}"/>
              </a:ext>
            </a:extLst>
          </p:cNvPr>
          <p:cNvGraphicFramePr>
            <a:graphicFrameLocks noGrp="1"/>
          </p:cNvGraphicFramePr>
          <p:nvPr>
            <p:ph idx="1"/>
            <p:extLst>
              <p:ext uri="{D42A27DB-BD31-4B8C-83A1-F6EECF244321}">
                <p14:modId xmlns:p14="http://schemas.microsoft.com/office/powerpoint/2010/main" val="1869456689"/>
              </p:ext>
            </p:extLst>
          </p:nvPr>
        </p:nvGraphicFramePr>
        <p:xfrm>
          <a:off x="133565" y="808672"/>
          <a:ext cx="8771282" cy="5730240"/>
        </p:xfrm>
        <a:graphic>
          <a:graphicData uri="http://schemas.openxmlformats.org/drawingml/2006/table">
            <a:tbl>
              <a:tblPr firstRow="1" firstCol="1" bandRow="1"/>
              <a:tblGrid>
                <a:gridCol w="1420207">
                  <a:extLst>
                    <a:ext uri="{9D8B030D-6E8A-4147-A177-3AD203B41FA5}">
                      <a16:colId xmlns:a16="http://schemas.microsoft.com/office/drawing/2014/main" val="4159513130"/>
                    </a:ext>
                  </a:extLst>
                </a:gridCol>
                <a:gridCol w="1120164">
                  <a:extLst>
                    <a:ext uri="{9D8B030D-6E8A-4147-A177-3AD203B41FA5}">
                      <a16:colId xmlns:a16="http://schemas.microsoft.com/office/drawing/2014/main" val="4206622670"/>
                    </a:ext>
                  </a:extLst>
                </a:gridCol>
                <a:gridCol w="1650242">
                  <a:extLst>
                    <a:ext uri="{9D8B030D-6E8A-4147-A177-3AD203B41FA5}">
                      <a16:colId xmlns:a16="http://schemas.microsoft.com/office/drawing/2014/main" val="2485957704"/>
                    </a:ext>
                  </a:extLst>
                </a:gridCol>
                <a:gridCol w="1370201">
                  <a:extLst>
                    <a:ext uri="{9D8B030D-6E8A-4147-A177-3AD203B41FA5}">
                      <a16:colId xmlns:a16="http://schemas.microsoft.com/office/drawing/2014/main" val="2634806645"/>
                    </a:ext>
                  </a:extLst>
                </a:gridCol>
                <a:gridCol w="1410207">
                  <a:extLst>
                    <a:ext uri="{9D8B030D-6E8A-4147-A177-3AD203B41FA5}">
                      <a16:colId xmlns:a16="http://schemas.microsoft.com/office/drawing/2014/main" val="3702742684"/>
                    </a:ext>
                  </a:extLst>
                </a:gridCol>
                <a:gridCol w="1800261">
                  <a:extLst>
                    <a:ext uri="{9D8B030D-6E8A-4147-A177-3AD203B41FA5}">
                      <a16:colId xmlns:a16="http://schemas.microsoft.com/office/drawing/2014/main" val="2895210550"/>
                    </a:ext>
                  </a:extLst>
                </a:gridCol>
              </a:tblGrid>
              <a:tr h="155781">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effectLst/>
                          <a:latin typeface="+mj-lt"/>
                          <a:ea typeface="Times New Roman" panose="02020603050405020304" pitchFamily="18" charset="0"/>
                          <a:cs typeface="Times New Roman" panose="02020603050405020304" pitchFamily="18" charset="0"/>
                        </a:rPr>
                        <a:t> </a:t>
                      </a:r>
                      <a:r>
                        <a:rPr lang="en-US" sz="1600" b="1" dirty="0">
                          <a:solidFill>
                            <a:srgbClr val="000000"/>
                          </a:solidFill>
                          <a:effectLst/>
                          <a:latin typeface="+mj-lt"/>
                          <a:ea typeface="Times New Roman" panose="02020603050405020304" pitchFamily="18" charset="0"/>
                          <a:cs typeface="Times New Roman" panose="02020603050405020304" pitchFamily="18" charset="0"/>
                        </a:rPr>
                        <a:t>Outcome</a:t>
                      </a:r>
                      <a:endParaRPr lang="en-ZA" sz="1600" dirty="0">
                        <a:effectLst/>
                        <a:latin typeface="+mj-lt"/>
                        <a:ea typeface="Times New Roman" panose="02020603050405020304" pitchFamily="18" charset="0"/>
                        <a:cs typeface="Times New Roman" panose="02020603050405020304" pitchFamily="18" charset="0"/>
                      </a:endParaRPr>
                    </a:p>
                    <a:p>
                      <a:pPr algn="ctr">
                        <a:spcAft>
                          <a:spcPts val="0"/>
                        </a:spcAft>
                      </a:pP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000000"/>
                          </a:solidFill>
                          <a:effectLst/>
                          <a:latin typeface="+mj-lt"/>
                          <a:ea typeface="Times New Roman" panose="02020603050405020304" pitchFamily="18" charset="0"/>
                          <a:cs typeface="Times New Roman" panose="02020603050405020304" pitchFamily="18" charset="0"/>
                        </a:rPr>
                        <a:t>Outputs</a:t>
                      </a:r>
                      <a:endParaRPr lang="en-ZA" sz="1600" dirty="0">
                        <a:effectLst/>
                        <a:latin typeface="+mj-lt"/>
                        <a:ea typeface="Times New Roman" panose="02020603050405020304" pitchFamily="18" charset="0"/>
                        <a:cs typeface="Times New Roman" panose="02020603050405020304" pitchFamily="18" charset="0"/>
                      </a:endParaRPr>
                    </a:p>
                    <a:p>
                      <a:pPr algn="ctr">
                        <a:spcAft>
                          <a:spcPts val="0"/>
                        </a:spcAft>
                      </a:pP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2D69B"/>
                    </a:solidFill>
                  </a:tcPr>
                </a:tc>
                <a:tc rowSpan="2">
                  <a:txBody>
                    <a:bodyPr/>
                    <a:lstStyle/>
                    <a:p>
                      <a:pPr>
                        <a:spcAft>
                          <a:spcPts val="0"/>
                        </a:spcAft>
                      </a:pPr>
                      <a:r>
                        <a:rPr lang="en-US" sz="1600" b="1" dirty="0">
                          <a:effectLst/>
                          <a:latin typeface="+mj-lt"/>
                          <a:ea typeface="Times New Roman" panose="02020603050405020304" pitchFamily="18" charset="0"/>
                          <a:cs typeface="Times New Roman" panose="02020603050405020304" pitchFamily="18" charset="0"/>
                        </a:rPr>
                        <a:t> </a:t>
                      </a:r>
                      <a:r>
                        <a:rPr lang="en-US" sz="1600" b="1" dirty="0">
                          <a:solidFill>
                            <a:srgbClr val="000000"/>
                          </a:solidFill>
                          <a:effectLst/>
                          <a:latin typeface="+mj-lt"/>
                          <a:ea typeface="Times New Roman" panose="02020603050405020304" pitchFamily="18" charset="0"/>
                          <a:cs typeface="Times New Roman" panose="02020603050405020304" pitchFamily="18" charset="0"/>
                        </a:rPr>
                        <a:t>Output Indicators</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2D69B"/>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effectLst/>
                          <a:latin typeface="+mn-lt"/>
                          <a:ea typeface="Times New Roman" panose="02020603050405020304" pitchFamily="18" charset="0"/>
                          <a:cs typeface="Times New Roman" panose="02020603050405020304" pitchFamily="18" charset="0"/>
                        </a:rPr>
                        <a:t>MTEF Period  (</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Annual Targets)</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08425689"/>
                  </a:ext>
                </a:extLst>
              </a:tr>
              <a:tr h="1895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2020-2021</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r>
                        <a:rPr lang="en-US" sz="1600" b="1" dirty="0">
                          <a:solidFill>
                            <a:srgbClr val="000000"/>
                          </a:solidFill>
                          <a:effectLst/>
                          <a:latin typeface="+mj-lt"/>
                          <a:ea typeface="Times New Roman" panose="02020603050405020304" pitchFamily="18" charset="0"/>
                          <a:cs typeface="Times New Roman" panose="02020603050405020304" pitchFamily="18" charset="0"/>
                        </a:rPr>
                        <a:t>2021-2022</a:t>
                      </a:r>
                      <a:endParaRPr lang="en-ZA" sz="2400" dirty="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2022-2023</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633457388"/>
                  </a:ext>
                </a:extLst>
              </a:tr>
              <a:tr h="1609532">
                <a:tc rowSpan="3">
                  <a:txBody>
                    <a:bodyPr/>
                    <a:lstStyle/>
                    <a:p>
                      <a:pPr algn="just">
                        <a:spcAft>
                          <a:spcPts val="0"/>
                        </a:spcAft>
                      </a:pPr>
                      <a:r>
                        <a:rPr lang="en-US" sz="1600" b="1" dirty="0">
                          <a:effectLst/>
                          <a:latin typeface="+mj-lt"/>
                          <a:ea typeface="Times New Roman" panose="02020603050405020304" pitchFamily="18" charset="0"/>
                          <a:cs typeface="Times New Roman" panose="02020603050405020304" pitchFamily="18" charset="0"/>
                        </a:rPr>
                        <a:t>Outcome 1</a:t>
                      </a:r>
                      <a:r>
                        <a:rPr lang="en-US" sz="1600" dirty="0">
                          <a:effectLst/>
                          <a:latin typeface="+mj-lt"/>
                          <a:ea typeface="Times New Roman" panose="02020603050405020304" pitchFamily="18" charset="0"/>
                          <a:cs typeface="Times New Roman" panose="02020603050405020304" pitchFamily="18" charset="0"/>
                        </a:rPr>
                        <a:t>:</a:t>
                      </a:r>
                      <a:endParaRPr lang="en-ZA" sz="1600" dirty="0">
                        <a:effectLst/>
                        <a:latin typeface="+mj-lt"/>
                        <a:ea typeface="Times New Roman" panose="02020603050405020304" pitchFamily="18" charset="0"/>
                        <a:cs typeface="Times New Roman" panose="02020603050405020304" pitchFamily="18" charset="0"/>
                      </a:endParaRPr>
                    </a:p>
                    <a:p>
                      <a:pPr algn="l">
                        <a:spcAft>
                          <a:spcPts val="0"/>
                        </a:spcAft>
                      </a:pPr>
                      <a:r>
                        <a:rPr lang="en-US" sz="1600" dirty="0">
                          <a:effectLst/>
                          <a:latin typeface="+mj-lt"/>
                          <a:ea typeface="Times New Roman" panose="02020603050405020304" pitchFamily="18" charset="0"/>
                          <a:cs typeface="Times New Roman" panose="02020603050405020304" pitchFamily="18" charset="0"/>
                        </a:rPr>
                        <a:t>Functional, Efficient and integrated Government</a:t>
                      </a:r>
                    </a:p>
                    <a:p>
                      <a:pPr algn="just">
                        <a:spcAft>
                          <a:spcPts val="0"/>
                        </a:spcAft>
                      </a:pPr>
                      <a:r>
                        <a:rPr lang="en-US" sz="1600" dirty="0">
                          <a:effectLst/>
                          <a:latin typeface="+mj-lt"/>
                          <a:ea typeface="Times New Roman" panose="02020603050405020304" pitchFamily="18" charset="0"/>
                          <a:cs typeface="Times New Roman" panose="02020603050405020304" pitchFamily="18" charset="0"/>
                        </a:rPr>
                        <a:t> </a:t>
                      </a:r>
                      <a:endParaRPr lang="en-ZA" sz="1600" dirty="0">
                        <a:effectLst/>
                        <a:latin typeface="+mj-lt"/>
                        <a:ea typeface="Times New Roman" panose="02020603050405020304" pitchFamily="18" charset="0"/>
                        <a:cs typeface="Times New Roman" panose="02020603050405020304" pitchFamily="18" charset="0"/>
                      </a:endParaRPr>
                    </a:p>
                    <a:p>
                      <a:pPr>
                        <a:spcAft>
                          <a:spcPts val="0"/>
                        </a:spcAft>
                      </a:pPr>
                      <a:r>
                        <a:rPr lang="en-US" sz="1600" dirty="0">
                          <a:effectLst/>
                          <a:latin typeface="+mj-lt"/>
                          <a:ea typeface="Times New Roman" panose="02020603050405020304" pitchFamily="18" charset="0"/>
                          <a:cs typeface="Times New Roman" panose="02020603050405020304" pitchFamily="18" charset="0"/>
                        </a:rPr>
                        <a:t> </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n-US" sz="1600" i="0" dirty="0">
                          <a:effectLst/>
                          <a:latin typeface="+mj-lt"/>
                          <a:ea typeface="Times New Roman" panose="02020603050405020304" pitchFamily="18" charset="0"/>
                          <a:cs typeface="Times New Roman" panose="02020603050405020304" pitchFamily="18" charset="0"/>
                        </a:rPr>
                        <a:t>Ensure maximum availability to CSOS ICT resources</a:t>
                      </a:r>
                      <a:endParaRPr lang="en-ZA" sz="16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spcAft>
                          <a:spcPts val="0"/>
                        </a:spcAft>
                      </a:pPr>
                      <a:r>
                        <a:rPr lang="en-US" sz="1600" i="0" dirty="0">
                          <a:effectLst/>
                          <a:latin typeface="+mj-lt"/>
                          <a:ea typeface="Times New Roman" panose="02020603050405020304" pitchFamily="18" charset="0"/>
                          <a:cs typeface="Times New Roman" panose="02020603050405020304" pitchFamily="18" charset="0"/>
                        </a:rPr>
                        <a:t> ERP system Procured and implemented  </a:t>
                      </a:r>
                      <a:endParaRPr lang="en-ZA" sz="1600" i="0" dirty="0">
                        <a:effectLst/>
                        <a:latin typeface="+mj-lt"/>
                        <a:ea typeface="Times New Roman" panose="02020603050405020304" pitchFamily="18" charset="0"/>
                        <a:cs typeface="Times New Roman" panose="02020603050405020304" pitchFamily="18" charset="0"/>
                      </a:endParaRPr>
                    </a:p>
                    <a:p>
                      <a:pPr>
                        <a:spcAft>
                          <a:spcPts val="0"/>
                        </a:spcAft>
                      </a:pPr>
                      <a:r>
                        <a:rPr lang="en-US" sz="1600" b="1" i="0" dirty="0">
                          <a:effectLst/>
                          <a:latin typeface="+mj-lt"/>
                          <a:ea typeface="Times New Roman" panose="02020603050405020304" pitchFamily="18" charset="0"/>
                          <a:cs typeface="Times New Roman" panose="02020603050405020304" pitchFamily="18" charset="0"/>
                        </a:rPr>
                        <a:t> </a:t>
                      </a:r>
                      <a:endParaRPr lang="en-ZA" sz="16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spcAft>
                          <a:spcPts val="0"/>
                        </a:spcAft>
                      </a:pPr>
                      <a:r>
                        <a:rPr lang="en-US" sz="1600" i="0" dirty="0">
                          <a:effectLst/>
                          <a:latin typeface="+mj-lt"/>
                          <a:ea typeface="Times New Roman" panose="02020603050405020304" pitchFamily="18" charset="0"/>
                          <a:cs typeface="Times New Roman" panose="02020603050405020304" pitchFamily="18" charset="0"/>
                        </a:rPr>
                        <a:t>Procure and Implement three (3) modules of the ERP system </a:t>
                      </a:r>
                      <a:r>
                        <a:rPr lang="en-US" sz="1200" i="0" dirty="0">
                          <a:effectLst/>
                          <a:latin typeface="+mj-lt"/>
                          <a:ea typeface="Times New Roman" panose="02020603050405020304" pitchFamily="18" charset="0"/>
                          <a:cs typeface="Times New Roman" panose="02020603050405020304" pitchFamily="18" charset="0"/>
                        </a:rPr>
                        <a:t>(HR with Performance Management, legal, and, CRM,)</a:t>
                      </a:r>
                      <a:endParaRPr lang="en-ZA" sz="12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i="0" dirty="0">
                          <a:effectLst/>
                          <a:latin typeface="+mj-lt"/>
                          <a:ea typeface="Times New Roman" panose="02020603050405020304" pitchFamily="18" charset="0"/>
                          <a:cs typeface="Times New Roman" panose="02020603050405020304" pitchFamily="18" charset="0"/>
                        </a:rPr>
                        <a:t>Implement four (4) modules of the ERP system </a:t>
                      </a:r>
                      <a:r>
                        <a:rPr lang="en-US" sz="1200" i="0" kern="1200" dirty="0">
                          <a:solidFill>
                            <a:schemeClr val="tx1"/>
                          </a:solidFill>
                          <a:effectLst/>
                          <a:latin typeface="+mj-lt"/>
                          <a:ea typeface="Times New Roman" panose="02020603050405020304" pitchFamily="18" charset="0"/>
                          <a:cs typeface="Times New Roman" panose="02020603050405020304" pitchFamily="18" charset="0"/>
                        </a:rPr>
                        <a:t>(Finance, Payroll, SCM    Project Management)</a:t>
                      </a:r>
                      <a:endParaRPr lang="en-ZA" sz="1200" i="0" kern="1200" dirty="0">
                        <a:solidFill>
                          <a:schemeClr val="tx1"/>
                        </a:solidFill>
                        <a:effectLst/>
                        <a:latin typeface="+mj-lt"/>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i="0" dirty="0">
                          <a:effectLst/>
                          <a:latin typeface="+mj-lt"/>
                          <a:ea typeface="Times New Roman" panose="02020603050405020304" pitchFamily="18" charset="0"/>
                          <a:cs typeface="Times New Roman" panose="02020603050405020304" pitchFamily="18" charset="0"/>
                        </a:rPr>
                        <a:t>Implement all remaining modules of the ERP.</a:t>
                      </a:r>
                      <a:endParaRPr lang="en-ZA" sz="1600" i="0" dirty="0">
                        <a:effectLst/>
                        <a:latin typeface="+mj-lt"/>
                        <a:ea typeface="Times New Roman" panose="02020603050405020304" pitchFamily="18" charset="0"/>
                        <a:cs typeface="Times New Roman" panose="02020603050405020304" pitchFamily="18" charset="0"/>
                      </a:endParaRPr>
                    </a:p>
                    <a:p>
                      <a:pPr>
                        <a:spcAft>
                          <a:spcPts val="0"/>
                        </a:spcAft>
                      </a:pPr>
                      <a:r>
                        <a:rPr lang="en-US" sz="1600" i="0" dirty="0">
                          <a:effectLst/>
                          <a:latin typeface="+mj-lt"/>
                          <a:ea typeface="Times New Roman" panose="02020603050405020304" pitchFamily="18" charset="0"/>
                          <a:cs typeface="Times New Roman" panose="02020603050405020304" pitchFamily="18" charset="0"/>
                        </a:rPr>
                        <a:t> </a:t>
                      </a:r>
                      <a:endParaRPr lang="en-ZA" sz="1600" i="0" dirty="0">
                        <a:effectLst/>
                        <a:latin typeface="+mj-lt"/>
                        <a:ea typeface="Times New Roman" panose="02020603050405020304" pitchFamily="18" charset="0"/>
                        <a:cs typeface="Times New Roman" panose="02020603050405020304" pitchFamily="18" charset="0"/>
                      </a:endParaRPr>
                    </a:p>
                    <a:p>
                      <a:pPr>
                        <a:spcAft>
                          <a:spcPts val="0"/>
                        </a:spcAft>
                      </a:pPr>
                      <a:r>
                        <a:rPr lang="en-US" sz="1600" i="0" dirty="0">
                          <a:effectLst/>
                          <a:latin typeface="+mj-lt"/>
                          <a:ea typeface="Times New Roman" panose="02020603050405020304" pitchFamily="18" charset="0"/>
                          <a:cs typeface="Times New Roman" panose="02020603050405020304" pitchFamily="18" charset="0"/>
                        </a:rPr>
                        <a:t> </a:t>
                      </a:r>
                      <a:endParaRPr lang="en-ZA" sz="16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529657"/>
                  </a:ext>
                </a:extLst>
              </a:tr>
              <a:tr h="2275546">
                <a:tc vMerge="1">
                  <a:txBody>
                    <a:bodyPr/>
                    <a:lstStyle/>
                    <a:p>
                      <a:endParaRPr lang="en-ZA"/>
                    </a:p>
                  </a:txBody>
                  <a:tcPr/>
                </a:tc>
                <a:tc vMerge="1">
                  <a:txBody>
                    <a:bodyPr/>
                    <a:lstStyle/>
                    <a:p>
                      <a:pPr>
                        <a:spcAft>
                          <a:spcPts val="0"/>
                        </a:spcAft>
                      </a:pP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i="0" dirty="0">
                          <a:effectLst/>
                          <a:latin typeface="+mj-lt"/>
                          <a:ea typeface="Times New Roman" panose="02020603050405020304" pitchFamily="18" charset="0"/>
                          <a:cs typeface="Times New Roman" panose="02020603050405020304" pitchFamily="18" charset="0"/>
                        </a:rPr>
                        <a:t>Core System </a:t>
                      </a:r>
                      <a:endParaRPr lang="en-ZA" sz="1600" i="0" dirty="0">
                        <a:effectLst/>
                        <a:latin typeface="+mj-lt"/>
                        <a:ea typeface="Times New Roman" panose="02020603050405020304" pitchFamily="18" charset="0"/>
                        <a:cs typeface="Times New Roman" panose="02020603050405020304" pitchFamily="18" charset="0"/>
                      </a:endParaRPr>
                    </a:p>
                    <a:p>
                      <a:pPr>
                        <a:spcAft>
                          <a:spcPts val="0"/>
                        </a:spcAft>
                      </a:pPr>
                      <a:r>
                        <a:rPr lang="en-US" sz="1600" i="0" dirty="0">
                          <a:effectLst/>
                          <a:latin typeface="+mj-lt"/>
                          <a:ea typeface="Times New Roman" panose="02020603050405020304" pitchFamily="18" charset="0"/>
                          <a:cs typeface="Times New Roman" panose="02020603050405020304" pitchFamily="18" charset="0"/>
                        </a:rPr>
                        <a:t>(Revenue Management, Registrations, Case management)</a:t>
                      </a:r>
                      <a:endParaRPr lang="en-ZA" sz="1600" i="0" dirty="0">
                        <a:effectLst/>
                        <a:latin typeface="+mj-lt"/>
                        <a:ea typeface="Times New Roman" panose="02020603050405020304" pitchFamily="18" charset="0"/>
                        <a:cs typeface="Times New Roman" panose="02020603050405020304" pitchFamily="18" charset="0"/>
                      </a:endParaRPr>
                    </a:p>
                    <a:p>
                      <a:pPr>
                        <a:spcAft>
                          <a:spcPts val="0"/>
                        </a:spcAft>
                      </a:pPr>
                      <a:r>
                        <a:rPr lang="en-US" sz="1600" i="0" dirty="0">
                          <a:effectLst/>
                          <a:latin typeface="+mj-lt"/>
                          <a:ea typeface="Times New Roman" panose="02020603050405020304" pitchFamily="18" charset="0"/>
                          <a:cs typeface="Times New Roman" panose="02020603050405020304" pitchFamily="18" charset="0"/>
                        </a:rPr>
                        <a:t> procured and implemented </a:t>
                      </a:r>
                      <a:endParaRPr lang="en-ZA" sz="16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i="0" dirty="0">
                          <a:effectLst/>
                          <a:latin typeface="+mj-lt"/>
                          <a:ea typeface="Times New Roman" panose="02020603050405020304" pitchFamily="18" charset="0"/>
                          <a:cs typeface="Times New Roman" panose="02020603050405020304" pitchFamily="18" charset="0"/>
                        </a:rPr>
                        <a:t>Procure and Implement three (3) modules of Core System </a:t>
                      </a:r>
                      <a:endParaRPr lang="en-ZA" sz="1600" i="0" dirty="0">
                        <a:effectLst/>
                        <a:latin typeface="+mj-lt"/>
                        <a:ea typeface="Times New Roman" panose="02020603050405020304" pitchFamily="18" charset="0"/>
                        <a:cs typeface="Times New Roman" panose="02020603050405020304" pitchFamily="18" charset="0"/>
                      </a:endParaRPr>
                    </a:p>
                    <a:p>
                      <a:pPr>
                        <a:spcAft>
                          <a:spcPts val="0"/>
                        </a:spcAft>
                      </a:pPr>
                      <a:r>
                        <a:rPr lang="en-US" sz="1200" i="0" dirty="0">
                          <a:effectLst/>
                          <a:latin typeface="+mj-lt"/>
                          <a:ea typeface="Times New Roman" panose="02020603050405020304" pitchFamily="18" charset="0"/>
                          <a:cs typeface="Times New Roman" panose="02020603050405020304" pitchFamily="18" charset="0"/>
                        </a:rPr>
                        <a:t>(Revenue Management – Phase 1 (Module development and integration to ERP), Registrations, Case management)</a:t>
                      </a:r>
                      <a:endParaRPr lang="en-ZA" sz="12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i="0" dirty="0">
                          <a:effectLst/>
                          <a:latin typeface="+mj-lt"/>
                          <a:ea typeface="Times New Roman" panose="02020603050405020304" pitchFamily="18" charset="0"/>
                          <a:cs typeface="Times New Roman" panose="02020603050405020304" pitchFamily="18" charset="0"/>
                        </a:rPr>
                        <a:t>Implement Revenue Management Module of the Core System – Phase 2 </a:t>
                      </a:r>
                      <a:r>
                        <a:rPr lang="en-US" sz="1200" i="0" dirty="0">
                          <a:effectLst/>
                          <a:latin typeface="+mj-lt"/>
                          <a:ea typeface="Times New Roman" panose="02020603050405020304" pitchFamily="18" charset="0"/>
                          <a:cs typeface="Times New Roman" panose="02020603050405020304" pitchFamily="18" charset="0"/>
                        </a:rPr>
                        <a:t>(Public facing payments and integration to registrations)</a:t>
                      </a:r>
                      <a:endParaRPr lang="en-ZA" sz="1200" i="0" dirty="0">
                        <a:effectLst/>
                        <a:latin typeface="+mj-lt"/>
                        <a:ea typeface="Times New Roman" panose="02020603050405020304" pitchFamily="18" charset="0"/>
                        <a:cs typeface="Times New Roman" panose="02020603050405020304" pitchFamily="18" charset="0"/>
                      </a:endParaRPr>
                    </a:p>
                    <a:p>
                      <a:pPr>
                        <a:spcAft>
                          <a:spcPts val="0"/>
                        </a:spcAft>
                      </a:pPr>
                      <a:r>
                        <a:rPr lang="en-US" sz="1600" i="0" dirty="0">
                          <a:effectLst/>
                          <a:latin typeface="+mj-lt"/>
                          <a:ea typeface="Times New Roman" panose="02020603050405020304" pitchFamily="18" charset="0"/>
                          <a:cs typeface="Times New Roman" panose="02020603050405020304" pitchFamily="18" charset="0"/>
                        </a:rPr>
                        <a:t> </a:t>
                      </a:r>
                      <a:endParaRPr lang="en-ZA" sz="1600" i="0" dirty="0">
                        <a:effectLst/>
                        <a:latin typeface="+mj-lt"/>
                        <a:ea typeface="Times New Roman" panose="02020603050405020304" pitchFamily="18" charset="0"/>
                        <a:cs typeface="Times New Roman" panose="02020603050405020304" pitchFamily="18" charset="0"/>
                      </a:endParaRPr>
                    </a:p>
                    <a:p>
                      <a:pPr>
                        <a:spcAft>
                          <a:spcPts val="0"/>
                        </a:spcAft>
                      </a:pPr>
                      <a:endParaRPr lang="en-ZA" sz="1600" i="0" dirty="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i="0" dirty="0">
                          <a:effectLst/>
                          <a:latin typeface="+mj-lt"/>
                          <a:ea typeface="Times New Roman" panose="02020603050405020304" pitchFamily="18" charset="0"/>
                          <a:cs typeface="Times New Roman" panose="02020603050405020304" pitchFamily="18" charset="0"/>
                        </a:rPr>
                        <a:t>Develop public facing app for the system and strengthen integration with ERP</a:t>
                      </a:r>
                      <a:endParaRPr lang="en-ZA" sz="16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468417"/>
                  </a:ext>
                </a:extLst>
              </a:tr>
              <a:tr h="737710">
                <a:tc vMerge="1">
                  <a:txBody>
                    <a:bodyPr/>
                    <a:lstStyle/>
                    <a:p>
                      <a:endParaRPr lang="en-ZA"/>
                    </a:p>
                  </a:txBody>
                  <a:tcPr/>
                </a:tc>
                <a:tc vMerge="1">
                  <a:txBody>
                    <a:bodyPr/>
                    <a:lstStyle/>
                    <a:p>
                      <a:pPr>
                        <a:spcAft>
                          <a:spcPts val="0"/>
                        </a:spcAft>
                      </a:pP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i="0" dirty="0">
                          <a:latin typeface="+mj-lt"/>
                        </a:rPr>
                        <a:t>Percentage of network health score of production environment</a:t>
                      </a:r>
                      <a:endParaRPr lang="en-ZA" i="0" dirty="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i="0" dirty="0">
                          <a:latin typeface="+mj-lt"/>
                        </a:rPr>
                        <a:t>96%</a:t>
                      </a: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i="0" dirty="0">
                          <a:latin typeface="+mj-lt"/>
                        </a:rPr>
                        <a:t>97%</a:t>
                      </a: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i="0" dirty="0">
                          <a:latin typeface="+mj-lt"/>
                        </a:rPr>
                        <a:t>98%</a:t>
                      </a: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326050"/>
                  </a:ext>
                </a:extLst>
              </a:tr>
            </a:tbl>
          </a:graphicData>
        </a:graphic>
      </p:graphicFrame>
      <p:sp>
        <p:nvSpPr>
          <p:cNvPr id="4" name="Slide Number Placeholder 3">
            <a:extLst>
              <a:ext uri="{FF2B5EF4-FFF2-40B4-BE49-F238E27FC236}">
                <a16:creationId xmlns:a16="http://schemas.microsoft.com/office/drawing/2014/main"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3225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80FC-5B7A-4501-8894-AB4D77A07C7C}"/>
              </a:ext>
            </a:extLst>
          </p:cNvPr>
          <p:cNvSpPr>
            <a:spLocks noGrp="1"/>
          </p:cNvSpPr>
          <p:nvPr>
            <p:ph type="title"/>
          </p:nvPr>
        </p:nvSpPr>
        <p:spPr>
          <a:xfrm>
            <a:off x="178112" y="-220654"/>
            <a:ext cx="8229600" cy="714357"/>
          </a:xfrm>
        </p:spPr>
        <p:txBody>
          <a:bodyPr>
            <a:normAutofit fontScale="90000"/>
          </a:bodyPr>
          <a:lstStyle/>
          <a:p>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3200" cap="all" dirty="0">
                <a:latin typeface="Calibri" panose="020F0502020204030204" pitchFamily="34" charset="0"/>
                <a:cs typeface="Calibri" panose="020F0502020204030204" pitchFamily="34" charset="0"/>
              </a:rPr>
              <a:t>OUTCOMES, OUTPUTS, PERFORMANCE INDICATORS AND TARGETS</a:t>
            </a:r>
            <a:r>
              <a:rPr lang="en-ZA" altLang="en-US" sz="800" b="0" dirty="0">
                <a:solidFill>
                  <a:schemeClr val="tx1"/>
                </a:solidFill>
              </a:rPr>
              <a:t/>
            </a:r>
            <a:br>
              <a:rPr lang="en-ZA" altLang="en-US" sz="800" b="0" dirty="0">
                <a:solidFill>
                  <a:schemeClr val="tx1"/>
                </a:solidFill>
              </a:rPr>
            </a:br>
            <a:endParaRPr lang="en-ZA" dirty="0"/>
          </a:p>
        </p:txBody>
      </p:sp>
      <p:graphicFrame>
        <p:nvGraphicFramePr>
          <p:cNvPr id="5" name="Content Placeholder 4">
            <a:extLst>
              <a:ext uri="{FF2B5EF4-FFF2-40B4-BE49-F238E27FC236}">
                <a16:creationId xmlns:a16="http://schemas.microsoft.com/office/drawing/2014/main" id="{4DFFB9E0-F951-4C05-A876-5DC5CF3C4919}"/>
              </a:ext>
            </a:extLst>
          </p:cNvPr>
          <p:cNvGraphicFramePr>
            <a:graphicFrameLocks noGrp="1"/>
          </p:cNvGraphicFramePr>
          <p:nvPr>
            <p:ph idx="1"/>
            <p:extLst>
              <p:ext uri="{D42A27DB-BD31-4B8C-83A1-F6EECF244321}">
                <p14:modId xmlns:p14="http://schemas.microsoft.com/office/powerpoint/2010/main" val="176131261"/>
              </p:ext>
            </p:extLst>
          </p:nvPr>
        </p:nvGraphicFramePr>
        <p:xfrm>
          <a:off x="133563" y="736404"/>
          <a:ext cx="8876873" cy="5619946"/>
        </p:xfrm>
        <a:graphic>
          <a:graphicData uri="http://schemas.openxmlformats.org/drawingml/2006/table">
            <a:tbl>
              <a:tblPr firstRow="1" firstCol="1" bandRow="1"/>
              <a:tblGrid>
                <a:gridCol w="1376737">
                  <a:extLst>
                    <a:ext uri="{9D8B030D-6E8A-4147-A177-3AD203B41FA5}">
                      <a16:colId xmlns:a16="http://schemas.microsoft.com/office/drawing/2014/main" val="4159513130"/>
                    </a:ext>
                  </a:extLst>
                </a:gridCol>
                <a:gridCol w="1273996">
                  <a:extLst>
                    <a:ext uri="{9D8B030D-6E8A-4147-A177-3AD203B41FA5}">
                      <a16:colId xmlns:a16="http://schemas.microsoft.com/office/drawing/2014/main" val="4206622670"/>
                    </a:ext>
                  </a:extLst>
                </a:gridCol>
                <a:gridCol w="1407875">
                  <a:extLst>
                    <a:ext uri="{9D8B030D-6E8A-4147-A177-3AD203B41FA5}">
                      <a16:colId xmlns:a16="http://schemas.microsoft.com/office/drawing/2014/main" val="2485957704"/>
                    </a:ext>
                  </a:extLst>
                </a:gridCol>
                <a:gridCol w="1232583">
                  <a:extLst>
                    <a:ext uri="{9D8B030D-6E8A-4147-A177-3AD203B41FA5}">
                      <a16:colId xmlns:a16="http://schemas.microsoft.com/office/drawing/2014/main" val="2634806645"/>
                    </a:ext>
                  </a:extLst>
                </a:gridCol>
                <a:gridCol w="1428108">
                  <a:extLst>
                    <a:ext uri="{9D8B030D-6E8A-4147-A177-3AD203B41FA5}">
                      <a16:colId xmlns:a16="http://schemas.microsoft.com/office/drawing/2014/main" val="3842566117"/>
                    </a:ext>
                  </a:extLst>
                </a:gridCol>
                <a:gridCol w="2157574">
                  <a:extLst>
                    <a:ext uri="{9D8B030D-6E8A-4147-A177-3AD203B41FA5}">
                      <a16:colId xmlns:a16="http://schemas.microsoft.com/office/drawing/2014/main" val="2895210550"/>
                    </a:ext>
                  </a:extLst>
                </a:gridCol>
              </a:tblGrid>
              <a:tr h="255466">
                <a:tc rowSpan="2">
                  <a:txBody>
                    <a:bodyPr/>
                    <a:lstStyle/>
                    <a:p>
                      <a:pPr algn="ctr">
                        <a:spcAft>
                          <a:spcPts val="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Outcome</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Outputs</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Output Indicators</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effectLst/>
                          <a:latin typeface="+mn-lt"/>
                          <a:ea typeface="Times New Roman" panose="02020603050405020304" pitchFamily="18" charset="0"/>
                          <a:cs typeface="Times New Roman" panose="02020603050405020304" pitchFamily="18" charset="0"/>
                        </a:rPr>
                        <a:t>MTEF Period  (</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Annual Targets)</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08425689"/>
                  </a:ext>
                </a:extLst>
              </a:tr>
              <a:tr h="19332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2020-2021</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r>
                        <a:rPr lang="en-US" sz="1600" b="1" dirty="0">
                          <a:solidFill>
                            <a:srgbClr val="000000"/>
                          </a:solidFill>
                          <a:effectLst/>
                          <a:latin typeface="+mj-lt"/>
                          <a:ea typeface="Times New Roman" panose="02020603050405020304" pitchFamily="18" charset="0"/>
                          <a:cs typeface="Times New Roman" panose="02020603050405020304" pitchFamily="18" charset="0"/>
                        </a:rPr>
                        <a:t>2021-2022</a:t>
                      </a:r>
                      <a:endParaRPr lang="en-ZA" sz="2400" dirty="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2022-2023</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943733178"/>
                  </a:ext>
                </a:extLst>
              </a:tr>
              <a:tr h="853007">
                <a:tc>
                  <a:txBody>
                    <a:bodyPr/>
                    <a:lstStyle/>
                    <a:p>
                      <a:pPr algn="just">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Outcome 1:</a:t>
                      </a:r>
                      <a:endParaRPr lang="en-ZA"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Effective and Efficient administration and governance </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Compliant Statutory Reports</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t>Percentage of compliance with statutory tabling and prescripts</a:t>
                      </a: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t>100%  compliance with statutory tabling and prescripts</a:t>
                      </a: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t>100%  compliance with statutory tabling and prescripts</a:t>
                      </a: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t>100%  compliance with statutory tabling and prescripts</a:t>
                      </a: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050257"/>
                  </a:ext>
                </a:extLst>
              </a:tr>
              <a:tr h="1211497">
                <a:tc>
                  <a:txBody>
                    <a:bodyPr/>
                    <a:lstStyle/>
                    <a:p>
                      <a:pPr>
                        <a:spcAft>
                          <a:spcPts val="0"/>
                        </a:spcAft>
                      </a:pPr>
                      <a:r>
                        <a:rPr lang="en-US" sz="1600" b="1" dirty="0">
                          <a:effectLst/>
                          <a:latin typeface="+mj-lt"/>
                          <a:ea typeface="Times New Roman" panose="02020603050405020304" pitchFamily="18" charset="0"/>
                          <a:cs typeface="Times New Roman" panose="02020603050405020304" pitchFamily="18" charset="0"/>
                        </a:rPr>
                        <a:t>Outcome 4: </a:t>
                      </a:r>
                      <a:r>
                        <a:rPr lang="en-US" sz="1600" dirty="0">
                          <a:effectLst/>
                          <a:latin typeface="+mj-lt"/>
                          <a:ea typeface="Times New Roman" panose="02020603050405020304" pitchFamily="18" charset="0"/>
                          <a:cs typeface="Times New Roman" panose="02020603050405020304" pitchFamily="18" charset="0"/>
                        </a:rPr>
                        <a:t>Financially Viable and Sustainable Organisation</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Revenue Collected </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Amount of CSOS levy collected</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mj-lt"/>
                          <a:ea typeface="Times New Roman" panose="02020603050405020304" pitchFamily="18" charset="0"/>
                          <a:cs typeface="Times New Roman" panose="02020603050405020304" pitchFamily="18" charset="0"/>
                        </a:rPr>
                        <a:t>220 000 000</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245 000 000</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270 000 000</a:t>
                      </a:r>
                      <a:endParaRPr lang="en-ZA" sz="1600" dirty="0">
                        <a:effectLst/>
                        <a:latin typeface="+mj-lt"/>
                        <a:ea typeface="Times New Roman" panose="02020603050405020304" pitchFamily="18" charset="0"/>
                        <a:cs typeface="Times New Roman" panose="02020603050405020304" pitchFamily="18" charset="0"/>
                      </a:endParaRPr>
                    </a:p>
                    <a:p>
                      <a:pPr>
                        <a:spcAft>
                          <a:spcPts val="0"/>
                        </a:spcAft>
                      </a:pPr>
                      <a:r>
                        <a:rPr lang="en-US" sz="1600" dirty="0">
                          <a:effectLst/>
                          <a:latin typeface="+mj-lt"/>
                          <a:ea typeface="Times New Roman" panose="02020603050405020304" pitchFamily="18" charset="0"/>
                          <a:cs typeface="Times New Roman" panose="02020603050405020304" pitchFamily="18" charset="0"/>
                        </a:rPr>
                        <a:t> </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350759"/>
                  </a:ext>
                </a:extLst>
              </a:tr>
              <a:tr h="2178089">
                <a:tc>
                  <a:txBody>
                    <a:bodyPr/>
                    <a:lstStyle/>
                    <a:p>
                      <a:pPr>
                        <a:spcAft>
                          <a:spcPts val="0"/>
                        </a:spcAft>
                      </a:pPr>
                      <a:r>
                        <a:rPr lang="en-US" sz="1600" b="1" dirty="0">
                          <a:effectLst/>
                          <a:latin typeface="+mj-lt"/>
                          <a:ea typeface="Times New Roman" panose="02020603050405020304" pitchFamily="18" charset="0"/>
                          <a:cs typeface="Times New Roman" panose="02020603050405020304" pitchFamily="18" charset="0"/>
                        </a:rPr>
                        <a:t>Outcome 6: </a:t>
                      </a:r>
                      <a:r>
                        <a:rPr lang="en-US" sz="1600" dirty="0">
                          <a:effectLst/>
                          <a:latin typeface="+mj-lt"/>
                          <a:ea typeface="Times New Roman" panose="02020603050405020304" pitchFamily="18" charset="0"/>
                          <a:cs typeface="Times New Roman" panose="02020603050405020304" pitchFamily="18" charset="0"/>
                        </a:rPr>
                        <a:t>Community scheme Sector Value chain Transformed</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Procurement spend to majority black-owned or controlled service providers</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Percentage procurement spend to majority black-owned or controlled service providers (&gt;50% black)</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70% </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70%</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mj-lt"/>
                          <a:ea typeface="Times New Roman" panose="02020603050405020304" pitchFamily="18" charset="0"/>
                          <a:cs typeface="Times New Roman" panose="02020603050405020304" pitchFamily="18" charset="0"/>
                        </a:rPr>
                        <a:t>70%</a:t>
                      </a:r>
                      <a:endParaRPr lang="en-ZA" sz="16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609523"/>
                  </a:ext>
                </a:extLst>
              </a:tr>
            </a:tbl>
          </a:graphicData>
        </a:graphic>
      </p:graphicFrame>
      <p:sp>
        <p:nvSpPr>
          <p:cNvPr id="4" name="Slide Number Placeholder 3">
            <a:extLst>
              <a:ext uri="{FF2B5EF4-FFF2-40B4-BE49-F238E27FC236}">
                <a16:creationId xmlns:a16="http://schemas.microsoft.com/office/drawing/2014/main" id="{7E698EE1-36B6-4414-906B-C8EA541A0485}"/>
              </a:ext>
            </a:extLst>
          </p:cNvPr>
          <p:cNvSpPr>
            <a:spLocks noGrp="1"/>
          </p:cNvSpPr>
          <p:nvPr>
            <p:ph type="sldNum" sz="quarter" idx="12"/>
          </p:nvPr>
        </p:nvSpPr>
        <p:spPr/>
        <p:txBody>
          <a:bodyPr/>
          <a:lstStyle/>
          <a:p>
            <a:fld id="{76CA9E7B-CB17-0B4A-B4E1-519665044527}" type="slidenum">
              <a:rPr lang="en-US" smtClean="0"/>
              <a:t>28</a:t>
            </a:fld>
            <a:endParaRPr lang="en-US" dirty="0"/>
          </a:p>
        </p:txBody>
      </p:sp>
    </p:spTree>
    <p:extLst>
      <p:ext uri="{BB962C8B-B14F-4D97-AF65-F5344CB8AC3E}">
        <p14:creationId xmlns:p14="http://schemas.microsoft.com/office/powerpoint/2010/main" val="1841796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369870" y="2452954"/>
            <a:ext cx="8774130" cy="955497"/>
          </a:xfrm>
        </p:spPr>
        <p:txBody>
          <a:bodyPr>
            <a:normAutofit fontScale="25000" lnSpcReduction="20000"/>
          </a:bodyPr>
          <a:lstStyle/>
          <a:p>
            <a:endParaRPr lang="en-US" dirty="0">
              <a:solidFill>
                <a:schemeClr val="bg1"/>
              </a:solidFill>
            </a:endParaRPr>
          </a:p>
          <a:p>
            <a:pPr algn="ctr"/>
            <a:r>
              <a:rPr lang="en-US" sz="12300" dirty="0">
                <a:solidFill>
                  <a:schemeClr val="bg1"/>
                </a:solidFill>
              </a:rPr>
              <a:t>ANNUAL PERFORMANCE PLAN</a:t>
            </a:r>
          </a:p>
          <a:p>
            <a:pPr algn="ctr"/>
            <a:endParaRPr lang="en-US" sz="12300" dirty="0">
              <a:solidFill>
                <a:schemeClr val="bg1"/>
              </a:solidFill>
            </a:endParaRPr>
          </a:p>
          <a:p>
            <a:pPr algn="ctr"/>
            <a:r>
              <a:rPr lang="en-US" sz="12300" dirty="0">
                <a:solidFill>
                  <a:schemeClr val="bg1"/>
                </a:solidFill>
              </a:rPr>
              <a:t>Programme 2: </a:t>
            </a:r>
            <a:r>
              <a:rPr lang="en-US" sz="12400" dirty="0">
                <a:solidFill>
                  <a:schemeClr val="bg1"/>
                </a:solidFill>
              </a:rPr>
              <a:t>Governance, Compliance and Enforcement</a:t>
            </a:r>
          </a:p>
          <a:p>
            <a:r>
              <a:rPr lang="en-US" dirty="0">
                <a:solidFill>
                  <a:schemeClr val="bg1"/>
                </a:solidFill>
              </a:rPr>
              <a:t> </a:t>
            </a:r>
          </a:p>
        </p:txBody>
      </p:sp>
      <p:sp>
        <p:nvSpPr>
          <p:cNvPr id="2" name="Slide Number Placeholder 1">
            <a:extLst>
              <a:ext uri="{FF2B5EF4-FFF2-40B4-BE49-F238E27FC236}">
                <a16:creationId xmlns:a16="http://schemas.microsoft.com/office/drawing/2014/main" id="{56AA0F8A-BFD1-421D-981F-6BA7B1D9602D}"/>
              </a:ext>
            </a:extLst>
          </p:cNvPr>
          <p:cNvSpPr>
            <a:spLocks noGrp="1"/>
          </p:cNvSpPr>
          <p:nvPr>
            <p:ph type="sldNum" sz="quarter" idx="12"/>
          </p:nvPr>
        </p:nvSpPr>
        <p:spPr/>
        <p:txBody>
          <a:bodyPr/>
          <a:lstStyle/>
          <a:p>
            <a:fld id="{76CA9E7B-CB17-0B4A-B4E1-519665044527}" type="slidenum">
              <a:rPr lang="en-US" smtClean="0"/>
              <a:t>29</a:t>
            </a:fld>
            <a:endParaRPr lang="en-US" dirty="0"/>
          </a:p>
        </p:txBody>
      </p:sp>
    </p:spTree>
    <p:extLst>
      <p:ext uri="{BB962C8B-B14F-4D97-AF65-F5344CB8AC3E}">
        <p14:creationId xmlns:p14="http://schemas.microsoft.com/office/powerpoint/2010/main" val="3808036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4863-1EF3-43D8-958D-D830EE846883}"/>
              </a:ext>
            </a:extLst>
          </p:cNvPr>
          <p:cNvSpPr>
            <a:spLocks noGrp="1"/>
          </p:cNvSpPr>
          <p:nvPr>
            <p:ph type="title"/>
          </p:nvPr>
        </p:nvSpPr>
        <p:spPr/>
        <p:txBody>
          <a:bodyPr/>
          <a:lstStyle/>
          <a:p>
            <a:pPr algn="ctr"/>
            <a:r>
              <a:rPr lang="en-US" dirty="0"/>
              <a:t>PURPOSE</a:t>
            </a:r>
            <a:endParaRPr lang="en-ZA" dirty="0"/>
          </a:p>
        </p:txBody>
      </p:sp>
      <p:sp>
        <p:nvSpPr>
          <p:cNvPr id="3" name="Content Placeholder 2">
            <a:extLst>
              <a:ext uri="{FF2B5EF4-FFF2-40B4-BE49-F238E27FC236}">
                <a16:creationId xmlns:a16="http://schemas.microsoft.com/office/drawing/2014/main" id="{C0092975-1778-4BF5-BEC3-A2689CDC77C2}"/>
              </a:ext>
            </a:extLst>
          </p:cNvPr>
          <p:cNvSpPr>
            <a:spLocks noGrp="1"/>
          </p:cNvSpPr>
          <p:nvPr>
            <p:ph idx="1"/>
          </p:nvPr>
        </p:nvSpPr>
        <p:spPr/>
        <p:txBody>
          <a:bodyPr>
            <a:normAutofit/>
          </a:bodyPr>
          <a:lstStyle/>
          <a:p>
            <a:pPr marL="0" indent="0" algn="just">
              <a:lnSpc>
                <a:spcPct val="115000"/>
              </a:lnSpc>
              <a:spcAft>
                <a:spcPts val="0"/>
              </a:spcAft>
              <a:buNone/>
            </a:pPr>
            <a:r>
              <a:rPr lang="en-ZA" dirty="0">
                <a:latin typeface="Arial" panose="020B0604020202020204" pitchFamily="34" charset="0"/>
                <a:ea typeface="Calibri" panose="020F0502020204030204" pitchFamily="34" charset="0"/>
              </a:rPr>
              <a:t>The purpose of this presentation is to present the 2020/21–2024/25 Strategic Plan (SP) and 2020/21 to 22/23 Annual Performance Plan (APP) of CSOS to the </a:t>
            </a:r>
            <a:r>
              <a:rPr lang="en-US" dirty="0">
                <a:latin typeface="Arial" panose="020B0604020202020204" pitchFamily="34" charset="0"/>
                <a:ea typeface="Calibri" panose="020F0502020204030204" pitchFamily="34" charset="0"/>
              </a:rPr>
              <a:t>the Portfolio Committee on Human Settlements, Water and Sanitation</a:t>
            </a:r>
            <a:r>
              <a:rPr lang="en-ZA" dirty="0">
                <a:latin typeface="Arial" panose="020B0604020202020204" pitchFamily="34" charset="0"/>
                <a:ea typeface="Calibri" panose="020F0502020204030204" pitchFamily="34" charset="0"/>
              </a:rPr>
              <a:t>.  </a:t>
            </a:r>
            <a:endParaRPr lang="en-ZA" sz="3600"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CB9B8F9-F4E7-44A4-BB19-BC370007E765}"/>
              </a:ext>
            </a:extLst>
          </p:cNvPr>
          <p:cNvSpPr>
            <a:spLocks noGrp="1"/>
          </p:cNvSpPr>
          <p:nvPr>
            <p:ph type="sldNum" sz="quarter" idx="12"/>
          </p:nvPr>
        </p:nvSpPr>
        <p:spPr/>
        <p:txBody>
          <a:bodyPr/>
          <a:lstStyle/>
          <a:p>
            <a:fld id="{76CA9E7B-CB17-0B4A-B4E1-519665044527}" type="slidenum">
              <a:rPr lang="en-US" smtClean="0"/>
              <a:t>3</a:t>
            </a:fld>
            <a:endParaRPr lang="en-US" dirty="0"/>
          </a:p>
        </p:txBody>
      </p:sp>
    </p:spTree>
    <p:extLst>
      <p:ext uri="{BB962C8B-B14F-4D97-AF65-F5344CB8AC3E}">
        <p14:creationId xmlns:p14="http://schemas.microsoft.com/office/powerpoint/2010/main" val="1037465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80FC-5B7A-4501-8894-AB4D77A07C7C}"/>
              </a:ext>
            </a:extLst>
          </p:cNvPr>
          <p:cNvSpPr>
            <a:spLocks noGrp="1"/>
          </p:cNvSpPr>
          <p:nvPr>
            <p:ph type="title"/>
          </p:nvPr>
        </p:nvSpPr>
        <p:spPr>
          <a:xfrm>
            <a:off x="457200" y="347270"/>
            <a:ext cx="8229600" cy="381145"/>
          </a:xfrm>
        </p:spPr>
        <p:txBody>
          <a:bodyPr>
            <a:normAutofit fontScale="90000"/>
          </a:bodyPr>
          <a:lstStyle/>
          <a:p>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3200" cap="all" dirty="0">
                <a:latin typeface="Calibri" panose="020F0502020204030204" pitchFamily="34" charset="0"/>
                <a:cs typeface="Calibri" panose="020F0502020204030204" pitchFamily="34" charset="0"/>
              </a:rPr>
              <a:t>OUTCOMES, OUTPUTS, PERFORMANCE INDICATORS AND TARGETS</a:t>
            </a:r>
            <a:r>
              <a:rPr lang="en-ZA" altLang="en-US" sz="800" b="0" dirty="0">
                <a:solidFill>
                  <a:schemeClr val="tx1"/>
                </a:solidFill>
              </a:rPr>
              <a:t/>
            </a:r>
            <a:br>
              <a:rPr lang="en-ZA" altLang="en-US" sz="800" b="0" dirty="0">
                <a:solidFill>
                  <a:schemeClr val="tx1"/>
                </a:solidFill>
              </a:rPr>
            </a:br>
            <a:endParaRPr lang="en-ZA" dirty="0"/>
          </a:p>
        </p:txBody>
      </p:sp>
      <p:graphicFrame>
        <p:nvGraphicFramePr>
          <p:cNvPr id="5" name="Content Placeholder 4">
            <a:extLst>
              <a:ext uri="{FF2B5EF4-FFF2-40B4-BE49-F238E27FC236}">
                <a16:creationId xmlns:a16="http://schemas.microsoft.com/office/drawing/2014/main" id="{4DFFB9E0-F951-4C05-A876-5DC5CF3C4919}"/>
              </a:ext>
            </a:extLst>
          </p:cNvPr>
          <p:cNvGraphicFramePr>
            <a:graphicFrameLocks noGrp="1"/>
          </p:cNvGraphicFramePr>
          <p:nvPr>
            <p:ph idx="1"/>
            <p:extLst>
              <p:ext uri="{D42A27DB-BD31-4B8C-83A1-F6EECF244321}">
                <p14:modId xmlns:p14="http://schemas.microsoft.com/office/powerpoint/2010/main" val="237500443"/>
              </p:ext>
            </p:extLst>
          </p:nvPr>
        </p:nvGraphicFramePr>
        <p:xfrm>
          <a:off x="133566" y="1136592"/>
          <a:ext cx="9010434" cy="5332804"/>
        </p:xfrm>
        <a:graphic>
          <a:graphicData uri="http://schemas.openxmlformats.org/drawingml/2006/table">
            <a:tbl>
              <a:tblPr firstRow="1" firstCol="1" bandRow="1"/>
              <a:tblGrid>
                <a:gridCol w="1433244">
                  <a:extLst>
                    <a:ext uri="{9D8B030D-6E8A-4147-A177-3AD203B41FA5}">
                      <a16:colId xmlns:a16="http://schemas.microsoft.com/office/drawing/2014/main" val="4159513130"/>
                    </a:ext>
                  </a:extLst>
                </a:gridCol>
                <a:gridCol w="1767155">
                  <a:extLst>
                    <a:ext uri="{9D8B030D-6E8A-4147-A177-3AD203B41FA5}">
                      <a16:colId xmlns:a16="http://schemas.microsoft.com/office/drawing/2014/main" val="4206622670"/>
                    </a:ext>
                  </a:extLst>
                </a:gridCol>
                <a:gridCol w="1941816">
                  <a:extLst>
                    <a:ext uri="{9D8B030D-6E8A-4147-A177-3AD203B41FA5}">
                      <a16:colId xmlns:a16="http://schemas.microsoft.com/office/drawing/2014/main" val="2485957704"/>
                    </a:ext>
                  </a:extLst>
                </a:gridCol>
                <a:gridCol w="1150705">
                  <a:extLst>
                    <a:ext uri="{9D8B030D-6E8A-4147-A177-3AD203B41FA5}">
                      <a16:colId xmlns:a16="http://schemas.microsoft.com/office/drawing/2014/main" val="2634806645"/>
                    </a:ext>
                  </a:extLst>
                </a:gridCol>
                <a:gridCol w="1309956">
                  <a:extLst>
                    <a:ext uri="{9D8B030D-6E8A-4147-A177-3AD203B41FA5}">
                      <a16:colId xmlns:a16="http://schemas.microsoft.com/office/drawing/2014/main" val="4115917585"/>
                    </a:ext>
                  </a:extLst>
                </a:gridCol>
                <a:gridCol w="1407558">
                  <a:extLst>
                    <a:ext uri="{9D8B030D-6E8A-4147-A177-3AD203B41FA5}">
                      <a16:colId xmlns:a16="http://schemas.microsoft.com/office/drawing/2014/main" val="2895210550"/>
                    </a:ext>
                  </a:extLst>
                </a:gridCol>
              </a:tblGrid>
              <a:tr h="0">
                <a:tc rowSpan="2">
                  <a:txBody>
                    <a:bodyPr/>
                    <a:lstStyle/>
                    <a:p>
                      <a:pPr>
                        <a:spcAft>
                          <a:spcPts val="0"/>
                        </a:spcAft>
                      </a:pPr>
                      <a:r>
                        <a:rPr lang="en-US" sz="1800" b="1" dirty="0">
                          <a:effectLst/>
                          <a:latin typeface="+mj-lt"/>
                          <a:ea typeface="Times New Roman" panose="02020603050405020304" pitchFamily="18" charset="0"/>
                          <a:cs typeface="Times New Roman" panose="02020603050405020304" pitchFamily="18" charset="0"/>
                        </a:rPr>
                        <a:t> </a:t>
                      </a:r>
                      <a:r>
                        <a:rPr lang="en-US" sz="1800" b="1" dirty="0">
                          <a:solidFill>
                            <a:srgbClr val="000000"/>
                          </a:solidFill>
                          <a:effectLst/>
                          <a:latin typeface="+mj-lt"/>
                          <a:ea typeface="Times New Roman" panose="02020603050405020304" pitchFamily="18" charset="0"/>
                          <a:cs typeface="Times New Roman" panose="02020603050405020304" pitchFamily="18" charset="0"/>
                        </a:rPr>
                        <a:t>Outcome</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spcAft>
                          <a:spcPts val="0"/>
                        </a:spcAft>
                      </a:pPr>
                      <a:r>
                        <a:rPr lang="en-US" sz="1800" b="1" dirty="0">
                          <a:effectLst/>
                          <a:latin typeface="+mj-lt"/>
                          <a:ea typeface="Times New Roman" panose="02020603050405020304" pitchFamily="18" charset="0"/>
                          <a:cs typeface="Times New Roman" panose="02020603050405020304" pitchFamily="18" charset="0"/>
                        </a:rPr>
                        <a:t> </a:t>
                      </a:r>
                      <a:r>
                        <a:rPr lang="en-US" sz="1800" b="1" dirty="0">
                          <a:solidFill>
                            <a:srgbClr val="000000"/>
                          </a:solidFill>
                          <a:effectLst/>
                          <a:latin typeface="+mj-lt"/>
                          <a:ea typeface="Times New Roman" panose="02020603050405020304" pitchFamily="18" charset="0"/>
                          <a:cs typeface="Times New Roman" panose="02020603050405020304" pitchFamily="18" charset="0"/>
                        </a:rPr>
                        <a:t>Outputs</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Output Indicators</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3">
                  <a:txBody>
                    <a:bodyPr/>
                    <a:lstStyle/>
                    <a:p>
                      <a:pPr algn="ctr">
                        <a:spcAft>
                          <a:spcPts val="0"/>
                        </a:spcAft>
                      </a:pPr>
                      <a:r>
                        <a:rPr lang="en-ZA" sz="1800" b="1" dirty="0">
                          <a:effectLst/>
                          <a:latin typeface="+mj-lt"/>
                          <a:ea typeface="Times New Roman" panose="02020603050405020304" pitchFamily="18" charset="0"/>
                          <a:cs typeface="Times New Roman" panose="02020603050405020304" pitchFamily="18" charset="0"/>
                        </a:rPr>
                        <a:t>MTEF Period  (Annual Targets)</a:t>
                      </a: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08425689"/>
                  </a:ext>
                </a:extLst>
              </a:tr>
              <a:tr h="56691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2020-2021</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r>
                        <a:rPr lang="en-US" sz="1800" b="1" dirty="0">
                          <a:solidFill>
                            <a:srgbClr val="000000"/>
                          </a:solidFill>
                          <a:effectLst/>
                          <a:latin typeface="+mj-lt"/>
                          <a:ea typeface="Times New Roman" panose="02020603050405020304" pitchFamily="18" charset="0"/>
                          <a:cs typeface="Times New Roman" panose="02020603050405020304" pitchFamily="18" charset="0"/>
                        </a:rPr>
                        <a:t>2021-2022</a:t>
                      </a:r>
                      <a:endParaRPr lang="en-ZA" sz="1800" dirty="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2022-2023</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943733178"/>
                  </a:ext>
                </a:extLst>
              </a:tr>
              <a:tr h="1133839">
                <a:tc rowSpan="3">
                  <a:txBody>
                    <a:bodyPr/>
                    <a:lstStyle/>
                    <a:p>
                      <a:pPr algn="just">
                        <a:spcAft>
                          <a:spcPts val="0"/>
                        </a:spcAft>
                      </a:pPr>
                      <a:r>
                        <a:rPr lang="en-US" sz="1800" b="1" i="0" dirty="0">
                          <a:effectLst/>
                          <a:latin typeface="+mj-lt"/>
                          <a:ea typeface="Times New Roman" panose="02020603050405020304" pitchFamily="18" charset="0"/>
                          <a:cs typeface="Times New Roman" panose="02020603050405020304" pitchFamily="18" charset="0"/>
                        </a:rPr>
                        <a:t>Outcome 2:</a:t>
                      </a:r>
                      <a:endParaRPr lang="en-ZA" sz="1800" i="0" dirty="0">
                        <a:effectLst/>
                        <a:latin typeface="+mj-lt"/>
                        <a:ea typeface="Times New Roman" panose="02020603050405020304" pitchFamily="18" charset="0"/>
                        <a:cs typeface="Times New Roman" panose="02020603050405020304" pitchFamily="18" charset="0"/>
                      </a:endParaRPr>
                    </a:p>
                    <a:p>
                      <a:pPr algn="just">
                        <a:spcAft>
                          <a:spcPts val="0"/>
                        </a:spcAft>
                      </a:pPr>
                      <a:r>
                        <a:rPr lang="en-US" sz="1800" i="0" dirty="0">
                          <a:effectLs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p>
                      <a:pPr>
                        <a:spcAft>
                          <a:spcPts val="0"/>
                        </a:spcAft>
                      </a:pPr>
                      <a:r>
                        <a:rPr lang="en-US" sz="1800" i="0" dirty="0">
                          <a:effectLst/>
                          <a:latin typeface="+mj-lt"/>
                          <a:ea typeface="Times New Roman" panose="02020603050405020304" pitchFamily="18" charset="0"/>
                          <a:cs typeface="Times New Roman" panose="02020603050405020304" pitchFamily="18" charset="0"/>
                        </a:rPr>
                        <a:t>An effectively regulated community scheme sector </a:t>
                      </a:r>
                      <a:endParaRPr lang="en-ZA" sz="1800" i="0" dirty="0">
                        <a:effectLst/>
                        <a:latin typeface="+mj-lt"/>
                        <a:ea typeface="Times New Roman" panose="02020603050405020304" pitchFamily="18" charset="0"/>
                        <a:cs typeface="Times New Roman" panose="02020603050405020304" pitchFamily="18" charset="0"/>
                      </a:endParaRPr>
                    </a:p>
                    <a:p>
                      <a:pPr algn="just">
                        <a:spcAft>
                          <a:spcPts val="0"/>
                        </a:spcAft>
                      </a:pPr>
                      <a:r>
                        <a:rPr lang="en-US" sz="1800" i="0" dirty="0">
                          <a:effectLs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p>
                      <a:pPr>
                        <a:spcAft>
                          <a:spcPts val="0"/>
                        </a:spcAft>
                      </a:pPr>
                      <a:r>
                        <a:rPr lang="en-US" sz="1800" b="1" i="0" dirty="0">
                          <a:effectLs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Community Schemes Registered</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Number of Community Schemes registered</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5 000</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10 000</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15 000</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529657"/>
                  </a:ext>
                </a:extLst>
              </a:tr>
              <a:tr h="1417299">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Community Schemes governance documentation quality assured</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Percentage of quality assured schemes governance documentation</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70%</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80%</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90%</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226907"/>
                  </a:ext>
                </a:extLst>
              </a:tr>
              <a:tr h="194042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a:effectLst/>
                          <a:latin typeface="+mj-lt"/>
                          <a:ea typeface="Times New Roman" panose="02020603050405020304" pitchFamily="18" charset="0"/>
                          <a:cs typeface="Times New Roman" panose="02020603050405020304" pitchFamily="18" charset="0"/>
                        </a:rPr>
                        <a:t>Community schemes governance documentation certified</a:t>
                      </a:r>
                      <a:endParaRPr lang="en-ZA" sz="1800" i="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Percentage of compliance certificates issued on all amended scheme documents</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100%</a:t>
                      </a:r>
                      <a:endParaRPr lang="en-ZA" sz="1800" i="0" dirty="0">
                        <a:effectLst/>
                        <a:latin typeface="+mj-lt"/>
                        <a:ea typeface="Times New Roman" panose="02020603050405020304" pitchFamily="18" charset="0"/>
                        <a:cs typeface="Times New Roman" panose="02020603050405020304" pitchFamily="18" charset="0"/>
                      </a:endParaRPr>
                    </a:p>
                    <a:p>
                      <a:pPr>
                        <a:spcAft>
                          <a:spcPts val="0"/>
                        </a:spcAft>
                      </a:pPr>
                      <a:r>
                        <a:rPr lang="en-US" sz="1800" i="0" dirty="0">
                          <a:effectLs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100%</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100%</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459557"/>
                  </a:ext>
                </a:extLst>
              </a:tr>
            </a:tbl>
          </a:graphicData>
        </a:graphic>
      </p:graphicFrame>
      <p:sp>
        <p:nvSpPr>
          <p:cNvPr id="4" name="Slide Number Placeholder 3">
            <a:extLst>
              <a:ext uri="{FF2B5EF4-FFF2-40B4-BE49-F238E27FC236}">
                <a16:creationId xmlns:a16="http://schemas.microsoft.com/office/drawing/2014/main"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946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80FC-5B7A-4501-8894-AB4D77A07C7C}"/>
              </a:ext>
            </a:extLst>
          </p:cNvPr>
          <p:cNvSpPr>
            <a:spLocks noGrp="1"/>
          </p:cNvSpPr>
          <p:nvPr>
            <p:ph type="title"/>
          </p:nvPr>
        </p:nvSpPr>
        <p:spPr>
          <a:xfrm>
            <a:off x="368423" y="431472"/>
            <a:ext cx="8229600" cy="381145"/>
          </a:xfrm>
        </p:spPr>
        <p:txBody>
          <a:bodyPr>
            <a:normAutofit fontScale="90000"/>
          </a:bodyPr>
          <a:lstStyle/>
          <a:p>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3200" cap="all" dirty="0">
                <a:latin typeface="Calibri" panose="020F0502020204030204" pitchFamily="34" charset="0"/>
                <a:cs typeface="Calibri" panose="020F0502020204030204" pitchFamily="34" charset="0"/>
              </a:rPr>
              <a:t>OUTCOMES, OUTPUTS, PERFORMANCE INDICATORS AND TARGETS</a:t>
            </a:r>
            <a:r>
              <a:rPr lang="en-ZA" altLang="en-US" sz="800" b="0" dirty="0">
                <a:solidFill>
                  <a:schemeClr val="tx1"/>
                </a:solidFill>
              </a:rPr>
              <a:t/>
            </a:r>
            <a:br>
              <a:rPr lang="en-ZA" altLang="en-US" sz="800" b="0" dirty="0">
                <a:solidFill>
                  <a:schemeClr val="tx1"/>
                </a:solidFill>
              </a:rPr>
            </a:br>
            <a:endParaRPr lang="en-ZA" dirty="0"/>
          </a:p>
        </p:txBody>
      </p:sp>
      <p:graphicFrame>
        <p:nvGraphicFramePr>
          <p:cNvPr id="5" name="Content Placeholder 4">
            <a:extLst>
              <a:ext uri="{FF2B5EF4-FFF2-40B4-BE49-F238E27FC236}">
                <a16:creationId xmlns:a16="http://schemas.microsoft.com/office/drawing/2014/main" id="{4DFFB9E0-F951-4C05-A876-5DC5CF3C4919}"/>
              </a:ext>
            </a:extLst>
          </p:cNvPr>
          <p:cNvGraphicFramePr>
            <a:graphicFrameLocks noGrp="1"/>
          </p:cNvGraphicFramePr>
          <p:nvPr>
            <p:ph idx="1"/>
            <p:extLst>
              <p:ext uri="{D42A27DB-BD31-4B8C-83A1-F6EECF244321}">
                <p14:modId xmlns:p14="http://schemas.microsoft.com/office/powerpoint/2010/main" val="1106168715"/>
              </p:ext>
            </p:extLst>
          </p:nvPr>
        </p:nvGraphicFramePr>
        <p:xfrm>
          <a:off x="133566" y="1257073"/>
          <a:ext cx="9010434" cy="3990749"/>
        </p:xfrm>
        <a:graphic>
          <a:graphicData uri="http://schemas.openxmlformats.org/drawingml/2006/table">
            <a:tbl>
              <a:tblPr firstRow="1" firstCol="1" bandRow="1"/>
              <a:tblGrid>
                <a:gridCol w="1607905">
                  <a:extLst>
                    <a:ext uri="{9D8B030D-6E8A-4147-A177-3AD203B41FA5}">
                      <a16:colId xmlns:a16="http://schemas.microsoft.com/office/drawing/2014/main" val="4159513130"/>
                    </a:ext>
                  </a:extLst>
                </a:gridCol>
                <a:gridCol w="1643865">
                  <a:extLst>
                    <a:ext uri="{9D8B030D-6E8A-4147-A177-3AD203B41FA5}">
                      <a16:colId xmlns:a16="http://schemas.microsoft.com/office/drawing/2014/main" val="4206622670"/>
                    </a:ext>
                  </a:extLst>
                </a:gridCol>
                <a:gridCol w="1500027">
                  <a:extLst>
                    <a:ext uri="{9D8B030D-6E8A-4147-A177-3AD203B41FA5}">
                      <a16:colId xmlns:a16="http://schemas.microsoft.com/office/drawing/2014/main" val="2485957704"/>
                    </a:ext>
                  </a:extLst>
                </a:gridCol>
                <a:gridCol w="1459166">
                  <a:extLst>
                    <a:ext uri="{9D8B030D-6E8A-4147-A177-3AD203B41FA5}">
                      <a16:colId xmlns:a16="http://schemas.microsoft.com/office/drawing/2014/main" val="2634806645"/>
                    </a:ext>
                  </a:extLst>
                </a:gridCol>
                <a:gridCol w="1391913">
                  <a:extLst>
                    <a:ext uri="{9D8B030D-6E8A-4147-A177-3AD203B41FA5}">
                      <a16:colId xmlns:a16="http://schemas.microsoft.com/office/drawing/2014/main" val="4115917585"/>
                    </a:ext>
                  </a:extLst>
                </a:gridCol>
                <a:gridCol w="1407558">
                  <a:extLst>
                    <a:ext uri="{9D8B030D-6E8A-4147-A177-3AD203B41FA5}">
                      <a16:colId xmlns:a16="http://schemas.microsoft.com/office/drawing/2014/main" val="2895210550"/>
                    </a:ext>
                  </a:extLst>
                </a:gridCol>
              </a:tblGrid>
              <a:tr h="430292">
                <a:tc rowSpan="2">
                  <a:txBody>
                    <a:bodyPr/>
                    <a:lstStyle/>
                    <a:p>
                      <a:pPr>
                        <a:spcAft>
                          <a:spcPts val="0"/>
                        </a:spcAft>
                      </a:pPr>
                      <a:r>
                        <a:rPr lang="en-US" sz="1800" b="1" dirty="0">
                          <a:effectLst/>
                          <a:latin typeface="+mj-lt"/>
                          <a:ea typeface="Times New Roman" panose="02020603050405020304" pitchFamily="18" charset="0"/>
                          <a:cs typeface="Times New Roman" panose="02020603050405020304" pitchFamily="18" charset="0"/>
                        </a:rPr>
                        <a:t> </a:t>
                      </a:r>
                      <a:r>
                        <a:rPr lang="en-US" sz="1800" b="1" dirty="0">
                          <a:solidFill>
                            <a:srgbClr val="000000"/>
                          </a:solidFill>
                          <a:effectLst/>
                          <a:latin typeface="+mj-lt"/>
                          <a:ea typeface="Times New Roman" panose="02020603050405020304" pitchFamily="18" charset="0"/>
                          <a:cs typeface="Times New Roman" panose="02020603050405020304" pitchFamily="18" charset="0"/>
                        </a:rPr>
                        <a:t>Outcome</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Outputs</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Output Indicators</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MTEF Period  (Annual Targets)</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08425689"/>
                  </a:ext>
                </a:extLst>
              </a:tr>
              <a:tr h="43029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2020-2021</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r>
                        <a:rPr lang="en-US" sz="1800" b="1">
                          <a:solidFill>
                            <a:srgbClr val="000000"/>
                          </a:solidFill>
                          <a:effectLst/>
                          <a:latin typeface="+mj-lt"/>
                          <a:ea typeface="Times New Roman" panose="02020603050405020304" pitchFamily="18" charset="0"/>
                          <a:cs typeface="Times New Roman" panose="02020603050405020304" pitchFamily="18" charset="0"/>
                        </a:rPr>
                        <a:t>2021-2022</a:t>
                      </a:r>
                      <a:endParaRPr lang="en-ZA" sz="180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2022-2023</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943733178"/>
                  </a:ext>
                </a:extLst>
              </a:tr>
              <a:tr h="1289179">
                <a:tc rowSpan="2">
                  <a:txBody>
                    <a:bodyPr/>
                    <a:lstStyle/>
                    <a:p>
                      <a:pPr>
                        <a:spcAft>
                          <a:spcPts val="0"/>
                        </a:spcAft>
                      </a:pPr>
                      <a:r>
                        <a:rPr lang="en-US" sz="1800" b="1" i="0" dirty="0">
                          <a:effectLst/>
                          <a:latin typeface="+mj-lt"/>
                          <a:ea typeface="Times New Roman" panose="02020603050405020304" pitchFamily="18" charset="0"/>
                          <a:cs typeface="Times New Roman" panose="02020603050405020304" pitchFamily="18" charset="0"/>
                        </a:rPr>
                        <a:t>Outcome 3:</a:t>
                      </a:r>
                      <a:r>
                        <a:rPr lang="en-US" sz="1800" i="0" dirty="0">
                          <a:effectLst/>
                          <a:latin typeface="+mj-lt"/>
                          <a:ea typeface="Times New Roman" panose="02020603050405020304" pitchFamily="18" charset="0"/>
                          <a:cs typeface="Times New Roman" panose="02020603050405020304" pitchFamily="18" charset="0"/>
                        </a:rPr>
                        <a:t> Disputes resolved</a:t>
                      </a:r>
                      <a:endParaRPr lang="en-ZA" sz="1800" i="0" dirty="0">
                        <a:effectLst/>
                        <a:latin typeface="+mj-lt"/>
                        <a:ea typeface="Times New Roman" panose="02020603050405020304" pitchFamily="18" charset="0"/>
                        <a:cs typeface="Times New Roman" panose="02020603050405020304" pitchFamily="18" charset="0"/>
                      </a:endParaRPr>
                    </a:p>
                    <a:p>
                      <a:pPr>
                        <a:spcAft>
                          <a:spcPts val="0"/>
                        </a:spcAft>
                      </a:pPr>
                      <a:r>
                        <a:rPr lang="en-US" sz="1800" b="1" i="0" dirty="0">
                          <a:effectLs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p>
                      <a:pPr>
                        <a:spcAft>
                          <a:spcPts val="0"/>
                        </a:spcAft>
                      </a:pPr>
                      <a:r>
                        <a:rPr lang="en-US" sz="1800" b="1" i="0" dirty="0">
                          <a:effectLs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Disputes are conciliated</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Percentage of disputes conciliated within 90 days </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85%</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85%</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85%</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529657"/>
                  </a:ext>
                </a:extLst>
              </a:tr>
              <a:tr h="1840985">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Disputes are adjudicated</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Percentage of disputes adjudicated within 90 days </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85%</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85%</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85%</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459557"/>
                  </a:ext>
                </a:extLst>
              </a:tr>
            </a:tbl>
          </a:graphicData>
        </a:graphic>
      </p:graphicFrame>
      <p:sp>
        <p:nvSpPr>
          <p:cNvPr id="4" name="Slide Number Placeholder 3">
            <a:extLst>
              <a:ext uri="{FF2B5EF4-FFF2-40B4-BE49-F238E27FC236}">
                <a16:creationId xmlns:a16="http://schemas.microsoft.com/office/drawing/2014/main"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4719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80FC-5B7A-4501-8894-AB4D77A07C7C}"/>
              </a:ext>
            </a:extLst>
          </p:cNvPr>
          <p:cNvSpPr>
            <a:spLocks noGrp="1"/>
          </p:cNvSpPr>
          <p:nvPr>
            <p:ph type="title"/>
          </p:nvPr>
        </p:nvSpPr>
        <p:spPr>
          <a:xfrm>
            <a:off x="457200" y="349612"/>
            <a:ext cx="8229600" cy="381145"/>
          </a:xfrm>
        </p:spPr>
        <p:txBody>
          <a:bodyPr>
            <a:normAutofit fontScale="90000"/>
          </a:bodyPr>
          <a:lstStyle/>
          <a:p>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3200" cap="all" dirty="0">
                <a:latin typeface="Calibri" panose="020F0502020204030204" pitchFamily="34" charset="0"/>
                <a:cs typeface="Calibri" panose="020F0502020204030204" pitchFamily="34" charset="0"/>
              </a:rPr>
              <a:t>OUTCOMES, OUTPUTS, PERFORMANCE INDICATORS AND TARGETS</a:t>
            </a:r>
            <a:r>
              <a:rPr lang="en-ZA" altLang="en-US" sz="800" b="0" dirty="0">
                <a:solidFill>
                  <a:schemeClr val="tx1"/>
                </a:solidFill>
              </a:rPr>
              <a:t/>
            </a:r>
            <a:br>
              <a:rPr lang="en-ZA" altLang="en-US" sz="800" b="0" dirty="0">
                <a:solidFill>
                  <a:schemeClr val="tx1"/>
                </a:solidFill>
              </a:rPr>
            </a:br>
            <a:endParaRPr lang="en-ZA" dirty="0"/>
          </a:p>
        </p:txBody>
      </p:sp>
      <p:graphicFrame>
        <p:nvGraphicFramePr>
          <p:cNvPr id="5" name="Content Placeholder 4">
            <a:extLst>
              <a:ext uri="{FF2B5EF4-FFF2-40B4-BE49-F238E27FC236}">
                <a16:creationId xmlns:a16="http://schemas.microsoft.com/office/drawing/2014/main" id="{4DFFB9E0-F951-4C05-A876-5DC5CF3C4919}"/>
              </a:ext>
            </a:extLst>
          </p:cNvPr>
          <p:cNvGraphicFramePr>
            <a:graphicFrameLocks noGrp="1"/>
          </p:cNvGraphicFramePr>
          <p:nvPr>
            <p:ph idx="1"/>
            <p:extLst>
              <p:ext uri="{D42A27DB-BD31-4B8C-83A1-F6EECF244321}">
                <p14:modId xmlns:p14="http://schemas.microsoft.com/office/powerpoint/2010/main" val="3740600167"/>
              </p:ext>
            </p:extLst>
          </p:nvPr>
        </p:nvGraphicFramePr>
        <p:xfrm>
          <a:off x="66783" y="1159456"/>
          <a:ext cx="9010434" cy="4663440"/>
        </p:xfrm>
        <a:graphic>
          <a:graphicData uri="http://schemas.openxmlformats.org/drawingml/2006/table">
            <a:tbl>
              <a:tblPr firstRow="1" firstCol="1" bandRow="1"/>
              <a:tblGrid>
                <a:gridCol w="1690098">
                  <a:extLst>
                    <a:ext uri="{9D8B030D-6E8A-4147-A177-3AD203B41FA5}">
                      <a16:colId xmlns:a16="http://schemas.microsoft.com/office/drawing/2014/main" val="4159513130"/>
                    </a:ext>
                  </a:extLst>
                </a:gridCol>
                <a:gridCol w="1571946">
                  <a:extLst>
                    <a:ext uri="{9D8B030D-6E8A-4147-A177-3AD203B41FA5}">
                      <a16:colId xmlns:a16="http://schemas.microsoft.com/office/drawing/2014/main" val="4206622670"/>
                    </a:ext>
                  </a:extLst>
                </a:gridCol>
                <a:gridCol w="1613043">
                  <a:extLst>
                    <a:ext uri="{9D8B030D-6E8A-4147-A177-3AD203B41FA5}">
                      <a16:colId xmlns:a16="http://schemas.microsoft.com/office/drawing/2014/main" val="2485957704"/>
                    </a:ext>
                  </a:extLst>
                </a:gridCol>
                <a:gridCol w="1222624">
                  <a:extLst>
                    <a:ext uri="{9D8B030D-6E8A-4147-A177-3AD203B41FA5}">
                      <a16:colId xmlns:a16="http://schemas.microsoft.com/office/drawing/2014/main" val="2634806645"/>
                    </a:ext>
                  </a:extLst>
                </a:gridCol>
                <a:gridCol w="1505165">
                  <a:extLst>
                    <a:ext uri="{9D8B030D-6E8A-4147-A177-3AD203B41FA5}">
                      <a16:colId xmlns:a16="http://schemas.microsoft.com/office/drawing/2014/main" val="4115917585"/>
                    </a:ext>
                  </a:extLst>
                </a:gridCol>
                <a:gridCol w="1407558">
                  <a:extLst>
                    <a:ext uri="{9D8B030D-6E8A-4147-A177-3AD203B41FA5}">
                      <a16:colId xmlns:a16="http://schemas.microsoft.com/office/drawing/2014/main" val="2895210550"/>
                    </a:ext>
                  </a:extLst>
                </a:gridCol>
              </a:tblGrid>
              <a:tr h="44345">
                <a:tc rowSpan="2">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Outcome</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Outputs</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Output Indicators</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MTEF Period  (Annual Targets)</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08425689"/>
                  </a:ext>
                </a:extLst>
              </a:tr>
              <a:tr h="25794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2020-2021</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r>
                        <a:rPr lang="en-US" sz="1800" b="1">
                          <a:solidFill>
                            <a:srgbClr val="000000"/>
                          </a:solidFill>
                          <a:effectLst/>
                          <a:latin typeface="+mj-lt"/>
                          <a:ea typeface="Times New Roman" panose="02020603050405020304" pitchFamily="18" charset="0"/>
                          <a:cs typeface="Times New Roman" panose="02020603050405020304" pitchFamily="18" charset="0"/>
                        </a:rPr>
                        <a:t>2021-2022</a:t>
                      </a:r>
                      <a:endParaRPr lang="en-ZA" sz="180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2022-2023</a:t>
                      </a:r>
                      <a:endParaRPr lang="en-ZA" sz="180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943733178"/>
                  </a:ext>
                </a:extLst>
              </a:tr>
              <a:tr h="1583744">
                <a:tc rowSpan="2">
                  <a:txBody>
                    <a:bodyPr/>
                    <a:lstStyle/>
                    <a:p>
                      <a:pPr>
                        <a:spcAft>
                          <a:spcPts val="0"/>
                        </a:spcAft>
                      </a:pPr>
                      <a:r>
                        <a:rPr lang="en-US" sz="1800" b="1" dirty="0">
                          <a:effectLst/>
                          <a:latin typeface="+mj-lt"/>
                          <a:ea typeface="Times New Roman" panose="02020603050405020304" pitchFamily="18" charset="0"/>
                          <a:cs typeface="Times New Roman" panose="02020603050405020304" pitchFamily="18" charset="0"/>
                        </a:rPr>
                        <a:t>Outcome 6:</a:t>
                      </a:r>
                      <a:r>
                        <a:rPr lang="en-US" sz="1800" dirty="0">
                          <a:effectLst/>
                          <a:latin typeface="+mj-lt"/>
                          <a:ea typeface="Times New Roman" panose="02020603050405020304" pitchFamily="18" charset="0"/>
                          <a:cs typeface="Times New Roman" panose="02020603050405020304" pitchFamily="18" charset="0"/>
                        </a:rPr>
                        <a:t> Community scheme Sector Value chain Transformed</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ea typeface="Times New Roman" panose="02020603050405020304" pitchFamily="18" charset="0"/>
                          <a:cs typeface="Times New Roman" panose="02020603050405020304" pitchFamily="18" charset="0"/>
                        </a:rPr>
                        <a:t>Training of the previously disadvantaged individuals managing  executive agents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ea typeface="Times New Roman" panose="02020603050405020304" pitchFamily="18" charset="0"/>
                          <a:cs typeface="Times New Roman" panose="02020603050405020304" pitchFamily="18" charset="0"/>
                        </a:rPr>
                        <a:t>Number of  previously disadvantaged individuals  executive  managing  agents trained </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ea typeface="Times New Roman" panose="02020603050405020304" pitchFamily="18" charset="0"/>
                          <a:cs typeface="Times New Roman" panose="02020603050405020304" pitchFamily="18" charset="0"/>
                        </a:rPr>
                        <a:t>10</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ea typeface="Times New Roman" panose="02020603050405020304" pitchFamily="18" charset="0"/>
                          <a:cs typeface="Times New Roman" panose="02020603050405020304" pitchFamily="18" charset="0"/>
                        </a:rPr>
                        <a:t>20</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ea typeface="Times New Roman" panose="02020603050405020304" pitchFamily="18" charset="0"/>
                          <a:cs typeface="Times New Roman" panose="02020603050405020304" pitchFamily="18" charset="0"/>
                        </a:rPr>
                        <a:t>30</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529657"/>
                  </a:ext>
                </a:extLst>
              </a:tr>
              <a:tr h="2086512">
                <a:tc vMerge="1">
                  <a:txBody>
                    <a:bodyPr/>
                    <a:lstStyle/>
                    <a:p>
                      <a:endParaRPr lang="en-ZA"/>
                    </a:p>
                  </a:txBody>
                  <a:tcPr/>
                </a:tc>
                <a:tc>
                  <a:txBody>
                    <a:bodyPr/>
                    <a:lstStyle/>
                    <a:p>
                      <a:pPr>
                        <a:spcAft>
                          <a:spcPts val="0"/>
                        </a:spcAft>
                      </a:pPr>
                      <a:r>
                        <a:rPr lang="en-US" sz="1800" dirty="0">
                          <a:effectLst/>
                          <a:latin typeface="+mj-lt"/>
                          <a:ea typeface="Times New Roman" panose="02020603050405020304" pitchFamily="18" charset="0"/>
                          <a:cs typeface="Times New Roman" panose="02020603050405020304" pitchFamily="18" charset="0"/>
                        </a:rPr>
                        <a:t>Appointment of previously disadvantaged individuals  executive agents for community schemes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ea typeface="Times New Roman" panose="02020603050405020304" pitchFamily="18" charset="0"/>
                          <a:cs typeface="Times New Roman" panose="02020603050405020304" pitchFamily="18" charset="0"/>
                        </a:rPr>
                        <a:t>Number of  previously  disadvantaged individuals  executives managing agents appointed</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ea typeface="Times New Roman" panose="02020603050405020304" pitchFamily="18" charset="0"/>
                          <a:cs typeface="Times New Roman" panose="02020603050405020304" pitchFamily="18" charset="0"/>
                        </a:rPr>
                        <a:t>10</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ea typeface="Times New Roman" panose="02020603050405020304" pitchFamily="18" charset="0"/>
                          <a:cs typeface="Times New Roman" panose="02020603050405020304" pitchFamily="18" charset="0"/>
                        </a:rPr>
                        <a:t>10</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mj-lt"/>
                          <a:ea typeface="Times New Roman" panose="02020603050405020304" pitchFamily="18" charset="0"/>
                          <a:cs typeface="Times New Roman" panose="02020603050405020304" pitchFamily="18" charset="0"/>
                        </a:rPr>
                        <a:t>10</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363115"/>
                  </a:ext>
                </a:extLst>
              </a:tr>
            </a:tbl>
          </a:graphicData>
        </a:graphic>
      </p:graphicFrame>
      <p:sp>
        <p:nvSpPr>
          <p:cNvPr id="4" name="Slide Number Placeholder 3">
            <a:extLst>
              <a:ext uri="{FF2B5EF4-FFF2-40B4-BE49-F238E27FC236}">
                <a16:creationId xmlns:a16="http://schemas.microsoft.com/office/drawing/2014/main"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2689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934948" y="3223516"/>
            <a:ext cx="8774130" cy="955497"/>
          </a:xfrm>
        </p:spPr>
        <p:txBody>
          <a:bodyPr>
            <a:normAutofit fontScale="25000" lnSpcReduction="20000"/>
          </a:bodyPr>
          <a:lstStyle/>
          <a:p>
            <a:pPr algn="ctr"/>
            <a:r>
              <a:rPr lang="en-US" sz="12300" dirty="0">
                <a:solidFill>
                  <a:schemeClr val="bg1"/>
                </a:solidFill>
              </a:rPr>
              <a:t>ANNUAL PERFORMANCE PLAN</a:t>
            </a:r>
          </a:p>
          <a:p>
            <a:pPr algn="ctr"/>
            <a:endParaRPr lang="en-US" sz="12300" dirty="0">
              <a:solidFill>
                <a:schemeClr val="bg1"/>
              </a:solidFill>
            </a:endParaRPr>
          </a:p>
          <a:p>
            <a:pPr algn="ctr">
              <a:lnSpc>
                <a:spcPct val="150000"/>
              </a:lnSpc>
              <a:spcAft>
                <a:spcPts val="1200"/>
              </a:spcAft>
            </a:pPr>
            <a:r>
              <a:rPr lang="en-US" sz="12300" dirty="0">
                <a:solidFill>
                  <a:schemeClr val="bg1"/>
                </a:solidFill>
              </a:rPr>
              <a:t>Programme 3</a:t>
            </a:r>
            <a:r>
              <a:rPr lang="en-US" sz="12400" dirty="0">
                <a:solidFill>
                  <a:schemeClr val="bg1"/>
                </a:solidFill>
              </a:rPr>
              <a:t>: Education And Training</a:t>
            </a:r>
            <a:endParaRPr lang="en-ZA" sz="12400" dirty="0">
              <a:solidFill>
                <a:schemeClr val="bg1"/>
              </a:solidFill>
            </a:endParaRPr>
          </a:p>
          <a:p>
            <a:pPr algn="ctr"/>
            <a:r>
              <a:rPr lang="en-US" sz="12300" dirty="0">
                <a:solidFill>
                  <a:schemeClr val="bg1"/>
                </a:solidFill>
              </a:rPr>
              <a:t> </a:t>
            </a:r>
          </a:p>
          <a:p>
            <a:r>
              <a:rPr lang="en-US" dirty="0">
                <a:solidFill>
                  <a:schemeClr val="bg1"/>
                </a:solidFill>
              </a:rPr>
              <a:t> </a:t>
            </a:r>
          </a:p>
        </p:txBody>
      </p:sp>
      <p:sp>
        <p:nvSpPr>
          <p:cNvPr id="2" name="Slide Number Placeholder 1">
            <a:extLst>
              <a:ext uri="{FF2B5EF4-FFF2-40B4-BE49-F238E27FC236}">
                <a16:creationId xmlns:a16="http://schemas.microsoft.com/office/drawing/2014/main" id="{BD6F4A99-50B0-4AF5-8D98-C00271DDA375}"/>
              </a:ext>
            </a:extLst>
          </p:cNvPr>
          <p:cNvSpPr>
            <a:spLocks noGrp="1"/>
          </p:cNvSpPr>
          <p:nvPr>
            <p:ph type="sldNum" sz="quarter" idx="12"/>
          </p:nvPr>
        </p:nvSpPr>
        <p:spPr/>
        <p:txBody>
          <a:bodyPr/>
          <a:lstStyle/>
          <a:p>
            <a:fld id="{76CA9E7B-CB17-0B4A-B4E1-519665044527}" type="slidenum">
              <a:rPr lang="en-US" smtClean="0"/>
              <a:t>33</a:t>
            </a:fld>
            <a:endParaRPr lang="en-US" dirty="0"/>
          </a:p>
        </p:txBody>
      </p:sp>
    </p:spTree>
    <p:extLst>
      <p:ext uri="{BB962C8B-B14F-4D97-AF65-F5344CB8AC3E}">
        <p14:creationId xmlns:p14="http://schemas.microsoft.com/office/powerpoint/2010/main" val="1563051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80FC-5B7A-4501-8894-AB4D77A07C7C}"/>
              </a:ext>
            </a:extLst>
          </p:cNvPr>
          <p:cNvSpPr>
            <a:spLocks noGrp="1"/>
          </p:cNvSpPr>
          <p:nvPr>
            <p:ph type="title"/>
          </p:nvPr>
        </p:nvSpPr>
        <p:spPr>
          <a:xfrm>
            <a:off x="288388" y="188003"/>
            <a:ext cx="8229600" cy="381145"/>
          </a:xfrm>
        </p:spPr>
        <p:txBody>
          <a:bodyPr>
            <a:normAutofit fontScale="90000"/>
          </a:bodyPr>
          <a:lstStyle/>
          <a:p>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3200" cap="all" dirty="0">
                <a:latin typeface="Calibri" panose="020F0502020204030204" pitchFamily="34" charset="0"/>
                <a:cs typeface="Calibri" panose="020F0502020204030204" pitchFamily="34" charset="0"/>
              </a:rPr>
              <a:t>OUTCOMES, OUTPUTS, PERFORMANCE INDICATORS AND TARGETS</a:t>
            </a:r>
            <a:r>
              <a:rPr lang="en-ZA" altLang="en-US" sz="800" b="0" dirty="0">
                <a:solidFill>
                  <a:schemeClr val="tx1"/>
                </a:solidFill>
              </a:rPr>
              <a:t/>
            </a:r>
            <a:br>
              <a:rPr lang="en-ZA" altLang="en-US" sz="800" b="0" dirty="0">
                <a:solidFill>
                  <a:schemeClr val="tx1"/>
                </a:solidFill>
              </a:rPr>
            </a:br>
            <a:endParaRPr lang="en-ZA" dirty="0"/>
          </a:p>
        </p:txBody>
      </p:sp>
      <p:graphicFrame>
        <p:nvGraphicFramePr>
          <p:cNvPr id="5" name="Content Placeholder 4">
            <a:extLst>
              <a:ext uri="{FF2B5EF4-FFF2-40B4-BE49-F238E27FC236}">
                <a16:creationId xmlns:a16="http://schemas.microsoft.com/office/drawing/2014/main" id="{4DFFB9E0-F951-4C05-A876-5DC5CF3C4919}"/>
              </a:ext>
            </a:extLst>
          </p:cNvPr>
          <p:cNvGraphicFramePr>
            <a:graphicFrameLocks noGrp="1"/>
          </p:cNvGraphicFramePr>
          <p:nvPr>
            <p:ph idx="1"/>
            <p:extLst>
              <p:ext uri="{D42A27DB-BD31-4B8C-83A1-F6EECF244321}">
                <p14:modId xmlns:p14="http://schemas.microsoft.com/office/powerpoint/2010/main" val="689354306"/>
              </p:ext>
            </p:extLst>
          </p:nvPr>
        </p:nvGraphicFramePr>
        <p:xfrm>
          <a:off x="66783" y="797441"/>
          <a:ext cx="9010434" cy="5872556"/>
        </p:xfrm>
        <a:graphic>
          <a:graphicData uri="http://schemas.openxmlformats.org/drawingml/2006/table">
            <a:tbl>
              <a:tblPr firstRow="1" firstCol="1" bandRow="1"/>
              <a:tblGrid>
                <a:gridCol w="1474341">
                  <a:extLst>
                    <a:ext uri="{9D8B030D-6E8A-4147-A177-3AD203B41FA5}">
                      <a16:colId xmlns:a16="http://schemas.microsoft.com/office/drawing/2014/main" val="4159513130"/>
                    </a:ext>
                  </a:extLst>
                </a:gridCol>
                <a:gridCol w="1931541">
                  <a:extLst>
                    <a:ext uri="{9D8B030D-6E8A-4147-A177-3AD203B41FA5}">
                      <a16:colId xmlns:a16="http://schemas.microsoft.com/office/drawing/2014/main" val="4206622670"/>
                    </a:ext>
                  </a:extLst>
                </a:gridCol>
                <a:gridCol w="1839074">
                  <a:extLst>
                    <a:ext uri="{9D8B030D-6E8A-4147-A177-3AD203B41FA5}">
                      <a16:colId xmlns:a16="http://schemas.microsoft.com/office/drawing/2014/main" val="2485957704"/>
                    </a:ext>
                  </a:extLst>
                </a:gridCol>
                <a:gridCol w="1171254">
                  <a:extLst>
                    <a:ext uri="{9D8B030D-6E8A-4147-A177-3AD203B41FA5}">
                      <a16:colId xmlns:a16="http://schemas.microsoft.com/office/drawing/2014/main" val="2634806645"/>
                    </a:ext>
                  </a:extLst>
                </a:gridCol>
                <a:gridCol w="1507456">
                  <a:extLst>
                    <a:ext uri="{9D8B030D-6E8A-4147-A177-3AD203B41FA5}">
                      <a16:colId xmlns:a16="http://schemas.microsoft.com/office/drawing/2014/main" val="4115917585"/>
                    </a:ext>
                  </a:extLst>
                </a:gridCol>
                <a:gridCol w="1086768">
                  <a:extLst>
                    <a:ext uri="{9D8B030D-6E8A-4147-A177-3AD203B41FA5}">
                      <a16:colId xmlns:a16="http://schemas.microsoft.com/office/drawing/2014/main" val="2895210550"/>
                    </a:ext>
                  </a:extLst>
                </a:gridCol>
              </a:tblGrid>
              <a:tr h="312658">
                <a:tc rowSpan="2">
                  <a:txBody>
                    <a:bodyPr/>
                    <a:lstStyle/>
                    <a:p>
                      <a:pPr algn="ctr">
                        <a:spcAft>
                          <a:spcPts val="0"/>
                        </a:spcAft>
                      </a:pPr>
                      <a:r>
                        <a:rPr lang="en-US" sz="1800" b="1" i="0" dirty="0">
                          <a:effectLst/>
                          <a:latin typeface="+mj-lt"/>
                          <a:ea typeface="Times New Roman" panose="02020603050405020304" pitchFamily="18" charset="0"/>
                          <a:cs typeface="Times New Roman" panose="02020603050405020304" pitchFamily="18" charset="0"/>
                        </a:rPr>
                        <a:t> </a:t>
                      </a:r>
                      <a:r>
                        <a:rPr lang="en-US" sz="1800" b="1" i="0" dirty="0">
                          <a:solidFill>
                            <a:srgbClr val="000000"/>
                          </a:solidFill>
                          <a:effectLst/>
                          <a:latin typeface="+mj-lt"/>
                          <a:ea typeface="Times New Roman" panose="02020603050405020304" pitchFamily="18" charset="0"/>
                          <a:cs typeface="Times New Roman" panose="02020603050405020304" pitchFamily="18" charset="0"/>
                        </a:rPr>
                        <a:t>Outcome</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800" b="1" i="0" dirty="0">
                          <a:solidFill>
                            <a:srgbClr val="000000"/>
                          </a:solidFill>
                          <a:effectLst/>
                          <a:latin typeface="+mj-lt"/>
                          <a:ea typeface="Times New Roman" panose="02020603050405020304" pitchFamily="18" charset="0"/>
                          <a:cs typeface="Times New Roman" panose="02020603050405020304" pitchFamily="18" charset="0"/>
                        </a:rPr>
                        <a:t>Outputs</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800" b="1" i="0" dirty="0">
                          <a:solidFill>
                            <a:srgbClr val="000000"/>
                          </a:solidFill>
                          <a:effectLst/>
                          <a:latin typeface="+mj-lt"/>
                          <a:ea typeface="Times New Roman" panose="02020603050405020304" pitchFamily="18" charset="0"/>
                          <a:cs typeface="Times New Roman" panose="02020603050405020304" pitchFamily="18" charset="0"/>
                        </a:rPr>
                        <a:t>Output Indicators</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MTEF Period  (Annual Targets)</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08425689"/>
                  </a:ext>
                </a:extLst>
              </a:tr>
              <a:tr h="51346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1800" b="1" i="0" dirty="0">
                          <a:solidFill>
                            <a:srgbClr val="000000"/>
                          </a:solidFill>
                          <a:effectLst/>
                          <a:latin typeface="+mj-lt"/>
                          <a:ea typeface="Times New Roman" panose="02020603050405020304" pitchFamily="18" charset="0"/>
                          <a:cs typeface="Times New Roman" panose="02020603050405020304" pitchFamily="18" charset="0"/>
                        </a:rPr>
                        <a:t>2020-2021</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r>
                        <a:rPr lang="en-US" sz="1800" b="1" i="0" dirty="0">
                          <a:solidFill>
                            <a:srgbClr val="000000"/>
                          </a:solidFill>
                          <a:effectLst/>
                          <a:latin typeface="+mj-lt"/>
                          <a:ea typeface="Times New Roman" panose="02020603050405020304" pitchFamily="18" charset="0"/>
                          <a:cs typeface="Times New Roman" panose="02020603050405020304" pitchFamily="18" charset="0"/>
                        </a:rPr>
                        <a:t>2021-2022</a:t>
                      </a:r>
                      <a:endParaRPr lang="en-ZA" sz="1800" i="0" dirty="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800" b="1" i="0" dirty="0">
                          <a:solidFill>
                            <a:srgbClr val="000000"/>
                          </a:solidFill>
                          <a:effectLst/>
                          <a:latin typeface="+mj-lt"/>
                          <a:ea typeface="Times New Roman" panose="02020603050405020304" pitchFamily="18" charset="0"/>
                          <a:cs typeface="Times New Roman" panose="02020603050405020304" pitchFamily="18" charset="0"/>
                        </a:rPr>
                        <a:t>2022-2023</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943733178"/>
                  </a:ext>
                </a:extLst>
              </a:tr>
              <a:tr h="2089230">
                <a:tc rowSpan="3">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Outcome 5: </a:t>
                      </a:r>
                      <a:endParaRPr lang="en-ZA" sz="1800" i="0" dirty="0">
                        <a:effectLst/>
                        <a:latin typeface="+mj-lt"/>
                        <a:ea typeface="Times New Roman" panose="02020603050405020304" pitchFamily="18" charset="0"/>
                        <a:cs typeface="Times New Roman" panose="02020603050405020304" pitchFamily="18" charset="0"/>
                      </a:endParaRPr>
                    </a:p>
                    <a:p>
                      <a:pPr>
                        <a:spcAft>
                          <a:spcPts val="0"/>
                        </a:spcAft>
                      </a:pPr>
                      <a:r>
                        <a:rPr lang="en-US" sz="1800" i="0" dirty="0">
                          <a:effectLs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p>
                      <a:pPr>
                        <a:spcAft>
                          <a:spcPts val="0"/>
                        </a:spcAft>
                      </a:pPr>
                      <a:r>
                        <a:rPr lang="en-US" sz="1800" i="0" dirty="0">
                          <a:effectLst/>
                          <a:latin typeface="+mj-lt"/>
                          <a:ea typeface="Times New Roman" panose="02020603050405020304" pitchFamily="18" charset="0"/>
                          <a:cs typeface="Times New Roman" panose="02020603050405020304" pitchFamily="18" charset="0"/>
                        </a:rPr>
                        <a:t>Empowered stakeholders</a:t>
                      </a:r>
                      <a:r>
                        <a:rPr lang="en-US" sz="1800" b="1" i="0" dirty="0">
                          <a:effectLs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p>
                      <a:pPr>
                        <a:spcAft>
                          <a:spcPts val="0"/>
                        </a:spcAft>
                      </a:pPr>
                      <a:r>
                        <a:rPr lang="en-US" sz="1800" b="1" i="0" dirty="0">
                          <a:effectLs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p>
                      <a:pPr>
                        <a:spcAft>
                          <a:spcPts val="0"/>
                        </a:spcAft>
                      </a:pPr>
                      <a:r>
                        <a:rPr lang="en-US" sz="1800" b="1" i="0" dirty="0">
                          <a:effectLst/>
                          <a:highlight>
                            <a:srgbClr val="FFFF00"/>
                          </a:highligh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Community Schemes executives and Occupiers are trained</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Number of training and education sessions conducted for schemes executives and occupiers</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16</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529657"/>
                  </a:ext>
                </a:extLst>
              </a:tr>
              <a:tr h="1305769">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a:effectLst/>
                          <a:latin typeface="+mj-lt"/>
                          <a:ea typeface="Times New Roman" panose="02020603050405020304" pitchFamily="18" charset="0"/>
                          <a:cs typeface="Times New Roman" panose="02020603050405020304" pitchFamily="18" charset="0"/>
                        </a:rPr>
                        <a:t>Adjudicators and Conciliators are trained</a:t>
                      </a:r>
                      <a:endParaRPr lang="en-ZA" sz="1800" i="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Number of training sessions conducted for adjudicators and conciliators</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6</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6</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a:effectLst/>
                          <a:latin typeface="+mj-lt"/>
                          <a:ea typeface="Times New Roman" panose="02020603050405020304" pitchFamily="18" charset="0"/>
                          <a:cs typeface="Times New Roman" panose="02020603050405020304" pitchFamily="18" charset="0"/>
                        </a:rPr>
                        <a:t>6</a:t>
                      </a:r>
                      <a:endParaRPr lang="en-ZA" sz="1800" i="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226907"/>
                  </a:ext>
                </a:extLst>
              </a:tr>
              <a:tr h="1480276">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a:effectLst/>
                          <a:latin typeface="+mj-lt"/>
                          <a:ea typeface="Times New Roman" panose="02020603050405020304" pitchFamily="18" charset="0"/>
                          <a:cs typeface="Times New Roman" panose="02020603050405020304" pitchFamily="18" charset="0"/>
                        </a:rPr>
                        <a:t>Stakeholder information sessions</a:t>
                      </a:r>
                      <a:endParaRPr lang="en-ZA" sz="1800" i="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Number of stakeholder information sessions conducted</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12</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12</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12</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459557"/>
                  </a:ext>
                </a:extLst>
              </a:tr>
            </a:tbl>
          </a:graphicData>
        </a:graphic>
      </p:graphicFrame>
      <p:sp>
        <p:nvSpPr>
          <p:cNvPr id="4" name="Slide Number Placeholder 3">
            <a:extLst>
              <a:ext uri="{FF2B5EF4-FFF2-40B4-BE49-F238E27FC236}">
                <a16:creationId xmlns:a16="http://schemas.microsoft.com/office/drawing/2014/main"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4913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80FC-5B7A-4501-8894-AB4D77A07C7C}"/>
              </a:ext>
            </a:extLst>
          </p:cNvPr>
          <p:cNvSpPr>
            <a:spLocks noGrp="1"/>
          </p:cNvSpPr>
          <p:nvPr>
            <p:ph type="title"/>
          </p:nvPr>
        </p:nvSpPr>
        <p:spPr>
          <a:xfrm>
            <a:off x="457200" y="382733"/>
            <a:ext cx="8229600" cy="381145"/>
          </a:xfrm>
        </p:spPr>
        <p:txBody>
          <a:bodyPr>
            <a:normAutofit fontScale="90000"/>
          </a:bodyPr>
          <a:lstStyle/>
          <a:p>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3200" cap="all" dirty="0">
                <a:latin typeface="Calibri" panose="020F0502020204030204" pitchFamily="34" charset="0"/>
                <a:cs typeface="Calibri" panose="020F0502020204030204" pitchFamily="34" charset="0"/>
              </a:rPr>
              <a:t>OUTCOMES, OUTPUTS, PERFORMANCE INDICATORS AND TARGETS</a:t>
            </a:r>
            <a:r>
              <a:rPr lang="en-ZA" altLang="en-US" sz="800" b="0" dirty="0">
                <a:solidFill>
                  <a:schemeClr val="tx1"/>
                </a:solidFill>
              </a:rPr>
              <a:t/>
            </a:r>
            <a:br>
              <a:rPr lang="en-ZA" altLang="en-US" sz="800" b="0" dirty="0">
                <a:solidFill>
                  <a:schemeClr val="tx1"/>
                </a:solidFill>
              </a:rPr>
            </a:br>
            <a:endParaRPr lang="en-ZA" dirty="0"/>
          </a:p>
        </p:txBody>
      </p:sp>
      <p:graphicFrame>
        <p:nvGraphicFramePr>
          <p:cNvPr id="5" name="Content Placeholder 4">
            <a:extLst>
              <a:ext uri="{FF2B5EF4-FFF2-40B4-BE49-F238E27FC236}">
                <a16:creationId xmlns:a16="http://schemas.microsoft.com/office/drawing/2014/main" id="{4DFFB9E0-F951-4C05-A876-5DC5CF3C4919}"/>
              </a:ext>
            </a:extLst>
          </p:cNvPr>
          <p:cNvGraphicFramePr>
            <a:graphicFrameLocks noGrp="1"/>
          </p:cNvGraphicFramePr>
          <p:nvPr>
            <p:ph idx="1"/>
            <p:extLst>
              <p:ext uri="{D42A27DB-BD31-4B8C-83A1-F6EECF244321}">
                <p14:modId xmlns:p14="http://schemas.microsoft.com/office/powerpoint/2010/main" val="992775732"/>
              </p:ext>
            </p:extLst>
          </p:nvPr>
        </p:nvGraphicFramePr>
        <p:xfrm>
          <a:off x="133566" y="976667"/>
          <a:ext cx="9010434" cy="5287988"/>
        </p:xfrm>
        <a:graphic>
          <a:graphicData uri="http://schemas.openxmlformats.org/drawingml/2006/table">
            <a:tbl>
              <a:tblPr firstRow="1" firstCol="1" bandRow="1"/>
              <a:tblGrid>
                <a:gridCol w="1782565">
                  <a:extLst>
                    <a:ext uri="{9D8B030D-6E8A-4147-A177-3AD203B41FA5}">
                      <a16:colId xmlns:a16="http://schemas.microsoft.com/office/drawing/2014/main" val="4159513130"/>
                    </a:ext>
                  </a:extLst>
                </a:gridCol>
                <a:gridCol w="1797978">
                  <a:extLst>
                    <a:ext uri="{9D8B030D-6E8A-4147-A177-3AD203B41FA5}">
                      <a16:colId xmlns:a16="http://schemas.microsoft.com/office/drawing/2014/main" val="4206622670"/>
                    </a:ext>
                  </a:extLst>
                </a:gridCol>
                <a:gridCol w="1849348">
                  <a:extLst>
                    <a:ext uri="{9D8B030D-6E8A-4147-A177-3AD203B41FA5}">
                      <a16:colId xmlns:a16="http://schemas.microsoft.com/office/drawing/2014/main" val="2485957704"/>
                    </a:ext>
                  </a:extLst>
                </a:gridCol>
                <a:gridCol w="1273996">
                  <a:extLst>
                    <a:ext uri="{9D8B030D-6E8A-4147-A177-3AD203B41FA5}">
                      <a16:colId xmlns:a16="http://schemas.microsoft.com/office/drawing/2014/main" val="2634806645"/>
                    </a:ext>
                  </a:extLst>
                </a:gridCol>
                <a:gridCol w="1089060">
                  <a:extLst>
                    <a:ext uri="{9D8B030D-6E8A-4147-A177-3AD203B41FA5}">
                      <a16:colId xmlns:a16="http://schemas.microsoft.com/office/drawing/2014/main" val="4115917585"/>
                    </a:ext>
                  </a:extLst>
                </a:gridCol>
                <a:gridCol w="1217487">
                  <a:extLst>
                    <a:ext uri="{9D8B030D-6E8A-4147-A177-3AD203B41FA5}">
                      <a16:colId xmlns:a16="http://schemas.microsoft.com/office/drawing/2014/main" val="2895210550"/>
                    </a:ext>
                  </a:extLst>
                </a:gridCol>
              </a:tblGrid>
              <a:tr h="199038">
                <a:tc rowSpan="2">
                  <a:txBody>
                    <a:bodyPr/>
                    <a:lstStyle/>
                    <a:p>
                      <a:pPr algn="ctr">
                        <a:spcAft>
                          <a:spcPts val="0"/>
                        </a:spcAft>
                      </a:pPr>
                      <a:r>
                        <a:rPr lang="en-US" sz="1800" b="1" i="0" dirty="0">
                          <a:solidFill>
                            <a:srgbClr val="000000"/>
                          </a:solidFill>
                          <a:effectLst/>
                          <a:latin typeface="+mj-lt"/>
                          <a:ea typeface="Times New Roman" panose="02020603050405020304" pitchFamily="18" charset="0"/>
                          <a:cs typeface="Times New Roman" panose="02020603050405020304" pitchFamily="18" charset="0"/>
                        </a:rPr>
                        <a:t>Outcome</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800" b="1" i="0" dirty="0">
                          <a:solidFill>
                            <a:srgbClr val="000000"/>
                          </a:solidFill>
                          <a:effectLst/>
                          <a:latin typeface="+mj-lt"/>
                          <a:ea typeface="Times New Roman" panose="02020603050405020304" pitchFamily="18" charset="0"/>
                          <a:cs typeface="Times New Roman" panose="02020603050405020304" pitchFamily="18" charset="0"/>
                        </a:rPr>
                        <a:t>Outputs</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gn="ctr">
                        <a:spcAft>
                          <a:spcPts val="0"/>
                        </a:spcAft>
                      </a:pPr>
                      <a:r>
                        <a:rPr lang="en-US" sz="1800" b="1" i="0" dirty="0">
                          <a:solidFill>
                            <a:srgbClr val="000000"/>
                          </a:solidFill>
                          <a:effectLst/>
                          <a:latin typeface="+mj-lt"/>
                          <a:ea typeface="Times New Roman" panose="02020603050405020304" pitchFamily="18" charset="0"/>
                          <a:cs typeface="Times New Roman" panose="02020603050405020304" pitchFamily="18" charset="0"/>
                        </a:rPr>
                        <a:t>Output Indicators</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MTEF Period  (Annual Targets)</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08425689"/>
                  </a:ext>
                </a:extLst>
              </a:tr>
              <a:tr h="15578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1800" b="1" i="0" dirty="0">
                          <a:solidFill>
                            <a:srgbClr val="000000"/>
                          </a:solidFill>
                          <a:effectLst/>
                          <a:latin typeface="+mj-lt"/>
                          <a:ea typeface="Times New Roman" panose="02020603050405020304" pitchFamily="18" charset="0"/>
                          <a:cs typeface="Times New Roman" panose="02020603050405020304" pitchFamily="18" charset="0"/>
                        </a:rPr>
                        <a:t>2020-2021</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r>
                        <a:rPr lang="en-US" sz="1800" b="1" i="0" dirty="0">
                          <a:solidFill>
                            <a:srgbClr val="000000"/>
                          </a:solidFill>
                          <a:effectLst/>
                          <a:latin typeface="+mj-lt"/>
                          <a:ea typeface="Times New Roman" panose="02020603050405020304" pitchFamily="18" charset="0"/>
                          <a:cs typeface="Times New Roman" panose="02020603050405020304" pitchFamily="18" charset="0"/>
                        </a:rPr>
                        <a:t>2021-2022</a:t>
                      </a:r>
                      <a:endParaRPr lang="en-ZA" sz="1800" i="0" dirty="0">
                        <a:latin typeface="+mj-lt"/>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800" b="1" i="0" dirty="0">
                          <a:solidFill>
                            <a:srgbClr val="000000"/>
                          </a:solidFill>
                          <a:effectLst/>
                          <a:latin typeface="+mj-lt"/>
                          <a:ea typeface="Times New Roman" panose="02020603050405020304" pitchFamily="18" charset="0"/>
                          <a:cs typeface="Times New Roman" panose="02020603050405020304" pitchFamily="18" charset="0"/>
                        </a:rPr>
                        <a:t>2022-2023</a:t>
                      </a:r>
                      <a:endParaRPr lang="en-ZA" sz="1800" i="0" dirty="0">
                        <a:effectLst/>
                        <a:latin typeface="+mj-lt"/>
                        <a:ea typeface="Times New Roman" panose="02020603050405020304" pitchFamily="18" charset="0"/>
                        <a:cs typeface="Times New Roman" panose="02020603050405020304" pitchFamily="18"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943733178"/>
                  </a:ext>
                </a:extLst>
              </a:tr>
              <a:tr h="2418970">
                <a:tc rowSpan="2">
                  <a:txBody>
                    <a:bodyPr/>
                    <a:lstStyle/>
                    <a:p>
                      <a:pPr marL="0" algn="l" defTabSz="457200" rtl="0" eaLnBrk="1" latinLnBrk="0" hangingPunct="1">
                        <a:spcAft>
                          <a:spcPts val="0"/>
                        </a:spcAft>
                      </a:pPr>
                      <a:r>
                        <a:rPr lang="en-US" sz="1800" i="0" kern="1200" dirty="0">
                          <a:solidFill>
                            <a:schemeClr val="tx1"/>
                          </a:solidFill>
                          <a:effectLst/>
                          <a:latin typeface="+mj-lt"/>
                          <a:ea typeface="Times New Roman" panose="02020603050405020304" pitchFamily="18" charset="0"/>
                          <a:cs typeface="Times New Roman" panose="02020603050405020304" pitchFamily="18" charset="0"/>
                        </a:rPr>
                        <a:t>Outcome 4: </a:t>
                      </a:r>
                      <a:endParaRPr lang="en-ZA" sz="1800" i="0" kern="1200" dirty="0">
                        <a:solidFill>
                          <a:schemeClr val="tx1"/>
                        </a:solidFill>
                        <a:effectLst/>
                        <a:latin typeface="+mj-lt"/>
                        <a:ea typeface="Times New Roman" panose="02020603050405020304" pitchFamily="18" charset="0"/>
                        <a:cs typeface="Times New Roman" panose="02020603050405020304" pitchFamily="18" charset="0"/>
                      </a:endParaRPr>
                    </a:p>
                    <a:p>
                      <a:pPr marL="0" algn="l" defTabSz="457200" rtl="0" eaLnBrk="1" latinLnBrk="0" hangingPunct="1">
                        <a:spcAft>
                          <a:spcPts val="0"/>
                        </a:spcAft>
                      </a:pPr>
                      <a:r>
                        <a:rPr lang="en-US" sz="1800" i="0" kern="1200" dirty="0">
                          <a:solidFill>
                            <a:schemeClr val="tx1"/>
                          </a:solidFill>
                          <a:effectLst/>
                          <a:latin typeface="+mj-lt"/>
                          <a:ea typeface="Times New Roman" panose="02020603050405020304" pitchFamily="18" charset="0"/>
                          <a:cs typeface="Times New Roman" panose="02020603050405020304" pitchFamily="18" charset="0"/>
                        </a:rPr>
                        <a:t> </a:t>
                      </a:r>
                      <a:endParaRPr lang="en-ZA" sz="1800" i="0" kern="1200" dirty="0">
                        <a:solidFill>
                          <a:schemeClr val="tx1"/>
                        </a:solidFill>
                        <a:effectLst/>
                        <a:latin typeface="+mj-lt"/>
                        <a:ea typeface="Times New Roman" panose="02020603050405020304" pitchFamily="18" charset="0"/>
                        <a:cs typeface="Times New Roman" panose="02020603050405020304" pitchFamily="18" charset="0"/>
                      </a:endParaRPr>
                    </a:p>
                    <a:p>
                      <a:pPr marL="0" algn="l" defTabSz="457200" rtl="0" eaLnBrk="1" latinLnBrk="0" hangingPunct="1">
                        <a:spcAft>
                          <a:spcPts val="0"/>
                        </a:spcAft>
                      </a:pPr>
                      <a:r>
                        <a:rPr lang="en-US" sz="1800" i="0" kern="1200" dirty="0">
                          <a:solidFill>
                            <a:schemeClr val="tx1"/>
                          </a:solidFill>
                          <a:effectLst/>
                          <a:latin typeface="+mj-lt"/>
                          <a:ea typeface="Times New Roman" panose="02020603050405020304" pitchFamily="18" charset="0"/>
                          <a:cs typeface="Times New Roman" panose="02020603050405020304" pitchFamily="18" charset="0"/>
                        </a:rPr>
                        <a:t>Empowered stakeholders </a:t>
                      </a:r>
                      <a:endParaRPr lang="en-ZA" sz="1800" i="0" kern="1200" dirty="0">
                        <a:solidFill>
                          <a:schemeClr val="tx1"/>
                        </a:solidFill>
                        <a:effectLst/>
                        <a:latin typeface="+mj-lt"/>
                        <a:ea typeface="Times New Roman" panose="02020603050405020304" pitchFamily="18" charset="0"/>
                        <a:cs typeface="Times New Roman" panose="02020603050405020304" pitchFamily="18" charset="0"/>
                      </a:endParaRPr>
                    </a:p>
                    <a:p>
                      <a:pPr>
                        <a:spcAft>
                          <a:spcPts val="0"/>
                        </a:spcAft>
                      </a:pPr>
                      <a:r>
                        <a:rPr lang="en-US" sz="1800" b="1" i="0" dirty="0">
                          <a:effectLs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p>
                      <a:pPr>
                        <a:spcAft>
                          <a:spcPts val="0"/>
                        </a:spcAft>
                      </a:pPr>
                      <a:r>
                        <a:rPr lang="en-US" sz="1800" b="1" i="0" dirty="0">
                          <a:effectLst/>
                          <a:highlight>
                            <a:srgbClr val="FFFF00"/>
                          </a:highlight>
                          <a:latin typeface="+mj-lt"/>
                          <a:ea typeface="Times New Roman" panose="02020603050405020304" pitchFamily="18" charset="0"/>
                          <a:cs typeface="Times New Roman" panose="02020603050405020304" pitchFamily="18" charset="0"/>
                        </a:rPr>
                        <a:t> </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Stakeholders are kept apprised/informed of CSOS mandate and operations</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Number of editions of Shared Living e-Newsletters published</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4</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4</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4</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529657"/>
                  </a:ext>
                </a:extLst>
              </a:tr>
              <a:tr h="232037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Marketing and Educational campaigns</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Number of marketing communication campaigns executed</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4</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4</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i="0" dirty="0">
                          <a:effectLst/>
                          <a:latin typeface="+mj-lt"/>
                          <a:ea typeface="Times New Roman" panose="02020603050405020304" pitchFamily="18" charset="0"/>
                          <a:cs typeface="Times New Roman" panose="02020603050405020304" pitchFamily="18" charset="0"/>
                        </a:rPr>
                        <a:t>4</a:t>
                      </a: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226907"/>
                  </a:ext>
                </a:extLst>
              </a:tr>
            </a:tbl>
          </a:graphicData>
        </a:graphic>
      </p:graphicFrame>
      <p:sp>
        <p:nvSpPr>
          <p:cNvPr id="4" name="Slide Number Placeholder 3">
            <a:extLst>
              <a:ext uri="{FF2B5EF4-FFF2-40B4-BE49-F238E27FC236}">
                <a16:creationId xmlns:a16="http://schemas.microsoft.com/office/drawing/2014/main"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7807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844E79B-EC92-4F9A-A187-CA0AC339BA3E}"/>
              </a:ext>
            </a:extLst>
          </p:cNvPr>
          <p:cNvGraphicFramePr>
            <a:graphicFrameLocks noGrp="1"/>
          </p:cNvGraphicFramePr>
          <p:nvPr>
            <p:ph idx="1"/>
            <p:extLst>
              <p:ext uri="{D42A27DB-BD31-4B8C-83A1-F6EECF244321}">
                <p14:modId xmlns:p14="http://schemas.microsoft.com/office/powerpoint/2010/main" val="1271301678"/>
              </p:ext>
            </p:extLst>
          </p:nvPr>
        </p:nvGraphicFramePr>
        <p:xfrm>
          <a:off x="32535" y="685796"/>
          <a:ext cx="9144000" cy="5486400"/>
        </p:xfrm>
        <a:graphic>
          <a:graphicData uri="http://schemas.openxmlformats.org/drawingml/2006/table">
            <a:tbl>
              <a:tblPr firstRow="1" firstCol="1" bandRow="1">
                <a:tableStyleId>{5C22544A-7EE6-4342-B048-85BDC9FD1C3A}</a:tableStyleId>
              </a:tblPr>
              <a:tblGrid>
                <a:gridCol w="1787236">
                  <a:extLst>
                    <a:ext uri="{9D8B030D-6E8A-4147-A177-3AD203B41FA5}">
                      <a16:colId xmlns:a16="http://schemas.microsoft.com/office/drawing/2014/main" val="940508216"/>
                    </a:ext>
                  </a:extLst>
                </a:gridCol>
                <a:gridCol w="2057400">
                  <a:extLst>
                    <a:ext uri="{9D8B030D-6E8A-4147-A177-3AD203B41FA5}">
                      <a16:colId xmlns:a16="http://schemas.microsoft.com/office/drawing/2014/main" val="28283053"/>
                    </a:ext>
                  </a:extLst>
                </a:gridCol>
                <a:gridCol w="5299364">
                  <a:extLst>
                    <a:ext uri="{9D8B030D-6E8A-4147-A177-3AD203B41FA5}">
                      <a16:colId xmlns:a16="http://schemas.microsoft.com/office/drawing/2014/main" val="2910198270"/>
                    </a:ext>
                  </a:extLst>
                </a:gridCol>
              </a:tblGrid>
              <a:tr h="25940">
                <a:tc>
                  <a:txBody>
                    <a:bodyPr/>
                    <a:lstStyle/>
                    <a:p>
                      <a:pPr algn="just">
                        <a:spcAft>
                          <a:spcPts val="0"/>
                        </a:spcAft>
                      </a:pPr>
                      <a:r>
                        <a:rPr lang="en-US" sz="1800" b="1" dirty="0">
                          <a:solidFill>
                            <a:schemeClr val="bg1"/>
                          </a:solidFill>
                          <a:effectLst/>
                          <a:latin typeface="+mj-lt"/>
                          <a:ea typeface="Times New Roman" panose="02020603050405020304" pitchFamily="18" charset="0"/>
                          <a:cs typeface="Times New Roman" panose="02020603050405020304" pitchFamily="18" charset="0"/>
                        </a:rPr>
                        <a:t>Outcome</a:t>
                      </a:r>
                      <a:endParaRPr lang="en-ZA" sz="18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b="1" dirty="0">
                          <a:solidFill>
                            <a:schemeClr val="bg1"/>
                          </a:solidFill>
                          <a:effectLst/>
                          <a:latin typeface="+mj-lt"/>
                          <a:ea typeface="Times New Roman" panose="02020603050405020304" pitchFamily="18" charset="0"/>
                          <a:cs typeface="Times New Roman" panose="02020603050405020304" pitchFamily="18" charset="0"/>
                        </a:rPr>
                        <a:t>Key Risk</a:t>
                      </a:r>
                      <a:endParaRPr lang="en-ZA" sz="18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b="1" dirty="0">
                          <a:solidFill>
                            <a:schemeClr val="bg1"/>
                          </a:solidFill>
                          <a:effectLst/>
                          <a:latin typeface="+mj-lt"/>
                          <a:ea typeface="Times New Roman" panose="02020603050405020304" pitchFamily="18" charset="0"/>
                          <a:cs typeface="Times New Roman" panose="02020603050405020304" pitchFamily="18" charset="0"/>
                        </a:rPr>
                        <a:t>Risk Mitigation</a:t>
                      </a:r>
                      <a:endParaRPr lang="en-ZA" sz="1800" dirty="0">
                        <a:solidFill>
                          <a:schemeClr val="bg1"/>
                        </a:solidFill>
                        <a:effectLst/>
                        <a:latin typeface="+mj-lt"/>
                        <a:ea typeface="Times New Roman" panose="02020603050405020304" pitchFamily="18" charset="0"/>
                        <a:cs typeface="Times New Roman" panose="02020603050405020304" pitchFamily="18" charset="0"/>
                      </a:endParaRPr>
                    </a:p>
                    <a:p>
                      <a:pPr algn="just">
                        <a:spcAft>
                          <a:spcPts val="0"/>
                        </a:spcAft>
                      </a:pPr>
                      <a:r>
                        <a:rPr lang="en-US" sz="1800" b="1" dirty="0">
                          <a:solidFill>
                            <a:schemeClr val="bg1"/>
                          </a:solidFill>
                          <a:effectLst/>
                          <a:latin typeface="+mj-lt"/>
                          <a:ea typeface="Times New Roman" panose="02020603050405020304" pitchFamily="18" charset="0"/>
                          <a:cs typeface="Times New Roman" panose="02020603050405020304" pitchFamily="18" charset="0"/>
                        </a:rPr>
                        <a:t> </a:t>
                      </a:r>
                      <a:endParaRPr lang="en-ZA" sz="18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7067988"/>
                  </a:ext>
                </a:extLst>
              </a:tr>
              <a:tr h="1268402">
                <a:tc>
                  <a:txBody>
                    <a:bodyPr/>
                    <a:lstStyle/>
                    <a:p>
                      <a:pPr algn="just">
                        <a:spcAft>
                          <a:spcPts val="0"/>
                        </a:spcAft>
                      </a:pPr>
                      <a:r>
                        <a:rPr lang="en-US" sz="1800" b="1" dirty="0">
                          <a:effectLst/>
                          <a:latin typeface="+mj-lt"/>
                          <a:ea typeface="Times New Roman" panose="02020603050405020304" pitchFamily="18" charset="0"/>
                          <a:cs typeface="Times New Roman" panose="02020603050405020304" pitchFamily="18" charset="0"/>
                        </a:rPr>
                        <a:t>Outcome 1: Effective and Efficient administration and governance </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effectLst/>
                          <a:latin typeface="+mj-lt"/>
                          <a:ea typeface="Times New Roman" panose="02020603050405020304" pitchFamily="18" charset="0"/>
                          <a:cs typeface="Times New Roman" panose="02020603050405020304" pitchFamily="18" charset="0"/>
                        </a:rPr>
                        <a:t>Non-compliance to the policies and applicable legislation </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buFont typeface="Symbol" panose="05050102010706020507" pitchFamily="18" charset="2"/>
                        <a:buChar char=""/>
                      </a:pPr>
                      <a:r>
                        <a:rPr lang="en-US" sz="1800" dirty="0">
                          <a:effectLst/>
                          <a:latin typeface="+mj-lt"/>
                          <a:cs typeface="Times New Roman" panose="02020603050405020304" pitchFamily="18" charset="0"/>
                        </a:rPr>
                        <a:t>Implement compliance Management system </a:t>
                      </a:r>
                      <a:endParaRPr lang="en-ZA" sz="1800" dirty="0">
                        <a:effectLst/>
                        <a:latin typeface="+mj-lt"/>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mj-lt"/>
                          <a:cs typeface="Times New Roman" panose="02020603050405020304" pitchFamily="18" charset="0"/>
                        </a:rPr>
                        <a:t>Training of Employees  </a:t>
                      </a:r>
                      <a:endParaRPr lang="en-ZA" sz="1800" dirty="0">
                        <a:effectLst/>
                        <a:latin typeface="+mj-lt"/>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mj-lt"/>
                          <a:cs typeface="Times New Roman" panose="02020603050405020304" pitchFamily="18" charset="0"/>
                        </a:rPr>
                        <a:t>Development of Policies and Procedures. </a:t>
                      </a:r>
                      <a:endParaRPr lang="en-ZA" sz="1800" dirty="0">
                        <a:effectLst/>
                        <a:latin typeface="+mj-lt"/>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mj-lt"/>
                          <a:cs typeface="Times New Roman" panose="02020603050405020304" pitchFamily="18" charset="0"/>
                        </a:rPr>
                        <a:t>Enforce Consequence management</a:t>
                      </a:r>
                      <a:endParaRPr lang="en-ZA" sz="1800" dirty="0">
                        <a:effectLst/>
                        <a:latin typeface="+mj-lt"/>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mj-lt"/>
                          <a:cs typeface="Times New Roman" panose="02020603050405020304" pitchFamily="18" charset="0"/>
                        </a:rPr>
                        <a:t>Performance management </a:t>
                      </a:r>
                      <a:endParaRPr lang="en-ZA" sz="1800" dirty="0">
                        <a:effectLst/>
                        <a:latin typeface="+mj-lt"/>
                        <a:cs typeface="Times New Roman" panose="02020603050405020304" pitchFamily="18" charset="0"/>
                      </a:endParaRPr>
                    </a:p>
                  </a:txBody>
                  <a:tcPr marL="68580" marR="68580" marT="0" marB="0"/>
                </a:tc>
                <a:extLst>
                  <a:ext uri="{0D108BD9-81ED-4DB2-BD59-A6C34878D82A}">
                    <a16:rowId xmlns:a16="http://schemas.microsoft.com/office/drawing/2014/main" val="2558809078"/>
                  </a:ext>
                </a:extLst>
              </a:tr>
              <a:tr h="1268402">
                <a:tc>
                  <a:txBody>
                    <a:bodyPr/>
                    <a:lstStyle/>
                    <a:p>
                      <a:pPr algn="just">
                        <a:spcAft>
                          <a:spcPts val="0"/>
                        </a:spcAft>
                      </a:pPr>
                      <a:r>
                        <a:rPr lang="en-US" sz="1800" b="1" dirty="0">
                          <a:effectLst/>
                          <a:latin typeface="+mj-lt"/>
                          <a:ea typeface="Times New Roman" panose="02020603050405020304" pitchFamily="18" charset="0"/>
                          <a:cs typeface="Times New Roman" panose="02020603050405020304" pitchFamily="18" charset="0"/>
                        </a:rPr>
                        <a:t>Outcome 2: An effectively regulated community scheme sector </a:t>
                      </a:r>
                      <a:endParaRPr lang="en-ZA" sz="1800" dirty="0">
                        <a:effectLst/>
                        <a:latin typeface="+mj-lt"/>
                        <a:ea typeface="Times New Roman" panose="02020603050405020304" pitchFamily="18" charset="0"/>
                        <a:cs typeface="Times New Roman" panose="02020603050405020304" pitchFamily="18" charset="0"/>
                      </a:endParaRPr>
                    </a:p>
                    <a:p>
                      <a:pPr algn="just">
                        <a:spcAft>
                          <a:spcPts val="0"/>
                        </a:spcAft>
                      </a:pPr>
                      <a:r>
                        <a:rPr lang="en-US" sz="1800" b="1" dirty="0">
                          <a:effectLst/>
                          <a:latin typeface="+mj-lt"/>
                          <a:ea typeface="Times New Roman" panose="02020603050405020304" pitchFamily="18" charset="0"/>
                          <a:cs typeface="Times New Roman" panose="02020603050405020304" pitchFamily="18" charset="0"/>
                        </a:rPr>
                        <a:t> </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solidFill>
                            <a:srgbClr val="000000"/>
                          </a:solidFill>
                          <a:effectLst/>
                          <a:latin typeface="+mj-lt"/>
                          <a:ea typeface="Times New Roman" panose="02020603050405020304" pitchFamily="18" charset="0"/>
                          <a:cs typeface="Times New Roman" panose="02020603050405020304" pitchFamily="18" charset="0"/>
                        </a:rPr>
                        <a:t>Non-compliance of schemes to the CSOS Act, Sectional Title Schemes Management Act and </a:t>
                      </a:r>
                      <a:r>
                        <a:rPr lang="en-US" sz="1800" dirty="0">
                          <a:solidFill>
                            <a:schemeClr val="tx1"/>
                          </a:solidFill>
                          <a:effectLst/>
                          <a:latin typeface="+mj-lt"/>
                          <a:ea typeface="Times New Roman" panose="02020603050405020304" pitchFamily="18" charset="0"/>
                          <a:cs typeface="Times New Roman" panose="02020603050405020304" pitchFamily="18" charset="0"/>
                        </a:rPr>
                        <a:t>Regulations.</a:t>
                      </a:r>
                      <a:endParaRPr lang="en-ZA" sz="18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buFont typeface="Symbol" panose="05050102010706020507" pitchFamily="18" charset="2"/>
                        <a:buChar char=""/>
                      </a:pPr>
                      <a:r>
                        <a:rPr lang="en-US" sz="1800" dirty="0">
                          <a:solidFill>
                            <a:srgbClr val="000000"/>
                          </a:solidFill>
                          <a:effectLst/>
                          <a:latin typeface="+mj-lt"/>
                          <a:cs typeface="Times New Roman" panose="02020603050405020304" pitchFamily="18" charset="0"/>
                        </a:rPr>
                        <a:t>Amendment of the CSOS Legislation to allow for more effective enforcement measures to counter non-compliance</a:t>
                      </a:r>
                      <a:endParaRPr lang="en-ZA" sz="1800" dirty="0">
                        <a:effectLst/>
                        <a:latin typeface="+mj-lt"/>
                        <a:cs typeface="Times New Roman" panose="02020603050405020304" pitchFamily="18" charset="0"/>
                      </a:endParaRPr>
                    </a:p>
                    <a:p>
                      <a:pPr marL="342900" lvl="0" indent="-342900" algn="just">
                        <a:buFont typeface="Symbol" panose="05050102010706020507" pitchFamily="18" charset="2"/>
                        <a:buChar char=""/>
                      </a:pPr>
                      <a:r>
                        <a:rPr lang="en-US" sz="1800" dirty="0">
                          <a:solidFill>
                            <a:srgbClr val="000000"/>
                          </a:solidFill>
                          <a:effectLst/>
                          <a:latin typeface="+mj-lt"/>
                          <a:cs typeface="Times New Roman" panose="02020603050405020304" pitchFamily="18" charset="0"/>
                        </a:rPr>
                        <a:t>Collaboration with Industry stakeholders to raise awareness of the CSOS and the importance of its mandate</a:t>
                      </a:r>
                      <a:endParaRPr lang="en-ZA" sz="1800" dirty="0">
                        <a:effectLst/>
                        <a:latin typeface="+mj-lt"/>
                        <a:cs typeface="Times New Roman" panose="02020603050405020304" pitchFamily="18" charset="0"/>
                      </a:endParaRPr>
                    </a:p>
                    <a:p>
                      <a:pPr marL="342900" lvl="0" indent="-342900" algn="just">
                        <a:buFont typeface="Symbol" panose="05050102010706020507" pitchFamily="18" charset="2"/>
                        <a:buChar char=""/>
                      </a:pPr>
                      <a:r>
                        <a:rPr lang="en-US" sz="1800" dirty="0">
                          <a:solidFill>
                            <a:srgbClr val="000000"/>
                          </a:solidFill>
                          <a:effectLst/>
                          <a:latin typeface="+mj-lt"/>
                          <a:cs typeface="Times New Roman" panose="02020603050405020304" pitchFamily="18" charset="0"/>
                        </a:rPr>
                        <a:t>Identify schemes that are not complying and issue non-compliance notices.</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5619813"/>
                  </a:ext>
                </a:extLst>
              </a:tr>
              <a:tr h="1268402">
                <a:tc>
                  <a:txBody>
                    <a:bodyPr/>
                    <a:lstStyle/>
                    <a:p>
                      <a:pPr algn="just">
                        <a:spcAft>
                          <a:spcPts val="0"/>
                        </a:spcAft>
                      </a:pPr>
                      <a:r>
                        <a:rPr lang="en-US" sz="1800" b="1" dirty="0">
                          <a:solidFill>
                            <a:schemeClr val="bg1"/>
                          </a:solidFill>
                          <a:effectLst/>
                          <a:latin typeface="+mj-lt"/>
                          <a:ea typeface="Times New Roman" panose="02020603050405020304" pitchFamily="18" charset="0"/>
                          <a:cs typeface="Times New Roman" panose="02020603050405020304" pitchFamily="18" charset="0"/>
                        </a:rPr>
                        <a:t>Outcome 3: Disputes resolved</a:t>
                      </a:r>
                      <a:endParaRPr lang="en-ZA" sz="18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effectLst/>
                          <a:latin typeface="+mj-lt"/>
                          <a:ea typeface="Times New Roman" panose="02020603050405020304" pitchFamily="18" charset="0"/>
                          <a:cs typeface="Times New Roman" panose="02020603050405020304" pitchFamily="18" charset="0"/>
                        </a:rPr>
                        <a:t>Non-compliance to dispute resolution practice directive</a:t>
                      </a:r>
                      <a:endParaRPr lang="en-ZA" sz="1800" dirty="0">
                        <a:effectLst/>
                        <a:latin typeface="+mj-lt"/>
                        <a:ea typeface="Times New Roman" panose="02020603050405020304" pitchFamily="18" charset="0"/>
                        <a:cs typeface="Times New Roman" panose="02020603050405020304" pitchFamily="18" charset="0"/>
                      </a:endParaRPr>
                    </a:p>
                    <a:p>
                      <a:pPr algn="just">
                        <a:spcAft>
                          <a:spcPts val="0"/>
                        </a:spcAft>
                      </a:pPr>
                      <a:r>
                        <a:rPr lang="en-US" sz="1800" dirty="0">
                          <a:effectLst/>
                          <a:latin typeface="+mj-lt"/>
                          <a:ea typeface="Times New Roman" panose="02020603050405020304" pitchFamily="18" charset="0"/>
                          <a:cs typeface="Times New Roman" panose="02020603050405020304" pitchFamily="18" charset="0"/>
                        </a:rPr>
                        <a:t> </a:t>
                      </a:r>
                      <a:endParaRPr lang="en-ZA" sz="1800" dirty="0">
                        <a:effectLst/>
                        <a:latin typeface="+mj-lt"/>
                        <a:ea typeface="Times New Roman" panose="02020603050405020304" pitchFamily="18" charset="0"/>
                        <a:cs typeface="Times New Roman" panose="02020603050405020304" pitchFamily="18" charset="0"/>
                      </a:endParaRPr>
                    </a:p>
                    <a:p>
                      <a:pPr algn="just">
                        <a:spcAft>
                          <a:spcPts val="0"/>
                        </a:spcAft>
                      </a:pPr>
                      <a:r>
                        <a:rPr lang="en-US" sz="1800" u="none" strike="noStrike" dirty="0">
                          <a:effectLst/>
                          <a:latin typeface="+mj-lt"/>
                          <a:ea typeface="Times New Roman" panose="02020603050405020304" pitchFamily="18" charset="0"/>
                          <a:cs typeface="Times New Roman" panose="02020603050405020304" pitchFamily="18" charset="0"/>
                        </a:rPr>
                        <a:t> </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Conduct monthly region-based peer review meetings with Case Management Officers, Conciliators &amp; Adjudicators.</a:t>
                      </a:r>
                      <a:endParaRPr lang="en-ZA" sz="1800" dirty="0">
                        <a:effectLst/>
                        <a:latin typeface="+mj-lt"/>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Conduct quarterly forums for Conciliators &amp; Adjudicators.</a:t>
                      </a:r>
                      <a:endParaRPr lang="en-ZA" sz="1800" dirty="0">
                        <a:effectLst/>
                        <a:latin typeface="+mj-lt"/>
                        <a:cs typeface="Times New Roman" panose="02020603050405020304" pitchFamily="18" charset="0"/>
                      </a:endParaRPr>
                    </a:p>
                  </a:txBody>
                  <a:tcPr marL="68580" marR="68580" marT="0" marB="0"/>
                </a:tc>
                <a:extLst>
                  <a:ext uri="{0D108BD9-81ED-4DB2-BD59-A6C34878D82A}">
                    <a16:rowId xmlns:a16="http://schemas.microsoft.com/office/drawing/2014/main" val="184640292"/>
                  </a:ext>
                </a:extLst>
              </a:tr>
            </a:tbl>
          </a:graphicData>
        </a:graphic>
      </p:graphicFrame>
      <p:sp>
        <p:nvSpPr>
          <p:cNvPr id="4" name="Slide Number Placeholder 3">
            <a:extLst>
              <a:ext uri="{FF2B5EF4-FFF2-40B4-BE49-F238E27FC236}">
                <a16:creationId xmlns:a16="http://schemas.microsoft.com/office/drawing/2014/main" id="{AC091A6A-ED4D-4047-AB45-212A342BF29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a:extLst>
              <a:ext uri="{FF2B5EF4-FFF2-40B4-BE49-F238E27FC236}">
                <a16:creationId xmlns:a16="http://schemas.microsoft.com/office/drawing/2014/main" id="{1D64A5D0-D342-4A46-AC6F-F2A73FB0B9A4}"/>
              </a:ext>
            </a:extLst>
          </p:cNvPr>
          <p:cNvSpPr>
            <a:spLocks noGrp="1"/>
          </p:cNvSpPr>
          <p:nvPr>
            <p:ph type="title"/>
          </p:nvPr>
        </p:nvSpPr>
        <p:spPr>
          <a:xfrm>
            <a:off x="148976" y="71267"/>
            <a:ext cx="8229600" cy="537595"/>
          </a:xfrm>
        </p:spPr>
        <p:txBody>
          <a:bodyPr>
            <a:noAutofit/>
          </a:bodyPr>
          <a:lstStyle/>
          <a:p>
            <a:pPr lvl="0" algn="ctr">
              <a:lnSpc>
                <a:spcPct val="107000"/>
              </a:lnSpc>
              <a:spcBef>
                <a:spcPts val="1200"/>
              </a:spcBef>
              <a:spcAft>
                <a:spcPts val="0"/>
              </a:spcAft>
            </a:pPr>
            <a:r>
              <a:rPr lang="en-ZA" kern="0" cap="all" dirty="0">
                <a:latin typeface="Calibri" panose="020F0502020204030204" pitchFamily="34" charset="0"/>
                <a:ea typeface="Times New Roman" panose="02020603050405020304" pitchFamily="18" charset="0"/>
                <a:cs typeface="Calibri" panose="020F0502020204030204" pitchFamily="34" charset="0"/>
              </a:rPr>
              <a:t>KEY RISKS </a:t>
            </a:r>
            <a:endParaRPr lang="en-ZA" sz="6000" kern="0" cap="all"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72024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844E79B-EC92-4F9A-A187-CA0AC339BA3E}"/>
              </a:ext>
            </a:extLst>
          </p:cNvPr>
          <p:cNvGraphicFramePr>
            <a:graphicFrameLocks noGrp="1"/>
          </p:cNvGraphicFramePr>
          <p:nvPr>
            <p:ph idx="1"/>
            <p:extLst>
              <p:ext uri="{D42A27DB-BD31-4B8C-83A1-F6EECF244321}">
                <p14:modId xmlns:p14="http://schemas.microsoft.com/office/powerpoint/2010/main" val="954995319"/>
              </p:ext>
            </p:extLst>
          </p:nvPr>
        </p:nvGraphicFramePr>
        <p:xfrm>
          <a:off x="0" y="673404"/>
          <a:ext cx="9144000" cy="5367801"/>
        </p:xfrm>
        <a:graphic>
          <a:graphicData uri="http://schemas.openxmlformats.org/drawingml/2006/table">
            <a:tbl>
              <a:tblPr firstRow="1" firstCol="1" bandRow="1">
                <a:tableStyleId>{5C22544A-7EE6-4342-B048-85BDC9FD1C3A}</a:tableStyleId>
              </a:tblPr>
              <a:tblGrid>
                <a:gridCol w="1787236">
                  <a:extLst>
                    <a:ext uri="{9D8B030D-6E8A-4147-A177-3AD203B41FA5}">
                      <a16:colId xmlns:a16="http://schemas.microsoft.com/office/drawing/2014/main" val="940508216"/>
                    </a:ext>
                  </a:extLst>
                </a:gridCol>
                <a:gridCol w="2057400">
                  <a:extLst>
                    <a:ext uri="{9D8B030D-6E8A-4147-A177-3AD203B41FA5}">
                      <a16:colId xmlns:a16="http://schemas.microsoft.com/office/drawing/2014/main" val="28283053"/>
                    </a:ext>
                  </a:extLst>
                </a:gridCol>
                <a:gridCol w="5299364">
                  <a:extLst>
                    <a:ext uri="{9D8B030D-6E8A-4147-A177-3AD203B41FA5}">
                      <a16:colId xmlns:a16="http://schemas.microsoft.com/office/drawing/2014/main" val="2910198270"/>
                    </a:ext>
                  </a:extLst>
                </a:gridCol>
              </a:tblGrid>
              <a:tr h="873828">
                <a:tc>
                  <a:txBody>
                    <a:bodyPr/>
                    <a:lstStyle/>
                    <a:p>
                      <a:pPr algn="just">
                        <a:spcAft>
                          <a:spcPts val="0"/>
                        </a:spcAft>
                      </a:pPr>
                      <a:r>
                        <a:rPr lang="en-US"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Outcome</a:t>
                      </a:r>
                      <a:endParaRPr lang="en-ZA"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Key Risk</a:t>
                      </a:r>
                      <a:endParaRPr lang="en-ZA"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Risk Mitigation</a:t>
                      </a:r>
                      <a:endParaRPr lang="en-ZA"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7067988"/>
                  </a:ext>
                </a:extLst>
              </a:tr>
              <a:tr h="1685240">
                <a:tc rowSpan="2">
                  <a:txBody>
                    <a:bodyPr/>
                    <a:lstStyle/>
                    <a:p>
                      <a:pPr algn="just">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Outcome 4: Financially Viable and Sustainable Organisation</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Fraud and Corruption</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Conduct fraud awareness workshops</a:t>
                      </a:r>
                      <a:endParaRPr lang="en-ZA" sz="1800" dirty="0">
                        <a:effectLst/>
                        <a:latin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Develop and enhance the education of Fraud Prevention Policy as well a Whistle Blowing Policy to increase fraud detection and prevention capabilities</a:t>
                      </a:r>
                      <a:endParaRPr lang="en-ZA" sz="1800" dirty="0">
                        <a:effectLst/>
                        <a:latin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Enforce Consequence management</a:t>
                      </a:r>
                      <a:endParaRPr lang="en-ZA" sz="18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8809078"/>
                  </a:ext>
                </a:extLst>
              </a:tr>
              <a:tr h="2808733">
                <a:tc vMerge="1">
                  <a:txBody>
                    <a:bodyPr/>
                    <a:lstStyle/>
                    <a:p>
                      <a:pPr algn="just">
                        <a:spcAft>
                          <a:spcPts val="0"/>
                        </a:spcAft>
                      </a:pPr>
                      <a:endParaRPr lang="en-ZA"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Incomplete Revenue Collection</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buFont typeface="Symbol" panose="05050102010706020507" pitchFamily="18" charset="2"/>
                        <a:buChar char=""/>
                      </a:pPr>
                      <a:r>
                        <a:rPr lang="en-US" sz="1800" dirty="0">
                          <a:effectLst/>
                          <a:latin typeface="Calibri" panose="020F0502020204030204" pitchFamily="34" charset="0"/>
                        </a:rPr>
                        <a:t>Implementation of newly developed Revenue, Registrations and Compliance Strategies</a:t>
                      </a:r>
                      <a:endParaRPr lang="en-ZA" sz="1800" dirty="0">
                        <a:effectLst/>
                      </a:endParaRPr>
                    </a:p>
                    <a:p>
                      <a:pPr marL="342900" lvl="0" indent="-342900" algn="just">
                        <a:buFont typeface="Symbol" panose="05050102010706020507" pitchFamily="18" charset="2"/>
                        <a:buChar char=""/>
                      </a:pPr>
                      <a:r>
                        <a:rPr lang="en-US" sz="1800" dirty="0">
                          <a:effectLst/>
                          <a:latin typeface="Calibri" panose="020F0502020204030204" pitchFamily="34" charset="0"/>
                        </a:rPr>
                        <a:t>Procurement of an efficient ICT system to support operations</a:t>
                      </a:r>
                      <a:endParaRPr lang="en-ZA" sz="1800" dirty="0">
                        <a:effectLst/>
                      </a:endParaRPr>
                    </a:p>
                    <a:p>
                      <a:pPr marL="342900" lvl="0" indent="-342900" algn="just">
                        <a:buFont typeface="Symbol" panose="05050102010706020507" pitchFamily="18" charset="2"/>
                        <a:buChar char=""/>
                      </a:pPr>
                      <a:r>
                        <a:rPr lang="en-US" sz="1800" dirty="0">
                          <a:solidFill>
                            <a:srgbClr val="000000"/>
                          </a:solidFill>
                          <a:effectLst/>
                          <a:latin typeface="Calibri" panose="020F0502020204030204" pitchFamily="34" charset="0"/>
                        </a:rPr>
                        <a:t>Collaborations with other government stakeholder to obtain community schemes databases i.e. Municipalities, CIPC, Deeds office and NHBRC</a:t>
                      </a:r>
                      <a:endParaRPr lang="en-ZA" sz="1800" dirty="0">
                        <a:effectLst/>
                      </a:endParaRPr>
                    </a:p>
                    <a:p>
                      <a:pPr marL="342900" lvl="0" indent="-342900" algn="just" defTabSz="457200" rtl="0" eaLnBrk="1" latinLnBrk="0" hangingPunct="1">
                        <a:buFont typeface="Symbol" panose="05050102010706020507" pitchFamily="18" charset="2"/>
                        <a:buChar char=""/>
                      </a:pPr>
                      <a:r>
                        <a:rPr lang="en-US" sz="1800" kern="1200" dirty="0">
                          <a:solidFill>
                            <a:srgbClr val="000000"/>
                          </a:solidFill>
                          <a:effectLst/>
                          <a:latin typeface="Calibri" panose="020F0502020204030204" pitchFamily="34" charset="0"/>
                          <a:ea typeface="+mn-ea"/>
                          <a:cs typeface="+mn-cs"/>
                        </a:rPr>
                        <a:t>Data cleansing of the current database to properly identify schemes that are not compliant and make follow ups</a:t>
                      </a:r>
                      <a:endParaRPr lang="en-ZA" sz="1800" kern="1200" dirty="0">
                        <a:solidFill>
                          <a:srgbClr val="000000"/>
                        </a:solidFill>
                        <a:effectLst/>
                        <a:latin typeface="Calibri" panose="020F0502020204030204" pitchFamily="34" charset="0"/>
                        <a:ea typeface="+mn-ea"/>
                        <a:cs typeface="+mn-cs"/>
                      </a:endParaRPr>
                    </a:p>
                  </a:txBody>
                  <a:tcPr marL="68580" marR="68580" marT="0" marB="0"/>
                </a:tc>
                <a:extLst>
                  <a:ext uri="{0D108BD9-81ED-4DB2-BD59-A6C34878D82A}">
                    <a16:rowId xmlns:a16="http://schemas.microsoft.com/office/drawing/2014/main" val="3841827330"/>
                  </a:ext>
                </a:extLst>
              </a:tr>
            </a:tbl>
          </a:graphicData>
        </a:graphic>
      </p:graphicFrame>
      <p:sp>
        <p:nvSpPr>
          <p:cNvPr id="4" name="Slide Number Placeholder 3">
            <a:extLst>
              <a:ext uri="{FF2B5EF4-FFF2-40B4-BE49-F238E27FC236}">
                <a16:creationId xmlns:a16="http://schemas.microsoft.com/office/drawing/2014/main" id="{AC091A6A-ED4D-4047-AB45-212A342BF29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a:extLst>
              <a:ext uri="{FF2B5EF4-FFF2-40B4-BE49-F238E27FC236}">
                <a16:creationId xmlns:a16="http://schemas.microsoft.com/office/drawing/2014/main" id="{1D64A5D0-D342-4A46-AC6F-F2A73FB0B9A4}"/>
              </a:ext>
            </a:extLst>
          </p:cNvPr>
          <p:cNvSpPr>
            <a:spLocks noGrp="1"/>
          </p:cNvSpPr>
          <p:nvPr>
            <p:ph type="title"/>
          </p:nvPr>
        </p:nvSpPr>
        <p:spPr>
          <a:xfrm>
            <a:off x="220895" y="136525"/>
            <a:ext cx="8229600" cy="362359"/>
          </a:xfrm>
        </p:spPr>
        <p:txBody>
          <a:bodyPr>
            <a:noAutofit/>
          </a:bodyPr>
          <a:lstStyle/>
          <a:p>
            <a:pPr lvl="0" algn="ctr">
              <a:lnSpc>
                <a:spcPct val="107000"/>
              </a:lnSpc>
              <a:spcBef>
                <a:spcPts val="1200"/>
              </a:spcBef>
              <a:spcAft>
                <a:spcPts val="0"/>
              </a:spcAft>
            </a:pPr>
            <a:r>
              <a:rPr lang="en-ZA" kern="0" cap="all" dirty="0">
                <a:latin typeface="Calibri" panose="020F0502020204030204" pitchFamily="34" charset="0"/>
                <a:ea typeface="Times New Roman" panose="02020603050405020304" pitchFamily="18" charset="0"/>
                <a:cs typeface="Calibri" panose="020F0502020204030204" pitchFamily="34" charset="0"/>
              </a:rPr>
              <a:t>KEY RISKS </a:t>
            </a:r>
            <a:endParaRPr lang="en-ZA" sz="6000" kern="0" cap="all"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76578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844E79B-EC92-4F9A-A187-CA0AC339BA3E}"/>
              </a:ext>
            </a:extLst>
          </p:cNvPr>
          <p:cNvGraphicFramePr>
            <a:graphicFrameLocks noGrp="1"/>
          </p:cNvGraphicFramePr>
          <p:nvPr>
            <p:ph idx="1"/>
            <p:extLst>
              <p:ext uri="{D42A27DB-BD31-4B8C-83A1-F6EECF244321}">
                <p14:modId xmlns:p14="http://schemas.microsoft.com/office/powerpoint/2010/main" val="3687019199"/>
              </p:ext>
            </p:extLst>
          </p:nvPr>
        </p:nvGraphicFramePr>
        <p:xfrm>
          <a:off x="0" y="474237"/>
          <a:ext cx="9144000" cy="5791200"/>
        </p:xfrm>
        <a:graphic>
          <a:graphicData uri="http://schemas.openxmlformats.org/drawingml/2006/table">
            <a:tbl>
              <a:tblPr firstRow="1" firstCol="1" bandRow="1">
                <a:tableStyleId>{5C22544A-7EE6-4342-B048-85BDC9FD1C3A}</a:tableStyleId>
              </a:tblPr>
              <a:tblGrid>
                <a:gridCol w="1787236">
                  <a:extLst>
                    <a:ext uri="{9D8B030D-6E8A-4147-A177-3AD203B41FA5}">
                      <a16:colId xmlns:a16="http://schemas.microsoft.com/office/drawing/2014/main" val="940508216"/>
                    </a:ext>
                  </a:extLst>
                </a:gridCol>
                <a:gridCol w="2057400">
                  <a:extLst>
                    <a:ext uri="{9D8B030D-6E8A-4147-A177-3AD203B41FA5}">
                      <a16:colId xmlns:a16="http://schemas.microsoft.com/office/drawing/2014/main" val="28283053"/>
                    </a:ext>
                  </a:extLst>
                </a:gridCol>
                <a:gridCol w="5299364">
                  <a:extLst>
                    <a:ext uri="{9D8B030D-6E8A-4147-A177-3AD203B41FA5}">
                      <a16:colId xmlns:a16="http://schemas.microsoft.com/office/drawing/2014/main" val="2910198270"/>
                    </a:ext>
                  </a:extLst>
                </a:gridCol>
              </a:tblGrid>
              <a:tr h="25940">
                <a:tc>
                  <a:txBody>
                    <a:bodyPr/>
                    <a:lstStyle/>
                    <a:p>
                      <a:pPr algn="just">
                        <a:spcAft>
                          <a:spcPts val="0"/>
                        </a:spcAft>
                      </a:pPr>
                      <a:r>
                        <a:rPr lang="en-US" sz="2800" b="1" dirty="0">
                          <a:solidFill>
                            <a:schemeClr val="bg1"/>
                          </a:solidFill>
                          <a:effectLst/>
                          <a:latin typeface="+mj-lt"/>
                          <a:ea typeface="Times New Roman" panose="02020603050405020304" pitchFamily="18" charset="0"/>
                          <a:cs typeface="Times New Roman" panose="02020603050405020304" pitchFamily="18" charset="0"/>
                        </a:rPr>
                        <a:t>Outcome</a:t>
                      </a:r>
                      <a:endParaRPr lang="en-ZA" sz="28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800" b="1" dirty="0">
                          <a:solidFill>
                            <a:schemeClr val="bg1"/>
                          </a:solidFill>
                          <a:effectLst/>
                          <a:latin typeface="+mj-lt"/>
                          <a:ea typeface="Times New Roman" panose="02020603050405020304" pitchFamily="18" charset="0"/>
                          <a:cs typeface="Times New Roman" panose="02020603050405020304" pitchFamily="18" charset="0"/>
                        </a:rPr>
                        <a:t>Key Risk</a:t>
                      </a:r>
                      <a:endParaRPr lang="en-ZA" sz="28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800" b="1" dirty="0">
                          <a:solidFill>
                            <a:schemeClr val="bg1"/>
                          </a:solidFill>
                          <a:effectLst/>
                          <a:latin typeface="+mj-lt"/>
                          <a:ea typeface="Times New Roman" panose="02020603050405020304" pitchFamily="18" charset="0"/>
                          <a:cs typeface="Times New Roman" panose="02020603050405020304" pitchFamily="18" charset="0"/>
                        </a:rPr>
                        <a:t>Risk Mitigation</a:t>
                      </a:r>
                      <a:endParaRPr lang="en-ZA" sz="2800" dirty="0">
                        <a:solidFill>
                          <a:schemeClr val="bg1"/>
                        </a:solidFill>
                        <a:effectLst/>
                        <a:latin typeface="+mj-lt"/>
                        <a:ea typeface="Times New Roman" panose="02020603050405020304" pitchFamily="18" charset="0"/>
                        <a:cs typeface="Times New Roman" panose="02020603050405020304" pitchFamily="18" charset="0"/>
                      </a:endParaRPr>
                    </a:p>
                    <a:p>
                      <a:pPr algn="just">
                        <a:spcAft>
                          <a:spcPts val="0"/>
                        </a:spcAft>
                      </a:pPr>
                      <a:r>
                        <a:rPr lang="en-US" sz="2800" b="1" dirty="0">
                          <a:solidFill>
                            <a:schemeClr val="bg1"/>
                          </a:solidFill>
                          <a:effectLst/>
                          <a:latin typeface="+mj-lt"/>
                          <a:ea typeface="Times New Roman" panose="02020603050405020304" pitchFamily="18" charset="0"/>
                          <a:cs typeface="Times New Roman" panose="02020603050405020304" pitchFamily="18" charset="0"/>
                        </a:rPr>
                        <a:t> </a:t>
                      </a:r>
                      <a:endParaRPr lang="en-ZA" sz="28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7067988"/>
                  </a:ext>
                </a:extLst>
              </a:tr>
              <a:tr h="1268402">
                <a:tc>
                  <a:txBody>
                    <a:bodyPr/>
                    <a:lstStyle/>
                    <a:p>
                      <a:pPr algn="just">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Outcome 5: Empowered Stakeholders</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Non-attendance/ resistance to training by schemes executives and occupiers </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Stakeholder management</a:t>
                      </a:r>
                      <a:endParaRPr lang="en-ZA" sz="1800" dirty="0">
                        <a:effectLst/>
                        <a:latin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Increase awareness of the importance of training and the benefit via educational campaigns</a:t>
                      </a:r>
                      <a:endParaRPr lang="en-ZA" sz="1800" dirty="0">
                        <a:effectLst/>
                        <a:latin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Develop credible training material via a partnership with reputable stakeholders</a:t>
                      </a:r>
                      <a:endParaRPr lang="en-ZA" sz="18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8809078"/>
                  </a:ext>
                </a:extLst>
              </a:tr>
              <a:tr h="1445273">
                <a:tc rowSpan="2">
                  <a:txBody>
                    <a:bodyPr/>
                    <a:lstStyle/>
                    <a:p>
                      <a:pPr algn="just">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Outcome 6: Community scheme Sector Value chain Transformed</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Non-attendance/resistance to training by previously disadvantaged individuals Managing Agents</a:t>
                      </a:r>
                    </a:p>
                  </a:txBody>
                  <a:tcPr marL="68580" marR="68580" marT="0" marB="0">
                    <a:lnB w="12700" cap="flat" cmpd="sng" algn="ctr">
                      <a:solidFill>
                        <a:schemeClr val="tx1"/>
                      </a:solidFill>
                      <a:prstDash val="solid"/>
                      <a:round/>
                      <a:headEnd type="none" w="med" len="med"/>
                      <a:tailEnd type="none" w="med" len="med"/>
                    </a:lnB>
                  </a:tcPr>
                </a:tc>
                <a:tc>
                  <a:txBody>
                    <a:bodyPr/>
                    <a:lstStyle/>
                    <a:p>
                      <a:pPr marL="342900" lvl="0" indent="-342900" algn="jus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Stakeholder management/ relations.</a:t>
                      </a:r>
                      <a:endParaRPr lang="en-ZA" sz="1800" dirty="0">
                        <a:effectLst/>
                        <a:latin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Develop a Transformation Charter</a:t>
                      </a:r>
                      <a:endParaRPr lang="en-ZA" sz="1800" dirty="0">
                        <a:effectLst/>
                        <a:latin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 Appoint a panel from previously disadvantaged groups </a:t>
                      </a:r>
                      <a:endParaRPr lang="en-ZA" sz="1800" dirty="0">
                        <a:effectLst/>
                        <a:latin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827330"/>
                  </a:ext>
                </a:extLst>
              </a:tr>
              <a:tr h="1529598">
                <a:tc vMerge="1">
                  <a:txBody>
                    <a:bodyPr/>
                    <a:lstStyle/>
                    <a:p>
                      <a:pPr algn="just">
                        <a:spcAft>
                          <a:spcPts val="0"/>
                        </a:spcAft>
                      </a:pP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just">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Appointed executive managing agents’ inefficiencies resulting to CSOS reputational damage</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342900" lvl="0" indent="-342900" algn="jus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Training of previously disadvantaged individuals as   Executive Managing Agents</a:t>
                      </a:r>
                    </a:p>
                    <a:p>
                      <a:pPr marL="342900" lvl="0" indent="-342900" algn="jus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Develop a code of conduct for executive managing agents.</a:t>
                      </a:r>
                      <a:endParaRPr lang="en-ZA" sz="1800" dirty="0">
                        <a:effectLst/>
                        <a:latin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80314530"/>
                  </a:ext>
                </a:extLst>
              </a:tr>
            </a:tbl>
          </a:graphicData>
        </a:graphic>
      </p:graphicFrame>
      <p:sp>
        <p:nvSpPr>
          <p:cNvPr id="4" name="Slide Number Placeholder 3">
            <a:extLst>
              <a:ext uri="{FF2B5EF4-FFF2-40B4-BE49-F238E27FC236}">
                <a16:creationId xmlns:a16="http://schemas.microsoft.com/office/drawing/2014/main" id="{AC091A6A-ED4D-4047-AB45-212A342BF29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a:extLst>
              <a:ext uri="{FF2B5EF4-FFF2-40B4-BE49-F238E27FC236}">
                <a16:creationId xmlns:a16="http://schemas.microsoft.com/office/drawing/2014/main" id="{1D64A5D0-D342-4A46-AC6F-F2A73FB0B9A4}"/>
              </a:ext>
            </a:extLst>
          </p:cNvPr>
          <p:cNvSpPr>
            <a:spLocks noGrp="1"/>
          </p:cNvSpPr>
          <p:nvPr>
            <p:ph type="title"/>
          </p:nvPr>
        </p:nvSpPr>
        <p:spPr>
          <a:xfrm>
            <a:off x="148976" y="20965"/>
            <a:ext cx="8229600" cy="362359"/>
          </a:xfrm>
        </p:spPr>
        <p:txBody>
          <a:bodyPr>
            <a:noAutofit/>
          </a:bodyPr>
          <a:lstStyle/>
          <a:p>
            <a:pPr lvl="0" algn="ctr">
              <a:lnSpc>
                <a:spcPct val="107000"/>
              </a:lnSpc>
              <a:spcBef>
                <a:spcPts val="1200"/>
              </a:spcBef>
              <a:spcAft>
                <a:spcPts val="0"/>
              </a:spcAft>
            </a:pPr>
            <a:r>
              <a:rPr lang="en-ZA" kern="0" cap="all" dirty="0">
                <a:latin typeface="Calibri" panose="020F0502020204030204" pitchFamily="34" charset="0"/>
                <a:ea typeface="Times New Roman" panose="02020603050405020304" pitchFamily="18" charset="0"/>
                <a:cs typeface="Calibri" panose="020F0502020204030204" pitchFamily="34" charset="0"/>
              </a:rPr>
              <a:t>KEY RISKS </a:t>
            </a:r>
            <a:endParaRPr lang="en-ZA" sz="6000" kern="0" cap="all"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87789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184935" y="2473503"/>
            <a:ext cx="8774130" cy="955497"/>
          </a:xfrm>
        </p:spPr>
        <p:txBody>
          <a:bodyPr>
            <a:normAutofit fontScale="25000" lnSpcReduction="20000"/>
          </a:bodyPr>
          <a:lstStyle/>
          <a:p>
            <a:pPr algn="ctr"/>
            <a:endParaRPr lang="en-US" sz="12300" dirty="0">
              <a:solidFill>
                <a:schemeClr val="bg1"/>
              </a:solidFill>
            </a:endParaRPr>
          </a:p>
          <a:p>
            <a:pPr algn="ctr"/>
            <a:r>
              <a:rPr lang="en-US" sz="12400" dirty="0">
                <a:solidFill>
                  <a:schemeClr val="bg1"/>
                </a:solidFill>
              </a:rPr>
              <a:t>RESOURCE </a:t>
            </a:r>
            <a:r>
              <a:rPr lang="en-ZA" sz="12400" dirty="0">
                <a:solidFill>
                  <a:schemeClr val="bg1"/>
                </a:solidFill>
              </a:rPr>
              <a:t>CONSIDERATIONS</a:t>
            </a:r>
          </a:p>
          <a:p>
            <a:pPr marL="0" lvl="1" algn="ctr">
              <a:spcAft>
                <a:spcPts val="0"/>
              </a:spcAft>
            </a:pPr>
            <a:r>
              <a:rPr lang="en-US" sz="12400" b="1" dirty="0">
                <a:solidFill>
                  <a:schemeClr val="bg1"/>
                </a:solidFill>
              </a:rPr>
              <a:t>BUDGET INFORMATION</a:t>
            </a:r>
            <a:endParaRPr lang="en-ZA" sz="12400" b="1" dirty="0">
              <a:solidFill>
                <a:schemeClr val="bg1"/>
              </a:solidFill>
            </a:endParaRPr>
          </a:p>
          <a:p>
            <a:pPr algn="ctr"/>
            <a:r>
              <a:rPr lang="en-US" sz="12300" dirty="0">
                <a:solidFill>
                  <a:schemeClr val="bg1"/>
                </a:solidFill>
              </a:rPr>
              <a:t> </a:t>
            </a:r>
          </a:p>
          <a:p>
            <a:r>
              <a:rPr lang="en-US" dirty="0">
                <a:solidFill>
                  <a:schemeClr val="bg1"/>
                </a:solidFill>
              </a:rPr>
              <a:t> </a:t>
            </a:r>
          </a:p>
        </p:txBody>
      </p:sp>
      <p:sp>
        <p:nvSpPr>
          <p:cNvPr id="2" name="Slide Number Placeholder 1">
            <a:extLst>
              <a:ext uri="{FF2B5EF4-FFF2-40B4-BE49-F238E27FC236}">
                <a16:creationId xmlns:a16="http://schemas.microsoft.com/office/drawing/2014/main" id="{16E89523-D694-42AF-BC6C-214A04757E34}"/>
              </a:ext>
            </a:extLst>
          </p:cNvPr>
          <p:cNvSpPr>
            <a:spLocks noGrp="1"/>
          </p:cNvSpPr>
          <p:nvPr>
            <p:ph type="sldNum" sz="quarter" idx="12"/>
          </p:nvPr>
        </p:nvSpPr>
        <p:spPr/>
        <p:txBody>
          <a:bodyPr/>
          <a:lstStyle/>
          <a:p>
            <a:fld id="{76CA9E7B-CB17-0B4A-B4E1-519665044527}" type="slidenum">
              <a:rPr lang="en-US" smtClean="0"/>
              <a:t>39</a:t>
            </a:fld>
            <a:endParaRPr lang="en-US" dirty="0"/>
          </a:p>
        </p:txBody>
      </p:sp>
    </p:spTree>
    <p:extLst>
      <p:ext uri="{BB962C8B-B14F-4D97-AF65-F5344CB8AC3E}">
        <p14:creationId xmlns:p14="http://schemas.microsoft.com/office/powerpoint/2010/main" val="2112462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722313" y="1232899"/>
            <a:ext cx="7772400" cy="1664413"/>
          </a:xfrm>
        </p:spPr>
        <p:txBody>
          <a:bodyPr>
            <a:normAutofit fontScale="47500" lnSpcReduction="20000"/>
          </a:bodyPr>
          <a:lstStyle/>
          <a:p>
            <a:endParaRPr lang="en-US" dirty="0"/>
          </a:p>
          <a:p>
            <a:pPr marL="228600">
              <a:lnSpc>
                <a:spcPct val="107000"/>
              </a:lnSpc>
              <a:spcBef>
                <a:spcPts val="1200"/>
              </a:spcBef>
              <a:spcAft>
                <a:spcPts val="0"/>
              </a:spcAft>
            </a:pPr>
            <a:r>
              <a:rPr lang="en-ZA" sz="12300" cap="all" dirty="0">
                <a:solidFill>
                  <a:schemeClr val="bg1"/>
                </a:solidFill>
                <a:latin typeface="Calibri" panose="020F0502020204030204" pitchFamily="34" charset="0"/>
                <a:ea typeface="Times New Roman" panose="02020603050405020304" pitchFamily="18" charset="0"/>
              </a:rPr>
              <a:t>PART A: OUR MANDATE </a:t>
            </a:r>
            <a:endParaRPr lang="en-ZA" sz="12300" dirty="0">
              <a:solidFill>
                <a:schemeClr val="bg1"/>
              </a:solidFill>
              <a:latin typeface="Times New Roman" panose="02020603050405020304" pitchFamily="18"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39F6E01C-B4B6-483E-A7CC-342307AED27C}"/>
              </a:ext>
            </a:extLst>
          </p:cNvPr>
          <p:cNvSpPr>
            <a:spLocks noGrp="1"/>
          </p:cNvSpPr>
          <p:nvPr>
            <p:ph type="sldNum" sz="quarter" idx="12"/>
          </p:nvPr>
        </p:nvSpPr>
        <p:spPr/>
        <p:txBody>
          <a:bodyPr/>
          <a:lstStyle/>
          <a:p>
            <a:fld id="{76CA9E7B-CB17-0B4A-B4E1-519665044527}" type="slidenum">
              <a:rPr lang="en-US" smtClean="0"/>
              <a:t>4</a:t>
            </a:fld>
            <a:endParaRPr lang="en-US" dirty="0"/>
          </a:p>
        </p:txBody>
      </p:sp>
    </p:spTree>
    <p:extLst>
      <p:ext uri="{BB962C8B-B14F-4D97-AF65-F5344CB8AC3E}">
        <p14:creationId xmlns:p14="http://schemas.microsoft.com/office/powerpoint/2010/main" val="342467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617C-431F-4613-8514-4F4B71FCBF99}"/>
              </a:ext>
            </a:extLst>
          </p:cNvPr>
          <p:cNvSpPr>
            <a:spLocks noGrp="1"/>
          </p:cNvSpPr>
          <p:nvPr>
            <p:ph type="title"/>
          </p:nvPr>
        </p:nvSpPr>
        <p:spPr>
          <a:xfrm>
            <a:off x="287770" y="148781"/>
            <a:ext cx="8229600" cy="894046"/>
          </a:xfrm>
        </p:spPr>
        <p:txBody>
          <a:bodyPr/>
          <a:lstStyle/>
          <a:p>
            <a:pPr algn="ctr"/>
            <a:r>
              <a:rPr lang="en-US" dirty="0"/>
              <a:t>2020/21 – 2022/23 Budget</a:t>
            </a:r>
            <a:endParaRPr lang="en-ZA" dirty="0"/>
          </a:p>
        </p:txBody>
      </p:sp>
      <p:graphicFrame>
        <p:nvGraphicFramePr>
          <p:cNvPr id="6" name="Table 8">
            <a:extLst>
              <a:ext uri="{FF2B5EF4-FFF2-40B4-BE49-F238E27FC236}">
                <a16:creationId xmlns:a16="http://schemas.microsoft.com/office/drawing/2014/main" id="{CB107CF2-9B8B-4306-9686-60F49442B552}"/>
              </a:ext>
            </a:extLst>
          </p:cNvPr>
          <p:cNvGraphicFramePr>
            <a:graphicFrameLocks noGrp="1"/>
          </p:cNvGraphicFramePr>
          <p:nvPr>
            <p:ph idx="1"/>
            <p:extLst>
              <p:ext uri="{D42A27DB-BD31-4B8C-83A1-F6EECF244321}">
                <p14:modId xmlns:p14="http://schemas.microsoft.com/office/powerpoint/2010/main" val="4184290002"/>
              </p:ext>
            </p:extLst>
          </p:nvPr>
        </p:nvGraphicFramePr>
        <p:xfrm>
          <a:off x="457200" y="1134207"/>
          <a:ext cx="8229600" cy="4589586"/>
        </p:xfrm>
        <a:graphic>
          <a:graphicData uri="http://schemas.openxmlformats.org/drawingml/2006/table">
            <a:tbl>
              <a:tblPr firstRow="1" bandRow="1">
                <a:tableStyleId>{5C22544A-7EE6-4342-B048-85BDC9FD1C3A}</a:tableStyleId>
              </a:tblPr>
              <a:tblGrid>
                <a:gridCol w="3312942">
                  <a:extLst>
                    <a:ext uri="{9D8B030D-6E8A-4147-A177-3AD203B41FA5}">
                      <a16:colId xmlns:a16="http://schemas.microsoft.com/office/drawing/2014/main" val="317343205"/>
                    </a:ext>
                  </a:extLst>
                </a:gridCol>
                <a:gridCol w="1617784">
                  <a:extLst>
                    <a:ext uri="{9D8B030D-6E8A-4147-A177-3AD203B41FA5}">
                      <a16:colId xmlns:a16="http://schemas.microsoft.com/office/drawing/2014/main" val="1348616211"/>
                    </a:ext>
                  </a:extLst>
                </a:gridCol>
                <a:gridCol w="1744394">
                  <a:extLst>
                    <a:ext uri="{9D8B030D-6E8A-4147-A177-3AD203B41FA5}">
                      <a16:colId xmlns:a16="http://schemas.microsoft.com/office/drawing/2014/main" val="2146622449"/>
                    </a:ext>
                  </a:extLst>
                </a:gridCol>
                <a:gridCol w="1554480">
                  <a:extLst>
                    <a:ext uri="{9D8B030D-6E8A-4147-A177-3AD203B41FA5}">
                      <a16:colId xmlns:a16="http://schemas.microsoft.com/office/drawing/2014/main" val="1752435953"/>
                    </a:ext>
                  </a:extLst>
                </a:gridCol>
              </a:tblGrid>
              <a:tr h="526792">
                <a:tc>
                  <a:txBody>
                    <a:bodyPr/>
                    <a:lstStyle/>
                    <a:p>
                      <a:r>
                        <a:rPr lang="en-US" dirty="0"/>
                        <a:t>Revenue streams</a:t>
                      </a:r>
                      <a:endParaRPr lang="en-ZA" dirty="0"/>
                    </a:p>
                  </a:txBody>
                  <a:tcPr/>
                </a:tc>
                <a:tc>
                  <a:txBody>
                    <a:bodyPr/>
                    <a:lstStyle/>
                    <a:p>
                      <a:pPr algn="ctr"/>
                      <a:r>
                        <a:rPr lang="en-US" dirty="0"/>
                        <a:t>2020/21</a:t>
                      </a:r>
                      <a:endParaRPr lang="en-ZA" dirty="0"/>
                    </a:p>
                  </a:txBody>
                  <a:tcPr/>
                </a:tc>
                <a:tc>
                  <a:txBody>
                    <a:bodyPr/>
                    <a:lstStyle/>
                    <a:p>
                      <a:pPr algn="ctr"/>
                      <a:r>
                        <a:rPr lang="en-US" dirty="0"/>
                        <a:t>2021/22</a:t>
                      </a:r>
                      <a:endParaRPr lang="en-ZA" dirty="0"/>
                    </a:p>
                  </a:txBody>
                  <a:tcPr/>
                </a:tc>
                <a:tc>
                  <a:txBody>
                    <a:bodyPr/>
                    <a:lstStyle/>
                    <a:p>
                      <a:pPr algn="ctr"/>
                      <a:r>
                        <a:rPr lang="en-US" dirty="0"/>
                        <a:t>2022/23</a:t>
                      </a:r>
                      <a:endParaRPr lang="en-ZA" dirty="0"/>
                    </a:p>
                  </a:txBody>
                  <a:tcPr/>
                </a:tc>
                <a:extLst>
                  <a:ext uri="{0D108BD9-81ED-4DB2-BD59-A6C34878D82A}">
                    <a16:rowId xmlns:a16="http://schemas.microsoft.com/office/drawing/2014/main" val="3322665358"/>
                  </a:ext>
                </a:extLst>
              </a:tr>
              <a:tr h="519576">
                <a:tc>
                  <a:txBody>
                    <a:bodyPr/>
                    <a:lstStyle/>
                    <a:p>
                      <a:endParaRPr lang="en-ZA"/>
                    </a:p>
                  </a:txBody>
                  <a:tcPr/>
                </a:tc>
                <a:tc>
                  <a:txBody>
                    <a:bodyPr/>
                    <a:lstStyle/>
                    <a:p>
                      <a:pPr algn="ctr"/>
                      <a:r>
                        <a:rPr lang="en-US" sz="2000" b="1" dirty="0">
                          <a:solidFill>
                            <a:schemeClr val="bg1"/>
                          </a:solidFill>
                        </a:rPr>
                        <a:t>R’000</a:t>
                      </a:r>
                      <a:endParaRPr lang="en-ZA" sz="2000" b="1" dirty="0">
                        <a:solidFill>
                          <a:schemeClr val="bg1"/>
                        </a:solidFill>
                      </a:endParaRPr>
                    </a:p>
                  </a:txBody>
                  <a:tcPr>
                    <a:solidFill>
                      <a:srgbClr val="80CD31"/>
                    </a:solidFill>
                  </a:tcPr>
                </a:tc>
                <a:tc>
                  <a:txBody>
                    <a:bodyPr/>
                    <a:lstStyle/>
                    <a:p>
                      <a:pPr algn="ctr"/>
                      <a:r>
                        <a:rPr lang="en-US" sz="2000" b="1" dirty="0">
                          <a:solidFill>
                            <a:schemeClr val="bg1"/>
                          </a:solidFill>
                        </a:rPr>
                        <a:t>R’000</a:t>
                      </a:r>
                      <a:endParaRPr lang="en-ZA" sz="2000" b="1" dirty="0">
                        <a:solidFill>
                          <a:schemeClr val="bg1"/>
                        </a:solidFill>
                      </a:endParaRPr>
                    </a:p>
                  </a:txBody>
                  <a:tcPr>
                    <a:solidFill>
                      <a:srgbClr val="80CD31"/>
                    </a:solidFill>
                  </a:tcPr>
                </a:tc>
                <a:tc>
                  <a:txBody>
                    <a:bodyPr/>
                    <a:lstStyle/>
                    <a:p>
                      <a:pPr algn="ctr"/>
                      <a:r>
                        <a:rPr lang="en-US" sz="2000" b="1" dirty="0">
                          <a:solidFill>
                            <a:schemeClr val="bg1"/>
                          </a:solidFill>
                        </a:rPr>
                        <a:t>R’000</a:t>
                      </a:r>
                      <a:endParaRPr lang="en-ZA" sz="2000" b="1" dirty="0">
                        <a:solidFill>
                          <a:schemeClr val="bg1"/>
                        </a:solidFill>
                      </a:endParaRPr>
                    </a:p>
                  </a:txBody>
                  <a:tcPr>
                    <a:solidFill>
                      <a:srgbClr val="80CD31"/>
                    </a:solidFill>
                  </a:tcPr>
                </a:tc>
                <a:extLst>
                  <a:ext uri="{0D108BD9-81ED-4DB2-BD59-A6C34878D82A}">
                    <a16:rowId xmlns:a16="http://schemas.microsoft.com/office/drawing/2014/main" val="361661739"/>
                  </a:ext>
                </a:extLst>
              </a:tr>
              <a:tr h="526792">
                <a:tc>
                  <a:txBody>
                    <a:bodyPr/>
                    <a:lstStyle/>
                    <a:p>
                      <a:r>
                        <a:rPr lang="en-US" dirty="0"/>
                        <a:t>Government Grant</a:t>
                      </a:r>
                      <a:endParaRPr lang="en-ZA" dirty="0"/>
                    </a:p>
                  </a:txBody>
                  <a:tcPr/>
                </a:tc>
                <a:tc>
                  <a:txBody>
                    <a:bodyPr/>
                    <a:lstStyle/>
                    <a:p>
                      <a:r>
                        <a:rPr lang="en-US" dirty="0"/>
                        <a:t>23 675</a:t>
                      </a:r>
                      <a:endParaRPr lang="en-ZA" dirty="0"/>
                    </a:p>
                  </a:txBody>
                  <a:tcPr/>
                </a:tc>
                <a:tc>
                  <a:txBody>
                    <a:bodyPr/>
                    <a:lstStyle/>
                    <a:p>
                      <a:r>
                        <a:rPr lang="en-US" dirty="0"/>
                        <a:t>25 127</a:t>
                      </a:r>
                      <a:endParaRPr lang="en-ZA" dirty="0"/>
                    </a:p>
                  </a:txBody>
                  <a:tcPr/>
                </a:tc>
                <a:tc>
                  <a:txBody>
                    <a:bodyPr/>
                    <a:lstStyle/>
                    <a:p>
                      <a:r>
                        <a:rPr lang="en-US" dirty="0"/>
                        <a:t>26 246</a:t>
                      </a:r>
                      <a:endParaRPr lang="en-ZA" dirty="0"/>
                    </a:p>
                  </a:txBody>
                  <a:tcPr/>
                </a:tc>
                <a:extLst>
                  <a:ext uri="{0D108BD9-81ED-4DB2-BD59-A6C34878D82A}">
                    <a16:rowId xmlns:a16="http://schemas.microsoft.com/office/drawing/2014/main" val="2716219976"/>
                  </a:ext>
                </a:extLst>
              </a:tr>
              <a:tr h="909258">
                <a:tc>
                  <a:txBody>
                    <a:bodyPr/>
                    <a:lstStyle/>
                    <a:p>
                      <a:r>
                        <a:rPr lang="en-US" dirty="0"/>
                        <a:t>Community Schemes Levy Income</a:t>
                      </a:r>
                      <a:endParaRPr lang="en-ZA" dirty="0"/>
                    </a:p>
                  </a:txBody>
                  <a:tcPr/>
                </a:tc>
                <a:tc>
                  <a:txBody>
                    <a:bodyPr/>
                    <a:lstStyle/>
                    <a:p>
                      <a:r>
                        <a:rPr lang="en-US" dirty="0"/>
                        <a:t>220 000</a:t>
                      </a:r>
                      <a:endParaRPr lang="en-ZA" dirty="0"/>
                    </a:p>
                  </a:txBody>
                  <a:tcPr/>
                </a:tc>
                <a:tc>
                  <a:txBody>
                    <a:bodyPr/>
                    <a:lstStyle/>
                    <a:p>
                      <a:r>
                        <a:rPr lang="en-US" dirty="0"/>
                        <a:t>245 000</a:t>
                      </a:r>
                      <a:endParaRPr lang="en-ZA" dirty="0"/>
                    </a:p>
                  </a:txBody>
                  <a:tcPr/>
                </a:tc>
                <a:tc>
                  <a:txBody>
                    <a:bodyPr/>
                    <a:lstStyle/>
                    <a:p>
                      <a:r>
                        <a:rPr lang="en-US" dirty="0"/>
                        <a:t>270 000</a:t>
                      </a:r>
                      <a:endParaRPr lang="en-ZA" dirty="0"/>
                    </a:p>
                  </a:txBody>
                  <a:tcPr/>
                </a:tc>
                <a:extLst>
                  <a:ext uri="{0D108BD9-81ED-4DB2-BD59-A6C34878D82A}">
                    <a16:rowId xmlns:a16="http://schemas.microsoft.com/office/drawing/2014/main" val="2673340890"/>
                  </a:ext>
                </a:extLst>
              </a:tr>
              <a:tr h="526792">
                <a:tc>
                  <a:txBody>
                    <a:bodyPr/>
                    <a:lstStyle/>
                    <a:p>
                      <a:r>
                        <a:rPr lang="en-US" dirty="0"/>
                        <a:t>Dispute Resolution Income</a:t>
                      </a:r>
                      <a:endParaRPr lang="en-ZA" dirty="0"/>
                    </a:p>
                  </a:txBody>
                  <a:tcPr/>
                </a:tc>
                <a:tc>
                  <a:txBody>
                    <a:bodyPr/>
                    <a:lstStyle/>
                    <a:p>
                      <a:r>
                        <a:rPr lang="en-US" dirty="0"/>
                        <a:t>424 </a:t>
                      </a:r>
                      <a:endParaRPr lang="en-ZA" dirty="0"/>
                    </a:p>
                  </a:txBody>
                  <a:tcPr/>
                </a:tc>
                <a:tc>
                  <a:txBody>
                    <a:bodyPr/>
                    <a:lstStyle/>
                    <a:p>
                      <a:r>
                        <a:rPr lang="en-US" dirty="0"/>
                        <a:t>447</a:t>
                      </a:r>
                      <a:endParaRPr lang="en-ZA" dirty="0"/>
                    </a:p>
                  </a:txBody>
                  <a:tcPr/>
                </a:tc>
                <a:tc>
                  <a:txBody>
                    <a:bodyPr/>
                    <a:lstStyle/>
                    <a:p>
                      <a:r>
                        <a:rPr lang="en-US" dirty="0"/>
                        <a:t>472</a:t>
                      </a:r>
                      <a:endParaRPr lang="en-ZA" dirty="0"/>
                    </a:p>
                  </a:txBody>
                  <a:tcPr/>
                </a:tc>
                <a:extLst>
                  <a:ext uri="{0D108BD9-81ED-4DB2-BD59-A6C34878D82A}">
                    <a16:rowId xmlns:a16="http://schemas.microsoft.com/office/drawing/2014/main" val="4012340578"/>
                  </a:ext>
                </a:extLst>
              </a:tr>
              <a:tr h="526792">
                <a:tc>
                  <a:txBody>
                    <a:bodyPr/>
                    <a:lstStyle/>
                    <a:p>
                      <a:r>
                        <a:rPr lang="en-US" dirty="0"/>
                        <a:t>Interest Income</a:t>
                      </a:r>
                      <a:endParaRPr lang="en-ZA" dirty="0"/>
                    </a:p>
                  </a:txBody>
                  <a:tcPr/>
                </a:tc>
                <a:tc>
                  <a:txBody>
                    <a:bodyPr/>
                    <a:lstStyle/>
                    <a:p>
                      <a:r>
                        <a:rPr lang="en-US" dirty="0"/>
                        <a:t>9 403</a:t>
                      </a:r>
                      <a:endParaRPr lang="en-ZA" dirty="0"/>
                    </a:p>
                  </a:txBody>
                  <a:tcPr/>
                </a:tc>
                <a:tc>
                  <a:txBody>
                    <a:bodyPr/>
                    <a:lstStyle/>
                    <a:p>
                      <a:r>
                        <a:rPr lang="en-US" dirty="0"/>
                        <a:t>9 530</a:t>
                      </a:r>
                      <a:endParaRPr lang="en-ZA" dirty="0"/>
                    </a:p>
                  </a:txBody>
                  <a:tcPr/>
                </a:tc>
                <a:tc>
                  <a:txBody>
                    <a:bodyPr/>
                    <a:lstStyle/>
                    <a:p>
                      <a:r>
                        <a:rPr lang="en-US" dirty="0"/>
                        <a:t>10 054</a:t>
                      </a:r>
                      <a:endParaRPr lang="en-ZA" dirty="0"/>
                    </a:p>
                  </a:txBody>
                  <a:tcPr/>
                </a:tc>
                <a:extLst>
                  <a:ext uri="{0D108BD9-81ED-4DB2-BD59-A6C34878D82A}">
                    <a16:rowId xmlns:a16="http://schemas.microsoft.com/office/drawing/2014/main" val="2623199989"/>
                  </a:ext>
                </a:extLst>
              </a:tr>
              <a:tr h="526792">
                <a:tc>
                  <a:txBody>
                    <a:bodyPr/>
                    <a:lstStyle/>
                    <a:p>
                      <a:endParaRPr lang="en-ZA"/>
                    </a:p>
                  </a:txBody>
                  <a:tcPr/>
                </a:tc>
                <a:tc>
                  <a:txBody>
                    <a:bodyPr/>
                    <a:lstStyle/>
                    <a:p>
                      <a:endParaRPr lang="en-ZA"/>
                    </a:p>
                  </a:txBody>
                  <a:tcPr/>
                </a:tc>
                <a:tc>
                  <a:txBody>
                    <a:bodyPr/>
                    <a:lstStyle/>
                    <a:p>
                      <a:endParaRPr lang="en-ZA" dirty="0"/>
                    </a:p>
                  </a:txBody>
                  <a:tcPr/>
                </a:tc>
                <a:tc>
                  <a:txBody>
                    <a:bodyPr/>
                    <a:lstStyle/>
                    <a:p>
                      <a:endParaRPr lang="en-ZA"/>
                    </a:p>
                  </a:txBody>
                  <a:tcPr/>
                </a:tc>
                <a:extLst>
                  <a:ext uri="{0D108BD9-81ED-4DB2-BD59-A6C34878D82A}">
                    <a16:rowId xmlns:a16="http://schemas.microsoft.com/office/drawing/2014/main" val="3113020863"/>
                  </a:ext>
                </a:extLst>
              </a:tr>
              <a:tr h="526792">
                <a:tc>
                  <a:txBody>
                    <a:bodyPr/>
                    <a:lstStyle/>
                    <a:p>
                      <a:r>
                        <a:rPr lang="en-US" dirty="0"/>
                        <a:t>Total Revenue</a:t>
                      </a:r>
                      <a:endParaRPr lang="en-ZA" dirty="0"/>
                    </a:p>
                  </a:txBody>
                  <a:tcPr/>
                </a:tc>
                <a:tc>
                  <a:txBody>
                    <a:bodyPr/>
                    <a:lstStyle/>
                    <a:p>
                      <a:r>
                        <a:rPr lang="en-US" dirty="0"/>
                        <a:t>253 502</a:t>
                      </a:r>
                      <a:endParaRPr lang="en-ZA" dirty="0"/>
                    </a:p>
                  </a:txBody>
                  <a:tcPr/>
                </a:tc>
                <a:tc>
                  <a:txBody>
                    <a:bodyPr/>
                    <a:lstStyle/>
                    <a:p>
                      <a:r>
                        <a:rPr lang="en-US" dirty="0"/>
                        <a:t>280 104</a:t>
                      </a:r>
                      <a:endParaRPr lang="en-ZA" dirty="0"/>
                    </a:p>
                  </a:txBody>
                  <a:tcPr/>
                </a:tc>
                <a:tc>
                  <a:txBody>
                    <a:bodyPr/>
                    <a:lstStyle/>
                    <a:p>
                      <a:r>
                        <a:rPr lang="en-US" dirty="0"/>
                        <a:t>306 772</a:t>
                      </a:r>
                      <a:endParaRPr lang="en-ZA" dirty="0"/>
                    </a:p>
                  </a:txBody>
                  <a:tcPr/>
                </a:tc>
                <a:extLst>
                  <a:ext uri="{0D108BD9-81ED-4DB2-BD59-A6C34878D82A}">
                    <a16:rowId xmlns:a16="http://schemas.microsoft.com/office/drawing/2014/main" val="1527053996"/>
                  </a:ext>
                </a:extLst>
              </a:tr>
            </a:tbl>
          </a:graphicData>
        </a:graphic>
      </p:graphicFrame>
      <p:sp>
        <p:nvSpPr>
          <p:cNvPr id="3" name="Slide Number Placeholder 2">
            <a:extLst>
              <a:ext uri="{FF2B5EF4-FFF2-40B4-BE49-F238E27FC236}">
                <a16:creationId xmlns:a16="http://schemas.microsoft.com/office/drawing/2014/main" id="{0BA57659-4630-498C-B640-5C490DC27020}"/>
              </a:ext>
            </a:extLst>
          </p:cNvPr>
          <p:cNvSpPr>
            <a:spLocks noGrp="1"/>
          </p:cNvSpPr>
          <p:nvPr>
            <p:ph type="sldNum" sz="quarter" idx="12"/>
          </p:nvPr>
        </p:nvSpPr>
        <p:spPr/>
        <p:txBody>
          <a:bodyPr/>
          <a:lstStyle/>
          <a:p>
            <a:fld id="{76CA9E7B-CB17-0B4A-B4E1-519665044527}" type="slidenum">
              <a:rPr lang="en-US" smtClean="0"/>
              <a:t>40</a:t>
            </a:fld>
            <a:endParaRPr lang="en-US" dirty="0"/>
          </a:p>
        </p:txBody>
      </p:sp>
    </p:spTree>
    <p:extLst>
      <p:ext uri="{BB962C8B-B14F-4D97-AF65-F5344CB8AC3E}">
        <p14:creationId xmlns:p14="http://schemas.microsoft.com/office/powerpoint/2010/main" val="1654659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4E4AF2-E7B0-40AE-94A6-47F028AE884B}"/>
              </a:ext>
            </a:extLst>
          </p:cNvPr>
          <p:cNvSpPr txBox="1"/>
          <p:nvPr/>
        </p:nvSpPr>
        <p:spPr>
          <a:xfrm>
            <a:off x="339047" y="174930"/>
            <a:ext cx="8383713" cy="1077218"/>
          </a:xfrm>
          <a:prstGeom prst="rect">
            <a:avLst/>
          </a:prstGeom>
          <a:noFill/>
        </p:spPr>
        <p:txBody>
          <a:bodyPr wrap="square" rtlCol="0">
            <a:spAutoFit/>
          </a:bodyPr>
          <a:lstStyle/>
          <a:p>
            <a:pPr algn="ctr">
              <a:spcBef>
                <a:spcPct val="0"/>
              </a:spcBef>
            </a:pPr>
            <a:r>
              <a:rPr lang="en-US" sz="3200" b="1" dirty="0">
                <a:solidFill>
                  <a:srgbClr val="008000"/>
                </a:solidFill>
                <a:latin typeface="+mj-lt"/>
                <a:ea typeface="+mj-ea"/>
                <a:cs typeface="+mj-cs"/>
              </a:rPr>
              <a:t>2020/21 – 2022/23 FINANCIAL YEAR AND MEDIUM-TERM ALLOCATION per programme</a:t>
            </a:r>
            <a:endParaRPr lang="en-ZA" sz="3200" b="1" dirty="0">
              <a:solidFill>
                <a:srgbClr val="008000"/>
              </a:solidFill>
              <a:latin typeface="+mj-lt"/>
              <a:ea typeface="+mj-ea"/>
              <a:cs typeface="+mj-cs"/>
            </a:endParaRPr>
          </a:p>
        </p:txBody>
      </p:sp>
      <p:graphicFrame>
        <p:nvGraphicFramePr>
          <p:cNvPr id="7" name="Table 5">
            <a:extLst>
              <a:ext uri="{FF2B5EF4-FFF2-40B4-BE49-F238E27FC236}">
                <a16:creationId xmlns:a16="http://schemas.microsoft.com/office/drawing/2014/main" id="{AC2322EE-CEB5-44D1-8D19-4548278C4BF0}"/>
              </a:ext>
            </a:extLst>
          </p:cNvPr>
          <p:cNvGraphicFramePr>
            <a:graphicFrameLocks noGrp="1"/>
          </p:cNvGraphicFramePr>
          <p:nvPr>
            <p:extLst>
              <p:ext uri="{D42A27DB-BD31-4B8C-83A1-F6EECF244321}">
                <p14:modId xmlns:p14="http://schemas.microsoft.com/office/powerpoint/2010/main" val="3964616945"/>
              </p:ext>
            </p:extLst>
          </p:nvPr>
        </p:nvGraphicFramePr>
        <p:xfrm>
          <a:off x="534255" y="1603817"/>
          <a:ext cx="8152545" cy="3452400"/>
        </p:xfrm>
        <a:graphic>
          <a:graphicData uri="http://schemas.openxmlformats.org/drawingml/2006/table">
            <a:tbl>
              <a:tblPr firstRow="1" bandRow="1">
                <a:tableStyleId>{5C22544A-7EE6-4342-B048-85BDC9FD1C3A}</a:tableStyleId>
              </a:tblPr>
              <a:tblGrid>
                <a:gridCol w="4205218">
                  <a:extLst>
                    <a:ext uri="{9D8B030D-6E8A-4147-A177-3AD203B41FA5}">
                      <a16:colId xmlns:a16="http://schemas.microsoft.com/office/drawing/2014/main" val="3205246369"/>
                    </a:ext>
                  </a:extLst>
                </a:gridCol>
                <a:gridCol w="1389459">
                  <a:extLst>
                    <a:ext uri="{9D8B030D-6E8A-4147-A177-3AD203B41FA5}">
                      <a16:colId xmlns:a16="http://schemas.microsoft.com/office/drawing/2014/main" val="3799793530"/>
                    </a:ext>
                  </a:extLst>
                </a:gridCol>
                <a:gridCol w="1294145">
                  <a:extLst>
                    <a:ext uri="{9D8B030D-6E8A-4147-A177-3AD203B41FA5}">
                      <a16:colId xmlns:a16="http://schemas.microsoft.com/office/drawing/2014/main" val="4208631522"/>
                    </a:ext>
                  </a:extLst>
                </a:gridCol>
                <a:gridCol w="1263723">
                  <a:extLst>
                    <a:ext uri="{9D8B030D-6E8A-4147-A177-3AD203B41FA5}">
                      <a16:colId xmlns:a16="http://schemas.microsoft.com/office/drawing/2014/main" val="863802811"/>
                    </a:ext>
                  </a:extLst>
                </a:gridCol>
              </a:tblGrid>
              <a:tr h="493200">
                <a:tc>
                  <a:txBody>
                    <a:bodyPr/>
                    <a:lstStyle/>
                    <a:p>
                      <a:r>
                        <a:rPr lang="en-US" dirty="0" err="1"/>
                        <a:t>Programmes</a:t>
                      </a:r>
                      <a:endParaRPr lang="en-ZA" dirty="0"/>
                    </a:p>
                  </a:txBody>
                  <a:tcPr/>
                </a:tc>
                <a:tc>
                  <a:txBody>
                    <a:bodyPr/>
                    <a:lstStyle/>
                    <a:p>
                      <a:pPr algn="ctr"/>
                      <a:r>
                        <a:rPr lang="en-US" dirty="0"/>
                        <a:t>2020/21</a:t>
                      </a:r>
                      <a:endParaRPr lang="en-ZA" dirty="0"/>
                    </a:p>
                  </a:txBody>
                  <a:tcPr/>
                </a:tc>
                <a:tc>
                  <a:txBody>
                    <a:bodyPr/>
                    <a:lstStyle/>
                    <a:p>
                      <a:pPr algn="ctr"/>
                      <a:r>
                        <a:rPr lang="en-US" dirty="0"/>
                        <a:t>2021/22</a:t>
                      </a:r>
                      <a:endParaRPr lang="en-ZA" dirty="0"/>
                    </a:p>
                  </a:txBody>
                  <a:tcPr/>
                </a:tc>
                <a:tc>
                  <a:txBody>
                    <a:bodyPr/>
                    <a:lstStyle/>
                    <a:p>
                      <a:pPr algn="ctr"/>
                      <a:r>
                        <a:rPr lang="en-US" dirty="0"/>
                        <a:t>2022/23</a:t>
                      </a:r>
                      <a:endParaRPr lang="en-ZA" dirty="0"/>
                    </a:p>
                  </a:txBody>
                  <a:tcPr/>
                </a:tc>
                <a:extLst>
                  <a:ext uri="{0D108BD9-81ED-4DB2-BD59-A6C34878D82A}">
                    <a16:rowId xmlns:a16="http://schemas.microsoft.com/office/drawing/2014/main" val="4209982430"/>
                  </a:ext>
                </a:extLst>
              </a:tr>
              <a:tr h="493200">
                <a:tc>
                  <a:txBody>
                    <a:bodyPr/>
                    <a:lstStyle/>
                    <a:p>
                      <a:endParaRPr lang="en-ZA"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R’000</a:t>
                      </a:r>
                      <a:endParaRPr lang="en-ZA" sz="1800" b="1" kern="1200" dirty="0">
                        <a:solidFill>
                          <a:schemeClr val="lt1"/>
                        </a:solidFill>
                        <a:latin typeface="+mn-lt"/>
                        <a:ea typeface="+mn-ea"/>
                        <a:cs typeface="+mn-cs"/>
                      </a:endParaRPr>
                    </a:p>
                  </a:txBody>
                  <a:tcPr>
                    <a:solidFill>
                      <a:srgbClr val="80CD3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R’000</a:t>
                      </a:r>
                      <a:endParaRPr lang="en-ZA" sz="1800" b="1" kern="1200" dirty="0">
                        <a:solidFill>
                          <a:schemeClr val="lt1"/>
                        </a:solidFill>
                        <a:latin typeface="+mn-lt"/>
                        <a:ea typeface="+mn-ea"/>
                        <a:cs typeface="+mn-cs"/>
                      </a:endParaRPr>
                    </a:p>
                  </a:txBody>
                  <a:tcPr>
                    <a:solidFill>
                      <a:srgbClr val="80CD3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R’000</a:t>
                      </a:r>
                      <a:endParaRPr lang="en-ZA" sz="1800" b="1" kern="1200" dirty="0">
                        <a:solidFill>
                          <a:schemeClr val="lt1"/>
                        </a:solidFill>
                        <a:latin typeface="+mn-lt"/>
                        <a:ea typeface="+mn-ea"/>
                        <a:cs typeface="+mn-cs"/>
                      </a:endParaRPr>
                    </a:p>
                  </a:txBody>
                  <a:tcPr>
                    <a:solidFill>
                      <a:srgbClr val="80CD31"/>
                    </a:solidFill>
                  </a:tcPr>
                </a:tc>
                <a:extLst>
                  <a:ext uri="{0D108BD9-81ED-4DB2-BD59-A6C34878D82A}">
                    <a16:rowId xmlns:a16="http://schemas.microsoft.com/office/drawing/2014/main" val="2476667156"/>
                  </a:ext>
                </a:extLst>
              </a:tr>
              <a:tr h="493200">
                <a:tc>
                  <a:txBody>
                    <a:bodyPr/>
                    <a:lstStyle/>
                    <a:p>
                      <a:r>
                        <a:rPr lang="en-US" dirty="0"/>
                        <a:t>Programme 1: Administration</a:t>
                      </a:r>
                      <a:endParaRPr lang="en-ZA" dirty="0"/>
                    </a:p>
                  </a:txBody>
                  <a:tcPr/>
                </a:tc>
                <a:tc>
                  <a:txBody>
                    <a:bodyPr/>
                    <a:lstStyle/>
                    <a:p>
                      <a:r>
                        <a:rPr lang="en-US" dirty="0"/>
                        <a:t>197 713</a:t>
                      </a:r>
                      <a:endParaRPr lang="en-ZA" dirty="0"/>
                    </a:p>
                  </a:txBody>
                  <a:tcPr/>
                </a:tc>
                <a:tc>
                  <a:txBody>
                    <a:bodyPr/>
                    <a:lstStyle/>
                    <a:p>
                      <a:r>
                        <a:rPr lang="en-US" dirty="0"/>
                        <a:t>224 127</a:t>
                      </a:r>
                      <a:endParaRPr lang="en-ZA" dirty="0"/>
                    </a:p>
                  </a:txBody>
                  <a:tcPr/>
                </a:tc>
                <a:tc>
                  <a:txBody>
                    <a:bodyPr/>
                    <a:lstStyle/>
                    <a:p>
                      <a:r>
                        <a:rPr lang="en-US" dirty="0"/>
                        <a:t>259 163</a:t>
                      </a:r>
                      <a:endParaRPr lang="en-ZA" dirty="0"/>
                    </a:p>
                  </a:txBody>
                  <a:tcPr/>
                </a:tc>
                <a:extLst>
                  <a:ext uri="{0D108BD9-81ED-4DB2-BD59-A6C34878D82A}">
                    <a16:rowId xmlns:a16="http://schemas.microsoft.com/office/drawing/2014/main" val="59129187"/>
                  </a:ext>
                </a:extLst>
              </a:tr>
              <a:tr h="493200">
                <a:tc>
                  <a:txBody>
                    <a:bodyPr/>
                    <a:lstStyle/>
                    <a:p>
                      <a:r>
                        <a:rPr lang="en-US" dirty="0"/>
                        <a:t>Programme 2: Regulation</a:t>
                      </a:r>
                    </a:p>
                  </a:txBody>
                  <a:tcPr/>
                </a:tc>
                <a:tc>
                  <a:txBody>
                    <a:bodyPr/>
                    <a:lstStyle/>
                    <a:p>
                      <a:r>
                        <a:rPr lang="en-US" sz="1800" dirty="0"/>
                        <a:t>49 139</a:t>
                      </a:r>
                      <a:endParaRPr lang="en-ZA" dirty="0"/>
                    </a:p>
                  </a:txBody>
                  <a:tcPr/>
                </a:tc>
                <a:tc>
                  <a:txBody>
                    <a:bodyPr/>
                    <a:lstStyle/>
                    <a:p>
                      <a:r>
                        <a:rPr lang="en-US" dirty="0"/>
                        <a:t>52 127</a:t>
                      </a:r>
                      <a:endParaRPr lang="en-ZA" dirty="0"/>
                    </a:p>
                  </a:txBody>
                  <a:tcPr/>
                </a:tc>
                <a:tc>
                  <a:txBody>
                    <a:bodyPr/>
                    <a:lstStyle/>
                    <a:p>
                      <a:r>
                        <a:rPr lang="en-US" dirty="0"/>
                        <a:t>43 373</a:t>
                      </a:r>
                      <a:endParaRPr lang="en-ZA" dirty="0"/>
                    </a:p>
                  </a:txBody>
                  <a:tcPr/>
                </a:tc>
                <a:extLst>
                  <a:ext uri="{0D108BD9-81ED-4DB2-BD59-A6C34878D82A}">
                    <a16:rowId xmlns:a16="http://schemas.microsoft.com/office/drawing/2014/main" val="3726312393"/>
                  </a:ext>
                </a:extLst>
              </a:tr>
              <a:tr h="493200">
                <a:tc>
                  <a:txBody>
                    <a:bodyPr/>
                    <a:lstStyle/>
                    <a:p>
                      <a:r>
                        <a:rPr lang="en-US" dirty="0"/>
                        <a:t>Programme 3: Education and training</a:t>
                      </a:r>
                      <a:endParaRPr lang="en-ZA" dirty="0"/>
                    </a:p>
                  </a:txBody>
                  <a:tcPr/>
                </a:tc>
                <a:tc>
                  <a:txBody>
                    <a:bodyPr/>
                    <a:lstStyle/>
                    <a:p>
                      <a:r>
                        <a:rPr lang="en-US" sz="1800" dirty="0"/>
                        <a:t>6 650</a:t>
                      </a:r>
                      <a:endParaRPr lang="en-ZA" dirty="0"/>
                    </a:p>
                  </a:txBody>
                  <a:tcPr/>
                </a:tc>
                <a:tc>
                  <a:txBody>
                    <a:bodyPr/>
                    <a:lstStyle/>
                    <a:p>
                      <a:r>
                        <a:rPr lang="en-US" dirty="0"/>
                        <a:t>3 851</a:t>
                      </a:r>
                      <a:endParaRPr lang="en-ZA" dirty="0"/>
                    </a:p>
                  </a:txBody>
                  <a:tcPr/>
                </a:tc>
                <a:tc>
                  <a:txBody>
                    <a:bodyPr/>
                    <a:lstStyle/>
                    <a:p>
                      <a:r>
                        <a:rPr lang="en-US" dirty="0"/>
                        <a:t>4 236</a:t>
                      </a:r>
                      <a:endParaRPr lang="en-ZA" dirty="0"/>
                    </a:p>
                  </a:txBody>
                  <a:tcPr/>
                </a:tc>
                <a:extLst>
                  <a:ext uri="{0D108BD9-81ED-4DB2-BD59-A6C34878D82A}">
                    <a16:rowId xmlns:a16="http://schemas.microsoft.com/office/drawing/2014/main" val="436843961"/>
                  </a:ext>
                </a:extLst>
              </a:tr>
              <a:tr h="493200">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319952197"/>
                  </a:ext>
                </a:extLst>
              </a:tr>
              <a:tr h="493200">
                <a:tc>
                  <a:txBody>
                    <a:bodyPr/>
                    <a:lstStyle/>
                    <a:p>
                      <a:r>
                        <a:rPr lang="en-US" dirty="0"/>
                        <a:t>Total budget</a:t>
                      </a:r>
                      <a:endParaRPr lang="en-ZA" dirty="0"/>
                    </a:p>
                  </a:txBody>
                  <a:tcPr/>
                </a:tc>
                <a:tc>
                  <a:txBody>
                    <a:bodyPr/>
                    <a:lstStyle/>
                    <a:p>
                      <a:r>
                        <a:rPr lang="en-US" sz="1800" dirty="0"/>
                        <a:t>253 502</a:t>
                      </a:r>
                      <a:endParaRPr lang="en-ZA" dirty="0"/>
                    </a:p>
                  </a:txBody>
                  <a:tcPr/>
                </a:tc>
                <a:tc>
                  <a:txBody>
                    <a:bodyPr/>
                    <a:lstStyle/>
                    <a:p>
                      <a:r>
                        <a:rPr lang="en-US" dirty="0"/>
                        <a:t>280 104</a:t>
                      </a:r>
                      <a:endParaRPr lang="en-ZA" dirty="0"/>
                    </a:p>
                  </a:txBody>
                  <a:tcPr/>
                </a:tc>
                <a:tc>
                  <a:txBody>
                    <a:bodyPr/>
                    <a:lstStyle/>
                    <a:p>
                      <a:r>
                        <a:rPr lang="en-US" dirty="0"/>
                        <a:t>306 772</a:t>
                      </a:r>
                      <a:endParaRPr lang="en-ZA" dirty="0"/>
                    </a:p>
                  </a:txBody>
                  <a:tcPr/>
                </a:tc>
                <a:extLst>
                  <a:ext uri="{0D108BD9-81ED-4DB2-BD59-A6C34878D82A}">
                    <a16:rowId xmlns:a16="http://schemas.microsoft.com/office/drawing/2014/main" val="2806496285"/>
                  </a:ext>
                </a:extLst>
              </a:tr>
            </a:tbl>
          </a:graphicData>
        </a:graphic>
      </p:graphicFrame>
      <p:sp>
        <p:nvSpPr>
          <p:cNvPr id="2" name="Slide Number Placeholder 1">
            <a:extLst>
              <a:ext uri="{FF2B5EF4-FFF2-40B4-BE49-F238E27FC236}">
                <a16:creationId xmlns:a16="http://schemas.microsoft.com/office/drawing/2014/main" id="{7AA122E8-0E30-4FF5-86DA-2819442DC88A}"/>
              </a:ext>
            </a:extLst>
          </p:cNvPr>
          <p:cNvSpPr>
            <a:spLocks noGrp="1"/>
          </p:cNvSpPr>
          <p:nvPr>
            <p:ph type="sldNum" sz="quarter" idx="12"/>
          </p:nvPr>
        </p:nvSpPr>
        <p:spPr/>
        <p:txBody>
          <a:bodyPr/>
          <a:lstStyle/>
          <a:p>
            <a:fld id="{76CA9E7B-CB17-0B4A-B4E1-519665044527}" type="slidenum">
              <a:rPr lang="en-US" smtClean="0"/>
              <a:t>41</a:t>
            </a:fld>
            <a:endParaRPr lang="en-US" dirty="0"/>
          </a:p>
        </p:txBody>
      </p:sp>
    </p:spTree>
    <p:extLst>
      <p:ext uri="{BB962C8B-B14F-4D97-AF65-F5344CB8AC3E}">
        <p14:creationId xmlns:p14="http://schemas.microsoft.com/office/powerpoint/2010/main" val="2613882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5917-20DF-4BDA-ABEA-A59B6F7A3FCC}"/>
              </a:ext>
            </a:extLst>
          </p:cNvPr>
          <p:cNvSpPr>
            <a:spLocks noGrp="1"/>
          </p:cNvSpPr>
          <p:nvPr>
            <p:ph type="title"/>
          </p:nvPr>
        </p:nvSpPr>
        <p:spPr/>
        <p:txBody>
          <a:bodyPr>
            <a:noAutofit/>
          </a:bodyPr>
          <a:lstStyle/>
          <a:p>
            <a:pPr algn="ctr"/>
            <a:r>
              <a:rPr lang="en-US" sz="3600" dirty="0"/>
              <a:t>2020/21 – 2022/23 Budget (Continued)</a:t>
            </a:r>
            <a:endParaRPr lang="en-ZA" sz="3600" dirty="0"/>
          </a:p>
        </p:txBody>
      </p:sp>
      <p:pic>
        <p:nvPicPr>
          <p:cNvPr id="4" name="Content Placeholder 3">
            <a:extLst>
              <a:ext uri="{FF2B5EF4-FFF2-40B4-BE49-F238E27FC236}">
                <a16:creationId xmlns:a16="http://schemas.microsoft.com/office/drawing/2014/main" id="{5B4002D3-8F7D-40F4-9150-E553E765E2E8}"/>
              </a:ext>
            </a:extLst>
          </p:cNvPr>
          <p:cNvPicPr>
            <a:picLocks noGrp="1" noChangeAspect="1"/>
          </p:cNvPicPr>
          <p:nvPr>
            <p:ph idx="1"/>
          </p:nvPr>
        </p:nvPicPr>
        <p:blipFill>
          <a:blip r:embed="rId2"/>
          <a:stretch>
            <a:fillRect/>
          </a:stretch>
        </p:blipFill>
        <p:spPr>
          <a:xfrm>
            <a:off x="457201" y="1335640"/>
            <a:ext cx="8229600" cy="4790523"/>
          </a:xfrm>
          <a:prstGeom prst="rect">
            <a:avLst/>
          </a:prstGeom>
        </p:spPr>
      </p:pic>
      <p:sp>
        <p:nvSpPr>
          <p:cNvPr id="3" name="Slide Number Placeholder 2">
            <a:extLst>
              <a:ext uri="{FF2B5EF4-FFF2-40B4-BE49-F238E27FC236}">
                <a16:creationId xmlns:a16="http://schemas.microsoft.com/office/drawing/2014/main" id="{8FCB66C5-EE47-4FA7-92A5-F3BCFB92C69A}"/>
              </a:ext>
            </a:extLst>
          </p:cNvPr>
          <p:cNvSpPr>
            <a:spLocks noGrp="1"/>
          </p:cNvSpPr>
          <p:nvPr>
            <p:ph type="sldNum" sz="quarter" idx="12"/>
          </p:nvPr>
        </p:nvSpPr>
        <p:spPr/>
        <p:txBody>
          <a:bodyPr/>
          <a:lstStyle/>
          <a:p>
            <a:fld id="{76CA9E7B-CB17-0B4A-B4E1-519665044527}" type="slidenum">
              <a:rPr lang="en-US" smtClean="0"/>
              <a:t>42</a:t>
            </a:fld>
            <a:endParaRPr lang="en-US" dirty="0"/>
          </a:p>
        </p:txBody>
      </p:sp>
    </p:spTree>
    <p:extLst>
      <p:ext uri="{BB962C8B-B14F-4D97-AF65-F5344CB8AC3E}">
        <p14:creationId xmlns:p14="http://schemas.microsoft.com/office/powerpoint/2010/main" val="439299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52021E-414B-4EF4-A350-12CC277096DD}"/>
              </a:ext>
            </a:extLst>
          </p:cNvPr>
          <p:cNvSpPr>
            <a:spLocks noGrp="1"/>
          </p:cNvSpPr>
          <p:nvPr>
            <p:ph type="title"/>
          </p:nvPr>
        </p:nvSpPr>
        <p:spPr>
          <a:xfrm>
            <a:off x="457200" y="274638"/>
            <a:ext cx="8229600" cy="1143000"/>
          </a:xfrm>
        </p:spPr>
        <p:txBody>
          <a:bodyPr>
            <a:normAutofit/>
          </a:bodyPr>
          <a:lstStyle/>
          <a:p>
            <a:pPr algn="ctr"/>
            <a:r>
              <a:rPr lang="en-US" dirty="0"/>
              <a:t>Financial Statements</a:t>
            </a:r>
          </a:p>
        </p:txBody>
      </p:sp>
      <p:pic>
        <p:nvPicPr>
          <p:cNvPr id="3" name="Picture 2">
            <a:extLst>
              <a:ext uri="{FF2B5EF4-FFF2-40B4-BE49-F238E27FC236}">
                <a16:creationId xmlns:a16="http://schemas.microsoft.com/office/drawing/2014/main" id="{BC7AB844-FCFA-4745-9D01-B195BC1557E0}"/>
              </a:ext>
            </a:extLst>
          </p:cNvPr>
          <p:cNvPicPr>
            <a:picLocks noChangeAspect="1"/>
          </p:cNvPicPr>
          <p:nvPr/>
        </p:nvPicPr>
        <p:blipFill>
          <a:blip r:embed="rId2"/>
          <a:stretch>
            <a:fillRect/>
          </a:stretch>
        </p:blipFill>
        <p:spPr>
          <a:xfrm>
            <a:off x="568479" y="1181686"/>
            <a:ext cx="8229600" cy="5174664"/>
          </a:xfrm>
          <a:prstGeom prst="rect">
            <a:avLst/>
          </a:prstGeom>
          <a:noFill/>
        </p:spPr>
      </p:pic>
      <p:sp>
        <p:nvSpPr>
          <p:cNvPr id="2" name="Slide Number Placeholder 1">
            <a:extLst>
              <a:ext uri="{FF2B5EF4-FFF2-40B4-BE49-F238E27FC236}">
                <a16:creationId xmlns:a16="http://schemas.microsoft.com/office/drawing/2014/main" id="{EDD5A15C-E4FF-4552-B0DB-E184241AA8E7}"/>
              </a:ext>
            </a:extLst>
          </p:cNvPr>
          <p:cNvSpPr>
            <a:spLocks noGrp="1"/>
          </p:cNvSpPr>
          <p:nvPr>
            <p:ph type="sldNum" sz="quarter" idx="12"/>
          </p:nvPr>
        </p:nvSpPr>
        <p:spPr>
          <a:xfrm>
            <a:off x="457200" y="6356350"/>
            <a:ext cx="2133600" cy="365125"/>
          </a:xfrm>
        </p:spPr>
        <p:txBody>
          <a:bodyPr anchor="ctr">
            <a:normAutofit/>
          </a:bodyPr>
          <a:lstStyle/>
          <a:p>
            <a:pPr>
              <a:spcAft>
                <a:spcPts val="600"/>
              </a:spcAft>
            </a:pPr>
            <a:fld id="{76CA9E7B-CB17-0B4A-B4E1-519665044527}" type="slidenum">
              <a:rPr lang="en-US" smtClean="0"/>
              <a:pPr>
                <a:spcAft>
                  <a:spcPts val="600"/>
                </a:spcAft>
              </a:pPr>
              <a:t>43</a:t>
            </a:fld>
            <a:endParaRPr lang="en-US"/>
          </a:p>
        </p:txBody>
      </p:sp>
    </p:spTree>
    <p:extLst>
      <p:ext uri="{BB962C8B-B14F-4D97-AF65-F5344CB8AC3E}">
        <p14:creationId xmlns:p14="http://schemas.microsoft.com/office/powerpoint/2010/main" val="1236463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3EEB75-9018-4C03-8A65-3860A9B6D0C0}"/>
              </a:ext>
            </a:extLst>
          </p:cNvPr>
          <p:cNvSpPr>
            <a:spLocks noGrp="1"/>
          </p:cNvSpPr>
          <p:nvPr>
            <p:ph type="sldNum" sz="quarter" idx="12"/>
          </p:nvPr>
        </p:nvSpPr>
        <p:spPr/>
        <p:txBody>
          <a:bodyPr/>
          <a:lstStyle/>
          <a:p>
            <a:fld id="{76CA9E7B-CB17-0B4A-B4E1-519665044527}" type="slidenum">
              <a:rPr lang="en-US" smtClean="0"/>
              <a:t>44</a:t>
            </a:fld>
            <a:endParaRPr lang="en-US" dirty="0"/>
          </a:p>
        </p:txBody>
      </p:sp>
      <p:pic>
        <p:nvPicPr>
          <p:cNvPr id="3" name="Picture 2">
            <a:extLst>
              <a:ext uri="{FF2B5EF4-FFF2-40B4-BE49-F238E27FC236}">
                <a16:creationId xmlns:a16="http://schemas.microsoft.com/office/drawing/2014/main" id="{A5819BF8-CE6B-47A0-BC97-EC3E923C1EE0}"/>
              </a:ext>
            </a:extLst>
          </p:cNvPr>
          <p:cNvPicPr>
            <a:picLocks noChangeAspect="1"/>
          </p:cNvPicPr>
          <p:nvPr/>
        </p:nvPicPr>
        <p:blipFill>
          <a:blip r:embed="rId2"/>
          <a:stretch>
            <a:fillRect/>
          </a:stretch>
        </p:blipFill>
        <p:spPr>
          <a:xfrm>
            <a:off x="457200" y="309489"/>
            <a:ext cx="8686800" cy="6411986"/>
          </a:xfrm>
          <a:prstGeom prst="rect">
            <a:avLst/>
          </a:prstGeom>
        </p:spPr>
      </p:pic>
    </p:spTree>
    <p:extLst>
      <p:ext uri="{BB962C8B-B14F-4D97-AF65-F5344CB8AC3E}">
        <p14:creationId xmlns:p14="http://schemas.microsoft.com/office/powerpoint/2010/main" val="1258380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BC268-87AF-4C2D-9D29-71C2A67F398F}"/>
              </a:ext>
            </a:extLst>
          </p:cNvPr>
          <p:cNvSpPr>
            <a:spLocks noGrp="1"/>
          </p:cNvSpPr>
          <p:nvPr>
            <p:ph type="title"/>
          </p:nvPr>
        </p:nvSpPr>
        <p:spPr>
          <a:xfrm>
            <a:off x="457200" y="274638"/>
            <a:ext cx="8229600" cy="1143000"/>
          </a:xfrm>
        </p:spPr>
        <p:txBody>
          <a:bodyPr anchor="ctr">
            <a:normAutofit/>
          </a:bodyPr>
          <a:lstStyle/>
          <a:p>
            <a:pPr algn="ctr"/>
            <a:r>
              <a:rPr lang="en-US" dirty="0"/>
              <a:t>BUDGET ANALYSIS </a:t>
            </a:r>
            <a:endParaRPr lang="en-ZA" dirty="0"/>
          </a:p>
        </p:txBody>
      </p:sp>
      <p:sp>
        <p:nvSpPr>
          <p:cNvPr id="8" name="Content Placeholder 2">
            <a:extLst>
              <a:ext uri="{FF2B5EF4-FFF2-40B4-BE49-F238E27FC236}">
                <a16:creationId xmlns:a16="http://schemas.microsoft.com/office/drawing/2014/main" id="{3357D128-0D31-4018-A109-4C5B19E56DF3}"/>
              </a:ext>
            </a:extLst>
          </p:cNvPr>
          <p:cNvSpPr>
            <a:spLocks noGrp="1"/>
          </p:cNvSpPr>
          <p:nvPr>
            <p:ph idx="1"/>
          </p:nvPr>
        </p:nvSpPr>
        <p:spPr>
          <a:xfrm>
            <a:off x="457200" y="1600200"/>
            <a:ext cx="8229600" cy="4525963"/>
          </a:xfrm>
        </p:spPr>
        <p:txBody>
          <a:bodyPr>
            <a:normAutofit fontScale="92500" lnSpcReduction="10000"/>
          </a:bodyPr>
          <a:lstStyle/>
          <a:p>
            <a:pPr marL="0" indent="0">
              <a:buNone/>
            </a:pPr>
            <a:r>
              <a:rPr lang="en-US" sz="1800" b="1" dirty="0"/>
              <a:t>Revenue</a:t>
            </a:r>
          </a:p>
          <a:p>
            <a:r>
              <a:rPr lang="en-US" sz="1800" dirty="0"/>
              <a:t>The CSOS will continue to improve its operational standing and strives to further increase the collections projects year on year.</a:t>
            </a:r>
          </a:p>
          <a:p>
            <a:r>
              <a:rPr lang="en-US" sz="1800" dirty="0"/>
              <a:t>The estimates of revenue thus, include this estimate which is planned to cover the operating expenses </a:t>
            </a:r>
            <a:r>
              <a:rPr lang="en-ZA" sz="1800" dirty="0"/>
              <a:t>of the entity.</a:t>
            </a:r>
          </a:p>
          <a:p>
            <a:pPr marL="0" indent="0">
              <a:buNone/>
            </a:pPr>
            <a:r>
              <a:rPr lang="en-ZA" sz="1800" b="1" dirty="0"/>
              <a:t>Staff costs</a:t>
            </a:r>
          </a:p>
          <a:p>
            <a:r>
              <a:rPr lang="en-US" sz="1800" dirty="0"/>
              <a:t>There are critical positions identified which are to be </a:t>
            </a:r>
            <a:r>
              <a:rPr lang="en-US" sz="1800" dirty="0" err="1"/>
              <a:t>prioritised</a:t>
            </a:r>
            <a:r>
              <a:rPr lang="en-US" sz="1800" dirty="0"/>
              <a:t> and are accounted for in the Staff Costs including employees to be recruited for the expansion of additional points of presence for the CSOS. There is a provision for payment of salary increases for staff for the upcoming year as well as a provision for performance </a:t>
            </a:r>
            <a:r>
              <a:rPr lang="en-ZA" sz="1800" dirty="0"/>
              <a:t>related remuneration.</a:t>
            </a:r>
          </a:p>
          <a:p>
            <a:pPr marL="0" indent="0">
              <a:buNone/>
            </a:pPr>
            <a:r>
              <a:rPr lang="en-US" sz="1800" b="1" dirty="0"/>
              <a:t>Operational Expenses</a:t>
            </a:r>
          </a:p>
          <a:p>
            <a:r>
              <a:rPr lang="en-US" sz="1900" dirty="0"/>
              <a:t>Operational expenses comprise the core functions of dispute resolution, community schemes database management and related activities, as well as the storage, management and retrieval of community schemes’ governance documents. These activities should naturally consume the second largest </a:t>
            </a:r>
            <a:r>
              <a:rPr lang="en-ZA" sz="1900" dirty="0"/>
              <a:t>expenditure after staff costs.</a:t>
            </a:r>
            <a:endParaRPr lang="en-US" sz="1900" dirty="0"/>
          </a:p>
        </p:txBody>
      </p:sp>
      <p:sp>
        <p:nvSpPr>
          <p:cNvPr id="2" name="Slide Number Placeholder 1">
            <a:extLst>
              <a:ext uri="{FF2B5EF4-FFF2-40B4-BE49-F238E27FC236}">
                <a16:creationId xmlns:a16="http://schemas.microsoft.com/office/drawing/2014/main" id="{F2AE7079-D4D9-4C11-85A9-19C07221F79E}"/>
              </a:ext>
            </a:extLst>
          </p:cNvPr>
          <p:cNvSpPr>
            <a:spLocks noGrp="1"/>
          </p:cNvSpPr>
          <p:nvPr>
            <p:ph type="sldNum" sz="quarter" idx="12"/>
          </p:nvPr>
        </p:nvSpPr>
        <p:spPr>
          <a:xfrm>
            <a:off x="457200" y="6356350"/>
            <a:ext cx="2133600" cy="365125"/>
          </a:xfrm>
        </p:spPr>
        <p:txBody>
          <a:bodyPr anchor="ctr">
            <a:normAutofit/>
          </a:bodyPr>
          <a:lstStyle/>
          <a:p>
            <a:pPr>
              <a:spcAft>
                <a:spcPts val="600"/>
              </a:spcAft>
            </a:pPr>
            <a:fld id="{76CA9E7B-CB17-0B4A-B4E1-519665044527}" type="slidenum">
              <a:rPr lang="en-US" smtClean="0"/>
              <a:pPr>
                <a:spcAft>
                  <a:spcPts val="600"/>
                </a:spcAft>
              </a:pPr>
              <a:t>45</a:t>
            </a:fld>
            <a:endParaRPr lang="en-US"/>
          </a:p>
        </p:txBody>
      </p:sp>
    </p:spTree>
    <p:extLst>
      <p:ext uri="{BB962C8B-B14F-4D97-AF65-F5344CB8AC3E}">
        <p14:creationId xmlns:p14="http://schemas.microsoft.com/office/powerpoint/2010/main" val="1720917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BC268-87AF-4C2D-9D29-71C2A67F398F}"/>
              </a:ext>
            </a:extLst>
          </p:cNvPr>
          <p:cNvSpPr>
            <a:spLocks noGrp="1"/>
          </p:cNvSpPr>
          <p:nvPr>
            <p:ph type="title"/>
          </p:nvPr>
        </p:nvSpPr>
        <p:spPr>
          <a:xfrm>
            <a:off x="457200" y="274638"/>
            <a:ext cx="8229600" cy="1143000"/>
          </a:xfrm>
        </p:spPr>
        <p:txBody>
          <a:bodyPr anchor="ctr">
            <a:normAutofit/>
          </a:bodyPr>
          <a:lstStyle/>
          <a:p>
            <a:pPr algn="ctr"/>
            <a:r>
              <a:rPr lang="en-US" dirty="0"/>
              <a:t>BUDGET ANAYLSIS (continued)</a:t>
            </a:r>
            <a:endParaRPr lang="en-ZA" dirty="0"/>
          </a:p>
        </p:txBody>
      </p:sp>
      <p:sp>
        <p:nvSpPr>
          <p:cNvPr id="8" name="Content Placeholder 2">
            <a:extLst>
              <a:ext uri="{FF2B5EF4-FFF2-40B4-BE49-F238E27FC236}">
                <a16:creationId xmlns:a16="http://schemas.microsoft.com/office/drawing/2014/main" id="{3357D128-0D31-4018-A109-4C5B19E56DF3}"/>
              </a:ext>
            </a:extLst>
          </p:cNvPr>
          <p:cNvSpPr>
            <a:spLocks noGrp="1"/>
          </p:cNvSpPr>
          <p:nvPr>
            <p:ph idx="1"/>
          </p:nvPr>
        </p:nvSpPr>
        <p:spPr>
          <a:xfrm>
            <a:off x="457200" y="1600200"/>
            <a:ext cx="8229600" cy="4525963"/>
          </a:xfrm>
        </p:spPr>
        <p:txBody>
          <a:bodyPr>
            <a:normAutofit/>
          </a:bodyPr>
          <a:lstStyle/>
          <a:p>
            <a:pPr marL="0" indent="0">
              <a:buFont typeface="Arial"/>
              <a:buNone/>
            </a:pPr>
            <a:r>
              <a:rPr lang="en-US" sz="1700" b="1" dirty="0"/>
              <a:t>Marketing and Communication Expenses</a:t>
            </a:r>
          </a:p>
          <a:p>
            <a:r>
              <a:rPr lang="en-US" sz="1700" dirty="0"/>
              <a:t>The marketing and communications functions has been earmarked as an important function of the CSOS, and more so now that the </a:t>
            </a:r>
            <a:r>
              <a:rPr lang="en-US" sz="1700" dirty="0" err="1"/>
              <a:t>organisation</a:t>
            </a:r>
            <a:r>
              <a:rPr lang="en-US" sz="1700" dirty="0"/>
              <a:t> is operational but still unknown to the general public, entailing the public consultation campaigns for the </a:t>
            </a:r>
            <a:r>
              <a:rPr lang="en-US" sz="1700" dirty="0" err="1"/>
              <a:t>organisation</a:t>
            </a:r>
            <a:r>
              <a:rPr lang="en-US" sz="1700" dirty="0"/>
              <a:t>. Brand promotion and management costs for the entity are also included in this category.</a:t>
            </a:r>
          </a:p>
          <a:p>
            <a:pPr marL="0" indent="0">
              <a:lnSpc>
                <a:spcPct val="110000"/>
              </a:lnSpc>
              <a:buNone/>
            </a:pPr>
            <a:r>
              <a:rPr lang="en-US" sz="1700" b="1" dirty="0"/>
              <a:t>Stakeholder Training and Consumer Awareness Education</a:t>
            </a:r>
          </a:p>
          <a:p>
            <a:pPr>
              <a:lnSpc>
                <a:spcPct val="110000"/>
              </a:lnSpc>
            </a:pPr>
            <a:r>
              <a:rPr lang="en-US" sz="1700" dirty="0"/>
              <a:t>The education of stakeholders, including reaching the affordable and subsidy housing market community schemes, is a core function of the CSOS and a key contribution to the current MTEF for the Department. The CSOS intends to roll out extensive </a:t>
            </a:r>
            <a:r>
              <a:rPr lang="en-US" sz="1700" dirty="0" err="1"/>
              <a:t>programmes</a:t>
            </a:r>
            <a:r>
              <a:rPr lang="en-US" sz="1700" dirty="0"/>
              <a:t> in this area during the coming planning period. The scope, the speed of roll out and reach of these </a:t>
            </a:r>
            <a:r>
              <a:rPr lang="en-US" sz="1700" dirty="0" err="1"/>
              <a:t>programmes</a:t>
            </a:r>
            <a:r>
              <a:rPr lang="en-US" sz="1700" dirty="0"/>
              <a:t> will be limited only by budget availability.</a:t>
            </a:r>
          </a:p>
          <a:p>
            <a:pPr marL="0" indent="0">
              <a:lnSpc>
                <a:spcPct val="110000"/>
              </a:lnSpc>
              <a:buNone/>
            </a:pPr>
            <a:endParaRPr lang="en-US" sz="1700" dirty="0"/>
          </a:p>
        </p:txBody>
      </p:sp>
      <p:sp>
        <p:nvSpPr>
          <p:cNvPr id="2" name="Slide Number Placeholder 1">
            <a:extLst>
              <a:ext uri="{FF2B5EF4-FFF2-40B4-BE49-F238E27FC236}">
                <a16:creationId xmlns:a16="http://schemas.microsoft.com/office/drawing/2014/main" id="{F2AE7079-D4D9-4C11-85A9-19C07221F79E}"/>
              </a:ext>
            </a:extLst>
          </p:cNvPr>
          <p:cNvSpPr>
            <a:spLocks noGrp="1"/>
          </p:cNvSpPr>
          <p:nvPr>
            <p:ph type="sldNum" sz="quarter" idx="12"/>
          </p:nvPr>
        </p:nvSpPr>
        <p:spPr>
          <a:xfrm>
            <a:off x="457200" y="6356350"/>
            <a:ext cx="2133600" cy="365125"/>
          </a:xfrm>
        </p:spPr>
        <p:txBody>
          <a:bodyPr anchor="ctr">
            <a:normAutofit/>
          </a:bodyPr>
          <a:lstStyle/>
          <a:p>
            <a:pPr>
              <a:spcAft>
                <a:spcPts val="600"/>
              </a:spcAft>
            </a:pPr>
            <a:fld id="{76CA9E7B-CB17-0B4A-B4E1-519665044527}" type="slidenum">
              <a:rPr lang="en-US" smtClean="0"/>
              <a:pPr>
                <a:spcAft>
                  <a:spcPts val="600"/>
                </a:spcAft>
              </a:pPr>
              <a:t>46</a:t>
            </a:fld>
            <a:endParaRPr lang="en-US"/>
          </a:p>
        </p:txBody>
      </p:sp>
    </p:spTree>
    <p:extLst>
      <p:ext uri="{BB962C8B-B14F-4D97-AF65-F5344CB8AC3E}">
        <p14:creationId xmlns:p14="http://schemas.microsoft.com/office/powerpoint/2010/main" val="3270909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BC268-87AF-4C2D-9D29-71C2A67F398F}"/>
              </a:ext>
            </a:extLst>
          </p:cNvPr>
          <p:cNvSpPr>
            <a:spLocks noGrp="1"/>
          </p:cNvSpPr>
          <p:nvPr>
            <p:ph type="title"/>
          </p:nvPr>
        </p:nvSpPr>
        <p:spPr>
          <a:xfrm>
            <a:off x="457200" y="274638"/>
            <a:ext cx="8229600" cy="1143000"/>
          </a:xfrm>
        </p:spPr>
        <p:txBody>
          <a:bodyPr anchor="ctr">
            <a:normAutofit/>
          </a:bodyPr>
          <a:lstStyle/>
          <a:p>
            <a:pPr algn="ctr"/>
            <a:r>
              <a:rPr lang="en-US" dirty="0"/>
              <a:t>BUDGET ANALYSIS (continued)</a:t>
            </a:r>
            <a:endParaRPr lang="en-ZA" dirty="0"/>
          </a:p>
        </p:txBody>
      </p:sp>
      <p:sp>
        <p:nvSpPr>
          <p:cNvPr id="8" name="Content Placeholder 2">
            <a:extLst>
              <a:ext uri="{FF2B5EF4-FFF2-40B4-BE49-F238E27FC236}">
                <a16:creationId xmlns:a16="http://schemas.microsoft.com/office/drawing/2014/main" id="{3357D128-0D31-4018-A109-4C5B19E56DF3}"/>
              </a:ext>
            </a:extLst>
          </p:cNvPr>
          <p:cNvSpPr>
            <a:spLocks noGrp="1"/>
          </p:cNvSpPr>
          <p:nvPr>
            <p:ph idx="1"/>
          </p:nvPr>
        </p:nvSpPr>
        <p:spPr>
          <a:xfrm>
            <a:off x="457200" y="1600200"/>
            <a:ext cx="8229600" cy="4756150"/>
          </a:xfrm>
        </p:spPr>
        <p:txBody>
          <a:bodyPr>
            <a:normAutofit/>
          </a:bodyPr>
          <a:lstStyle/>
          <a:p>
            <a:pPr marL="0" indent="0">
              <a:lnSpc>
                <a:spcPct val="110000"/>
              </a:lnSpc>
              <a:buNone/>
            </a:pPr>
            <a:r>
              <a:rPr lang="en-US" sz="1700" b="1" dirty="0"/>
              <a:t>Travelling and Accommodation </a:t>
            </a:r>
          </a:p>
          <a:p>
            <a:pPr>
              <a:lnSpc>
                <a:spcPct val="90000"/>
              </a:lnSpc>
            </a:pPr>
            <a:r>
              <a:rPr lang="en-US" sz="1700" dirty="0"/>
              <a:t>All efforts are made to limit the travelling and accommodation expenses by using alternative means, including the use of technologies like teleconferencing and video-linking during the planning periods. However, there is always the unavoidable physical travelling between the entity’s staff in the regions and head office, as well as, between the CSOS Executives and the Executive Authority </a:t>
            </a:r>
            <a:r>
              <a:rPr lang="en-US" sz="1700" dirty="0" err="1"/>
              <a:t>programmes</a:t>
            </a:r>
            <a:r>
              <a:rPr lang="en-US" sz="1700" dirty="0"/>
              <a:t> like out-of-town quarterly reviews, Technical MINMECs, portfolio committees, </a:t>
            </a:r>
            <a:r>
              <a:rPr lang="en-ZA" sz="1700" dirty="0"/>
              <a:t>and other parliamentary presentations</a:t>
            </a:r>
          </a:p>
          <a:p>
            <a:pPr marL="0" indent="0">
              <a:lnSpc>
                <a:spcPct val="110000"/>
              </a:lnSpc>
              <a:buNone/>
            </a:pPr>
            <a:r>
              <a:rPr lang="en-ZA" sz="1700" b="1" dirty="0"/>
              <a:t>Board Expenses</a:t>
            </a:r>
          </a:p>
          <a:p>
            <a:pPr>
              <a:lnSpc>
                <a:spcPct val="90000"/>
              </a:lnSpc>
            </a:pPr>
            <a:r>
              <a:rPr lang="en-US" sz="1700" dirty="0"/>
              <a:t>Board expenses are budgeted per the National Treasury guidelines. This category includes only the external members, emoluments and capacitation </a:t>
            </a:r>
            <a:r>
              <a:rPr lang="en-US" sz="1700" dirty="0" err="1"/>
              <a:t>programmes</a:t>
            </a:r>
            <a:r>
              <a:rPr lang="en-US" sz="1700" dirty="0"/>
              <a:t> for members of the board. </a:t>
            </a:r>
          </a:p>
          <a:p>
            <a:pPr>
              <a:lnSpc>
                <a:spcPct val="90000"/>
              </a:lnSpc>
            </a:pPr>
            <a:r>
              <a:rPr lang="en-US" sz="1700" dirty="0"/>
              <a:t>This budget includes expenses related to the advisory council to be established by the Minister.</a:t>
            </a:r>
          </a:p>
        </p:txBody>
      </p:sp>
      <p:sp>
        <p:nvSpPr>
          <p:cNvPr id="2" name="Slide Number Placeholder 1">
            <a:extLst>
              <a:ext uri="{FF2B5EF4-FFF2-40B4-BE49-F238E27FC236}">
                <a16:creationId xmlns:a16="http://schemas.microsoft.com/office/drawing/2014/main" id="{F2AE7079-D4D9-4C11-85A9-19C07221F79E}"/>
              </a:ext>
            </a:extLst>
          </p:cNvPr>
          <p:cNvSpPr>
            <a:spLocks noGrp="1"/>
          </p:cNvSpPr>
          <p:nvPr>
            <p:ph type="sldNum" sz="quarter" idx="12"/>
          </p:nvPr>
        </p:nvSpPr>
        <p:spPr>
          <a:xfrm>
            <a:off x="457200" y="6356350"/>
            <a:ext cx="2133600" cy="365125"/>
          </a:xfrm>
        </p:spPr>
        <p:txBody>
          <a:bodyPr anchor="ctr">
            <a:normAutofit/>
          </a:bodyPr>
          <a:lstStyle/>
          <a:p>
            <a:pPr>
              <a:spcAft>
                <a:spcPts val="600"/>
              </a:spcAft>
            </a:pPr>
            <a:fld id="{76CA9E7B-CB17-0B4A-B4E1-519665044527}" type="slidenum">
              <a:rPr lang="en-US" smtClean="0"/>
              <a:pPr>
                <a:spcAft>
                  <a:spcPts val="600"/>
                </a:spcAft>
              </a:pPr>
              <a:t>47</a:t>
            </a:fld>
            <a:endParaRPr lang="en-US"/>
          </a:p>
        </p:txBody>
      </p:sp>
    </p:spTree>
    <p:extLst>
      <p:ext uri="{BB962C8B-B14F-4D97-AF65-F5344CB8AC3E}">
        <p14:creationId xmlns:p14="http://schemas.microsoft.com/office/powerpoint/2010/main" val="2031653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BC268-87AF-4C2D-9D29-71C2A67F398F}"/>
              </a:ext>
            </a:extLst>
          </p:cNvPr>
          <p:cNvSpPr>
            <a:spLocks noGrp="1"/>
          </p:cNvSpPr>
          <p:nvPr>
            <p:ph type="title"/>
          </p:nvPr>
        </p:nvSpPr>
        <p:spPr>
          <a:xfrm>
            <a:off x="457200" y="274638"/>
            <a:ext cx="8229600" cy="1143000"/>
          </a:xfrm>
        </p:spPr>
        <p:txBody>
          <a:bodyPr anchor="ctr">
            <a:normAutofit/>
          </a:bodyPr>
          <a:lstStyle/>
          <a:p>
            <a:pPr algn="ctr"/>
            <a:r>
              <a:rPr lang="en-US" dirty="0"/>
              <a:t>BUDGET ANALYSIS (continued)</a:t>
            </a:r>
            <a:endParaRPr lang="en-ZA" dirty="0"/>
          </a:p>
        </p:txBody>
      </p:sp>
      <p:sp>
        <p:nvSpPr>
          <p:cNvPr id="8" name="Content Placeholder 2">
            <a:extLst>
              <a:ext uri="{FF2B5EF4-FFF2-40B4-BE49-F238E27FC236}">
                <a16:creationId xmlns:a16="http://schemas.microsoft.com/office/drawing/2014/main" id="{3357D128-0D31-4018-A109-4C5B19E56DF3}"/>
              </a:ext>
            </a:extLst>
          </p:cNvPr>
          <p:cNvSpPr>
            <a:spLocks noGrp="1"/>
          </p:cNvSpPr>
          <p:nvPr>
            <p:ph idx="1"/>
          </p:nvPr>
        </p:nvSpPr>
        <p:spPr>
          <a:xfrm>
            <a:off x="457200" y="1600200"/>
            <a:ext cx="8229600" cy="4756150"/>
          </a:xfrm>
        </p:spPr>
        <p:txBody>
          <a:bodyPr>
            <a:normAutofit/>
          </a:bodyPr>
          <a:lstStyle/>
          <a:p>
            <a:pPr marL="0" indent="0">
              <a:lnSpc>
                <a:spcPct val="110000"/>
              </a:lnSpc>
              <a:buNone/>
            </a:pPr>
            <a:r>
              <a:rPr lang="en-US" sz="1700" b="1" dirty="0"/>
              <a:t>Facilities and Infrastructure</a:t>
            </a:r>
          </a:p>
          <a:p>
            <a:r>
              <a:rPr lang="en-US" sz="1800" dirty="0"/>
              <a:t>This category includes those primary expenses required to establish and maintain the existing offices.</a:t>
            </a:r>
          </a:p>
          <a:p>
            <a:r>
              <a:rPr lang="en-US" sz="1700" dirty="0"/>
              <a:t>The intention is to make the CSOS as accessible as possible to the members of the public, with the initial focus being on the localities of high concentration of </a:t>
            </a:r>
            <a:r>
              <a:rPr lang="en-ZA" sz="1700" dirty="0"/>
              <a:t>community schemes.</a:t>
            </a:r>
            <a:endParaRPr lang="en-US" sz="1700" dirty="0"/>
          </a:p>
          <a:p>
            <a:pPr marL="0" indent="0">
              <a:lnSpc>
                <a:spcPct val="110000"/>
              </a:lnSpc>
              <a:buNone/>
            </a:pPr>
            <a:endParaRPr lang="en-US" sz="1800" b="1" dirty="0"/>
          </a:p>
          <a:p>
            <a:pPr marL="0" indent="0">
              <a:lnSpc>
                <a:spcPct val="110000"/>
              </a:lnSpc>
              <a:buNone/>
            </a:pPr>
            <a:r>
              <a:rPr lang="en-US" sz="1800" b="1" dirty="0"/>
              <a:t>General and administration expenses</a:t>
            </a:r>
          </a:p>
          <a:p>
            <a:r>
              <a:rPr lang="en-US" sz="1700" dirty="0"/>
              <a:t>This</a:t>
            </a:r>
            <a:r>
              <a:rPr lang="en-US" dirty="0"/>
              <a:t> </a:t>
            </a:r>
            <a:r>
              <a:rPr lang="en-US" sz="1700" dirty="0"/>
              <a:t>expense category includes costs that are necessary to maintain a functional and habitable office, achieve compliance, and maintain an effective operation.</a:t>
            </a:r>
          </a:p>
        </p:txBody>
      </p:sp>
      <p:sp>
        <p:nvSpPr>
          <p:cNvPr id="2" name="Slide Number Placeholder 1">
            <a:extLst>
              <a:ext uri="{FF2B5EF4-FFF2-40B4-BE49-F238E27FC236}">
                <a16:creationId xmlns:a16="http://schemas.microsoft.com/office/drawing/2014/main" id="{F2AE7079-D4D9-4C11-85A9-19C07221F79E}"/>
              </a:ext>
            </a:extLst>
          </p:cNvPr>
          <p:cNvSpPr>
            <a:spLocks noGrp="1"/>
          </p:cNvSpPr>
          <p:nvPr>
            <p:ph type="sldNum" sz="quarter" idx="12"/>
          </p:nvPr>
        </p:nvSpPr>
        <p:spPr>
          <a:xfrm>
            <a:off x="457200" y="6356350"/>
            <a:ext cx="2133600" cy="365125"/>
          </a:xfrm>
        </p:spPr>
        <p:txBody>
          <a:bodyPr anchor="ctr">
            <a:normAutofit/>
          </a:bodyPr>
          <a:lstStyle/>
          <a:p>
            <a:pPr>
              <a:spcAft>
                <a:spcPts val="600"/>
              </a:spcAft>
            </a:pPr>
            <a:fld id="{76CA9E7B-CB17-0B4A-B4E1-519665044527}" type="slidenum">
              <a:rPr lang="en-US" smtClean="0"/>
              <a:pPr>
                <a:spcAft>
                  <a:spcPts val="600"/>
                </a:spcAft>
              </a:pPr>
              <a:t>48</a:t>
            </a:fld>
            <a:endParaRPr lang="en-US"/>
          </a:p>
        </p:txBody>
      </p:sp>
    </p:spTree>
    <p:extLst>
      <p:ext uri="{BB962C8B-B14F-4D97-AF65-F5344CB8AC3E}">
        <p14:creationId xmlns:p14="http://schemas.microsoft.com/office/powerpoint/2010/main" val="2441836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4863-1EF3-43D8-958D-D830EE846883}"/>
              </a:ext>
            </a:extLst>
          </p:cNvPr>
          <p:cNvSpPr>
            <a:spLocks noGrp="1"/>
          </p:cNvSpPr>
          <p:nvPr>
            <p:ph type="title"/>
          </p:nvPr>
        </p:nvSpPr>
        <p:spPr/>
        <p:txBody>
          <a:bodyPr/>
          <a:lstStyle/>
          <a:p>
            <a:pPr algn="ctr"/>
            <a:r>
              <a:rPr lang="en-US" dirty="0"/>
              <a:t>RECOMMENDATION</a:t>
            </a:r>
            <a:endParaRPr lang="en-ZA" dirty="0"/>
          </a:p>
        </p:txBody>
      </p:sp>
      <p:sp>
        <p:nvSpPr>
          <p:cNvPr id="3" name="Content Placeholder 2">
            <a:extLst>
              <a:ext uri="{FF2B5EF4-FFF2-40B4-BE49-F238E27FC236}">
                <a16:creationId xmlns:a16="http://schemas.microsoft.com/office/drawing/2014/main" id="{C0092975-1778-4BF5-BEC3-A2689CDC77C2}"/>
              </a:ext>
            </a:extLst>
          </p:cNvPr>
          <p:cNvSpPr>
            <a:spLocks noGrp="1"/>
          </p:cNvSpPr>
          <p:nvPr>
            <p:ph idx="1"/>
          </p:nvPr>
        </p:nvSpPr>
        <p:spPr/>
        <p:txBody>
          <a:bodyPr>
            <a:normAutofit/>
          </a:bodyPr>
          <a:lstStyle/>
          <a:p>
            <a:pPr algn="just">
              <a:lnSpc>
                <a:spcPct val="115000"/>
              </a:lnSpc>
              <a:spcAft>
                <a:spcPts val="0"/>
              </a:spcAft>
            </a:pPr>
            <a:r>
              <a:rPr lang="en-ZA" dirty="0">
                <a:latin typeface="Arial" panose="020B0604020202020204" pitchFamily="34" charset="0"/>
                <a:ea typeface="Calibri" panose="020F0502020204030204" pitchFamily="34" charset="0"/>
              </a:rPr>
              <a:t>It is recommended that </a:t>
            </a:r>
            <a:r>
              <a:rPr lang="en-US" dirty="0">
                <a:latin typeface="Arial" panose="020B0604020202020204" pitchFamily="34" charset="0"/>
                <a:ea typeface="Calibri" panose="020F0502020204030204" pitchFamily="34" charset="0"/>
              </a:rPr>
              <a:t>the Portfolio Committee on Human Settlements, Water and Sanitation consider the briefing by CSOS on the 2020/25 Strategic Plan, 2020/21 Annual Performance Plan and budget.</a:t>
            </a:r>
            <a:endParaRPr lang="en-ZA" sz="3600"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5BFE4D79-6CD8-4AA1-A9D7-BB7EB0D9D4B7}"/>
              </a:ext>
            </a:extLst>
          </p:cNvPr>
          <p:cNvSpPr>
            <a:spLocks noGrp="1"/>
          </p:cNvSpPr>
          <p:nvPr>
            <p:ph type="sldNum" sz="quarter" idx="12"/>
          </p:nvPr>
        </p:nvSpPr>
        <p:spPr/>
        <p:txBody>
          <a:bodyPr/>
          <a:lstStyle/>
          <a:p>
            <a:fld id="{76CA9E7B-CB17-0B4A-B4E1-519665044527}" type="slidenum">
              <a:rPr lang="en-US" smtClean="0"/>
              <a:t>49</a:t>
            </a:fld>
            <a:endParaRPr lang="en-US" dirty="0"/>
          </a:p>
        </p:txBody>
      </p:sp>
    </p:spTree>
    <p:extLst>
      <p:ext uri="{BB962C8B-B14F-4D97-AF65-F5344CB8AC3E}">
        <p14:creationId xmlns:p14="http://schemas.microsoft.com/office/powerpoint/2010/main" val="283452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6338-ED74-4F68-A205-8E6805B2542A}"/>
              </a:ext>
            </a:extLst>
          </p:cNvPr>
          <p:cNvSpPr>
            <a:spLocks noGrp="1"/>
          </p:cNvSpPr>
          <p:nvPr>
            <p:ph type="title"/>
          </p:nvPr>
        </p:nvSpPr>
        <p:spPr>
          <a:xfrm>
            <a:off x="220894" y="38332"/>
            <a:ext cx="8229600" cy="1143000"/>
          </a:xfrm>
        </p:spPr>
        <p:txBody>
          <a:bodyPr/>
          <a:lstStyle/>
          <a:p>
            <a:r>
              <a:rPr lang="en-US" dirty="0"/>
              <a:t>OUR MANDATE </a:t>
            </a:r>
            <a:endParaRPr lang="en-ZA" dirty="0"/>
          </a:p>
        </p:txBody>
      </p:sp>
      <p:sp>
        <p:nvSpPr>
          <p:cNvPr id="3" name="Content Placeholder 2">
            <a:extLst>
              <a:ext uri="{FF2B5EF4-FFF2-40B4-BE49-F238E27FC236}">
                <a16:creationId xmlns:a16="http://schemas.microsoft.com/office/drawing/2014/main" id="{3823FB12-F0EB-4D64-8165-A3EAD3250BEA}"/>
              </a:ext>
            </a:extLst>
          </p:cNvPr>
          <p:cNvSpPr>
            <a:spLocks noGrp="1"/>
          </p:cNvSpPr>
          <p:nvPr>
            <p:ph idx="1"/>
          </p:nvPr>
        </p:nvSpPr>
        <p:spPr>
          <a:xfrm>
            <a:off x="220894" y="932380"/>
            <a:ext cx="8702212" cy="5180744"/>
          </a:xfrm>
        </p:spPr>
        <p:txBody>
          <a:bodyPr>
            <a:normAutofit fontScale="47500" lnSpcReduction="20000"/>
          </a:bodyPr>
          <a:lstStyle/>
          <a:p>
            <a:pPr marL="514350" indent="-514350">
              <a:buFont typeface="+mj-lt"/>
              <a:buAutoNum type="arabicPeriod"/>
            </a:pPr>
            <a:r>
              <a:rPr lang="en-ZA" sz="4000" b="1" cap="all" dirty="0"/>
              <a:t>CONSTITUTIONAL MANDATE </a:t>
            </a:r>
          </a:p>
          <a:p>
            <a:pPr marL="0" indent="0" algn="just">
              <a:spcAft>
                <a:spcPts val="0"/>
              </a:spcAft>
              <a:buNone/>
            </a:pPr>
            <a:endParaRPr lang="en-ZA" sz="4000" dirty="0">
              <a:solidFill>
                <a:srgbClr val="000000"/>
              </a:solidFill>
              <a:latin typeface="Calibri" panose="020F0502020204030204" pitchFamily="34" charset="0"/>
              <a:ea typeface="Calibri" panose="020F0502020204030204" pitchFamily="34" charset="0"/>
            </a:endParaRPr>
          </a:p>
          <a:p>
            <a:pPr marL="0" indent="0" algn="just">
              <a:spcAft>
                <a:spcPts val="0"/>
              </a:spcAft>
              <a:buNone/>
            </a:pPr>
            <a:r>
              <a:rPr lang="en-ZA" sz="4000" dirty="0">
                <a:solidFill>
                  <a:srgbClr val="000000"/>
                </a:solidFill>
                <a:latin typeface="Calibri" panose="020F0502020204030204" pitchFamily="34" charset="0"/>
                <a:ea typeface="Calibri" panose="020F0502020204030204" pitchFamily="34" charset="0"/>
              </a:rPr>
              <a:t>The derivation of the mandate of the CSOS is informed by: </a:t>
            </a:r>
            <a:endParaRPr lang="en-ZA" sz="4500" dirty="0">
              <a:latin typeface="Times New Roman" panose="02020603050405020304" pitchFamily="18" charset="0"/>
              <a:ea typeface="Times New Roman" panose="02020603050405020304" pitchFamily="18" charset="0"/>
            </a:endParaRPr>
          </a:p>
          <a:p>
            <a:pPr marL="0" indent="0" algn="just">
              <a:spcAft>
                <a:spcPts val="0"/>
              </a:spcAft>
              <a:buNone/>
            </a:pPr>
            <a:endParaRPr lang="en-ZA" sz="4500" dirty="0">
              <a:latin typeface="Times New Roman" panose="02020603050405020304" pitchFamily="18" charset="0"/>
              <a:ea typeface="Times New Roman" panose="02020603050405020304" pitchFamily="18" charset="0"/>
            </a:endParaRPr>
          </a:p>
          <a:p>
            <a:pPr algn="just">
              <a:spcAft>
                <a:spcPts val="1245"/>
              </a:spcAft>
            </a:pPr>
            <a:r>
              <a:rPr lang="en-ZA" sz="4000" dirty="0">
                <a:solidFill>
                  <a:srgbClr val="000000"/>
                </a:solidFill>
                <a:latin typeface="Calibri" panose="020F0502020204030204" pitchFamily="34" charset="0"/>
                <a:ea typeface="Calibri" panose="020F0502020204030204" pitchFamily="34" charset="0"/>
              </a:rPr>
              <a:t>1) </a:t>
            </a:r>
            <a:r>
              <a:rPr lang="en-ZA" sz="4000" b="1" dirty="0">
                <a:solidFill>
                  <a:srgbClr val="000000"/>
                </a:solidFill>
                <a:latin typeface="Calibri" panose="020F0502020204030204" pitchFamily="34" charset="0"/>
                <a:ea typeface="Calibri" panose="020F0502020204030204" pitchFamily="34" charset="0"/>
              </a:rPr>
              <a:t>Chapter 1: Founding Provisions: Human dignity</a:t>
            </a:r>
            <a:r>
              <a:rPr lang="en-ZA" sz="4000" dirty="0">
                <a:solidFill>
                  <a:srgbClr val="000000"/>
                </a:solidFill>
                <a:latin typeface="Calibri" panose="020F0502020204030204" pitchFamily="34" charset="0"/>
                <a:ea typeface="Calibri" panose="020F0502020204030204" pitchFamily="34" charset="0"/>
              </a:rPr>
              <a:t>, the achievement of equality and the advancement of human rights and freedom; </a:t>
            </a:r>
            <a:endParaRPr lang="en-ZA" sz="4500" dirty="0">
              <a:latin typeface="Times New Roman" panose="02020603050405020304" pitchFamily="18" charset="0"/>
              <a:ea typeface="Times New Roman" panose="02020603050405020304" pitchFamily="18" charset="0"/>
            </a:endParaRPr>
          </a:p>
          <a:p>
            <a:pPr algn="just">
              <a:spcAft>
                <a:spcPts val="1245"/>
              </a:spcAft>
            </a:pPr>
            <a:r>
              <a:rPr lang="en-ZA" sz="4000" dirty="0">
                <a:solidFill>
                  <a:srgbClr val="000000"/>
                </a:solidFill>
                <a:latin typeface="Calibri" panose="020F0502020204030204" pitchFamily="34" charset="0"/>
                <a:ea typeface="Calibri" panose="020F0502020204030204" pitchFamily="34" charset="0"/>
              </a:rPr>
              <a:t>2) </a:t>
            </a:r>
            <a:r>
              <a:rPr lang="en-ZA" sz="4000" b="1" dirty="0">
                <a:solidFill>
                  <a:srgbClr val="000000"/>
                </a:solidFill>
                <a:latin typeface="Calibri" panose="020F0502020204030204" pitchFamily="34" charset="0"/>
                <a:ea typeface="Calibri" panose="020F0502020204030204" pitchFamily="34" charset="0"/>
              </a:rPr>
              <a:t>Chapter 21: Freedom of movement and residence</a:t>
            </a:r>
            <a:r>
              <a:rPr lang="en-ZA" sz="4000" dirty="0">
                <a:solidFill>
                  <a:srgbClr val="000000"/>
                </a:solidFill>
                <a:latin typeface="Calibri" panose="020F0502020204030204" pitchFamily="34" charset="0"/>
                <a:ea typeface="Calibri" panose="020F0502020204030204" pitchFamily="34" charset="0"/>
              </a:rPr>
              <a:t>: Every citizen has the right to enter, to remain in and to reside anywhere in, the Republic; </a:t>
            </a:r>
            <a:endParaRPr lang="en-ZA" sz="4500" dirty="0">
              <a:latin typeface="Times New Roman" panose="02020603050405020304" pitchFamily="18" charset="0"/>
              <a:ea typeface="Times New Roman" panose="02020603050405020304" pitchFamily="18" charset="0"/>
            </a:endParaRPr>
          </a:p>
          <a:p>
            <a:pPr algn="just">
              <a:spcAft>
                <a:spcPts val="1245"/>
              </a:spcAft>
            </a:pPr>
            <a:r>
              <a:rPr lang="en-ZA" sz="4000" dirty="0">
                <a:solidFill>
                  <a:srgbClr val="000000"/>
                </a:solidFill>
                <a:latin typeface="Calibri" panose="020F0502020204030204" pitchFamily="34" charset="0"/>
                <a:ea typeface="Calibri" panose="020F0502020204030204" pitchFamily="34" charset="0"/>
              </a:rPr>
              <a:t>3) </a:t>
            </a:r>
            <a:r>
              <a:rPr lang="en-ZA" sz="4000" b="1" dirty="0">
                <a:solidFill>
                  <a:srgbClr val="000000"/>
                </a:solidFill>
                <a:latin typeface="Calibri" panose="020F0502020204030204" pitchFamily="34" charset="0"/>
                <a:ea typeface="Calibri" panose="020F0502020204030204" pitchFamily="34" charset="0"/>
              </a:rPr>
              <a:t>Chapter 24: Environment</a:t>
            </a:r>
            <a:r>
              <a:rPr lang="en-ZA" sz="4000" dirty="0">
                <a:solidFill>
                  <a:srgbClr val="000000"/>
                </a:solidFill>
                <a:latin typeface="Calibri" panose="020F0502020204030204" pitchFamily="34" charset="0"/>
                <a:ea typeface="Calibri" panose="020F0502020204030204" pitchFamily="34" charset="0"/>
              </a:rPr>
              <a:t>: Everyone has the right to an environment that is not harmful to health or well-being; and have the environment protected, for the benefit of present and future generations, through reasonable legislative and other measures that prevent pollution and ecological degradation; promote conservation; and secure ecologically sustainable development and use of natural resources while promoting justifiable economic and social development; </a:t>
            </a:r>
            <a:endParaRPr lang="en-ZA" sz="4500" dirty="0">
              <a:latin typeface="Times New Roman" panose="02020603050405020304" pitchFamily="18" charset="0"/>
              <a:ea typeface="Times New Roman" panose="02020603050405020304" pitchFamily="18" charset="0"/>
            </a:endParaRPr>
          </a:p>
          <a:p>
            <a:pPr algn="just">
              <a:spcAft>
                <a:spcPts val="1245"/>
              </a:spcAft>
            </a:pPr>
            <a:r>
              <a:rPr lang="en-ZA" sz="4000" dirty="0">
                <a:solidFill>
                  <a:srgbClr val="000000"/>
                </a:solidFill>
                <a:latin typeface="Calibri" panose="020F0502020204030204" pitchFamily="34" charset="0"/>
                <a:ea typeface="Calibri" panose="020F0502020204030204" pitchFamily="34" charset="0"/>
              </a:rPr>
              <a:t>4) </a:t>
            </a:r>
            <a:r>
              <a:rPr lang="en-ZA" sz="4000" b="1" dirty="0">
                <a:solidFill>
                  <a:srgbClr val="000000"/>
                </a:solidFill>
                <a:latin typeface="Calibri" panose="020F0502020204030204" pitchFamily="34" charset="0"/>
                <a:ea typeface="Calibri" panose="020F0502020204030204" pitchFamily="34" charset="0"/>
              </a:rPr>
              <a:t>Chapter 25: Property:</a:t>
            </a:r>
            <a:r>
              <a:rPr lang="en-ZA" sz="4000" dirty="0">
                <a:solidFill>
                  <a:srgbClr val="000000"/>
                </a:solidFill>
                <a:latin typeface="Calibri" panose="020F0502020204030204" pitchFamily="34" charset="0"/>
                <a:ea typeface="Calibri" panose="020F0502020204030204" pitchFamily="34" charset="0"/>
              </a:rPr>
              <a:t> The state must take reasonable legislative and other measures, within its available resources, to foster conditions which enable citizens to gain access to land on an equitable basis; and </a:t>
            </a:r>
            <a:endParaRPr lang="en-ZA" sz="4500" dirty="0">
              <a:latin typeface="Times New Roman" panose="02020603050405020304" pitchFamily="18" charset="0"/>
              <a:ea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EED767DB-CC79-4355-B2F8-2FBC1C538240}"/>
              </a:ext>
            </a:extLst>
          </p:cNvPr>
          <p:cNvSpPr>
            <a:spLocks noGrp="1"/>
          </p:cNvSpPr>
          <p:nvPr>
            <p:ph type="sldNum" sz="quarter" idx="12"/>
          </p:nvPr>
        </p:nvSpPr>
        <p:spPr/>
        <p:txBody>
          <a:bodyPr/>
          <a:lstStyle/>
          <a:p>
            <a:fld id="{76CA9E7B-CB17-0B4A-B4E1-519665044527}" type="slidenum">
              <a:rPr lang="en-US" smtClean="0"/>
              <a:t>5</a:t>
            </a:fld>
            <a:endParaRPr lang="en-US" dirty="0"/>
          </a:p>
        </p:txBody>
      </p:sp>
    </p:spTree>
    <p:extLst>
      <p:ext uri="{BB962C8B-B14F-4D97-AF65-F5344CB8AC3E}">
        <p14:creationId xmlns:p14="http://schemas.microsoft.com/office/powerpoint/2010/main" val="2240099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p:txBody>
          <a:bodyPr>
            <a:normAutofit fontScale="85000" lnSpcReduction="20000"/>
          </a:bodyPr>
          <a:lstStyle/>
          <a:p>
            <a:pPr marL="68580" indent="0" algn="ctr">
              <a:buNone/>
            </a:pPr>
            <a:r>
              <a:rPr lang="en-US" sz="6000" dirty="0">
                <a:solidFill>
                  <a:srgbClr val="005800"/>
                </a:solidFill>
              </a:rPr>
              <a:t>Thank you</a:t>
            </a:r>
          </a:p>
          <a:p>
            <a:endParaRPr lang="en-US" dirty="0"/>
          </a:p>
          <a:p>
            <a:pPr marL="68580" indent="0">
              <a:buNone/>
            </a:pPr>
            <a:endParaRPr lang="en-US" dirty="0"/>
          </a:p>
        </p:txBody>
      </p:sp>
      <p:sp>
        <p:nvSpPr>
          <p:cNvPr id="2" name="Slide Number Placeholder 1">
            <a:extLst>
              <a:ext uri="{FF2B5EF4-FFF2-40B4-BE49-F238E27FC236}">
                <a16:creationId xmlns:a16="http://schemas.microsoft.com/office/drawing/2014/main" id="{B8A9AF43-F3CC-49B0-810D-6FAFC941FC75}"/>
              </a:ext>
            </a:extLst>
          </p:cNvPr>
          <p:cNvSpPr>
            <a:spLocks noGrp="1"/>
          </p:cNvSpPr>
          <p:nvPr>
            <p:ph type="sldNum" sz="quarter" idx="12"/>
          </p:nvPr>
        </p:nvSpPr>
        <p:spPr/>
        <p:txBody>
          <a:bodyPr/>
          <a:lstStyle/>
          <a:p>
            <a:fld id="{76CA9E7B-CB17-0B4A-B4E1-519665044527}" type="slidenum">
              <a:rPr lang="en-US" smtClean="0"/>
              <a:t>50</a:t>
            </a:fld>
            <a:endParaRPr lang="en-US" dirty="0"/>
          </a:p>
        </p:txBody>
      </p:sp>
    </p:spTree>
    <p:extLst>
      <p:ext uri="{BB962C8B-B14F-4D97-AF65-F5344CB8AC3E}">
        <p14:creationId xmlns:p14="http://schemas.microsoft.com/office/powerpoint/2010/main" val="2155409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6338-ED74-4F68-A205-8E6805B2542A}"/>
              </a:ext>
            </a:extLst>
          </p:cNvPr>
          <p:cNvSpPr>
            <a:spLocks noGrp="1"/>
          </p:cNvSpPr>
          <p:nvPr>
            <p:ph type="title"/>
          </p:nvPr>
        </p:nvSpPr>
        <p:spPr>
          <a:xfrm>
            <a:off x="220894" y="38332"/>
            <a:ext cx="8229600" cy="742504"/>
          </a:xfrm>
        </p:spPr>
        <p:txBody>
          <a:bodyPr>
            <a:normAutofit fontScale="90000"/>
          </a:bodyPr>
          <a:lstStyle/>
          <a:p>
            <a:r>
              <a:rPr lang="en-US" dirty="0"/>
              <a:t>OUR MANDATE </a:t>
            </a:r>
            <a:endParaRPr lang="en-ZA" dirty="0"/>
          </a:p>
        </p:txBody>
      </p:sp>
      <p:sp>
        <p:nvSpPr>
          <p:cNvPr id="3" name="Content Placeholder 2">
            <a:extLst>
              <a:ext uri="{FF2B5EF4-FFF2-40B4-BE49-F238E27FC236}">
                <a16:creationId xmlns:a16="http://schemas.microsoft.com/office/drawing/2014/main" id="{3823FB12-F0EB-4D64-8165-A3EAD3250BEA}"/>
              </a:ext>
            </a:extLst>
          </p:cNvPr>
          <p:cNvSpPr>
            <a:spLocks noGrp="1"/>
          </p:cNvSpPr>
          <p:nvPr>
            <p:ph idx="1"/>
          </p:nvPr>
        </p:nvSpPr>
        <p:spPr>
          <a:xfrm>
            <a:off x="220894" y="932380"/>
            <a:ext cx="8923106" cy="5581436"/>
          </a:xfrm>
        </p:spPr>
        <p:txBody>
          <a:bodyPr>
            <a:normAutofit lnSpcReduction="10000"/>
          </a:bodyPr>
          <a:lstStyle/>
          <a:p>
            <a:pPr marL="0" lvl="0" indent="0">
              <a:lnSpc>
                <a:spcPct val="80000"/>
              </a:lnSpc>
              <a:buNone/>
            </a:pPr>
            <a:r>
              <a:rPr lang="en-ZA" sz="2400" b="1" cap="all" dirty="0"/>
              <a:t>LEGISLATIVE AND POLICY MANDATES</a:t>
            </a:r>
          </a:p>
          <a:p>
            <a:pPr marL="0" lvl="0" indent="0">
              <a:lnSpc>
                <a:spcPct val="80000"/>
              </a:lnSpc>
              <a:buNone/>
            </a:pPr>
            <a:endParaRPr lang="en-ZA" sz="2000" b="1" cap="all" dirty="0"/>
          </a:p>
          <a:p>
            <a:pPr lvl="0">
              <a:lnSpc>
                <a:spcPct val="80000"/>
              </a:lnSpc>
              <a:buFont typeface="Arial" panose="020B0604020202020204" pitchFamily="34" charset="0"/>
              <a:buChar char="•"/>
            </a:pPr>
            <a:r>
              <a:rPr lang="en-US" sz="2000" dirty="0"/>
              <a:t>Community Schemes Ombud Service Act, 2011</a:t>
            </a:r>
          </a:p>
          <a:p>
            <a:pPr lvl="0">
              <a:lnSpc>
                <a:spcPct val="80000"/>
              </a:lnSpc>
              <a:buFont typeface="Arial" panose="020B0604020202020204" pitchFamily="34" charset="0"/>
              <a:buChar char="•"/>
            </a:pPr>
            <a:endParaRPr lang="en-ZA" sz="2000" dirty="0"/>
          </a:p>
          <a:p>
            <a:pPr>
              <a:lnSpc>
                <a:spcPct val="80000"/>
              </a:lnSpc>
              <a:buFont typeface="Arial" panose="020B0604020202020204" pitchFamily="34" charset="0"/>
              <a:buChar char="•"/>
            </a:pPr>
            <a:r>
              <a:rPr lang="en-US" sz="2000" dirty="0"/>
              <a:t>Common Law Co-ownership</a:t>
            </a:r>
          </a:p>
          <a:p>
            <a:pPr>
              <a:lnSpc>
                <a:spcPct val="80000"/>
              </a:lnSpc>
              <a:buFont typeface="Arial" panose="020B0604020202020204" pitchFamily="34" charset="0"/>
              <a:buChar char="•"/>
            </a:pPr>
            <a:endParaRPr lang="en-ZA" sz="2000" dirty="0"/>
          </a:p>
          <a:p>
            <a:pPr>
              <a:lnSpc>
                <a:spcPct val="80000"/>
              </a:lnSpc>
              <a:buFont typeface="Arial" panose="020B0604020202020204" pitchFamily="34" charset="0"/>
              <a:buChar char="•"/>
            </a:pPr>
            <a:r>
              <a:rPr lang="en-US" sz="2000" dirty="0"/>
              <a:t>Sectional Titles Act , 1986 </a:t>
            </a:r>
          </a:p>
          <a:p>
            <a:pPr>
              <a:lnSpc>
                <a:spcPct val="80000"/>
              </a:lnSpc>
              <a:buFont typeface="Arial" panose="020B0604020202020204" pitchFamily="34" charset="0"/>
              <a:buChar char="•"/>
            </a:pPr>
            <a:endParaRPr lang="en-ZA" sz="2000" dirty="0"/>
          </a:p>
          <a:p>
            <a:pPr>
              <a:lnSpc>
                <a:spcPct val="80000"/>
              </a:lnSpc>
              <a:buFont typeface="Arial" panose="020B0604020202020204" pitchFamily="34" charset="0"/>
              <a:buChar char="•"/>
            </a:pPr>
            <a:r>
              <a:rPr lang="en-US" sz="2000" dirty="0"/>
              <a:t>Sectional Titles Schemes Management Act, 2011</a:t>
            </a:r>
          </a:p>
          <a:p>
            <a:pPr>
              <a:lnSpc>
                <a:spcPct val="80000"/>
              </a:lnSpc>
              <a:buFont typeface="Arial" panose="020B0604020202020204" pitchFamily="34" charset="0"/>
              <a:buChar char="•"/>
            </a:pPr>
            <a:endParaRPr lang="en-ZA" sz="2000" dirty="0"/>
          </a:p>
          <a:p>
            <a:pPr>
              <a:lnSpc>
                <a:spcPct val="80000"/>
              </a:lnSpc>
              <a:spcAft>
                <a:spcPts val="0"/>
              </a:spcAft>
              <a:buFont typeface="Arial" panose="020B0604020202020204" pitchFamily="34" charset="0"/>
              <a:buChar char="•"/>
            </a:pPr>
            <a:r>
              <a:rPr lang="en-US" sz="2000" dirty="0"/>
              <a:t> The Share Block Control Act, 1980 </a:t>
            </a:r>
          </a:p>
          <a:p>
            <a:pPr>
              <a:lnSpc>
                <a:spcPct val="80000"/>
              </a:lnSpc>
              <a:spcAft>
                <a:spcPts val="0"/>
              </a:spcAft>
              <a:buFont typeface="Arial" panose="020B0604020202020204" pitchFamily="34" charset="0"/>
              <a:buChar char="•"/>
            </a:pPr>
            <a:endParaRPr lang="en-ZA" sz="2000" dirty="0"/>
          </a:p>
          <a:p>
            <a:pPr>
              <a:lnSpc>
                <a:spcPct val="80000"/>
              </a:lnSpc>
              <a:spcAft>
                <a:spcPts val="0"/>
              </a:spcAft>
              <a:buFont typeface="Arial" panose="020B0604020202020204" pitchFamily="34" charset="0"/>
              <a:buChar char="•"/>
            </a:pPr>
            <a:r>
              <a:rPr lang="en-US" sz="2000" dirty="0"/>
              <a:t>Housing Development Schemes For Retired Persons Act</a:t>
            </a:r>
          </a:p>
          <a:p>
            <a:pPr>
              <a:lnSpc>
                <a:spcPct val="80000"/>
              </a:lnSpc>
              <a:spcAft>
                <a:spcPts val="0"/>
              </a:spcAft>
              <a:buFont typeface="Arial" panose="020B0604020202020204" pitchFamily="34" charset="0"/>
              <a:buChar char="•"/>
            </a:pPr>
            <a:endParaRPr lang="en-US" sz="2000" dirty="0"/>
          </a:p>
          <a:p>
            <a:pPr>
              <a:lnSpc>
                <a:spcPct val="80000"/>
              </a:lnSpc>
              <a:spcAft>
                <a:spcPts val="0"/>
              </a:spcAft>
              <a:buFont typeface="Arial" panose="020B0604020202020204" pitchFamily="34" charset="0"/>
              <a:buChar char="•"/>
            </a:pPr>
            <a:r>
              <a:rPr lang="en-US" sz="2000" dirty="0"/>
              <a:t> Companies Act, 2008 (</a:t>
            </a:r>
            <a:r>
              <a:rPr lang="en-US" sz="2000" dirty="0" err="1"/>
              <a:t>HoA</a:t>
            </a:r>
            <a:r>
              <a:rPr lang="en-US" sz="2000" dirty="0"/>
              <a:t>)</a:t>
            </a:r>
          </a:p>
          <a:p>
            <a:pPr>
              <a:lnSpc>
                <a:spcPct val="80000"/>
              </a:lnSpc>
              <a:spcAft>
                <a:spcPts val="0"/>
              </a:spcAft>
              <a:buFont typeface="Arial" panose="020B0604020202020204" pitchFamily="34" charset="0"/>
              <a:buChar char="•"/>
            </a:pPr>
            <a:endParaRPr lang="en-US" sz="2000" dirty="0"/>
          </a:p>
          <a:p>
            <a:pPr>
              <a:lnSpc>
                <a:spcPct val="80000"/>
              </a:lnSpc>
              <a:spcAft>
                <a:spcPts val="0"/>
              </a:spcAft>
              <a:buFont typeface="Arial" panose="020B0604020202020204" pitchFamily="34" charset="0"/>
              <a:buChar char="•"/>
            </a:pPr>
            <a:r>
              <a:rPr lang="en-US" sz="2000" dirty="0"/>
              <a:t>Co-operatives Act, 2005</a:t>
            </a:r>
          </a:p>
          <a:p>
            <a:pPr>
              <a:lnSpc>
                <a:spcPct val="80000"/>
              </a:lnSpc>
              <a:spcAft>
                <a:spcPts val="0"/>
              </a:spcAft>
              <a:buFont typeface="Arial" panose="020B0604020202020204" pitchFamily="34" charset="0"/>
              <a:buChar char="•"/>
            </a:pPr>
            <a:endParaRPr lang="en-US" sz="2000" dirty="0"/>
          </a:p>
          <a:p>
            <a:pPr>
              <a:lnSpc>
                <a:spcPct val="80000"/>
              </a:lnSpc>
              <a:spcAft>
                <a:spcPts val="0"/>
              </a:spcAft>
              <a:buFont typeface="Arial" panose="020B0604020202020204" pitchFamily="34" charset="0"/>
              <a:buChar char="•"/>
            </a:pPr>
            <a:r>
              <a:rPr lang="en-US" sz="2000" dirty="0"/>
              <a:t>The Housing Act , 1997</a:t>
            </a:r>
            <a:endParaRPr lang="en-ZA" sz="2000" dirty="0"/>
          </a:p>
          <a:p>
            <a:pPr lvl="1">
              <a:lnSpc>
                <a:spcPct val="150000"/>
              </a:lnSpc>
              <a:buFont typeface="+mj-lt"/>
              <a:buAutoNum type="arabicPeriod"/>
            </a:pPr>
            <a:endParaRPr lang="en-ZA" dirty="0"/>
          </a:p>
          <a:p>
            <a:pPr marL="457200" lvl="1" indent="0">
              <a:lnSpc>
                <a:spcPct val="150000"/>
              </a:lnSpc>
              <a:buNone/>
            </a:pPr>
            <a:endParaRPr lang="en-ZA" dirty="0"/>
          </a:p>
          <a:p>
            <a:pPr lvl="1">
              <a:lnSpc>
                <a:spcPct val="150000"/>
              </a:lnSpc>
              <a:buFont typeface="+mj-lt"/>
              <a:buAutoNum type="arabicPeriod"/>
            </a:pPr>
            <a:endParaRPr lang="en-ZA" dirty="0"/>
          </a:p>
          <a:p>
            <a:pPr lvl="1">
              <a:lnSpc>
                <a:spcPct val="150000"/>
              </a:lnSpc>
              <a:buFont typeface="+mj-lt"/>
              <a:buAutoNum type="arabicPeriod"/>
            </a:pPr>
            <a:endParaRPr lang="en-US" b="1" dirty="0">
              <a:latin typeface="Calibri" panose="020F0502020204030204" pitchFamily="34" charset="0"/>
            </a:endParaRPr>
          </a:p>
          <a:p>
            <a:pPr lvl="1">
              <a:lnSpc>
                <a:spcPct val="150000"/>
              </a:lnSpc>
              <a:buFont typeface="+mj-lt"/>
              <a:buAutoNum type="arabicPeriod"/>
            </a:pPr>
            <a:endParaRPr lang="en-ZA" dirty="0"/>
          </a:p>
        </p:txBody>
      </p:sp>
      <p:sp>
        <p:nvSpPr>
          <p:cNvPr id="4" name="Slide Number Placeholder 3">
            <a:extLst>
              <a:ext uri="{FF2B5EF4-FFF2-40B4-BE49-F238E27FC236}">
                <a16:creationId xmlns:a16="http://schemas.microsoft.com/office/drawing/2014/main" id="{839AFD3F-FAFA-4090-9CB6-CEBBBCB2709C}"/>
              </a:ext>
            </a:extLst>
          </p:cNvPr>
          <p:cNvSpPr>
            <a:spLocks noGrp="1"/>
          </p:cNvSpPr>
          <p:nvPr>
            <p:ph type="sldNum" sz="quarter" idx="12"/>
          </p:nvPr>
        </p:nvSpPr>
        <p:spPr/>
        <p:txBody>
          <a:bodyPr/>
          <a:lstStyle/>
          <a:p>
            <a:fld id="{76CA9E7B-CB17-0B4A-B4E1-519665044527}" type="slidenum">
              <a:rPr lang="en-US" smtClean="0"/>
              <a:t>6</a:t>
            </a:fld>
            <a:endParaRPr lang="en-US" dirty="0"/>
          </a:p>
        </p:txBody>
      </p:sp>
    </p:spTree>
    <p:extLst>
      <p:ext uri="{BB962C8B-B14F-4D97-AF65-F5344CB8AC3E}">
        <p14:creationId xmlns:p14="http://schemas.microsoft.com/office/powerpoint/2010/main" val="240423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9832-46C3-4F64-9C37-606E181D8280}"/>
              </a:ext>
            </a:extLst>
          </p:cNvPr>
          <p:cNvSpPr>
            <a:spLocks noGrp="1"/>
          </p:cNvSpPr>
          <p:nvPr>
            <p:ph type="title"/>
          </p:nvPr>
        </p:nvSpPr>
        <p:spPr>
          <a:xfrm>
            <a:off x="358726" y="33728"/>
            <a:ext cx="8229600" cy="1143000"/>
          </a:xfrm>
        </p:spPr>
        <p:txBody>
          <a:bodyPr/>
          <a:lstStyle/>
          <a:p>
            <a:r>
              <a:rPr lang="en-US" dirty="0"/>
              <a:t>OVERVIEW OF THE ENTITY</a:t>
            </a:r>
            <a:endParaRPr lang="en-ZA" dirty="0"/>
          </a:p>
        </p:txBody>
      </p:sp>
      <p:sp>
        <p:nvSpPr>
          <p:cNvPr id="3" name="Content Placeholder 2">
            <a:extLst>
              <a:ext uri="{FF2B5EF4-FFF2-40B4-BE49-F238E27FC236}">
                <a16:creationId xmlns:a16="http://schemas.microsoft.com/office/drawing/2014/main" id="{9A29DA79-46DC-4DBD-93FF-9DED2673D9DE}"/>
              </a:ext>
            </a:extLst>
          </p:cNvPr>
          <p:cNvSpPr>
            <a:spLocks noGrp="1"/>
          </p:cNvSpPr>
          <p:nvPr>
            <p:ph idx="1"/>
          </p:nvPr>
        </p:nvSpPr>
        <p:spPr>
          <a:xfrm>
            <a:off x="457200" y="1159143"/>
            <a:ext cx="8229600" cy="4525963"/>
          </a:xfrm>
        </p:spPr>
        <p:txBody>
          <a:bodyPr>
            <a:normAutofit fontScale="85000" lnSpcReduction="20000"/>
          </a:bodyPr>
          <a:lstStyle/>
          <a:p>
            <a:pPr marL="0" indent="0" algn="just">
              <a:buNone/>
            </a:pPr>
            <a:r>
              <a:rPr lang="en-US" b="1" dirty="0"/>
              <a:t>MANDATE AS PER CSOS ACT:</a:t>
            </a:r>
            <a:endParaRPr lang="en-ZA" b="1" dirty="0"/>
          </a:p>
          <a:p>
            <a:pPr marL="0" indent="0">
              <a:buNone/>
            </a:pPr>
            <a:endParaRPr lang="en-US" dirty="0"/>
          </a:p>
          <a:p>
            <a:r>
              <a:rPr lang="en-US" dirty="0"/>
              <a:t>Develop and provide a dispute resolution service in terms of the CSOS Act, </a:t>
            </a:r>
          </a:p>
          <a:p>
            <a:r>
              <a:rPr lang="en-US" dirty="0"/>
              <a:t>Provide training for conciliators, adjudicators and other employees of the CSOS, </a:t>
            </a:r>
          </a:p>
          <a:p>
            <a:r>
              <a:rPr lang="en-US" dirty="0"/>
              <a:t>Regulate, monitor and control quality of schemes governance documentation , and </a:t>
            </a:r>
          </a:p>
          <a:p>
            <a:r>
              <a:rPr lang="en-US" dirty="0"/>
              <a:t>Take custody of, preserve and provide public access electronically or by other means to schemes governance documentation</a:t>
            </a:r>
            <a:endParaRPr lang="en-ZA" dirty="0"/>
          </a:p>
        </p:txBody>
      </p:sp>
      <p:sp>
        <p:nvSpPr>
          <p:cNvPr id="4" name="Slide Number Placeholder 3">
            <a:extLst>
              <a:ext uri="{FF2B5EF4-FFF2-40B4-BE49-F238E27FC236}">
                <a16:creationId xmlns:a16="http://schemas.microsoft.com/office/drawing/2014/main" id="{C8A18827-4EE6-40F2-9EBE-D4DA1B80AB7D}"/>
              </a:ext>
            </a:extLst>
          </p:cNvPr>
          <p:cNvSpPr>
            <a:spLocks noGrp="1"/>
          </p:cNvSpPr>
          <p:nvPr>
            <p:ph type="sldNum" sz="quarter" idx="12"/>
          </p:nvPr>
        </p:nvSpPr>
        <p:spPr/>
        <p:txBody>
          <a:bodyPr/>
          <a:lstStyle/>
          <a:p>
            <a:fld id="{76CA9E7B-CB17-0B4A-B4E1-519665044527}" type="slidenum">
              <a:rPr lang="en-US" smtClean="0"/>
              <a:t>7</a:t>
            </a:fld>
            <a:endParaRPr lang="en-US" dirty="0"/>
          </a:p>
        </p:txBody>
      </p:sp>
    </p:spTree>
    <p:extLst>
      <p:ext uri="{BB962C8B-B14F-4D97-AF65-F5344CB8AC3E}">
        <p14:creationId xmlns:p14="http://schemas.microsoft.com/office/powerpoint/2010/main" val="174043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9832-46C3-4F64-9C37-606E181D8280}"/>
              </a:ext>
            </a:extLst>
          </p:cNvPr>
          <p:cNvSpPr>
            <a:spLocks noGrp="1"/>
          </p:cNvSpPr>
          <p:nvPr>
            <p:ph type="title"/>
          </p:nvPr>
        </p:nvSpPr>
        <p:spPr>
          <a:xfrm>
            <a:off x="358726" y="33728"/>
            <a:ext cx="8229600" cy="1143000"/>
          </a:xfrm>
        </p:spPr>
        <p:txBody>
          <a:bodyPr/>
          <a:lstStyle/>
          <a:p>
            <a:r>
              <a:rPr lang="en-US" dirty="0"/>
              <a:t>OVERVIEW OF THE ENTITY</a:t>
            </a:r>
            <a:endParaRPr lang="en-ZA" dirty="0"/>
          </a:p>
        </p:txBody>
      </p:sp>
      <p:sp>
        <p:nvSpPr>
          <p:cNvPr id="3" name="Content Placeholder 2">
            <a:extLst>
              <a:ext uri="{FF2B5EF4-FFF2-40B4-BE49-F238E27FC236}">
                <a16:creationId xmlns:a16="http://schemas.microsoft.com/office/drawing/2014/main" id="{9A29DA79-46DC-4DBD-93FF-9DED2673D9DE}"/>
              </a:ext>
            </a:extLst>
          </p:cNvPr>
          <p:cNvSpPr>
            <a:spLocks noGrp="1"/>
          </p:cNvSpPr>
          <p:nvPr>
            <p:ph idx="1"/>
          </p:nvPr>
        </p:nvSpPr>
        <p:spPr>
          <a:xfrm>
            <a:off x="457200" y="1159143"/>
            <a:ext cx="8229600" cy="4946235"/>
          </a:xfrm>
        </p:spPr>
        <p:txBody>
          <a:bodyPr>
            <a:normAutofit fontScale="92500" lnSpcReduction="10000"/>
          </a:bodyPr>
          <a:lstStyle/>
          <a:p>
            <a:pPr marL="0" indent="0" algn="just">
              <a:buNone/>
            </a:pPr>
            <a:r>
              <a:rPr lang="en-US" sz="2200" b="1" dirty="0"/>
              <a:t>IN PROVIDING THE SERVICES, CSOS MUST ENSURE THE FOLLOWING:</a:t>
            </a:r>
          </a:p>
          <a:p>
            <a:pPr marL="0" indent="0" algn="just">
              <a:buNone/>
            </a:pPr>
            <a:endParaRPr lang="en-US" sz="2200" b="1" dirty="0"/>
          </a:p>
          <a:p>
            <a:pPr algn="just"/>
            <a:r>
              <a:rPr lang="en-US" sz="2400" dirty="0"/>
              <a:t>Must promote good governance of community schemes </a:t>
            </a:r>
          </a:p>
          <a:p>
            <a:pPr algn="just"/>
            <a:endParaRPr lang="en-US" sz="2400" dirty="0"/>
          </a:p>
          <a:p>
            <a:pPr algn="just"/>
            <a:r>
              <a:rPr lang="en-US" sz="2400" dirty="0"/>
              <a:t>Must provide education, information, documentation and such services as may be required to raise awareness   to owners, occupiers, executive committees and other persons or entities who have rights and obligations in community schemes, as regards to those rights and obligations </a:t>
            </a:r>
          </a:p>
          <a:p>
            <a:pPr algn="just"/>
            <a:endParaRPr lang="en-US" sz="2400" dirty="0"/>
          </a:p>
          <a:p>
            <a:pPr algn="just"/>
            <a:r>
              <a:rPr lang="en-US" sz="2400" dirty="0"/>
              <a:t>Must monitor community schemes governance </a:t>
            </a:r>
          </a:p>
          <a:p>
            <a:pPr algn="just"/>
            <a:endParaRPr lang="en-US" sz="2400" dirty="0"/>
          </a:p>
          <a:p>
            <a:r>
              <a:rPr lang="en-US" sz="2400" dirty="0"/>
              <a:t>May generally, deal with any such matters as may be   necessary to give effect to the objectives of this Act </a:t>
            </a:r>
          </a:p>
        </p:txBody>
      </p:sp>
      <p:sp>
        <p:nvSpPr>
          <p:cNvPr id="4" name="Slide Number Placeholder 3">
            <a:extLst>
              <a:ext uri="{FF2B5EF4-FFF2-40B4-BE49-F238E27FC236}">
                <a16:creationId xmlns:a16="http://schemas.microsoft.com/office/drawing/2014/main" id="{9CD2656D-CE85-4211-BD29-4879E15B03CD}"/>
              </a:ext>
            </a:extLst>
          </p:cNvPr>
          <p:cNvSpPr>
            <a:spLocks noGrp="1"/>
          </p:cNvSpPr>
          <p:nvPr>
            <p:ph type="sldNum" sz="quarter" idx="12"/>
          </p:nvPr>
        </p:nvSpPr>
        <p:spPr/>
        <p:txBody>
          <a:bodyPr/>
          <a:lstStyle/>
          <a:p>
            <a:fld id="{76CA9E7B-CB17-0B4A-B4E1-519665044527}" type="slidenum">
              <a:rPr lang="en-US" smtClean="0"/>
              <a:t>8</a:t>
            </a:fld>
            <a:endParaRPr lang="en-US" dirty="0"/>
          </a:p>
        </p:txBody>
      </p:sp>
    </p:spTree>
    <p:extLst>
      <p:ext uri="{BB962C8B-B14F-4D97-AF65-F5344CB8AC3E}">
        <p14:creationId xmlns:p14="http://schemas.microsoft.com/office/powerpoint/2010/main" val="86255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Down 5">
            <a:extLst>
              <a:ext uri="{FF2B5EF4-FFF2-40B4-BE49-F238E27FC236}">
                <a16:creationId xmlns:a16="http://schemas.microsoft.com/office/drawing/2014/main" id="{D2126A55-BE34-FE41-9C23-28E3EE31BD83}"/>
              </a:ext>
            </a:extLst>
          </p:cNvPr>
          <p:cNvSpPr/>
          <p:nvPr/>
        </p:nvSpPr>
        <p:spPr>
          <a:xfrm>
            <a:off x="2771992" y="1945531"/>
            <a:ext cx="706255" cy="209148"/>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108"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17" name="Arrow: Down 16">
            <a:extLst>
              <a:ext uri="{FF2B5EF4-FFF2-40B4-BE49-F238E27FC236}">
                <a16:creationId xmlns:a16="http://schemas.microsoft.com/office/drawing/2014/main" id="{07902E48-52BB-41A7-9516-36D87C87E8AF}"/>
              </a:ext>
            </a:extLst>
          </p:cNvPr>
          <p:cNvSpPr/>
          <p:nvPr/>
        </p:nvSpPr>
        <p:spPr>
          <a:xfrm>
            <a:off x="7451841" y="1900480"/>
            <a:ext cx="706255" cy="265876"/>
          </a:xfrm>
          <a:prstGeom prst="downArrow">
            <a:avLst/>
          </a:prstGeom>
          <a:solidFill>
            <a:schemeClr val="accent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662"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2" name="Table 11">
            <a:extLst>
              <a:ext uri="{FF2B5EF4-FFF2-40B4-BE49-F238E27FC236}">
                <a16:creationId xmlns:a16="http://schemas.microsoft.com/office/drawing/2014/main" id="{125D4594-FBCD-448B-B7B5-1F2ADE1AC686}"/>
              </a:ext>
            </a:extLst>
          </p:cNvPr>
          <p:cNvGraphicFramePr>
            <a:graphicFrameLocks noGrp="1"/>
          </p:cNvGraphicFramePr>
          <p:nvPr>
            <p:extLst>
              <p:ext uri="{D42A27DB-BD31-4B8C-83A1-F6EECF244321}">
                <p14:modId xmlns:p14="http://schemas.microsoft.com/office/powerpoint/2010/main" val="1693499946"/>
              </p:ext>
            </p:extLst>
          </p:nvPr>
        </p:nvGraphicFramePr>
        <p:xfrm>
          <a:off x="5516024" y="2231857"/>
          <a:ext cx="3347829" cy="2177348"/>
        </p:xfrm>
        <a:graphic>
          <a:graphicData uri="http://schemas.openxmlformats.org/drawingml/2006/table">
            <a:tbl>
              <a:tblPr firstRow="1" bandRow="1">
                <a:tableStyleId>{7DF18680-E054-41AD-8BC1-D1AEF772440D}</a:tableStyleId>
              </a:tblPr>
              <a:tblGrid>
                <a:gridCol w="3347829">
                  <a:extLst>
                    <a:ext uri="{9D8B030D-6E8A-4147-A177-3AD203B41FA5}">
                      <a16:colId xmlns:a16="http://schemas.microsoft.com/office/drawing/2014/main" val="1572973172"/>
                    </a:ext>
                  </a:extLst>
                </a:gridCol>
              </a:tblGrid>
              <a:tr h="253218">
                <a:tc>
                  <a:txBody>
                    <a:bodyPr/>
                    <a:lstStyle/>
                    <a:p>
                      <a:pPr algn="ctr">
                        <a:spcBef>
                          <a:spcPts val="300"/>
                        </a:spcBef>
                        <a:spcAft>
                          <a:spcPts val="300"/>
                        </a:spcAft>
                      </a:pPr>
                      <a:r>
                        <a:rPr lang="en-US" sz="1800" dirty="0">
                          <a:solidFill>
                            <a:schemeClr val="tx1"/>
                          </a:solidFill>
                          <a:latin typeface="Calibri" panose="020F0502020204030204" pitchFamily="34" charset="0"/>
                          <a:cs typeface="Calibri" panose="020F0502020204030204" pitchFamily="34" charset="0"/>
                        </a:rPr>
                        <a:t>OUR VALUES</a:t>
                      </a:r>
                      <a:endParaRPr lang="en-ZA" sz="1800" dirty="0">
                        <a:solidFill>
                          <a:schemeClr val="tx1"/>
                        </a:solidFill>
                        <a:latin typeface="Calibri" panose="020F0502020204030204" pitchFamily="34" charset="0"/>
                        <a:cs typeface="Calibri" panose="020F0502020204030204" pitchFamily="34" charset="0"/>
                      </a:endParaRPr>
                    </a:p>
                  </a:txBody>
                  <a:tcPr marL="84406" marR="84406" marT="42203" marB="42203" anchor="ctr">
                    <a:solidFill>
                      <a:schemeClr val="accent3">
                        <a:lumMod val="75000"/>
                      </a:schemeClr>
                    </a:solidFill>
                  </a:tcPr>
                </a:tc>
                <a:extLst>
                  <a:ext uri="{0D108BD9-81ED-4DB2-BD59-A6C34878D82A}">
                    <a16:rowId xmlns:a16="http://schemas.microsoft.com/office/drawing/2014/main" val="668270173"/>
                  </a:ext>
                </a:extLst>
              </a:tr>
              <a:tr h="1818622">
                <a:tc>
                  <a:txBody>
                    <a:bodyPr/>
                    <a:lstStyle/>
                    <a:p>
                      <a:pPr marL="223838" marR="0" lvl="1" indent="-212725" algn="l" defTabSz="685817" rtl="0" eaLnBrk="1" fontAlgn="base" latinLnBrk="0" hangingPunct="1">
                        <a:lnSpc>
                          <a:spcPct val="100000"/>
                        </a:lnSpc>
                        <a:spcBef>
                          <a:spcPts val="600"/>
                        </a:spcBef>
                        <a:spcAft>
                          <a:spcPts val="600"/>
                        </a:spcAft>
                        <a:buClrTx/>
                        <a:buSzTx/>
                        <a:buFont typeface="Wingdings" pitchFamily="2" charset="2"/>
                        <a:buChar char="Ø"/>
                        <a:tabLst/>
                        <a:defRPr/>
                      </a:pPr>
                      <a:r>
                        <a:rPr kumimoji="0" lang="en-GB"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ACCOUNTABILITY</a:t>
                      </a:r>
                      <a:endParaRPr lang="en-ZA" sz="1400" b="1" dirty="0">
                        <a:solidFill>
                          <a:schemeClr val="tx1"/>
                        </a:solidFill>
                        <a:latin typeface="Calibri" panose="020F0502020204030204" pitchFamily="34" charset="0"/>
                        <a:cs typeface="Calibri" panose="020F0502020204030204" pitchFamily="34" charset="0"/>
                      </a:endParaRPr>
                    </a:p>
                    <a:p>
                      <a:pPr marL="223838" lvl="1" indent="-212725" eaLnBrk="1" fontAlgn="base" hangingPunct="1">
                        <a:spcBef>
                          <a:spcPts val="600"/>
                        </a:spcBef>
                        <a:spcAft>
                          <a:spcPts val="600"/>
                        </a:spcAft>
                        <a:buFont typeface="Wingdings" pitchFamily="2" charset="2"/>
                        <a:buChar char="Ø"/>
                        <a:tabLst/>
                      </a:pPr>
                      <a:r>
                        <a:rPr lang="en-ZA" sz="1400" b="1" dirty="0">
                          <a:solidFill>
                            <a:schemeClr val="tx1"/>
                          </a:solidFill>
                          <a:latin typeface="Calibri" panose="020F0502020204030204" pitchFamily="34" charset="0"/>
                          <a:cs typeface="Calibri" panose="020F0502020204030204" pitchFamily="34" charset="0"/>
                        </a:rPr>
                        <a:t>SERVICE EXCELLENCE</a:t>
                      </a:r>
                    </a:p>
                    <a:p>
                      <a:pPr marL="223838" lvl="1" indent="-212725" eaLnBrk="1" fontAlgn="base" hangingPunct="1">
                        <a:spcBef>
                          <a:spcPts val="600"/>
                        </a:spcBef>
                        <a:spcAft>
                          <a:spcPts val="600"/>
                        </a:spcAft>
                        <a:buFont typeface="Wingdings" pitchFamily="2" charset="2"/>
                        <a:buChar char="Ø"/>
                        <a:tabLst/>
                      </a:pPr>
                      <a:r>
                        <a:rPr lang="en-ZA" sz="1400" b="1" dirty="0">
                          <a:solidFill>
                            <a:schemeClr val="tx1"/>
                          </a:solidFill>
                          <a:latin typeface="Calibri" panose="020F0502020204030204" pitchFamily="34" charset="0"/>
                          <a:cs typeface="Calibri" panose="020F0502020204030204" pitchFamily="34" charset="0"/>
                        </a:rPr>
                        <a:t>INDEPENDENCE</a:t>
                      </a:r>
                    </a:p>
                    <a:p>
                      <a:pPr marL="223838" lvl="1" indent="-212725" eaLnBrk="1" fontAlgn="base" hangingPunct="1">
                        <a:spcBef>
                          <a:spcPts val="600"/>
                        </a:spcBef>
                        <a:spcAft>
                          <a:spcPts val="600"/>
                        </a:spcAft>
                        <a:buFont typeface="Wingdings" pitchFamily="2" charset="2"/>
                        <a:buChar char="Ø"/>
                        <a:tabLst/>
                      </a:pPr>
                      <a:r>
                        <a:rPr lang="en-ZA" sz="1400" b="1" dirty="0">
                          <a:solidFill>
                            <a:schemeClr val="tx1"/>
                          </a:solidFill>
                          <a:latin typeface="Calibri" panose="020F0502020204030204" pitchFamily="34" charset="0"/>
                          <a:cs typeface="Calibri" panose="020F0502020204030204" pitchFamily="34" charset="0"/>
                        </a:rPr>
                        <a:t>INTEGRITY</a:t>
                      </a:r>
                    </a:p>
                  </a:txBody>
                  <a:tcPr marL="84406" marR="84406" marT="42203" marB="42203">
                    <a:solidFill>
                      <a:schemeClr val="accent3">
                        <a:lumMod val="20000"/>
                        <a:lumOff val="80000"/>
                      </a:schemeClr>
                    </a:solidFill>
                  </a:tcPr>
                </a:tc>
                <a:extLst>
                  <a:ext uri="{0D108BD9-81ED-4DB2-BD59-A6C34878D82A}">
                    <a16:rowId xmlns:a16="http://schemas.microsoft.com/office/drawing/2014/main" val="417318523"/>
                  </a:ext>
                </a:extLst>
              </a:tr>
            </a:tbl>
          </a:graphicData>
        </a:graphic>
      </p:graphicFrame>
      <p:graphicFrame>
        <p:nvGraphicFramePr>
          <p:cNvPr id="13" name="Table 12">
            <a:extLst>
              <a:ext uri="{FF2B5EF4-FFF2-40B4-BE49-F238E27FC236}">
                <a16:creationId xmlns:a16="http://schemas.microsoft.com/office/drawing/2014/main" id="{41A91CAC-FB1D-4F8D-B9D9-881BF65BAE29}"/>
              </a:ext>
            </a:extLst>
          </p:cNvPr>
          <p:cNvGraphicFramePr>
            <a:graphicFrameLocks noGrp="1"/>
          </p:cNvGraphicFramePr>
          <p:nvPr>
            <p:extLst>
              <p:ext uri="{D42A27DB-BD31-4B8C-83A1-F6EECF244321}">
                <p14:modId xmlns:p14="http://schemas.microsoft.com/office/powerpoint/2010/main" val="3005042110"/>
              </p:ext>
            </p:extLst>
          </p:nvPr>
        </p:nvGraphicFramePr>
        <p:xfrm>
          <a:off x="213073" y="300266"/>
          <a:ext cx="8678470" cy="1632539"/>
        </p:xfrm>
        <a:graphic>
          <a:graphicData uri="http://schemas.openxmlformats.org/drawingml/2006/table">
            <a:tbl>
              <a:tblPr firstRow="1" bandRow="1">
                <a:tableStyleId>{00A15C55-8517-42AA-B614-E9B94910E393}</a:tableStyleId>
              </a:tblPr>
              <a:tblGrid>
                <a:gridCol w="8678470">
                  <a:extLst>
                    <a:ext uri="{9D8B030D-6E8A-4147-A177-3AD203B41FA5}">
                      <a16:colId xmlns:a16="http://schemas.microsoft.com/office/drawing/2014/main" val="1572973172"/>
                    </a:ext>
                  </a:extLst>
                </a:gridCol>
              </a:tblGrid>
              <a:tr h="504652">
                <a:tc>
                  <a:txBody>
                    <a:bodyPr/>
                    <a:lstStyle/>
                    <a:p>
                      <a:pPr algn="ctr">
                        <a:lnSpc>
                          <a:spcPct val="100000"/>
                        </a:lnSpc>
                        <a:spcBef>
                          <a:spcPts val="300"/>
                        </a:spcBef>
                        <a:spcAft>
                          <a:spcPts val="300"/>
                        </a:spcAft>
                      </a:pPr>
                      <a:r>
                        <a:rPr lang="en-US" sz="2800" dirty="0">
                          <a:solidFill>
                            <a:schemeClr val="tx1"/>
                          </a:solidFill>
                          <a:latin typeface="Calibri" panose="020F0502020204030204" pitchFamily="34" charset="0"/>
                          <a:cs typeface="Calibri" panose="020F0502020204030204" pitchFamily="34" charset="0"/>
                        </a:rPr>
                        <a:t> CSOS VISION</a:t>
                      </a:r>
                      <a:endParaRPr lang="en-ZA" sz="2800" dirty="0">
                        <a:solidFill>
                          <a:schemeClr val="tx1"/>
                        </a:solidFill>
                        <a:latin typeface="Calibri" panose="020F0502020204030204" pitchFamily="34" charset="0"/>
                        <a:cs typeface="Calibri" panose="020F0502020204030204" pitchFamily="34" charset="0"/>
                      </a:endParaRPr>
                    </a:p>
                  </a:txBody>
                  <a:tcPr marL="84406" marR="84406" marT="42203" marB="42203" anchor="ctr">
                    <a:solidFill>
                      <a:schemeClr val="accent3"/>
                    </a:solidFill>
                  </a:tcPr>
                </a:tc>
                <a:extLst>
                  <a:ext uri="{0D108BD9-81ED-4DB2-BD59-A6C34878D82A}">
                    <a16:rowId xmlns:a16="http://schemas.microsoft.com/office/drawing/2014/main" val="668270173"/>
                  </a:ext>
                </a:extLst>
              </a:tr>
              <a:tr h="1121413">
                <a:tc>
                  <a:txBody>
                    <a:bodyPr/>
                    <a:lstStyle/>
                    <a:p>
                      <a:pPr marL="0" marR="0" lvl="0" indent="0" algn="l" defTabSz="457200" rtl="0" eaLnBrk="1" fontAlgn="auto" latinLnBrk="0" hangingPunct="1">
                        <a:lnSpc>
                          <a:spcPct val="110000"/>
                        </a:lnSpc>
                        <a:spcBef>
                          <a:spcPts val="554"/>
                        </a:spcBef>
                        <a:spcAft>
                          <a:spcPts val="554"/>
                        </a:spcAft>
                        <a:buClrTx/>
                        <a:buSzTx/>
                        <a:buFontTx/>
                        <a:buNone/>
                        <a:tabLst/>
                        <a:defRPr/>
                      </a:pPr>
                      <a:endParaRPr kumimoji="0" lang="en-US" sz="1292" b="1" i="0" u="none" strike="noStrike" kern="1200" cap="none" spc="0" normalizeH="0" baseline="0" noProof="0" dirty="0">
                        <a:ln>
                          <a:noFill/>
                        </a:ln>
                        <a:solidFill>
                          <a:srgbClr val="71A84E"/>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10000"/>
                        </a:lnSpc>
                        <a:spcBef>
                          <a:spcPts val="554"/>
                        </a:spcBef>
                        <a:spcAft>
                          <a:spcPts val="554"/>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 CREDIBLE , WORLD CLASS  REGULATORY AUTHORITY FOR COMMUNITY SCHEMES IN SOUTH AFRICA.</a:t>
                      </a:r>
                      <a:endParaRPr kumimoji="0" lang="en-ZA" sz="1400" b="1" i="0" u="none" strike="noStrike" kern="1200" cap="none" spc="0" normalizeH="0" baseline="0" noProof="0" dirty="0">
                        <a:ln>
                          <a:noFill/>
                        </a:ln>
                        <a:solidFill>
                          <a:schemeClr val="tx1"/>
                        </a:solidFill>
                        <a:effectLst/>
                        <a:highlight>
                          <a:srgbClr val="5AD849"/>
                        </a:highlight>
                        <a:uLnTx/>
                        <a:uFillTx/>
                        <a:latin typeface="Calibri" panose="020F0502020204030204" pitchFamily="34" charset="0"/>
                        <a:ea typeface="+mn-ea"/>
                        <a:cs typeface="Calibri" panose="020F0502020204030204" pitchFamily="34" charset="0"/>
                      </a:endParaRPr>
                    </a:p>
                    <a:p>
                      <a:pPr marL="403225" algn="ctr"/>
                      <a:endParaRPr lang="en-US" sz="1200" b="1" i="0" dirty="0">
                        <a:solidFill>
                          <a:schemeClr val="accent2">
                            <a:lumMod val="50000"/>
                          </a:schemeClr>
                        </a:solidFill>
                        <a:latin typeface="Calibri" panose="020F0502020204030204" pitchFamily="34" charset="0"/>
                        <a:cs typeface="Calibri" panose="020F0502020204030204" pitchFamily="34" charset="0"/>
                      </a:endParaRPr>
                    </a:p>
                  </a:txBody>
                  <a:tcPr marL="84406" marR="84406" marT="42203" marB="42203">
                    <a:solidFill>
                      <a:schemeClr val="accent2">
                        <a:lumMod val="20000"/>
                        <a:lumOff val="80000"/>
                      </a:schemeClr>
                    </a:solidFill>
                  </a:tcPr>
                </a:tc>
                <a:extLst>
                  <a:ext uri="{0D108BD9-81ED-4DB2-BD59-A6C34878D82A}">
                    <a16:rowId xmlns:a16="http://schemas.microsoft.com/office/drawing/2014/main" val="417318523"/>
                  </a:ext>
                </a:extLst>
              </a:tr>
            </a:tbl>
          </a:graphicData>
        </a:graphic>
      </p:graphicFrame>
      <p:graphicFrame>
        <p:nvGraphicFramePr>
          <p:cNvPr id="2" name="Table 1">
            <a:extLst>
              <a:ext uri="{FF2B5EF4-FFF2-40B4-BE49-F238E27FC236}">
                <a16:creationId xmlns:a16="http://schemas.microsoft.com/office/drawing/2014/main" id="{D6541F42-6717-4C86-B9A9-3A46CEFA878A}"/>
              </a:ext>
            </a:extLst>
          </p:cNvPr>
          <p:cNvGraphicFramePr>
            <a:graphicFrameLocks noGrp="1"/>
          </p:cNvGraphicFramePr>
          <p:nvPr>
            <p:extLst>
              <p:ext uri="{D42A27DB-BD31-4B8C-83A1-F6EECF244321}">
                <p14:modId xmlns:p14="http://schemas.microsoft.com/office/powerpoint/2010/main" val="258346655"/>
              </p:ext>
            </p:extLst>
          </p:nvPr>
        </p:nvGraphicFramePr>
        <p:xfrm>
          <a:off x="213073" y="4380484"/>
          <a:ext cx="8678471" cy="2411827"/>
        </p:xfrm>
        <a:graphic>
          <a:graphicData uri="http://schemas.openxmlformats.org/drawingml/2006/table">
            <a:tbl>
              <a:tblPr firstRow="1" bandRow="1">
                <a:tableStyleId>{5C22544A-7EE6-4342-B048-85BDC9FD1C3A}</a:tableStyleId>
              </a:tblPr>
              <a:tblGrid>
                <a:gridCol w="1423812">
                  <a:extLst>
                    <a:ext uri="{9D8B030D-6E8A-4147-A177-3AD203B41FA5}">
                      <a16:colId xmlns:a16="http://schemas.microsoft.com/office/drawing/2014/main" val="57331701"/>
                    </a:ext>
                  </a:extLst>
                </a:gridCol>
                <a:gridCol w="1423812">
                  <a:extLst>
                    <a:ext uri="{9D8B030D-6E8A-4147-A177-3AD203B41FA5}">
                      <a16:colId xmlns:a16="http://schemas.microsoft.com/office/drawing/2014/main" val="2436092349"/>
                    </a:ext>
                  </a:extLst>
                </a:gridCol>
                <a:gridCol w="1423812">
                  <a:extLst>
                    <a:ext uri="{9D8B030D-6E8A-4147-A177-3AD203B41FA5}">
                      <a16:colId xmlns:a16="http://schemas.microsoft.com/office/drawing/2014/main" val="1527110519"/>
                    </a:ext>
                  </a:extLst>
                </a:gridCol>
                <a:gridCol w="1627213">
                  <a:extLst>
                    <a:ext uri="{9D8B030D-6E8A-4147-A177-3AD203B41FA5}">
                      <a16:colId xmlns:a16="http://schemas.microsoft.com/office/drawing/2014/main" val="1108378461"/>
                    </a:ext>
                  </a:extLst>
                </a:gridCol>
                <a:gridCol w="1356010">
                  <a:extLst>
                    <a:ext uri="{9D8B030D-6E8A-4147-A177-3AD203B41FA5}">
                      <a16:colId xmlns:a16="http://schemas.microsoft.com/office/drawing/2014/main" val="3125698049"/>
                    </a:ext>
                  </a:extLst>
                </a:gridCol>
                <a:gridCol w="1423812">
                  <a:extLst>
                    <a:ext uri="{9D8B030D-6E8A-4147-A177-3AD203B41FA5}">
                      <a16:colId xmlns:a16="http://schemas.microsoft.com/office/drawing/2014/main" val="2021547195"/>
                    </a:ext>
                  </a:extLst>
                </a:gridCol>
              </a:tblGrid>
              <a:tr h="253218">
                <a:tc gridSpan="6">
                  <a:txBody>
                    <a:bodyPr/>
                    <a:lstStyle/>
                    <a:p>
                      <a:pPr algn="ctr">
                        <a:spcBef>
                          <a:spcPts val="300"/>
                        </a:spcBef>
                        <a:spcAft>
                          <a:spcPts val="300"/>
                        </a:spcAft>
                      </a:pPr>
                      <a:r>
                        <a:rPr lang="en-ZA" sz="1800" b="1" i="0" dirty="0">
                          <a:solidFill>
                            <a:schemeClr val="tx1"/>
                          </a:solidFill>
                          <a:latin typeface="Calibri" panose="020F0502020204030204" pitchFamily="34" charset="0"/>
                          <a:cs typeface="Calibri" panose="020F0502020204030204" pitchFamily="34" charset="0"/>
                        </a:rPr>
                        <a:t> STRATEGIC OUTCOMES</a:t>
                      </a: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75000"/>
                      </a:schemeClr>
                    </a:solidFill>
                  </a:tcPr>
                </a:tc>
                <a:tc hMerge="1">
                  <a:txBody>
                    <a:bodyPr/>
                    <a:lstStyle/>
                    <a:p>
                      <a:pPr algn="ctr">
                        <a:spcBef>
                          <a:spcPts val="300"/>
                        </a:spcBef>
                        <a:spcAft>
                          <a:spcPts val="300"/>
                        </a:spcAft>
                      </a:pPr>
                      <a:endParaRPr lang="en-ZA" sz="1000" b="1" i="0"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lang="en-GB" sz="1000" b="1" i="0" noProof="0"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a:spcBef>
                          <a:spcPts val="300"/>
                        </a:spcBef>
                        <a:spcAft>
                          <a:spcPts val="300"/>
                        </a:spcAft>
                      </a:pPr>
                      <a:endParaRPr lang="en-ZA" sz="1000" b="1" i="0"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lang="en-GB" sz="1000" b="1" i="0" noProof="0"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260644593"/>
                  </a:ext>
                </a:extLst>
              </a:tr>
              <a:tr h="344178">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ZA" sz="1400" b="1" i="0" u="none" strike="noStrike" dirty="0">
                          <a:solidFill>
                            <a:schemeClr val="accent2"/>
                          </a:solidFill>
                          <a:effectLst/>
                          <a:latin typeface="Calibri" panose="020F0502020204030204" pitchFamily="34" charset="0"/>
                          <a:cs typeface="Calibri" panose="020F0502020204030204" pitchFamily="34" charset="0"/>
                        </a:rPr>
                        <a:t>REGULATE</a:t>
                      </a:r>
                    </a:p>
                    <a:p>
                      <a:pPr marL="0" marR="0" lvl="0" indent="0" algn="ctr" defTabSz="914400" rtl="0" eaLnBrk="1" fontAlgn="auto" latinLnBrk="0" hangingPunct="1">
                        <a:lnSpc>
                          <a:spcPct val="100000"/>
                        </a:lnSpc>
                        <a:spcBef>
                          <a:spcPts val="200"/>
                        </a:spcBef>
                        <a:spcAft>
                          <a:spcPts val="200"/>
                        </a:spcAft>
                        <a:buClrTx/>
                        <a:buSzTx/>
                        <a:buFontTx/>
                        <a:buNone/>
                        <a:tabLst/>
                        <a:defRPr/>
                      </a:pPr>
                      <a:endParaRPr lang="en-ZA" sz="1400" b="1" i="0" u="none" strike="noStrike" dirty="0">
                        <a:solidFill>
                          <a:schemeClr val="accent2"/>
                        </a:solidFill>
                        <a:effectLst/>
                        <a:latin typeface="Calibri" panose="020F0502020204030204" pitchFamily="34" charset="0"/>
                        <a:cs typeface="Calibri" panose="020F0502020204030204" pitchFamily="34" charset="0"/>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ZA" sz="1400" b="1" i="0" u="none" strike="noStrike" dirty="0">
                          <a:solidFill>
                            <a:schemeClr val="accent2"/>
                          </a:solidFill>
                          <a:effectLst/>
                          <a:latin typeface="Calibri" panose="020F0502020204030204" pitchFamily="34" charset="0"/>
                          <a:cs typeface="Calibri" panose="020F0502020204030204" pitchFamily="34" charset="0"/>
                        </a:rPr>
                        <a:t>JUSTICE  </a:t>
                      </a: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1" i="0" u="none" strike="noStrike" dirty="0">
                          <a:solidFill>
                            <a:schemeClr val="accent2"/>
                          </a:solidFill>
                          <a:effectLst/>
                          <a:latin typeface="Calibri" panose="020F0502020204030204" pitchFamily="34" charset="0"/>
                          <a:cs typeface="Calibri" panose="020F0502020204030204" pitchFamily="34" charset="0"/>
                        </a:rPr>
                        <a:t>SUSTAINABILITY </a:t>
                      </a:r>
                      <a:endParaRPr lang="en-ZA" sz="1400" b="1" i="0" u="none" strike="noStrike" dirty="0">
                        <a:solidFill>
                          <a:schemeClr val="accent2"/>
                        </a:solidFill>
                        <a:effectLst/>
                        <a:latin typeface="Calibri" panose="020F0502020204030204" pitchFamily="34" charset="0"/>
                        <a:cs typeface="Calibri" panose="020F0502020204030204" pitchFamily="34" charset="0"/>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1" i="0" u="none" strike="noStrike" dirty="0">
                          <a:solidFill>
                            <a:schemeClr val="accent2"/>
                          </a:solidFill>
                          <a:effectLst/>
                          <a:latin typeface="Calibri" panose="020F0502020204030204" pitchFamily="34" charset="0"/>
                          <a:cs typeface="Calibri" panose="020F0502020204030204" pitchFamily="34" charset="0"/>
                        </a:rPr>
                        <a:t>EDUCATE</a:t>
                      </a:r>
                      <a:endParaRPr lang="en-ZA" sz="1400" b="1" i="0" u="none" strike="noStrike" dirty="0">
                        <a:solidFill>
                          <a:schemeClr val="accent2"/>
                        </a:solidFill>
                        <a:effectLst/>
                        <a:latin typeface="Calibri" panose="020F0502020204030204" pitchFamily="34" charset="0"/>
                        <a:cs typeface="Calibri" panose="020F0502020204030204" pitchFamily="34" charset="0"/>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1" i="0" u="none" strike="noStrike" dirty="0">
                          <a:solidFill>
                            <a:schemeClr val="accent2"/>
                          </a:solidFill>
                          <a:effectLst/>
                          <a:latin typeface="Calibri" panose="020F0502020204030204" pitchFamily="34" charset="0"/>
                          <a:cs typeface="Calibri" panose="020F0502020204030204" pitchFamily="34" charset="0"/>
                        </a:rPr>
                        <a:t>TRANSFORM</a:t>
                      </a: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ZA" sz="1400" b="1" i="0" u="none" strike="noStrike" dirty="0">
                          <a:solidFill>
                            <a:schemeClr val="accent2"/>
                          </a:solidFill>
                          <a:effectLst/>
                          <a:latin typeface="Calibri" panose="020F0502020204030204" pitchFamily="34" charset="0"/>
                          <a:cs typeface="Calibri" panose="020F0502020204030204" pitchFamily="34" charset="0"/>
                        </a:rPr>
                        <a:t>ADMINISTER</a:t>
                      </a: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201342863"/>
                  </a:ext>
                </a:extLst>
              </a:tr>
              <a:tr h="1491175">
                <a:tc>
                  <a:txBody>
                    <a:bodyPr/>
                    <a:lstStyle/>
                    <a:p>
                      <a:r>
                        <a:rPr lang="en-US" sz="1400" kern="1200" dirty="0">
                          <a:solidFill>
                            <a:schemeClr val="dk1"/>
                          </a:solidFill>
                          <a:effectLst/>
                          <a:latin typeface="Calibri" panose="020F0502020204030204" pitchFamily="34" charset="0"/>
                          <a:ea typeface="+mn-ea"/>
                          <a:cs typeface="Calibri" panose="020F0502020204030204" pitchFamily="34" charset="0"/>
                        </a:rPr>
                        <a:t> An effectively regulated community scheme sector </a:t>
                      </a:r>
                      <a:endParaRPr lang="en-ZA" sz="1400" kern="1200" dirty="0">
                        <a:solidFill>
                          <a:schemeClr val="dk1"/>
                        </a:solidFill>
                        <a:effectLst/>
                        <a:latin typeface="Calibri" panose="020F0502020204030204" pitchFamily="34" charset="0"/>
                        <a:ea typeface="+mn-ea"/>
                        <a:cs typeface="Calibri" panose="020F0502020204030204" pitchFamily="34" charset="0"/>
                      </a:endParaRPr>
                    </a:p>
                    <a:p>
                      <a:r>
                        <a:rPr lang="en-US" sz="1400" kern="1200" dirty="0">
                          <a:solidFill>
                            <a:schemeClr val="dk1"/>
                          </a:solidFill>
                          <a:effectLst/>
                          <a:latin typeface="Calibri" panose="020F0502020204030204" pitchFamily="34" charset="0"/>
                          <a:ea typeface="+mn-ea"/>
                          <a:cs typeface="Calibri" panose="020F0502020204030204" pitchFamily="34" charset="0"/>
                        </a:rPr>
                        <a:t> </a:t>
                      </a:r>
                      <a:endParaRPr lang="en-ZA" sz="1400" kern="1200" dirty="0">
                        <a:solidFill>
                          <a:schemeClr val="dk1"/>
                        </a:solidFill>
                        <a:effectLst/>
                        <a:latin typeface="Calibri" panose="020F0502020204030204" pitchFamily="34" charset="0"/>
                        <a:ea typeface="+mn-ea"/>
                        <a:cs typeface="Calibri" panose="020F0502020204030204" pitchFamily="34" charset="0"/>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1113" marR="20955" lvl="0" indent="0" algn="l" defTabSz="742950" rtl="0" eaLnBrk="1" fontAlgn="auto" latinLnBrk="0" hangingPunct="1">
                        <a:lnSpc>
                          <a:spcPct val="110000"/>
                        </a:lnSpc>
                        <a:spcBef>
                          <a:spcPts val="200"/>
                        </a:spcBef>
                        <a:spcAft>
                          <a:spcPts val="200"/>
                        </a:spcAft>
                        <a:buClrTx/>
                        <a:buSzTx/>
                        <a:buFont typeface="+mj-lt"/>
                        <a:buNone/>
                        <a:tabLst/>
                        <a:defRPr/>
                      </a:pPr>
                      <a:r>
                        <a:rPr lang="en-US" sz="1400" kern="1200" dirty="0">
                          <a:solidFill>
                            <a:schemeClr val="dk1"/>
                          </a:solidFill>
                          <a:effectLst/>
                          <a:latin typeface="Calibri" panose="020F0502020204030204" pitchFamily="34" charset="0"/>
                          <a:ea typeface="+mn-ea"/>
                          <a:cs typeface="Calibri" panose="020F0502020204030204" pitchFamily="34" charset="0"/>
                        </a:rPr>
                        <a:t>Disputes resolved</a:t>
                      </a:r>
                      <a:endParaRPr lang="en-ZA"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200"/>
                        </a:spcBef>
                        <a:spcAft>
                          <a:spcPts val="200"/>
                        </a:spcAft>
                        <a:buClrTx/>
                        <a:buSzTx/>
                        <a:buFont typeface="+mj-lt"/>
                        <a:buNone/>
                        <a:tabLst/>
                        <a:defRPr/>
                      </a:pPr>
                      <a:r>
                        <a:rPr lang="en-US" sz="1400" kern="1200" dirty="0">
                          <a:solidFill>
                            <a:schemeClr val="dk1"/>
                          </a:solidFill>
                          <a:effectLst/>
                          <a:latin typeface="Calibri" panose="020F0502020204030204" pitchFamily="34" charset="0"/>
                          <a:ea typeface="+mn-ea"/>
                          <a:cs typeface="Calibri" panose="020F0502020204030204" pitchFamily="34" charset="0"/>
                        </a:rPr>
                        <a:t> Financially Viable and Sustainable Organisation </a:t>
                      </a:r>
                      <a:endParaRPr lang="en-GB" sz="1400" b="0" i="0" noProof="0" dirty="0">
                        <a:solidFill>
                          <a:srgbClr val="002060"/>
                        </a:solidFill>
                        <a:latin typeface="Calibri" panose="020F0502020204030204" pitchFamily="34" charset="0"/>
                        <a:cs typeface="Calibri" panose="020F0502020204030204" pitchFamily="34" charset="0"/>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1113" marR="20955" lvl="0" indent="0" algn="l" defTabSz="742950" rtl="0" eaLnBrk="1" fontAlgn="auto" latinLnBrk="0" hangingPunct="1">
                        <a:lnSpc>
                          <a:spcPct val="110000"/>
                        </a:lnSpc>
                        <a:spcBef>
                          <a:spcPts val="200"/>
                        </a:spcBef>
                        <a:spcAft>
                          <a:spcPts val="200"/>
                        </a:spcAft>
                        <a:buClrTx/>
                        <a:buSzTx/>
                        <a:buFont typeface="+mj-lt"/>
                        <a:buNone/>
                        <a:tabLst/>
                        <a:defRPr/>
                      </a:pPr>
                      <a:r>
                        <a:rPr lang="en-US" sz="1400" kern="1200" dirty="0">
                          <a:solidFill>
                            <a:schemeClr val="dk1"/>
                          </a:solidFill>
                          <a:effectLst/>
                          <a:latin typeface="Calibri" panose="020F0502020204030204" pitchFamily="34" charset="0"/>
                          <a:ea typeface="+mn-ea"/>
                          <a:cs typeface="Calibri" panose="020F0502020204030204" pitchFamily="34" charset="0"/>
                        </a:rPr>
                        <a:t>Empowered stakeholder</a:t>
                      </a:r>
                      <a:endParaRPr lang="en-ZA" sz="1400" i="0" strike="noStrike" kern="1200" dirty="0">
                        <a:solidFill>
                          <a:schemeClr val="tx1"/>
                        </a:solidFill>
                        <a:effectLst/>
                        <a:latin typeface="Calibri" panose="020F0502020204030204" pitchFamily="34" charset="0"/>
                        <a:ea typeface="+mn-ea"/>
                        <a:cs typeface="Calibri" panose="020F0502020204030204" pitchFamily="34" charset="0"/>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l">
                        <a:buFont typeface="+mj-lt"/>
                        <a:buNone/>
                      </a:pPr>
                      <a:r>
                        <a:rPr lang="en-US" sz="1400" kern="1200" dirty="0">
                          <a:solidFill>
                            <a:schemeClr val="dk1"/>
                          </a:solidFill>
                          <a:effectLst/>
                          <a:latin typeface="Calibri" panose="020F0502020204030204" pitchFamily="34" charset="0"/>
                          <a:ea typeface="+mn-ea"/>
                          <a:cs typeface="Calibri" panose="020F0502020204030204" pitchFamily="34" charset="0"/>
                        </a:rPr>
                        <a:t>Community scheme Sector Value chain Transformed </a:t>
                      </a:r>
                      <a:endParaRPr lang="en-GB" sz="1400" i="0" dirty="0">
                        <a:solidFill>
                          <a:schemeClr val="tx1"/>
                        </a:solidFill>
                        <a:latin typeface="Calibri" panose="020F0502020204030204" pitchFamily="34" charset="0"/>
                        <a:cs typeface="Calibri" panose="020F0502020204030204" pitchFamily="34" charset="0"/>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kern="1200" dirty="0">
                          <a:solidFill>
                            <a:schemeClr val="dk1"/>
                          </a:solidFill>
                          <a:effectLst/>
                          <a:latin typeface="Calibri" panose="020F0502020204030204" pitchFamily="34" charset="0"/>
                          <a:ea typeface="+mn-ea"/>
                          <a:cs typeface="Calibri" panose="020F0502020204030204" pitchFamily="34" charset="0"/>
                        </a:rPr>
                        <a:t> Effective and Efficient administration and governance </a:t>
                      </a:r>
                      <a:endParaRPr lang="en-ZA" sz="1400" kern="1200" dirty="0">
                        <a:solidFill>
                          <a:schemeClr val="dk1"/>
                        </a:solidFill>
                        <a:effectLst/>
                        <a:latin typeface="Calibri" panose="020F0502020204030204" pitchFamily="34" charset="0"/>
                        <a:ea typeface="+mn-ea"/>
                        <a:cs typeface="Calibri" panose="020F0502020204030204" pitchFamily="34" charset="0"/>
                      </a:endParaRPr>
                    </a:p>
                    <a:p>
                      <a:pPr marL="11113" marR="20955" lvl="0" indent="0" algn="l" defTabSz="742950" rtl="0" eaLnBrk="1" fontAlgn="auto" latinLnBrk="0" hangingPunct="1">
                        <a:lnSpc>
                          <a:spcPct val="110000"/>
                        </a:lnSpc>
                        <a:spcBef>
                          <a:spcPts val="200"/>
                        </a:spcBef>
                        <a:spcAft>
                          <a:spcPts val="200"/>
                        </a:spcAft>
                        <a:buClrTx/>
                        <a:buSzTx/>
                        <a:buFont typeface="+mj-lt"/>
                        <a:buNone/>
                        <a:tabLst/>
                        <a:defRPr/>
                      </a:pPr>
                      <a:endParaRPr lang="en-GB" sz="1400" i="0" dirty="0">
                        <a:latin typeface="Calibri" panose="020F0502020204030204" pitchFamily="34" charset="0"/>
                        <a:cs typeface="Calibri" panose="020F0502020204030204" pitchFamily="34" charset="0"/>
                      </a:endParaRPr>
                    </a:p>
                    <a:p>
                      <a:pPr marL="11113" marR="20955" lvl="0" indent="0" algn="l" defTabSz="742950" rtl="0" eaLnBrk="1" fontAlgn="auto" latinLnBrk="0" hangingPunct="1">
                        <a:lnSpc>
                          <a:spcPct val="110000"/>
                        </a:lnSpc>
                        <a:spcBef>
                          <a:spcPts val="200"/>
                        </a:spcBef>
                        <a:spcAft>
                          <a:spcPts val="200"/>
                        </a:spcAft>
                        <a:buClrTx/>
                        <a:buSzTx/>
                        <a:buFont typeface="+mj-lt"/>
                        <a:buNone/>
                        <a:tabLst/>
                        <a:defRPr/>
                      </a:pPr>
                      <a:endParaRPr lang="en-GB" sz="1400" i="0" dirty="0">
                        <a:latin typeface="Calibri" panose="020F0502020204030204" pitchFamily="34" charset="0"/>
                        <a:cs typeface="Calibri" panose="020F0502020204030204" pitchFamily="34" charset="0"/>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27815150"/>
                  </a:ext>
                </a:extLst>
              </a:tr>
            </a:tbl>
          </a:graphicData>
        </a:graphic>
      </p:graphicFrame>
      <p:graphicFrame>
        <p:nvGraphicFramePr>
          <p:cNvPr id="15" name="Table 14">
            <a:extLst>
              <a:ext uri="{FF2B5EF4-FFF2-40B4-BE49-F238E27FC236}">
                <a16:creationId xmlns:a16="http://schemas.microsoft.com/office/drawing/2014/main" id="{AC9AF909-2292-488A-84F5-D78477AC573E}"/>
              </a:ext>
            </a:extLst>
          </p:cNvPr>
          <p:cNvGraphicFramePr>
            <a:graphicFrameLocks noGrp="1"/>
          </p:cNvGraphicFramePr>
          <p:nvPr>
            <p:extLst>
              <p:ext uri="{D42A27DB-BD31-4B8C-83A1-F6EECF244321}">
                <p14:modId xmlns:p14="http://schemas.microsoft.com/office/powerpoint/2010/main" val="1103925733"/>
              </p:ext>
            </p:extLst>
          </p:nvPr>
        </p:nvGraphicFramePr>
        <p:xfrm>
          <a:off x="213073" y="2189549"/>
          <a:ext cx="5257697" cy="1825400"/>
        </p:xfrm>
        <a:graphic>
          <a:graphicData uri="http://schemas.openxmlformats.org/drawingml/2006/table">
            <a:tbl>
              <a:tblPr firstRow="1" bandRow="1">
                <a:tableStyleId>{5C22544A-7EE6-4342-B048-85BDC9FD1C3A}</a:tableStyleId>
              </a:tblPr>
              <a:tblGrid>
                <a:gridCol w="5257697">
                  <a:extLst>
                    <a:ext uri="{9D8B030D-6E8A-4147-A177-3AD203B41FA5}">
                      <a16:colId xmlns:a16="http://schemas.microsoft.com/office/drawing/2014/main" val="1572973172"/>
                    </a:ext>
                  </a:extLst>
                </a:gridCol>
              </a:tblGrid>
              <a:tr h="349096">
                <a:tc>
                  <a:txBody>
                    <a:bodyPr/>
                    <a:lstStyle/>
                    <a:p>
                      <a:pPr algn="ctr">
                        <a:spcBef>
                          <a:spcPts val="300"/>
                        </a:spcBef>
                        <a:spcAft>
                          <a:spcPts val="300"/>
                        </a:spcAft>
                      </a:pPr>
                      <a:r>
                        <a:rPr lang="en-US" sz="1100" b="1" dirty="0">
                          <a:solidFill>
                            <a:schemeClr val="tx1"/>
                          </a:solidFill>
                        </a:rPr>
                        <a:t> </a:t>
                      </a:r>
                      <a:r>
                        <a:rPr lang="en-US" sz="1800" b="1" dirty="0">
                          <a:solidFill>
                            <a:schemeClr val="tx1"/>
                          </a:solidFill>
                          <a:latin typeface="Calibri" panose="020F0502020204030204" pitchFamily="34" charset="0"/>
                          <a:cs typeface="Calibri" panose="020F0502020204030204" pitchFamily="34" charset="0"/>
                        </a:rPr>
                        <a:t>MISSION</a:t>
                      </a:r>
                      <a:endParaRPr lang="en-ZA" sz="1800" b="1" dirty="0">
                        <a:solidFill>
                          <a:schemeClr val="tx1"/>
                        </a:solidFill>
                        <a:latin typeface="Calibri" panose="020F0502020204030204" pitchFamily="34" charset="0"/>
                        <a:cs typeface="Calibri" panose="020F0502020204030204" pitchFamily="34" charset="0"/>
                      </a:endParaRPr>
                    </a:p>
                  </a:txBody>
                  <a:tcPr marL="84406" marR="84406" marT="42203" marB="42203" anchor="ctr">
                    <a:solidFill>
                      <a:schemeClr val="accent3">
                        <a:lumMod val="75000"/>
                      </a:schemeClr>
                    </a:solidFill>
                  </a:tcPr>
                </a:tc>
                <a:extLst>
                  <a:ext uri="{0D108BD9-81ED-4DB2-BD59-A6C34878D82A}">
                    <a16:rowId xmlns:a16="http://schemas.microsoft.com/office/drawing/2014/main" val="668270173"/>
                  </a:ext>
                </a:extLst>
              </a:tr>
              <a:tr h="1433867">
                <a:tc>
                  <a:txBody>
                    <a:bodyPr/>
                    <a:lstStyle/>
                    <a:p>
                      <a:pPr>
                        <a:lnSpc>
                          <a:spcPct val="110000"/>
                        </a:lnSpc>
                        <a:spcBef>
                          <a:spcPts val="300"/>
                        </a:spcBef>
                        <a:spcAft>
                          <a:spcPts val="300"/>
                        </a:spcAft>
                      </a:pPr>
                      <a:r>
                        <a:rPr kumimoji="0" lang="en-ZA" sz="1600" b="1"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In achieving its Vision, CSOS defines its Mission as:</a:t>
                      </a:r>
                    </a:p>
                    <a:p>
                      <a:pPr>
                        <a:lnSpc>
                          <a:spcPct val="110000"/>
                        </a:lnSpc>
                        <a:spcBef>
                          <a:spcPts val="300"/>
                        </a:spcBef>
                        <a:spcAft>
                          <a:spcPts val="300"/>
                        </a:spcAft>
                      </a:pPr>
                      <a:endParaRPr lang="en-ZA" sz="1600" b="1" dirty="0">
                        <a:latin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To ensure harmonious community schemes by providing regulation, education to all relevant stakeholders and an accessible dispute resolution service in an inclusive manner.</a:t>
                      </a:r>
                      <a:endParaRPr kumimoji="0" lang="en-ZA"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84406" marR="84406" marT="42203" marB="42203">
                    <a:solidFill>
                      <a:srgbClr val="E4E5E5"/>
                    </a:solidFill>
                  </a:tcPr>
                </a:tc>
                <a:extLst>
                  <a:ext uri="{0D108BD9-81ED-4DB2-BD59-A6C34878D82A}">
                    <a16:rowId xmlns:a16="http://schemas.microsoft.com/office/drawing/2014/main" val="417318523"/>
                  </a:ext>
                </a:extLst>
              </a:tr>
            </a:tbl>
          </a:graphicData>
        </a:graphic>
      </p:graphicFrame>
      <p:sp>
        <p:nvSpPr>
          <p:cNvPr id="20" name="Slide Number Placeholder 1">
            <a:extLst>
              <a:ext uri="{FF2B5EF4-FFF2-40B4-BE49-F238E27FC236}">
                <a16:creationId xmlns:a16="http://schemas.microsoft.com/office/drawing/2014/main" id="{0F2186D1-B879-4B62-AA52-615423828FFE}"/>
              </a:ext>
            </a:extLst>
          </p:cNvPr>
          <p:cNvSpPr txBox="1">
            <a:spLocks/>
          </p:cNvSpPr>
          <p:nvPr/>
        </p:nvSpPr>
        <p:spPr>
          <a:xfrm>
            <a:off x="8161322" y="6220696"/>
            <a:ext cx="539926" cy="33703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22041" rtl="0" eaLnBrk="1" fontAlgn="auto" latinLnBrk="0" hangingPunct="1">
              <a:lnSpc>
                <a:spcPct val="100000"/>
              </a:lnSpc>
              <a:spcBef>
                <a:spcPts val="0"/>
              </a:spcBef>
              <a:spcAft>
                <a:spcPts val="0"/>
              </a:spcAft>
              <a:buClrTx/>
              <a:buSzTx/>
              <a:buFontTx/>
              <a:buNone/>
              <a:tabLst/>
              <a:defRPr/>
            </a:pPr>
            <a:fld id="{B096A68C-B4B9-4655-ADD7-DE0DE3A097DD}" type="slidenum">
              <a:rPr kumimoji="0" lang="en-US" altLang="en-US" sz="923" b="0" i="0" u="none" strike="noStrike" kern="1200" cap="none" spc="0" normalizeH="0" baseline="0" noProof="0">
                <a:ln>
                  <a:noFill/>
                </a:ln>
                <a:solidFill>
                  <a:prstClr val="black"/>
                </a:solidFill>
                <a:effectLst/>
                <a:uLnTx/>
                <a:uFillTx/>
                <a:latin typeface="Arial"/>
                <a:ea typeface="+mn-ea"/>
                <a:cs typeface="Arial" pitchFamily="34" charset="0"/>
              </a:rPr>
              <a:pPr marL="0" marR="0" lvl="0" indent="0" algn="ctr" defTabSz="422041" rtl="0" eaLnBrk="1" fontAlgn="auto" latinLnBrk="0" hangingPunct="1">
                <a:lnSpc>
                  <a:spcPct val="100000"/>
                </a:lnSpc>
                <a:spcBef>
                  <a:spcPts val="0"/>
                </a:spcBef>
                <a:spcAft>
                  <a:spcPts val="0"/>
                </a:spcAft>
                <a:buClrTx/>
                <a:buSzTx/>
                <a:buFontTx/>
                <a:buNone/>
                <a:tabLst/>
                <a:defRPr/>
              </a:pPr>
              <a:t>9</a:t>
            </a:fld>
            <a:endParaRPr kumimoji="0" lang="en-US" altLang="en-US" sz="923"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3" name="Slide Number Placeholder 2">
            <a:extLst>
              <a:ext uri="{FF2B5EF4-FFF2-40B4-BE49-F238E27FC236}">
                <a16:creationId xmlns:a16="http://schemas.microsoft.com/office/drawing/2014/main" id="{8074E65F-D609-4B57-8269-9F2240E32F45}"/>
              </a:ext>
            </a:extLst>
          </p:cNvPr>
          <p:cNvSpPr>
            <a:spLocks noGrp="1"/>
          </p:cNvSpPr>
          <p:nvPr>
            <p:ph type="sldNum" sz="quarter" idx="12"/>
          </p:nvPr>
        </p:nvSpPr>
        <p:spPr/>
        <p:txBody>
          <a:bodyPr/>
          <a:lstStyle/>
          <a:p>
            <a:fld id="{1AD0EAB4-4954-FC42-9A58-C49EEA6F401E}" type="slidenum">
              <a:rPr lang="en-US" smtClean="0"/>
              <a:t>9</a:t>
            </a:fld>
            <a:endParaRPr lang="en-US" dirty="0"/>
          </a:p>
        </p:txBody>
      </p:sp>
    </p:spTree>
    <p:extLst>
      <p:ext uri="{BB962C8B-B14F-4D97-AF65-F5344CB8AC3E}">
        <p14:creationId xmlns:p14="http://schemas.microsoft.com/office/powerpoint/2010/main" val="1790548447"/>
      </p:ext>
    </p:extLst>
  </p:cSld>
  <p:clrMapOvr>
    <a:masterClrMapping/>
  </p:clrMapOvr>
</p:sld>
</file>

<file path=ppt/theme/theme1.xml><?xml version="1.0" encoding="utf-8"?>
<a:theme xmlns:a="http://schemas.openxmlformats.org/drawingml/2006/main" name="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G Blue 2 ">
      <a:dk1>
        <a:srgbClr val="000000"/>
      </a:dk1>
      <a:lt1>
        <a:srgbClr val="FFFFFF"/>
      </a:lt1>
      <a:dk2>
        <a:srgbClr val="DBD9D6"/>
      </a:dk2>
      <a:lt2>
        <a:srgbClr val="7F7F7F"/>
      </a:lt2>
      <a:accent1>
        <a:srgbClr val="385427"/>
      </a:accent1>
      <a:accent2>
        <a:srgbClr val="71A84E"/>
      </a:accent2>
      <a:accent3>
        <a:srgbClr val="AED68F"/>
      </a:accent3>
      <a:accent4>
        <a:srgbClr val="F2672B"/>
      </a:accent4>
      <a:accent5>
        <a:srgbClr val="DB1D35"/>
      </a:accent5>
      <a:accent6>
        <a:srgbClr val="36648B"/>
      </a:accent6>
      <a:hlink>
        <a:srgbClr val="9C9B9B"/>
      </a:hlink>
      <a:folHlink>
        <a:srgbClr val="6E6E6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esis Presentation template - new" id="{C216131A-E0A4-7A4A-BC21-698751DE7A0B}" vid="{BF69F328-9DB3-A64B-8D44-68441837946A}"/>
    </a:ext>
  </a:extLst>
</a:theme>
</file>

<file path=ppt/theme/theme3.xml><?xml version="1.0" encoding="utf-8"?>
<a:theme xmlns:a="http://schemas.openxmlformats.org/drawingml/2006/main" name="2_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EA744177E55444A0FA2058A321E8A0" ma:contentTypeVersion="8" ma:contentTypeDescription="Create a new document." ma:contentTypeScope="" ma:versionID="4e5d3d823ef07f2e4465b8905c77a147">
  <xsd:schema xmlns:xsd="http://www.w3.org/2001/XMLSchema" xmlns:xs="http://www.w3.org/2001/XMLSchema" xmlns:p="http://schemas.microsoft.com/office/2006/metadata/properties" xmlns:ns3="b5cbe13c-8ee1-49bb-95c4-76aef29376ea" targetNamespace="http://schemas.microsoft.com/office/2006/metadata/properties" ma:root="true" ma:fieldsID="3ac6704555bd14ff46d546b7cfe61234" ns3:_="">
    <xsd:import namespace="b5cbe13c-8ee1-49bb-95c4-76aef29376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be13c-8ee1-49bb-95c4-76aef2937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9ABC35-E770-4B97-98B7-F7F0EE9CD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be13c-8ee1-49bb-95c4-76aef2937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7EE89E-2E54-4C50-A4BD-C7A51ABFD77F}">
  <ds:schemaRefs>
    <ds:schemaRef ds:uri="b5cbe13c-8ee1-49bb-95c4-76aef29376ea"/>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5B3FD16-379F-4B5A-A6DF-E08C5C0BFE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TotalTime>
  <Words>3618</Words>
  <Application>Microsoft Office PowerPoint</Application>
  <PresentationFormat>On-screen Show (4:3)</PresentationFormat>
  <Paragraphs>656</Paragraphs>
  <Slides>50</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50</vt:i4>
      </vt:variant>
    </vt:vector>
  </HeadingPairs>
  <TitlesOfParts>
    <vt:vector size="58" baseType="lpstr">
      <vt:lpstr>Arial</vt:lpstr>
      <vt:lpstr>Calibri</vt:lpstr>
      <vt:lpstr>Symbol</vt:lpstr>
      <vt:lpstr>Times New Roman</vt:lpstr>
      <vt:lpstr>Wingdings</vt:lpstr>
      <vt:lpstr>Office Theme</vt:lpstr>
      <vt:lpstr>1_Office Theme</vt:lpstr>
      <vt:lpstr>2_Office Theme</vt:lpstr>
      <vt:lpstr>PowerPoint Presentation</vt:lpstr>
      <vt:lpstr>Table of content </vt:lpstr>
      <vt:lpstr>PURPOSE</vt:lpstr>
      <vt:lpstr>PowerPoint Presentation</vt:lpstr>
      <vt:lpstr>OUR MANDATE </vt:lpstr>
      <vt:lpstr>OUR MANDATE </vt:lpstr>
      <vt:lpstr>OVERVIEW OF THE ENTITY</vt:lpstr>
      <vt:lpstr>OVERVIEW OF THE ENTITY</vt:lpstr>
      <vt:lpstr>PowerPoint Presentation</vt:lpstr>
      <vt:lpstr>PowerPoint Presentation</vt:lpstr>
      <vt:lpstr>IMPACT STATEMENT OF THE ENTITY</vt:lpstr>
      <vt:lpstr>MEASURING OUTCOMES </vt:lpstr>
      <vt:lpstr>MEASURING OUTCOMES </vt:lpstr>
      <vt:lpstr>PowerPoint Presentation</vt:lpstr>
      <vt:lpstr>PowerPoint Presentation</vt:lpstr>
      <vt:lpstr>PowerPoint Presentation</vt:lpstr>
      <vt:lpstr>SITUATIONAL ANALYSIS </vt:lpstr>
      <vt:lpstr>SITUATIONAL ANALYSIS </vt:lpstr>
      <vt:lpstr>SITUATIONAL ANALYSIS </vt:lpstr>
      <vt:lpstr>SITUATIONAL ANALYSIS </vt:lpstr>
      <vt:lpstr>SITUATIONAL ANALYSIS </vt:lpstr>
      <vt:lpstr>SITUATIONAL ANALYSIS </vt:lpstr>
      <vt:lpstr>SITUATIONAL ANALYSIS </vt:lpstr>
      <vt:lpstr>SITUATIONAL ANALYSIS </vt:lpstr>
      <vt:lpstr>PowerPoint Presentation</vt:lpstr>
      <vt:lpstr>  OUTCOMES, OUTPUTS, PERFORMANCE INDICATORS AND TARGETS </vt:lpstr>
      <vt:lpstr>  OUTCOMES, OUTPUTS, PERFORMANCE INDICATORS AND TARGETS </vt:lpstr>
      <vt:lpstr>   OUTCOMES, OUTPUTS, PERFORMANCE INDICATORS AND TARGETS </vt:lpstr>
      <vt:lpstr>PowerPoint Presentation</vt:lpstr>
      <vt:lpstr>  OUTCOMES, OUTPUTS, PERFORMANCE INDICATORS AND TARGETS </vt:lpstr>
      <vt:lpstr>  OUTCOMES, OUTPUTS, PERFORMANCE INDICATORS AND TARGETS </vt:lpstr>
      <vt:lpstr>  OUTCOMES, OUTPUTS, PERFORMANCE INDICATORS AND TARGETS </vt:lpstr>
      <vt:lpstr>PowerPoint Presentation</vt:lpstr>
      <vt:lpstr>  OUTCOMES, OUTPUTS, PERFORMANCE INDICATORS AND TARGETS </vt:lpstr>
      <vt:lpstr>  OUTCOMES, OUTPUTS, PERFORMANCE INDICATORS AND TARGETS </vt:lpstr>
      <vt:lpstr>KEY RISKS </vt:lpstr>
      <vt:lpstr>KEY RISKS </vt:lpstr>
      <vt:lpstr>KEY RISKS </vt:lpstr>
      <vt:lpstr>PowerPoint Presentation</vt:lpstr>
      <vt:lpstr>2020/21 – 2022/23 Budget</vt:lpstr>
      <vt:lpstr>PowerPoint Presentation</vt:lpstr>
      <vt:lpstr>2020/21 – 2022/23 Budget (Continued)</vt:lpstr>
      <vt:lpstr>Financial Statements</vt:lpstr>
      <vt:lpstr>PowerPoint Presentation</vt:lpstr>
      <vt:lpstr>BUDGET ANALYSIS </vt:lpstr>
      <vt:lpstr>BUDGET ANAYLSIS (continued)</vt:lpstr>
      <vt:lpstr>BUDGET ANALYSIS (continued)</vt:lpstr>
      <vt:lpstr>BUDGET ANALYSIS (continued)</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Lebaone Lobelo</dc:creator>
  <cp:lastModifiedBy>Koliswa Pasiya-Mndende</cp:lastModifiedBy>
  <cp:revision>5</cp:revision>
  <dcterms:created xsi:type="dcterms:W3CDTF">2020-05-05T13:17:21Z</dcterms:created>
  <dcterms:modified xsi:type="dcterms:W3CDTF">2020-05-08T16:42:57Z</dcterms:modified>
</cp:coreProperties>
</file>