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80" r:id="rId5"/>
    <p:sldId id="321" r:id="rId6"/>
    <p:sldId id="259" r:id="rId7"/>
    <p:sldId id="326" r:id="rId8"/>
    <p:sldId id="281" r:id="rId9"/>
    <p:sldId id="275" r:id="rId10"/>
    <p:sldId id="278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8" r:id="rId32"/>
    <p:sldId id="349" r:id="rId33"/>
    <p:sldId id="347" r:id="rId34"/>
    <p:sldId id="350" r:id="rId35"/>
    <p:sldId id="351" r:id="rId36"/>
    <p:sldId id="352" r:id="rId37"/>
    <p:sldId id="353" r:id="rId38"/>
    <p:sldId id="354" r:id="rId39"/>
    <p:sldId id="279" r:id="rId40"/>
    <p:sldId id="355" r:id="rId41"/>
    <p:sldId id="358" r:id="rId42"/>
    <p:sldId id="359" r:id="rId43"/>
    <p:sldId id="360" r:id="rId44"/>
    <p:sldId id="361" r:id="rId45"/>
    <p:sldId id="362" r:id="rId46"/>
    <p:sldId id="363" r:id="rId47"/>
    <p:sldId id="322" r:id="rId48"/>
    <p:sldId id="357" r:id="rId4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77D"/>
    <a:srgbClr val="84838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B025E-72D8-4DC1-A945-36341A438B86}" v="1" dt="2020-05-10T17:22:46.422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50" d="100"/>
          <a:sy n="50" d="100"/>
        </p:scale>
        <p:origin x="126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Netshidzati" userId="f6eafc26-9c64-4e80-be90-56ed11ee0e4e" providerId="ADAL" clId="{965B025E-72D8-4DC1-A945-36341A438B86}"/>
    <pc:docChg chg="undo modSld">
      <pc:chgData name="Eric Netshidzati" userId="f6eafc26-9c64-4e80-be90-56ed11ee0e4e" providerId="ADAL" clId="{965B025E-72D8-4DC1-A945-36341A438B86}" dt="2020-05-10T17:24:29.246" v="12" actId="948"/>
      <pc:docMkLst>
        <pc:docMk/>
      </pc:docMkLst>
      <pc:sldChg chg="modSp">
        <pc:chgData name="Eric Netshidzati" userId="f6eafc26-9c64-4e80-be90-56ed11ee0e4e" providerId="ADAL" clId="{965B025E-72D8-4DC1-A945-36341A438B86}" dt="2020-05-10T17:24:29.246" v="12" actId="948"/>
        <pc:sldMkLst>
          <pc:docMk/>
          <pc:sldMk cId="3177348879" sldId="280"/>
        </pc:sldMkLst>
        <pc:spChg chg="mod">
          <ac:chgData name="Eric Netshidzati" userId="f6eafc26-9c64-4e80-be90-56ed11ee0e4e" providerId="ADAL" clId="{965B025E-72D8-4DC1-A945-36341A438B86}" dt="2020-05-10T17:24:29.246" v="12" actId="948"/>
          <ac:spMkLst>
            <pc:docMk/>
            <pc:sldMk cId="3177348879" sldId="280"/>
            <ac:spMk id="6451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6411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pPr>
              <a:defRPr/>
            </a:pPr>
            <a:fld id="{8CD265EB-97A0-4978-8091-D598A405867D}" type="datetimeFigureOut">
              <a:rPr lang="en-US"/>
              <a:pPr>
                <a:defRPr/>
              </a:pPr>
              <a:t>5/11/2020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59" cy="496411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pPr>
              <a:defRPr/>
            </a:pPr>
            <a:fld id="{0158B02A-CD69-451F-BE4B-01FA31E119A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0850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0" cy="496332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5" y="0"/>
            <a:ext cx="2945980" cy="496332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84EFCAA3-2A3F-4B39-BF8F-38C7B81719A6}" type="datetimeFigureOut">
              <a:rPr lang="en-ZA" smtClean="0"/>
              <a:pPr/>
              <a:t>2020/05/11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6" tIns="46008" rIns="92016" bIns="46008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9" y="4715947"/>
            <a:ext cx="5437500" cy="4466982"/>
          </a:xfrm>
          <a:prstGeom prst="rect">
            <a:avLst/>
          </a:prstGeom>
        </p:spPr>
        <p:txBody>
          <a:bodyPr vert="horz" lIns="92016" tIns="46008" rIns="92016" bIns="460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298"/>
            <a:ext cx="2945980" cy="496331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5" y="9430298"/>
            <a:ext cx="2945980" cy="496331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82DF2172-5804-4B21-987F-A71167DC121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308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F2172-5804-4B21-987F-A71167DC121A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575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F2172-5804-4B21-987F-A71167DC121A}" type="slidenum">
              <a:rPr lang="en-ZA" smtClean="0"/>
              <a:pPr/>
              <a:t>38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727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2172-5804-4B21-987F-A71167DC121A}" type="slidenum">
              <a:rPr lang="en-ZA" smtClean="0"/>
              <a:pPr/>
              <a:t>41</a:t>
            </a:fld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3803C4-2174-4A12-9D1D-A7A162211F2F}" type="datetime1">
              <a:rPr lang="en-ZA" smtClean="0"/>
              <a:t>2020/05/11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782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6419056" cy="785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00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F1AB-E70B-4218-879F-10602E207DBC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2875"/>
            <a:ext cx="829126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072188"/>
            <a:ext cx="142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FAD93AF-EF1A-4AA9-B7B9-92C51D8985D1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49"/>
            <a:ext cx="9144000" cy="1216001"/>
          </a:xfrm>
        </p:spPr>
        <p:txBody>
          <a:bodyPr/>
          <a:lstStyle/>
          <a:p>
            <a:r>
              <a:rPr lang="en-ZA" sz="3200" dirty="0">
                <a:solidFill>
                  <a:srgbClr val="993300"/>
                </a:solidFill>
                <a:latin typeface="Tw Cen MT" panose="020B0602020104020603" pitchFamily="34" charset="0"/>
              </a:rPr>
              <a:t>Strategic Plan 2020 - 2025  and Annual Performance Plan for the Year 2020/21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4604792"/>
            <a:ext cx="9144000" cy="1920552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400" b="1" dirty="0">
                <a:latin typeface="Tw Cen MT" panose="020B0602020104020603" pitchFamily="34" charset="0"/>
              </a:rPr>
              <a:t>Presentation to the Parliamentary Portfolio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latin typeface="Tw Cen MT" panose="020B0602020104020603" pitchFamily="34" charset="0"/>
              </a:rPr>
              <a:t>Committee on Higher Education, Science &amp; Technology and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latin typeface="Tw Cen MT" panose="020B0602020104020603" pitchFamily="34" charset="0"/>
              </a:rPr>
              <a:t>Select Committee on Education and Technology, Sports, Arts &amp; Culture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400" b="1" dirty="0">
                <a:latin typeface="Tw Cen MT" panose="020B0602020104020603" pitchFamily="34" charset="0"/>
              </a:rPr>
              <a:t>11 May 2020</a:t>
            </a:r>
          </a:p>
        </p:txBody>
      </p:sp>
      <p:pic>
        <p:nvPicPr>
          <p:cNvPr id="5" name="Picture 4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ADA78F7E-C54E-4A81-AB9D-CEF11D08C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348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34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DM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34573"/>
              </p:ext>
            </p:extLst>
          </p:nvPr>
        </p:nvGraphicFramePr>
        <p:xfrm>
          <a:off x="-35496" y="765175"/>
          <a:ext cx="9179496" cy="6143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1919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024051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2819214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08431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93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886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Develop and maintain a comprehensive database of qualifications, learning programmes, student enrolment &amp; achievement for all HEIs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A functional database holding records of all HEIs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Percentage of HEIs that have all required sets of data records in the database,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75%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2359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Undertake verification &amp; validation of data to ensure validity, accuracy &amp; reliability of data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Valid, accurate &amp; reliable datasets 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Percentage of data sets that are verified &amp; validated to be  accurate &amp; reliable, from all data sets submitted by institutions,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75%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1257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Maintain HEQCIS database &amp; submit achievement data for private higher education institutions to the NLRD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Submission of data to the NLRD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Number of data uploads onto the NLRD 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86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PDR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357862"/>
              </p:ext>
            </p:extLst>
          </p:nvPr>
        </p:nvGraphicFramePr>
        <p:xfrm>
          <a:off x="-35496" y="765175"/>
          <a:ext cx="9179496" cy="7098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206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824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&amp; undertake further development of the HEQSF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Reviewed &amp;/or further developed HEQSF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the following phases in the review &amp; further development process: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1: Review process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2: Further development &amp; update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3: Approvals &amp; Publication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Phase 1 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276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or review policies related to the NQF for the HE sector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Policies developed &amp;/ or reviewed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policies developed &amp;/or reviewed &amp; approved,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113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support to institutions in the development &amp; implementation of relevant institutional level policies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provided to institutions with respect to development &amp; implementation of relevant institutional policies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HEIs provided with support with respect to the development &amp; implementation of relevant institutional policies, by 31 March 2021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30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P&amp;C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38894"/>
              </p:ext>
            </p:extLst>
          </p:nvPr>
        </p:nvGraphicFramePr>
        <p:xfrm>
          <a:off x="-35496" y="620688"/>
          <a:ext cx="9179496" cy="648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792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Undertake joint projects with SAQA, other QCs, the DHET, professional bodies &amp; others 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reports or other submissions from the joint or collaborative projects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project reports or other submissions from the joint or collaborative projects, by 31 March 2021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557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 part in national events, initiatives &amp; fora on NQF, QA &amp; quality promotion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events &amp;/or forum on NQF, quality assurance &amp; promotion involved in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national events &amp;/or forums on NQF, quality assurance and promotion involved in,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491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 part in regional or international initiatives on qualification frameworks, quality assurance &amp; promotion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&amp;/or international events &amp;/or forums on qualifications framework, quality assurance &amp; promotion involved in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regional &amp;/or international events &amp;/or forums on qualifications framework, quality assurance &amp; promotion involved in,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86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QPCD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91050"/>
              </p:ext>
            </p:extLst>
          </p:nvPr>
        </p:nvGraphicFramePr>
        <p:xfrm>
          <a:off x="-35496" y="620688"/>
          <a:ext cx="9179496" cy="648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792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 and convene quality fora &amp; other workshops for public &amp; private HEIs, &amp; professional bodies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forums &amp;/or workshops organised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quality forums &amp;/or workshops organised, by 31 March 2021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557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Compile &amp; produce good practice guides on relevant themes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practice guides produced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good practice guides produced,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491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Coordinate the capacity development initiatives associated with the New Quality Assurance Framework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development interventions or initiatives coordinated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capacity development interventions or initiatives coordinated,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18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983B0E-995F-4614-A297-E81791AC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936"/>
          </a:xfrm>
        </p:spPr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Programme 2: Quality Assurance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874296"/>
          </a:xfrm>
        </p:spPr>
        <p:txBody>
          <a:bodyPr/>
          <a:lstStyle/>
          <a:p>
            <a:pPr lvl="0"/>
            <a:r>
              <a:rPr lang="en-GB" sz="3000" b="1" dirty="0">
                <a:latin typeface="Tw Cen MT" panose="020B0602020104020603" pitchFamily="34" charset="0"/>
              </a:rPr>
              <a:t>Purpose of the Programme</a:t>
            </a:r>
            <a:r>
              <a:rPr lang="en-GB" sz="3000" dirty="0">
                <a:latin typeface="Tw Cen MT" panose="020B0602020104020603" pitchFamily="34" charset="0"/>
              </a:rPr>
              <a:t>: </a:t>
            </a:r>
            <a:r>
              <a:rPr lang="en-ZA" sz="3000" dirty="0">
                <a:latin typeface="Tw Cen MT" panose="020B0602020104020603" pitchFamily="34" charset="0"/>
              </a:rPr>
              <a:t>to contribute towards the fulfilment of the mandate of the CHE as the national authority for QA in HE. The programme develops &amp; implements processes to inform, assure, promote &amp; monitor quality in HEIs</a:t>
            </a:r>
          </a:p>
          <a:p>
            <a:pPr marL="0" lvl="0" indent="0">
              <a:buNone/>
            </a:pPr>
            <a:r>
              <a:rPr lang="en-ZA" sz="3000" dirty="0">
                <a:latin typeface="Tw Cen MT" panose="020B0602020104020603" pitchFamily="34" charset="0"/>
              </a:rPr>
              <a:t> </a:t>
            </a:r>
          </a:p>
          <a:p>
            <a:pPr lvl="0"/>
            <a:r>
              <a:rPr lang="en-GB" sz="3000" b="1" dirty="0">
                <a:latin typeface="Tw Cen MT" panose="020B0602020104020603" pitchFamily="34" charset="0"/>
              </a:rPr>
              <a:t>Advances Strategic Outcome 2</a:t>
            </a:r>
            <a:r>
              <a:rPr lang="en-GB" sz="3000" dirty="0">
                <a:latin typeface="Tw Cen MT" panose="020B0602020104020603" pitchFamily="34" charset="0"/>
              </a:rPr>
              <a:t>: </a:t>
            </a:r>
            <a:r>
              <a:rPr lang="en-ZA" dirty="0">
                <a:latin typeface="Tw Cen MT" panose="020B0602020104020603" pitchFamily="34" charset="0"/>
              </a:rPr>
              <a:t>Comprehensive &amp; coherent QA system for the HE sector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881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361F-956F-4AEF-9168-55EA58A9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Sub-programmes of Programme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808D-36FC-469D-B195-9AEE0C756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9180512" cy="4370239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Accreditation (AC) </a:t>
            </a:r>
            <a:endParaRPr lang="en-ZA" sz="3000" dirty="0">
              <a:latin typeface="Tw Cen MT" panose="020B0602020104020603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Institutional Audits (IA)</a:t>
            </a:r>
            <a:endParaRPr lang="en-ZA" sz="3000" dirty="0">
              <a:latin typeface="Tw Cen MT" panose="020B0602020104020603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National Reviews (NR)</a:t>
            </a:r>
            <a:endParaRPr lang="en-ZA" sz="3000" dirty="0">
              <a:latin typeface="Tw Cen MT" panose="020B0602020104020603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Development of a New Quality Assurance Framework (NQAF)</a:t>
            </a:r>
            <a:endParaRPr lang="en-ZA" sz="3000" dirty="0">
              <a:latin typeface="Tw Cen MT" panose="020B0602020104020603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8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AC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993764"/>
              </p:ext>
            </p:extLst>
          </p:nvPr>
        </p:nvGraphicFramePr>
        <p:xfrm>
          <a:off x="-35496" y="620688"/>
          <a:ext cx="9179496" cy="6277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99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28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Accredit new programmes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 submitted for accreditation &amp; presented to the HEQC for decisions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programme accreditation applications received that go through the accreditation process &amp; are presented to the HEQC within 8 months from the date of appointment of evaluators, by 31 March 2021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28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Reaccredit existing programmes for private higher education institutions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 submitted for reaccreditation &amp; presented to the HEQC for decisions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programme reaccreditation applications received that go through the accreditation process &amp;are presented to the HEQC within 8 months from the date of appointment of evaluators,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88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AC (Continued)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164656"/>
              </p:ext>
            </p:extLst>
          </p:nvPr>
        </p:nvGraphicFramePr>
        <p:xfrm>
          <a:off x="-35496" y="620688"/>
          <a:ext cx="9179496" cy="6277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99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21923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 &amp; conduct site visits to verify the capacity of HEIs to offer quality programmes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visits to HEIs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site visits undertaken whose reports are presented to the HEQC within 4 months from the date of receipt of reports from the site visit panels,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3445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 the accreditation &amp; reaccreditation framework documents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revised accreditation &amp; reaccreditation framework document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the following phases in the revision process: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1: Prototype revised framework produced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2: Prototype revised framework piloted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3: Final &amp; approved revised framework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4: Full scale implementation of revised framework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Phase 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38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IA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313522"/>
              </p:ext>
            </p:extLst>
          </p:nvPr>
        </p:nvGraphicFramePr>
        <p:xfrm>
          <a:off x="-35496" y="620688"/>
          <a:ext cx="9179496" cy="6517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792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 relevant personnel from HEIs on the implementation of the new framework for Institutional Audits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Workshops on the new framework for Institutional Audits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HEIs that have the relevant personnel workshopped  on the new framework for Institutional Audits, by 31 March 2021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55702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the quality assurance mechanisms of HEIs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 audits initiated 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Institutional Audits initiated,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49124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reports on completed Institutional Audits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of completed Institutional Audits which are finalised &amp; approved,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62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NR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80333"/>
              </p:ext>
            </p:extLst>
          </p:nvPr>
        </p:nvGraphicFramePr>
        <p:xfrm>
          <a:off x="-35496" y="620688"/>
          <a:ext cx="9179496" cy="648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79257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 National Reviews of </a:t>
                      </a:r>
                      <a:r>
                        <a:rPr lang="en-ZA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programmes in specific subject fields &amp; qualifications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Reviews initiated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National Reviews initiated, by 31 March 2021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55702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reports on completed National Reviews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completed National Reviews that have their reports finalised &amp; approved, by 31 March 2021 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491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Prepare &amp; publish national reports </a:t>
                      </a:r>
                      <a:r>
                        <a:rPr lang="en-ZA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state of provision of the reviewed programmes or qualifications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national reports </a:t>
                      </a: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state of provision of the reviewed programmes or qualifications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national reports </a:t>
                      </a: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state of provision of the reviewed programmes or qualifications published</a:t>
                      </a: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41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44904-5D16-4EDE-B47F-884BD5C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" y="1"/>
            <a:ext cx="9103360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Mission of the 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13FE-F9A5-4EF1-8982-7225C2AE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" y="1124744"/>
            <a:ext cx="9103360" cy="5072633"/>
          </a:xfrm>
        </p:spPr>
        <p:txBody>
          <a:bodyPr/>
          <a:lstStyle/>
          <a:p>
            <a:pPr marL="0" indent="0">
              <a:buNone/>
            </a:pPr>
            <a:r>
              <a:rPr lang="en-ZA" sz="3000" dirty="0">
                <a:latin typeface="Tw Cen MT" panose="020B0602020104020603" pitchFamily="34" charset="0"/>
              </a:rPr>
              <a:t>The CHE is an independent, statutory, quality assurance &amp; advisory body for South African higher education, which transforms lives in pursuit of an equitable, prosperous &amp; innovative society. In fulfilment of its role, the CHE: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Leads &amp; manages external quality assurance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Regulates qualifications through the HEQSF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Is an intellectual hub for higher education research, monitoring, policy, &amp; critical discourse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Advises the Minister on all higher education matters</a:t>
            </a:r>
            <a:r>
              <a:rPr lang="en-ZA" dirty="0"/>
              <a:t> </a:t>
            </a:r>
          </a:p>
          <a:p>
            <a:pPr marL="0" indent="0">
              <a:buNone/>
            </a:pPr>
            <a:endParaRPr lang="en-ZA" sz="3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85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NQAF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802450"/>
              </p:ext>
            </p:extLst>
          </p:nvPr>
        </p:nvGraphicFramePr>
        <p:xfrm>
          <a:off x="-35496" y="620688"/>
          <a:ext cx="9179496" cy="648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403648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792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with stakeholders to obtain their inputs on the framework being developed 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 engagement meetings  or forums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stakeholder engagement events or forums held,  by 31 March 2021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557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the development of a prototype new quality assurance framework 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Prototype new quality assurance framework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the development of the new quality assurance framework, by 31 March 2021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framework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491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the capacity development needs of HEIs for management of their IQMS &amp; develop a plan of action for supporting the HEIs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report &amp; plan of action on the capacity development needs of HEIs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Finalised &amp; approved report &amp; plan of action on the capacity development needs of HEIs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be undertaken in 2021/22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41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983B0E-995F-4614-A297-E81791AC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936"/>
          </a:xfrm>
        </p:spPr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Programme 3: Research, Monitoring &amp; Advice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874296"/>
          </a:xfrm>
        </p:spPr>
        <p:txBody>
          <a:bodyPr/>
          <a:lstStyle/>
          <a:p>
            <a:pPr lvl="0"/>
            <a:r>
              <a:rPr lang="en-GB" sz="3000" b="1" dirty="0">
                <a:latin typeface="Tw Cen MT" panose="020B0602020104020603" pitchFamily="34" charset="0"/>
              </a:rPr>
              <a:t>Purpose of the Programme</a:t>
            </a:r>
            <a:r>
              <a:rPr lang="en-GB" sz="3000" dirty="0">
                <a:latin typeface="Tw Cen MT" panose="020B0602020104020603" pitchFamily="34" charset="0"/>
              </a:rPr>
              <a:t>: to </a:t>
            </a:r>
            <a:r>
              <a:rPr lang="en-ZA" sz="3000" dirty="0">
                <a:latin typeface="Tw Cen MT" panose="020B0602020104020603" pitchFamily="34" charset="0"/>
              </a:rPr>
              <a:t>revitalise &amp; strengthen the research, monitoring, evaluation &amp; advice capabilities of the CHE</a:t>
            </a:r>
          </a:p>
          <a:p>
            <a:pPr marL="0" lvl="0" indent="0">
              <a:buNone/>
            </a:pPr>
            <a:r>
              <a:rPr lang="en-ZA" sz="3000" dirty="0">
                <a:latin typeface="Tw Cen MT" panose="020B0602020104020603" pitchFamily="34" charset="0"/>
              </a:rPr>
              <a:t> </a:t>
            </a:r>
          </a:p>
          <a:p>
            <a:pPr lvl="0"/>
            <a:r>
              <a:rPr lang="en-GB" sz="3000" b="1" dirty="0">
                <a:latin typeface="Tw Cen MT" panose="020B0602020104020603" pitchFamily="34" charset="0"/>
              </a:rPr>
              <a:t>Advances Strategic Outcome 3</a:t>
            </a:r>
            <a:r>
              <a:rPr lang="en-GB" sz="3000" dirty="0">
                <a:latin typeface="Tw Cen MT" panose="020B0602020104020603" pitchFamily="34" charset="0"/>
              </a:rPr>
              <a:t>: The </a:t>
            </a:r>
            <a:r>
              <a:rPr lang="en-GB" dirty="0">
                <a:latin typeface="Tw Cen MT" panose="020B0602020104020603" pitchFamily="34" charset="0"/>
              </a:rPr>
              <a:t>CHE </a:t>
            </a:r>
            <a:r>
              <a:rPr lang="en-ZA" dirty="0">
                <a:latin typeface="Tw Cen MT" panose="020B0602020104020603" pitchFamily="34" charset="0"/>
              </a:rPr>
              <a:t>as a</a:t>
            </a:r>
            <a:r>
              <a:rPr lang="en-ZA" b="1" dirty="0">
                <a:latin typeface="Tw Cen MT" panose="020B0602020104020603" pitchFamily="34" charset="0"/>
              </a:rPr>
              <a:t> </a:t>
            </a:r>
            <a:r>
              <a:rPr lang="en-ZA" dirty="0">
                <a:latin typeface="Tw Cen MT" panose="020B0602020104020603" pitchFamily="34" charset="0"/>
              </a:rPr>
              <a:t>reputable centre of intellectual discourse, knowledge generation &amp; advice on HE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383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361F-956F-4AEF-9168-55EA58A9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Sub-programmes of Programme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808D-36FC-469D-B195-9AEE0C756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9180512" cy="4370239"/>
          </a:xfrm>
        </p:spPr>
        <p:txBody>
          <a:bodyPr/>
          <a:lstStyle/>
          <a:p>
            <a:pPr lvl="3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Research</a:t>
            </a:r>
            <a:endParaRPr lang="en-ZA" sz="3000" dirty="0">
              <a:latin typeface="Tw Cen MT" panose="020B0602020104020603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Monitoring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Advice</a:t>
            </a:r>
            <a:endParaRPr lang="en-ZA" sz="3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416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Research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629400"/>
              </p:ext>
            </p:extLst>
          </p:nvPr>
        </p:nvGraphicFramePr>
        <p:xfrm>
          <a:off x="-17748" y="618872"/>
          <a:ext cx="9179496" cy="7318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2885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Undertake or commission research on selected themes or topics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reports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research reports produced, by 31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platforms for fostering critical discourses on contemporary 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Conferences, colloquia, seminars, symposia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conferences, colloquia, seminars, or symposia organised, by 31 March 2021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1374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Disseminate research findings through scholarly publishing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Journal/ book publications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journals/journal articles or books/book chapters published, by 31 March 2021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  <a:tr h="2491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Synthesise &amp; package research findings into policy briefs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briefs/Briefly Speaking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policy briefs or Briefly Speaking articles produced, by 31 March 2021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334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995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Monitoring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90572"/>
              </p:ext>
            </p:extLst>
          </p:nvPr>
        </p:nvGraphicFramePr>
        <p:xfrm>
          <a:off x="-35496" y="620688"/>
          <a:ext cx="9179496" cy="7057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792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Collate &amp; analyse information on key trends and developments in 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Education Monitor or Review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Number of Higher Education Monitors/Reviews produced, by 31 March 2021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557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the performance of the public higher education sector against national targets on key indicators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VitalStats 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ZA" sz="2000" b="1" i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VitalStats</a:t>
                      </a: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 produced, by 31 March 2021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491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&amp; update profiles for HEIs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 profiles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institutional profiles produced or updated, by 31 March 2021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3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Advice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74946"/>
              </p:ext>
            </p:extLst>
          </p:nvPr>
        </p:nvGraphicFramePr>
        <p:xfrm>
          <a:off x="-35496" y="620688"/>
          <a:ext cx="9179496" cy="6277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99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28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Source, analyse &amp; package information into responsive advice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Responsive advice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requests for advice responded to with the submission of advice, by 31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28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Synthesise &amp; package research findings into proactive advice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Proactive advice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Number of pieces of proactive advice produced &amp; submitted, by 31 March 2021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550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983B0E-995F-4614-A297-E81791AC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936"/>
          </a:xfrm>
        </p:spPr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Programme 4: Corporate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642937"/>
            <a:ext cx="9144000" cy="588240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sz="3000" b="1" dirty="0">
                <a:latin typeface="Tw Cen MT" panose="020B0602020104020603" pitchFamily="34" charset="0"/>
              </a:rPr>
              <a:t>Purpose of the Programme</a:t>
            </a:r>
            <a:r>
              <a:rPr lang="en-GB" sz="3000" dirty="0">
                <a:latin typeface="Tw Cen MT" panose="020B0602020104020603" pitchFamily="34" charset="0"/>
              </a:rPr>
              <a:t>: to </a:t>
            </a:r>
            <a:r>
              <a:rPr lang="en-ZA" sz="3000" dirty="0">
                <a:latin typeface="Tw Cen MT" panose="020B0602020104020603" pitchFamily="34" charset="0"/>
              </a:rPr>
              <a:t>provide leadership, oversight, systems, activities &amp; structures that enable the organisation to operate effectively &amp; efficiently in fulfilment of its mandates &amp; pursuit of its outcomes; &amp; setting the policy &amp; tone for good governance, statutory compliance, &amp; transfer of business best practice across the organisation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latin typeface="Tw Cen MT" panose="020B0602020104020603" pitchFamily="34" charset="0"/>
              </a:rPr>
              <a:t>Advances Strategic Outcomes 4 &amp;5</a:t>
            </a:r>
            <a:r>
              <a:rPr lang="en-GB" sz="3000" dirty="0">
                <a:latin typeface="Tw Cen MT" panose="020B0602020104020603" pitchFamily="34" charset="0"/>
              </a:rPr>
              <a:t>: </a:t>
            </a:r>
          </a:p>
          <a:p>
            <a:pPr marL="0" indent="0">
              <a:buNone/>
            </a:pPr>
            <a:r>
              <a:rPr lang="en-GB" sz="3000" dirty="0">
                <a:latin typeface="Tw Cen MT" panose="020B0602020104020603" pitchFamily="34" charset="0"/>
              </a:rPr>
              <a:t>	4: </a:t>
            </a:r>
            <a:r>
              <a:rPr lang="en-ZA" sz="3000" dirty="0">
                <a:latin typeface="Tw Cen MT" panose="020B0602020104020603" pitchFamily="34" charset="0"/>
              </a:rPr>
              <a:t>Governance, compliance &amp; risk management  	5: Sustainable, responsive &amp; dynamic organisation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ZA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8989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361F-956F-4AEF-9168-55EA58A9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Sub-programmes of Programme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808D-36FC-469D-B195-9AEE0C756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9180512" cy="4370239"/>
          </a:xfrm>
        </p:spPr>
        <p:txBody>
          <a:bodyPr/>
          <a:lstStyle/>
          <a:p>
            <a:pPr lvl="3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Governance (GOV)</a:t>
            </a:r>
            <a:endParaRPr lang="en-ZA" sz="3000" dirty="0">
              <a:latin typeface="Tw Cen MT" panose="020B0602020104020603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Corporate Services (CS)</a:t>
            </a:r>
            <a:endParaRPr lang="en-ZA" sz="3000" dirty="0">
              <a:latin typeface="Tw Cen MT" panose="020B0602020104020603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Finance &amp; Supply Chain Management (F&amp;SCM)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Communications &amp; Stakeholder Relations (CSR) </a:t>
            </a:r>
            <a:endParaRPr lang="en-ZA" sz="3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987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GOV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90744"/>
              </p:ext>
            </p:extLst>
          </p:nvPr>
        </p:nvGraphicFramePr>
        <p:xfrm>
          <a:off x="-35496" y="620688"/>
          <a:ext cx="9179496" cy="6277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99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28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or review ICT policies, frameworks, guidelines &amp; procedures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Developed or reviewed ICT policies, frameworks, guidelines &amp; procedures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Number of ICT policies, frameworks, guidelines &amp; procedure developed or reviewed, by 31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28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or review Human Resources policies, frameworks, guidelines &amp; procedures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Developed or reviewed Human Resources policies, frameworks, guidelines &amp; procedures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Human Resources policies, frameworks, guidelines &amp; procedures developed or reviewed, by 31 March 2021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802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GOV: Continued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566331"/>
              </p:ext>
            </p:extLst>
          </p:nvPr>
        </p:nvGraphicFramePr>
        <p:xfrm>
          <a:off x="-35496" y="620688"/>
          <a:ext cx="9179496" cy="6828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99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21923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or review financial management &amp; supply chain management policies, frameworks, guidelines &amp; procedures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Developed or reviewed financial management &amp; supply chain management, frameworks, guidelines &amp; procedures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financial management &amp; supply chain management policies, frameworks, guidelines &amp; procedures developed or reviewed, by 31 March 2021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3445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 &amp; convene meetings of the governance structures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Scheduled &amp; special meetings of the governance structures held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scheduled governance meetings organised &amp; held, by 31 March 2021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14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/>
          <a:lstStyle/>
          <a:p>
            <a:pPr>
              <a:defRPr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Strategic Plan 2020 – 2025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4461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The CHE has a new Strategic Plan for the 5-year period:1 April 2020 to 31 March 2025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It identifies &amp; articulates the following 5 strategic outcomes to be pursued during the next 5 years:</a:t>
            </a:r>
            <a:endParaRPr lang="en-ZA" sz="3000" dirty="0">
              <a:latin typeface="Tw Cen MT" panose="020B0602020104020603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CHE as an effective custodian of the HEQSF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Comprehensive &amp; coherent QA system for the HE sector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A reputable centre of intellectual discourse, knowledge generation &amp; advice on HE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Governance, compliance &amp; risk management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Sustainable, responsive &amp; dynamic organisation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5501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CS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5496" y="620688"/>
          <a:ext cx="9179496" cy="795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400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792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leading -edge integrated ICT online system in line with the New Quality Assurance Framework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online CHE management information 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Number of reports for the different phases in the development of the integrated online information management system submitted, by 31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557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an enabling &amp; nurturing human resources management environment through training &amp; development, management of skills &amp; talent pipeline that addresses the CHE’s capacity priorities</a:t>
                      </a: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training interventions offered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staff training interventions offered, by 31 March 2021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491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Attract &amp; retain the necessary capabilities in line with the approved posts on the organisational structure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posts on the organisational structure filled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approved posts on the organisational structure that have incumbents throughout the 2020/21 financial year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575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F&amp;SCM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830469"/>
              </p:ext>
            </p:extLst>
          </p:nvPr>
        </p:nvGraphicFramePr>
        <p:xfrm>
          <a:off x="-35496" y="620688"/>
          <a:ext cx="9179496" cy="6277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99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28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 eligible suppliers within 30 days from date of receipt of their invoices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Payments made to suppliers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Average percentage of eligible suppliers paid within 30 days from dates of receipt of their invoices, throughout 2020/21 financial 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28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 expenditure reports are monitored &amp; submit consolidated reports to the relevant authorities by the compliance date on a quarterly basis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 reports submitted to the DHET on a quarterly basis 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Number of approved expenditure reports submitted to DHET by the compliance date on a quarterly basis,  throughout 2020/21 financial 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621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CSR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878186"/>
              </p:ext>
            </p:extLst>
          </p:nvPr>
        </p:nvGraphicFramePr>
        <p:xfrm>
          <a:off x="-35496" y="620688"/>
          <a:ext cx="9179496" cy="6835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400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94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2419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internal flow of information &amp; engagement with staff within the organisation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events organised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Number of staff events organised &amp; held, by 31 March 2021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86296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shared through the Intranet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Average percentage of CHE staff who visit the Intranet &amp; engage with the content shared thereat, by 31 March 2021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53777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internal communiques &amp; announcements released to staff, By 31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63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CSR: continued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946847"/>
              </p:ext>
            </p:extLst>
          </p:nvPr>
        </p:nvGraphicFramePr>
        <p:xfrm>
          <a:off x="-35496" y="620688"/>
          <a:ext cx="9179496" cy="7126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400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583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179257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Communicate with external stakeholders through approved channels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 releases, newsletters &amp; other information resources produced for external stakeholders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 releases, newsletters &amp; other information resources produced for external stakeholders</a:t>
                      </a: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by 31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  <a:tr h="155702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&amp; up-to-date website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year-to-year increase in the users of the CHE website, by 31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28824"/>
                  </a:ext>
                </a:extLst>
              </a:tr>
              <a:tr h="2491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Promote, cultivate, sustain and increase strategic partnerships with key stakeholders locally to support the organisation’s mandate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 engagement events or forums for stakeholders within South Africa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local stakeholder events or forums organised or participated in, by 31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7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345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BE8A-3810-426D-85D3-928B31E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CSR: continued 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837D3-338C-4602-95DE-BA8AC89D4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016658"/>
              </p:ext>
            </p:extLst>
          </p:nvPr>
        </p:nvGraphicFramePr>
        <p:xfrm>
          <a:off x="-35496" y="620688"/>
          <a:ext cx="9179496" cy="6237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64">
                  <a:extLst>
                    <a:ext uri="{9D8B030D-6E8A-4147-A177-3AD203B41FA5}">
                      <a16:colId xmlns:a16="http://schemas.microsoft.com/office/drawing/2014/main" val="275951944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60004361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9098320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360586547"/>
                    </a:ext>
                  </a:extLst>
                </a:gridCol>
              </a:tblGrid>
              <a:tr h="1094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val="1750256711"/>
                  </a:ext>
                </a:extLst>
              </a:tr>
              <a:tr h="5142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Promote, cultivate, sustain and increase strategic partnerships with key stakeholders internationally to support the organisation’s mandate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 engagement events or forums for international stakeholders </a:t>
                      </a:r>
                      <a:endParaRPr lang="en-ZA" sz="20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international stakeholder events or forums organised or participated in, within a particular financial 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6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964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CA9E-AC7C-4CDD-8EB5-3F82AAB0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"/>
            <a:ext cx="9108504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 Risk Management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9C6159E5-F83C-49E5-A2F2-ED4D07B3B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496" y="1450181"/>
            <a:ext cx="9108504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88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3600" b="1" dirty="0"/>
          </a:p>
          <a:p>
            <a:pPr marL="0" indent="0" algn="ctr">
              <a:buNone/>
            </a:pPr>
            <a:endParaRPr lang="en-ZA" sz="3600" b="1" dirty="0"/>
          </a:p>
          <a:p>
            <a:pPr marL="0" indent="0" algn="ctr">
              <a:buNone/>
            </a:pPr>
            <a:endParaRPr lang="en-ZA" sz="3600" b="1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A830CB-4850-4EBF-A1FF-956C56E3C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78064"/>
              </p:ext>
            </p:extLst>
          </p:nvPr>
        </p:nvGraphicFramePr>
        <p:xfrm>
          <a:off x="0" y="0"/>
          <a:ext cx="9144000" cy="6896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3700568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99932651"/>
                    </a:ext>
                  </a:extLst>
                </a:gridCol>
              </a:tblGrid>
              <a:tr h="60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Risk</a:t>
                      </a:r>
                      <a:endParaRPr lang="en-ZA" sz="28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Mitigation</a:t>
                      </a:r>
                      <a:endParaRPr lang="en-ZA" sz="28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6954229"/>
                  </a:ext>
                </a:extLst>
              </a:tr>
              <a:tr h="141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Inconsistencies between some of the provisions of the legislation governing statutory professional councils, the NQF Act, &amp; the HE Act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Recommend to the DHET to look into amending the Acts to ensure consistency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133294"/>
                  </a:ext>
                </a:extLst>
              </a:tr>
              <a:tr h="1310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</a:rPr>
                        <a:t>Peer academics /experts (communities of practice) not always available to support development of qualification standards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</a:rPr>
                        <a:t>Develop &amp; implement strategies for widening the pools for peer academics/experts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74362"/>
                  </a:ext>
                </a:extLst>
              </a:tr>
              <a:tr h="1764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</a:rPr>
                        <a:t>Lack of legal authority to enforce key decisions or ensure stakeholder compliance with standards, policies, frameworks &amp; guidelines.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</a:rPr>
                        <a:t>Develop good rapport with stakeholders, including explaining the importance of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Tw Cen MT" panose="020B0602020104020603" pitchFamily="34" charset="0"/>
                        </a:rPr>
                        <a:t>compliance with standards, policies, frameworks &amp; guidelines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76746"/>
                  </a:ext>
                </a:extLst>
              </a:tr>
              <a:tr h="1764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 &amp; arduous nature of quality assurance processes, with a risk of not being able to meet the needs of the HE system within short time frames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Improving efficiency &amp; turn-around times of quality assurance processes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57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619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3600" b="1" dirty="0"/>
          </a:p>
          <a:p>
            <a:pPr marL="0" indent="0" algn="ctr">
              <a:buNone/>
            </a:pPr>
            <a:endParaRPr lang="en-ZA" sz="3600" b="1" dirty="0"/>
          </a:p>
          <a:p>
            <a:pPr marL="0" indent="0" algn="ctr">
              <a:buNone/>
            </a:pPr>
            <a:endParaRPr lang="en-ZA" sz="3600" b="1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A830CB-4850-4EBF-A1FF-956C56E3C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98792"/>
              </p:ext>
            </p:extLst>
          </p:nvPr>
        </p:nvGraphicFramePr>
        <p:xfrm>
          <a:off x="-28520" y="-315416"/>
          <a:ext cx="9209032" cy="7522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37005683"/>
                    </a:ext>
                  </a:extLst>
                </a:gridCol>
                <a:gridCol w="4637032">
                  <a:extLst>
                    <a:ext uri="{9D8B030D-6E8A-4147-A177-3AD203B41FA5}">
                      <a16:colId xmlns:a16="http://schemas.microsoft.com/office/drawing/2014/main" val="499932651"/>
                    </a:ext>
                  </a:extLst>
                </a:gridCol>
              </a:tblGrid>
              <a:tr h="60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Risk</a:t>
                      </a:r>
                      <a:endParaRPr lang="en-ZA" sz="28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Mitigation</a:t>
                      </a:r>
                      <a:endParaRPr lang="en-ZA" sz="28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6954229"/>
                  </a:ext>
                </a:extLst>
              </a:tr>
              <a:tr h="955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Dependency on peer academics, who sometimes do not deliver reports on time, on brief and on budget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Tight structuring &amp; management of contracts with peer academics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13329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Duplication of research &amp; monitoring projects by the DHET, &amp; other research centres/institutes or science councils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 into research collaboration agreements with the DHET, or other research centres/institutes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74362"/>
                  </a:ext>
                </a:extLst>
              </a:tr>
              <a:tr h="680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Reliance on external service provider for IT systems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internal IT capacity (rising cost of IT services)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76746"/>
                  </a:ext>
                </a:extLst>
              </a:tr>
              <a:tr h="1764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of critical skills through high staff turnover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talent management &amp; culture calibration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57685"/>
                  </a:ext>
                </a:extLst>
              </a:tr>
              <a:tr h="1764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HEIs demonstrate limited or no desire to strengthen IQA systems, processes or capacities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Intensify QA capacity development initiatives for the HEIs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88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988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A6B9-21B8-4759-B135-9A2F2288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Budget for 2020/21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6DB00F17-FB5B-4812-9416-36EC72485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3641" y="3469493"/>
            <a:ext cx="1533525" cy="94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F1601-F36B-44C5-ADA2-35528B8F4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764" y="4506596"/>
            <a:ext cx="1341236" cy="1804572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33BA538-575B-4451-8F89-FF14F956CF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9144" y="1162224"/>
            <a:ext cx="1827384" cy="142535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88B09FA-7DDE-4E89-AE06-429830D796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70268" y="1254026"/>
            <a:ext cx="1226719" cy="1425359"/>
          </a:xfrm>
          <a:prstGeom prst="rect">
            <a:avLst/>
          </a:prstGeom>
        </p:spPr>
      </p:pic>
      <p:pic>
        <p:nvPicPr>
          <p:cNvPr id="9" name="Picture 27">
            <a:extLst>
              <a:ext uri="{FF2B5EF4-FFF2-40B4-BE49-F238E27FC236}">
                <a16:creationId xmlns:a16="http://schemas.microsoft.com/office/drawing/2014/main" id="{68AFC633-D568-434F-8A2C-4A5E46DBF5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4947763"/>
            <a:ext cx="2195736" cy="110563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B4A72FE-A202-41E8-955B-331E96765F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3635" y="3469493"/>
            <a:ext cx="1419986" cy="1079190"/>
          </a:xfrm>
          <a:prstGeom prst="rect">
            <a:avLst/>
          </a:prstGeom>
        </p:spPr>
      </p:pic>
      <p:pic>
        <p:nvPicPr>
          <p:cNvPr id="11" name="Picture 23">
            <a:extLst>
              <a:ext uri="{FF2B5EF4-FFF2-40B4-BE49-F238E27FC236}">
                <a16:creationId xmlns:a16="http://schemas.microsoft.com/office/drawing/2014/main" id="{1ED2769C-F887-4860-83CC-C2C21857889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95737" y="1386312"/>
            <a:ext cx="1224136" cy="1160788"/>
          </a:xfrm>
          <a:prstGeom prst="rect">
            <a:avLst/>
          </a:prstGeom>
        </p:spPr>
      </p:pic>
      <p:pic>
        <p:nvPicPr>
          <p:cNvPr id="12" name="Picture 24">
            <a:extLst>
              <a:ext uri="{FF2B5EF4-FFF2-40B4-BE49-F238E27FC236}">
                <a16:creationId xmlns:a16="http://schemas.microsoft.com/office/drawing/2014/main" id="{C7EB58E4-A13A-48A2-9390-B72EFD72607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2048" y="3230288"/>
            <a:ext cx="1851301" cy="124962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0EB7D09-5E66-43AD-9030-44C209DF37B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14422" y="3356390"/>
            <a:ext cx="1730430" cy="130539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62D21AEB-8F24-48C2-AE3B-8C376FC0CF6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807370" y="1105350"/>
            <a:ext cx="1867597" cy="1722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7E4488-0546-455E-9E65-07DCD9834D4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633108" y="4855472"/>
            <a:ext cx="1251200" cy="1232432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7C5016DB-0BEA-4861-868F-ECA9CFF0BB8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179572" y="5046716"/>
            <a:ext cx="1200131" cy="1044114"/>
          </a:xfrm>
          <a:prstGeom prst="rect">
            <a:avLst/>
          </a:prstGeom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073CF54F-C183-4F55-893A-4BE124F7457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674967" y="5034924"/>
            <a:ext cx="2346586" cy="1067697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DB211FE9-9353-404D-B91D-5AAB97E431F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7393621" y="2716028"/>
            <a:ext cx="1856948" cy="1429850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7C0F1484-562E-409A-B267-C566CC22D61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575730" y="1062652"/>
            <a:ext cx="1682359" cy="13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86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Summary of the Budget Allocation 2020-21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8424" y="6021288"/>
            <a:ext cx="61724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2E9316BC-A2CD-4691-8A48-BC2D92705112}" type="slidenum">
              <a:rPr lang="en-GB" smtClean="0"/>
              <a:pPr/>
              <a:t>39</a:t>
            </a:fld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758425-BB58-42C8-B819-D1C258DB5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016206"/>
              </p:ext>
            </p:extLst>
          </p:nvPr>
        </p:nvGraphicFramePr>
        <p:xfrm>
          <a:off x="0" y="1214438"/>
          <a:ext cx="9144000" cy="423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96436346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266958460"/>
                    </a:ext>
                  </a:extLst>
                </a:gridCol>
              </a:tblGrid>
              <a:tr h="1057697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ECONOMIC CLASSIFICATIONS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LOADED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938296"/>
                  </a:ext>
                </a:extLst>
              </a:tr>
              <a:tr h="1057697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Compensation of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41 751 872.00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57089"/>
                  </a:ext>
                </a:extLst>
              </a:tr>
              <a:tr h="1057697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Goods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21 153 128.00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086180"/>
                  </a:ext>
                </a:extLst>
              </a:tr>
              <a:tr h="1057697"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Tw Cen MT" panose="020B0602020104020603" pitchFamily="34" charset="0"/>
                        </a:rPr>
                        <a:t>R 62 905 000.00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27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09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D5B7-77A1-45EF-80D9-E16EF6DA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412776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APP for the 2020/21 Financial Year: Implementing Strategic Plan 2020 - 2025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C5D06840-BDBC-4E6D-835F-A8A9C2A75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557338"/>
            <a:ext cx="5688632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71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452016"/>
          </a:xfrm>
        </p:spPr>
        <p:txBody>
          <a:bodyPr/>
          <a:lstStyle/>
          <a:p>
            <a:r>
              <a:rPr lang="en-ZA" sz="32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Budget Allocation on Compensation of Employees for the Financial Year 2020/2021</a:t>
            </a:r>
            <a:br>
              <a:rPr lang="en-ZA" sz="32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8424" y="6021288"/>
            <a:ext cx="61724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2E9316BC-A2CD-4691-8A48-BC2D92705112}" type="slidenum">
              <a:rPr lang="en-GB" smtClean="0"/>
              <a:pPr/>
              <a:t>40</a:t>
            </a:fld>
            <a:endParaRPr lang="en-GB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291C06FD-5E70-4991-9CAB-DFA02B223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592429"/>
              </p:ext>
            </p:extLst>
          </p:nvPr>
        </p:nvGraphicFramePr>
        <p:xfrm>
          <a:off x="0" y="1196752"/>
          <a:ext cx="910850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2832">
                  <a:extLst>
                    <a:ext uri="{9D8B030D-6E8A-4147-A177-3AD203B41FA5}">
                      <a16:colId xmlns:a16="http://schemas.microsoft.com/office/drawing/2014/main" val="1722884755"/>
                    </a:ext>
                  </a:extLst>
                </a:gridCol>
                <a:gridCol w="4605672">
                  <a:extLst>
                    <a:ext uri="{9D8B030D-6E8A-4147-A177-3AD203B41FA5}">
                      <a16:colId xmlns:a16="http://schemas.microsoft.com/office/drawing/2014/main" val="3094061279"/>
                    </a:ext>
                  </a:extLst>
                </a:gridCol>
              </a:tblGrid>
              <a:tr h="106571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LOADED 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57565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17 899 236.00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17340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Quality Assurance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18 327 762.00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181060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Research, Monitoring and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  5 524 873.00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5084"/>
                  </a:ext>
                </a:extLst>
              </a:tr>
              <a:tr h="633672"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Tw Cen MT" panose="020B0602020104020603" pitchFamily="34" charset="0"/>
                        </a:rPr>
                        <a:t>R 41 751 872.00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804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022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Notes on Compensation of Employees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577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The budget allocation is based on the number of employees per Programme and salary scales of each employees.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The budget covers 52 funded employees from various programmes inclusive of 2 fixed term contracts for Accreditation sub-programme and constitute 66%</a:t>
            </a:r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latin typeface="Tw Cen MT" panose="020B0602020104020603" pitchFamily="34" charset="0"/>
              </a:rPr>
              <a:t>of the total baseline budget allocation.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Programme:  Corporate Services has 22 employees and also include the payment to Liberty contributions for all employees @ R63 00.00 per month 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and constitute 43% of the total compensation of the employees. </a:t>
            </a:r>
            <a:endParaRPr lang="en-US" sz="24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Programme:  Quality Assurance has 24 employees and constitute 44% of the total compensation of the employees.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Programme:  Research, Monitoring and Advice has 7 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employees and constitute 13% of the total compensation of the employees. </a:t>
            </a:r>
            <a:endParaRPr lang="en-US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8424" y="6021288"/>
            <a:ext cx="61724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2E9316BC-A2CD-4691-8A48-BC2D92705112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08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75"/>
            <a:ext cx="8856984" cy="785813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Loaded Budget Per Programme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8424" y="6021288"/>
            <a:ext cx="61724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2E9316BC-A2CD-4691-8A48-BC2D92705112}" type="slidenum">
              <a:rPr lang="en-GB" smtClean="0"/>
              <a:pPr/>
              <a:t>42</a:t>
            </a:fld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0C93061-8A0E-4F58-B1A3-1DEFA063B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607456"/>
              </p:ext>
            </p:extLst>
          </p:nvPr>
        </p:nvGraphicFramePr>
        <p:xfrm>
          <a:off x="0" y="1052736"/>
          <a:ext cx="9144000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84697657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969907758"/>
                    </a:ext>
                  </a:extLst>
                </a:gridCol>
              </a:tblGrid>
              <a:tr h="780087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LOADED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34254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12 683 850.00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44780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Quality Assurance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  4 763 053.00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462083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Research, Monitoring and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     997 491.00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86489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Management of the HEQSF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anose="020B0602020104020603" pitchFamily="34" charset="0"/>
                        </a:rPr>
                        <a:t>R  2 708 734.00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98685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Tw Cen MT" panose="020B0602020104020603" pitchFamily="34" charset="0"/>
                        </a:rPr>
                        <a:t>R 21 153 128.00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8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764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Notes on Goods and Services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97666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The budget allocation is based on activities that need to be undertaken to achieve the set strategic objectives of the Programmes as per the APP.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The budget methodology used is zero based and also activity based budget.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The goods and services budget constitute 34% of the total baseline budget allocation and includes: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Programme:  Corporate constitute 60% of the total goods and services.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 Programme: Quality Assurance constitute 23% of the total goods and services.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Programme:  Research, Monitoring and Advice constitute 5% of the total goods and services.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Programme: </a:t>
            </a:r>
            <a:r>
              <a:rPr lang="en-ZA" sz="2400" dirty="0">
                <a:latin typeface="Tw Cen MT" panose="020B0602020104020603" pitchFamily="34" charset="0"/>
              </a:rPr>
              <a:t>Management of the HEQSF constitute 13% of the total 				goods and services.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8424" y="6021288"/>
            <a:ext cx="61724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2E9316BC-A2CD-4691-8A48-BC2D92705112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102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6419056" cy="785813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Recommendation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000625"/>
          </a:xfrm>
        </p:spPr>
        <p:txBody>
          <a:bodyPr/>
          <a:lstStyle/>
          <a:p>
            <a:pPr marL="0" lvl="0" indent="0">
              <a:buNone/>
            </a:pPr>
            <a:r>
              <a:rPr lang="en-ZA" dirty="0">
                <a:solidFill>
                  <a:prstClr val="black"/>
                </a:solidFill>
                <a:latin typeface="Tw Cen MT" panose="020B0602020104020603" pitchFamily="34" charset="0"/>
              </a:rPr>
              <a:t>Portfolio Committee Members to note the APP and budget allocation for the fiscal year 2020/21.</a:t>
            </a:r>
          </a:p>
          <a:p>
            <a:pPr marL="0" lvl="0" indent="0">
              <a:buNone/>
            </a:pPr>
            <a:endParaRPr lang="en-ZA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8424" y="6021288"/>
            <a:ext cx="61724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2E9316BC-A2CD-4691-8A48-BC2D92705112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55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600" b="1" dirty="0"/>
              <a:t>		</a:t>
            </a:r>
          </a:p>
          <a:p>
            <a:pPr marL="0" indent="0">
              <a:buNone/>
            </a:pPr>
            <a:endParaRPr lang="en-ZA" sz="3600" b="1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sz="3600" b="1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sz="3600" b="1" dirty="0"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r>
              <a:rPr lang="en-ZA" b="1" dirty="0">
                <a:latin typeface="Tw Cen MT" panose="020B0602020104020603" pitchFamily="34" charset="0"/>
              </a:rPr>
              <a:t>Thank you</a:t>
            </a:r>
          </a:p>
          <a:p>
            <a:pPr marL="0" indent="0">
              <a:buNone/>
            </a:pPr>
            <a:r>
              <a:rPr lang="en-ZA" b="1" dirty="0">
                <a:latin typeface="Tw Cen MT" panose="020B0602020104020603" pitchFamily="34" charset="0"/>
              </a:rPr>
              <a:t>		</a:t>
            </a:r>
            <a:r>
              <a:rPr lang="en-ZA" sz="3600" b="1" dirty="0"/>
              <a:t>				</a:t>
            </a:r>
          </a:p>
          <a:p>
            <a:pPr marL="0" indent="0" algn="ctr">
              <a:buNone/>
            </a:pPr>
            <a:endParaRPr lang="en-ZA" sz="3600" b="1" dirty="0"/>
          </a:p>
          <a:p>
            <a:pPr marL="0" indent="0" algn="ctr">
              <a:buNone/>
            </a:pPr>
            <a:endParaRPr lang="en-ZA" sz="3600" b="1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D6FBF-58AE-4DE0-BDEB-462CEEBB40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4048" y="3262672"/>
            <a:ext cx="381642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8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2534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endParaRPr lang="en-ZA" sz="3000" dirty="0">
              <a:latin typeface="Tw Cen MT" panose="020B0602020104020603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The APP for 2020/21 is the performance plan for the 1</a:t>
            </a:r>
            <a:r>
              <a:rPr lang="en-ZA" sz="3000" baseline="30000" dirty="0">
                <a:latin typeface="Tw Cen MT" panose="020B0602020104020603" pitchFamily="34" charset="0"/>
              </a:rPr>
              <a:t>st</a:t>
            </a:r>
            <a:r>
              <a:rPr lang="en-ZA" sz="3000" dirty="0">
                <a:latin typeface="Tw Cen MT" panose="020B0602020104020603" pitchFamily="34" charset="0"/>
              </a:rPr>
              <a:t>  year of implementation of the Strategic Plan 2020 – 2025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It outlines: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Implementation Programmes &amp; subprogrammes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Planned activities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Outputs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Performance indicators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Performance targets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Operational risks</a:t>
            </a:r>
          </a:p>
          <a:p>
            <a:pPr marL="514350" lvl="0" indent="-514350">
              <a:buFont typeface="+mj-lt"/>
              <a:buAutoNum type="alphaLcParenR"/>
            </a:pPr>
            <a:endParaRPr lang="en-ZA" sz="3000" dirty="0">
              <a:latin typeface="Tw Cen MT" panose="020B0602020104020603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endParaRPr lang="en-ZA" sz="3000" dirty="0">
              <a:latin typeface="Tw Cen MT" panose="020B0602020104020603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endParaRPr lang="en-ZA" sz="3000" dirty="0">
              <a:latin typeface="Tw Cen MT" panose="020B0602020104020603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ZA" sz="3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sz="3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sz="3600" b="1" dirty="0"/>
          </a:p>
          <a:p>
            <a:pPr marL="0" indent="0" algn="ctr">
              <a:buNone/>
            </a:pPr>
            <a:endParaRPr lang="en-ZA" sz="3600" b="1" dirty="0"/>
          </a:p>
          <a:p>
            <a:pPr marL="0" indent="0" algn="ctr">
              <a:buNone/>
            </a:pPr>
            <a:endParaRPr lang="en-ZA" sz="3600" b="1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113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30480"/>
            <a:ext cx="9108504" cy="93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Implementation Programmes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073008" cy="5616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The realisation of the 5 strategic outcomes will be pursued through 4 implementation programmes. These are: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Programme 1:		Management of the HEQSF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Programme 2:		Quality Assurance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Programme 3:		Research, Monitoring &amp; Advice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3000" dirty="0">
                <a:latin typeface="Tw Cen MT" panose="020B0602020104020603" pitchFamily="34" charset="0"/>
              </a:rPr>
              <a:t>Programme 4:		Corporate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Each programme has several functions/subprogrammes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3000" dirty="0">
                <a:latin typeface="Tw Cen MT" panose="020B0602020104020603" pitchFamily="34" charset="0"/>
              </a:rPr>
              <a:t>The relationship between t</a:t>
            </a:r>
            <a:r>
              <a:rPr lang="en-ZA" dirty="0">
                <a:latin typeface="Tw Cen MT" panose="020B0602020104020603" pitchFamily="34" charset="0"/>
              </a:rPr>
              <a:t>he strategic outcomes, programmes &amp; functions or sub-programmes follows</a:t>
            </a:r>
            <a:endParaRPr lang="en-ZA" sz="3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87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983B0E-995F-4614-A297-E81791AC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936"/>
          </a:xfrm>
        </p:spPr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Programme 1: Management of the HEQSF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73028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sz="3000" b="1" dirty="0">
                <a:latin typeface="Tw Cen MT" panose="020B0602020104020603" pitchFamily="34" charset="0"/>
              </a:rPr>
              <a:t>Purpose of the Programme</a:t>
            </a:r>
            <a:r>
              <a:rPr lang="en-GB" sz="3000" dirty="0">
                <a:latin typeface="Tw Cen MT" panose="020B0602020104020603" pitchFamily="34" charset="0"/>
              </a:rPr>
              <a:t>: to manage the development &amp; implementation of HEQSF policies, qualification standards &amp; data in </a:t>
            </a:r>
            <a:r>
              <a:rPr lang="en-ZA" sz="3000" dirty="0">
                <a:latin typeface="Tw Cen MT" panose="020B0602020104020603" pitchFamily="34" charset="0"/>
              </a:rPr>
              <a:t>order to meet the goals of the NQF, NPPSET &amp; the NDP</a:t>
            </a:r>
          </a:p>
          <a:p>
            <a:pPr marL="0" lvl="0" indent="0">
              <a:buNone/>
            </a:pPr>
            <a:r>
              <a:rPr lang="en-ZA" sz="3000" dirty="0">
                <a:latin typeface="Tw Cen MT" panose="020B0602020104020603" pitchFamily="34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3000" b="1" dirty="0">
                <a:latin typeface="Tw Cen MT" panose="020B0602020104020603" pitchFamily="34" charset="0"/>
              </a:rPr>
              <a:t>Advances Strategic Outcome 1</a:t>
            </a:r>
            <a:r>
              <a:rPr lang="en-GB" sz="3000" dirty="0">
                <a:latin typeface="Tw Cen MT" panose="020B0602020104020603" pitchFamily="34" charset="0"/>
              </a:rPr>
              <a:t>: </a:t>
            </a:r>
            <a:r>
              <a:rPr lang="en-ZA" sz="3000" dirty="0">
                <a:latin typeface="Tw Cen MT" panose="020B0602020104020603" pitchFamily="34" charset="0"/>
              </a:rPr>
              <a:t>CHE as an effective custodian of the HEQSF (revitalised &amp; fully implemented HEQSF)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900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361F-956F-4AEF-9168-55EA58A9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Sub-programmes of Programme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808D-36FC-469D-B195-9AEE0C756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9180512" cy="4370239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Qualification Standards Development (QSD)</a:t>
            </a:r>
            <a:endParaRPr lang="en-ZA" sz="3000" dirty="0">
              <a:latin typeface="Tw Cen MT" panose="020B06020201040206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Data Management (DM)</a:t>
            </a:r>
            <a:endParaRPr lang="en-ZA" sz="3000" dirty="0">
              <a:latin typeface="Tw Cen MT" panose="020B06020201040206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Policy Development &amp; Review (PDR)</a:t>
            </a:r>
            <a:endParaRPr lang="en-ZA" sz="3000" dirty="0">
              <a:latin typeface="Tw Cen MT" panose="020B06020201040206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Partnerships &amp; Collaboration (P&amp;C)</a:t>
            </a:r>
            <a:endParaRPr lang="en-ZA" sz="3000" dirty="0">
              <a:latin typeface="Tw Cen MT" panose="020B06020201040206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000" dirty="0">
                <a:latin typeface="Tw Cen MT" panose="020B0602020104020603" pitchFamily="34" charset="0"/>
              </a:rPr>
              <a:t>Quality Promotion &amp; Capacity Development (QPCD)</a:t>
            </a:r>
            <a:endParaRPr lang="en-ZA" sz="3000" dirty="0">
              <a:latin typeface="Tw Cen MT" panose="020B0602020104020603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574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30DA-B482-41D5-A181-ACB10602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2020/21 Performance Plan for QSD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768946-725E-431A-9C9D-B1D28AEF9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453"/>
              </p:ext>
            </p:extLst>
          </p:nvPr>
        </p:nvGraphicFramePr>
        <p:xfrm>
          <a:off x="-1" y="764705"/>
          <a:ext cx="9143999" cy="6357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6489">
                  <a:extLst>
                    <a:ext uri="{9D8B030D-6E8A-4147-A177-3AD203B41FA5}">
                      <a16:colId xmlns:a16="http://schemas.microsoft.com/office/drawing/2014/main" val="3420430147"/>
                    </a:ext>
                  </a:extLst>
                </a:gridCol>
                <a:gridCol w="2890143">
                  <a:extLst>
                    <a:ext uri="{9D8B030D-6E8A-4147-A177-3AD203B41FA5}">
                      <a16:colId xmlns:a16="http://schemas.microsoft.com/office/drawing/2014/main" val="2047046987"/>
                    </a:ext>
                  </a:extLst>
                </a:gridCol>
                <a:gridCol w="2141266">
                  <a:extLst>
                    <a:ext uri="{9D8B030D-6E8A-4147-A177-3AD203B41FA5}">
                      <a16:colId xmlns:a16="http://schemas.microsoft.com/office/drawing/2014/main" val="1433757194"/>
                    </a:ext>
                  </a:extLst>
                </a:gridCol>
                <a:gridCol w="1066101">
                  <a:extLst>
                    <a:ext uri="{9D8B030D-6E8A-4147-A177-3AD203B41FA5}">
                      <a16:colId xmlns:a16="http://schemas.microsoft.com/office/drawing/2014/main" val="3144825380"/>
                    </a:ext>
                  </a:extLst>
                </a:gridCol>
              </a:tblGrid>
              <a:tr h="601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Activity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Output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Indicator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Target</a:t>
                      </a:r>
                      <a:endParaRPr lang="en-ZA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61716"/>
                  </a:ext>
                </a:extLst>
              </a:tr>
              <a:tr h="17326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w Cen MT" panose="020B0602020104020603" pitchFamily="34" charset="0"/>
                        </a:rPr>
                        <a:t>Develop and/or review thresholds standards for qualifications to ensure relevance, comparability &amp; currency of qualifications</a:t>
                      </a:r>
                      <a:endParaRPr lang="en-ZA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w Cen MT" panose="020B0602020104020603" pitchFamily="34" charset="0"/>
                        </a:rPr>
                        <a:t>Qualification standards  developed for specified qualifications, or reviewed</a:t>
                      </a:r>
                      <a:endParaRPr lang="en-ZA" sz="18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w Cen MT" panose="020B0602020104020603" pitchFamily="34" charset="0"/>
                        </a:rPr>
                        <a:t>Number of qualification standards fully developed or reviewed, by 31 March 2021</a:t>
                      </a:r>
                      <a:endParaRPr lang="en-ZA" sz="18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ZA" sz="18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468803"/>
                  </a:ext>
                </a:extLst>
              </a:tr>
              <a:tr h="2021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w Cen MT" panose="020B0602020104020603" pitchFamily="34" charset="0"/>
                        </a:rPr>
                        <a:t>Number of qualification standards development or review processes initiated, by 31 March 2021</a:t>
                      </a:r>
                      <a:endParaRPr lang="en-ZA" sz="18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ZA" sz="18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676096"/>
                  </a:ext>
                </a:extLst>
              </a:tr>
              <a:tr h="1962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w Cen MT" panose="020B0602020104020603" pitchFamily="34" charset="0"/>
                        </a:rPr>
                        <a:t>Promote the use of the qualification standards by institutions in the design of curricula of the respective qualifications</a:t>
                      </a:r>
                      <a:endParaRPr lang="en-ZA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w Cen MT" panose="020B0602020104020603" pitchFamily="34" charset="0"/>
                        </a:rPr>
                        <a:t>Events or projects for promoting use of standards</a:t>
                      </a:r>
                      <a:endParaRPr lang="en-ZA" sz="18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w Cen MT" panose="020B0602020104020603" pitchFamily="34" charset="0"/>
                        </a:rPr>
                        <a:t>Number of events or projects for promoting the use of qualification standards, undertaken by 31 March 2021</a:t>
                      </a:r>
                      <a:endParaRPr lang="en-ZA" sz="18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ZA" sz="18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74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025799"/>
      </p:ext>
    </p:extLst>
  </p:cSld>
  <p:clrMapOvr>
    <a:masterClrMapping/>
  </p:clrMapOvr>
</p:sld>
</file>

<file path=ppt/theme/theme1.xml><?xml version="1.0" encoding="utf-8"?>
<a:theme xmlns:a="http://schemas.openxmlformats.org/drawingml/2006/main" name="CH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3E42531C29747BF617190A4B6C101" ma:contentTypeVersion="13" ma:contentTypeDescription="Create a new document." ma:contentTypeScope="" ma:versionID="5bfc5d68ef33b26dfa5f9275a3d728b3">
  <xsd:schema xmlns:xsd="http://www.w3.org/2001/XMLSchema" xmlns:xs="http://www.w3.org/2001/XMLSchema" xmlns:p="http://schemas.microsoft.com/office/2006/metadata/properties" xmlns:ns3="d361c17c-4f81-4e8c-abf6-afbe4ba8d960" xmlns:ns4="15737529-d4b0-4f12-b551-e1974aeaf2a0" targetNamespace="http://schemas.microsoft.com/office/2006/metadata/properties" ma:root="true" ma:fieldsID="724857b289795e0be3ade0fe1826bef5" ns3:_="" ns4:_="">
    <xsd:import namespace="d361c17c-4f81-4e8c-abf6-afbe4ba8d960"/>
    <xsd:import namespace="15737529-d4b0-4f12-b551-e1974aeaf2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1c17c-4f81-4e8c-abf6-afbe4ba8d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37529-d4b0-4f12-b551-e1974aeaf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F403F3-08D2-44FB-973E-9602E54BDC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CE4B81-1BA2-4A1E-86ED-39A6DE9D0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1c17c-4f81-4e8c-abf6-afbe4ba8d960"/>
    <ds:schemaRef ds:uri="15737529-d4b0-4f12-b551-e1974aeaf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86D691-58D8-430A-AF97-CE1A62AF2F7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5737529-d4b0-4f12-b551-e1974aeaf2a0"/>
    <ds:schemaRef ds:uri="http://www.w3.org/XML/1998/namespace"/>
    <ds:schemaRef ds:uri="d361c17c-4f81-4e8c-abf6-afbe4ba8d96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7357</TotalTime>
  <Words>3369</Words>
  <Application>Microsoft Office PowerPoint</Application>
  <PresentationFormat>On-screen Show (4:3)</PresentationFormat>
  <Paragraphs>569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</vt:lpstr>
      <vt:lpstr>Times New Roman</vt:lpstr>
      <vt:lpstr>Tw Cen MT</vt:lpstr>
      <vt:lpstr>Wingdings</vt:lpstr>
      <vt:lpstr>CHE_Template</vt:lpstr>
      <vt:lpstr>Strategic Plan 2020 - 2025  and Annual Performance Plan for the Year 2020/21</vt:lpstr>
      <vt:lpstr>Mission of the CHE</vt:lpstr>
      <vt:lpstr>Strategic Plan 2020 – 2025</vt:lpstr>
      <vt:lpstr>APP for the 2020/21 Financial Year: Implementing Strategic Plan 2020 - 2025</vt:lpstr>
      <vt:lpstr>PowerPoint Presentation</vt:lpstr>
      <vt:lpstr>Implementation Programmes</vt:lpstr>
      <vt:lpstr> Programme 1: Management of the HEQSF </vt:lpstr>
      <vt:lpstr>Sub-programmes of Programme 1</vt:lpstr>
      <vt:lpstr>2020/21 Performance Plan for QSD </vt:lpstr>
      <vt:lpstr>2020/21 Performance Plan for DM </vt:lpstr>
      <vt:lpstr>2020/21 Performance Plan for PDR </vt:lpstr>
      <vt:lpstr>2020/21 Performance Plan for P&amp;C </vt:lpstr>
      <vt:lpstr>2020/21 Performance Plan for QPCD </vt:lpstr>
      <vt:lpstr> Programme 2: Quality Assurance </vt:lpstr>
      <vt:lpstr>Sub-programmes of Programme 2</vt:lpstr>
      <vt:lpstr>2020/21 Performance Plan for AC </vt:lpstr>
      <vt:lpstr>2020/21 Performance Plan for AC (Continued) </vt:lpstr>
      <vt:lpstr>2020/21 Performance Plan for IA </vt:lpstr>
      <vt:lpstr>2020/21 Performance Plan for NR </vt:lpstr>
      <vt:lpstr>2020/21 Performance Plan for NQAF </vt:lpstr>
      <vt:lpstr> Programme 3: Research, Monitoring &amp; Advice </vt:lpstr>
      <vt:lpstr>Sub-programmes of Programme 3</vt:lpstr>
      <vt:lpstr>2020/21 Performance Plan for Research </vt:lpstr>
      <vt:lpstr>2020/21 Performance Plan for Monitoring </vt:lpstr>
      <vt:lpstr>2020/21 Performance Plan for Advice </vt:lpstr>
      <vt:lpstr> Programme 4: Corporate </vt:lpstr>
      <vt:lpstr>Sub-programmes of Programme 4</vt:lpstr>
      <vt:lpstr>2020/21 Performance Plan for GOV </vt:lpstr>
      <vt:lpstr>2020/21 Performance Plan for GOV: Continued </vt:lpstr>
      <vt:lpstr>2020/21 Performance Plan for CS </vt:lpstr>
      <vt:lpstr>2020/21 Performance Plan for F&amp;SCM </vt:lpstr>
      <vt:lpstr>2020/21 Performance Plan for CSR </vt:lpstr>
      <vt:lpstr>2020/21 Performance Plan for CSR: continued </vt:lpstr>
      <vt:lpstr>2020/21 Performance Plan for CSR: continued </vt:lpstr>
      <vt:lpstr> Risk Management</vt:lpstr>
      <vt:lpstr>PowerPoint Presentation</vt:lpstr>
      <vt:lpstr>PowerPoint Presentation</vt:lpstr>
      <vt:lpstr>Budget for 2020/21</vt:lpstr>
      <vt:lpstr>Summary of the Budget Allocation 2020-21</vt:lpstr>
      <vt:lpstr>Budget Allocation on Compensation of Employees for the Financial Year 2020/2021 </vt:lpstr>
      <vt:lpstr>Notes on Compensation of Employees Budget</vt:lpstr>
      <vt:lpstr>Loaded Budget Per Programme</vt:lpstr>
      <vt:lpstr>Notes on Goods and Services Budget</vt:lpstr>
      <vt:lpstr>Recommendation</vt:lpstr>
      <vt:lpstr>PowerPoint Presentation</vt:lpstr>
    </vt:vector>
  </TitlesOfParts>
  <Company>Council On Higher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draft template (iii)</dc:title>
  <dc:creator>jbeukes</dc:creator>
  <cp:lastModifiedBy>Sibongile Maputi</cp:lastModifiedBy>
  <cp:revision>388</cp:revision>
  <cp:lastPrinted>2014-07-07T14:42:24Z</cp:lastPrinted>
  <dcterms:created xsi:type="dcterms:W3CDTF">2014-07-17T17:02:40Z</dcterms:created>
  <dcterms:modified xsi:type="dcterms:W3CDTF">2020-05-11T10:02:51Z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0x0101000FE3E42531C29747BF617190A4B6C101</vt:lpwstr>
  </property>
</Properties>
</file>