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59" r:id="rId2"/>
    <p:sldId id="288" r:id="rId3"/>
    <p:sldId id="313" r:id="rId4"/>
    <p:sldId id="287" r:id="rId5"/>
    <p:sldId id="289" r:id="rId6"/>
    <p:sldId id="367" r:id="rId7"/>
    <p:sldId id="368" r:id="rId8"/>
    <p:sldId id="369" r:id="rId9"/>
    <p:sldId id="370" r:id="rId10"/>
    <p:sldId id="373" r:id="rId11"/>
    <p:sldId id="277" r:id="rId12"/>
    <p:sldId id="710" r:id="rId13"/>
    <p:sldId id="708" r:id="rId14"/>
    <p:sldId id="746" r:id="rId15"/>
    <p:sldId id="747" r:id="rId16"/>
    <p:sldId id="745" r:id="rId17"/>
    <p:sldId id="346" r:id="rId18"/>
    <p:sldId id="749" r:id="rId19"/>
    <p:sldId id="750" r:id="rId20"/>
  </p:sldIdLst>
  <p:sldSz cx="9144000" cy="6858000" type="screen4x3"/>
  <p:notesSz cx="6858000" cy="9144000"/>
  <p:defaultTextStyle>
    <a:defPPr>
      <a:defRPr lang="en-US"/>
    </a:defPPr>
    <a:lvl1pPr marL="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57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98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7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A670"/>
    <a:srgbClr val="86602E"/>
    <a:srgbClr val="E3CDAF"/>
    <a:srgbClr val="D5B385"/>
    <a:srgbClr val="FAC3A8"/>
    <a:srgbClr val="BA8640"/>
    <a:srgbClr val="D3A955"/>
    <a:srgbClr val="A8793A"/>
    <a:srgbClr val="E6F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3" autoAdjust="0"/>
    <p:restoredTop sz="88038" autoAdjust="0"/>
  </p:normalViewPr>
  <p:slideViewPr>
    <p:cSldViewPr snapToGrid="0">
      <p:cViewPr varScale="1">
        <p:scale>
          <a:sx n="64" d="100"/>
          <a:sy n="64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W:\Stats%20SA%20work\Events%20and%20Projects\Projects\2020\Content%20development\200420_Business%20impact%20survey%20Covid-19\Presentation\Analysis_Chart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W:\Stats%20SA%20work\Events%20and%20Projects\Projects\2020\Content%20development\200420_Business%20impact%20survey%20Covid-19\Graph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W:\Stats%20SA%20work\Events%20and%20Projects\Projects\2020\Content%20development\200420_Business%20impact%20survey%20Covid-19\Presentation\Analysis_Chart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W:\Stats%20SA%20work\Events%20and%20Projects\Projects\2020\Content%20development\200420_Business%20impact%20survey%20Covid-19\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Turnover!$B$1</c:f>
              <c:strCache>
                <c:ptCount val="1"/>
                <c:pt idx="0">
                  <c:v>Below the normal range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Turnover!$B$2:$B$12</c:f>
              <c:numCache>
                <c:formatCode>0.0</c:formatCode>
                <c:ptCount val="11"/>
                <c:pt idx="0">
                  <c:v>85.410764872521256</c:v>
                </c:pt>
                <c:pt idx="1">
                  <c:v>94.871794871794862</c:v>
                </c:pt>
                <c:pt idx="2">
                  <c:v>90.909090909090907</c:v>
                </c:pt>
                <c:pt idx="3">
                  <c:v>90.384615384615387</c:v>
                </c:pt>
                <c:pt idx="4">
                  <c:v>90</c:v>
                </c:pt>
                <c:pt idx="5">
                  <c:v>88.888888888888886</c:v>
                </c:pt>
                <c:pt idx="6">
                  <c:v>88.732394366197184</c:v>
                </c:pt>
                <c:pt idx="7">
                  <c:v>80</c:v>
                </c:pt>
                <c:pt idx="8">
                  <c:v>76.470588235294116</c:v>
                </c:pt>
                <c:pt idx="9">
                  <c:v>72.222222222222214</c:v>
                </c:pt>
                <c:pt idx="10">
                  <c:v>80.416666666666671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991-ACFE-27E9F082AEE2}"/>
            </c:ext>
          </c:extLst>
        </c:ser>
        <c:ser>
          <c:idx val="1"/>
          <c:order val="1"/>
          <c:tx>
            <c:strRef>
              <c:f>Turnover!$C$1</c:f>
              <c:strCache>
                <c:ptCount val="1"/>
                <c:pt idx="0">
                  <c:v>Within the normal range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53-4B24-8661-C1142457968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Turnover!$C$2:$C$12</c:f>
              <c:numCache>
                <c:formatCode>0.0</c:formatCode>
                <c:ptCount val="11"/>
                <c:pt idx="0">
                  <c:v>13.314447592067987</c:v>
                </c:pt>
                <c:pt idx="1">
                  <c:v>2.5641025641025639</c:v>
                </c:pt>
                <c:pt idx="2">
                  <c:v>9.0909090909090917</c:v>
                </c:pt>
                <c:pt idx="3">
                  <c:v>9.6153846153846168</c:v>
                </c:pt>
                <c:pt idx="4">
                  <c:v>10</c:v>
                </c:pt>
                <c:pt idx="5">
                  <c:v>8.8888888888888893</c:v>
                </c:pt>
                <c:pt idx="6">
                  <c:v>8.4507042253521121</c:v>
                </c:pt>
                <c:pt idx="7">
                  <c:v>20</c:v>
                </c:pt>
                <c:pt idx="8">
                  <c:v>23.52941176470588</c:v>
                </c:pt>
                <c:pt idx="9">
                  <c:v>27.777777777777779</c:v>
                </c:pt>
                <c:pt idx="10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C-4991-ACFE-27E9F082AEE2}"/>
            </c:ext>
          </c:extLst>
        </c:ser>
        <c:ser>
          <c:idx val="2"/>
          <c:order val="2"/>
          <c:tx>
            <c:strRef>
              <c:f>Turnover!$D$1</c:f>
              <c:strCache>
                <c:ptCount val="1"/>
                <c:pt idx="0">
                  <c:v>Above the normal range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Turnover!$D$2:$D$12</c:f>
              <c:numCache>
                <c:formatCode>0.0</c:formatCode>
                <c:ptCount val="11"/>
                <c:pt idx="0">
                  <c:v>1.2747875354107647</c:v>
                </c:pt>
                <c:pt idx="1">
                  <c:v>2.5641025641025639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2.2222222222222223</c:v>
                </c:pt>
                <c:pt idx="6">
                  <c:v>2.8169014084507045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C-4991-ACFE-27E9F082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737531055"/>
        <c:axId val="702822175"/>
      </c:barChart>
      <c:catAx>
        <c:axId val="737531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822175"/>
        <c:crosses val="autoZero"/>
        <c:auto val="1"/>
        <c:lblAlgn val="ctr"/>
        <c:lblOffset val="100"/>
        <c:noMultiLvlLbl val="0"/>
      </c:catAx>
      <c:valAx>
        <c:axId val="702822175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531055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128351824697912"/>
          <c:y val="7.8874729392950042E-3"/>
          <c:w val="0.68864628777147019"/>
          <c:h val="9.38632674449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Continuing to trade at full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0C-4991-ACFE-27E9F082AE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C-4991-ACFE-27E9F082AEE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18.8</c:v>
                </c:pt>
                <c:pt idx="1">
                  <c:v>30</c:v>
                </c:pt>
                <c:pt idx="2">
                  <c:v>9.6</c:v>
                </c:pt>
                <c:pt idx="3">
                  <c:v>22.2</c:v>
                </c:pt>
                <c:pt idx="4">
                  <c:v>16.7</c:v>
                </c:pt>
                <c:pt idx="5">
                  <c:v>11.4</c:v>
                </c:pt>
                <c:pt idx="6">
                  <c:v>11.4</c:v>
                </c:pt>
                <c:pt idx="7">
                  <c:v>1.4</c:v>
                </c:pt>
                <c:pt idx="8">
                  <c:v>9.6</c:v>
                </c:pt>
                <c:pt idx="9">
                  <c:v>0</c:v>
                </c:pt>
                <c:pt idx="1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991-ACFE-27E9F082A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Continuing to trade partially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41.3</c:v>
                </c:pt>
                <c:pt idx="1">
                  <c:v>30</c:v>
                </c:pt>
                <c:pt idx="2">
                  <c:v>55.8</c:v>
                </c:pt>
                <c:pt idx="3">
                  <c:v>38.9</c:v>
                </c:pt>
                <c:pt idx="4">
                  <c:v>44.4</c:v>
                </c:pt>
                <c:pt idx="5">
                  <c:v>52.3</c:v>
                </c:pt>
                <c:pt idx="6">
                  <c:v>37.1</c:v>
                </c:pt>
                <c:pt idx="7">
                  <c:v>40.799999999999997</c:v>
                </c:pt>
                <c:pt idx="8">
                  <c:v>25.8</c:v>
                </c:pt>
                <c:pt idx="9">
                  <c:v>25.6</c:v>
                </c:pt>
                <c:pt idx="10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C-4991-ACFE-27E9F082AE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Temporarily closed or paused trading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37.1</c:v>
                </c:pt>
                <c:pt idx="1">
                  <c:v>30</c:v>
                </c:pt>
                <c:pt idx="2">
                  <c:v>32.700000000000003</c:v>
                </c:pt>
                <c:pt idx="3">
                  <c:v>33.299999999999997</c:v>
                </c:pt>
                <c:pt idx="4">
                  <c:v>33.299999999999997</c:v>
                </c:pt>
                <c:pt idx="5">
                  <c:v>34.1</c:v>
                </c:pt>
                <c:pt idx="6">
                  <c:v>51.4</c:v>
                </c:pt>
                <c:pt idx="7">
                  <c:v>56.3</c:v>
                </c:pt>
                <c:pt idx="8">
                  <c:v>58.4</c:v>
                </c:pt>
                <c:pt idx="9">
                  <c:v>74.400000000000006</c:v>
                </c:pt>
                <c:pt idx="10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C-4991-ACFE-27E9F082AE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Permanently ceased trading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0C-4991-ACFE-27E9F082AE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0C-4991-ACFE-27E9F082AE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0C-4991-ACFE-27E9F082AE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0C-4991-ACFE-27E9F082AE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0C-4991-ACFE-27E9F082AEE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2.9</c:v>
                </c:pt>
                <c:pt idx="1">
                  <c:v>10</c:v>
                </c:pt>
                <c:pt idx="2">
                  <c:v>1.9</c:v>
                </c:pt>
                <c:pt idx="3">
                  <c:v>5.6</c:v>
                </c:pt>
                <c:pt idx="4">
                  <c:v>5.6</c:v>
                </c:pt>
                <c:pt idx="5">
                  <c:v>2.2999999999999998</c:v>
                </c:pt>
                <c:pt idx="6">
                  <c:v>0</c:v>
                </c:pt>
                <c:pt idx="7">
                  <c:v>1.4</c:v>
                </c:pt>
                <c:pt idx="8">
                  <c:v>6.2</c:v>
                </c:pt>
                <c:pt idx="9">
                  <c:v>0</c:v>
                </c:pt>
                <c:pt idx="1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0C-4991-ACFE-27E9F082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737531055"/>
        <c:axId val="702822175"/>
      </c:barChart>
      <c:catAx>
        <c:axId val="737531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822175"/>
        <c:crosses val="autoZero"/>
        <c:auto val="1"/>
        <c:lblAlgn val="ctr"/>
        <c:lblOffset val="100"/>
        <c:noMultiLvlLbl val="0"/>
      </c:catAx>
      <c:valAx>
        <c:axId val="70282217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531055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586903798253238"/>
          <c:y val="4.6023977302518213E-2"/>
          <c:w val="0.68864628777147019"/>
          <c:h val="9.38632674449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Turnover!$B$1</c:f>
              <c:strCache>
                <c:ptCount val="1"/>
                <c:pt idx="0">
                  <c:v>Below the normal range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Turnover!$B$2:$B$12</c:f>
              <c:numCache>
                <c:formatCode>0.0</c:formatCode>
                <c:ptCount val="11"/>
                <c:pt idx="0">
                  <c:v>85.410764872521256</c:v>
                </c:pt>
                <c:pt idx="1">
                  <c:v>94.871794871794862</c:v>
                </c:pt>
                <c:pt idx="2">
                  <c:v>90.909090909090907</c:v>
                </c:pt>
                <c:pt idx="3">
                  <c:v>90.384615384615387</c:v>
                </c:pt>
                <c:pt idx="4">
                  <c:v>90</c:v>
                </c:pt>
                <c:pt idx="5">
                  <c:v>88.888888888888886</c:v>
                </c:pt>
                <c:pt idx="6">
                  <c:v>88.732394366197184</c:v>
                </c:pt>
                <c:pt idx="7">
                  <c:v>80</c:v>
                </c:pt>
                <c:pt idx="8">
                  <c:v>76.470588235294116</c:v>
                </c:pt>
                <c:pt idx="9">
                  <c:v>72.222222222222214</c:v>
                </c:pt>
                <c:pt idx="10">
                  <c:v>80.416666666666671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991-ACFE-27E9F082AEE2}"/>
            </c:ext>
          </c:extLst>
        </c:ser>
        <c:ser>
          <c:idx val="1"/>
          <c:order val="1"/>
          <c:tx>
            <c:strRef>
              <c:f>Turnover!$C$1</c:f>
              <c:strCache>
                <c:ptCount val="1"/>
                <c:pt idx="0">
                  <c:v>Within the normal range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C53-4B24-8661-C1142457968A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Turnover!$C$2:$C$12</c:f>
              <c:numCache>
                <c:formatCode>0.0</c:formatCode>
                <c:ptCount val="11"/>
                <c:pt idx="0">
                  <c:v>13.314447592067987</c:v>
                </c:pt>
                <c:pt idx="1">
                  <c:v>2.5641025641025639</c:v>
                </c:pt>
                <c:pt idx="2">
                  <c:v>9.0909090909090917</c:v>
                </c:pt>
                <c:pt idx="3">
                  <c:v>9.6153846153846168</c:v>
                </c:pt>
                <c:pt idx="4">
                  <c:v>10</c:v>
                </c:pt>
                <c:pt idx="5">
                  <c:v>8.8888888888888893</c:v>
                </c:pt>
                <c:pt idx="6">
                  <c:v>8.4507042253521121</c:v>
                </c:pt>
                <c:pt idx="7">
                  <c:v>20</c:v>
                </c:pt>
                <c:pt idx="8">
                  <c:v>23.52941176470588</c:v>
                </c:pt>
                <c:pt idx="9">
                  <c:v>27.777777777777779</c:v>
                </c:pt>
                <c:pt idx="10">
                  <c:v>18.75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C-4991-ACFE-27E9F082AEE2}"/>
            </c:ext>
          </c:extLst>
        </c:ser>
        <c:ser>
          <c:idx val="2"/>
          <c:order val="2"/>
          <c:tx>
            <c:strRef>
              <c:f>Turnover!$D$1</c:f>
              <c:strCache>
                <c:ptCount val="1"/>
                <c:pt idx="0">
                  <c:v>Above the normal range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  <a:effectLst/>
          </c:spPr>
          <c:invertIfNegative val="0"/>
          <c:cat>
            <c:strRef>
              <c:f>Turnover!$A$2:$A$12</c:f>
              <c:strCache>
                <c:ptCount val="11"/>
                <c:pt idx="0">
                  <c:v>All businesses surveyed</c:v>
                </c:pt>
                <c:pt idx="1">
                  <c:v>Construction</c:v>
                </c:pt>
                <c:pt idx="2">
                  <c:v>Real estate &amp; other business services</c:v>
                </c:pt>
                <c:pt idx="3">
                  <c:v>Transport, storage &amp; communication</c:v>
                </c:pt>
                <c:pt idx="4">
                  <c:v>Forestry &amp; Fishing</c:v>
                </c:pt>
                <c:pt idx="5">
                  <c:v>Manufacturing</c:v>
                </c:pt>
                <c:pt idx="6">
                  <c:v>Trade</c:v>
                </c:pt>
                <c:pt idx="7">
                  <c:v>Mining &amp; quarrying</c:v>
                </c:pt>
                <c:pt idx="8">
                  <c:v>Community, social &amp; personal services</c:v>
                </c:pt>
                <c:pt idx="9">
                  <c:v>Electricity, gas &amp; water supply</c:v>
                </c:pt>
                <c:pt idx="10">
                  <c:v>Other</c:v>
                </c:pt>
              </c:strCache>
            </c:strRef>
          </c:cat>
          <c:val>
            <c:numRef>
              <c:f>Turnover!$D$2:$D$12</c:f>
              <c:numCache>
                <c:formatCode>0.0</c:formatCode>
                <c:ptCount val="11"/>
                <c:pt idx="0">
                  <c:v>1.2747875354107647</c:v>
                </c:pt>
                <c:pt idx="1">
                  <c:v>2.5641025641025639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2.2222222222222223</c:v>
                </c:pt>
                <c:pt idx="6">
                  <c:v>2.8169014084507045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0.83333333333333337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C-4991-ACFE-27E9F082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737531055"/>
        <c:axId val="702822175"/>
      </c:barChart>
      <c:catAx>
        <c:axId val="73753105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822175"/>
        <c:crosses val="autoZero"/>
        <c:auto val="1"/>
        <c:lblAlgn val="ctr"/>
        <c:lblOffset val="100"/>
        <c:noMultiLvlLbl val="0"/>
      </c:catAx>
      <c:valAx>
        <c:axId val="702822175"/>
        <c:scaling>
          <c:orientation val="minMax"/>
          <c:max val="1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531055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2128351824697912"/>
          <c:y val="7.8874729392950042E-3"/>
          <c:w val="0.68864628777147019"/>
          <c:h val="9.38632674449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Continuing to trade at full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00C-4991-ACFE-27E9F082AE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00C-4991-ACFE-27E9F082AEE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18.8</c:v>
                </c:pt>
                <c:pt idx="1">
                  <c:v>30</c:v>
                </c:pt>
                <c:pt idx="2">
                  <c:v>9.6</c:v>
                </c:pt>
                <c:pt idx="3">
                  <c:v>22.2</c:v>
                </c:pt>
                <c:pt idx="4">
                  <c:v>16.7</c:v>
                </c:pt>
                <c:pt idx="5">
                  <c:v>11.4</c:v>
                </c:pt>
                <c:pt idx="6">
                  <c:v>11.4</c:v>
                </c:pt>
                <c:pt idx="7">
                  <c:v>1.4</c:v>
                </c:pt>
                <c:pt idx="8">
                  <c:v>9.6</c:v>
                </c:pt>
                <c:pt idx="9">
                  <c:v>0</c:v>
                </c:pt>
                <c:pt idx="10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0C-4991-ACFE-27E9F082AE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Continuing to trade partially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41.3</c:v>
                </c:pt>
                <c:pt idx="1">
                  <c:v>30</c:v>
                </c:pt>
                <c:pt idx="2">
                  <c:v>55.8</c:v>
                </c:pt>
                <c:pt idx="3">
                  <c:v>38.9</c:v>
                </c:pt>
                <c:pt idx="4">
                  <c:v>44.4</c:v>
                </c:pt>
                <c:pt idx="5">
                  <c:v>52.3</c:v>
                </c:pt>
                <c:pt idx="6">
                  <c:v>37.1</c:v>
                </c:pt>
                <c:pt idx="7">
                  <c:v>40.799999999999997</c:v>
                </c:pt>
                <c:pt idx="8">
                  <c:v>25.8</c:v>
                </c:pt>
                <c:pt idx="9">
                  <c:v>25.6</c:v>
                </c:pt>
                <c:pt idx="10">
                  <c:v>37.9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0C-4991-ACFE-27E9F082AE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Temporarily closed or paused trading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37.1</c:v>
                </c:pt>
                <c:pt idx="1">
                  <c:v>30</c:v>
                </c:pt>
                <c:pt idx="2">
                  <c:v>32.700000000000003</c:v>
                </c:pt>
                <c:pt idx="3">
                  <c:v>33.299999999999997</c:v>
                </c:pt>
                <c:pt idx="4">
                  <c:v>33.299999999999997</c:v>
                </c:pt>
                <c:pt idx="5">
                  <c:v>34.1</c:v>
                </c:pt>
                <c:pt idx="6">
                  <c:v>51.4</c:v>
                </c:pt>
                <c:pt idx="7">
                  <c:v>56.3</c:v>
                </c:pt>
                <c:pt idx="8">
                  <c:v>58.4</c:v>
                </c:pt>
                <c:pt idx="9">
                  <c:v>74.400000000000006</c:v>
                </c:pt>
                <c:pt idx="10">
                  <c:v>46.4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0C-4991-ACFE-27E9F082AE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Permanently ceased trading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00C-4991-ACFE-27E9F082AE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00C-4991-ACFE-27E9F082AEE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00C-4991-ACFE-27E9F082AE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00C-4991-ACFE-27E9F082AE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00C-4991-ACFE-27E9F082AEE2}"/>
                </c:ext>
              </c:extLst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Other</c:v>
                </c:pt>
                <c:pt idx="1">
                  <c:v>Forestry &amp; fishing</c:v>
                </c:pt>
                <c:pt idx="2">
                  <c:v>Transport, storage &amp; communication</c:v>
                </c:pt>
                <c:pt idx="3">
                  <c:v>Electricity, gas &amp; water supply</c:v>
                </c:pt>
                <c:pt idx="4">
                  <c:v>Community, social &amp; personal services</c:v>
                </c:pt>
                <c:pt idx="5">
                  <c:v>Real estate &amp; other business services</c:v>
                </c:pt>
                <c:pt idx="6">
                  <c:v>Mining &amp; quarrying</c:v>
                </c:pt>
                <c:pt idx="7">
                  <c:v>Trade</c:v>
                </c:pt>
                <c:pt idx="8">
                  <c:v>Manufacturing</c:v>
                </c:pt>
                <c:pt idx="9">
                  <c:v>Construction</c:v>
                </c:pt>
                <c:pt idx="10">
                  <c:v>All businesses surveyed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2.9</c:v>
                </c:pt>
                <c:pt idx="1">
                  <c:v>10</c:v>
                </c:pt>
                <c:pt idx="2">
                  <c:v>1.9</c:v>
                </c:pt>
                <c:pt idx="3">
                  <c:v>5.6</c:v>
                </c:pt>
                <c:pt idx="4">
                  <c:v>5.6</c:v>
                </c:pt>
                <c:pt idx="5">
                  <c:v>2.2999999999999998</c:v>
                </c:pt>
                <c:pt idx="6">
                  <c:v>0</c:v>
                </c:pt>
                <c:pt idx="7">
                  <c:v>1.4</c:v>
                </c:pt>
                <c:pt idx="8">
                  <c:v>6.2</c:v>
                </c:pt>
                <c:pt idx="9">
                  <c:v>0</c:v>
                </c:pt>
                <c:pt idx="1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0C-4991-ACFE-27E9F082A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737531055"/>
        <c:axId val="702822175"/>
      </c:barChart>
      <c:catAx>
        <c:axId val="737531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02822175"/>
        <c:crosses val="autoZero"/>
        <c:auto val="1"/>
        <c:lblAlgn val="ctr"/>
        <c:lblOffset val="100"/>
        <c:noMultiLvlLbl val="0"/>
      </c:catAx>
      <c:valAx>
        <c:axId val="702822175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737531055"/>
        <c:crosses val="autoZero"/>
        <c:crossBetween val="between"/>
        <c:majorUnit val="25"/>
      </c:valAx>
      <c:spPr>
        <a:noFill/>
        <a:ln>
          <a:noFill/>
        </a:ln>
        <a:effectLst/>
      </c:spPr>
    </c:plotArea>
    <c:legend>
      <c:legendPos val="t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28586903798253238"/>
          <c:y val="4.6023977302518213E-2"/>
          <c:w val="0.68864628777147019"/>
          <c:h val="9.386326744490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0D5AF-616B-45A3-8CCD-2D105EA103C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42D6-BF61-41B3-AF8F-455D6DC0B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16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80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8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8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85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342D6-BF61-41B3-AF8F-455D6DC0B1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64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49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6202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97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40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52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3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911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29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0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8CC41134-1C6F-4284-B12F-30CD73917DE7}" type="datetimeFigureOut">
              <a:rPr lang="en-ZA" smtClean="0">
                <a:solidFill>
                  <a:prstClr val="black"/>
                </a:solidFill>
              </a:rPr>
              <a:pPr defTabSz="914400"/>
              <a:t>2020/04/27</a:t>
            </a:fld>
            <a:endParaRPr lang="en-ZA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ZA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3284DE6-A14E-450E-9204-FF7EB28CD8E9}" type="slidenum">
              <a:rPr lang="en-ZA" smtClean="0">
                <a:solidFill>
                  <a:prstClr val="black"/>
                </a:solidFill>
              </a:rPr>
              <a:pPr defTabSz="9144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6288"/>
            <a:ext cx="9144000" cy="11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1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0"/>
            <a:ext cx="9144000" cy="684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77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661AA09-AAD9-4BE2-9727-0836EC60CE57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2729039" y="106993"/>
            <a:ext cx="6219018" cy="738601"/>
          </a:xfrm>
          <a:prstGeom prst="rect">
            <a:avLst/>
          </a:prstGeom>
          <a:noFill/>
        </p:spPr>
        <p:txBody>
          <a:bodyPr wrap="square" lIns="91409" tIns="45705" rIns="91409" bIns="45705" rtlCol="0"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Impact of COVID-19 on Stats SA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1DE24D-DD8B-497E-8AD1-AA14B660F834}"/>
              </a:ext>
            </a:extLst>
          </p:cNvPr>
          <p:cNvSpPr/>
          <p:nvPr/>
        </p:nvSpPr>
        <p:spPr>
          <a:xfrm>
            <a:off x="2986774" y="1075416"/>
            <a:ext cx="5797997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accent4"/>
                </a:solidFill>
              </a:rPr>
              <a:t>Impact on work programme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Targets in the work programme have already been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Will need to reprioritise activities, resources and funding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accent4"/>
                </a:solidFill>
              </a:rPr>
              <a:t>Impact on processes and methodologies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collection in the field (will not resume soon) – alternative approaches will be deployed where possible e.g. CATI and CAWI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collection from businesses (only if business return to work)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accent4"/>
                </a:solidFill>
              </a:rPr>
              <a:t>Impact on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SMS staff are working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Some professional and technical staff are working from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Data collectors – cannot work from home (due to tools and accessibility)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</a:rPr>
              <a:t>Essential staff are working either from home or office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accent4"/>
                </a:solidFill>
              </a:rPr>
              <a:t>Impact on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Disruption has been identified during strategy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COVID-19 offers opportunities to fast track strategic intent</a:t>
            </a:r>
            <a:r>
              <a:rPr lang="en-ZA" sz="1600" b="1" dirty="0">
                <a:solidFill>
                  <a:schemeClr val="bg1"/>
                </a:solidFill>
              </a:rPr>
              <a:t> </a:t>
            </a:r>
            <a:r>
              <a:rPr lang="en-ZA" sz="1600" dirty="0">
                <a:solidFill>
                  <a:schemeClr val="bg1"/>
                </a:solidFill>
              </a:rPr>
              <a:t>e.g. alternative methodologies and technologies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1D251FC-07D4-4419-9A9C-8F94A067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4660" y="2204660"/>
            <a:ext cx="6941830" cy="25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EE8FB5-1C8B-4457-A38D-700A6FF43628}"/>
              </a:ext>
            </a:extLst>
          </p:cNvPr>
          <p:cNvSpPr txBox="1"/>
          <p:nvPr/>
        </p:nvSpPr>
        <p:spPr>
          <a:xfrm>
            <a:off x="2611818" y="947725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46E50C-26F3-4522-90DB-09FC76A36CDC}"/>
              </a:ext>
            </a:extLst>
          </p:cNvPr>
          <p:cNvSpPr txBox="1"/>
          <p:nvPr/>
        </p:nvSpPr>
        <p:spPr>
          <a:xfrm>
            <a:off x="2611818" y="1977496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4E0727-73C8-4062-9057-E353ABE100C4}"/>
              </a:ext>
            </a:extLst>
          </p:cNvPr>
          <p:cNvSpPr txBox="1"/>
          <p:nvPr/>
        </p:nvSpPr>
        <p:spPr>
          <a:xfrm>
            <a:off x="2532511" y="3252664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452D45-36C0-463C-8D43-AC18D9133CFA}"/>
              </a:ext>
            </a:extLst>
          </p:cNvPr>
          <p:cNvSpPr txBox="1"/>
          <p:nvPr/>
        </p:nvSpPr>
        <p:spPr>
          <a:xfrm>
            <a:off x="2532511" y="5054287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chemeClr val="bg1"/>
                </a:solidFill>
                <a:latin typeface="Forte" panose="03060902040502070203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6795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661AA09-AAD9-4BE2-9727-0836EC60CE57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5" name="TextBox 24"/>
          <p:cNvSpPr txBox="1"/>
          <p:nvPr/>
        </p:nvSpPr>
        <p:spPr>
          <a:xfrm>
            <a:off x="2729039" y="106993"/>
            <a:ext cx="6219018" cy="738601"/>
          </a:xfrm>
          <a:prstGeom prst="rect">
            <a:avLst/>
          </a:prstGeom>
          <a:noFill/>
        </p:spPr>
        <p:txBody>
          <a:bodyPr wrap="square" lIns="91409" tIns="45705" rIns="91409" bIns="45705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Response to emerging data needs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F1DE24D-DD8B-497E-8AD1-AA14B660F834}"/>
              </a:ext>
            </a:extLst>
          </p:cNvPr>
          <p:cNvSpPr/>
          <p:nvPr/>
        </p:nvSpPr>
        <p:spPr>
          <a:xfrm>
            <a:off x="3552832" y="1238704"/>
            <a:ext cx="528636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>
                <a:solidFill>
                  <a:schemeClr val="bg1"/>
                </a:solidFill>
              </a:rPr>
              <a:t>Leading Data and statistics workstream at FOSAD</a:t>
            </a:r>
          </a:p>
          <a:p>
            <a:endParaRPr lang="en-ZA" b="1" dirty="0">
              <a:solidFill>
                <a:schemeClr val="bg1"/>
              </a:solidFill>
            </a:endParaRPr>
          </a:p>
          <a:p>
            <a:r>
              <a:rPr lang="en-ZA" b="1" dirty="0">
                <a:solidFill>
                  <a:schemeClr val="bg1"/>
                </a:solidFill>
              </a:rPr>
              <a:t>Launched online: </a:t>
            </a:r>
            <a:r>
              <a:rPr lang="en-US" b="1" dirty="0">
                <a:solidFill>
                  <a:schemeClr val="bg1"/>
                </a:solidFill>
              </a:rPr>
              <a:t>Business impact survey of COVID-19 pandemic in South Africa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Businesses were asked how the current crisis affected their operations in the two-week period from 30 March to 13 April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Survey will be repeated during lockdown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Launched </a:t>
            </a:r>
            <a:r>
              <a:rPr lang="en-US" b="1" dirty="0">
                <a:solidFill>
                  <a:schemeClr val="bg1"/>
                </a:solidFill>
              </a:rPr>
              <a:t>Essential Products Consumer Price Index</a:t>
            </a:r>
            <a:endParaRPr lang="en-GB" b="1" dirty="0">
              <a:solidFill>
                <a:schemeClr val="bg1"/>
              </a:solidFill>
            </a:endParaRPr>
          </a:p>
          <a:p>
            <a:endParaRPr lang="en-GB" b="1" dirty="0">
              <a:solidFill>
                <a:schemeClr val="bg1"/>
              </a:solidFill>
            </a:endParaRPr>
          </a:p>
          <a:p>
            <a:r>
              <a:rPr lang="en-GB" b="1" dirty="0">
                <a:solidFill>
                  <a:schemeClr val="bg1"/>
                </a:solidFill>
              </a:rPr>
              <a:t>Launched online survey: Impact of COVID-19 on society</a:t>
            </a:r>
          </a:p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1</a:t>
            </a:r>
            <a:r>
              <a:rPr lang="en-GB" baseline="30000" dirty="0">
                <a:solidFill>
                  <a:schemeClr val="bg1"/>
                </a:solidFill>
              </a:rPr>
              <a:t>st</a:t>
            </a:r>
            <a:r>
              <a:rPr lang="en-GB" dirty="0">
                <a:solidFill>
                  <a:schemeClr val="bg1"/>
                </a:solidFill>
              </a:rPr>
              <a:t> wave: Health behaviour and perceptions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2</a:t>
            </a:r>
            <a:r>
              <a:rPr lang="en-GB" baseline="30000" dirty="0">
                <a:solidFill>
                  <a:schemeClr val="bg1"/>
                </a:solidFill>
              </a:rPr>
              <a:t>nd</a:t>
            </a:r>
            <a:r>
              <a:rPr lang="en-GB" dirty="0">
                <a:solidFill>
                  <a:schemeClr val="bg1"/>
                </a:solidFill>
              </a:rPr>
              <a:t> wave: Employment and Income (incl. hunger)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3</a:t>
            </a:r>
            <a:r>
              <a:rPr lang="en-GB" baseline="30000" dirty="0">
                <a:solidFill>
                  <a:schemeClr val="bg1"/>
                </a:solidFill>
              </a:rPr>
              <a:t>rd</a:t>
            </a:r>
            <a:r>
              <a:rPr lang="en-GB" dirty="0">
                <a:solidFill>
                  <a:schemeClr val="bg1"/>
                </a:solidFill>
              </a:rPr>
              <a:t> wave: Education and time spent </a:t>
            </a:r>
            <a:endParaRPr lang="en-ZA" dirty="0">
              <a:solidFill>
                <a:schemeClr val="bg1"/>
              </a:solidFill>
            </a:endParaRPr>
          </a:p>
          <a:p>
            <a:pPr marL="742789" lvl="1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0164D3-5800-4D78-9BEF-9EA4A143FFA3}"/>
              </a:ext>
            </a:extLst>
          </p:cNvPr>
          <p:cNvSpPr txBox="1"/>
          <p:nvPr/>
        </p:nvSpPr>
        <p:spPr>
          <a:xfrm>
            <a:off x="3100640" y="954676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AC44AE2-ECEF-47C7-BE20-A53A0EC52DC8}"/>
              </a:ext>
            </a:extLst>
          </p:cNvPr>
          <p:cNvSpPr txBox="1"/>
          <p:nvPr/>
        </p:nvSpPr>
        <p:spPr>
          <a:xfrm>
            <a:off x="3100640" y="1682594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A6CC84-352F-448A-AB16-B946F91933BC}"/>
              </a:ext>
            </a:extLst>
          </p:cNvPr>
          <p:cNvSpPr txBox="1"/>
          <p:nvPr/>
        </p:nvSpPr>
        <p:spPr>
          <a:xfrm>
            <a:off x="3021334" y="3783660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3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1D251FC-07D4-4419-9A9C-8F94A067C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204660" y="2204660"/>
            <a:ext cx="6941830" cy="253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20521-B49D-49A2-AF4D-5A112365C22E}"/>
              </a:ext>
            </a:extLst>
          </p:cNvPr>
          <p:cNvSpPr txBox="1"/>
          <p:nvPr/>
        </p:nvSpPr>
        <p:spPr>
          <a:xfrm>
            <a:off x="3021333" y="4452408"/>
            <a:ext cx="694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400" dirty="0">
                <a:solidFill>
                  <a:srgbClr val="FF0000"/>
                </a:solidFill>
                <a:latin typeface="Forte" panose="03060902040502070203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0528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16166"/>
            <a:ext cx="9144000" cy="68580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-21771" y="-16166"/>
            <a:ext cx="9144000" cy="68580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7897" y="216176"/>
            <a:ext cx="8352927" cy="504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  <a:t>85,4% of businesses had turnover that was lower than their normal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74700"/>
            <a:ext cx="5705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Percentage of businesses in each industry by turnover range</a:t>
            </a:r>
            <a:endParaRPr lang="en-ZA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47637" y="1166927"/>
          <a:ext cx="8848725" cy="46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D5BB2A1C-F7B7-4E58-B3E2-C9AA17DD2CEF}"/>
              </a:ext>
            </a:extLst>
          </p:cNvPr>
          <p:cNvSpPr/>
          <p:nvPr/>
        </p:nvSpPr>
        <p:spPr>
          <a:xfrm>
            <a:off x="289152" y="6116173"/>
            <a:ext cx="87072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1" dirty="0">
                <a:solidFill>
                  <a:srgbClr val="333333"/>
                </a:solidFill>
                <a:latin typeface="Arial" panose="020B0604020202020204" pitchFamily="34" charset="0"/>
              </a:rPr>
              <a:t>Note: </a:t>
            </a:r>
            <a:r>
              <a:rPr lang="en-GB" sz="1300" b="1" i="1" dirty="0">
                <a:solidFill>
                  <a:srgbClr val="333333"/>
                </a:solidFill>
                <a:latin typeface="Arial" panose="020B0604020202020204" pitchFamily="34" charset="0"/>
              </a:rPr>
              <a:t>Micro businesses (with an annual turnover below R2 million) were not included in the survey. </a:t>
            </a:r>
          </a:p>
          <a:p>
            <a:r>
              <a:rPr lang="en-GB" sz="1300" b="1" i="1" dirty="0">
                <a:solidFill>
                  <a:srgbClr val="333333"/>
                </a:solidFill>
                <a:latin typeface="Arial" panose="020B0604020202020204" pitchFamily="34" charset="0"/>
              </a:rPr>
              <a:t>Results are based on the perceptions of respondents, and interpretation is based on limited responses.</a:t>
            </a:r>
          </a:p>
          <a:p>
            <a:r>
              <a:rPr lang="en-GB" sz="1300" b="1" i="1" dirty="0">
                <a:solidFill>
                  <a:srgbClr val="333333"/>
                </a:solidFill>
                <a:latin typeface="Arial" panose="020B0604020202020204" pitchFamily="34" charset="0"/>
              </a:rPr>
              <a:t>Results only relate to businesses that responded to the survey.</a:t>
            </a:r>
            <a:endParaRPr lang="en-ZA" sz="1300" b="1" i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842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325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0" y="0"/>
            <a:ext cx="9144000" cy="60325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7897" y="216176"/>
            <a:ext cx="8352927" cy="504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46,4% of businesses have temporarily closed during the pandemic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74700"/>
            <a:ext cx="6300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Percentage of businesses in each industry by current trading status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4202" y="1113255"/>
          <a:ext cx="8795473" cy="486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19129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325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0" y="0"/>
            <a:ext cx="9144000" cy="60325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7897" y="216176"/>
            <a:ext cx="8352927" cy="504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</a:rPr>
              <a:t>85,4% of businesses had turnover that was lower than their normal range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74700"/>
            <a:ext cx="5705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Percentage of businesses in each industry by turnover range</a:t>
            </a:r>
            <a:endParaRPr lang="en-ZA" sz="1600" dirty="0"/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147637" y="1166927"/>
          <a:ext cx="8848725" cy="466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1066691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0325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 bwMode="auto">
          <a:xfrm>
            <a:off x="0" y="0"/>
            <a:ext cx="9144000" cy="6032500"/>
          </a:xfrm>
          <a:prstGeom prst="rect">
            <a:avLst/>
          </a:prstGeom>
          <a:solidFill>
            <a:schemeClr val="bg1">
              <a:lumMod val="95000"/>
              <a:alpha val="6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7897" y="216176"/>
            <a:ext cx="8352927" cy="504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46,4% of businesses have temporarily closed during the pandemic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774700"/>
            <a:ext cx="63001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Percentage of businesses in each industry by current trading status</a:t>
            </a:r>
            <a:endParaRPr lang="en-ZA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4202" y="1113255"/>
          <a:ext cx="8795473" cy="4868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6850169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 bwMode="auto">
          <a:xfrm>
            <a:off x="9524" y="0"/>
            <a:ext cx="9109650" cy="5725883"/>
          </a:xfrm>
          <a:prstGeom prst="rect">
            <a:avLst/>
          </a:prstGeom>
          <a:solidFill>
            <a:schemeClr val="tx1">
              <a:alpha val="9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7897" y="216176"/>
            <a:ext cx="8352927" cy="504851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Results: Percentage change in prices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524" y="5283779"/>
            <a:ext cx="9134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9851" y="1266907"/>
            <a:ext cx="8994268" cy="4007347"/>
            <a:chOff x="155576" y="1276432"/>
            <a:chExt cx="8994268" cy="400734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9" t="16054" r="833" b="14511"/>
            <a:stretch/>
          </p:blipFill>
          <p:spPr>
            <a:xfrm>
              <a:off x="155576" y="1276432"/>
              <a:ext cx="8994268" cy="4007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74626" y="1326653"/>
              <a:ext cx="2438400" cy="492443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Week-on-week</a:t>
              </a:r>
              <a:endPara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2-9 April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26690" y="1336178"/>
              <a:ext cx="2528829" cy="492443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Week-on-week</a:t>
              </a:r>
              <a:endPara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9-16 April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203950" y="1326653"/>
              <a:ext cx="2825749" cy="477054"/>
            </a:xfrm>
            <a:prstGeom prst="rect">
              <a:avLst/>
            </a:prstGeom>
            <a:solidFill>
              <a:srgbClr val="E6E6E6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Cumulative</a:t>
              </a:r>
              <a:endPara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2-16 April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24604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upare 108"/>
          <p:cNvGrpSpPr/>
          <p:nvPr/>
        </p:nvGrpSpPr>
        <p:grpSpPr>
          <a:xfrm>
            <a:off x="4830707" y="2354564"/>
            <a:ext cx="1626019" cy="2573655"/>
            <a:chOff x="4870579" y="1933533"/>
            <a:chExt cx="1626019" cy="2573655"/>
          </a:xfrm>
        </p:grpSpPr>
        <p:sp>
          <p:nvSpPr>
            <p:cNvPr id="3" name="Oval 2"/>
            <p:cNvSpPr/>
            <p:nvPr/>
          </p:nvSpPr>
          <p:spPr>
            <a:xfrm rot="18900000">
              <a:off x="5277398" y="2144179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 rot="2700000">
              <a:off x="5202776" y="449561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 rot="2700000">
              <a:off x="5187991" y="449429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auto">
            <a:xfrm rot="2700000">
              <a:off x="5192401" y="4491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8" name="Grupare 107"/>
            <p:cNvGrpSpPr/>
            <p:nvPr/>
          </p:nvGrpSpPr>
          <p:grpSpPr>
            <a:xfrm>
              <a:off x="4870579" y="1933533"/>
              <a:ext cx="1626019" cy="1646166"/>
              <a:chOff x="4870579" y="1933533"/>
              <a:chExt cx="1626019" cy="1646166"/>
            </a:xfrm>
          </p:grpSpPr>
          <p:sp>
            <p:nvSpPr>
              <p:cNvPr id="26" name="Freeform 6"/>
              <p:cNvSpPr>
                <a:spLocks/>
              </p:cNvSpPr>
              <p:nvPr/>
            </p:nvSpPr>
            <p:spPr bwMode="auto">
              <a:xfrm rot="18900000">
                <a:off x="6295460" y="1933533"/>
                <a:ext cx="9525" cy="6350"/>
              </a:xfrm>
              <a:custGeom>
                <a:avLst/>
                <a:gdLst>
                  <a:gd name="T0" fmla="*/ 0 w 3"/>
                  <a:gd name="T1" fmla="*/ 1 h 2"/>
                  <a:gd name="T2" fmla="*/ 3 w 3"/>
                  <a:gd name="T3" fmla="*/ 0 h 2"/>
                  <a:gd name="T4" fmla="*/ 0 w 3"/>
                  <a:gd name="T5" fmla="*/ 2 h 2"/>
                  <a:gd name="T6" fmla="*/ 0 w 3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 rot="18900000">
                <a:off x="6294145" y="1954668"/>
                <a:ext cx="317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  <a:gd name="T4" fmla="*/ 0 w 1"/>
                  <a:gd name="T5" fmla="*/ 0 w 1"/>
                  <a:gd name="T6" fmla="*/ 0 w 1"/>
                  <a:gd name="T7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 rot="18900000">
                <a:off x="6289575" y="1935971"/>
                <a:ext cx="19050" cy="12700"/>
              </a:xfrm>
              <a:custGeom>
                <a:avLst/>
                <a:gdLst>
                  <a:gd name="T0" fmla="*/ 3 w 6"/>
                  <a:gd name="T1" fmla="*/ 1 h 4"/>
                  <a:gd name="T2" fmla="*/ 6 w 6"/>
                  <a:gd name="T3" fmla="*/ 0 h 4"/>
                  <a:gd name="T4" fmla="*/ 3 w 6"/>
                  <a:gd name="T5" fmla="*/ 2 h 4"/>
                  <a:gd name="T6" fmla="*/ 1 w 6"/>
                  <a:gd name="T7" fmla="*/ 3 h 4"/>
                  <a:gd name="T8" fmla="*/ 0 w 6"/>
                  <a:gd name="T9" fmla="*/ 4 h 4"/>
                  <a:gd name="T10" fmla="*/ 0 w 6"/>
                  <a:gd name="T11" fmla="*/ 4 h 4"/>
                  <a:gd name="T12" fmla="*/ 0 w 6"/>
                  <a:gd name="T13" fmla="*/ 3 h 4"/>
                  <a:gd name="T14" fmla="*/ 1 w 6"/>
                  <a:gd name="T15" fmla="*/ 3 h 4"/>
                  <a:gd name="T16" fmla="*/ 3 w 6"/>
                  <a:gd name="T1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4">
                    <a:moveTo>
                      <a:pt x="3" y="1"/>
                    </a:moveTo>
                    <a:cubicBezTo>
                      <a:pt x="4" y="1"/>
                      <a:pt x="5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1"/>
                    </a:cubicBezTo>
                    <a:close/>
                  </a:path>
                </a:pathLst>
              </a:custGeom>
              <a:solidFill>
                <a:srgbClr val="FF2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" name="Arc plin 1"/>
              <p:cNvSpPr/>
              <p:nvPr/>
            </p:nvSpPr>
            <p:spPr>
              <a:xfrm rot="18000000">
                <a:off x="5124998" y="1991779"/>
                <a:ext cx="1371600" cy="1371600"/>
              </a:xfrm>
              <a:prstGeom prst="blockArc">
                <a:avLst>
                  <a:gd name="adj1" fmla="val 2007923"/>
                  <a:gd name="adj2" fmla="val 198112"/>
                  <a:gd name="adj3" fmla="val 13829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" name="Săgeată dreapta vărgată 3"/>
              <p:cNvSpPr/>
              <p:nvPr/>
            </p:nvSpPr>
            <p:spPr>
              <a:xfrm rot="8100000">
                <a:off x="4870579" y="3122499"/>
                <a:ext cx="533400" cy="457200"/>
              </a:xfrm>
              <a:prstGeom prst="stripedRightArrow">
                <a:avLst>
                  <a:gd name="adj1" fmla="val 50000"/>
                  <a:gd name="adj2" fmla="val 60417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395889" y="2262670"/>
                <a:ext cx="829818" cy="829818"/>
              </a:xfrm>
              <a:prstGeom prst="ellipse">
                <a:avLst/>
              </a:prstGeom>
              <a:noFill/>
              <a:ln w="3175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523078" y="2389859"/>
                <a:ext cx="575439" cy="575439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10" name="Grupare 109"/>
          <p:cNvGrpSpPr/>
          <p:nvPr/>
        </p:nvGrpSpPr>
        <p:grpSpPr>
          <a:xfrm>
            <a:off x="3525037" y="3489317"/>
            <a:ext cx="1587919" cy="1626020"/>
            <a:chOff x="3564548" y="3069142"/>
            <a:chExt cx="1587919" cy="1626020"/>
          </a:xfrm>
          <a:solidFill>
            <a:srgbClr val="D8DB97"/>
          </a:solidFill>
        </p:grpSpPr>
        <p:sp>
          <p:nvSpPr>
            <p:cNvPr id="52" name="Arc plin 51"/>
            <p:cNvSpPr/>
            <p:nvPr/>
          </p:nvSpPr>
          <p:spPr>
            <a:xfrm rot="1800000">
              <a:off x="3780867" y="3323562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 rot="2700000">
              <a:off x="3933267" y="3475962"/>
              <a:ext cx="1066800" cy="1066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Săgeată dreapta vărgată 53"/>
            <p:cNvSpPr/>
            <p:nvPr/>
          </p:nvSpPr>
          <p:spPr>
            <a:xfrm rot="13500000">
              <a:off x="3526448" y="3107242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4051758" y="3594453"/>
              <a:ext cx="829818" cy="82981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4186406" y="3721642"/>
              <a:ext cx="575439" cy="5754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grpSp>
        <p:nvGrpSpPr>
          <p:cNvPr id="111" name="Grupare 110"/>
          <p:cNvGrpSpPr/>
          <p:nvPr/>
        </p:nvGrpSpPr>
        <p:grpSpPr>
          <a:xfrm>
            <a:off x="2384874" y="2190315"/>
            <a:ext cx="1626019" cy="1646166"/>
            <a:chOff x="2424746" y="1769285"/>
            <a:chExt cx="1626019" cy="1646166"/>
          </a:xfrm>
        </p:grpSpPr>
        <p:sp>
          <p:nvSpPr>
            <p:cNvPr id="56" name="Freeform 6"/>
            <p:cNvSpPr>
              <a:spLocks/>
            </p:cNvSpPr>
            <p:nvPr/>
          </p:nvSpPr>
          <p:spPr bwMode="auto">
            <a:xfrm rot="8100000">
              <a:off x="2616359" y="340910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0"/>
            <p:cNvSpPr>
              <a:spLocks/>
            </p:cNvSpPr>
            <p:nvPr/>
          </p:nvSpPr>
          <p:spPr bwMode="auto">
            <a:xfrm rot="8100000">
              <a:off x="2624024" y="339431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 rot="8100000">
              <a:off x="2612719" y="3400313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solidFill>
              <a:srgbClr val="FF2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rc plin 58"/>
            <p:cNvSpPr/>
            <p:nvPr/>
          </p:nvSpPr>
          <p:spPr>
            <a:xfrm rot="7200000">
              <a:off x="2424746" y="1985605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 rot="8100000">
              <a:off x="2577146" y="2138005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Săgeată dreapta vărgată 60"/>
            <p:cNvSpPr/>
            <p:nvPr/>
          </p:nvSpPr>
          <p:spPr>
            <a:xfrm rot="18900000">
              <a:off x="3517365" y="1769285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2695637" y="2256496"/>
              <a:ext cx="829818" cy="829818"/>
            </a:xfrm>
            <a:prstGeom prst="ellipse">
              <a:avLst/>
            </a:prstGeom>
            <a:noFill/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822826" y="2390460"/>
              <a:ext cx="575439" cy="57543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7" name="Grupare 106"/>
          <p:cNvGrpSpPr/>
          <p:nvPr/>
        </p:nvGrpSpPr>
        <p:grpSpPr>
          <a:xfrm>
            <a:off x="3679842" y="1065770"/>
            <a:ext cx="1646165" cy="1626020"/>
            <a:chOff x="3719714" y="644740"/>
            <a:chExt cx="1646165" cy="1626020"/>
          </a:xfrm>
          <a:solidFill>
            <a:schemeClr val="bg1">
              <a:lumMod val="65000"/>
            </a:schemeClr>
          </a:solidFill>
        </p:grpSpPr>
        <p:sp>
          <p:nvSpPr>
            <p:cNvPr id="63" name="Freeform 6"/>
            <p:cNvSpPr>
              <a:spLocks/>
            </p:cNvSpPr>
            <p:nvPr/>
          </p:nvSpPr>
          <p:spPr bwMode="auto">
            <a:xfrm rot="13500000">
              <a:off x="3718126" y="837941"/>
              <a:ext cx="9525" cy="6350"/>
            </a:xfrm>
            <a:custGeom>
              <a:avLst/>
              <a:gdLst>
                <a:gd name="T0" fmla="*/ 0 w 3"/>
                <a:gd name="T1" fmla="*/ 1 h 2"/>
                <a:gd name="T2" fmla="*/ 3 w 3"/>
                <a:gd name="T3" fmla="*/ 0 h 2"/>
                <a:gd name="T4" fmla="*/ 0 w 3"/>
                <a:gd name="T5" fmla="*/ 2 h 2"/>
                <a:gd name="T6" fmla="*/ 0 w 3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0"/>
            <p:cNvSpPr>
              <a:spLocks/>
            </p:cNvSpPr>
            <p:nvPr/>
          </p:nvSpPr>
          <p:spPr bwMode="auto">
            <a:xfrm rot="13500000">
              <a:off x="3739261" y="845606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  <a:gd name="T5" fmla="*/ 0 w 1"/>
                <a:gd name="T6" fmla="*/ 0 w 1"/>
                <a:gd name="T7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 rot="13500000">
              <a:off x="3718976" y="835889"/>
              <a:ext cx="19050" cy="12700"/>
            </a:xfrm>
            <a:custGeom>
              <a:avLst/>
              <a:gdLst>
                <a:gd name="T0" fmla="*/ 3 w 6"/>
                <a:gd name="T1" fmla="*/ 1 h 4"/>
                <a:gd name="T2" fmla="*/ 6 w 6"/>
                <a:gd name="T3" fmla="*/ 0 h 4"/>
                <a:gd name="T4" fmla="*/ 3 w 6"/>
                <a:gd name="T5" fmla="*/ 2 h 4"/>
                <a:gd name="T6" fmla="*/ 1 w 6"/>
                <a:gd name="T7" fmla="*/ 3 h 4"/>
                <a:gd name="T8" fmla="*/ 0 w 6"/>
                <a:gd name="T9" fmla="*/ 4 h 4"/>
                <a:gd name="T10" fmla="*/ 0 w 6"/>
                <a:gd name="T11" fmla="*/ 4 h 4"/>
                <a:gd name="T12" fmla="*/ 0 w 6"/>
                <a:gd name="T13" fmla="*/ 3 h 4"/>
                <a:gd name="T14" fmla="*/ 1 w 6"/>
                <a:gd name="T15" fmla="*/ 3 h 4"/>
                <a:gd name="T16" fmla="*/ 3 w 6"/>
                <a:gd name="T1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4">
                  <a:moveTo>
                    <a:pt x="3" y="1"/>
                  </a:moveTo>
                  <a:cubicBezTo>
                    <a:pt x="4" y="1"/>
                    <a:pt x="5" y="0"/>
                    <a:pt x="6" y="0"/>
                  </a:cubicBezTo>
                  <a:cubicBezTo>
                    <a:pt x="5" y="0"/>
                    <a:pt x="4" y="1"/>
                    <a:pt x="3" y="2"/>
                  </a:cubicBezTo>
                  <a:cubicBezTo>
                    <a:pt x="2" y="2"/>
                    <a:pt x="2" y="2"/>
                    <a:pt x="1" y="3"/>
                  </a:cubicBezTo>
                  <a:cubicBezTo>
                    <a:pt x="1" y="3"/>
                    <a:pt x="1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rc plin 65"/>
            <p:cNvSpPr/>
            <p:nvPr/>
          </p:nvSpPr>
          <p:spPr>
            <a:xfrm rot="12600000">
              <a:off x="3777960" y="644740"/>
              <a:ext cx="1371600" cy="1371600"/>
            </a:xfrm>
            <a:prstGeom prst="blockArc">
              <a:avLst>
                <a:gd name="adj1" fmla="val 2007923"/>
                <a:gd name="adj2" fmla="val 198112"/>
                <a:gd name="adj3" fmla="val 13829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13500000">
              <a:off x="3930360" y="797140"/>
              <a:ext cx="1066800" cy="10668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431800" dist="241300" dir="2460000" sx="104000" sy="104000" algn="ctr" rotWithShape="0">
                <a:srgbClr val="000000">
                  <a:alpha val="39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Săgeată dreapta vărgată 67"/>
            <p:cNvSpPr/>
            <p:nvPr/>
          </p:nvSpPr>
          <p:spPr>
            <a:xfrm rot="2700000">
              <a:off x="4870579" y="1775460"/>
              <a:ext cx="533400" cy="457200"/>
            </a:xfrm>
            <a:prstGeom prst="stripedRightArrow">
              <a:avLst>
                <a:gd name="adj1" fmla="val 50000"/>
                <a:gd name="adj2" fmla="val 60417"/>
              </a:avLst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4048851" y="915631"/>
              <a:ext cx="829818" cy="82981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76040" y="1042820"/>
              <a:ext cx="575439" cy="575439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3" name="Grupare 92"/>
          <p:cNvGrpSpPr/>
          <p:nvPr/>
        </p:nvGrpSpPr>
        <p:grpSpPr>
          <a:xfrm>
            <a:off x="954579" y="1592026"/>
            <a:ext cx="2138819" cy="1957192"/>
            <a:chOff x="994451" y="763488"/>
            <a:chExt cx="2138819" cy="1957192"/>
          </a:xfrm>
        </p:grpSpPr>
        <p:grpSp>
          <p:nvGrpSpPr>
            <p:cNvPr id="84" name="Grupare 83"/>
            <p:cNvGrpSpPr/>
            <p:nvPr/>
          </p:nvGrpSpPr>
          <p:grpSpPr>
            <a:xfrm>
              <a:off x="994451" y="763488"/>
              <a:ext cx="2138819" cy="1957192"/>
              <a:chOff x="692032" y="764277"/>
              <a:chExt cx="2138819" cy="1957192"/>
            </a:xfrm>
          </p:grpSpPr>
          <p:sp>
            <p:nvSpPr>
              <p:cNvPr id="85" name="CasetăText 84"/>
              <p:cNvSpPr txBox="1"/>
              <p:nvPr/>
            </p:nvSpPr>
            <p:spPr>
              <a:xfrm>
                <a:off x="692032" y="1121031"/>
                <a:ext cx="2015511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Demand for statistical information growing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National/local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Continental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Global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bg1">
                        <a:lumMod val="85000"/>
                      </a:schemeClr>
                    </a:solidFill>
                  </a:rPr>
                  <a:t>Other</a:t>
                </a:r>
              </a:p>
              <a:p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86" name="CasetăText 8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DEMAND</a:t>
                </a: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2" name="Grupare 91"/>
          <p:cNvGrpSpPr/>
          <p:nvPr/>
        </p:nvGrpSpPr>
        <p:grpSpPr>
          <a:xfrm>
            <a:off x="954578" y="4014671"/>
            <a:ext cx="2743028" cy="1741749"/>
            <a:chOff x="994450" y="3593640"/>
            <a:chExt cx="2743028" cy="1741749"/>
          </a:xfrm>
        </p:grpSpPr>
        <p:grpSp>
          <p:nvGrpSpPr>
            <p:cNvPr id="88" name="Grupare 87"/>
            <p:cNvGrpSpPr/>
            <p:nvPr/>
          </p:nvGrpSpPr>
          <p:grpSpPr>
            <a:xfrm>
              <a:off x="994450" y="3593640"/>
              <a:ext cx="2743028" cy="1741749"/>
              <a:chOff x="692031" y="764277"/>
              <a:chExt cx="2743028" cy="1741749"/>
            </a:xfrm>
          </p:grpSpPr>
          <p:sp>
            <p:nvSpPr>
              <p:cNvPr id="89" name="CasetăText 88"/>
              <p:cNvSpPr txBox="1"/>
              <p:nvPr/>
            </p:nvSpPr>
            <p:spPr>
              <a:xfrm>
                <a:off x="692031" y="1121031"/>
                <a:ext cx="2743028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COVID-19 disruptions: new technologies and methodologies – not tested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New entrants to the market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New partnerships</a:t>
                </a:r>
              </a:p>
              <a:p>
                <a:endParaRPr lang="en-US" sz="1400" dirty="0">
                  <a:solidFill>
                    <a:schemeClr val="accent6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90" name="CasetăText 89"/>
              <p:cNvSpPr txBox="1"/>
              <p:nvPr/>
            </p:nvSpPr>
            <p:spPr>
              <a:xfrm>
                <a:off x="1172539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SUPPLY</a:t>
                </a:r>
              </a:p>
            </p:txBody>
          </p:sp>
        </p:grpSp>
        <p:sp>
          <p:nvSpPr>
            <p:cNvPr id="91" name="Oval 90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94" name="Freeform 6"/>
          <p:cNvSpPr>
            <a:spLocks/>
          </p:cNvSpPr>
          <p:nvPr/>
        </p:nvSpPr>
        <p:spPr bwMode="auto">
          <a:xfrm rot="8100000">
            <a:off x="8329655" y="3668413"/>
            <a:ext cx="9525" cy="6350"/>
          </a:xfrm>
          <a:custGeom>
            <a:avLst/>
            <a:gdLst>
              <a:gd name="T0" fmla="*/ 0 w 3"/>
              <a:gd name="T1" fmla="*/ 1 h 2"/>
              <a:gd name="T2" fmla="*/ 3 w 3"/>
              <a:gd name="T3" fmla="*/ 0 h 2"/>
              <a:gd name="T4" fmla="*/ 0 w 3"/>
              <a:gd name="T5" fmla="*/ 2 h 2"/>
              <a:gd name="T6" fmla="*/ 0 w 3"/>
              <a:gd name="T7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" h="2">
                <a:moveTo>
                  <a:pt x="0" y="1"/>
                </a:moveTo>
                <a:cubicBezTo>
                  <a:pt x="1" y="1"/>
                  <a:pt x="2" y="0"/>
                  <a:pt x="3" y="0"/>
                </a:cubicBezTo>
                <a:cubicBezTo>
                  <a:pt x="2" y="0"/>
                  <a:pt x="1" y="1"/>
                  <a:pt x="0" y="2"/>
                </a:cubicBezTo>
                <a:lnTo>
                  <a:pt x="0" y="1"/>
                </a:ln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0"/>
          <p:cNvSpPr>
            <a:spLocks/>
          </p:cNvSpPr>
          <p:nvPr/>
        </p:nvSpPr>
        <p:spPr bwMode="auto">
          <a:xfrm rot="8100000">
            <a:off x="8337320" y="3653627"/>
            <a:ext cx="3175" cy="0"/>
          </a:xfrm>
          <a:custGeom>
            <a:avLst/>
            <a:gdLst>
              <a:gd name="T0" fmla="*/ 0 w 1"/>
              <a:gd name="T1" fmla="*/ 1 w 1"/>
              <a:gd name="T2" fmla="*/ 0 w 1"/>
              <a:gd name="T3" fmla="*/ 0 w 1"/>
              <a:gd name="T4" fmla="*/ 0 w 1"/>
              <a:gd name="T5" fmla="*/ 0 w 1"/>
              <a:gd name="T6" fmla="*/ 0 w 1"/>
              <a:gd name="T7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</a:cxnLst>
            <a:rect l="0" t="0" r="r" b="b"/>
            <a:pathLst>
              <a:path w="1">
                <a:moveTo>
                  <a:pt x="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4"/>
          <p:cNvSpPr>
            <a:spLocks/>
          </p:cNvSpPr>
          <p:nvPr/>
        </p:nvSpPr>
        <p:spPr bwMode="auto">
          <a:xfrm rot="8100000">
            <a:off x="8326014" y="3659625"/>
            <a:ext cx="19050" cy="12700"/>
          </a:xfrm>
          <a:custGeom>
            <a:avLst/>
            <a:gdLst>
              <a:gd name="T0" fmla="*/ 3 w 6"/>
              <a:gd name="T1" fmla="*/ 1 h 4"/>
              <a:gd name="T2" fmla="*/ 6 w 6"/>
              <a:gd name="T3" fmla="*/ 0 h 4"/>
              <a:gd name="T4" fmla="*/ 3 w 6"/>
              <a:gd name="T5" fmla="*/ 2 h 4"/>
              <a:gd name="T6" fmla="*/ 1 w 6"/>
              <a:gd name="T7" fmla="*/ 3 h 4"/>
              <a:gd name="T8" fmla="*/ 0 w 6"/>
              <a:gd name="T9" fmla="*/ 4 h 4"/>
              <a:gd name="T10" fmla="*/ 0 w 6"/>
              <a:gd name="T11" fmla="*/ 4 h 4"/>
              <a:gd name="T12" fmla="*/ 0 w 6"/>
              <a:gd name="T13" fmla="*/ 3 h 4"/>
              <a:gd name="T14" fmla="*/ 1 w 6"/>
              <a:gd name="T15" fmla="*/ 3 h 4"/>
              <a:gd name="T16" fmla="*/ 3 w 6"/>
              <a:gd name="T17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" h="4">
                <a:moveTo>
                  <a:pt x="3" y="1"/>
                </a:moveTo>
                <a:cubicBezTo>
                  <a:pt x="4" y="1"/>
                  <a:pt x="5" y="0"/>
                  <a:pt x="6" y="0"/>
                </a:cubicBezTo>
                <a:cubicBezTo>
                  <a:pt x="5" y="0"/>
                  <a:pt x="4" y="1"/>
                  <a:pt x="3" y="2"/>
                </a:cubicBezTo>
                <a:cubicBezTo>
                  <a:pt x="2" y="2"/>
                  <a:pt x="2" y="2"/>
                  <a:pt x="1" y="3"/>
                </a:cubicBezTo>
                <a:cubicBezTo>
                  <a:pt x="1" y="3"/>
                  <a:pt x="1" y="3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2"/>
                  <a:pt x="2" y="2"/>
                  <a:pt x="3" y="1"/>
                </a:cubicBezTo>
                <a:close/>
              </a:path>
            </a:pathLst>
          </a:custGeom>
          <a:solidFill>
            <a:srgbClr val="FF239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7" name="Grupare 96"/>
          <p:cNvGrpSpPr/>
          <p:nvPr/>
        </p:nvGrpSpPr>
        <p:grpSpPr>
          <a:xfrm>
            <a:off x="6707747" y="1582087"/>
            <a:ext cx="2396380" cy="1526305"/>
            <a:chOff x="994451" y="763488"/>
            <a:chExt cx="2138819" cy="1526305"/>
          </a:xfrm>
        </p:grpSpPr>
        <p:grpSp>
          <p:nvGrpSpPr>
            <p:cNvPr id="98" name="Grupare 97"/>
            <p:cNvGrpSpPr/>
            <p:nvPr/>
          </p:nvGrpSpPr>
          <p:grpSpPr>
            <a:xfrm>
              <a:off x="994451" y="763488"/>
              <a:ext cx="2138819" cy="1526305"/>
              <a:chOff x="692032" y="764277"/>
              <a:chExt cx="2138819" cy="1526305"/>
            </a:xfrm>
          </p:grpSpPr>
          <p:sp>
            <p:nvSpPr>
              <p:cNvPr id="100" name="CasetăText 99"/>
              <p:cNvSpPr txBox="1"/>
              <p:nvPr/>
            </p:nvSpPr>
            <p:spPr>
              <a:xfrm>
                <a:off x="692032" y="1121031"/>
                <a:ext cx="213881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Budget for keeping the ship afloat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</a:rPr>
                  <a:t>Financial investment in business transformation</a:t>
                </a:r>
              </a:p>
              <a:p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1" name="CasetăText 100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BUDGET</a:t>
                </a: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1085028" y="763488"/>
              <a:ext cx="324820" cy="32482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2" name="Grupare 101"/>
          <p:cNvGrpSpPr/>
          <p:nvPr/>
        </p:nvGrpSpPr>
        <p:grpSpPr>
          <a:xfrm>
            <a:off x="6707747" y="4014671"/>
            <a:ext cx="2396380" cy="1526305"/>
            <a:chOff x="994451" y="3593640"/>
            <a:chExt cx="2138819" cy="1526305"/>
          </a:xfrm>
        </p:grpSpPr>
        <p:grpSp>
          <p:nvGrpSpPr>
            <p:cNvPr id="103" name="Grupare 102"/>
            <p:cNvGrpSpPr/>
            <p:nvPr/>
          </p:nvGrpSpPr>
          <p:grpSpPr>
            <a:xfrm>
              <a:off x="994451" y="3593640"/>
              <a:ext cx="2138819" cy="1526305"/>
              <a:chOff x="692032" y="764277"/>
              <a:chExt cx="2138819" cy="1526305"/>
            </a:xfrm>
          </p:grpSpPr>
          <p:sp>
            <p:nvSpPr>
              <p:cNvPr id="105" name="CasetăText 104"/>
              <p:cNvSpPr txBox="1"/>
              <p:nvPr/>
            </p:nvSpPr>
            <p:spPr>
              <a:xfrm>
                <a:off x="692032" y="1121031"/>
                <a:ext cx="2138819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Skills requirement for the future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Impact of digital transformation</a:t>
                </a:r>
              </a:p>
              <a:p>
                <a:endParaRPr lang="en-US" sz="14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106" name="CasetăText 105"/>
              <p:cNvSpPr txBox="1"/>
              <p:nvPr/>
            </p:nvSpPr>
            <p:spPr>
              <a:xfrm>
                <a:off x="1145443" y="764277"/>
                <a:ext cx="16854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PEOPLE</a:t>
                </a:r>
              </a:p>
            </p:txBody>
          </p:sp>
        </p:grpSp>
        <p:sp>
          <p:nvSpPr>
            <p:cNvPr id="104" name="Oval 103"/>
            <p:cNvSpPr/>
            <p:nvPr/>
          </p:nvSpPr>
          <p:spPr>
            <a:xfrm>
              <a:off x="1085028" y="3593640"/>
              <a:ext cx="324820" cy="3248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5790839" y="1265129"/>
            <a:ext cx="1123701" cy="850713"/>
            <a:chOff x="7853363" y="968375"/>
            <a:chExt cx="1306513" cy="993775"/>
          </a:xfrm>
          <a:solidFill>
            <a:schemeClr val="accent2">
              <a:lumMod val="75000"/>
            </a:schemeClr>
          </a:solidFill>
        </p:grpSpPr>
        <p:sp>
          <p:nvSpPr>
            <p:cNvPr id="113" name="Freeform 52"/>
            <p:cNvSpPr>
              <a:spLocks noEditPoints="1"/>
            </p:cNvSpPr>
            <p:nvPr/>
          </p:nvSpPr>
          <p:spPr bwMode="auto">
            <a:xfrm>
              <a:off x="8491538" y="1581150"/>
              <a:ext cx="50800" cy="82550"/>
            </a:xfrm>
            <a:custGeom>
              <a:avLst/>
              <a:gdLst>
                <a:gd name="T0" fmla="*/ 65 w 76"/>
                <a:gd name="T1" fmla="*/ 30 h 122"/>
                <a:gd name="T2" fmla="*/ 46 w 76"/>
                <a:gd name="T3" fmla="*/ 17 h 122"/>
                <a:gd name="T4" fmla="*/ 0 w 76"/>
                <a:gd name="T5" fmla="*/ 0 h 122"/>
                <a:gd name="T6" fmla="*/ 0 w 76"/>
                <a:gd name="T7" fmla="*/ 122 h 122"/>
                <a:gd name="T8" fmla="*/ 69 w 76"/>
                <a:gd name="T9" fmla="*/ 86 h 122"/>
                <a:gd name="T10" fmla="*/ 74 w 76"/>
                <a:gd name="T11" fmla="*/ 48 h 122"/>
                <a:gd name="T12" fmla="*/ 65 w 76"/>
                <a:gd name="T13" fmla="*/ 30 h 122"/>
                <a:gd name="T14" fmla="*/ 65 w 76"/>
                <a:gd name="T15" fmla="*/ 30 h 122"/>
                <a:gd name="T16" fmla="*/ 65 w 76"/>
                <a:gd name="T17" fmla="*/ 3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22">
                  <a:moveTo>
                    <a:pt x="65" y="30"/>
                  </a:moveTo>
                  <a:cubicBezTo>
                    <a:pt x="59" y="24"/>
                    <a:pt x="53" y="20"/>
                    <a:pt x="46" y="17"/>
                  </a:cubicBezTo>
                  <a:cubicBezTo>
                    <a:pt x="32" y="9"/>
                    <a:pt x="16" y="4"/>
                    <a:pt x="0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26" y="119"/>
                    <a:pt x="55" y="110"/>
                    <a:pt x="69" y="86"/>
                  </a:cubicBezTo>
                  <a:cubicBezTo>
                    <a:pt x="75" y="75"/>
                    <a:pt x="76" y="61"/>
                    <a:pt x="74" y="48"/>
                  </a:cubicBezTo>
                  <a:cubicBezTo>
                    <a:pt x="72" y="41"/>
                    <a:pt x="69" y="35"/>
                    <a:pt x="65" y="30"/>
                  </a:cubicBezTo>
                  <a:close/>
                  <a:moveTo>
                    <a:pt x="65" y="30"/>
                  </a:moveTo>
                  <a:cubicBezTo>
                    <a:pt x="65" y="30"/>
                    <a:pt x="65" y="30"/>
                    <a:pt x="65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4" name="Freeform 53"/>
            <p:cNvSpPr>
              <a:spLocks noEditPoints="1"/>
            </p:cNvSpPr>
            <p:nvPr/>
          </p:nvSpPr>
          <p:spPr bwMode="auto">
            <a:xfrm>
              <a:off x="8535988" y="1639888"/>
              <a:ext cx="1588" cy="0"/>
            </a:xfrm>
            <a:custGeom>
              <a:avLst/>
              <a:gdLst>
                <a:gd name="T0" fmla="*/ 0 w 1"/>
                <a:gd name="T1" fmla="*/ 1 w 1"/>
                <a:gd name="T2" fmla="*/ 0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5" name="Freeform 54"/>
            <p:cNvSpPr>
              <a:spLocks noEditPoints="1"/>
            </p:cNvSpPr>
            <p:nvPr/>
          </p:nvSpPr>
          <p:spPr bwMode="auto">
            <a:xfrm>
              <a:off x="8405813" y="1450975"/>
              <a:ext cx="41275" cy="73025"/>
            </a:xfrm>
            <a:custGeom>
              <a:avLst/>
              <a:gdLst>
                <a:gd name="T0" fmla="*/ 9 w 61"/>
                <a:gd name="T1" fmla="*/ 30 h 110"/>
                <a:gd name="T2" fmla="*/ 1 w 61"/>
                <a:gd name="T3" fmla="*/ 52 h 110"/>
                <a:gd name="T4" fmla="*/ 4 w 61"/>
                <a:gd name="T5" fmla="*/ 75 h 110"/>
                <a:gd name="T6" fmla="*/ 18 w 61"/>
                <a:gd name="T7" fmla="*/ 92 h 110"/>
                <a:gd name="T8" fmla="*/ 40 w 61"/>
                <a:gd name="T9" fmla="*/ 103 h 110"/>
                <a:gd name="T10" fmla="*/ 61 w 61"/>
                <a:gd name="T11" fmla="*/ 110 h 110"/>
                <a:gd name="T12" fmla="*/ 61 w 61"/>
                <a:gd name="T13" fmla="*/ 0 h 110"/>
                <a:gd name="T14" fmla="*/ 9 w 61"/>
                <a:gd name="T15" fmla="*/ 30 h 110"/>
                <a:gd name="T16" fmla="*/ 9 w 61"/>
                <a:gd name="T17" fmla="*/ 30 h 110"/>
                <a:gd name="T18" fmla="*/ 9 w 61"/>
                <a:gd name="T19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110">
                  <a:moveTo>
                    <a:pt x="9" y="30"/>
                  </a:moveTo>
                  <a:cubicBezTo>
                    <a:pt x="4" y="37"/>
                    <a:pt x="2" y="44"/>
                    <a:pt x="1" y="52"/>
                  </a:cubicBezTo>
                  <a:cubicBezTo>
                    <a:pt x="0" y="59"/>
                    <a:pt x="1" y="68"/>
                    <a:pt x="4" y="75"/>
                  </a:cubicBezTo>
                  <a:cubicBezTo>
                    <a:pt x="6" y="82"/>
                    <a:pt x="12" y="87"/>
                    <a:pt x="18" y="92"/>
                  </a:cubicBezTo>
                  <a:cubicBezTo>
                    <a:pt x="25" y="96"/>
                    <a:pt x="33" y="100"/>
                    <a:pt x="40" y="103"/>
                  </a:cubicBezTo>
                  <a:cubicBezTo>
                    <a:pt x="47" y="105"/>
                    <a:pt x="54" y="108"/>
                    <a:pt x="61" y="11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42" y="4"/>
                    <a:pt x="21" y="13"/>
                    <a:pt x="9" y="30"/>
                  </a:cubicBezTo>
                  <a:close/>
                  <a:moveTo>
                    <a:pt x="9" y="30"/>
                  </a:moveTo>
                  <a:cubicBezTo>
                    <a:pt x="9" y="30"/>
                    <a:pt x="9" y="30"/>
                    <a:pt x="9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6" name="Freeform 55"/>
            <p:cNvSpPr>
              <a:spLocks noEditPoints="1"/>
            </p:cNvSpPr>
            <p:nvPr/>
          </p:nvSpPr>
          <p:spPr bwMode="auto">
            <a:xfrm>
              <a:off x="8537575" y="1639888"/>
              <a:ext cx="0" cy="0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7" name="Freeform 56"/>
            <p:cNvSpPr>
              <a:spLocks noEditPoints="1"/>
            </p:cNvSpPr>
            <p:nvPr/>
          </p:nvSpPr>
          <p:spPr bwMode="auto">
            <a:xfrm>
              <a:off x="7853363" y="968375"/>
              <a:ext cx="1306513" cy="993775"/>
            </a:xfrm>
            <a:custGeom>
              <a:avLst/>
              <a:gdLst>
                <a:gd name="T0" fmla="*/ 1000 w 1960"/>
                <a:gd name="T1" fmla="*/ 335 h 1477"/>
                <a:gd name="T2" fmla="*/ 1130 w 1960"/>
                <a:gd name="T3" fmla="*/ 44 h 1477"/>
                <a:gd name="T4" fmla="*/ 892 w 1960"/>
                <a:gd name="T5" fmla="*/ 91 h 1477"/>
                <a:gd name="T6" fmla="*/ 664 w 1960"/>
                <a:gd name="T7" fmla="*/ 57 h 1477"/>
                <a:gd name="T8" fmla="*/ 807 w 1960"/>
                <a:gd name="T9" fmla="*/ 343 h 1477"/>
                <a:gd name="T10" fmla="*/ 822 w 1960"/>
                <a:gd name="T11" fmla="*/ 1394 h 1477"/>
                <a:gd name="T12" fmla="*/ 1000 w 1960"/>
                <a:gd name="T13" fmla="*/ 335 h 1477"/>
                <a:gd name="T14" fmla="*/ 1098 w 1960"/>
                <a:gd name="T15" fmla="*/ 988 h 1477"/>
                <a:gd name="T16" fmla="*/ 1052 w 1960"/>
                <a:gd name="T17" fmla="*/ 1069 h 1477"/>
                <a:gd name="T18" fmla="*/ 957 w 1960"/>
                <a:gd name="T19" fmla="*/ 1102 h 1477"/>
                <a:gd name="T20" fmla="*/ 957 w 1960"/>
                <a:gd name="T21" fmla="*/ 1138 h 1477"/>
                <a:gd name="T22" fmla="*/ 946 w 1960"/>
                <a:gd name="T23" fmla="*/ 1163 h 1477"/>
                <a:gd name="T24" fmla="*/ 910 w 1960"/>
                <a:gd name="T25" fmla="*/ 1168 h 1477"/>
                <a:gd name="T26" fmla="*/ 890 w 1960"/>
                <a:gd name="T27" fmla="*/ 1138 h 1477"/>
                <a:gd name="T28" fmla="*/ 890 w 1960"/>
                <a:gd name="T29" fmla="*/ 1099 h 1477"/>
                <a:gd name="T30" fmla="*/ 873 w 1960"/>
                <a:gd name="T31" fmla="*/ 1095 h 1477"/>
                <a:gd name="T32" fmla="*/ 792 w 1960"/>
                <a:gd name="T33" fmla="*/ 1045 h 1477"/>
                <a:gd name="T34" fmla="*/ 766 w 1960"/>
                <a:gd name="T35" fmla="*/ 1003 h 1477"/>
                <a:gd name="T36" fmla="*/ 762 w 1960"/>
                <a:gd name="T37" fmla="*/ 991 h 1477"/>
                <a:gd name="T38" fmla="*/ 759 w 1960"/>
                <a:gd name="T39" fmla="*/ 979 h 1477"/>
                <a:gd name="T40" fmla="*/ 763 w 1960"/>
                <a:gd name="T41" fmla="*/ 961 h 1477"/>
                <a:gd name="T42" fmla="*/ 796 w 1960"/>
                <a:gd name="T43" fmla="*/ 943 h 1477"/>
                <a:gd name="T44" fmla="*/ 825 w 1960"/>
                <a:gd name="T45" fmla="*/ 966 h 1477"/>
                <a:gd name="T46" fmla="*/ 828 w 1960"/>
                <a:gd name="T47" fmla="*/ 977 h 1477"/>
                <a:gd name="T48" fmla="*/ 833 w 1960"/>
                <a:gd name="T49" fmla="*/ 988 h 1477"/>
                <a:gd name="T50" fmla="*/ 848 w 1960"/>
                <a:gd name="T51" fmla="*/ 1007 h 1477"/>
                <a:gd name="T52" fmla="*/ 890 w 1960"/>
                <a:gd name="T53" fmla="*/ 1030 h 1477"/>
                <a:gd name="T54" fmla="*/ 890 w 1960"/>
                <a:gd name="T55" fmla="*/ 898 h 1477"/>
                <a:gd name="T56" fmla="*/ 803 w 1960"/>
                <a:gd name="T57" fmla="*/ 860 h 1477"/>
                <a:gd name="T58" fmla="*/ 773 w 1960"/>
                <a:gd name="T59" fmla="*/ 824 h 1477"/>
                <a:gd name="T60" fmla="*/ 763 w 1960"/>
                <a:gd name="T61" fmla="*/ 776 h 1477"/>
                <a:gd name="T62" fmla="*/ 773 w 1960"/>
                <a:gd name="T63" fmla="*/ 728 h 1477"/>
                <a:gd name="T64" fmla="*/ 800 w 1960"/>
                <a:gd name="T65" fmla="*/ 690 h 1477"/>
                <a:gd name="T66" fmla="*/ 890 w 1960"/>
                <a:gd name="T67" fmla="*/ 650 h 1477"/>
                <a:gd name="T68" fmla="*/ 890 w 1960"/>
                <a:gd name="T69" fmla="*/ 613 h 1477"/>
                <a:gd name="T70" fmla="*/ 902 w 1960"/>
                <a:gd name="T71" fmla="*/ 588 h 1477"/>
                <a:gd name="T72" fmla="*/ 938 w 1960"/>
                <a:gd name="T73" fmla="*/ 583 h 1477"/>
                <a:gd name="T74" fmla="*/ 957 w 1960"/>
                <a:gd name="T75" fmla="*/ 613 h 1477"/>
                <a:gd name="T76" fmla="*/ 957 w 1960"/>
                <a:gd name="T77" fmla="*/ 650 h 1477"/>
                <a:gd name="T78" fmla="*/ 970 w 1960"/>
                <a:gd name="T79" fmla="*/ 652 h 1477"/>
                <a:gd name="T80" fmla="*/ 1058 w 1960"/>
                <a:gd name="T81" fmla="*/ 694 h 1477"/>
                <a:gd name="T82" fmla="*/ 1085 w 1960"/>
                <a:gd name="T83" fmla="*/ 733 h 1477"/>
                <a:gd name="T84" fmla="*/ 1089 w 1960"/>
                <a:gd name="T85" fmla="*/ 745 h 1477"/>
                <a:gd name="T86" fmla="*/ 1092 w 1960"/>
                <a:gd name="T87" fmla="*/ 757 h 1477"/>
                <a:gd name="T88" fmla="*/ 1090 w 1960"/>
                <a:gd name="T89" fmla="*/ 776 h 1477"/>
                <a:gd name="T90" fmla="*/ 1058 w 1960"/>
                <a:gd name="T91" fmla="*/ 795 h 1477"/>
                <a:gd name="T92" fmla="*/ 1028 w 1960"/>
                <a:gd name="T93" fmla="*/ 774 h 1477"/>
                <a:gd name="T94" fmla="*/ 1025 w 1960"/>
                <a:gd name="T95" fmla="*/ 763 h 1477"/>
                <a:gd name="T96" fmla="*/ 1019 w 1960"/>
                <a:gd name="T97" fmla="*/ 752 h 1477"/>
                <a:gd name="T98" fmla="*/ 1003 w 1960"/>
                <a:gd name="T99" fmla="*/ 736 h 1477"/>
                <a:gd name="T100" fmla="*/ 957 w 1960"/>
                <a:gd name="T101" fmla="*/ 718 h 1477"/>
                <a:gd name="T102" fmla="*/ 957 w 1960"/>
                <a:gd name="T103" fmla="*/ 844 h 1477"/>
                <a:gd name="T104" fmla="*/ 1015 w 1960"/>
                <a:gd name="T105" fmla="*/ 861 h 1477"/>
                <a:gd name="T106" fmla="*/ 1084 w 1960"/>
                <a:gd name="T107" fmla="*/ 916 h 1477"/>
                <a:gd name="T108" fmla="*/ 1084 w 1960"/>
                <a:gd name="T109" fmla="*/ 916 h 1477"/>
                <a:gd name="T110" fmla="*/ 1084 w 1960"/>
                <a:gd name="T111" fmla="*/ 916 h 1477"/>
                <a:gd name="T112" fmla="*/ 1098 w 1960"/>
                <a:gd name="T113" fmla="*/ 988 h 1477"/>
                <a:gd name="T114" fmla="*/ 1098 w 1960"/>
                <a:gd name="T115" fmla="*/ 988 h 1477"/>
                <a:gd name="T116" fmla="*/ 1098 w 1960"/>
                <a:gd name="T117" fmla="*/ 988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60" h="1477">
                  <a:moveTo>
                    <a:pt x="1000" y="335"/>
                  </a:moveTo>
                  <a:cubicBezTo>
                    <a:pt x="1104" y="248"/>
                    <a:pt x="1173" y="53"/>
                    <a:pt x="1130" y="44"/>
                  </a:cubicBezTo>
                  <a:cubicBezTo>
                    <a:pt x="1074" y="33"/>
                    <a:pt x="951" y="83"/>
                    <a:pt x="892" y="91"/>
                  </a:cubicBezTo>
                  <a:cubicBezTo>
                    <a:pt x="808" y="102"/>
                    <a:pt x="716" y="0"/>
                    <a:pt x="664" y="57"/>
                  </a:cubicBezTo>
                  <a:cubicBezTo>
                    <a:pt x="623" y="103"/>
                    <a:pt x="694" y="270"/>
                    <a:pt x="807" y="343"/>
                  </a:cubicBezTo>
                  <a:cubicBezTo>
                    <a:pt x="472" y="507"/>
                    <a:pt x="0" y="1334"/>
                    <a:pt x="822" y="1394"/>
                  </a:cubicBezTo>
                  <a:cubicBezTo>
                    <a:pt x="1960" y="1477"/>
                    <a:pt x="1390" y="496"/>
                    <a:pt x="1000" y="335"/>
                  </a:cubicBezTo>
                  <a:close/>
                  <a:moveTo>
                    <a:pt x="1098" y="988"/>
                  </a:moveTo>
                  <a:cubicBezTo>
                    <a:pt x="1094" y="1020"/>
                    <a:pt x="1077" y="1049"/>
                    <a:pt x="1052" y="1069"/>
                  </a:cubicBezTo>
                  <a:cubicBezTo>
                    <a:pt x="1025" y="1090"/>
                    <a:pt x="991" y="1099"/>
                    <a:pt x="957" y="1102"/>
                  </a:cubicBezTo>
                  <a:cubicBezTo>
                    <a:pt x="957" y="1138"/>
                    <a:pt x="957" y="1138"/>
                    <a:pt x="957" y="1138"/>
                  </a:cubicBezTo>
                  <a:cubicBezTo>
                    <a:pt x="957" y="1147"/>
                    <a:pt x="953" y="1156"/>
                    <a:pt x="946" y="1163"/>
                  </a:cubicBezTo>
                  <a:cubicBezTo>
                    <a:pt x="936" y="1171"/>
                    <a:pt x="922" y="1174"/>
                    <a:pt x="910" y="1168"/>
                  </a:cubicBezTo>
                  <a:cubicBezTo>
                    <a:pt x="898" y="1163"/>
                    <a:pt x="890" y="1151"/>
                    <a:pt x="890" y="1138"/>
                  </a:cubicBezTo>
                  <a:cubicBezTo>
                    <a:pt x="890" y="1099"/>
                    <a:pt x="890" y="1099"/>
                    <a:pt x="890" y="1099"/>
                  </a:cubicBezTo>
                  <a:cubicBezTo>
                    <a:pt x="885" y="1098"/>
                    <a:pt x="879" y="1096"/>
                    <a:pt x="873" y="1095"/>
                  </a:cubicBezTo>
                  <a:cubicBezTo>
                    <a:pt x="842" y="1086"/>
                    <a:pt x="813" y="1069"/>
                    <a:pt x="792" y="1045"/>
                  </a:cubicBezTo>
                  <a:cubicBezTo>
                    <a:pt x="781" y="1032"/>
                    <a:pt x="772" y="1018"/>
                    <a:pt x="766" y="1003"/>
                  </a:cubicBezTo>
                  <a:cubicBezTo>
                    <a:pt x="765" y="999"/>
                    <a:pt x="763" y="995"/>
                    <a:pt x="762" y="991"/>
                  </a:cubicBezTo>
                  <a:cubicBezTo>
                    <a:pt x="761" y="987"/>
                    <a:pt x="760" y="983"/>
                    <a:pt x="759" y="979"/>
                  </a:cubicBezTo>
                  <a:cubicBezTo>
                    <a:pt x="759" y="973"/>
                    <a:pt x="760" y="966"/>
                    <a:pt x="763" y="961"/>
                  </a:cubicBezTo>
                  <a:cubicBezTo>
                    <a:pt x="769" y="949"/>
                    <a:pt x="782" y="942"/>
                    <a:pt x="796" y="943"/>
                  </a:cubicBezTo>
                  <a:cubicBezTo>
                    <a:pt x="809" y="944"/>
                    <a:pt x="820" y="953"/>
                    <a:pt x="825" y="966"/>
                  </a:cubicBezTo>
                  <a:cubicBezTo>
                    <a:pt x="826" y="969"/>
                    <a:pt x="827" y="973"/>
                    <a:pt x="828" y="977"/>
                  </a:cubicBezTo>
                  <a:cubicBezTo>
                    <a:pt x="830" y="981"/>
                    <a:pt x="831" y="985"/>
                    <a:pt x="833" y="988"/>
                  </a:cubicBezTo>
                  <a:cubicBezTo>
                    <a:pt x="837" y="995"/>
                    <a:pt x="842" y="1001"/>
                    <a:pt x="848" y="1007"/>
                  </a:cubicBezTo>
                  <a:cubicBezTo>
                    <a:pt x="860" y="1018"/>
                    <a:pt x="875" y="1026"/>
                    <a:pt x="890" y="1030"/>
                  </a:cubicBezTo>
                  <a:cubicBezTo>
                    <a:pt x="890" y="898"/>
                    <a:pt x="890" y="898"/>
                    <a:pt x="890" y="898"/>
                  </a:cubicBezTo>
                  <a:cubicBezTo>
                    <a:pt x="860" y="890"/>
                    <a:pt x="828" y="880"/>
                    <a:pt x="803" y="860"/>
                  </a:cubicBezTo>
                  <a:cubicBezTo>
                    <a:pt x="790" y="850"/>
                    <a:pt x="780" y="838"/>
                    <a:pt x="773" y="824"/>
                  </a:cubicBezTo>
                  <a:cubicBezTo>
                    <a:pt x="766" y="809"/>
                    <a:pt x="763" y="793"/>
                    <a:pt x="763" y="776"/>
                  </a:cubicBezTo>
                  <a:cubicBezTo>
                    <a:pt x="763" y="760"/>
                    <a:pt x="766" y="743"/>
                    <a:pt x="773" y="728"/>
                  </a:cubicBezTo>
                  <a:cubicBezTo>
                    <a:pt x="779" y="714"/>
                    <a:pt x="789" y="701"/>
                    <a:pt x="800" y="690"/>
                  </a:cubicBezTo>
                  <a:cubicBezTo>
                    <a:pt x="825" y="668"/>
                    <a:pt x="858" y="655"/>
                    <a:pt x="890" y="650"/>
                  </a:cubicBezTo>
                  <a:cubicBezTo>
                    <a:pt x="890" y="613"/>
                    <a:pt x="890" y="613"/>
                    <a:pt x="890" y="613"/>
                  </a:cubicBezTo>
                  <a:cubicBezTo>
                    <a:pt x="890" y="604"/>
                    <a:pt x="895" y="595"/>
                    <a:pt x="902" y="588"/>
                  </a:cubicBezTo>
                  <a:cubicBezTo>
                    <a:pt x="912" y="580"/>
                    <a:pt x="926" y="577"/>
                    <a:pt x="938" y="583"/>
                  </a:cubicBezTo>
                  <a:cubicBezTo>
                    <a:pt x="950" y="588"/>
                    <a:pt x="957" y="600"/>
                    <a:pt x="957" y="613"/>
                  </a:cubicBezTo>
                  <a:cubicBezTo>
                    <a:pt x="957" y="650"/>
                    <a:pt x="957" y="650"/>
                    <a:pt x="957" y="650"/>
                  </a:cubicBezTo>
                  <a:cubicBezTo>
                    <a:pt x="962" y="651"/>
                    <a:pt x="966" y="651"/>
                    <a:pt x="970" y="652"/>
                  </a:cubicBezTo>
                  <a:cubicBezTo>
                    <a:pt x="1003" y="658"/>
                    <a:pt x="1034" y="671"/>
                    <a:pt x="1058" y="694"/>
                  </a:cubicBezTo>
                  <a:cubicBezTo>
                    <a:pt x="1069" y="705"/>
                    <a:pt x="1078" y="719"/>
                    <a:pt x="1085" y="733"/>
                  </a:cubicBezTo>
                  <a:cubicBezTo>
                    <a:pt x="1086" y="737"/>
                    <a:pt x="1088" y="741"/>
                    <a:pt x="1089" y="745"/>
                  </a:cubicBezTo>
                  <a:cubicBezTo>
                    <a:pt x="1091" y="749"/>
                    <a:pt x="1092" y="753"/>
                    <a:pt x="1092" y="757"/>
                  </a:cubicBezTo>
                  <a:cubicBezTo>
                    <a:pt x="1093" y="763"/>
                    <a:pt x="1092" y="770"/>
                    <a:pt x="1090" y="776"/>
                  </a:cubicBezTo>
                  <a:cubicBezTo>
                    <a:pt x="1084" y="788"/>
                    <a:pt x="1071" y="796"/>
                    <a:pt x="1058" y="795"/>
                  </a:cubicBezTo>
                  <a:cubicBezTo>
                    <a:pt x="1045" y="795"/>
                    <a:pt x="1033" y="786"/>
                    <a:pt x="1028" y="774"/>
                  </a:cubicBezTo>
                  <a:cubicBezTo>
                    <a:pt x="1027" y="770"/>
                    <a:pt x="1026" y="766"/>
                    <a:pt x="1025" y="763"/>
                  </a:cubicBezTo>
                  <a:cubicBezTo>
                    <a:pt x="1023" y="759"/>
                    <a:pt x="1021" y="756"/>
                    <a:pt x="1019" y="752"/>
                  </a:cubicBezTo>
                  <a:cubicBezTo>
                    <a:pt x="1015" y="746"/>
                    <a:pt x="1010" y="740"/>
                    <a:pt x="1003" y="736"/>
                  </a:cubicBezTo>
                  <a:cubicBezTo>
                    <a:pt x="990" y="726"/>
                    <a:pt x="974" y="721"/>
                    <a:pt x="957" y="718"/>
                  </a:cubicBezTo>
                  <a:cubicBezTo>
                    <a:pt x="957" y="844"/>
                    <a:pt x="957" y="844"/>
                    <a:pt x="957" y="844"/>
                  </a:cubicBezTo>
                  <a:cubicBezTo>
                    <a:pt x="977" y="849"/>
                    <a:pt x="996" y="854"/>
                    <a:pt x="1015" y="861"/>
                  </a:cubicBezTo>
                  <a:cubicBezTo>
                    <a:pt x="1043" y="872"/>
                    <a:pt x="1069" y="889"/>
                    <a:pt x="1084" y="916"/>
                  </a:cubicBezTo>
                  <a:cubicBezTo>
                    <a:pt x="1082" y="912"/>
                    <a:pt x="1080" y="908"/>
                    <a:pt x="1084" y="916"/>
                  </a:cubicBezTo>
                  <a:cubicBezTo>
                    <a:pt x="1089" y="924"/>
                    <a:pt x="1087" y="920"/>
                    <a:pt x="1084" y="916"/>
                  </a:cubicBezTo>
                  <a:cubicBezTo>
                    <a:pt x="1097" y="938"/>
                    <a:pt x="1101" y="963"/>
                    <a:pt x="1098" y="988"/>
                  </a:cubicBezTo>
                  <a:close/>
                  <a:moveTo>
                    <a:pt x="1098" y="988"/>
                  </a:moveTo>
                  <a:cubicBezTo>
                    <a:pt x="1098" y="988"/>
                    <a:pt x="1098" y="988"/>
                    <a:pt x="1098" y="98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8" name="Freeform 57"/>
            <p:cNvSpPr>
              <a:spLocks noEditPoints="1"/>
            </p:cNvSpPr>
            <p:nvPr/>
          </p:nvSpPr>
          <p:spPr bwMode="auto">
            <a:xfrm>
              <a:off x="8535988" y="1639888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0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326895" y="1267102"/>
            <a:ext cx="752975" cy="309640"/>
            <a:chOff x="2351088" y="3462338"/>
            <a:chExt cx="665163" cy="274638"/>
          </a:xfrm>
          <a:solidFill>
            <a:schemeClr val="bg1">
              <a:lumMod val="85000"/>
            </a:schemeClr>
          </a:solidFill>
        </p:grpSpPr>
        <p:sp>
          <p:nvSpPr>
            <p:cNvPr id="120" name="Freeform 32"/>
            <p:cNvSpPr>
              <a:spLocks noEditPoints="1"/>
            </p:cNvSpPr>
            <p:nvPr/>
          </p:nvSpPr>
          <p:spPr bwMode="auto">
            <a:xfrm>
              <a:off x="2351088" y="3486150"/>
              <a:ext cx="393700" cy="139700"/>
            </a:xfrm>
            <a:custGeom>
              <a:avLst/>
              <a:gdLst>
                <a:gd name="T0" fmla="*/ 581 w 917"/>
                <a:gd name="T1" fmla="*/ 116 h 323"/>
                <a:gd name="T2" fmla="*/ 833 w 917"/>
                <a:gd name="T3" fmla="*/ 192 h 323"/>
                <a:gd name="T4" fmla="*/ 831 w 917"/>
                <a:gd name="T5" fmla="*/ 198 h 323"/>
                <a:gd name="T6" fmla="*/ 788 w 917"/>
                <a:gd name="T7" fmla="*/ 230 h 323"/>
                <a:gd name="T8" fmla="*/ 567 w 917"/>
                <a:gd name="T9" fmla="*/ 234 h 323"/>
                <a:gd name="T10" fmla="*/ 527 w 917"/>
                <a:gd name="T11" fmla="*/ 270 h 323"/>
                <a:gd name="T12" fmla="*/ 562 w 917"/>
                <a:gd name="T13" fmla="*/ 311 h 323"/>
                <a:gd name="T14" fmla="*/ 800 w 917"/>
                <a:gd name="T15" fmla="*/ 305 h 323"/>
                <a:gd name="T16" fmla="*/ 912 w 917"/>
                <a:gd name="T17" fmla="*/ 161 h 323"/>
                <a:gd name="T18" fmla="*/ 885 w 917"/>
                <a:gd name="T19" fmla="*/ 127 h 323"/>
                <a:gd name="T20" fmla="*/ 603 w 917"/>
                <a:gd name="T21" fmla="*/ 42 h 323"/>
                <a:gd name="T22" fmla="*/ 306 w 917"/>
                <a:gd name="T23" fmla="*/ 81 h 323"/>
                <a:gd name="T24" fmla="*/ 304 w 917"/>
                <a:gd name="T25" fmla="*/ 82 h 323"/>
                <a:gd name="T26" fmla="*/ 24 w 917"/>
                <a:gd name="T27" fmla="*/ 252 h 323"/>
                <a:gd name="T28" fmla="*/ 10 w 917"/>
                <a:gd name="T29" fmla="*/ 304 h 323"/>
                <a:gd name="T30" fmla="*/ 43 w 917"/>
                <a:gd name="T31" fmla="*/ 323 h 323"/>
                <a:gd name="T32" fmla="*/ 63 w 917"/>
                <a:gd name="T33" fmla="*/ 318 h 323"/>
                <a:gd name="T34" fmla="*/ 342 w 917"/>
                <a:gd name="T35" fmla="*/ 150 h 323"/>
                <a:gd name="T36" fmla="*/ 581 w 917"/>
                <a:gd name="T37" fmla="*/ 116 h 323"/>
                <a:gd name="T38" fmla="*/ 581 w 917"/>
                <a:gd name="T39" fmla="*/ 116 h 323"/>
                <a:gd name="T40" fmla="*/ 581 w 917"/>
                <a:gd name="T41" fmla="*/ 11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7" h="323">
                  <a:moveTo>
                    <a:pt x="581" y="116"/>
                  </a:moveTo>
                  <a:cubicBezTo>
                    <a:pt x="833" y="192"/>
                    <a:pt x="833" y="192"/>
                    <a:pt x="833" y="192"/>
                  </a:cubicBezTo>
                  <a:cubicBezTo>
                    <a:pt x="832" y="194"/>
                    <a:pt x="832" y="196"/>
                    <a:pt x="831" y="198"/>
                  </a:cubicBezTo>
                  <a:cubicBezTo>
                    <a:pt x="824" y="216"/>
                    <a:pt x="810" y="226"/>
                    <a:pt x="788" y="230"/>
                  </a:cubicBezTo>
                  <a:cubicBezTo>
                    <a:pt x="706" y="243"/>
                    <a:pt x="569" y="234"/>
                    <a:pt x="567" y="234"/>
                  </a:cubicBezTo>
                  <a:cubicBezTo>
                    <a:pt x="546" y="233"/>
                    <a:pt x="528" y="249"/>
                    <a:pt x="527" y="270"/>
                  </a:cubicBezTo>
                  <a:cubicBezTo>
                    <a:pt x="525" y="291"/>
                    <a:pt x="541" y="310"/>
                    <a:pt x="562" y="311"/>
                  </a:cubicBezTo>
                  <a:cubicBezTo>
                    <a:pt x="569" y="311"/>
                    <a:pt x="709" y="320"/>
                    <a:pt x="800" y="305"/>
                  </a:cubicBezTo>
                  <a:cubicBezTo>
                    <a:pt x="891" y="291"/>
                    <a:pt x="917" y="211"/>
                    <a:pt x="912" y="161"/>
                  </a:cubicBezTo>
                  <a:cubicBezTo>
                    <a:pt x="910" y="145"/>
                    <a:pt x="900" y="132"/>
                    <a:pt x="885" y="127"/>
                  </a:cubicBezTo>
                  <a:cubicBezTo>
                    <a:pt x="603" y="42"/>
                    <a:pt x="603" y="42"/>
                    <a:pt x="603" y="42"/>
                  </a:cubicBezTo>
                  <a:cubicBezTo>
                    <a:pt x="465" y="0"/>
                    <a:pt x="312" y="78"/>
                    <a:pt x="306" y="81"/>
                  </a:cubicBezTo>
                  <a:cubicBezTo>
                    <a:pt x="305" y="81"/>
                    <a:pt x="304" y="82"/>
                    <a:pt x="304" y="82"/>
                  </a:cubicBezTo>
                  <a:cubicBezTo>
                    <a:pt x="24" y="252"/>
                    <a:pt x="24" y="252"/>
                    <a:pt x="24" y="252"/>
                  </a:cubicBezTo>
                  <a:cubicBezTo>
                    <a:pt x="5" y="263"/>
                    <a:pt x="0" y="286"/>
                    <a:pt x="10" y="304"/>
                  </a:cubicBezTo>
                  <a:cubicBezTo>
                    <a:pt x="18" y="316"/>
                    <a:pt x="30" y="323"/>
                    <a:pt x="43" y="323"/>
                  </a:cubicBezTo>
                  <a:cubicBezTo>
                    <a:pt x="50" y="323"/>
                    <a:pt x="57" y="321"/>
                    <a:pt x="63" y="318"/>
                  </a:cubicBezTo>
                  <a:cubicBezTo>
                    <a:pt x="342" y="150"/>
                    <a:pt x="342" y="150"/>
                    <a:pt x="342" y="150"/>
                  </a:cubicBezTo>
                  <a:cubicBezTo>
                    <a:pt x="354" y="143"/>
                    <a:pt x="477" y="85"/>
                    <a:pt x="581" y="116"/>
                  </a:cubicBezTo>
                  <a:close/>
                  <a:moveTo>
                    <a:pt x="581" y="116"/>
                  </a:moveTo>
                  <a:cubicBezTo>
                    <a:pt x="581" y="116"/>
                    <a:pt x="581" y="116"/>
                    <a:pt x="581" y="1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1" name="Freeform 33"/>
            <p:cNvSpPr>
              <a:spLocks noEditPoints="1"/>
            </p:cNvSpPr>
            <p:nvPr/>
          </p:nvSpPr>
          <p:spPr bwMode="auto">
            <a:xfrm>
              <a:off x="2422526" y="3462338"/>
              <a:ext cx="593725" cy="274638"/>
            </a:xfrm>
            <a:custGeom>
              <a:avLst/>
              <a:gdLst>
                <a:gd name="T0" fmla="*/ 1375 w 1384"/>
                <a:gd name="T1" fmla="*/ 105 h 631"/>
                <a:gd name="T2" fmla="*/ 1180 w 1384"/>
                <a:gd name="T3" fmla="*/ 46 h 631"/>
                <a:gd name="T4" fmla="*/ 871 w 1384"/>
                <a:gd name="T5" fmla="*/ 191 h 631"/>
                <a:gd name="T6" fmla="*/ 853 w 1384"/>
                <a:gd name="T7" fmla="*/ 243 h 631"/>
                <a:gd name="T8" fmla="*/ 904 w 1384"/>
                <a:gd name="T9" fmla="*/ 260 h 631"/>
                <a:gd name="T10" fmla="*/ 1211 w 1384"/>
                <a:gd name="T11" fmla="*/ 116 h 631"/>
                <a:gd name="T12" fmla="*/ 1282 w 1384"/>
                <a:gd name="T13" fmla="*/ 116 h 631"/>
                <a:gd name="T14" fmla="*/ 1284 w 1384"/>
                <a:gd name="T15" fmla="*/ 117 h 631"/>
                <a:gd name="T16" fmla="*/ 762 w 1384"/>
                <a:gd name="T17" fmla="*/ 500 h 631"/>
                <a:gd name="T18" fmla="*/ 633 w 1384"/>
                <a:gd name="T19" fmla="*/ 531 h 631"/>
                <a:gd name="T20" fmla="*/ 167 w 1384"/>
                <a:gd name="T21" fmla="*/ 457 h 631"/>
                <a:gd name="T22" fmla="*/ 136 w 1384"/>
                <a:gd name="T23" fmla="*/ 465 h 631"/>
                <a:gd name="T24" fmla="*/ 19 w 1384"/>
                <a:gd name="T25" fmla="*/ 564 h 631"/>
                <a:gd name="T26" fmla="*/ 14 w 1384"/>
                <a:gd name="T27" fmla="*/ 618 h 631"/>
                <a:gd name="T28" fmla="*/ 43 w 1384"/>
                <a:gd name="T29" fmla="*/ 631 h 631"/>
                <a:gd name="T30" fmla="*/ 68 w 1384"/>
                <a:gd name="T31" fmla="*/ 622 h 631"/>
                <a:gd name="T32" fmla="*/ 172 w 1384"/>
                <a:gd name="T33" fmla="*/ 535 h 631"/>
                <a:gd name="T34" fmla="*/ 621 w 1384"/>
                <a:gd name="T35" fmla="*/ 607 h 631"/>
                <a:gd name="T36" fmla="*/ 808 w 1384"/>
                <a:gd name="T37" fmla="*/ 562 h 631"/>
                <a:gd name="T38" fmla="*/ 1365 w 1384"/>
                <a:gd name="T39" fmla="*/ 154 h 631"/>
                <a:gd name="T40" fmla="*/ 1375 w 1384"/>
                <a:gd name="T41" fmla="*/ 105 h 631"/>
                <a:gd name="T42" fmla="*/ 1375 w 1384"/>
                <a:gd name="T43" fmla="*/ 105 h 631"/>
                <a:gd name="T44" fmla="*/ 1375 w 1384"/>
                <a:gd name="T45" fmla="*/ 105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84" h="631">
                  <a:moveTo>
                    <a:pt x="1375" y="105"/>
                  </a:moveTo>
                  <a:cubicBezTo>
                    <a:pt x="1353" y="65"/>
                    <a:pt x="1284" y="0"/>
                    <a:pt x="1180" y="46"/>
                  </a:cubicBezTo>
                  <a:cubicBezTo>
                    <a:pt x="1081" y="90"/>
                    <a:pt x="873" y="190"/>
                    <a:pt x="871" y="191"/>
                  </a:cubicBezTo>
                  <a:cubicBezTo>
                    <a:pt x="852" y="201"/>
                    <a:pt x="844" y="223"/>
                    <a:pt x="853" y="243"/>
                  </a:cubicBezTo>
                  <a:cubicBezTo>
                    <a:pt x="862" y="262"/>
                    <a:pt x="885" y="270"/>
                    <a:pt x="904" y="260"/>
                  </a:cubicBezTo>
                  <a:cubicBezTo>
                    <a:pt x="906" y="260"/>
                    <a:pt x="1113" y="160"/>
                    <a:pt x="1211" y="116"/>
                  </a:cubicBezTo>
                  <a:cubicBezTo>
                    <a:pt x="1239" y="104"/>
                    <a:pt x="1262" y="104"/>
                    <a:pt x="1282" y="116"/>
                  </a:cubicBezTo>
                  <a:cubicBezTo>
                    <a:pt x="1283" y="117"/>
                    <a:pt x="1283" y="117"/>
                    <a:pt x="1284" y="117"/>
                  </a:cubicBezTo>
                  <a:cubicBezTo>
                    <a:pt x="762" y="500"/>
                    <a:pt x="762" y="500"/>
                    <a:pt x="762" y="500"/>
                  </a:cubicBezTo>
                  <a:cubicBezTo>
                    <a:pt x="725" y="527"/>
                    <a:pt x="678" y="538"/>
                    <a:pt x="633" y="531"/>
                  </a:cubicBezTo>
                  <a:cubicBezTo>
                    <a:pt x="167" y="457"/>
                    <a:pt x="167" y="457"/>
                    <a:pt x="167" y="457"/>
                  </a:cubicBezTo>
                  <a:cubicBezTo>
                    <a:pt x="156" y="455"/>
                    <a:pt x="145" y="458"/>
                    <a:pt x="136" y="465"/>
                  </a:cubicBezTo>
                  <a:cubicBezTo>
                    <a:pt x="19" y="564"/>
                    <a:pt x="19" y="564"/>
                    <a:pt x="19" y="564"/>
                  </a:cubicBezTo>
                  <a:cubicBezTo>
                    <a:pt x="2" y="577"/>
                    <a:pt x="0" y="601"/>
                    <a:pt x="14" y="618"/>
                  </a:cubicBezTo>
                  <a:cubicBezTo>
                    <a:pt x="21" y="627"/>
                    <a:pt x="32" y="631"/>
                    <a:pt x="43" y="631"/>
                  </a:cubicBezTo>
                  <a:cubicBezTo>
                    <a:pt x="52" y="631"/>
                    <a:pt x="61" y="628"/>
                    <a:pt x="68" y="622"/>
                  </a:cubicBezTo>
                  <a:cubicBezTo>
                    <a:pt x="172" y="535"/>
                    <a:pt x="172" y="535"/>
                    <a:pt x="172" y="535"/>
                  </a:cubicBezTo>
                  <a:cubicBezTo>
                    <a:pt x="621" y="607"/>
                    <a:pt x="621" y="607"/>
                    <a:pt x="621" y="607"/>
                  </a:cubicBezTo>
                  <a:cubicBezTo>
                    <a:pt x="686" y="618"/>
                    <a:pt x="754" y="601"/>
                    <a:pt x="808" y="562"/>
                  </a:cubicBezTo>
                  <a:cubicBezTo>
                    <a:pt x="1365" y="154"/>
                    <a:pt x="1365" y="154"/>
                    <a:pt x="1365" y="154"/>
                  </a:cubicBezTo>
                  <a:cubicBezTo>
                    <a:pt x="1380" y="143"/>
                    <a:pt x="1384" y="122"/>
                    <a:pt x="1375" y="105"/>
                  </a:cubicBezTo>
                  <a:close/>
                  <a:moveTo>
                    <a:pt x="1375" y="105"/>
                  </a:moveTo>
                  <a:cubicBezTo>
                    <a:pt x="1375" y="105"/>
                    <a:pt x="1375" y="105"/>
                    <a:pt x="1375" y="10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23583" y="3921104"/>
            <a:ext cx="511953" cy="511953"/>
            <a:chOff x="6724650" y="360363"/>
            <a:chExt cx="649288" cy="649288"/>
          </a:xfrm>
          <a:solidFill>
            <a:schemeClr val="accent6"/>
          </a:solidFill>
        </p:grpSpPr>
        <p:sp>
          <p:nvSpPr>
            <p:cNvPr id="127" name="Freeform 80"/>
            <p:cNvSpPr>
              <a:spLocks/>
            </p:cNvSpPr>
            <p:nvPr/>
          </p:nvSpPr>
          <p:spPr bwMode="auto">
            <a:xfrm>
              <a:off x="6724650" y="731838"/>
              <a:ext cx="196850" cy="277813"/>
            </a:xfrm>
            <a:custGeom>
              <a:avLst/>
              <a:gdLst>
                <a:gd name="T0" fmla="*/ 107 w 124"/>
                <a:gd name="T1" fmla="*/ 175 h 175"/>
                <a:gd name="T2" fmla="*/ 18 w 124"/>
                <a:gd name="T3" fmla="*/ 175 h 175"/>
                <a:gd name="T4" fmla="*/ 18 w 124"/>
                <a:gd name="T5" fmla="*/ 175 h 175"/>
                <a:gd name="T6" fmla="*/ 12 w 124"/>
                <a:gd name="T7" fmla="*/ 173 h 175"/>
                <a:gd name="T8" fmla="*/ 6 w 124"/>
                <a:gd name="T9" fmla="*/ 169 h 175"/>
                <a:gd name="T10" fmla="*/ 2 w 124"/>
                <a:gd name="T11" fmla="*/ 164 h 175"/>
                <a:gd name="T12" fmla="*/ 0 w 124"/>
                <a:gd name="T13" fmla="*/ 157 h 175"/>
                <a:gd name="T14" fmla="*/ 0 w 124"/>
                <a:gd name="T15" fmla="*/ 17 h 175"/>
                <a:gd name="T16" fmla="*/ 0 w 124"/>
                <a:gd name="T17" fmla="*/ 17 h 175"/>
                <a:gd name="T18" fmla="*/ 2 w 124"/>
                <a:gd name="T19" fmla="*/ 10 h 175"/>
                <a:gd name="T20" fmla="*/ 6 w 124"/>
                <a:gd name="T21" fmla="*/ 5 h 175"/>
                <a:gd name="T22" fmla="*/ 12 w 124"/>
                <a:gd name="T23" fmla="*/ 1 h 175"/>
                <a:gd name="T24" fmla="*/ 18 w 124"/>
                <a:gd name="T25" fmla="*/ 0 h 175"/>
                <a:gd name="T26" fmla="*/ 107 w 124"/>
                <a:gd name="T27" fmla="*/ 0 h 175"/>
                <a:gd name="T28" fmla="*/ 107 w 124"/>
                <a:gd name="T29" fmla="*/ 0 h 175"/>
                <a:gd name="T30" fmla="*/ 114 w 124"/>
                <a:gd name="T31" fmla="*/ 1 h 175"/>
                <a:gd name="T32" fmla="*/ 119 w 124"/>
                <a:gd name="T33" fmla="*/ 5 h 175"/>
                <a:gd name="T34" fmla="*/ 123 w 124"/>
                <a:gd name="T35" fmla="*/ 10 h 175"/>
                <a:gd name="T36" fmla="*/ 124 w 124"/>
                <a:gd name="T37" fmla="*/ 17 h 175"/>
                <a:gd name="T38" fmla="*/ 124 w 124"/>
                <a:gd name="T39" fmla="*/ 157 h 175"/>
                <a:gd name="T40" fmla="*/ 124 w 124"/>
                <a:gd name="T41" fmla="*/ 157 h 175"/>
                <a:gd name="T42" fmla="*/ 123 w 124"/>
                <a:gd name="T43" fmla="*/ 164 h 175"/>
                <a:gd name="T44" fmla="*/ 119 w 124"/>
                <a:gd name="T45" fmla="*/ 169 h 175"/>
                <a:gd name="T46" fmla="*/ 114 w 124"/>
                <a:gd name="T47" fmla="*/ 173 h 175"/>
                <a:gd name="T48" fmla="*/ 107 w 124"/>
                <a:gd name="T49" fmla="*/ 175 h 175"/>
                <a:gd name="T50" fmla="*/ 107 w 124"/>
                <a:gd name="T51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175">
                  <a:moveTo>
                    <a:pt x="107" y="175"/>
                  </a:moveTo>
                  <a:lnTo>
                    <a:pt x="18" y="175"/>
                  </a:lnTo>
                  <a:lnTo>
                    <a:pt x="18" y="175"/>
                  </a:lnTo>
                  <a:lnTo>
                    <a:pt x="12" y="173"/>
                  </a:lnTo>
                  <a:lnTo>
                    <a:pt x="6" y="169"/>
                  </a:lnTo>
                  <a:lnTo>
                    <a:pt x="2" y="164"/>
                  </a:lnTo>
                  <a:lnTo>
                    <a:pt x="0" y="15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6" y="5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4" y="1"/>
                  </a:lnTo>
                  <a:lnTo>
                    <a:pt x="119" y="5"/>
                  </a:lnTo>
                  <a:lnTo>
                    <a:pt x="123" y="10"/>
                  </a:lnTo>
                  <a:lnTo>
                    <a:pt x="124" y="17"/>
                  </a:lnTo>
                  <a:lnTo>
                    <a:pt x="124" y="157"/>
                  </a:lnTo>
                  <a:lnTo>
                    <a:pt x="124" y="157"/>
                  </a:lnTo>
                  <a:lnTo>
                    <a:pt x="123" y="164"/>
                  </a:lnTo>
                  <a:lnTo>
                    <a:pt x="119" y="169"/>
                  </a:lnTo>
                  <a:lnTo>
                    <a:pt x="114" y="173"/>
                  </a:lnTo>
                  <a:lnTo>
                    <a:pt x="107" y="175"/>
                  </a:lnTo>
                  <a:lnTo>
                    <a:pt x="107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8" name="Freeform 81"/>
            <p:cNvSpPr>
              <a:spLocks/>
            </p:cNvSpPr>
            <p:nvPr/>
          </p:nvSpPr>
          <p:spPr bwMode="auto">
            <a:xfrm>
              <a:off x="6948488" y="546101"/>
              <a:ext cx="196850" cy="463550"/>
            </a:xfrm>
            <a:custGeom>
              <a:avLst/>
              <a:gdLst>
                <a:gd name="T0" fmla="*/ 106 w 124"/>
                <a:gd name="T1" fmla="*/ 292 h 292"/>
                <a:gd name="T2" fmla="*/ 17 w 124"/>
                <a:gd name="T3" fmla="*/ 292 h 292"/>
                <a:gd name="T4" fmla="*/ 17 w 124"/>
                <a:gd name="T5" fmla="*/ 292 h 292"/>
                <a:gd name="T6" fmla="*/ 11 w 124"/>
                <a:gd name="T7" fmla="*/ 290 h 292"/>
                <a:gd name="T8" fmla="*/ 5 w 124"/>
                <a:gd name="T9" fmla="*/ 286 h 292"/>
                <a:gd name="T10" fmla="*/ 1 w 124"/>
                <a:gd name="T11" fmla="*/ 281 h 292"/>
                <a:gd name="T12" fmla="*/ 0 w 124"/>
                <a:gd name="T13" fmla="*/ 274 h 292"/>
                <a:gd name="T14" fmla="*/ 0 w 124"/>
                <a:gd name="T15" fmla="*/ 17 h 292"/>
                <a:gd name="T16" fmla="*/ 0 w 124"/>
                <a:gd name="T17" fmla="*/ 17 h 292"/>
                <a:gd name="T18" fmla="*/ 1 w 124"/>
                <a:gd name="T19" fmla="*/ 10 h 292"/>
                <a:gd name="T20" fmla="*/ 5 w 124"/>
                <a:gd name="T21" fmla="*/ 6 h 292"/>
                <a:gd name="T22" fmla="*/ 11 w 124"/>
                <a:gd name="T23" fmla="*/ 1 h 292"/>
                <a:gd name="T24" fmla="*/ 17 w 124"/>
                <a:gd name="T25" fmla="*/ 0 h 292"/>
                <a:gd name="T26" fmla="*/ 106 w 124"/>
                <a:gd name="T27" fmla="*/ 0 h 292"/>
                <a:gd name="T28" fmla="*/ 106 w 124"/>
                <a:gd name="T29" fmla="*/ 0 h 292"/>
                <a:gd name="T30" fmla="*/ 113 w 124"/>
                <a:gd name="T31" fmla="*/ 1 h 292"/>
                <a:gd name="T32" fmla="*/ 118 w 124"/>
                <a:gd name="T33" fmla="*/ 6 h 292"/>
                <a:gd name="T34" fmla="*/ 122 w 124"/>
                <a:gd name="T35" fmla="*/ 10 h 292"/>
                <a:gd name="T36" fmla="*/ 124 w 124"/>
                <a:gd name="T37" fmla="*/ 17 h 292"/>
                <a:gd name="T38" fmla="*/ 124 w 124"/>
                <a:gd name="T39" fmla="*/ 274 h 292"/>
                <a:gd name="T40" fmla="*/ 124 w 124"/>
                <a:gd name="T41" fmla="*/ 274 h 292"/>
                <a:gd name="T42" fmla="*/ 122 w 124"/>
                <a:gd name="T43" fmla="*/ 281 h 292"/>
                <a:gd name="T44" fmla="*/ 118 w 124"/>
                <a:gd name="T45" fmla="*/ 286 h 292"/>
                <a:gd name="T46" fmla="*/ 113 w 124"/>
                <a:gd name="T47" fmla="*/ 290 h 292"/>
                <a:gd name="T48" fmla="*/ 106 w 124"/>
                <a:gd name="T49" fmla="*/ 292 h 292"/>
                <a:gd name="T50" fmla="*/ 106 w 124"/>
                <a:gd name="T51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292">
                  <a:moveTo>
                    <a:pt x="106" y="292"/>
                  </a:moveTo>
                  <a:lnTo>
                    <a:pt x="17" y="292"/>
                  </a:lnTo>
                  <a:lnTo>
                    <a:pt x="17" y="292"/>
                  </a:lnTo>
                  <a:lnTo>
                    <a:pt x="11" y="290"/>
                  </a:lnTo>
                  <a:lnTo>
                    <a:pt x="5" y="286"/>
                  </a:lnTo>
                  <a:lnTo>
                    <a:pt x="1" y="281"/>
                  </a:lnTo>
                  <a:lnTo>
                    <a:pt x="0" y="27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6"/>
                  </a:lnTo>
                  <a:lnTo>
                    <a:pt x="11" y="1"/>
                  </a:lnTo>
                  <a:lnTo>
                    <a:pt x="17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3" y="1"/>
                  </a:lnTo>
                  <a:lnTo>
                    <a:pt x="118" y="6"/>
                  </a:lnTo>
                  <a:lnTo>
                    <a:pt x="122" y="10"/>
                  </a:lnTo>
                  <a:lnTo>
                    <a:pt x="124" y="17"/>
                  </a:lnTo>
                  <a:lnTo>
                    <a:pt x="124" y="274"/>
                  </a:lnTo>
                  <a:lnTo>
                    <a:pt x="124" y="274"/>
                  </a:lnTo>
                  <a:lnTo>
                    <a:pt x="122" y="281"/>
                  </a:lnTo>
                  <a:lnTo>
                    <a:pt x="118" y="286"/>
                  </a:lnTo>
                  <a:lnTo>
                    <a:pt x="113" y="290"/>
                  </a:lnTo>
                  <a:lnTo>
                    <a:pt x="106" y="292"/>
                  </a:lnTo>
                  <a:lnTo>
                    <a:pt x="106" y="2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9" name="Freeform 82"/>
            <p:cNvSpPr>
              <a:spLocks/>
            </p:cNvSpPr>
            <p:nvPr/>
          </p:nvSpPr>
          <p:spPr bwMode="auto">
            <a:xfrm>
              <a:off x="7180263" y="360363"/>
              <a:ext cx="193675" cy="649288"/>
            </a:xfrm>
            <a:custGeom>
              <a:avLst/>
              <a:gdLst>
                <a:gd name="T0" fmla="*/ 105 w 122"/>
                <a:gd name="T1" fmla="*/ 409 h 409"/>
                <a:gd name="T2" fmla="*/ 17 w 122"/>
                <a:gd name="T3" fmla="*/ 409 h 409"/>
                <a:gd name="T4" fmla="*/ 17 w 122"/>
                <a:gd name="T5" fmla="*/ 409 h 409"/>
                <a:gd name="T6" fmla="*/ 10 w 122"/>
                <a:gd name="T7" fmla="*/ 407 h 409"/>
                <a:gd name="T8" fmla="*/ 4 w 122"/>
                <a:gd name="T9" fmla="*/ 403 h 409"/>
                <a:gd name="T10" fmla="*/ 1 w 122"/>
                <a:gd name="T11" fmla="*/ 398 h 409"/>
                <a:gd name="T12" fmla="*/ 0 w 122"/>
                <a:gd name="T13" fmla="*/ 391 h 409"/>
                <a:gd name="T14" fmla="*/ 0 w 122"/>
                <a:gd name="T15" fmla="*/ 18 h 409"/>
                <a:gd name="T16" fmla="*/ 0 w 122"/>
                <a:gd name="T17" fmla="*/ 18 h 409"/>
                <a:gd name="T18" fmla="*/ 1 w 122"/>
                <a:gd name="T19" fmla="*/ 10 h 409"/>
                <a:gd name="T20" fmla="*/ 4 w 122"/>
                <a:gd name="T21" fmla="*/ 6 h 409"/>
                <a:gd name="T22" fmla="*/ 10 w 122"/>
                <a:gd name="T23" fmla="*/ 1 h 409"/>
                <a:gd name="T24" fmla="*/ 17 w 122"/>
                <a:gd name="T25" fmla="*/ 0 h 409"/>
                <a:gd name="T26" fmla="*/ 105 w 122"/>
                <a:gd name="T27" fmla="*/ 0 h 409"/>
                <a:gd name="T28" fmla="*/ 105 w 122"/>
                <a:gd name="T29" fmla="*/ 0 h 409"/>
                <a:gd name="T30" fmla="*/ 112 w 122"/>
                <a:gd name="T31" fmla="*/ 1 h 409"/>
                <a:gd name="T32" fmla="*/ 118 w 122"/>
                <a:gd name="T33" fmla="*/ 6 h 409"/>
                <a:gd name="T34" fmla="*/ 121 w 122"/>
                <a:gd name="T35" fmla="*/ 10 h 409"/>
                <a:gd name="T36" fmla="*/ 122 w 122"/>
                <a:gd name="T37" fmla="*/ 18 h 409"/>
                <a:gd name="T38" fmla="*/ 122 w 122"/>
                <a:gd name="T39" fmla="*/ 391 h 409"/>
                <a:gd name="T40" fmla="*/ 122 w 122"/>
                <a:gd name="T41" fmla="*/ 391 h 409"/>
                <a:gd name="T42" fmla="*/ 121 w 122"/>
                <a:gd name="T43" fmla="*/ 398 h 409"/>
                <a:gd name="T44" fmla="*/ 118 w 122"/>
                <a:gd name="T45" fmla="*/ 403 h 409"/>
                <a:gd name="T46" fmla="*/ 112 w 122"/>
                <a:gd name="T47" fmla="*/ 407 h 409"/>
                <a:gd name="T48" fmla="*/ 105 w 122"/>
                <a:gd name="T49" fmla="*/ 409 h 409"/>
                <a:gd name="T50" fmla="*/ 105 w 122"/>
                <a:gd name="T51" fmla="*/ 409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2" h="409">
                  <a:moveTo>
                    <a:pt x="105" y="409"/>
                  </a:moveTo>
                  <a:lnTo>
                    <a:pt x="17" y="409"/>
                  </a:lnTo>
                  <a:lnTo>
                    <a:pt x="17" y="409"/>
                  </a:lnTo>
                  <a:lnTo>
                    <a:pt x="10" y="407"/>
                  </a:lnTo>
                  <a:lnTo>
                    <a:pt x="4" y="403"/>
                  </a:lnTo>
                  <a:lnTo>
                    <a:pt x="1" y="398"/>
                  </a:lnTo>
                  <a:lnTo>
                    <a:pt x="0" y="391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105" y="0"/>
                  </a:lnTo>
                  <a:lnTo>
                    <a:pt x="105" y="0"/>
                  </a:lnTo>
                  <a:lnTo>
                    <a:pt x="112" y="1"/>
                  </a:lnTo>
                  <a:lnTo>
                    <a:pt x="118" y="6"/>
                  </a:lnTo>
                  <a:lnTo>
                    <a:pt x="121" y="10"/>
                  </a:lnTo>
                  <a:lnTo>
                    <a:pt x="122" y="18"/>
                  </a:lnTo>
                  <a:lnTo>
                    <a:pt x="122" y="391"/>
                  </a:lnTo>
                  <a:lnTo>
                    <a:pt x="122" y="391"/>
                  </a:lnTo>
                  <a:lnTo>
                    <a:pt x="121" y="398"/>
                  </a:lnTo>
                  <a:lnTo>
                    <a:pt x="118" y="403"/>
                  </a:lnTo>
                  <a:lnTo>
                    <a:pt x="112" y="407"/>
                  </a:lnTo>
                  <a:lnTo>
                    <a:pt x="105" y="409"/>
                  </a:lnTo>
                  <a:lnTo>
                    <a:pt x="105" y="4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  <p:pic>
        <p:nvPicPr>
          <p:cNvPr id="82" name="Picture 20" descr="E:\Andrei\work\UpWork\infographics vs\vectors\businessman27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96" y="4068640"/>
            <a:ext cx="797656" cy="7976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AFC978F3-4A87-4AD6-B0AF-4BB35044433D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000" b="1" dirty="0">
                <a:solidFill>
                  <a:schemeClr val="bg1">
                    <a:lumMod val="95000"/>
                  </a:schemeClr>
                </a:solidFill>
              </a:rPr>
              <a:t>Strategic risks</a:t>
            </a:r>
          </a:p>
        </p:txBody>
      </p:sp>
    </p:spTree>
    <p:extLst>
      <p:ext uri="{BB962C8B-B14F-4D97-AF65-F5344CB8AC3E}">
        <p14:creationId xmlns:p14="http://schemas.microsoft.com/office/powerpoint/2010/main" val="35126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1500353" y="1372361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Sustain and protect the quality of </a:t>
            </a:r>
            <a:r>
              <a:rPr lang="en-GB" sz="28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national indicators</a:t>
            </a: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4069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</p:cNvCxnSpPr>
          <p:nvPr/>
        </p:nvCxnSpPr>
        <p:spPr>
          <a:xfrm flipH="1">
            <a:off x="1107756" y="921147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itle 1">
            <a:extLst>
              <a:ext uri="{FF2B5EF4-FFF2-40B4-BE49-F238E27FC236}">
                <a16:creationId xmlns:a16="http://schemas.microsoft.com/office/drawing/2014/main" id="{696E3322-C545-4425-9C00-5CE1F5BE3FE9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4000" b="1" dirty="0">
                <a:solidFill>
                  <a:schemeClr val="bg1">
                    <a:lumMod val="95000"/>
                  </a:schemeClr>
                </a:solidFill>
              </a:rPr>
              <a:t>Strategic Priorities</a:t>
            </a:r>
          </a:p>
        </p:txBody>
      </p:sp>
      <p:sp>
        <p:nvSpPr>
          <p:cNvPr id="52" name="TextBox 38">
            <a:extLst>
              <a:ext uri="{FF2B5EF4-FFF2-40B4-BE49-F238E27FC236}">
                <a16:creationId xmlns:a16="http://schemas.microsoft.com/office/drawing/2014/main" id="{872CAA89-E24C-4E92-B3AA-4E314C569B95}"/>
              </a:ext>
            </a:extLst>
          </p:cNvPr>
          <p:cNvSpPr txBox="1"/>
          <p:nvPr/>
        </p:nvSpPr>
        <p:spPr>
          <a:xfrm>
            <a:off x="1538884" y="2700311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Drive business </a:t>
            </a:r>
            <a:r>
              <a:rPr lang="en-GB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transformation and change</a:t>
            </a:r>
          </a:p>
        </p:txBody>
      </p:sp>
      <p:sp>
        <p:nvSpPr>
          <p:cNvPr id="53" name="TextBox 38">
            <a:extLst>
              <a:ext uri="{FF2B5EF4-FFF2-40B4-BE49-F238E27FC236}">
                <a16:creationId xmlns:a16="http://schemas.microsoft.com/office/drawing/2014/main" id="{B849BF04-8643-49EF-8587-7734FF1BDD9A}"/>
              </a:ext>
            </a:extLst>
          </p:cNvPr>
          <p:cNvSpPr txBox="1"/>
          <p:nvPr/>
        </p:nvSpPr>
        <p:spPr>
          <a:xfrm>
            <a:off x="1495533" y="4094046"/>
            <a:ext cx="5330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Drive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Legislative reform 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 the statistical system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0013B1C-827E-4F12-A0D3-47EFB97D9888}"/>
              </a:ext>
            </a:extLst>
          </p:cNvPr>
          <p:cNvSpPr txBox="1"/>
          <p:nvPr/>
        </p:nvSpPr>
        <p:spPr>
          <a:xfrm>
            <a:off x="860221" y="1291525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Forte" panose="03060902040502070203" pitchFamily="66" charset="0"/>
              </a:rPr>
              <a:t>1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606A3CF-E41B-4B24-A7E3-9B13DA78827D}"/>
              </a:ext>
            </a:extLst>
          </p:cNvPr>
          <p:cNvSpPr txBox="1"/>
          <p:nvPr/>
        </p:nvSpPr>
        <p:spPr>
          <a:xfrm>
            <a:off x="815515" y="2605709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rgbClr val="FFFF00"/>
                </a:solidFill>
                <a:latin typeface="Forte" panose="03060902040502070203" pitchFamily="66" charset="0"/>
              </a:rPr>
              <a:t>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1AEAFA-B1F2-49DF-8817-F5DA81B3DC74}"/>
              </a:ext>
            </a:extLst>
          </p:cNvPr>
          <p:cNvSpPr txBox="1"/>
          <p:nvPr/>
        </p:nvSpPr>
        <p:spPr>
          <a:xfrm>
            <a:off x="782772" y="3998102"/>
            <a:ext cx="6941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6000" dirty="0">
                <a:solidFill>
                  <a:srgbClr val="92D050"/>
                </a:solidFill>
                <a:latin typeface="Forte" panose="03060902040502070203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746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  <a:endCxn id="62" idx="11"/>
          </p:cNvCxnSpPr>
          <p:nvPr/>
        </p:nvCxnSpPr>
        <p:spPr>
          <a:xfrm>
            <a:off x="4197135" y="680399"/>
            <a:ext cx="825483" cy="141036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4689289" y="2196966"/>
            <a:ext cx="1958151" cy="308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  <a:endCxn id="62" idx="11"/>
          </p:cNvCxnSpPr>
          <p:nvPr/>
        </p:nvCxnSpPr>
        <p:spPr>
          <a:xfrm flipH="1">
            <a:off x="5022618" y="1093119"/>
            <a:ext cx="1803739" cy="9976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</p:cNvCxnSpPr>
          <p:nvPr/>
        </p:nvCxnSpPr>
        <p:spPr>
          <a:xfrm flipH="1">
            <a:off x="1107756" y="921147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  <a:endCxn id="164" idx="23"/>
          </p:cNvCxnSpPr>
          <p:nvPr/>
        </p:nvCxnSpPr>
        <p:spPr>
          <a:xfrm flipH="1">
            <a:off x="5103460" y="1289918"/>
            <a:ext cx="750348" cy="2632172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C0CCC6-8559-4686-A031-A705A8CECF37}"/>
              </a:ext>
            </a:extLst>
          </p:cNvPr>
          <p:cNvGrpSpPr/>
          <p:nvPr/>
        </p:nvGrpSpPr>
        <p:grpSpPr>
          <a:xfrm>
            <a:off x="841083" y="62253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B951D04-A91F-4B8D-A776-AE4D53B79985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329D7F6-7D19-41B6-8D5E-5623AE8AD7F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1DE9FD4-C339-4E17-821D-691CD8202B1B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79289FF6-084A-415A-8109-C9548BF35224}"/>
              </a:ext>
            </a:extLst>
          </p:cNvPr>
          <p:cNvSpPr/>
          <p:nvPr/>
        </p:nvSpPr>
        <p:spPr>
          <a:xfrm>
            <a:off x="994109" y="208614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2" name="Freeform 126">
            <a:extLst>
              <a:ext uri="{FF2B5EF4-FFF2-40B4-BE49-F238E27FC236}">
                <a16:creationId xmlns:a16="http://schemas.microsoft.com/office/drawing/2014/main" id="{EDA66A3A-12B1-46F9-AB71-59DD46D48E4B}"/>
              </a:ext>
            </a:extLst>
          </p:cNvPr>
          <p:cNvSpPr>
            <a:spLocks noEditPoints="1"/>
          </p:cNvSpPr>
          <p:nvPr/>
        </p:nvSpPr>
        <p:spPr bwMode="auto">
          <a:xfrm>
            <a:off x="4175380" y="1678086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3EFE8C-51FE-4A97-8D27-ABFB7C25BA78}"/>
              </a:ext>
            </a:extLst>
          </p:cNvPr>
          <p:cNvSpPr/>
          <p:nvPr/>
        </p:nvSpPr>
        <p:spPr>
          <a:xfrm>
            <a:off x="786348" y="2373477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ZA" sz="7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Ndzi</a:t>
            </a:r>
            <a:r>
              <a:rPr lang="en-ZA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Hela </a:t>
            </a:r>
            <a:r>
              <a:rPr lang="en-ZA" sz="72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Kwala</a:t>
            </a:r>
            <a:r>
              <a:rPr lang="en-ZA" sz="7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353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3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Eye">
            <a:extLst>
              <a:ext uri="{FF2B5EF4-FFF2-40B4-BE49-F238E27FC236}">
                <a16:creationId xmlns:a16="http://schemas.microsoft.com/office/drawing/2014/main" id="{31272A51-39A0-49AC-A166-17091C3018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60135" y="1102941"/>
            <a:ext cx="3289754" cy="3289754"/>
          </a:xfrm>
          <a:prstGeom prst="rect">
            <a:avLst/>
          </a:prstGeom>
        </p:spPr>
      </p:pic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3440817" y="1621200"/>
            <a:ext cx="53308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Improving lives through </a:t>
            </a:r>
            <a:r>
              <a:rPr lang="en-GB" sz="4400" b="1" dirty="0">
                <a:solidFill>
                  <a:schemeClr val="accent5"/>
                </a:solidFill>
                <a:latin typeface="Century Gothic" panose="020B0502020202020204" pitchFamily="34" charset="0"/>
              </a:rPr>
              <a:t>data ecosystems</a:t>
            </a:r>
            <a:r>
              <a:rPr lang="en-GB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7436075" y="4201245"/>
            <a:ext cx="1129238" cy="1129238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C17A78-29A9-4FBA-88CE-4403BA879212}"/>
              </a:ext>
            </a:extLst>
          </p:cNvPr>
          <p:cNvGrpSpPr/>
          <p:nvPr/>
        </p:nvGrpSpPr>
        <p:grpSpPr>
          <a:xfrm>
            <a:off x="1070600" y="121653"/>
            <a:ext cx="780330" cy="809931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1B8DD72-8455-4392-8A1D-B6DF741F5A92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C3D3336-CA03-4938-8A28-0C3E8485D02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482E0FE-34DB-445F-B484-6AD1A7BC57AC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3860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79744" y="4163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C13A0D7A-6BF4-4837-84B5-5CD7EE338D32}"/>
              </a:ext>
            </a:extLst>
          </p:cNvPr>
          <p:cNvSpPr/>
          <p:nvPr/>
        </p:nvSpPr>
        <p:spPr>
          <a:xfrm>
            <a:off x="7589101" y="434760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  <a:endCxn id="170" idx="3"/>
          </p:cNvCxnSpPr>
          <p:nvPr/>
        </p:nvCxnSpPr>
        <p:spPr>
          <a:xfrm flipV="1">
            <a:off x="8419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7"/>
          </p:cNvCxnSpPr>
          <p:nvPr/>
        </p:nvCxnSpPr>
        <p:spPr>
          <a:xfrm flipH="1">
            <a:off x="3403910" y="2161380"/>
            <a:ext cx="815060" cy="212614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endCxn id="165" idx="1"/>
          </p:cNvCxnSpPr>
          <p:nvPr/>
        </p:nvCxnSpPr>
        <p:spPr>
          <a:xfrm>
            <a:off x="1965681" y="3190618"/>
            <a:ext cx="838313" cy="109690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8244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7883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6611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4069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528157" y="4056785"/>
            <a:ext cx="1325270" cy="530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66" idx="1"/>
          </p:cNvCxnSpPr>
          <p:nvPr/>
        </p:nvCxnSpPr>
        <p:spPr>
          <a:xfrm>
            <a:off x="5870666" y="3164111"/>
            <a:ext cx="1842683" cy="1307744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stCxn id="164" idx="11"/>
            <a:endCxn id="166" idx="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66" idx="1"/>
          </p:cNvCxnSpPr>
          <p:nvPr/>
        </p:nvCxnSpPr>
        <p:spPr>
          <a:xfrm flipH="1">
            <a:off x="7713348" y="2662732"/>
            <a:ext cx="839598" cy="180912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stCxn id="170" idx="3"/>
            <a:endCxn id="162" idx="0"/>
          </p:cNvCxnSpPr>
          <p:nvPr/>
        </p:nvCxnSpPr>
        <p:spPr>
          <a:xfrm flipH="1">
            <a:off x="1074443" y="905762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2A536A4-88CC-486B-9EE8-0D628EDFB2AC}"/>
              </a:ext>
            </a:extLst>
          </p:cNvPr>
          <p:cNvSpPr/>
          <p:nvPr/>
        </p:nvSpPr>
        <p:spPr>
          <a:xfrm>
            <a:off x="1312608" y="3572670"/>
            <a:ext cx="155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VISION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82326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6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38">
            <a:extLst>
              <a:ext uri="{FF2B5EF4-FFF2-40B4-BE49-F238E27FC236}">
                <a16:creationId xmlns:a16="http://schemas.microsoft.com/office/drawing/2014/main" id="{E7DEA886-FBA1-4721-BA57-827D88DB7F48}"/>
              </a:ext>
            </a:extLst>
          </p:cNvPr>
          <p:cNvSpPr txBox="1"/>
          <p:nvPr/>
        </p:nvSpPr>
        <p:spPr>
          <a:xfrm>
            <a:off x="3641478" y="1342265"/>
            <a:ext cx="53308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44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Transform</a:t>
            </a: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b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the production, coordination and use of statistics</a:t>
            </a:r>
          </a:p>
          <a:p>
            <a:pPr lvl="0" algn="ctr">
              <a:defRPr/>
            </a:pPr>
            <a:r>
              <a:rPr lang="en-GB" sz="32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through</a:t>
            </a:r>
          </a:p>
          <a:p>
            <a:pPr lvl="0" algn="ctr">
              <a:defRPr/>
            </a:pPr>
            <a:r>
              <a:rPr lang="en-GB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optimisation, partnerships and innovation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84BA127-F9E8-4013-A73A-9D8B16519E47}"/>
              </a:ext>
            </a:extLst>
          </p:cNvPr>
          <p:cNvGrpSpPr/>
          <p:nvPr/>
        </p:nvGrpSpPr>
        <p:grpSpPr>
          <a:xfrm>
            <a:off x="8329570" y="5030523"/>
            <a:ext cx="532268" cy="519470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811EEB31-0E28-419A-8823-F2B1176F47FB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568354EC-0F67-4DA6-8D9D-DD5EA9D456C1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427C6260-031C-40E4-9804-B7C869A10987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02C17A78-29A9-4FBA-88CE-4403BA879212}"/>
              </a:ext>
            </a:extLst>
          </p:cNvPr>
          <p:cNvGrpSpPr/>
          <p:nvPr/>
        </p:nvGrpSpPr>
        <p:grpSpPr>
          <a:xfrm>
            <a:off x="1070600" y="121653"/>
            <a:ext cx="780330" cy="809931"/>
            <a:chOff x="2751509" y="4596783"/>
            <a:chExt cx="1505650" cy="1505650"/>
          </a:xfrm>
          <a:solidFill>
            <a:schemeClr val="bg1">
              <a:alpha val="17000"/>
            </a:schemeClr>
          </a:solidFill>
        </p:grpSpPr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11B8DD72-8455-4392-8A1D-B6DF741F5A92}"/>
                </a:ext>
              </a:extLst>
            </p:cNvPr>
            <p:cNvSpPr/>
            <p:nvPr/>
          </p:nvSpPr>
          <p:spPr>
            <a:xfrm>
              <a:off x="2751509" y="4596783"/>
              <a:ext cx="1505650" cy="1505650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C3D3336-CA03-4938-8A28-0C3E8485D027}"/>
                </a:ext>
              </a:extLst>
            </p:cNvPr>
            <p:cNvSpPr/>
            <p:nvPr/>
          </p:nvSpPr>
          <p:spPr>
            <a:xfrm>
              <a:off x="2819948" y="4665222"/>
              <a:ext cx="1368773" cy="1368773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1482E0FE-34DB-445F-B484-6AD1A7BC57AC}"/>
                </a:ext>
              </a:extLst>
            </p:cNvPr>
            <p:cNvSpPr/>
            <p:nvPr/>
          </p:nvSpPr>
          <p:spPr>
            <a:xfrm>
              <a:off x="2882165" y="4727439"/>
              <a:ext cx="1244339" cy="1244339"/>
            </a:xfrm>
            <a:prstGeom prst="ellipse">
              <a:avLst/>
            </a:prstGeom>
            <a:grpFill/>
            <a:ln w="3175">
              <a:solidFill>
                <a:schemeClr val="bg1">
                  <a:alpha val="3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300">
                <a:solidFill>
                  <a:prstClr val="white"/>
                </a:solidFill>
              </a:endParaRPr>
            </a:p>
          </p:txBody>
        </p:sp>
      </p:grpSp>
      <p:sp>
        <p:nvSpPr>
          <p:cNvPr id="162" name="Freeform 126">
            <a:extLst>
              <a:ext uri="{FF2B5EF4-FFF2-40B4-BE49-F238E27FC236}">
                <a16:creationId xmlns:a16="http://schemas.microsoft.com/office/drawing/2014/main" id="{38DF620B-E04F-4212-8E78-B0DA0104615C}"/>
              </a:ext>
            </a:extLst>
          </p:cNvPr>
          <p:cNvSpPr>
            <a:spLocks noEditPoints="1"/>
          </p:cNvSpPr>
          <p:nvPr/>
        </p:nvSpPr>
        <p:spPr bwMode="auto">
          <a:xfrm>
            <a:off x="81262" y="3928028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3" name="Freeform 127">
            <a:extLst>
              <a:ext uri="{FF2B5EF4-FFF2-40B4-BE49-F238E27FC236}">
                <a16:creationId xmlns:a16="http://schemas.microsoft.com/office/drawing/2014/main" id="{584E5F58-19A5-4F05-9137-9598963854F0}"/>
              </a:ext>
            </a:extLst>
          </p:cNvPr>
          <p:cNvSpPr>
            <a:spLocks noEditPoints="1"/>
          </p:cNvSpPr>
          <p:nvPr/>
        </p:nvSpPr>
        <p:spPr bwMode="auto">
          <a:xfrm>
            <a:off x="6611721" y="1900636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4" name="Freeform 128">
            <a:extLst>
              <a:ext uri="{FF2B5EF4-FFF2-40B4-BE49-F238E27FC236}">
                <a16:creationId xmlns:a16="http://schemas.microsoft.com/office/drawing/2014/main" id="{801DB277-0980-4512-B3AB-A228221EDE4F}"/>
              </a:ext>
            </a:extLst>
          </p:cNvPr>
          <p:cNvSpPr>
            <a:spLocks noEditPoints="1"/>
          </p:cNvSpPr>
          <p:nvPr/>
        </p:nvSpPr>
        <p:spPr bwMode="auto">
          <a:xfrm>
            <a:off x="4799848" y="3886171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DC6C186C-9325-4504-A7A4-1FCF45ED30F2}"/>
              </a:ext>
            </a:extLst>
          </p:cNvPr>
          <p:cNvSpPr/>
          <p:nvPr/>
        </p:nvSpPr>
        <p:spPr>
          <a:xfrm>
            <a:off x="2635744" y="4906276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383F7D1-FF6B-4CF3-B589-C9E2D44ACD48}"/>
              </a:ext>
            </a:extLst>
          </p:cNvPr>
          <p:cNvSpPr/>
          <p:nvPr/>
        </p:nvSpPr>
        <p:spPr>
          <a:xfrm>
            <a:off x="7743951" y="199053"/>
            <a:ext cx="848413" cy="848413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54D6D78B-7CC6-470B-84CC-0419DCC5F8DB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8B0FA65-B562-4B0E-A923-0E5A3B4E7191}"/>
              </a:ext>
            </a:extLst>
          </p:cNvPr>
          <p:cNvSpPr/>
          <p:nvPr/>
        </p:nvSpPr>
        <p:spPr>
          <a:xfrm>
            <a:off x="8329570" y="2208008"/>
            <a:ext cx="446752" cy="454724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6C862939-9683-4A46-A783-A0DA37F2B341}"/>
              </a:ext>
            </a:extLst>
          </p:cNvPr>
          <p:cNvSpPr/>
          <p:nvPr/>
        </p:nvSpPr>
        <p:spPr>
          <a:xfrm>
            <a:off x="1764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6E009C26-8700-40A1-B88C-6CE99667A0AA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062012B-7238-4E5D-9855-77DFE4A9E033}"/>
              </a:ext>
            </a:extLst>
          </p:cNvPr>
          <p:cNvCxnSpPr>
            <a:cxnSpLocks/>
          </p:cNvCxnSpPr>
          <p:nvPr/>
        </p:nvCxnSpPr>
        <p:spPr>
          <a:xfrm flipV="1">
            <a:off x="537126" y="905762"/>
            <a:ext cx="2811133" cy="77911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318096AF-04B8-4EBA-8B6F-628C490449AC}"/>
              </a:ext>
            </a:extLst>
          </p:cNvPr>
          <p:cNvCxnSpPr>
            <a:cxnSpLocks/>
          </p:cNvCxnSpPr>
          <p:nvPr/>
        </p:nvCxnSpPr>
        <p:spPr>
          <a:xfrm>
            <a:off x="3892336" y="680399"/>
            <a:ext cx="208085" cy="103133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352E672-CDA5-4B4C-B792-E42CDF9B46BA}"/>
              </a:ext>
            </a:extLst>
          </p:cNvPr>
          <p:cNvCxnSpPr>
            <a:cxnSpLocks/>
            <a:endCxn id="165" idx="0"/>
          </p:cNvCxnSpPr>
          <p:nvPr/>
        </p:nvCxnSpPr>
        <p:spPr>
          <a:xfrm flipH="1">
            <a:off x="3059951" y="2904380"/>
            <a:ext cx="810220" cy="200189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3266792-E0D4-4F29-8826-CAC17CA553A1}"/>
              </a:ext>
            </a:extLst>
          </p:cNvPr>
          <p:cNvCxnSpPr>
            <a:cxnSpLocks/>
            <a:stCxn id="170" idx="6"/>
          </p:cNvCxnSpPr>
          <p:nvPr/>
        </p:nvCxnSpPr>
        <p:spPr>
          <a:xfrm>
            <a:off x="4197134" y="680399"/>
            <a:ext cx="1501370" cy="1133922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FED0BF2C-0DEC-40B0-B956-C6233192EC58}"/>
              </a:ext>
            </a:extLst>
          </p:cNvPr>
          <p:cNvCxnSpPr>
            <a:cxnSpLocks/>
          </p:cNvCxnSpPr>
          <p:nvPr/>
        </p:nvCxnSpPr>
        <p:spPr>
          <a:xfrm>
            <a:off x="1616881" y="3933618"/>
            <a:ext cx="1018863" cy="114198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2975518A-8DDB-4531-97E1-4BC2A943172A}"/>
              </a:ext>
            </a:extLst>
          </p:cNvPr>
          <p:cNvCxnSpPr>
            <a:cxnSpLocks/>
          </p:cNvCxnSpPr>
          <p:nvPr/>
        </p:nvCxnSpPr>
        <p:spPr>
          <a:xfrm>
            <a:off x="1519618" y="740153"/>
            <a:ext cx="2317937" cy="120463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B4973D93-6679-4B12-A852-06361CB67364}"/>
              </a:ext>
            </a:extLst>
          </p:cNvPr>
          <p:cNvCxnSpPr>
            <a:cxnSpLocks/>
            <a:endCxn id="172" idx="7"/>
          </p:cNvCxnSpPr>
          <p:nvPr/>
        </p:nvCxnSpPr>
        <p:spPr>
          <a:xfrm flipH="1">
            <a:off x="483590" y="660745"/>
            <a:ext cx="381767" cy="950270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360687C5-0C4B-4881-84EA-527F2939F72E}"/>
              </a:ext>
            </a:extLst>
          </p:cNvPr>
          <p:cNvCxnSpPr>
            <a:stCxn id="172" idx="4"/>
            <a:endCxn id="162" idx="1"/>
          </p:cNvCxnSpPr>
          <p:nvPr/>
        </p:nvCxnSpPr>
        <p:spPr>
          <a:xfrm>
            <a:off x="356378" y="1918132"/>
            <a:ext cx="174979" cy="200989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D3FD0FE8-CDB2-40AD-8CA1-91BE71041018}"/>
              </a:ext>
            </a:extLst>
          </p:cNvPr>
          <p:cNvCxnSpPr>
            <a:cxnSpLocks/>
          </p:cNvCxnSpPr>
          <p:nvPr/>
        </p:nvCxnSpPr>
        <p:spPr>
          <a:xfrm flipH="1">
            <a:off x="1102152" y="3258364"/>
            <a:ext cx="1226129" cy="27455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78F4D3A-99EA-4B13-ACCD-A268DEA8F485}"/>
              </a:ext>
            </a:extLst>
          </p:cNvPr>
          <p:cNvCxnSpPr>
            <a:stCxn id="165" idx="6"/>
            <a:endCxn id="164" idx="4"/>
          </p:cNvCxnSpPr>
          <p:nvPr/>
        </p:nvCxnSpPr>
        <p:spPr>
          <a:xfrm flipV="1">
            <a:off x="3484157" y="4056785"/>
            <a:ext cx="1369270" cy="12736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FD391BD-C1D8-4119-B74C-064D774356C8}"/>
              </a:ext>
            </a:extLst>
          </p:cNvPr>
          <p:cNvCxnSpPr>
            <a:cxnSpLocks/>
            <a:stCxn id="164" idx="24"/>
          </p:cNvCxnSpPr>
          <p:nvPr/>
        </p:nvCxnSpPr>
        <p:spPr>
          <a:xfrm flipV="1">
            <a:off x="5228478" y="3239986"/>
            <a:ext cx="567083" cy="79434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48C63CEF-3DE4-4F20-A605-47296B47064E}"/>
              </a:ext>
            </a:extLst>
          </p:cNvPr>
          <p:cNvCxnSpPr>
            <a:cxnSpLocks/>
            <a:endCxn id="163" idx="16"/>
          </p:cNvCxnSpPr>
          <p:nvPr/>
        </p:nvCxnSpPr>
        <p:spPr>
          <a:xfrm flipV="1">
            <a:off x="6122711" y="2196968"/>
            <a:ext cx="524731" cy="4156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7C1D4D67-EC75-4312-891E-D1DD9DA34035}"/>
              </a:ext>
            </a:extLst>
          </p:cNvPr>
          <p:cNvCxnSpPr>
            <a:cxnSpLocks/>
            <a:stCxn id="163" idx="11"/>
            <a:endCxn id="168" idx="4"/>
          </p:cNvCxnSpPr>
          <p:nvPr/>
        </p:nvCxnSpPr>
        <p:spPr>
          <a:xfrm flipV="1">
            <a:off x="7183225" y="1047466"/>
            <a:ext cx="984933" cy="113154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B771C4BA-D893-4B66-B4B5-9DE7D5FA4D3C}"/>
              </a:ext>
            </a:extLst>
          </p:cNvPr>
          <p:cNvCxnSpPr>
            <a:cxnSpLocks/>
          </p:cNvCxnSpPr>
          <p:nvPr/>
        </p:nvCxnSpPr>
        <p:spPr>
          <a:xfrm>
            <a:off x="4591469" y="2161380"/>
            <a:ext cx="682829" cy="77149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B7442585-4C0D-4294-A0F0-399E9F6569DE}"/>
              </a:ext>
            </a:extLst>
          </p:cNvPr>
          <p:cNvCxnSpPr>
            <a:cxnSpLocks/>
            <a:endCxn id="152" idx="2"/>
          </p:cNvCxnSpPr>
          <p:nvPr/>
        </p:nvCxnSpPr>
        <p:spPr>
          <a:xfrm>
            <a:off x="5870666" y="3164111"/>
            <a:ext cx="2483098" cy="21261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104A3FB-D201-4878-957C-F6CD996C67A7}"/>
              </a:ext>
            </a:extLst>
          </p:cNvPr>
          <p:cNvCxnSpPr>
            <a:cxnSpLocks/>
            <a:stCxn id="164" idx="11"/>
          </p:cNvCxnSpPr>
          <p:nvPr/>
        </p:nvCxnSpPr>
        <p:spPr>
          <a:xfrm>
            <a:off x="5371352" y="4164542"/>
            <a:ext cx="2341996" cy="30731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3F89ACE3-C222-463C-B71C-6333AC8AA288}"/>
              </a:ext>
            </a:extLst>
          </p:cNvPr>
          <p:cNvCxnSpPr>
            <a:cxnSpLocks/>
            <a:stCxn id="171" idx="2"/>
            <a:endCxn id="163" idx="11"/>
          </p:cNvCxnSpPr>
          <p:nvPr/>
        </p:nvCxnSpPr>
        <p:spPr>
          <a:xfrm flipH="1" flipV="1">
            <a:off x="7183225" y="2179007"/>
            <a:ext cx="1146345" cy="256363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8A8A0DB-E8F9-4EB2-80D3-2C729AD6DABA}"/>
              </a:ext>
            </a:extLst>
          </p:cNvPr>
          <p:cNvCxnSpPr>
            <a:cxnSpLocks/>
            <a:endCxn id="168" idx="4"/>
          </p:cNvCxnSpPr>
          <p:nvPr/>
        </p:nvCxnSpPr>
        <p:spPr>
          <a:xfrm flipH="1" flipV="1">
            <a:off x="8168158" y="1047466"/>
            <a:ext cx="40476" cy="119106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1D6A7790-2A67-483D-A3C0-97801C44A647}"/>
              </a:ext>
            </a:extLst>
          </p:cNvPr>
          <p:cNvCxnSpPr>
            <a:cxnSpLocks/>
            <a:stCxn id="171" idx="4"/>
            <a:endCxn id="151" idx="0"/>
          </p:cNvCxnSpPr>
          <p:nvPr/>
        </p:nvCxnSpPr>
        <p:spPr>
          <a:xfrm>
            <a:off x="8552946" y="2662732"/>
            <a:ext cx="42758" cy="2367791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73987A1-5361-4DA7-8FC4-2A93C0F471D0}"/>
              </a:ext>
            </a:extLst>
          </p:cNvPr>
          <p:cNvCxnSpPr>
            <a:cxnSpLocks/>
            <a:stCxn id="168" idx="2"/>
            <a:endCxn id="173" idx="6"/>
          </p:cNvCxnSpPr>
          <p:nvPr/>
        </p:nvCxnSpPr>
        <p:spPr>
          <a:xfrm flipH="1">
            <a:off x="7133474" y="623260"/>
            <a:ext cx="610477" cy="342647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9D3EC27-AEA5-42FF-99D2-9A4DF26A7E05}"/>
              </a:ext>
            </a:extLst>
          </p:cNvPr>
          <p:cNvCxnSpPr>
            <a:cxnSpLocks/>
            <a:stCxn id="173" idx="3"/>
          </p:cNvCxnSpPr>
          <p:nvPr/>
        </p:nvCxnSpPr>
        <p:spPr>
          <a:xfrm flipH="1">
            <a:off x="6122713" y="1093120"/>
            <a:ext cx="703645" cy="1145408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6775417A-0566-4594-8AAA-821540BBB9BA}"/>
              </a:ext>
            </a:extLst>
          </p:cNvPr>
          <p:cNvCxnSpPr>
            <a:cxnSpLocks/>
            <a:endCxn id="162" idx="0"/>
          </p:cNvCxnSpPr>
          <p:nvPr/>
        </p:nvCxnSpPr>
        <p:spPr>
          <a:xfrm flipH="1">
            <a:off x="769643" y="905762"/>
            <a:ext cx="2578616" cy="324191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87CF3280-EE50-4A47-BFF1-51E2359B5577}"/>
              </a:ext>
            </a:extLst>
          </p:cNvPr>
          <p:cNvCxnSpPr>
            <a:stCxn id="164" idx="11"/>
            <a:endCxn id="163" idx="9"/>
          </p:cNvCxnSpPr>
          <p:nvPr/>
        </p:nvCxnSpPr>
        <p:spPr>
          <a:xfrm flipV="1">
            <a:off x="5371352" y="2313702"/>
            <a:ext cx="1677927" cy="185084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Freeform 163">
            <a:extLst>
              <a:ext uri="{FF2B5EF4-FFF2-40B4-BE49-F238E27FC236}">
                <a16:creationId xmlns:a16="http://schemas.microsoft.com/office/drawing/2014/main" id="{B8F81A30-099B-47F8-9421-66E892CAC7F1}"/>
              </a:ext>
            </a:extLst>
          </p:cNvPr>
          <p:cNvSpPr>
            <a:spLocks noEditPoints="1"/>
          </p:cNvSpPr>
          <p:nvPr/>
        </p:nvSpPr>
        <p:spPr bwMode="auto">
          <a:xfrm>
            <a:off x="5416250" y="87685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895DC439-73FD-4579-A8B2-E1C06CA80E94}"/>
              </a:ext>
            </a:extLst>
          </p:cNvPr>
          <p:cNvCxnSpPr>
            <a:stCxn id="170" idx="6"/>
            <a:endCxn id="197" idx="4"/>
          </p:cNvCxnSpPr>
          <p:nvPr/>
        </p:nvCxnSpPr>
        <p:spPr>
          <a:xfrm>
            <a:off x="4197136" y="680396"/>
            <a:ext cx="1272694" cy="367070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17E23D2E-EC79-42C6-B427-28EA38E0401F}"/>
              </a:ext>
            </a:extLst>
          </p:cNvPr>
          <p:cNvCxnSpPr>
            <a:cxnSpLocks/>
            <a:stCxn id="197" idx="9"/>
          </p:cNvCxnSpPr>
          <p:nvPr/>
        </p:nvCxnSpPr>
        <p:spPr>
          <a:xfrm flipH="1">
            <a:off x="5698505" y="1289921"/>
            <a:ext cx="155303" cy="524401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E03F6134-D706-4550-91E4-F7DCBAD798B2}"/>
              </a:ext>
            </a:extLst>
          </p:cNvPr>
          <p:cNvCxnSpPr>
            <a:stCxn id="197" idx="11"/>
            <a:endCxn id="173" idx="2"/>
          </p:cNvCxnSpPr>
          <p:nvPr/>
        </p:nvCxnSpPr>
        <p:spPr>
          <a:xfrm flipV="1">
            <a:off x="5987753" y="965909"/>
            <a:ext cx="785909" cy="18931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Recycle sign">
            <a:extLst>
              <a:ext uri="{FF2B5EF4-FFF2-40B4-BE49-F238E27FC236}">
                <a16:creationId xmlns:a16="http://schemas.microsoft.com/office/drawing/2014/main" id="{E7F4DD97-CADF-4119-8025-7274F4818B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03684" y="1317473"/>
            <a:ext cx="3258820" cy="32588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9B1CD58-348A-4F8B-9434-9BD045FFBEE8}"/>
              </a:ext>
            </a:extLst>
          </p:cNvPr>
          <p:cNvSpPr/>
          <p:nvPr/>
        </p:nvSpPr>
        <p:spPr>
          <a:xfrm>
            <a:off x="1301450" y="3127452"/>
            <a:ext cx="1552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MISSION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0857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1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1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163" grpId="0" animBg="1"/>
      <p:bldP spid="164" grpId="0" animBg="1"/>
      <p:bldP spid="165" grpId="0" animBg="1"/>
      <p:bldP spid="168" grpId="0" animBg="1"/>
      <p:bldP spid="170" grpId="0" animBg="1"/>
      <p:bldP spid="171" grpId="0" animBg="1"/>
      <p:bldP spid="172" grpId="0" animBg="1"/>
      <p:bldP spid="173" grpId="0" animBg="1"/>
      <p:bldP spid="1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395511F-F018-4C5F-AC6E-99BBF1A5E891}"/>
              </a:ext>
            </a:extLst>
          </p:cNvPr>
          <p:cNvCxnSpPr>
            <a:cxnSpLocks/>
          </p:cNvCxnSpPr>
          <p:nvPr/>
        </p:nvCxnSpPr>
        <p:spPr>
          <a:xfrm flipV="1">
            <a:off x="1230086" y="881743"/>
            <a:ext cx="6270171" cy="2046516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288F2D7-10A5-455E-BF3E-EFEA179F7DD5}"/>
              </a:ext>
            </a:extLst>
          </p:cNvPr>
          <p:cNvCxnSpPr>
            <a:cxnSpLocks/>
          </p:cNvCxnSpPr>
          <p:nvPr/>
        </p:nvCxnSpPr>
        <p:spPr>
          <a:xfrm>
            <a:off x="1191985" y="2928258"/>
            <a:ext cx="6323010" cy="2024742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CA9A89CE-E119-47C2-97B5-90B53B551AB6}"/>
              </a:ext>
            </a:extLst>
          </p:cNvPr>
          <p:cNvSpPr txBox="1">
            <a:spLocks/>
          </p:cNvSpPr>
          <p:nvPr/>
        </p:nvSpPr>
        <p:spPr>
          <a:xfrm>
            <a:off x="128070" y="109033"/>
            <a:ext cx="6743600" cy="727678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ZA" sz="3200" b="1" dirty="0">
                <a:solidFill>
                  <a:srgbClr val="FFFF00"/>
                </a:solidFill>
              </a:rPr>
              <a:t>Strategic thrust</a:t>
            </a:r>
          </a:p>
        </p:txBody>
      </p:sp>
      <p:sp>
        <p:nvSpPr>
          <p:cNvPr id="25" name="Block Arc 24">
            <a:extLst>
              <a:ext uri="{FF2B5EF4-FFF2-40B4-BE49-F238E27FC236}">
                <a16:creationId xmlns:a16="http://schemas.microsoft.com/office/drawing/2014/main" id="{9A703BD3-FA38-46F6-9A4B-42F9DE044ACD}"/>
              </a:ext>
            </a:extLst>
          </p:cNvPr>
          <p:cNvSpPr/>
          <p:nvPr/>
        </p:nvSpPr>
        <p:spPr>
          <a:xfrm rot="5400000">
            <a:off x="2116864" y="2633038"/>
            <a:ext cx="882474" cy="536750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B06BBE7C-DFF0-4DDC-9431-63BC0E82365A}"/>
              </a:ext>
            </a:extLst>
          </p:cNvPr>
          <p:cNvSpPr/>
          <p:nvPr/>
        </p:nvSpPr>
        <p:spPr>
          <a:xfrm rot="5400000">
            <a:off x="3037114" y="2631623"/>
            <a:ext cx="1709058" cy="631371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E213CBFD-AB07-4B07-AEDC-9FE9608229B8}"/>
              </a:ext>
            </a:extLst>
          </p:cNvPr>
          <p:cNvSpPr/>
          <p:nvPr/>
        </p:nvSpPr>
        <p:spPr>
          <a:xfrm rot="5400000">
            <a:off x="4088024" y="2606404"/>
            <a:ext cx="2705711" cy="659429"/>
          </a:xfrm>
          <a:prstGeom prst="blockArc">
            <a:avLst>
              <a:gd name="adj1" fmla="val 10800000"/>
              <a:gd name="adj2" fmla="val 21525071"/>
              <a:gd name="adj3" fmla="val 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AEB0B49-0D75-41C6-A723-13281BB9AE60}"/>
              </a:ext>
            </a:extLst>
          </p:cNvPr>
          <p:cNvSpPr txBox="1"/>
          <p:nvPr/>
        </p:nvSpPr>
        <p:spPr>
          <a:xfrm>
            <a:off x="1888822" y="2718708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Tactics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ACD8ED-1068-4277-B339-35EA300E28E0}"/>
              </a:ext>
            </a:extLst>
          </p:cNvPr>
          <p:cNvSpPr txBox="1"/>
          <p:nvPr/>
        </p:nvSpPr>
        <p:spPr>
          <a:xfrm>
            <a:off x="3151888" y="2730377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Strategy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0B6A4EE-1321-4C8B-BE17-951689254FD0}"/>
              </a:ext>
            </a:extLst>
          </p:cNvPr>
          <p:cNvSpPr txBox="1"/>
          <p:nvPr/>
        </p:nvSpPr>
        <p:spPr>
          <a:xfrm>
            <a:off x="4598901" y="2730377"/>
            <a:ext cx="96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Vision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0C5E1E8-FA02-4A12-A032-19F83EAB8881}"/>
              </a:ext>
            </a:extLst>
          </p:cNvPr>
          <p:cNvSpPr txBox="1"/>
          <p:nvPr/>
        </p:nvSpPr>
        <p:spPr>
          <a:xfrm>
            <a:off x="5896761" y="2637036"/>
            <a:ext cx="1466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chemeClr val="bg1"/>
                </a:solidFill>
              </a:rPr>
              <a:t>Systems-level evolution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267DA13-C699-45E9-8924-72518AA7716F}"/>
              </a:ext>
            </a:extLst>
          </p:cNvPr>
          <p:cNvSpPr/>
          <p:nvPr/>
        </p:nvSpPr>
        <p:spPr>
          <a:xfrm>
            <a:off x="270941" y="5019806"/>
            <a:ext cx="1149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Thrust: 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7CDF7831-06F5-4999-90BB-133CF2B98AEF}"/>
              </a:ext>
            </a:extLst>
          </p:cNvPr>
          <p:cNvSpPr/>
          <p:nvPr/>
        </p:nvSpPr>
        <p:spPr>
          <a:xfrm>
            <a:off x="1684526" y="4997905"/>
            <a:ext cx="1152128" cy="497192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Optimise</a:t>
            </a:r>
          </a:p>
        </p:txBody>
      </p:sp>
      <p:sp>
        <p:nvSpPr>
          <p:cNvPr id="39" name="Rounded Rectangle 6">
            <a:extLst>
              <a:ext uri="{FF2B5EF4-FFF2-40B4-BE49-F238E27FC236}">
                <a16:creationId xmlns:a16="http://schemas.microsoft.com/office/drawing/2014/main" id="{002ED588-823E-4814-BE69-99D9A9CDAF4D}"/>
              </a:ext>
            </a:extLst>
          </p:cNvPr>
          <p:cNvSpPr/>
          <p:nvPr/>
        </p:nvSpPr>
        <p:spPr>
          <a:xfrm>
            <a:off x="3050178" y="4997904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</a:rPr>
              <a:t>Innovate</a:t>
            </a:r>
          </a:p>
        </p:txBody>
      </p:sp>
      <p:sp>
        <p:nvSpPr>
          <p:cNvPr id="40" name="Rounded Rectangle 8">
            <a:extLst>
              <a:ext uri="{FF2B5EF4-FFF2-40B4-BE49-F238E27FC236}">
                <a16:creationId xmlns:a16="http://schemas.microsoft.com/office/drawing/2014/main" id="{2EFFEF3E-BD6F-4CDD-B70C-3046EFAC82E8}"/>
              </a:ext>
            </a:extLst>
          </p:cNvPr>
          <p:cNvSpPr/>
          <p:nvPr/>
        </p:nvSpPr>
        <p:spPr>
          <a:xfrm>
            <a:off x="4397270" y="4991637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Partner</a:t>
            </a:r>
          </a:p>
        </p:txBody>
      </p:sp>
      <p:sp>
        <p:nvSpPr>
          <p:cNvPr id="41" name="Rounded Rectangle 9">
            <a:extLst>
              <a:ext uri="{FF2B5EF4-FFF2-40B4-BE49-F238E27FC236}">
                <a16:creationId xmlns:a16="http://schemas.microsoft.com/office/drawing/2014/main" id="{252DF42D-8150-4B74-BFC8-E347BE67FA0F}"/>
              </a:ext>
            </a:extLst>
          </p:cNvPr>
          <p:cNvSpPr/>
          <p:nvPr/>
        </p:nvSpPr>
        <p:spPr>
          <a:xfrm>
            <a:off x="5770594" y="4991637"/>
            <a:ext cx="1152128" cy="497192"/>
          </a:xfrm>
          <a:prstGeom prst="roundRect">
            <a:avLst/>
          </a:prstGeom>
          <a:noFill/>
          <a:ln w="508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Diversify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E247319-64C5-4D3D-A942-91C288BCD0A8}"/>
              </a:ext>
            </a:extLst>
          </p:cNvPr>
          <p:cNvCxnSpPr>
            <a:stCxn id="38" idx="0"/>
          </p:cNvCxnSpPr>
          <p:nvPr/>
        </p:nvCxnSpPr>
        <p:spPr>
          <a:xfrm flipV="1">
            <a:off x="2260590" y="3342647"/>
            <a:ext cx="0" cy="1655258"/>
          </a:xfrm>
          <a:prstGeom prst="line">
            <a:avLst/>
          </a:prstGeom>
          <a:ln w="571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333653-F641-499C-8BCA-4D62B180E91D}"/>
              </a:ext>
            </a:extLst>
          </p:cNvPr>
          <p:cNvCxnSpPr>
            <a:cxnSpLocks/>
          </p:cNvCxnSpPr>
          <p:nvPr/>
        </p:nvCxnSpPr>
        <p:spPr>
          <a:xfrm flipV="1">
            <a:off x="3680446" y="3396055"/>
            <a:ext cx="0" cy="1601852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53C2527-6313-43C8-994D-AC8D81388E17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973334" y="3533710"/>
            <a:ext cx="24121" cy="1457927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CA45D33-0953-4271-913D-BC17C0F610F9}"/>
              </a:ext>
            </a:extLst>
          </p:cNvPr>
          <p:cNvCxnSpPr/>
          <p:nvPr/>
        </p:nvCxnSpPr>
        <p:spPr>
          <a:xfrm flipH="1" flipV="1">
            <a:off x="6350428" y="3429000"/>
            <a:ext cx="18002" cy="1512169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248F4D3-945E-4629-9655-EA90747EE165}"/>
              </a:ext>
            </a:extLst>
          </p:cNvPr>
          <p:cNvCxnSpPr>
            <a:cxnSpLocks/>
            <a:stCxn id="40" idx="0"/>
          </p:cNvCxnSpPr>
          <p:nvPr/>
        </p:nvCxnSpPr>
        <p:spPr>
          <a:xfrm flipH="1" flipV="1">
            <a:off x="3610024" y="3423418"/>
            <a:ext cx="1363310" cy="1568219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AACFD4-C9CB-4C19-81DB-7B31F8150BF0}"/>
              </a:ext>
            </a:extLst>
          </p:cNvPr>
          <p:cNvCxnSpPr>
            <a:cxnSpLocks/>
            <a:stCxn id="40" idx="0"/>
          </p:cNvCxnSpPr>
          <p:nvPr/>
        </p:nvCxnSpPr>
        <p:spPr>
          <a:xfrm flipV="1">
            <a:off x="4973334" y="3521124"/>
            <a:ext cx="1310995" cy="1470513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719F3669-7FE9-4E1D-A9A8-146D0D374B8C}"/>
              </a:ext>
            </a:extLst>
          </p:cNvPr>
          <p:cNvSpPr txBox="1"/>
          <p:nvPr/>
        </p:nvSpPr>
        <p:spPr>
          <a:xfrm rot="20515584">
            <a:off x="1373491" y="2261788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1-2 years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F05F7E9-B64B-43A4-A1FD-892779FB851A}"/>
              </a:ext>
            </a:extLst>
          </p:cNvPr>
          <p:cNvSpPr txBox="1"/>
          <p:nvPr/>
        </p:nvSpPr>
        <p:spPr>
          <a:xfrm rot="20515584">
            <a:off x="2749231" y="1801405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2-5 years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F32F747-2740-49E4-82F3-BD2224BB60DD}"/>
              </a:ext>
            </a:extLst>
          </p:cNvPr>
          <p:cNvSpPr txBox="1"/>
          <p:nvPr/>
        </p:nvSpPr>
        <p:spPr>
          <a:xfrm rot="20515584">
            <a:off x="3871225" y="1431764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5-10 years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0C56990-BEAD-4042-B5BD-2F4C2C92D175}"/>
              </a:ext>
            </a:extLst>
          </p:cNvPr>
          <p:cNvSpPr txBox="1"/>
          <p:nvPr/>
        </p:nvSpPr>
        <p:spPr>
          <a:xfrm rot="20515584">
            <a:off x="5065905" y="1039242"/>
            <a:ext cx="1088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>
                <a:solidFill>
                  <a:schemeClr val="bg1"/>
                </a:solidFill>
              </a:rPr>
              <a:t>10 years +</a:t>
            </a:r>
          </a:p>
        </p:txBody>
      </p:sp>
      <p:sp>
        <p:nvSpPr>
          <p:cNvPr id="61" name="Freeform 126">
            <a:extLst>
              <a:ext uri="{FF2B5EF4-FFF2-40B4-BE49-F238E27FC236}">
                <a16:creationId xmlns:a16="http://schemas.microsoft.com/office/drawing/2014/main" id="{CF3CF546-82CE-4118-8768-243167DF7603}"/>
              </a:ext>
            </a:extLst>
          </p:cNvPr>
          <p:cNvSpPr>
            <a:spLocks noEditPoints="1"/>
          </p:cNvSpPr>
          <p:nvPr/>
        </p:nvSpPr>
        <p:spPr bwMode="auto">
          <a:xfrm>
            <a:off x="291148" y="4084130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5D018D0-2B7B-4937-891C-0878E4E54410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AAAF55D-4CD1-41CF-B677-A44803A069B6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1164779-605F-4726-9116-39C83406B9EE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1F4E166-DC0C-4CE5-88AA-4EE60662872B}"/>
              </a:ext>
            </a:extLst>
          </p:cNvPr>
          <p:cNvCxnSpPr>
            <a:cxnSpLocks/>
            <a:stCxn id="63" idx="7"/>
            <a:endCxn id="62" idx="3"/>
          </p:cNvCxnSpPr>
          <p:nvPr/>
        </p:nvCxnSpPr>
        <p:spPr>
          <a:xfrm flipV="1">
            <a:off x="788390" y="905762"/>
            <a:ext cx="2864669" cy="70525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A199570-C59F-49C0-95D7-8B6701CADF26}"/>
              </a:ext>
            </a:extLst>
          </p:cNvPr>
          <p:cNvCxnSpPr>
            <a:stCxn id="62" idx="3"/>
            <a:endCxn id="61" idx="0"/>
          </p:cNvCxnSpPr>
          <p:nvPr/>
        </p:nvCxnSpPr>
        <p:spPr>
          <a:xfrm flipH="1">
            <a:off x="979529" y="905762"/>
            <a:ext cx="2673530" cy="339801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163">
            <a:extLst>
              <a:ext uri="{FF2B5EF4-FFF2-40B4-BE49-F238E27FC236}">
                <a16:creationId xmlns:a16="http://schemas.microsoft.com/office/drawing/2014/main" id="{20933820-22DB-4BA9-9C54-D2147BF0B30D}"/>
              </a:ext>
            </a:extLst>
          </p:cNvPr>
          <p:cNvSpPr>
            <a:spLocks noEditPoints="1"/>
          </p:cNvSpPr>
          <p:nvPr/>
        </p:nvSpPr>
        <p:spPr bwMode="auto">
          <a:xfrm>
            <a:off x="5796926" y="2223970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4D5B3FF-4F0A-45B0-BD69-7F6803665F6E}"/>
              </a:ext>
            </a:extLst>
          </p:cNvPr>
          <p:cNvCxnSpPr>
            <a:stCxn id="62" idx="6"/>
            <a:endCxn id="67" idx="4"/>
          </p:cNvCxnSpPr>
          <p:nvPr/>
        </p:nvCxnSpPr>
        <p:spPr>
          <a:xfrm>
            <a:off x="4197135" y="680399"/>
            <a:ext cx="1653370" cy="171418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73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3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61" grpId="0" animBg="1"/>
      <p:bldP spid="62" grpId="0" animBg="1"/>
      <p:bldP spid="63" grpId="0" animBg="1"/>
      <p:bldP spid="64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FCB4B9-56D9-45C7-A335-8A621E72E03B}"/>
              </a:ext>
            </a:extLst>
          </p:cNvPr>
          <p:cNvSpPr/>
          <p:nvPr/>
        </p:nvSpPr>
        <p:spPr>
          <a:xfrm>
            <a:off x="0" y="5725884"/>
            <a:ext cx="9144000" cy="11408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2" descr="Image result for network icons noun&quot;">
            <a:extLst>
              <a:ext uri="{FF2B5EF4-FFF2-40B4-BE49-F238E27FC236}">
                <a16:creationId xmlns:a16="http://schemas.microsoft.com/office/drawing/2014/main" id="{B235BDDC-A476-438C-B0FD-33EB094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51">
            <a:off x="1000448" y="2785821"/>
            <a:ext cx="1482047" cy="14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Image result for network icons noun&quot;">
            <a:extLst>
              <a:ext uri="{FF2B5EF4-FFF2-40B4-BE49-F238E27FC236}">
                <a16:creationId xmlns:a16="http://schemas.microsoft.com/office/drawing/2014/main" id="{D5E20C95-9FA5-47ED-8034-2F9D9F6B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66">
            <a:off x="2978225" y="2758866"/>
            <a:ext cx="1482047" cy="148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D52DA40-6418-4FB4-902C-72A034141637}"/>
              </a:ext>
            </a:extLst>
          </p:cNvPr>
          <p:cNvSpPr/>
          <p:nvPr/>
        </p:nvSpPr>
        <p:spPr>
          <a:xfrm>
            <a:off x="2779425" y="1450367"/>
            <a:ext cx="1839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FAAD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operating model</a:t>
            </a:r>
          </a:p>
        </p:txBody>
      </p:sp>
      <p:pic>
        <p:nvPicPr>
          <p:cNvPr id="28" name="Picture 2" descr="Image result for network icons noun&quot;">
            <a:extLst>
              <a:ext uri="{FF2B5EF4-FFF2-40B4-BE49-F238E27FC236}">
                <a16:creationId xmlns:a16="http://schemas.microsoft.com/office/drawing/2014/main" id="{E4A90FBA-88D4-43A5-9BDB-6B57C764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743" y="2681407"/>
            <a:ext cx="1690875" cy="16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E9511F1-05DB-4530-A262-81EC47CE84E5}"/>
              </a:ext>
            </a:extLst>
          </p:cNvPr>
          <p:cNvSpPr/>
          <p:nvPr/>
        </p:nvSpPr>
        <p:spPr>
          <a:xfrm>
            <a:off x="4480866" y="4294615"/>
            <a:ext cx="26918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FFF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Inter-connected statistical systems</a:t>
            </a:r>
          </a:p>
        </p:txBody>
      </p:sp>
      <p:pic>
        <p:nvPicPr>
          <p:cNvPr id="30" name="Picture 2" descr="Image result for network icons noun&quot;">
            <a:extLst>
              <a:ext uri="{FF2B5EF4-FFF2-40B4-BE49-F238E27FC236}">
                <a16:creationId xmlns:a16="http://schemas.microsoft.com/office/drawing/2014/main" id="{D6EE0158-1147-4FF6-B7D6-ECAFA2D5A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250">
            <a:off x="7089160" y="2646199"/>
            <a:ext cx="1565602" cy="156560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37A73A1-73AE-4CD4-899B-E506F8FF0646}"/>
              </a:ext>
            </a:extLst>
          </p:cNvPr>
          <p:cNvSpPr/>
          <p:nvPr/>
        </p:nvSpPr>
        <p:spPr>
          <a:xfrm>
            <a:off x="7044717" y="1727300"/>
            <a:ext cx="2467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0" i="0" u="none" strike="noStrike" kern="1200" cap="none" spc="0" normalizeH="0" baseline="0" noProof="0" dirty="0">
                <a:ln>
                  <a:noFill/>
                </a:ln>
                <a:solidFill>
                  <a:srgbClr val="BFF9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Transformed capabilities</a:t>
            </a:r>
          </a:p>
        </p:txBody>
      </p:sp>
      <p:sp>
        <p:nvSpPr>
          <p:cNvPr id="32" name="TextBox 38">
            <a:extLst>
              <a:ext uri="{FF2B5EF4-FFF2-40B4-BE49-F238E27FC236}">
                <a16:creationId xmlns:a16="http://schemas.microsoft.com/office/drawing/2014/main" id="{42BE5FA3-AB44-41B3-9C22-0425D0CC8AB4}"/>
              </a:ext>
            </a:extLst>
          </p:cNvPr>
          <p:cNvSpPr txBox="1"/>
          <p:nvPr/>
        </p:nvSpPr>
        <p:spPr>
          <a:xfrm>
            <a:off x="151453" y="278104"/>
            <a:ext cx="87748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 ecosystem that is powered by</a:t>
            </a:r>
          </a:p>
        </p:txBody>
      </p:sp>
      <p:sp>
        <p:nvSpPr>
          <p:cNvPr id="33" name="Text 36">
            <a:extLst>
              <a:ext uri="{FF2B5EF4-FFF2-40B4-BE49-F238E27FC236}">
                <a16:creationId xmlns:a16="http://schemas.microsoft.com/office/drawing/2014/main" id="{203F1FD1-5748-4FEB-9291-8819D69B7453}"/>
              </a:ext>
            </a:extLst>
          </p:cNvPr>
          <p:cNvSpPr txBox="1"/>
          <p:nvPr/>
        </p:nvSpPr>
        <p:spPr>
          <a:xfrm>
            <a:off x="65332" y="2288162"/>
            <a:ext cx="2016224" cy="1140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99B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9B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6A42745-4551-4214-8437-0FF421411ADA}"/>
              </a:ext>
            </a:extLst>
          </p:cNvPr>
          <p:cNvSpPr txBox="1"/>
          <p:nvPr/>
        </p:nvSpPr>
        <p:spPr>
          <a:xfrm>
            <a:off x="351228" y="5904131"/>
            <a:ext cx="13303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Value add services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6E524A-98D6-4431-AE20-A88DDB0315AD}"/>
              </a:ext>
            </a:extLst>
          </p:cNvPr>
          <p:cNvSpPr txBox="1"/>
          <p:nvPr/>
        </p:nvSpPr>
        <p:spPr>
          <a:xfrm>
            <a:off x="2511468" y="5904131"/>
            <a:ext cx="133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Business operating  model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30E4045-A992-418A-86AD-5C52A5DB033B}"/>
              </a:ext>
            </a:extLst>
          </p:cNvPr>
          <p:cNvSpPr txBox="1"/>
          <p:nvPr/>
        </p:nvSpPr>
        <p:spPr>
          <a:xfrm>
            <a:off x="4599701" y="5904131"/>
            <a:ext cx="1685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Data eco-system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3B31A31-6BDF-4171-ADDF-46C3DA52E3BB}"/>
              </a:ext>
            </a:extLst>
          </p:cNvPr>
          <p:cNvSpPr txBox="1"/>
          <p:nvPr/>
        </p:nvSpPr>
        <p:spPr>
          <a:xfrm>
            <a:off x="7038860" y="5904452"/>
            <a:ext cx="186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b="1" dirty="0"/>
              <a:t>New business model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8FD1CD1-6678-4FE1-AF41-8BCBF028B5C4}"/>
              </a:ext>
            </a:extLst>
          </p:cNvPr>
          <p:cNvCxnSpPr/>
          <p:nvPr/>
        </p:nvCxnSpPr>
        <p:spPr>
          <a:xfrm>
            <a:off x="1714845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E64B6CE-D820-41AB-98C7-A0C7FD50B874}"/>
              </a:ext>
            </a:extLst>
          </p:cNvPr>
          <p:cNvCxnSpPr/>
          <p:nvPr/>
        </p:nvCxnSpPr>
        <p:spPr>
          <a:xfrm>
            <a:off x="3938411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202A9A4-EAF8-4689-8E6A-8FDC9A90719B}"/>
              </a:ext>
            </a:extLst>
          </p:cNvPr>
          <p:cNvCxnSpPr/>
          <p:nvPr/>
        </p:nvCxnSpPr>
        <p:spPr>
          <a:xfrm>
            <a:off x="6242237" y="6271152"/>
            <a:ext cx="796623" cy="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26">
            <a:extLst>
              <a:ext uri="{FF2B5EF4-FFF2-40B4-BE49-F238E27FC236}">
                <a16:creationId xmlns:a16="http://schemas.microsoft.com/office/drawing/2014/main" id="{39EFEA47-4169-4110-B25E-DCEDAB558DD2}"/>
              </a:ext>
            </a:extLst>
          </p:cNvPr>
          <p:cNvSpPr>
            <a:spLocks noEditPoints="1"/>
          </p:cNvSpPr>
          <p:nvPr/>
        </p:nvSpPr>
        <p:spPr bwMode="auto">
          <a:xfrm>
            <a:off x="291148" y="4084130"/>
            <a:ext cx="847238" cy="612358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BBB3CF-8F70-4758-9A6B-803164A80886}"/>
              </a:ext>
            </a:extLst>
          </p:cNvPr>
          <p:cNvSpPr/>
          <p:nvPr/>
        </p:nvSpPr>
        <p:spPr>
          <a:xfrm>
            <a:off x="3559710" y="361686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BD1F64B-6205-4333-90B8-DD7F8E4C860B}"/>
              </a:ext>
            </a:extLst>
          </p:cNvPr>
          <p:cNvSpPr/>
          <p:nvPr/>
        </p:nvSpPr>
        <p:spPr>
          <a:xfrm>
            <a:off x="481273" y="155832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9D9838D-AB0D-488F-BFB4-4CF2D06D9220}"/>
              </a:ext>
            </a:extLst>
          </p:cNvPr>
          <p:cNvSpPr/>
          <p:nvPr/>
        </p:nvSpPr>
        <p:spPr>
          <a:xfrm>
            <a:off x="6773664" y="786002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127D399-3781-4653-9E06-C0213FF2EC52}"/>
              </a:ext>
            </a:extLst>
          </p:cNvPr>
          <p:cNvCxnSpPr>
            <a:cxnSpLocks/>
            <a:stCxn id="46" idx="7"/>
            <a:endCxn id="45" idx="3"/>
          </p:cNvCxnSpPr>
          <p:nvPr/>
        </p:nvCxnSpPr>
        <p:spPr>
          <a:xfrm flipV="1">
            <a:off x="788390" y="905762"/>
            <a:ext cx="2864669" cy="705253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52DFB77-9CFB-4AE5-9306-9A5A6600CB6A}"/>
              </a:ext>
            </a:extLst>
          </p:cNvPr>
          <p:cNvCxnSpPr>
            <a:stCxn id="46" idx="4"/>
            <a:endCxn id="44" idx="1"/>
          </p:cNvCxnSpPr>
          <p:nvPr/>
        </p:nvCxnSpPr>
        <p:spPr>
          <a:xfrm>
            <a:off x="661178" y="1918132"/>
            <a:ext cx="80065" cy="216599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7E13D37-315F-497F-83C7-2DDE1FB0AC64}"/>
              </a:ext>
            </a:extLst>
          </p:cNvPr>
          <p:cNvCxnSpPr>
            <a:stCxn id="45" idx="3"/>
            <a:endCxn id="44" idx="0"/>
          </p:cNvCxnSpPr>
          <p:nvPr/>
        </p:nvCxnSpPr>
        <p:spPr>
          <a:xfrm flipH="1">
            <a:off x="979529" y="905762"/>
            <a:ext cx="2673530" cy="339801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163">
            <a:extLst>
              <a:ext uri="{FF2B5EF4-FFF2-40B4-BE49-F238E27FC236}">
                <a16:creationId xmlns:a16="http://schemas.microsoft.com/office/drawing/2014/main" id="{A8887BA0-D7B1-4F25-8ABC-2A12AA13F54B}"/>
              </a:ext>
            </a:extLst>
          </p:cNvPr>
          <p:cNvSpPr>
            <a:spLocks noEditPoints="1"/>
          </p:cNvSpPr>
          <p:nvPr/>
        </p:nvSpPr>
        <p:spPr bwMode="auto">
          <a:xfrm>
            <a:off x="5350936" y="1558322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2065112-AA8A-46C0-A242-EE7DF0014E62}"/>
              </a:ext>
            </a:extLst>
          </p:cNvPr>
          <p:cNvCxnSpPr>
            <a:stCxn id="45" idx="6"/>
            <a:endCxn id="51" idx="4"/>
          </p:cNvCxnSpPr>
          <p:nvPr/>
        </p:nvCxnSpPr>
        <p:spPr>
          <a:xfrm>
            <a:off x="4197135" y="680399"/>
            <a:ext cx="1207380" cy="1048537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D16883-8479-4FDF-A6D7-A93FF4842030}"/>
              </a:ext>
            </a:extLst>
          </p:cNvPr>
          <p:cNvCxnSpPr>
            <a:stCxn id="51" idx="11"/>
            <a:endCxn id="47" idx="2"/>
          </p:cNvCxnSpPr>
          <p:nvPr/>
        </p:nvCxnSpPr>
        <p:spPr>
          <a:xfrm flipV="1">
            <a:off x="5922440" y="965907"/>
            <a:ext cx="851224" cy="870786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5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5" name="Picture 2" descr="Image result for network icons noun&quot;">
            <a:extLst>
              <a:ext uri="{FF2B5EF4-FFF2-40B4-BE49-F238E27FC236}">
                <a16:creationId xmlns:a16="http://schemas.microsoft.com/office/drawing/2014/main" id="{B235BDDC-A476-438C-B0FD-33EB094F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43451">
            <a:off x="2306937" y="531005"/>
            <a:ext cx="1051469" cy="10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36">
            <a:extLst>
              <a:ext uri="{FF2B5EF4-FFF2-40B4-BE49-F238E27FC236}">
                <a16:creationId xmlns:a16="http://schemas.microsoft.com/office/drawing/2014/main" id="{203F1FD1-5748-4FEB-9291-8819D69B7453}"/>
              </a:ext>
            </a:extLst>
          </p:cNvPr>
          <p:cNvSpPr txBox="1"/>
          <p:nvPr/>
        </p:nvSpPr>
        <p:spPr>
          <a:xfrm>
            <a:off x="544304" y="610543"/>
            <a:ext cx="2016224" cy="11408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9B8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Insightful 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9B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9CBB3E-54FF-4173-9E16-108B55E217A8}"/>
              </a:ext>
            </a:extLst>
          </p:cNvPr>
          <p:cNvSpPr/>
          <p:nvPr/>
        </p:nvSpPr>
        <p:spPr>
          <a:xfrm>
            <a:off x="901493" y="2413718"/>
            <a:ext cx="34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Sustain the quality of national indicators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DCD8169-1959-41CD-9F31-541F4C21C1D0}"/>
              </a:ext>
            </a:extLst>
          </p:cNvPr>
          <p:cNvSpPr/>
          <p:nvPr/>
        </p:nvSpPr>
        <p:spPr>
          <a:xfrm>
            <a:off x="3906031" y="497364"/>
            <a:ext cx="4770425" cy="1152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By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2025</a:t>
            </a: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 we serve users’ basic demands on an online self-service platform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E912139-50F1-4447-B966-47CC6B334B2A}"/>
              </a:ext>
            </a:extLst>
          </p:cNvPr>
          <p:cNvSpPr/>
          <p:nvPr/>
        </p:nvSpPr>
        <p:spPr>
          <a:xfrm>
            <a:off x="901493" y="3689918"/>
            <a:ext cx="34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Put stakeholders at the </a:t>
            </a:r>
            <a:r>
              <a:rPr lang="en-US" sz="1600" b="1" dirty="0" err="1">
                <a:solidFill>
                  <a:schemeClr val="bg1">
                    <a:lumMod val="95000"/>
                  </a:schemeClr>
                </a:solidFill>
              </a:rPr>
              <a:t>centre</a:t>
            </a: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 to increase trust and use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1D5189-05B8-4D3C-AB91-CFAF87B2C75D}"/>
              </a:ext>
            </a:extLst>
          </p:cNvPr>
          <p:cNvSpPr/>
          <p:nvPr/>
        </p:nvSpPr>
        <p:spPr>
          <a:xfrm>
            <a:off x="919390" y="4803157"/>
            <a:ext cx="3488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Deepen statistical analysis for better insights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12242AF-9C65-4BB4-9581-6E4B15D299EC}"/>
              </a:ext>
            </a:extLst>
          </p:cNvPr>
          <p:cNvSpPr/>
          <p:nvPr/>
        </p:nvSpPr>
        <p:spPr>
          <a:xfrm>
            <a:off x="931147" y="5852986"/>
            <a:ext cx="3488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Explore the use of alternative data sources by harnessing and unlocking data in the ecosystem</a:t>
            </a:r>
            <a:endParaRPr lang="en-ZA" sz="16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AA8303E-61B4-4B04-982A-F7FE24F6BF2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3" y="2148170"/>
            <a:ext cx="804873" cy="8430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0BCAD3-C5F6-4CEB-B7E8-ED7C92445A7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3" y="3541921"/>
            <a:ext cx="804873" cy="8430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12F76D-AD9C-4611-997D-D595C7D9D9D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3" y="4587576"/>
            <a:ext cx="804873" cy="843072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B1AEF39-F311-4F65-8EEA-879EED508E3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3" y="5696787"/>
            <a:ext cx="804873" cy="84307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929A5-3034-4BCF-8686-46A920D6B37E}"/>
              </a:ext>
            </a:extLst>
          </p:cNvPr>
          <p:cNvCxnSpPr>
            <a:cxnSpLocks/>
          </p:cNvCxnSpPr>
          <p:nvPr/>
        </p:nvCxnSpPr>
        <p:spPr>
          <a:xfrm>
            <a:off x="4680857" y="2317672"/>
            <a:ext cx="0" cy="4156871"/>
          </a:xfrm>
          <a:prstGeom prst="line">
            <a:avLst/>
          </a:prstGeom>
          <a:ln w="508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E85327CF-5A0F-4DC3-8CA1-1283E47C0190}"/>
              </a:ext>
            </a:extLst>
          </p:cNvPr>
          <p:cNvSpPr/>
          <p:nvPr/>
        </p:nvSpPr>
        <p:spPr>
          <a:xfrm>
            <a:off x="4857722" y="2310816"/>
            <a:ext cx="40990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Rebasing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 Income and Expenditure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Publish National Household Travel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Conduct Census 2021 Pilot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139910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02DE66-C93E-42EF-A77B-8126AB49F0F1}"/>
              </a:ext>
            </a:extLst>
          </p:cNvPr>
          <p:cNvSpPr/>
          <p:nvPr/>
        </p:nvSpPr>
        <p:spPr>
          <a:xfrm>
            <a:off x="4862910" y="3668415"/>
            <a:ext cx="41296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Roll out branding strategy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Revamping website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522E12-6A66-4C8E-97D6-D4BF26593632}"/>
              </a:ext>
            </a:extLst>
          </p:cNvPr>
          <p:cNvSpPr/>
          <p:nvPr/>
        </p:nvSpPr>
        <p:spPr>
          <a:xfrm>
            <a:off x="4845013" y="4772378"/>
            <a:ext cx="40990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Limited integrative and thematic reports (Year 1) – scale-up over 5 years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63C91E-A39B-44EA-A1DB-67FD913F6594}"/>
              </a:ext>
            </a:extLst>
          </p:cNvPr>
          <p:cNvSpPr/>
          <p:nvPr/>
        </p:nvSpPr>
        <p:spPr>
          <a:xfrm>
            <a:off x="4845013" y="581940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Introduce limited research (Year 1) -  </a:t>
            </a:r>
            <a:b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</a:br>
            <a:r>
              <a:rPr lang="en-ZA" sz="16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scale-up over 5 years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C0BE302-3D6F-4F4C-A67A-8D2805384D29}"/>
              </a:ext>
            </a:extLst>
          </p:cNvPr>
          <p:cNvSpPr/>
          <p:nvPr/>
        </p:nvSpPr>
        <p:spPr>
          <a:xfrm>
            <a:off x="1709894" y="1905396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270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D929A5-3034-4BCF-8686-46A920D6B37E}"/>
              </a:ext>
            </a:extLst>
          </p:cNvPr>
          <p:cNvCxnSpPr>
            <a:cxnSpLocks/>
          </p:cNvCxnSpPr>
          <p:nvPr/>
        </p:nvCxnSpPr>
        <p:spPr>
          <a:xfrm>
            <a:off x="4495799" y="2317672"/>
            <a:ext cx="0" cy="4156871"/>
          </a:xfrm>
          <a:prstGeom prst="line">
            <a:avLst/>
          </a:prstGeom>
          <a:ln w="508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139910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54D5EEE-C341-492D-A938-A20978967BA8}"/>
              </a:ext>
            </a:extLst>
          </p:cNvPr>
          <p:cNvSpPr/>
          <p:nvPr/>
        </p:nvSpPr>
        <p:spPr>
          <a:xfrm>
            <a:off x="253786" y="453804"/>
            <a:ext cx="183977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FAAD7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Agile operating model</a:t>
            </a:r>
          </a:p>
        </p:txBody>
      </p:sp>
      <p:pic>
        <p:nvPicPr>
          <p:cNvPr id="35" name="Picture 2" descr="Image result for network icons noun&quot;">
            <a:extLst>
              <a:ext uri="{FF2B5EF4-FFF2-40B4-BE49-F238E27FC236}">
                <a16:creationId xmlns:a16="http://schemas.microsoft.com/office/drawing/2014/main" id="{63EB95DD-E752-4B23-A45F-FC1C658DF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45866">
            <a:off x="2000550" y="524776"/>
            <a:ext cx="1167613" cy="11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A646F56-AA90-40B0-B3F8-8EC42E672F9A}"/>
              </a:ext>
            </a:extLst>
          </p:cNvPr>
          <p:cNvSpPr/>
          <p:nvPr/>
        </p:nvSpPr>
        <p:spPr>
          <a:xfrm>
            <a:off x="815421" y="2387455"/>
            <a:ext cx="348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Modernise and innovate business processes to improve efficiencies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D77CDF-B199-4E52-AAE0-3FDF671BAFE0}"/>
              </a:ext>
            </a:extLst>
          </p:cNvPr>
          <p:cNvSpPr/>
          <p:nvPr/>
        </p:nvSpPr>
        <p:spPr>
          <a:xfrm>
            <a:off x="803974" y="3414834"/>
            <a:ext cx="348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Adopt/adapt international frameworks and standards to improve statistical practices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1807508-D21F-4A71-A7DA-4F7E20527702}"/>
              </a:ext>
            </a:extLst>
          </p:cNvPr>
          <p:cNvSpPr/>
          <p:nvPr/>
        </p:nvSpPr>
        <p:spPr>
          <a:xfrm>
            <a:off x="833318" y="4504742"/>
            <a:ext cx="3486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Leverage statistical infrastructure within the data ecosystem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DD6D7C-425B-41C4-B067-0DF586E089E1}"/>
              </a:ext>
            </a:extLst>
          </p:cNvPr>
          <p:cNvSpPr/>
          <p:nvPr/>
        </p:nvSpPr>
        <p:spPr>
          <a:xfrm>
            <a:off x="845075" y="5456601"/>
            <a:ext cx="34865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Reposition and strengthen methodology function within the statistical system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9FE24CC-3B43-4010-8304-5B58922D3B0C}"/>
              </a:ext>
            </a:extLst>
          </p:cNvPr>
          <p:cNvSpPr/>
          <p:nvPr/>
        </p:nvSpPr>
        <p:spPr>
          <a:xfrm>
            <a:off x="3621265" y="139273"/>
            <a:ext cx="5383346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</a:t>
            </a:r>
            <a:r>
              <a:rPr lang="en-US" sz="2000" b="1" dirty="0">
                <a:solidFill>
                  <a:schemeClr val="bg1"/>
                </a:solidFill>
              </a:rPr>
              <a:t> efficiencies in the business operating model are underpinned by innovative methodologies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DD5A3E-F56C-4285-8632-4646B1EF169B}"/>
              </a:ext>
            </a:extLst>
          </p:cNvPr>
          <p:cNvSpPr/>
          <p:nvPr/>
        </p:nvSpPr>
        <p:spPr>
          <a:xfrm>
            <a:off x="4610100" y="234996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Optimise business processes through automation</a:t>
            </a:r>
          </a:p>
          <a:p>
            <a:pPr marL="285750" lvl="0" indent="-285750" defTabSz="914400">
              <a:buFont typeface="Arial" panose="020B0604020202020204" pitchFamily="34" charset="0"/>
              <a:buChar char="•"/>
              <a:defRPr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CAPI (TO-BE) business processes improved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 testing of CAPI/CATI/CAWI in Census Pilot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20B430-4F7C-434E-A06D-B169B200D1B8}"/>
              </a:ext>
            </a:extLst>
          </p:cNvPr>
          <p:cNvSpPr/>
          <p:nvPr/>
        </p:nvSpPr>
        <p:spPr>
          <a:xfrm>
            <a:off x="4627491" y="3523694"/>
            <a:ext cx="4495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ISIC4: commence with reclassification of the Business Register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EE064-F443-4978-A69E-09AE49384B06}"/>
              </a:ext>
            </a:extLst>
          </p:cNvPr>
          <p:cNvSpPr/>
          <p:nvPr/>
        </p:nvSpPr>
        <p:spPr>
          <a:xfrm>
            <a:off x="4627491" y="4516058"/>
            <a:ext cx="4377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Establish and maintain a Geo-Statistical analytics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Introduce dashboard reporting for GIF updates</a:t>
            </a:r>
            <a:endParaRPr lang="en-ZA" sz="16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709894" y="1905396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Objectives</a:t>
            </a:r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167034-B159-4DCA-8893-38ADD370676A}"/>
              </a:ext>
            </a:extLst>
          </p:cNvPr>
          <p:cNvSpPr/>
          <p:nvPr/>
        </p:nvSpPr>
        <p:spPr>
          <a:xfrm>
            <a:off x="4634964" y="5726445"/>
            <a:ext cx="369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Establish Innovation and Research Hub</a:t>
            </a:r>
          </a:p>
        </p:txBody>
      </p:sp>
      <p:pic>
        <p:nvPicPr>
          <p:cNvPr id="13" name="Graphic 12" descr="Workflow">
            <a:extLst>
              <a:ext uri="{FF2B5EF4-FFF2-40B4-BE49-F238E27FC236}">
                <a16:creationId xmlns:a16="http://schemas.microsoft.com/office/drawing/2014/main" id="{ADB9CC0D-E153-40BB-B09B-184F334E5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815064">
            <a:off x="187228" y="2355484"/>
            <a:ext cx="584776" cy="584776"/>
          </a:xfrm>
          <a:prstGeom prst="rect">
            <a:avLst/>
          </a:prstGeom>
        </p:spPr>
      </p:pic>
      <p:pic>
        <p:nvPicPr>
          <p:cNvPr id="51" name="Graphic 50" descr="Workflow">
            <a:extLst>
              <a:ext uri="{FF2B5EF4-FFF2-40B4-BE49-F238E27FC236}">
                <a16:creationId xmlns:a16="http://schemas.microsoft.com/office/drawing/2014/main" id="{DA8267CA-E653-4587-9D66-6B844F0A85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815064">
            <a:off x="225921" y="3484932"/>
            <a:ext cx="584776" cy="584776"/>
          </a:xfrm>
          <a:prstGeom prst="rect">
            <a:avLst/>
          </a:prstGeom>
        </p:spPr>
      </p:pic>
      <p:pic>
        <p:nvPicPr>
          <p:cNvPr id="52" name="Graphic 51" descr="Workflow">
            <a:extLst>
              <a:ext uri="{FF2B5EF4-FFF2-40B4-BE49-F238E27FC236}">
                <a16:creationId xmlns:a16="http://schemas.microsoft.com/office/drawing/2014/main" id="{8827E972-FA49-4C16-97BD-C7092E732C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815064">
            <a:off x="231865" y="4491770"/>
            <a:ext cx="584776" cy="584776"/>
          </a:xfrm>
          <a:prstGeom prst="rect">
            <a:avLst/>
          </a:prstGeom>
        </p:spPr>
      </p:pic>
      <p:pic>
        <p:nvPicPr>
          <p:cNvPr id="53" name="Graphic 52" descr="Workflow">
            <a:extLst>
              <a:ext uri="{FF2B5EF4-FFF2-40B4-BE49-F238E27FC236}">
                <a16:creationId xmlns:a16="http://schemas.microsoft.com/office/drawing/2014/main" id="{4998B668-790C-4B63-85B1-C1575E317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815064">
            <a:off x="187228" y="5479473"/>
            <a:ext cx="584776" cy="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1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382134B-A667-431C-80CB-4048FF651218}"/>
              </a:ext>
            </a:extLst>
          </p:cNvPr>
          <p:cNvSpPr/>
          <p:nvPr/>
        </p:nvSpPr>
        <p:spPr>
          <a:xfrm>
            <a:off x="0" y="74113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72143" y="308308"/>
            <a:ext cx="8567055" cy="1548426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139910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903068" y="754962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540248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665265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847365" y="1299038"/>
            <a:ext cx="1149052" cy="145226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660910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3540493" y="244727"/>
            <a:ext cx="2173996" cy="828948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96695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564074" y="1908467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33" name="Picture 2" descr="Image result for network icons noun&quot;">
            <a:extLst>
              <a:ext uri="{FF2B5EF4-FFF2-40B4-BE49-F238E27FC236}">
                <a16:creationId xmlns:a16="http://schemas.microsoft.com/office/drawing/2014/main" id="{6F034ECC-270A-43D9-BBED-5A01D72E6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77" y="845042"/>
            <a:ext cx="1093057" cy="109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6CB63F4-A63B-428D-A87B-77C168A30609}"/>
              </a:ext>
            </a:extLst>
          </p:cNvPr>
          <p:cNvSpPr/>
          <p:nvPr/>
        </p:nvSpPr>
        <p:spPr>
          <a:xfrm>
            <a:off x="417729" y="391876"/>
            <a:ext cx="23924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FFF26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Inter-connected statistical systems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700223B-73A3-46FE-A6A3-EBB2E8D9B27F}"/>
              </a:ext>
            </a:extLst>
          </p:cNvPr>
          <p:cNvSpPr/>
          <p:nvPr/>
        </p:nvSpPr>
        <p:spPr>
          <a:xfrm>
            <a:off x="4057996" y="244727"/>
            <a:ext cx="4770425" cy="161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 </a:t>
            </a:r>
            <a:r>
              <a:rPr lang="en-US" sz="2000" b="1" dirty="0">
                <a:solidFill>
                  <a:schemeClr val="bg1"/>
                </a:solidFill>
              </a:rPr>
              <a:t>statistical systems are connected through statistical principles, standards and frameworks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032C833-0638-4F98-95AE-DF3441E8A209}"/>
              </a:ext>
            </a:extLst>
          </p:cNvPr>
          <p:cNvSpPr/>
          <p:nvPr/>
        </p:nvSpPr>
        <p:spPr>
          <a:xfrm>
            <a:off x="857851" y="2490525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Implement and enforce the amended Statistics Act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D2FE01-433F-478A-8A20-32E78AABC72B}"/>
              </a:ext>
            </a:extLst>
          </p:cNvPr>
          <p:cNvSpPr/>
          <p:nvPr/>
        </p:nvSpPr>
        <p:spPr>
          <a:xfrm>
            <a:off x="846404" y="3403951"/>
            <a:ext cx="3453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Standardise methodological frameworks across the statistical system to enhance the comparability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C2B48F9-C2A7-43CB-89F7-AF0AB8253FD5}"/>
              </a:ext>
            </a:extLst>
          </p:cNvPr>
          <p:cNvSpPr/>
          <p:nvPr/>
        </p:nvSpPr>
        <p:spPr>
          <a:xfrm>
            <a:off x="875748" y="4570061"/>
            <a:ext cx="3453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Expand the stock of alternative data sources to inform the IIF through strategic partnerships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F8203E5-817A-4F0D-BE89-E7C1EDEBF2E5}"/>
              </a:ext>
            </a:extLst>
          </p:cNvPr>
          <p:cNvSpPr/>
          <p:nvPr/>
        </p:nvSpPr>
        <p:spPr>
          <a:xfrm>
            <a:off x="887505" y="5783174"/>
            <a:ext cx="3453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Envision and enable statistics in the data ecosystem</a:t>
            </a:r>
          </a:p>
        </p:txBody>
      </p:sp>
      <p:pic>
        <p:nvPicPr>
          <p:cNvPr id="55" name="Graphic 54" descr="Connections">
            <a:extLst>
              <a:ext uri="{FF2B5EF4-FFF2-40B4-BE49-F238E27FC236}">
                <a16:creationId xmlns:a16="http://schemas.microsoft.com/office/drawing/2014/main" id="{FED21BF3-3471-452D-AEFB-5B5693C41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26323" y="2386361"/>
            <a:ext cx="652641" cy="652641"/>
          </a:xfrm>
          <a:prstGeom prst="rect">
            <a:avLst/>
          </a:prstGeom>
        </p:spPr>
      </p:pic>
      <p:pic>
        <p:nvPicPr>
          <p:cNvPr id="56" name="Graphic 55" descr="Connections">
            <a:extLst>
              <a:ext uri="{FF2B5EF4-FFF2-40B4-BE49-F238E27FC236}">
                <a16:creationId xmlns:a16="http://schemas.microsoft.com/office/drawing/2014/main" id="{7533284B-49A5-4BFF-8578-71868BCC4E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6942" y="3403951"/>
            <a:ext cx="652641" cy="652641"/>
          </a:xfrm>
          <a:prstGeom prst="rect">
            <a:avLst/>
          </a:prstGeom>
        </p:spPr>
      </p:pic>
      <p:pic>
        <p:nvPicPr>
          <p:cNvPr id="57" name="Graphic 56" descr="Connections">
            <a:extLst>
              <a:ext uri="{FF2B5EF4-FFF2-40B4-BE49-F238E27FC236}">
                <a16:creationId xmlns:a16="http://schemas.microsoft.com/office/drawing/2014/main" id="{A4800F59-63F5-408D-AD18-4A91575057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0716" y="4570061"/>
            <a:ext cx="652641" cy="652641"/>
          </a:xfrm>
          <a:prstGeom prst="rect">
            <a:avLst/>
          </a:prstGeom>
        </p:spPr>
      </p:pic>
      <p:pic>
        <p:nvPicPr>
          <p:cNvPr id="58" name="Graphic 57" descr="Connections">
            <a:extLst>
              <a:ext uri="{FF2B5EF4-FFF2-40B4-BE49-F238E27FC236}">
                <a16:creationId xmlns:a16="http://schemas.microsoft.com/office/drawing/2014/main" id="{3E57F0E7-3668-4BA8-A9E6-EFEC54E4E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36941" y="5783174"/>
            <a:ext cx="652641" cy="652641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4C7925-7C64-4949-A3E6-301B00D3C182}"/>
              </a:ext>
            </a:extLst>
          </p:cNvPr>
          <p:cNvCxnSpPr>
            <a:cxnSpLocks/>
          </p:cNvCxnSpPr>
          <p:nvPr/>
        </p:nvCxnSpPr>
        <p:spPr>
          <a:xfrm>
            <a:off x="4495799" y="2317672"/>
            <a:ext cx="0" cy="4156871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FD637CC-BB5D-44BB-9F13-059714786E82}"/>
              </a:ext>
            </a:extLst>
          </p:cNvPr>
          <p:cNvSpPr/>
          <p:nvPr/>
        </p:nvSpPr>
        <p:spPr>
          <a:xfrm>
            <a:off x="4680856" y="2461065"/>
            <a:ext cx="2917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Draft Bill tabled in Parliament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01044-4ECD-43AF-9B68-C90FBD139C8F}"/>
              </a:ext>
            </a:extLst>
          </p:cNvPr>
          <p:cNvSpPr/>
          <p:nvPr/>
        </p:nvSpPr>
        <p:spPr>
          <a:xfrm>
            <a:off x="4680295" y="3333486"/>
            <a:ext cx="4326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SASQAF Online Self-Assessment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Updated Integrated Indicator Framework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E989A-374B-4BA3-ABE5-E5C638955F77}"/>
              </a:ext>
            </a:extLst>
          </p:cNvPr>
          <p:cNvSpPr/>
          <p:nvPr/>
        </p:nvSpPr>
        <p:spPr>
          <a:xfrm>
            <a:off x="4680295" y="4557827"/>
            <a:ext cx="17960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No target for Y1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4214F9-68B5-4C9D-8AFB-6E21BEA40539}"/>
              </a:ext>
            </a:extLst>
          </p:cNvPr>
          <p:cNvSpPr/>
          <p:nvPr/>
        </p:nvSpPr>
        <p:spPr>
          <a:xfrm>
            <a:off x="4580242" y="5783174"/>
            <a:ext cx="422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FF00"/>
                </a:solidFill>
              </a:rPr>
              <a:t>Develop concept note on the data ecosystem</a:t>
            </a:r>
          </a:p>
        </p:txBody>
      </p:sp>
    </p:spTree>
    <p:extLst>
      <p:ext uri="{BB962C8B-B14F-4D97-AF65-F5344CB8AC3E}">
        <p14:creationId xmlns:p14="http://schemas.microsoft.com/office/powerpoint/2010/main" val="212065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2F47A93-6C7B-4DE0-B4A1-530BD40C96F1}"/>
              </a:ext>
            </a:extLst>
          </p:cNvPr>
          <p:cNvSpPr/>
          <p:nvPr/>
        </p:nvSpPr>
        <p:spPr>
          <a:xfrm>
            <a:off x="0" y="-2089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0" name="Rounded Rectangle 31">
            <a:extLst>
              <a:ext uri="{FF2B5EF4-FFF2-40B4-BE49-F238E27FC236}">
                <a16:creationId xmlns:a16="http://schemas.microsoft.com/office/drawing/2014/main" id="{7692FEAB-55FB-4460-8CCD-8B50C9E2F3B0}"/>
              </a:ext>
            </a:extLst>
          </p:cNvPr>
          <p:cNvSpPr/>
          <p:nvPr/>
        </p:nvSpPr>
        <p:spPr>
          <a:xfrm>
            <a:off x="206827" y="308308"/>
            <a:ext cx="8828306" cy="1548426"/>
          </a:xfrm>
          <a:prstGeom prst="round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8E9ACE-8170-49C5-927F-10D9A0BF9513}"/>
              </a:ext>
            </a:extLst>
          </p:cNvPr>
          <p:cNvSpPr/>
          <p:nvPr/>
        </p:nvSpPr>
        <p:spPr>
          <a:xfrm>
            <a:off x="6074594" y="1861026"/>
            <a:ext cx="767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Year 1</a:t>
            </a:r>
            <a:endParaRPr lang="en-ZA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7DA9F13B-8C09-47DE-B520-93D980058472}"/>
              </a:ext>
            </a:extLst>
          </p:cNvPr>
          <p:cNvSpPr/>
          <p:nvPr/>
        </p:nvSpPr>
        <p:spPr>
          <a:xfrm>
            <a:off x="1474932" y="1391571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45D894-4D08-4593-8757-8041B486B872}"/>
              </a:ext>
            </a:extLst>
          </p:cNvPr>
          <p:cNvSpPr/>
          <p:nvPr/>
        </p:nvSpPr>
        <p:spPr>
          <a:xfrm>
            <a:off x="7599949" y="988949"/>
            <a:ext cx="359810" cy="359810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8CC02C-CA2F-4934-97E4-3042D73B4E33}"/>
              </a:ext>
            </a:extLst>
          </p:cNvPr>
          <p:cNvCxnSpPr>
            <a:cxnSpLocks/>
            <a:stCxn id="29" idx="7"/>
            <a:endCxn id="28" idx="3"/>
          </p:cNvCxnSpPr>
          <p:nvPr/>
        </p:nvCxnSpPr>
        <p:spPr>
          <a:xfrm flipV="1">
            <a:off x="1782049" y="741569"/>
            <a:ext cx="546386" cy="702695"/>
          </a:xfrm>
          <a:prstGeom prst="line">
            <a:avLst/>
          </a:prstGeom>
          <a:ln>
            <a:solidFill>
              <a:schemeClr val="bg1">
                <a:alpha val="3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Freeform 163">
            <a:extLst>
              <a:ext uri="{FF2B5EF4-FFF2-40B4-BE49-F238E27FC236}">
                <a16:creationId xmlns:a16="http://schemas.microsoft.com/office/drawing/2014/main" id="{85C4C0AE-2E7D-49B9-AECD-8501EE2F4A33}"/>
              </a:ext>
            </a:extLst>
          </p:cNvPr>
          <p:cNvSpPr>
            <a:spLocks noEditPoints="1"/>
          </p:cNvSpPr>
          <p:nvPr/>
        </p:nvSpPr>
        <p:spPr bwMode="auto">
          <a:xfrm>
            <a:off x="5595594" y="74113"/>
            <a:ext cx="571504" cy="413066"/>
          </a:xfrm>
          <a:custGeom>
            <a:avLst/>
            <a:gdLst>
              <a:gd name="T0" fmla="*/ 104 w 128"/>
              <a:gd name="T1" fmla="*/ 33 h 92"/>
              <a:gd name="T2" fmla="*/ 68 w 128"/>
              <a:gd name="T3" fmla="*/ 0 h 92"/>
              <a:gd name="T4" fmla="*/ 35 w 128"/>
              <a:gd name="T5" fmla="*/ 21 h 92"/>
              <a:gd name="T6" fmla="*/ 30 w 128"/>
              <a:gd name="T7" fmla="*/ 20 h 92"/>
              <a:gd name="T8" fmla="*/ 12 w 128"/>
              <a:gd name="T9" fmla="*/ 38 h 92"/>
              <a:gd name="T10" fmla="*/ 13 w 128"/>
              <a:gd name="T11" fmla="*/ 44 h 92"/>
              <a:gd name="T12" fmla="*/ 0 w 128"/>
              <a:gd name="T13" fmla="*/ 66 h 92"/>
              <a:gd name="T14" fmla="*/ 26 w 128"/>
              <a:gd name="T15" fmla="*/ 92 h 92"/>
              <a:gd name="T16" fmla="*/ 26 w 128"/>
              <a:gd name="T17" fmla="*/ 92 h 92"/>
              <a:gd name="T18" fmla="*/ 98 w 128"/>
              <a:gd name="T19" fmla="*/ 92 h 92"/>
              <a:gd name="T20" fmla="*/ 98 w 128"/>
              <a:gd name="T21" fmla="*/ 92 h 92"/>
              <a:gd name="T22" fmla="*/ 128 w 128"/>
              <a:gd name="T23" fmla="*/ 62 h 92"/>
              <a:gd name="T24" fmla="*/ 104 w 128"/>
              <a:gd name="T25" fmla="*/ 33 h 92"/>
              <a:gd name="T26" fmla="*/ 98 w 128"/>
              <a:gd name="T27" fmla="*/ 84 h 92"/>
              <a:gd name="T28" fmla="*/ 98 w 128"/>
              <a:gd name="T29" fmla="*/ 84 h 92"/>
              <a:gd name="T30" fmla="*/ 26 w 128"/>
              <a:gd name="T31" fmla="*/ 84 h 92"/>
              <a:gd name="T32" fmla="*/ 8 w 128"/>
              <a:gd name="T33" fmla="*/ 66 h 92"/>
              <a:gd name="T34" fmla="*/ 17 w 128"/>
              <a:gd name="T35" fmla="*/ 51 h 92"/>
              <a:gd name="T36" fmla="*/ 21 w 128"/>
              <a:gd name="T37" fmla="*/ 41 h 92"/>
              <a:gd name="T38" fmla="*/ 20 w 128"/>
              <a:gd name="T39" fmla="*/ 38 h 92"/>
              <a:gd name="T40" fmla="*/ 30 w 128"/>
              <a:gd name="T41" fmla="*/ 28 h 92"/>
              <a:gd name="T42" fmla="*/ 35 w 128"/>
              <a:gd name="T43" fmla="*/ 29 h 92"/>
              <a:gd name="T44" fmla="*/ 43 w 128"/>
              <a:gd name="T45" fmla="*/ 24 h 92"/>
              <a:gd name="T46" fmla="*/ 68 w 128"/>
              <a:gd name="T47" fmla="*/ 8 h 92"/>
              <a:gd name="T48" fmla="*/ 96 w 128"/>
              <a:gd name="T49" fmla="*/ 33 h 92"/>
              <a:gd name="T50" fmla="*/ 102 w 128"/>
              <a:gd name="T51" fmla="*/ 40 h 92"/>
              <a:gd name="T52" fmla="*/ 120 w 128"/>
              <a:gd name="T53" fmla="*/ 62 h 92"/>
              <a:gd name="T54" fmla="*/ 98 w 128"/>
              <a:gd name="T55" fmla="*/ 84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28" h="92">
                <a:moveTo>
                  <a:pt x="104" y="33"/>
                </a:moveTo>
                <a:cubicBezTo>
                  <a:pt x="102" y="14"/>
                  <a:pt x="87" y="0"/>
                  <a:pt x="68" y="0"/>
                </a:cubicBezTo>
                <a:cubicBezTo>
                  <a:pt x="54" y="0"/>
                  <a:pt x="41" y="9"/>
                  <a:pt x="35" y="21"/>
                </a:cubicBezTo>
                <a:cubicBezTo>
                  <a:pt x="34" y="20"/>
                  <a:pt x="32" y="20"/>
                  <a:pt x="30" y="20"/>
                </a:cubicBezTo>
                <a:cubicBezTo>
                  <a:pt x="20" y="20"/>
                  <a:pt x="12" y="28"/>
                  <a:pt x="12" y="38"/>
                </a:cubicBezTo>
                <a:cubicBezTo>
                  <a:pt x="12" y="40"/>
                  <a:pt x="12" y="42"/>
                  <a:pt x="13" y="44"/>
                </a:cubicBezTo>
                <a:cubicBezTo>
                  <a:pt x="5" y="48"/>
                  <a:pt x="0" y="56"/>
                  <a:pt x="0" y="66"/>
                </a:cubicBezTo>
                <a:cubicBezTo>
                  <a:pt x="0" y="80"/>
                  <a:pt x="12" y="92"/>
                  <a:pt x="26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115" y="92"/>
                  <a:pt x="128" y="79"/>
                  <a:pt x="128" y="62"/>
                </a:cubicBezTo>
                <a:cubicBezTo>
                  <a:pt x="128" y="47"/>
                  <a:pt x="118" y="35"/>
                  <a:pt x="104" y="33"/>
                </a:cubicBezTo>
                <a:close/>
                <a:moveTo>
                  <a:pt x="98" y="84"/>
                </a:moveTo>
                <a:cubicBezTo>
                  <a:pt x="98" y="84"/>
                  <a:pt x="98" y="84"/>
                  <a:pt x="98" y="84"/>
                </a:cubicBezTo>
                <a:cubicBezTo>
                  <a:pt x="26" y="84"/>
                  <a:pt x="26" y="84"/>
                  <a:pt x="26" y="84"/>
                </a:cubicBezTo>
                <a:cubicBezTo>
                  <a:pt x="16" y="84"/>
                  <a:pt x="8" y="76"/>
                  <a:pt x="8" y="66"/>
                </a:cubicBezTo>
                <a:cubicBezTo>
                  <a:pt x="8" y="60"/>
                  <a:pt x="11" y="54"/>
                  <a:pt x="17" y="51"/>
                </a:cubicBezTo>
                <a:cubicBezTo>
                  <a:pt x="23" y="47"/>
                  <a:pt x="23" y="47"/>
                  <a:pt x="21" y="41"/>
                </a:cubicBezTo>
                <a:cubicBezTo>
                  <a:pt x="20" y="40"/>
                  <a:pt x="20" y="39"/>
                  <a:pt x="20" y="38"/>
                </a:cubicBezTo>
                <a:cubicBezTo>
                  <a:pt x="20" y="32"/>
                  <a:pt x="24" y="28"/>
                  <a:pt x="30" y="28"/>
                </a:cubicBezTo>
                <a:cubicBezTo>
                  <a:pt x="30" y="28"/>
                  <a:pt x="33" y="28"/>
                  <a:pt x="35" y="29"/>
                </a:cubicBezTo>
                <a:cubicBezTo>
                  <a:pt x="40" y="31"/>
                  <a:pt x="41" y="29"/>
                  <a:pt x="43" y="24"/>
                </a:cubicBezTo>
                <a:cubicBezTo>
                  <a:pt x="47" y="14"/>
                  <a:pt x="57" y="8"/>
                  <a:pt x="68" y="8"/>
                </a:cubicBezTo>
                <a:cubicBezTo>
                  <a:pt x="82" y="8"/>
                  <a:pt x="94" y="19"/>
                  <a:pt x="96" y="33"/>
                </a:cubicBezTo>
                <a:cubicBezTo>
                  <a:pt x="96" y="39"/>
                  <a:pt x="96" y="39"/>
                  <a:pt x="102" y="40"/>
                </a:cubicBezTo>
                <a:cubicBezTo>
                  <a:pt x="112" y="42"/>
                  <a:pt x="120" y="51"/>
                  <a:pt x="120" y="62"/>
                </a:cubicBezTo>
                <a:cubicBezTo>
                  <a:pt x="120" y="74"/>
                  <a:pt x="110" y="84"/>
                  <a:pt x="98" y="84"/>
                </a:cubicBezTo>
                <a:close/>
              </a:path>
            </a:pathLst>
          </a:cu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txBody>
          <a:bodyPr vert="horz" wrap="square" lIns="137085" tIns="68543" rIns="137085" bIns="68543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id-ID" sz="1300">
              <a:solidFill>
                <a:prstClr val="black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AEF171-EA67-4D90-9609-D980B57A783C}"/>
              </a:ext>
            </a:extLst>
          </p:cNvPr>
          <p:cNvCxnSpPr>
            <a:cxnSpLocks/>
            <a:stCxn id="28" idx="6"/>
            <a:endCxn id="36" idx="4"/>
          </p:cNvCxnSpPr>
          <p:nvPr/>
        </p:nvCxnSpPr>
        <p:spPr>
          <a:xfrm flipV="1">
            <a:off x="2872511" y="244727"/>
            <a:ext cx="2776662" cy="271479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DDE4B59-5C1F-4F7A-8F71-5C9EE9F815DE}"/>
              </a:ext>
            </a:extLst>
          </p:cNvPr>
          <p:cNvCxnSpPr>
            <a:cxnSpLocks/>
            <a:stCxn id="36" idx="26"/>
            <a:endCxn id="30" idx="0"/>
          </p:cNvCxnSpPr>
          <p:nvPr/>
        </p:nvCxnSpPr>
        <p:spPr>
          <a:xfrm>
            <a:off x="6131379" y="352484"/>
            <a:ext cx="1648475" cy="636465"/>
          </a:xfrm>
          <a:prstGeom prst="line">
            <a:avLst/>
          </a:prstGeom>
          <a:ln w="3175">
            <a:solidFill>
              <a:schemeClr val="bg1">
                <a:alpha val="39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EA30251-2BFA-4A08-9CC3-1AB4DC507977}"/>
              </a:ext>
            </a:extLst>
          </p:cNvPr>
          <p:cNvSpPr/>
          <p:nvPr/>
        </p:nvSpPr>
        <p:spPr>
          <a:xfrm>
            <a:off x="1498758" y="1908467"/>
            <a:ext cx="118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Objectives</a:t>
            </a:r>
            <a:endParaRPr lang="en-ZA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14C7925-7C64-4949-A3E6-301B00D3C182}"/>
              </a:ext>
            </a:extLst>
          </p:cNvPr>
          <p:cNvCxnSpPr>
            <a:cxnSpLocks/>
          </p:cNvCxnSpPr>
          <p:nvPr/>
        </p:nvCxnSpPr>
        <p:spPr>
          <a:xfrm>
            <a:off x="4495799" y="2317672"/>
            <a:ext cx="0" cy="4156871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Image result for network icons noun&quot;">
            <a:extLst>
              <a:ext uri="{FF2B5EF4-FFF2-40B4-BE49-F238E27FC236}">
                <a16:creationId xmlns:a16="http://schemas.microsoft.com/office/drawing/2014/main" id="{1BE3BA34-3466-428A-801E-8E7EEA77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5250">
            <a:off x="2283273" y="491937"/>
            <a:ext cx="1119869" cy="111986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E932EFF-AFDF-4CC7-AAB5-5F10F6263360}"/>
              </a:ext>
            </a:extLst>
          </p:cNvPr>
          <p:cNvSpPr/>
          <p:nvPr/>
        </p:nvSpPr>
        <p:spPr>
          <a:xfrm>
            <a:off x="307171" y="605595"/>
            <a:ext cx="24675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600" b="1" i="0" u="none" strike="noStrike" kern="1200" cap="none" spc="0" normalizeH="0" baseline="0" noProof="0" dirty="0">
                <a:ln>
                  <a:noFill/>
                </a:ln>
                <a:solidFill>
                  <a:srgbClr val="BFF9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Transformed capabilities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10438C5-C908-4D31-9D21-1F4AB25AF579}"/>
              </a:ext>
            </a:extLst>
          </p:cNvPr>
          <p:cNvSpPr/>
          <p:nvPr/>
        </p:nvSpPr>
        <p:spPr>
          <a:xfrm>
            <a:off x="2235086" y="197493"/>
            <a:ext cx="637425" cy="637425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solidFill>
              <a:schemeClr val="bg1"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 defTabSz="914400"/>
            <a:endParaRPr lang="en-US" sz="1300">
              <a:solidFill>
                <a:prstClr val="white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CC55FBC-B67B-4E24-9CE0-239262857F65}"/>
              </a:ext>
            </a:extLst>
          </p:cNvPr>
          <p:cNvSpPr/>
          <p:nvPr/>
        </p:nvSpPr>
        <p:spPr>
          <a:xfrm>
            <a:off x="3509936" y="174736"/>
            <a:ext cx="5525199" cy="1526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chemeClr val="bg1"/>
                </a:solidFill>
              </a:rPr>
              <a:t>By </a:t>
            </a:r>
            <a:r>
              <a:rPr lang="en-US" sz="2800" b="1" dirty="0">
                <a:solidFill>
                  <a:schemeClr val="bg1"/>
                </a:solidFill>
              </a:rPr>
              <a:t>2025</a:t>
            </a:r>
            <a:r>
              <a:rPr lang="en-US" b="1" dirty="0">
                <a:solidFill>
                  <a:schemeClr val="bg1"/>
                </a:solidFill>
              </a:rPr>
              <a:t> we have adopted agile technologies and built a diverse, skilled and versatile workforce that embrace change and are able to deliver innovative solutions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DA7ACC-F03A-4B6B-8635-5E6F8E4FD847}"/>
              </a:ext>
            </a:extLst>
          </p:cNvPr>
          <p:cNvSpPr/>
          <p:nvPr/>
        </p:nvSpPr>
        <p:spPr>
          <a:xfrm>
            <a:off x="1077379" y="2539424"/>
            <a:ext cx="31735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Invest in innovative technologies and ICT infrastructure to enable an agile business operating model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8A68A9-39D3-4BF6-980B-42184894E134}"/>
              </a:ext>
            </a:extLst>
          </p:cNvPr>
          <p:cNvSpPr/>
          <p:nvPr/>
        </p:nvSpPr>
        <p:spPr>
          <a:xfrm>
            <a:off x="1065933" y="3694414"/>
            <a:ext cx="306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Build a versatile and multi-skilled workforce to drive value in the data ecosystem</a:t>
            </a:r>
            <a:endParaRPr lang="en-ZA" sz="1600" b="1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796B64A-DD98-4BAA-B127-619DF0731B35}"/>
              </a:ext>
            </a:extLst>
          </p:cNvPr>
          <p:cNvSpPr/>
          <p:nvPr/>
        </p:nvSpPr>
        <p:spPr>
          <a:xfrm>
            <a:off x="1095277" y="4860855"/>
            <a:ext cx="3062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600" b="1" dirty="0">
                <a:solidFill>
                  <a:schemeClr val="bg1"/>
                </a:solidFill>
              </a:rPr>
              <a:t>Invest in capacity building in the data ecosystem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574F570-CA96-40D1-A3E4-7E1F1954F56B}"/>
              </a:ext>
            </a:extLst>
          </p:cNvPr>
          <p:cNvSpPr/>
          <p:nvPr/>
        </p:nvSpPr>
        <p:spPr>
          <a:xfrm>
            <a:off x="1107034" y="5748702"/>
            <a:ext cx="3062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Build a united and diverse organisation that drives transformation and change</a:t>
            </a:r>
            <a:endParaRPr lang="en-ZA" sz="1600" b="1" dirty="0">
              <a:solidFill>
                <a:schemeClr val="bg1"/>
              </a:solidFill>
            </a:endParaRPr>
          </a:p>
        </p:txBody>
      </p:sp>
      <p:pic>
        <p:nvPicPr>
          <p:cNvPr id="47" name="Graphic 46" descr="Cloud Computing">
            <a:extLst>
              <a:ext uri="{FF2B5EF4-FFF2-40B4-BE49-F238E27FC236}">
                <a16:creationId xmlns:a16="http://schemas.microsoft.com/office/drawing/2014/main" id="{C0C3C1E3-515F-4660-A0FC-7D856D725E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2002" y="2574845"/>
            <a:ext cx="617968" cy="617968"/>
          </a:xfrm>
          <a:prstGeom prst="rect">
            <a:avLst/>
          </a:prstGeom>
        </p:spPr>
      </p:pic>
      <p:pic>
        <p:nvPicPr>
          <p:cNvPr id="48" name="Graphic 47" descr="Sign Language">
            <a:extLst>
              <a:ext uri="{FF2B5EF4-FFF2-40B4-BE49-F238E27FC236}">
                <a16:creationId xmlns:a16="http://schemas.microsoft.com/office/drawing/2014/main" id="{2FE3BFEF-4EEB-4D04-9EAF-8C10B166D7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2002" y="5748702"/>
            <a:ext cx="780452" cy="780452"/>
          </a:xfrm>
          <a:prstGeom prst="rect">
            <a:avLst/>
          </a:prstGeom>
        </p:spPr>
      </p:pic>
      <p:pic>
        <p:nvPicPr>
          <p:cNvPr id="49" name="Graphic 48" descr="Group">
            <a:extLst>
              <a:ext uri="{FF2B5EF4-FFF2-40B4-BE49-F238E27FC236}">
                <a16:creationId xmlns:a16="http://schemas.microsoft.com/office/drawing/2014/main" id="{5B61C9EA-6DF5-4727-AF18-8713478B3F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19203" y="3598054"/>
            <a:ext cx="728318" cy="728318"/>
          </a:xfrm>
          <a:prstGeom prst="rect">
            <a:avLst/>
          </a:prstGeom>
        </p:spPr>
      </p:pic>
      <p:pic>
        <p:nvPicPr>
          <p:cNvPr id="60" name="Graphic 59" descr="Connections">
            <a:extLst>
              <a:ext uri="{FF2B5EF4-FFF2-40B4-BE49-F238E27FC236}">
                <a16:creationId xmlns:a16="http://schemas.microsoft.com/office/drawing/2014/main" id="{54994D58-234D-4C75-B587-4BC3E5B092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221996" y="4716660"/>
            <a:ext cx="652641" cy="6526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5CC69D-1F2B-4C15-8CBF-17B49D99BC23}"/>
              </a:ext>
            </a:extLst>
          </p:cNvPr>
          <p:cNvSpPr/>
          <p:nvPr/>
        </p:nvSpPr>
        <p:spPr>
          <a:xfrm>
            <a:off x="4618564" y="254599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Roll out Enterprise-wide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Systems development applications (CAPI/CAWI)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56C36D-7A11-4E3B-A5D2-7B76E5BA30D8}"/>
              </a:ext>
            </a:extLst>
          </p:cNvPr>
          <p:cNvSpPr/>
          <p:nvPr/>
        </p:nvSpPr>
        <p:spPr>
          <a:xfrm>
            <a:off x="4669616" y="366241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sz="1600" dirty="0">
                <a:solidFill>
                  <a:srgbClr val="92D050"/>
                </a:solidFill>
              </a:rPr>
              <a:t>Develop Skills development strategy for the future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Leading transformation and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Data analytics and 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Technology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A80227-A611-4AFA-9443-54573E9F2B07}"/>
              </a:ext>
            </a:extLst>
          </p:cNvPr>
          <p:cNvSpPr/>
          <p:nvPr/>
        </p:nvSpPr>
        <p:spPr>
          <a:xfrm>
            <a:off x="4658908" y="57186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Implement phase 1 of restructuring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Redeployment of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Re-align Transformation and Change Agenda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2194AF-41B7-4C3F-A159-CF2F8C363044}"/>
              </a:ext>
            </a:extLst>
          </p:cNvPr>
          <p:cNvSpPr/>
          <p:nvPr/>
        </p:nvSpPr>
        <p:spPr>
          <a:xfrm>
            <a:off x="4653554" y="4888533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92D050"/>
                </a:solidFill>
              </a:rPr>
              <a:t>Invest in capacity building in Municipalities</a:t>
            </a:r>
          </a:p>
        </p:txBody>
      </p:sp>
    </p:spTree>
    <p:extLst>
      <p:ext uri="{BB962C8B-B14F-4D97-AF65-F5344CB8AC3E}">
        <p14:creationId xmlns:p14="http://schemas.microsoft.com/office/powerpoint/2010/main" val="239826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6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934</Words>
  <Application>Microsoft Office PowerPoint</Application>
  <PresentationFormat>On-screen Show (4:3)</PresentationFormat>
  <Paragraphs>188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Forte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Celia De Klerk</dc:creator>
  <cp:lastModifiedBy>Masixole Zibeko</cp:lastModifiedBy>
  <cp:revision>50</cp:revision>
  <dcterms:created xsi:type="dcterms:W3CDTF">2020-04-24T07:33:49Z</dcterms:created>
  <dcterms:modified xsi:type="dcterms:W3CDTF">2020-04-27T15:46:22Z</dcterms:modified>
</cp:coreProperties>
</file>