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2" r:id="rId3"/>
  </p:sldMasterIdLst>
  <p:notesMasterIdLst>
    <p:notesMasterId r:id="rId63"/>
  </p:notesMasterIdLst>
  <p:sldIdLst>
    <p:sldId id="445" r:id="rId4"/>
    <p:sldId id="466" r:id="rId5"/>
    <p:sldId id="527" r:id="rId6"/>
    <p:sldId id="521" r:id="rId7"/>
    <p:sldId id="541" r:id="rId8"/>
    <p:sldId id="542" r:id="rId9"/>
    <p:sldId id="519" r:id="rId10"/>
    <p:sldId id="525" r:id="rId11"/>
    <p:sldId id="464" r:id="rId12"/>
    <p:sldId id="465" r:id="rId13"/>
    <p:sldId id="524" r:id="rId14"/>
    <p:sldId id="468" r:id="rId15"/>
    <p:sldId id="469" r:id="rId16"/>
    <p:sldId id="470" r:id="rId17"/>
    <p:sldId id="459" r:id="rId18"/>
    <p:sldId id="458" r:id="rId19"/>
    <p:sldId id="461" r:id="rId20"/>
    <p:sldId id="460" r:id="rId21"/>
    <p:sldId id="463" r:id="rId22"/>
    <p:sldId id="462" r:id="rId23"/>
    <p:sldId id="513" r:id="rId24"/>
    <p:sldId id="528" r:id="rId25"/>
    <p:sldId id="514" r:id="rId26"/>
    <p:sldId id="473" r:id="rId27"/>
    <p:sldId id="474" r:id="rId28"/>
    <p:sldId id="475" r:id="rId29"/>
    <p:sldId id="476" r:id="rId30"/>
    <p:sldId id="477" r:id="rId31"/>
    <p:sldId id="523" r:id="rId32"/>
    <p:sldId id="480" r:id="rId33"/>
    <p:sldId id="482" r:id="rId34"/>
    <p:sldId id="492" r:id="rId35"/>
    <p:sldId id="493" r:id="rId36"/>
    <p:sldId id="494" r:id="rId37"/>
    <p:sldId id="495" r:id="rId38"/>
    <p:sldId id="496" r:id="rId39"/>
    <p:sldId id="497" r:id="rId40"/>
    <p:sldId id="498" r:id="rId41"/>
    <p:sldId id="499" r:id="rId42"/>
    <p:sldId id="500" r:id="rId43"/>
    <p:sldId id="501" r:id="rId44"/>
    <p:sldId id="509" r:id="rId45"/>
    <p:sldId id="510" r:id="rId46"/>
    <p:sldId id="511" r:id="rId47"/>
    <p:sldId id="512" r:id="rId48"/>
    <p:sldId id="518" r:id="rId49"/>
    <p:sldId id="526" r:id="rId50"/>
    <p:sldId id="529" r:id="rId51"/>
    <p:sldId id="530" r:id="rId52"/>
    <p:sldId id="531" r:id="rId53"/>
    <p:sldId id="532" r:id="rId54"/>
    <p:sldId id="533" r:id="rId55"/>
    <p:sldId id="534" r:id="rId56"/>
    <p:sldId id="535" r:id="rId57"/>
    <p:sldId id="536" r:id="rId58"/>
    <p:sldId id="537" r:id="rId59"/>
    <p:sldId id="538" r:id="rId60"/>
    <p:sldId id="522" r:id="rId61"/>
    <p:sldId id="457" r:id="rId62"/>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719" autoAdjust="0"/>
  </p:normalViewPr>
  <p:slideViewPr>
    <p:cSldViewPr snapToGrid="0" snapToObjects="1">
      <p:cViewPr varScale="1">
        <p:scale>
          <a:sx n="69" d="100"/>
          <a:sy n="69" d="100"/>
        </p:scale>
        <p:origin x="-1218" y="-102"/>
      </p:cViewPr>
      <p:guideLst>
        <p:guide orient="horz" pos="2160"/>
        <p:guide pos="3120"/>
      </p:guideLst>
    </p:cSldViewPr>
  </p:slid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8"/>
  <c:chart>
    <c:autoTitleDeleted val="1"/>
    <c:view3D>
      <c:rotX val="0"/>
      <c:rotY val="0"/>
      <c:depthPercent val="60"/>
      <c:perspective val="100"/>
    </c:view3D>
    <c:floor>
      <c:spPr>
        <a:solidFill>
          <a:schemeClr val="lt1">
            <a:lumMod val="95000"/>
          </a:schemeClr>
        </a:solidFill>
        <a:ln w="9525" cap="flat" cmpd="sng" algn="ctr">
          <a:noFill/>
          <a:prstDash val="solid"/>
          <a:round/>
        </a:ln>
        <a:effectLst/>
        <a:sp3d/>
      </c:spPr>
    </c:floor>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VOTED</c:v>
                </c:pt>
              </c:strCache>
            </c:strRef>
          </c:tx>
          <c:spPr>
            <a:solidFill>
              <a:srgbClr val="2D2DB9"/>
            </a:solidFill>
            <a:ln w="25346">
              <a:noFill/>
            </a:ln>
          </c:spPr>
          <c:dLbls>
            <c:spPr>
              <a:noFill/>
              <a:ln w="25346">
                <a:noFill/>
              </a:ln>
            </c:spPr>
            <c:txPr>
              <a:bodyPr rot="0" spcFirstLastPara="1" vertOverflow="ellipsis" vert="horz" wrap="square" lIns="38100" tIns="19050" rIns="38100" bIns="19050" anchor="ctr" anchorCtr="1">
                <a:spAutoFit/>
              </a:bodyPr>
              <a:lstStyle/>
              <a:p>
                <a:pPr>
                  <a:defRPr sz="1194"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Sheet1!$A$2:$A$10</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Sheet1!$B$2:$B$10</c:f>
              <c:numCache>
                <c:formatCode>#,##0</c:formatCode>
                <c:ptCount val="9"/>
                <c:pt idx="0">
                  <c:v>128799378</c:v>
                </c:pt>
                <c:pt idx="1">
                  <c:v>138168640</c:v>
                </c:pt>
                <c:pt idx="2">
                  <c:v>147933229</c:v>
                </c:pt>
                <c:pt idx="3">
                  <c:v>160357768</c:v>
                </c:pt>
                <c:pt idx="4">
                  <c:v>172822233</c:v>
                </c:pt>
                <c:pt idx="5">
                  <c:v>186162566</c:v>
                </c:pt>
                <c:pt idx="6">
                  <c:v>199446975</c:v>
                </c:pt>
                <c:pt idx="7">
                  <c:v>213666270</c:v>
                </c:pt>
                <c:pt idx="8">
                  <c:v>228479790</c:v>
                </c:pt>
              </c:numCache>
            </c:numRef>
          </c:val>
          <c:extLst xmlns:c16r2="http://schemas.microsoft.com/office/drawing/2015/06/chart">
            <c:ext xmlns:c16="http://schemas.microsoft.com/office/drawing/2014/chart" uri="{C3380CC4-5D6E-409C-BE32-E72D297353CC}">
              <c16:uniqueId val="{00000000-0B90-4A89-8D5E-75BF9DEE1877}"/>
            </c:ext>
          </c:extLst>
        </c:ser>
        <c:dLbls/>
        <c:gapWidth val="75"/>
        <c:shape val="box"/>
        <c:axId val="93620864"/>
        <c:axId val="93622656"/>
        <c:axId val="0"/>
      </c:bar3DChart>
      <c:catAx>
        <c:axId val="93620864"/>
        <c:scaling>
          <c:orientation val="minMax"/>
        </c:scaling>
        <c:axPos val="b"/>
        <c:numFmt formatCode="General" sourceLinked="1"/>
        <c:majorTickMark val="none"/>
        <c:tickLblPos val="nextTo"/>
        <c:spPr>
          <a:noFill/>
          <a:ln w="950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98" b="0" i="0" u="none" strike="noStrike" kern="1200" baseline="0">
                <a:solidFill>
                  <a:schemeClr val="tx1"/>
                </a:solidFill>
                <a:latin typeface="+mn-lt"/>
                <a:ea typeface="+mn-ea"/>
                <a:cs typeface="+mn-cs"/>
              </a:defRPr>
            </a:pPr>
            <a:endParaRPr lang="en-US"/>
          </a:p>
        </c:txPr>
        <c:crossAx val="93622656"/>
        <c:crosses val="autoZero"/>
        <c:auto val="1"/>
        <c:lblAlgn val="ctr"/>
        <c:lblOffset val="100"/>
      </c:catAx>
      <c:valAx>
        <c:axId val="93622656"/>
        <c:scaling>
          <c:orientation val="minMax"/>
        </c:scaling>
        <c:axPos val="l"/>
        <c:numFmt formatCode="#,##0" sourceLinked="1"/>
        <c:majorTickMark val="none"/>
        <c:tickLblPos val="nextTo"/>
        <c:spPr>
          <a:noFill/>
          <a:ln w="950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798" b="0" i="0" u="none" strike="noStrike" kern="1200" baseline="0">
                <a:solidFill>
                  <a:schemeClr val="dk1">
                    <a:lumMod val="75000"/>
                    <a:lumOff val="25000"/>
                  </a:schemeClr>
                </a:solidFill>
                <a:latin typeface="+mn-lt"/>
                <a:ea typeface="+mn-ea"/>
                <a:cs typeface="+mn-cs"/>
              </a:defRPr>
            </a:pPr>
            <a:endParaRPr lang="en-US"/>
          </a:p>
        </c:txPr>
        <c:crossAx val="93620864"/>
        <c:crosses val="autoZero"/>
        <c:crossBetween val="between"/>
      </c:valAx>
      <c:spPr>
        <a:noFill/>
        <a:ln w="25363">
          <a:noFill/>
        </a:ln>
      </c:spPr>
    </c:plotArea>
    <c:legend>
      <c:legendPos val="b"/>
      <c:spPr>
        <a:noFill/>
        <a:ln w="25346">
          <a:noFill/>
        </a:ln>
      </c:spPr>
      <c:txPr>
        <a:bodyPr rot="0" spcFirstLastPara="1" vertOverflow="ellipsis" vert="horz" wrap="square" anchor="ctr" anchorCtr="1"/>
        <a:lstStyle/>
        <a:p>
          <a:pPr>
            <a:defRPr sz="998" b="0" i="0" u="none" strike="noStrike" kern="1200" baseline="0">
              <a:solidFill>
                <a:schemeClr val="tx1"/>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05" cap="flat" cmpd="sng" algn="ctr">
      <a:solidFill>
        <a:schemeClr val="dk1">
          <a:lumMod val="25000"/>
          <a:lumOff val="75000"/>
        </a:schemeClr>
      </a:solidFill>
      <a:prstDash val="solid"/>
      <a:round/>
    </a:ln>
    <a:effectLst/>
  </c:spPr>
  <c:txPr>
    <a:bodyPr/>
    <a:lstStyle/>
    <a:p>
      <a:pPr>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0.28571</cdr:x>
      <cdr:y>0</cdr:y>
    </cdr:from>
    <cdr:to>
      <cdr:x>0.5599</cdr:x>
      <cdr:y>0.22746</cdr:y>
    </cdr:to>
    <cdr:sp macro="" textlink="">
      <cdr:nvSpPr>
        <cdr:cNvPr id="2" name="Oval Callout 1"/>
        <cdr:cNvSpPr/>
      </cdr:nvSpPr>
      <cdr:spPr>
        <a:xfrm xmlns:a="http://schemas.openxmlformats.org/drawingml/2006/main">
          <a:off x="3135039" y="0"/>
          <a:ext cx="3008586" cy="984236"/>
        </a:xfrm>
        <a:prstGeom xmlns:a="http://schemas.openxmlformats.org/drawingml/2006/main" prst="wedgeEllipseCallout">
          <a:avLst>
            <a:gd name="adj1" fmla="val 5723"/>
            <a:gd name="adj2" fmla="val 64535"/>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ZA" sz="1400" b="0" cap="none" spc="0" dirty="0" smtClean="0">
              <a:ln w="0"/>
              <a:solidFill>
                <a:schemeClr val="tx1"/>
              </a:solidFill>
              <a:effectLst>
                <a:outerShdw blurRad="38100" dist="19050" dir="2700000" algn="tl" rotWithShape="0">
                  <a:schemeClr val="dk1">
                    <a:alpha val="40000"/>
                  </a:schemeClr>
                </a:outerShdw>
              </a:effectLst>
            </a:rPr>
            <a:t>Average increase of 7,4%</a:t>
          </a:r>
          <a:endParaRPr lang="en-US" sz="1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26CBEB9-3F73-48B1-B2A1-A7D05C24C558}" type="datetimeFigureOut">
              <a:rPr lang="en-ZA" smtClean="0"/>
              <a:pPr/>
              <a:t>2020/05/08</a:t>
            </a:fld>
            <a:endParaRPr lang="en-ZA"/>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3CF286-BC58-4210-8AB2-020C4EB69F8B}" type="slidenum">
              <a:rPr lang="en-ZA" smtClean="0"/>
              <a:pPr/>
              <a:t>‹#›</a:t>
            </a:fld>
            <a:endParaRPr lang="en-ZA"/>
          </a:p>
        </p:txBody>
      </p:sp>
    </p:spTree>
    <p:extLst>
      <p:ext uri="{BB962C8B-B14F-4D97-AF65-F5344CB8AC3E}">
        <p14:creationId xmlns:p14="http://schemas.microsoft.com/office/powerpoint/2010/main" xmlns="" val="41995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xmlns="" val="162794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xmlns="" val="7891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xmlns="" val="146969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3CF286-BC58-4210-8AB2-020C4EB69F8B}" type="slidenum">
              <a:rPr lang="en-ZA" smtClean="0"/>
              <a:pPr/>
              <a:t>12</a:t>
            </a:fld>
            <a:endParaRPr lang="en-ZA"/>
          </a:p>
        </p:txBody>
      </p:sp>
    </p:spTree>
    <p:extLst>
      <p:ext uri="{BB962C8B-B14F-4D97-AF65-F5344CB8AC3E}">
        <p14:creationId xmlns:p14="http://schemas.microsoft.com/office/powerpoint/2010/main" xmlns="" val="322207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3CF286-BC58-4210-8AB2-020C4EB69F8B}" type="slidenum">
              <a:rPr lang="en-ZA" smtClean="0"/>
              <a:pPr/>
              <a:t>16</a:t>
            </a:fld>
            <a:endParaRPr lang="en-ZA"/>
          </a:p>
        </p:txBody>
      </p:sp>
    </p:spTree>
    <p:extLst>
      <p:ext uri="{BB962C8B-B14F-4D97-AF65-F5344CB8AC3E}">
        <p14:creationId xmlns:p14="http://schemas.microsoft.com/office/powerpoint/2010/main" xmlns="" val="156873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3CF286-BC58-4210-8AB2-020C4EB69F8B}" type="slidenum">
              <a:rPr lang="en-ZA" smtClean="0"/>
              <a:pPr/>
              <a:t>33</a:t>
            </a:fld>
            <a:endParaRPr lang="en-ZA"/>
          </a:p>
        </p:txBody>
      </p:sp>
    </p:spTree>
    <p:extLst>
      <p:ext uri="{BB962C8B-B14F-4D97-AF65-F5344CB8AC3E}">
        <p14:creationId xmlns:p14="http://schemas.microsoft.com/office/powerpoint/2010/main" xmlns="" val="404363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3CF286-BC58-4210-8AB2-020C4EB69F8B}" type="slidenum">
              <a:rPr lang="en-ZA" smtClean="0"/>
              <a:pPr/>
              <a:t>38</a:t>
            </a:fld>
            <a:endParaRPr lang="en-ZA"/>
          </a:p>
        </p:txBody>
      </p:sp>
    </p:spTree>
    <p:extLst>
      <p:ext uri="{BB962C8B-B14F-4D97-AF65-F5344CB8AC3E}">
        <p14:creationId xmlns:p14="http://schemas.microsoft.com/office/powerpoint/2010/main" xmlns="" val="1514581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7190" tIns="33595" rIns="67190" bIns="33595">
            <a:normAutofit/>
          </a:bodyPr>
          <a:lstStyle/>
          <a:p>
            <a:endParaRPr dirty="0"/>
          </a:p>
        </p:txBody>
      </p:sp>
    </p:spTree>
    <p:extLst>
      <p:ext uri="{BB962C8B-B14F-4D97-AF65-F5344CB8AC3E}">
        <p14:creationId xmlns:p14="http://schemas.microsoft.com/office/powerpoint/2010/main" xmlns="" val="139696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7.v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8.v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vmlDrawing" Target="../drawings/vmlDrawing9.vml"/><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vmlDrawing" Target="../drawings/vmlDrawing10.vml"/><Relationship Id="rId4"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vmlDrawing" Target="../drawings/vmlDrawing11.vml"/><Relationship Id="rId4"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vmlDrawing" Target="../drawings/vmlDrawing12.vml"/><Relationship Id="rId4"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vmlDrawing" Target="../drawings/vmlDrawing13.vml"/><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vmlDrawing" Target="../drawings/vmlDrawing14.vml"/><Relationship Id="rId4" Type="http://schemas.openxmlformats.org/officeDocument/2006/relationships/image" Target="../media/image1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vmlDrawing" Target="../drawings/vmlDrawing16.v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vmlDrawing" Target="../drawings/vmlDrawing17.vml"/><Relationship Id="rId4" Type="http://schemas.openxmlformats.org/officeDocument/2006/relationships/image" Target="../media/image15.jpeg"/></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vmlDrawing" Target="../drawings/vmlDrawing18.vml"/><Relationship Id="rId4" Type="http://schemas.openxmlformats.org/officeDocument/2006/relationships/image" Target="../media/image15.jpe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vmlDrawing" Target="../drawings/vmlDrawing19.vml"/><Relationship Id="rId4" Type="http://schemas.openxmlformats.org/officeDocument/2006/relationships/image" Target="../media/image1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vmlDrawing" Target="../drawings/vmlDrawing20.vml"/><Relationship Id="rId4" Type="http://schemas.openxmlformats.org/officeDocument/2006/relationships/image" Target="../media/image16.jpe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21.vml"/><Relationship Id="rId5" Type="http://schemas.openxmlformats.org/officeDocument/2006/relationships/image" Target="../media/image17.png"/><Relationship Id="rId4" Type="http://schemas.openxmlformats.org/officeDocument/2006/relationships/oleObject" Target="../embeddings/oleObject2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22.vml"/><Relationship Id="rId5" Type="http://schemas.openxmlformats.org/officeDocument/2006/relationships/image" Target="../media/image17.png"/><Relationship Id="rId4" Type="http://schemas.openxmlformats.org/officeDocument/2006/relationships/oleObject" Target="../embeddings/oleObject22.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vmlDrawing" Target="../drawings/vmlDrawing24.v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vmlDrawing" Target="../drawings/vmlDrawing25.vml"/><Relationship Id="rId4"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vmlDrawing" Target="../drawings/vmlDrawing26.v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vmlDrawing" Target="../drawings/vmlDrawing27.v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vmlDrawing" Target="../drawings/vmlDrawing28.vml"/><Relationship Id="rId5" Type="http://schemas.openxmlformats.org/officeDocument/2006/relationships/image" Target="../media/image3.emf"/><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vmlDrawing" Target="../drawings/vmlDrawing29.v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vmlDrawing" Target="../drawings/vmlDrawing30.vml"/><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vmlDrawing" Target="../drawings/vmlDrawing31.vml"/><Relationship Id="rId4" Type="http://schemas.openxmlformats.org/officeDocument/2006/relationships/image" Target="../media/image11.jpe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vmlDrawing" Target="../drawings/vmlDrawing32.vml"/><Relationship Id="rId4" Type="http://schemas.openxmlformats.org/officeDocument/2006/relationships/image" Target="../media/image11.jpeg"/></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vmlDrawing" Target="../drawings/vmlDrawing33.vml"/><Relationship Id="rId4" Type="http://schemas.openxmlformats.org/officeDocument/2006/relationships/image" Target="../media/image12.jpeg"/></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vmlDrawing" Target="../drawings/vmlDrawing34.vml"/><Relationship Id="rId4" Type="http://schemas.openxmlformats.org/officeDocument/2006/relationships/image" Target="../media/image12.jpe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vmlDrawing" Target="../drawings/vmlDrawing35.vml"/><Relationship Id="rId4" Type="http://schemas.openxmlformats.org/officeDocument/2006/relationships/image" Target="../media/image13.jpeg"/></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vmlDrawing" Target="../drawings/vmlDrawing36.vml"/><Relationship Id="rId4" Type="http://schemas.openxmlformats.org/officeDocument/2006/relationships/image" Target="../media/image1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3.xml"/><Relationship Id="rId1" Type="http://schemas.openxmlformats.org/officeDocument/2006/relationships/vmlDrawing" Target="../drawings/vmlDrawing37.v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vmlDrawing" Target="../drawings/vmlDrawing38.v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vmlDrawing" Target="../drawings/vmlDrawing39.vml"/><Relationship Id="rId4" Type="http://schemas.openxmlformats.org/officeDocument/2006/relationships/image" Target="../media/image15.jpeg"/></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vmlDrawing" Target="../drawings/vmlDrawing40.vml"/><Relationship Id="rId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vmlDrawing" Target="../drawings/vmlDrawing41.vml"/><Relationship Id="rId4" Type="http://schemas.openxmlformats.org/officeDocument/2006/relationships/image" Target="../media/image16.jpeg"/></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vmlDrawing" Target="../drawings/vmlDrawing42.vml"/><Relationship Id="rId4" Type="http://schemas.openxmlformats.org/officeDocument/2006/relationships/image" Target="../media/image16.jpe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43.vml"/><Relationship Id="rId5" Type="http://schemas.openxmlformats.org/officeDocument/2006/relationships/image" Target="../media/image17.png"/><Relationship Id="rId4" Type="http://schemas.openxmlformats.org/officeDocument/2006/relationships/oleObject" Target="../embeddings/oleObject4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44.vml"/><Relationship Id="rId5" Type="http://schemas.openxmlformats.org/officeDocument/2006/relationships/image" Target="../media/image17.png"/><Relationship Id="rId4" Type="http://schemas.openxmlformats.org/officeDocument/2006/relationships/oleObject" Target="../embeddings/oleObject4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68F4F8-8BA3-7B41-BED0-139A6700DAEE}"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69047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52920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64862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2653" name="think-cell Slide" r:id="rId3" imgW="270" imgH="270" progId="">
              <p:embed/>
            </p:oleObj>
          </a:graphicData>
        </a:graphic>
      </p:graphicFrame>
      <p:sp>
        <p:nvSpPr>
          <p:cNvPr id="18" name="TextBox 17"/>
          <p:cNvSpPr txBox="1"/>
          <p:nvPr userDrawn="1"/>
        </p:nvSpPr>
        <p:spPr>
          <a:xfrm>
            <a:off x="2251785" y="6355874"/>
            <a:ext cx="7216168" cy="321883"/>
          </a:xfrm>
          <a:prstGeom prst="rect">
            <a:avLst/>
          </a:prstGeom>
          <a:noFill/>
        </p:spPr>
        <p:txBody>
          <a:bodyPr wrap="square" rtlCol="0">
            <a:spAutoFit/>
          </a:bodyPr>
          <a:lstStyle/>
          <a:p>
            <a:pPr algn="r" defTabSz="742871"/>
            <a:r>
              <a:rPr lang="en-US" sz="746" dirty="0">
                <a:solidFill>
                  <a:srgbClr val="303333"/>
                </a:solidFill>
                <a:sym typeface="Segoe UI" panose="020B0502040204020203" pitchFamily="34" charset="0"/>
              </a:rPr>
              <a:t>CONFIDENTIAL AND PROPRIETARY </a:t>
            </a:r>
            <a:br>
              <a:rPr lang="en-US" sz="746" dirty="0">
                <a:solidFill>
                  <a:srgbClr val="303333"/>
                </a:solidFill>
                <a:sym typeface="Segoe UI" panose="020B0502040204020203" pitchFamily="34" charset="0"/>
              </a:rPr>
            </a:br>
            <a:r>
              <a:rPr lang="en-US" sz="746" dirty="0">
                <a:solidFill>
                  <a:srgbClr val="303333"/>
                </a:solidFill>
                <a:sym typeface="Segoe UI" panose="020B0502040204020203" pitchFamily="34" charset="0"/>
              </a:rPr>
              <a:t>Any use of this material without the permission of Letsema is strictly prohibited</a:t>
            </a:r>
          </a:p>
        </p:txBody>
      </p:sp>
      <p:pic>
        <p:nvPicPr>
          <p:cNvPr id="16" name="Picture 15">
            <a:extLst>
              <a:ext uri="{FF2B5EF4-FFF2-40B4-BE49-F238E27FC236}">
                <a16:creationId xmlns:a16="http://schemas.microsoft.com/office/drawing/2014/main" xmlns="" id="{2A888493-B9AD-4E71-9676-73CC59E4712B}"/>
              </a:ext>
            </a:extLst>
          </p:cNvPr>
          <p:cNvPicPr>
            <a:picLocks noChangeAspect="1"/>
          </p:cNvPicPr>
          <p:nvPr userDrawn="1"/>
        </p:nvPicPr>
        <p:blipFill>
          <a:blip r:embed="rId4"/>
          <a:stretch>
            <a:fillRect/>
          </a:stretch>
        </p:blipFill>
        <p:spPr>
          <a:xfrm>
            <a:off x="0" y="0"/>
            <a:ext cx="9906000" cy="6858000"/>
          </a:xfrm>
          <a:prstGeom prst="rect">
            <a:avLst/>
          </a:prstGeom>
        </p:spPr>
      </p:pic>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20" name="Text Placeholder 3">
            <a:extLst>
              <a:ext uri="{FF2B5EF4-FFF2-40B4-BE49-F238E27FC236}">
                <a16:creationId xmlns:a16="http://schemas.microsoft.com/office/drawing/2014/main" xmlns="" id="{B5DEEE08-7C00-4ADC-8092-2248789EC7AE}"/>
              </a:ext>
            </a:extLst>
          </p:cNvPr>
          <p:cNvSpPr>
            <a:spLocks noGrp="1"/>
          </p:cNvSpPr>
          <p:nvPr>
            <p:ph type="body" sz="quarter" idx="13"/>
          </p:nvPr>
        </p:nvSpPr>
        <p:spPr>
          <a:xfrm>
            <a:off x="7344128" y="3329704"/>
            <a:ext cx="1821423" cy="250068"/>
          </a:xfrm>
          <a:prstGeom prst="rect">
            <a:avLst/>
          </a:prstGeom>
        </p:spPr>
        <p:txBody>
          <a:bodyPr/>
          <a:lstStyle>
            <a:lvl1pPr marL="0" indent="0" algn="ctr">
              <a:buNone/>
              <a:defRPr sz="1625" i="0">
                <a:solidFill>
                  <a:schemeClr val="bg1"/>
                </a:solidFill>
                <a:latin typeface="Segoe UI Light"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pic>
        <p:nvPicPr>
          <p:cNvPr id="21" name="Picture 20">
            <a:extLst>
              <a:ext uri="{FF2B5EF4-FFF2-40B4-BE49-F238E27FC236}">
                <a16:creationId xmlns:a16="http://schemas.microsoft.com/office/drawing/2014/main" xmlns="" id="{51C9452F-1984-4FEE-885B-B747D56C624E}"/>
              </a:ext>
            </a:extLst>
          </p:cNvPr>
          <p:cNvPicPr>
            <a:picLocks noChangeAspect="1"/>
          </p:cNvPicPr>
          <p:nvPr userDrawn="1"/>
        </p:nvPicPr>
        <p:blipFill>
          <a:blip r:embed="rId5"/>
          <a:stretch>
            <a:fillRect/>
          </a:stretch>
        </p:blipFill>
        <p:spPr>
          <a:xfrm>
            <a:off x="722848" y="3238472"/>
            <a:ext cx="2322043" cy="381053"/>
          </a:xfrm>
          <a:prstGeom prst="rect">
            <a:avLst/>
          </a:prstGeom>
        </p:spPr>
      </p:pic>
    </p:spTree>
    <p:extLst>
      <p:ext uri="{BB962C8B-B14F-4D97-AF65-F5344CB8AC3E}">
        <p14:creationId xmlns:p14="http://schemas.microsoft.com/office/powerpoint/2010/main" xmlns="" val="2694256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3677" name="think-cell Slide" r:id="rId3" imgW="270" imgH="270" progId="">
              <p:embed/>
            </p:oleObj>
          </a:graphicData>
        </a:graphic>
      </p:graphicFrame>
      <p:sp>
        <p:nvSpPr>
          <p:cNvPr id="18" name="TextBox 17"/>
          <p:cNvSpPr txBox="1"/>
          <p:nvPr userDrawn="1"/>
        </p:nvSpPr>
        <p:spPr>
          <a:xfrm>
            <a:off x="2251785" y="6355874"/>
            <a:ext cx="7216168" cy="321883"/>
          </a:xfrm>
          <a:prstGeom prst="rect">
            <a:avLst/>
          </a:prstGeom>
          <a:noFill/>
        </p:spPr>
        <p:txBody>
          <a:bodyPr wrap="square" rtlCol="0">
            <a:spAutoFit/>
          </a:bodyPr>
          <a:lstStyle/>
          <a:p>
            <a:pPr algn="r" defTabSz="742871"/>
            <a:r>
              <a:rPr lang="en-US" sz="746" dirty="0">
                <a:solidFill>
                  <a:srgbClr val="303333"/>
                </a:solidFill>
                <a:sym typeface="Segoe UI" panose="020B0502040204020203" pitchFamily="34" charset="0"/>
              </a:rPr>
              <a:t>CONFIDENTIAL AND PROPRIETARY </a:t>
            </a:r>
            <a:br>
              <a:rPr lang="en-US" sz="746" dirty="0">
                <a:solidFill>
                  <a:srgbClr val="303333"/>
                </a:solidFill>
                <a:sym typeface="Segoe UI" panose="020B0502040204020203" pitchFamily="34" charset="0"/>
              </a:rPr>
            </a:br>
            <a:r>
              <a:rPr lang="en-US" sz="746" dirty="0">
                <a:solidFill>
                  <a:srgbClr val="303333"/>
                </a:solidFill>
                <a:sym typeface="Segoe UI" panose="020B0502040204020203" pitchFamily="34" charset="0"/>
              </a:rPr>
              <a:t>Any use of this material without the permission of Letsema is strictly prohibited</a:t>
            </a:r>
          </a:p>
        </p:txBody>
      </p:sp>
      <p:pic>
        <p:nvPicPr>
          <p:cNvPr id="16" name="Picture 15">
            <a:extLst>
              <a:ext uri="{FF2B5EF4-FFF2-40B4-BE49-F238E27FC236}">
                <a16:creationId xmlns:a16="http://schemas.microsoft.com/office/drawing/2014/main" xmlns="" id="{2A888493-B9AD-4E71-9676-73CC59E4712B}"/>
              </a:ext>
            </a:extLst>
          </p:cNvPr>
          <p:cNvPicPr>
            <a:picLocks noChangeAspect="1"/>
          </p:cNvPicPr>
          <p:nvPr userDrawn="1"/>
        </p:nvPicPr>
        <p:blipFill>
          <a:blip r:embed="rId4"/>
          <a:stretch>
            <a:fillRect/>
          </a:stretch>
        </p:blipFill>
        <p:spPr>
          <a:xfrm>
            <a:off x="0" y="0"/>
            <a:ext cx="9906000" cy="6858000"/>
          </a:xfrm>
          <a:prstGeom prst="rect">
            <a:avLst/>
          </a:prstGeom>
        </p:spPr>
      </p:pic>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Tree>
    <p:extLst>
      <p:ext uri="{BB962C8B-B14F-4D97-AF65-F5344CB8AC3E}">
        <p14:creationId xmlns:p14="http://schemas.microsoft.com/office/powerpoint/2010/main" xmlns="" val="2405425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4701"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0" name="Rectangle 19">
            <a:extLst>
              <a:ext uri="{FF2B5EF4-FFF2-40B4-BE49-F238E27FC236}">
                <a16:creationId xmlns:a16="http://schemas.microsoft.com/office/drawing/2014/main" xmlns="" id="{D6922CA3-BBC2-4E1D-B1D1-FAAD72080EEA}"/>
              </a:ext>
            </a:extLst>
          </p:cNvPr>
          <p:cNvSpPr/>
          <p:nvPr userDrawn="1"/>
        </p:nvSpPr>
        <p:spPr>
          <a:xfrm>
            <a:off x="2" y="0"/>
            <a:ext cx="5386384" cy="68580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60" b="1" dirty="0">
              <a:solidFill>
                <a:srgbClr val="FFFFFF"/>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280773" y="2315156"/>
            <a:ext cx="3734529" cy="204030"/>
          </a:xfrm>
          <a:prstGeom prst="rect">
            <a:avLst/>
          </a:prstGeom>
        </p:spPr>
        <p:txBody>
          <a:bodyPr/>
          <a:lstStyle>
            <a:lvl1pPr marL="0" indent="0">
              <a:buNone/>
              <a:defRPr sz="1326" i="0">
                <a:solidFill>
                  <a:schemeClr val="accent3">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280773" y="1287157"/>
            <a:ext cx="2321051" cy="306238"/>
          </a:xfrm>
          <a:prstGeom prst="rect">
            <a:avLst/>
          </a:prstGeom>
          <a:noFill/>
        </p:spPr>
        <p:txBody>
          <a:bodyPr/>
          <a:lstStyle>
            <a:lvl1pPr marL="0" indent="0">
              <a:buNone/>
              <a:defRPr sz="1990" i="0">
                <a:solidFill>
                  <a:schemeClr val="accent6"/>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pic>
        <p:nvPicPr>
          <p:cNvPr id="14" name="Picture 13">
            <a:extLst>
              <a:ext uri="{FF2B5EF4-FFF2-40B4-BE49-F238E27FC236}">
                <a16:creationId xmlns:a16="http://schemas.microsoft.com/office/drawing/2014/main" xmlns="" id="{58C444CC-C0A7-4226-9875-6E320E08B890}"/>
              </a:ext>
            </a:extLst>
          </p:cNvPr>
          <p:cNvPicPr>
            <a:picLocks noChangeAspect="1"/>
          </p:cNvPicPr>
          <p:nvPr userDrawn="1"/>
        </p:nvPicPr>
        <p:blipFill>
          <a:blip r:embed="rId4"/>
          <a:stretch>
            <a:fillRect/>
          </a:stretch>
        </p:blipFill>
        <p:spPr>
          <a:xfrm>
            <a:off x="8585540" y="6527871"/>
            <a:ext cx="889200" cy="144000"/>
          </a:xfrm>
          <a:prstGeom prst="rect">
            <a:avLst/>
          </a:prstGeom>
        </p:spPr>
      </p:pic>
      <p:pic>
        <p:nvPicPr>
          <p:cNvPr id="17" name="Picture 16">
            <a:extLst>
              <a:ext uri="{FF2B5EF4-FFF2-40B4-BE49-F238E27FC236}">
                <a16:creationId xmlns:a16="http://schemas.microsoft.com/office/drawing/2014/main" xmlns="" id="{1D5CB3CA-0D7B-4B3F-9A21-4D84F8F94461}"/>
              </a:ext>
            </a:extLst>
          </p:cNvPr>
          <p:cNvPicPr>
            <a:picLocks noChangeAspect="1"/>
          </p:cNvPicPr>
          <p:nvPr userDrawn="1"/>
        </p:nvPicPr>
        <p:blipFill rotWithShape="1">
          <a:blip r:embed="rId5">
            <a:duotone>
              <a:schemeClr val="bg2">
                <a:shade val="45000"/>
                <a:satMod val="135000"/>
              </a:schemeClr>
              <a:prstClr val="white"/>
            </a:duotone>
          </a:blip>
          <a:srcRect l="-1" r="588"/>
          <a:stretch/>
        </p:blipFill>
        <p:spPr>
          <a:xfrm rot="10800000" flipH="1">
            <a:off x="7191756" y="3242"/>
            <a:ext cx="2716657" cy="5474764"/>
          </a:xfrm>
          <a:prstGeom prst="rect">
            <a:avLst/>
          </a:prstGeom>
        </p:spPr>
      </p:pic>
    </p:spTree>
    <p:extLst>
      <p:ext uri="{BB962C8B-B14F-4D97-AF65-F5344CB8AC3E}">
        <p14:creationId xmlns:p14="http://schemas.microsoft.com/office/powerpoint/2010/main" xmlns="" val="3115502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5725" name="think-cell Slide" r:id="rId3" imgW="360" imgH="360" progId="">
              <p:embed/>
            </p:oleObj>
          </a:graphicData>
        </a:graphic>
      </p:graphicFrame>
      <p:sp>
        <p:nvSpPr>
          <p:cNvPr id="7" name="Title 1"/>
          <p:cNvSpPr>
            <a:spLocks noGrp="1"/>
          </p:cNvSpPr>
          <p:nvPr>
            <p:ph type="title" hasCustomPrompt="1"/>
          </p:nvPr>
        </p:nvSpPr>
        <p:spPr>
          <a:xfrm>
            <a:off x="512499" y="515970"/>
            <a:ext cx="7675750" cy="335098"/>
          </a:xfrm>
          <a:solidFill>
            <a:schemeClr val="bg1"/>
          </a:solidFill>
        </p:spPr>
        <p:txBody>
          <a:bodyPr lIns="36000">
            <a:noAutofit/>
          </a:bodyPr>
          <a:lstStyle>
            <a:lvl1pPr algn="l">
              <a:defRPr sz="1625">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accent3">
                    <a:lumMod val="90000"/>
                    <a:lumOff val="10000"/>
                  </a:schemeClr>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5" name="Text Placeholder 3">
            <a:extLst>
              <a:ext uri="{FF2B5EF4-FFF2-40B4-BE49-F238E27FC236}">
                <a16:creationId xmlns:a16="http://schemas.microsoft.com/office/drawing/2014/main" xmlns="" id="{C148230C-FC63-4FD4-B1D0-C4539887B2E7}"/>
              </a:ext>
            </a:extLst>
          </p:cNvPr>
          <p:cNvSpPr>
            <a:spLocks noGrp="1"/>
          </p:cNvSpPr>
          <p:nvPr>
            <p:ph type="body" sz="quarter" idx="10" hasCustomPrompt="1"/>
          </p:nvPr>
        </p:nvSpPr>
        <p:spPr>
          <a:xfrm>
            <a:off x="512500" y="1721977"/>
            <a:ext cx="8891999" cy="4678825"/>
          </a:xfrm>
          <a:prstGeom prst="rect">
            <a:avLst/>
          </a:prstGeom>
        </p:spPr>
        <p:txBody>
          <a:bodyPr vert="horz" wrap="square" lIns="36000" tIns="0" rIns="0" bIns="0" rtlCol="0">
            <a:noAutofit/>
          </a:bodyPr>
          <a:lstStyle>
            <a:lvl1pPr marL="74811" indent="-74811">
              <a:tabLst>
                <a:tab pos="74811" algn="l"/>
              </a:tabLst>
              <a:defRPr sz="975">
                <a:solidFill>
                  <a:schemeClr val="accent3">
                    <a:lumMod val="90000"/>
                    <a:lumOff val="10000"/>
                  </a:schemeClr>
                </a:solidFill>
                <a:latin typeface="+mn-lt"/>
              </a:defRPr>
            </a:lvl1pPr>
            <a:lvl2pPr>
              <a:defRPr lang="en-US" sz="975" dirty="0" smtClean="0">
                <a:solidFill>
                  <a:schemeClr val="accent3">
                    <a:lumMod val="90000"/>
                    <a:lumOff val="10000"/>
                  </a:schemeClr>
                </a:solidFill>
                <a:latin typeface="+mn-lt"/>
              </a:defRPr>
            </a:lvl2pPr>
            <a:lvl3pPr>
              <a:defRPr lang="en-US" sz="975" dirty="0" smtClean="0">
                <a:solidFill>
                  <a:schemeClr val="accent3">
                    <a:lumMod val="90000"/>
                    <a:lumOff val="10000"/>
                  </a:schemeClr>
                </a:solidFill>
                <a:latin typeface="+mn-lt"/>
              </a:defRPr>
            </a:lvl3pPr>
            <a:lvl4pPr>
              <a:defRPr lang="en-US" sz="975"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a:p>
            <a:pPr lvl="3"/>
            <a:r>
              <a:rPr lang="en-US" dirty="0"/>
              <a:t>Fourth level bullet</a:t>
            </a:r>
          </a:p>
        </p:txBody>
      </p:sp>
    </p:spTree>
    <p:extLst>
      <p:ext uri="{BB962C8B-B14F-4D97-AF65-F5344CB8AC3E}">
        <p14:creationId xmlns:p14="http://schemas.microsoft.com/office/powerpoint/2010/main" xmlns="" val="150049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6749" name="think-cell Slide" r:id="rId3" imgW="360" imgH="360" progId="">
              <p:embed/>
            </p:oleObj>
          </a:graphicData>
        </a:graphic>
      </p:graphicFrame>
      <p:sp>
        <p:nvSpPr>
          <p:cNvPr id="7" name="Title 1"/>
          <p:cNvSpPr>
            <a:spLocks noGrp="1"/>
          </p:cNvSpPr>
          <p:nvPr>
            <p:ph type="title" hasCustomPrompt="1"/>
          </p:nvPr>
        </p:nvSpPr>
        <p:spPr>
          <a:xfrm>
            <a:off x="512499" y="515970"/>
            <a:ext cx="7675750" cy="335098"/>
          </a:xfrm>
          <a:solidFill>
            <a:schemeClr val="bg1"/>
          </a:solidFill>
        </p:spPr>
        <p:txBody>
          <a:bodyPr lIns="36000">
            <a:noAutofit/>
          </a:bodyPr>
          <a:lstStyle>
            <a:lvl1pPr algn="l">
              <a:defRPr sz="1625">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accent3">
                    <a:lumMod val="90000"/>
                    <a:lumOff val="10000"/>
                  </a:schemeClr>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5" name="Text Placeholder 3">
            <a:extLst>
              <a:ext uri="{FF2B5EF4-FFF2-40B4-BE49-F238E27FC236}">
                <a16:creationId xmlns:a16="http://schemas.microsoft.com/office/drawing/2014/main" xmlns="" id="{C148230C-FC63-4FD4-B1D0-C4539887B2E7}"/>
              </a:ext>
            </a:extLst>
          </p:cNvPr>
          <p:cNvSpPr>
            <a:spLocks noGrp="1"/>
          </p:cNvSpPr>
          <p:nvPr>
            <p:ph type="body" sz="quarter" idx="10" hasCustomPrompt="1"/>
          </p:nvPr>
        </p:nvSpPr>
        <p:spPr>
          <a:xfrm>
            <a:off x="512500" y="1721977"/>
            <a:ext cx="8891999" cy="4678825"/>
          </a:xfrm>
          <a:prstGeom prst="rect">
            <a:avLst/>
          </a:prstGeom>
        </p:spPr>
        <p:txBody>
          <a:bodyPr vert="horz" wrap="square" lIns="36000" tIns="0" rIns="0" bIns="0" rtlCol="0">
            <a:noAutofit/>
          </a:bodyPr>
          <a:lstStyle>
            <a:lvl1pPr marL="74811" indent="-74811">
              <a:tabLst>
                <a:tab pos="74811" algn="l"/>
              </a:tabLst>
              <a:defRPr sz="975">
                <a:solidFill>
                  <a:schemeClr val="accent3">
                    <a:lumMod val="90000"/>
                    <a:lumOff val="10000"/>
                  </a:schemeClr>
                </a:solidFill>
                <a:latin typeface="+mn-lt"/>
              </a:defRPr>
            </a:lvl1pPr>
            <a:lvl2pPr>
              <a:defRPr lang="en-US" sz="975" dirty="0" smtClean="0">
                <a:solidFill>
                  <a:schemeClr val="accent3">
                    <a:lumMod val="90000"/>
                    <a:lumOff val="10000"/>
                  </a:schemeClr>
                </a:solidFill>
                <a:latin typeface="+mn-lt"/>
              </a:defRPr>
            </a:lvl2pPr>
            <a:lvl3pPr>
              <a:defRPr lang="en-US" sz="975" dirty="0" smtClean="0">
                <a:solidFill>
                  <a:schemeClr val="accent3">
                    <a:lumMod val="90000"/>
                    <a:lumOff val="10000"/>
                  </a:schemeClr>
                </a:solidFill>
                <a:latin typeface="+mn-lt"/>
              </a:defRPr>
            </a:lvl3pPr>
            <a:lvl4pPr>
              <a:defRPr lang="en-US" sz="975"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a:p>
            <a:pPr lvl="3"/>
            <a:r>
              <a:rPr lang="en-US" dirty="0"/>
              <a:t>Fourth level bullet</a:t>
            </a:r>
          </a:p>
        </p:txBody>
      </p:sp>
      <p:grpSp>
        <p:nvGrpSpPr>
          <p:cNvPr id="6" name="Group 5">
            <a:extLst>
              <a:ext uri="{FF2B5EF4-FFF2-40B4-BE49-F238E27FC236}">
                <a16:creationId xmlns:a16="http://schemas.microsoft.com/office/drawing/2014/main" xmlns="" id="{E9B224F6-9AD1-48BD-B4A4-CE7EFEE8D136}"/>
              </a:ext>
            </a:extLst>
          </p:cNvPr>
          <p:cNvGrpSpPr/>
          <p:nvPr userDrawn="1"/>
        </p:nvGrpSpPr>
        <p:grpSpPr>
          <a:xfrm flipH="1">
            <a:off x="5724253" y="0"/>
            <a:ext cx="4181747" cy="6857998"/>
            <a:chOff x="-1" y="0"/>
            <a:chExt cx="5000264" cy="6667014"/>
          </a:xfrm>
          <a:blipFill dpi="0" rotWithShape="1">
            <a:blip r:embed="rId4">
              <a:extLst>
                <a:ext uri="{28A0092B-C50C-407E-A947-70E740481C1C}">
                  <a14:useLocalDpi xmlns:a14="http://schemas.microsoft.com/office/drawing/2010/main" xmlns="" val="0"/>
                </a:ext>
              </a:extLst>
            </a:blip>
            <a:srcRect/>
            <a:stretch>
              <a:fillRect/>
            </a:stretch>
          </a:blipFill>
        </p:grpSpPr>
        <p:sp>
          <p:nvSpPr>
            <p:cNvPr id="8" name="Rectangle 7">
              <a:extLst>
                <a:ext uri="{FF2B5EF4-FFF2-40B4-BE49-F238E27FC236}">
                  <a16:creationId xmlns:a16="http://schemas.microsoft.com/office/drawing/2014/main" xmlns="" id="{CDE9E0CF-6556-4341-B41E-8A7C44D04501}"/>
                </a:ext>
              </a:extLst>
            </p:cNvPr>
            <p:cNvSpPr/>
            <p:nvPr/>
          </p:nvSpPr>
          <p:spPr>
            <a:xfrm>
              <a:off x="-1" y="0"/>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xmlns="" id="{9257DA10-423B-4B01-8FCE-E451DB77135E}"/>
                </a:ext>
              </a:extLst>
            </p:cNvPr>
            <p:cNvSpPr/>
            <p:nvPr/>
          </p:nvSpPr>
          <p:spPr>
            <a:xfrm>
              <a:off x="-1" y="1666755"/>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0" name="Rectangle 9">
              <a:extLst>
                <a:ext uri="{FF2B5EF4-FFF2-40B4-BE49-F238E27FC236}">
                  <a16:creationId xmlns:a16="http://schemas.microsoft.com/office/drawing/2014/main" xmlns="" id="{0A1DCDC4-BEF8-4ECD-B02C-0F4292B78539}"/>
                </a:ext>
              </a:extLst>
            </p:cNvPr>
            <p:cNvSpPr/>
            <p:nvPr/>
          </p:nvSpPr>
          <p:spPr>
            <a:xfrm>
              <a:off x="-1" y="3333510"/>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1" name="Rectangle 10">
              <a:extLst>
                <a:ext uri="{FF2B5EF4-FFF2-40B4-BE49-F238E27FC236}">
                  <a16:creationId xmlns:a16="http://schemas.microsoft.com/office/drawing/2014/main" xmlns="" id="{CC032061-5110-48EC-AD27-04F0A5BE57E0}"/>
                </a:ext>
              </a:extLst>
            </p:cNvPr>
            <p:cNvSpPr/>
            <p:nvPr/>
          </p:nvSpPr>
          <p:spPr>
            <a:xfrm>
              <a:off x="-1" y="5000259"/>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2" name="Rectangle 11">
              <a:extLst>
                <a:ext uri="{FF2B5EF4-FFF2-40B4-BE49-F238E27FC236}">
                  <a16:creationId xmlns:a16="http://schemas.microsoft.com/office/drawing/2014/main" xmlns="" id="{CB281DB3-17BA-4C19-9640-982AA2DE0F70}"/>
                </a:ext>
              </a:extLst>
            </p:cNvPr>
            <p:cNvSpPr/>
            <p:nvPr/>
          </p:nvSpPr>
          <p:spPr>
            <a:xfrm>
              <a:off x="1666753" y="3333509"/>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4" name="Rectangle 13">
              <a:extLst>
                <a:ext uri="{FF2B5EF4-FFF2-40B4-BE49-F238E27FC236}">
                  <a16:creationId xmlns:a16="http://schemas.microsoft.com/office/drawing/2014/main" xmlns="" id="{C00E3650-2AEF-4F8B-9FA4-0D0AD89A1334}"/>
                </a:ext>
              </a:extLst>
            </p:cNvPr>
            <p:cNvSpPr/>
            <p:nvPr/>
          </p:nvSpPr>
          <p:spPr>
            <a:xfrm>
              <a:off x="1666754" y="5000261"/>
              <a:ext cx="1666756" cy="1666751"/>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5" name="Rectangle 14">
              <a:extLst>
                <a:ext uri="{FF2B5EF4-FFF2-40B4-BE49-F238E27FC236}">
                  <a16:creationId xmlns:a16="http://schemas.microsoft.com/office/drawing/2014/main" xmlns="" id="{AC2967C5-1894-440B-9C8A-C46039ABB7D3}"/>
                </a:ext>
              </a:extLst>
            </p:cNvPr>
            <p:cNvSpPr/>
            <p:nvPr/>
          </p:nvSpPr>
          <p:spPr>
            <a:xfrm>
              <a:off x="1666754" y="1666754"/>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6" name="Rectangle 15">
              <a:extLst>
                <a:ext uri="{FF2B5EF4-FFF2-40B4-BE49-F238E27FC236}">
                  <a16:creationId xmlns:a16="http://schemas.microsoft.com/office/drawing/2014/main" xmlns="" id="{B547C61F-45D2-48FB-B03A-99BC69B97296}"/>
                </a:ext>
              </a:extLst>
            </p:cNvPr>
            <p:cNvSpPr/>
            <p:nvPr/>
          </p:nvSpPr>
          <p:spPr>
            <a:xfrm>
              <a:off x="3333508" y="3333508"/>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grpSp>
      <p:pic>
        <p:nvPicPr>
          <p:cNvPr id="17" name="Picture 16">
            <a:extLst>
              <a:ext uri="{FF2B5EF4-FFF2-40B4-BE49-F238E27FC236}">
                <a16:creationId xmlns:a16="http://schemas.microsoft.com/office/drawing/2014/main" xmlns="" id="{6E01EC00-6AB7-45CC-8E80-98B0EDED28C4}"/>
              </a:ext>
            </a:extLst>
          </p:cNvPr>
          <p:cNvPicPr>
            <a:picLocks noChangeAspect="1"/>
          </p:cNvPicPr>
          <p:nvPr userDrawn="1"/>
        </p:nvPicPr>
        <p:blipFill>
          <a:blip r:embed="rId5">
            <a:lum bright="70000" contrast="-70000"/>
          </a:blip>
          <a:stretch>
            <a:fillRect/>
          </a:stretch>
        </p:blipFill>
        <p:spPr>
          <a:xfrm>
            <a:off x="8764442" y="6527247"/>
            <a:ext cx="889200" cy="144000"/>
          </a:xfrm>
          <a:prstGeom prst="rect">
            <a:avLst/>
          </a:prstGeom>
        </p:spPr>
      </p:pic>
    </p:spTree>
    <p:extLst>
      <p:ext uri="{BB962C8B-B14F-4D97-AF65-F5344CB8AC3E}">
        <p14:creationId xmlns:p14="http://schemas.microsoft.com/office/powerpoint/2010/main" xmlns="" val="962661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7773" name="think-cell Slide" r:id="rId3" imgW="360" imgH="360" progId="">
              <p:embed/>
            </p:oleObj>
          </a:graphicData>
        </a:graphic>
      </p:graphicFrame>
      <p:sp>
        <p:nvSpPr>
          <p:cNvPr id="7" name="Title 1"/>
          <p:cNvSpPr>
            <a:spLocks noGrp="1"/>
          </p:cNvSpPr>
          <p:nvPr>
            <p:ph type="title" hasCustomPrompt="1"/>
          </p:nvPr>
        </p:nvSpPr>
        <p:spPr>
          <a:xfrm>
            <a:off x="512499" y="515970"/>
            <a:ext cx="7675750" cy="335098"/>
          </a:xfrm>
          <a:noFill/>
        </p:spPr>
        <p:txBody>
          <a:bodyPr lIns="36000">
            <a:noAutofit/>
          </a:bodyPr>
          <a:lstStyle>
            <a:lvl1pPr algn="l">
              <a:defRPr sz="1625">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accent3">
                    <a:lumMod val="90000"/>
                    <a:lumOff val="10000"/>
                  </a:schemeClr>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1176572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8797" name="think-cell Slide" r:id="rId3" imgW="360" imgH="360" progId="">
              <p:embed/>
            </p:oleObj>
          </a:graphicData>
        </a:graphic>
      </p:graphicFrame>
      <p:sp>
        <p:nvSpPr>
          <p:cNvPr id="7" name="Title 1"/>
          <p:cNvSpPr>
            <a:spLocks noGrp="1"/>
          </p:cNvSpPr>
          <p:nvPr>
            <p:ph type="title" hasCustomPrompt="1"/>
          </p:nvPr>
        </p:nvSpPr>
        <p:spPr>
          <a:xfrm>
            <a:off x="512499" y="515970"/>
            <a:ext cx="7675750" cy="335098"/>
          </a:xfrm>
          <a:solidFill>
            <a:schemeClr val="bg1"/>
          </a:solidFill>
        </p:spPr>
        <p:txBody>
          <a:bodyPr lIns="36000">
            <a:noAutofit/>
          </a:bodyPr>
          <a:lstStyle>
            <a:lvl1pPr algn="l">
              <a:defRPr sz="1625">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accent3">
                    <a:lumMod val="90000"/>
                    <a:lumOff val="10000"/>
                  </a:schemeClr>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pic>
        <p:nvPicPr>
          <p:cNvPr id="39957" name="Picture 21" descr="Image result for National development agency">
            <a:extLst>
              <a:ext uri="{FF2B5EF4-FFF2-40B4-BE49-F238E27FC236}">
                <a16:creationId xmlns:a16="http://schemas.microsoft.com/office/drawing/2014/main" xmlns="" id="{F08C3913-CAEA-44AA-B2CD-D6CE9097F863}"/>
              </a:ext>
            </a:extLst>
          </p:cNvPr>
          <p:cNvPicPr>
            <a:picLocks noChangeAspect="1" noChangeArrowheads="1"/>
          </p:cNvPicPr>
          <p:nvPr userDrawn="1"/>
        </p:nvPicPr>
        <p:blipFill rotWithShape="1">
          <a:blip r:embed="rId4">
            <a:extLst>
              <a:ext uri="{28A0092B-C50C-407E-A947-70E740481C1C}">
                <a14:useLocalDpi xmlns:a14="http://schemas.microsoft.com/office/drawing/2010/main" xmlns="" val="0"/>
              </a:ext>
            </a:extLst>
          </a:blip>
          <a:srcRect t="27532" b="28699"/>
          <a:stretch/>
        </p:blipFill>
        <p:spPr bwMode="auto">
          <a:xfrm>
            <a:off x="7555870" y="6312444"/>
            <a:ext cx="806261" cy="4343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483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9821" name="think-cell Slide" r:id="rId3" imgW="360" imgH="360" progId="">
              <p:embed/>
            </p:oleObj>
          </a:graphicData>
        </a:graphic>
      </p:graphicFrame>
      <p:pic>
        <p:nvPicPr>
          <p:cNvPr id="6" name="Picture 5" descr="A picture containing ground&#10;&#10;Description generated with very high confidence">
            <a:extLst>
              <a:ext uri="{FF2B5EF4-FFF2-40B4-BE49-F238E27FC236}">
                <a16:creationId xmlns:a16="http://schemas.microsoft.com/office/drawing/2014/main" xmlns="" id="{DA3EA458-AA1D-4D1E-BC2C-E48A1E036B83}"/>
              </a:ext>
            </a:extLst>
          </p:cNvPr>
          <p:cNvPicPr>
            <a:picLocks noChangeAspect="1"/>
          </p:cNvPicPr>
          <p:nvPr userDrawn="1"/>
        </p:nvPicPr>
        <p:blipFill rotWithShape="1">
          <a:blip r:embed="rId4"/>
          <a:srcRect l="51588" t="2995" b="15335"/>
          <a:stretch/>
        </p:blipFill>
        <p:spPr>
          <a:xfrm>
            <a:off x="1" y="-1"/>
            <a:ext cx="9906000" cy="6858001"/>
          </a:xfrm>
          <a:prstGeom prst="rect">
            <a:avLst/>
          </a:prstGeom>
        </p:spPr>
      </p:pic>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329636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024696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10845" name="think-cell Slide" r:id="rId3" imgW="360" imgH="360" progId="">
              <p:embed/>
            </p:oleObj>
          </a:graphicData>
        </a:graphic>
      </p:graphicFrame>
      <p:pic>
        <p:nvPicPr>
          <p:cNvPr id="10" name="Picture 9" descr="A picture containing ground&#10;&#10;Description generated with very high confidence">
            <a:extLst>
              <a:ext uri="{FF2B5EF4-FFF2-40B4-BE49-F238E27FC236}">
                <a16:creationId xmlns:a16="http://schemas.microsoft.com/office/drawing/2014/main" xmlns="" id="{2BB9C680-4934-4BC1-8204-F47027798641}"/>
              </a:ext>
            </a:extLst>
          </p:cNvPr>
          <p:cNvPicPr>
            <a:picLocks noChangeAspect="1"/>
          </p:cNvPicPr>
          <p:nvPr userDrawn="1"/>
        </p:nvPicPr>
        <p:blipFill rotWithShape="1">
          <a:blip r:embed="rId4"/>
          <a:srcRect l="3177" t="2995" r="48411" b="15335"/>
          <a:stretch/>
        </p:blipFill>
        <p:spPr>
          <a:xfrm>
            <a:off x="5498" y="-2"/>
            <a:ext cx="9906000" cy="6858001"/>
          </a:xfrm>
          <a:prstGeom prst="rect">
            <a:avLst/>
          </a:prstGeom>
        </p:spPr>
      </p:pic>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4197860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11869" name="think-cell Slide" r:id="rId3" imgW="360" imgH="360" progId="">
              <p:embed/>
            </p:oleObj>
          </a:graphicData>
        </a:graphic>
      </p:graphicFrame>
      <p:pic>
        <p:nvPicPr>
          <p:cNvPr id="5" name="Picture 4">
            <a:extLst>
              <a:ext uri="{FF2B5EF4-FFF2-40B4-BE49-F238E27FC236}">
                <a16:creationId xmlns:a16="http://schemas.microsoft.com/office/drawing/2014/main" xmlns="" id="{E2FFA4DF-5267-405F-895B-B4780DA65A48}"/>
              </a:ext>
            </a:extLst>
          </p:cNvPr>
          <p:cNvPicPr>
            <a:picLocks noChangeAspect="1"/>
          </p:cNvPicPr>
          <p:nvPr userDrawn="1"/>
        </p:nvPicPr>
        <p:blipFill rotWithShape="1">
          <a:blip r:embed="rId4"/>
          <a:srcRect r="50000" b="15697"/>
          <a:stretch/>
        </p:blipFill>
        <p:spPr>
          <a:xfrm>
            <a:off x="0" y="-1"/>
            <a:ext cx="9911498" cy="6858001"/>
          </a:xfrm>
          <a:prstGeom prst="rect">
            <a:avLst/>
          </a:prstGeom>
        </p:spPr>
      </p:pic>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2112041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12893" name="think-cell Slide" r:id="rId3" imgW="360" imgH="360" progId="">
              <p:embed/>
            </p:oleObj>
          </a:graphicData>
        </a:graphic>
      </p:graphicFrame>
      <p:pic>
        <p:nvPicPr>
          <p:cNvPr id="10" name="Picture 9">
            <a:extLst>
              <a:ext uri="{FF2B5EF4-FFF2-40B4-BE49-F238E27FC236}">
                <a16:creationId xmlns:a16="http://schemas.microsoft.com/office/drawing/2014/main" xmlns="" id="{28768378-D554-4DA9-B99B-2CCEAB026116}"/>
              </a:ext>
            </a:extLst>
          </p:cNvPr>
          <p:cNvPicPr>
            <a:picLocks noChangeAspect="1"/>
          </p:cNvPicPr>
          <p:nvPr userDrawn="1"/>
        </p:nvPicPr>
        <p:blipFill rotWithShape="1">
          <a:blip r:embed="rId4"/>
          <a:srcRect l="49629" t="1265" r="463" b="14542"/>
          <a:stretch/>
        </p:blipFill>
        <p:spPr>
          <a:xfrm>
            <a:off x="0" y="0"/>
            <a:ext cx="9906000" cy="6858000"/>
          </a:xfrm>
          <a:prstGeom prst="rect">
            <a:avLst/>
          </a:prstGeom>
        </p:spPr>
      </p:pic>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2094320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13917" name="think-cell Slide" r:id="rId3" imgW="360" imgH="360" progId="">
              <p:embed/>
            </p:oleObj>
          </a:graphicData>
        </a:graphic>
      </p:graphicFrame>
      <p:pic>
        <p:nvPicPr>
          <p:cNvPr id="6" name="Picture 5">
            <a:extLst>
              <a:ext uri="{FF2B5EF4-FFF2-40B4-BE49-F238E27FC236}">
                <a16:creationId xmlns:a16="http://schemas.microsoft.com/office/drawing/2014/main" xmlns="" id="{F2C32EA4-7249-49F9-B22A-F8C633554B59}"/>
              </a:ext>
            </a:extLst>
          </p:cNvPr>
          <p:cNvPicPr>
            <a:picLocks noChangeAspect="1"/>
          </p:cNvPicPr>
          <p:nvPr userDrawn="1"/>
        </p:nvPicPr>
        <p:blipFill rotWithShape="1">
          <a:blip r:embed="rId4"/>
          <a:srcRect r="50000" b="50000"/>
          <a:stretch/>
        </p:blipFill>
        <p:spPr>
          <a:xfrm>
            <a:off x="-3871" y="0"/>
            <a:ext cx="9906000" cy="6858000"/>
          </a:xfrm>
          <a:prstGeom prst="rect">
            <a:avLst/>
          </a:prstGeom>
        </p:spPr>
      </p:pic>
      <p:sp>
        <p:nvSpPr>
          <p:cNvPr id="7" name="Title 1"/>
          <p:cNvSpPr>
            <a:spLocks noGrp="1"/>
          </p:cNvSpPr>
          <p:nvPr>
            <p:ph type="title" hasCustomPrompt="1"/>
          </p:nvPr>
        </p:nvSpPr>
        <p:spPr>
          <a:xfrm>
            <a:off x="564629" y="515970"/>
            <a:ext cx="7555316"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72888" y="949200"/>
            <a:ext cx="8752482"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3535542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14941" name="think-cell Slide" r:id="rId3" imgW="360" imgH="360" progId="">
              <p:embed/>
            </p:oleObj>
          </a:graphicData>
        </a:graphic>
      </p:graphicFrame>
      <p:pic>
        <p:nvPicPr>
          <p:cNvPr id="8" name="Picture 7">
            <a:extLst>
              <a:ext uri="{FF2B5EF4-FFF2-40B4-BE49-F238E27FC236}">
                <a16:creationId xmlns:a16="http://schemas.microsoft.com/office/drawing/2014/main" xmlns="" id="{A0893F9E-6D33-44D0-9985-BEDE56C123B6}"/>
              </a:ext>
            </a:extLst>
          </p:cNvPr>
          <p:cNvPicPr>
            <a:picLocks noChangeAspect="1"/>
          </p:cNvPicPr>
          <p:nvPr userDrawn="1"/>
        </p:nvPicPr>
        <p:blipFill rotWithShape="1">
          <a:blip r:embed="rId4"/>
          <a:srcRect l="50000" b="50000"/>
          <a:stretch/>
        </p:blipFill>
        <p:spPr>
          <a:xfrm>
            <a:off x="0" y="0"/>
            <a:ext cx="9906000" cy="6858000"/>
          </a:xfrm>
          <a:prstGeom prst="rect">
            <a:avLst/>
          </a:prstGeom>
        </p:spPr>
      </p:pic>
      <p:sp>
        <p:nvSpPr>
          <p:cNvPr id="7" name="Title 1"/>
          <p:cNvSpPr>
            <a:spLocks noGrp="1"/>
          </p:cNvSpPr>
          <p:nvPr>
            <p:ph type="title" hasCustomPrompt="1"/>
          </p:nvPr>
        </p:nvSpPr>
        <p:spPr>
          <a:xfrm>
            <a:off x="564629" y="515970"/>
            <a:ext cx="7555316"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72888" y="949200"/>
            <a:ext cx="8752482"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2805752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D122A59-0BEF-4E60-93E9-07619F9C0A3D}"/>
              </a:ext>
            </a:extLst>
          </p:cNvPr>
          <p:cNvPicPr>
            <a:picLocks noChangeAspect="1"/>
          </p:cNvPicPr>
          <p:nvPr userDrawn="1"/>
        </p:nvPicPr>
        <p:blipFill rotWithShape="1">
          <a:blip r:embed="rId3"/>
          <a:srcRect b="8250"/>
          <a:stretch/>
        </p:blipFill>
        <p:spPr>
          <a:xfrm>
            <a:off x="0" y="1"/>
            <a:ext cx="9906000" cy="6292223"/>
          </a:xfrm>
          <a:prstGeom prst="rect">
            <a:avLst/>
          </a:prstGeom>
        </p:spPr>
      </p:pic>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15965" name="think-cell Slide" r:id="rId4"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280773" y="2315156"/>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280773" y="1287157"/>
            <a:ext cx="2321051" cy="306238"/>
          </a:xfrm>
          <a:prstGeom prst="rect">
            <a:avLst/>
          </a:prstGeom>
          <a:no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17" name="Rectangle 16">
            <a:extLst>
              <a:ext uri="{FF2B5EF4-FFF2-40B4-BE49-F238E27FC236}">
                <a16:creationId xmlns:a16="http://schemas.microsoft.com/office/drawing/2014/main" xmlns="" id="{5CBAB2CC-BE78-45F8-898A-3A9CF2A3EBA4}"/>
              </a:ext>
            </a:extLst>
          </p:cNvPr>
          <p:cNvSpPr/>
          <p:nvPr userDrawn="1"/>
        </p:nvSpPr>
        <p:spPr>
          <a:xfrm>
            <a:off x="0" y="0"/>
            <a:ext cx="9906000" cy="6295292"/>
          </a:xfrm>
          <a:prstGeom prst="rect">
            <a:avLst/>
          </a:prstGeom>
          <a:solidFill>
            <a:schemeClr val="accent2">
              <a:alpha val="3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8" name="Picture 17">
            <a:extLst>
              <a:ext uri="{FF2B5EF4-FFF2-40B4-BE49-F238E27FC236}">
                <a16:creationId xmlns:a16="http://schemas.microsoft.com/office/drawing/2014/main" xmlns="" id="{E0E9CB4A-31AF-4C42-939E-3A711D3D1D52}"/>
              </a:ext>
            </a:extLst>
          </p:cNvPr>
          <p:cNvPicPr>
            <a:picLocks noChangeAspect="1"/>
          </p:cNvPicPr>
          <p:nvPr userDrawn="1"/>
        </p:nvPicPr>
        <p:blipFill>
          <a:blip r:embed="rId5"/>
          <a:stretch>
            <a:fillRect/>
          </a:stretch>
        </p:blipFill>
        <p:spPr>
          <a:xfrm>
            <a:off x="8585540" y="6527871"/>
            <a:ext cx="889200" cy="144000"/>
          </a:xfrm>
          <a:prstGeom prst="rect">
            <a:avLst/>
          </a:prstGeom>
        </p:spPr>
      </p:pic>
    </p:spTree>
    <p:extLst>
      <p:ext uri="{BB962C8B-B14F-4D97-AF65-F5344CB8AC3E}">
        <p14:creationId xmlns:p14="http://schemas.microsoft.com/office/powerpoint/2010/main" xmlns="" val="4018147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16989" name="think-cell Slide" r:id="rId3" imgW="360" imgH="360" progId="">
              <p:embed/>
            </p:oleObj>
          </a:graphicData>
        </a:graphic>
      </p:graphicFrame>
      <p:sp>
        <p:nvSpPr>
          <p:cNvPr id="5" name="Rectangle 4">
            <a:extLst>
              <a:ext uri="{FF2B5EF4-FFF2-40B4-BE49-F238E27FC236}">
                <a16:creationId xmlns:a16="http://schemas.microsoft.com/office/drawing/2014/main" xmlns="" id="{0D5DC9DD-194B-4137-BD85-DD13D333A24C}"/>
              </a:ext>
            </a:extLst>
          </p:cNvPr>
          <p:cNvSpPr/>
          <p:nvPr userDrawn="1"/>
        </p:nvSpPr>
        <p:spPr>
          <a:xfrm>
            <a:off x="0" y="0"/>
            <a:ext cx="9906000" cy="6295292"/>
          </a:xfrm>
          <a:prstGeom prst="rect">
            <a:avLst/>
          </a:prstGeom>
          <a:solidFill>
            <a:schemeClr val="accent3">
              <a:lumMod val="90000"/>
              <a:lumOff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288569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18013"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591777" y="1730365"/>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591777" y="702366"/>
            <a:ext cx="2321051" cy="306238"/>
          </a:xfrm>
          <a:prstGeom prst="rect">
            <a:avLst/>
          </a:prstGeom>
          <a:solidFill>
            <a:schemeClr val="accent3">
              <a:lumMod val="90000"/>
              <a:lumOff val="10000"/>
            </a:schemeClr>
          </a:solid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2" name="Rectangle 1">
            <a:extLst>
              <a:ext uri="{FF2B5EF4-FFF2-40B4-BE49-F238E27FC236}">
                <a16:creationId xmlns:a16="http://schemas.microsoft.com/office/drawing/2014/main" xmlns="" id="{717ED0F1-C875-45C4-800B-5C3B379D6216}"/>
              </a:ext>
            </a:extLst>
          </p:cNvPr>
          <p:cNvSpPr/>
          <p:nvPr userDrawn="1"/>
        </p:nvSpPr>
        <p:spPr>
          <a:xfrm>
            <a:off x="6987936" y="6136108"/>
            <a:ext cx="258630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4" name="Picture 13">
            <a:extLst>
              <a:ext uri="{FF2B5EF4-FFF2-40B4-BE49-F238E27FC236}">
                <a16:creationId xmlns:a16="http://schemas.microsoft.com/office/drawing/2014/main" xmlns="" id="{D3DCADFD-0F68-49D0-AC35-FDE3FE3A844C}"/>
              </a:ext>
            </a:extLst>
          </p:cNvPr>
          <p:cNvPicPr>
            <a:picLocks noChangeAspect="1"/>
          </p:cNvPicPr>
          <p:nvPr userDrawn="1"/>
        </p:nvPicPr>
        <p:blipFill rotWithShape="1">
          <a:blip r:embed="rId4"/>
          <a:srcRect r="50288" b="50000"/>
          <a:stretch/>
        </p:blipFill>
        <p:spPr>
          <a:xfrm>
            <a:off x="0" y="1"/>
            <a:ext cx="9906000" cy="6897795"/>
          </a:xfrm>
          <a:prstGeom prst="rect">
            <a:avLst/>
          </a:prstGeom>
        </p:spPr>
      </p:pic>
    </p:spTree>
    <p:extLst>
      <p:ext uri="{BB962C8B-B14F-4D97-AF65-F5344CB8AC3E}">
        <p14:creationId xmlns:p14="http://schemas.microsoft.com/office/powerpoint/2010/main" xmlns="" val="3898289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19037"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591777" y="1730365"/>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591777" y="702366"/>
            <a:ext cx="2321051" cy="306238"/>
          </a:xfrm>
          <a:prstGeom prst="rect">
            <a:avLst/>
          </a:prstGeom>
          <a:solidFill>
            <a:schemeClr val="accent3">
              <a:lumMod val="90000"/>
              <a:lumOff val="10000"/>
            </a:schemeClr>
          </a:solid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2" name="Rectangle 1">
            <a:extLst>
              <a:ext uri="{FF2B5EF4-FFF2-40B4-BE49-F238E27FC236}">
                <a16:creationId xmlns:a16="http://schemas.microsoft.com/office/drawing/2014/main" xmlns="" id="{717ED0F1-C875-45C4-800B-5C3B379D6216}"/>
              </a:ext>
            </a:extLst>
          </p:cNvPr>
          <p:cNvSpPr/>
          <p:nvPr userDrawn="1"/>
        </p:nvSpPr>
        <p:spPr>
          <a:xfrm>
            <a:off x="6987936" y="6136108"/>
            <a:ext cx="258630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0" name="Picture 9">
            <a:extLst>
              <a:ext uri="{FF2B5EF4-FFF2-40B4-BE49-F238E27FC236}">
                <a16:creationId xmlns:a16="http://schemas.microsoft.com/office/drawing/2014/main" xmlns="" id="{8D44ACF4-CC5A-43C2-9632-C25015435F66}"/>
              </a:ext>
            </a:extLst>
          </p:cNvPr>
          <p:cNvPicPr>
            <a:picLocks noChangeAspect="1"/>
          </p:cNvPicPr>
          <p:nvPr userDrawn="1"/>
        </p:nvPicPr>
        <p:blipFill rotWithShape="1">
          <a:blip r:embed="rId4"/>
          <a:srcRect l="49711" b="50000"/>
          <a:stretch/>
        </p:blipFill>
        <p:spPr>
          <a:xfrm>
            <a:off x="0" y="0"/>
            <a:ext cx="9963150" cy="6858000"/>
          </a:xfrm>
          <a:prstGeom prst="rect">
            <a:avLst/>
          </a:prstGeom>
        </p:spPr>
      </p:pic>
    </p:spTree>
    <p:extLst>
      <p:ext uri="{BB962C8B-B14F-4D97-AF65-F5344CB8AC3E}">
        <p14:creationId xmlns:p14="http://schemas.microsoft.com/office/powerpoint/2010/main" xmlns="" val="357407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20061"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591777" y="1730365"/>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591777" y="702366"/>
            <a:ext cx="2321051" cy="306238"/>
          </a:xfrm>
          <a:prstGeom prst="rect">
            <a:avLst/>
          </a:prstGeom>
          <a:solidFill>
            <a:schemeClr val="accent3">
              <a:lumMod val="90000"/>
              <a:lumOff val="10000"/>
            </a:schemeClr>
          </a:solid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2" name="Rectangle 1">
            <a:extLst>
              <a:ext uri="{FF2B5EF4-FFF2-40B4-BE49-F238E27FC236}">
                <a16:creationId xmlns:a16="http://schemas.microsoft.com/office/drawing/2014/main" xmlns="" id="{717ED0F1-C875-45C4-800B-5C3B379D6216}"/>
              </a:ext>
            </a:extLst>
          </p:cNvPr>
          <p:cNvSpPr/>
          <p:nvPr userDrawn="1"/>
        </p:nvSpPr>
        <p:spPr>
          <a:xfrm>
            <a:off x="6987936" y="6136108"/>
            <a:ext cx="258630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0" name="Picture 9">
            <a:extLst>
              <a:ext uri="{FF2B5EF4-FFF2-40B4-BE49-F238E27FC236}">
                <a16:creationId xmlns:a16="http://schemas.microsoft.com/office/drawing/2014/main" xmlns="" id="{8D44ACF4-CC5A-43C2-9632-C25015435F66}"/>
              </a:ext>
            </a:extLst>
          </p:cNvPr>
          <p:cNvPicPr>
            <a:picLocks noChangeAspect="1"/>
          </p:cNvPicPr>
          <p:nvPr userDrawn="1"/>
        </p:nvPicPr>
        <p:blipFill rotWithShape="1">
          <a:blip r:embed="rId4"/>
          <a:srcRect r="35726"/>
          <a:stretch/>
        </p:blipFill>
        <p:spPr>
          <a:xfrm>
            <a:off x="1" y="-34506"/>
            <a:ext cx="9905999" cy="6892506"/>
          </a:xfrm>
          <a:prstGeom prst="rect">
            <a:avLst/>
          </a:prstGeom>
        </p:spPr>
      </p:pic>
    </p:spTree>
    <p:extLst>
      <p:ext uri="{BB962C8B-B14F-4D97-AF65-F5344CB8AC3E}">
        <p14:creationId xmlns:p14="http://schemas.microsoft.com/office/powerpoint/2010/main" xmlns="" val="398424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111795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21085"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591777" y="1730365"/>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591777" y="702366"/>
            <a:ext cx="2321051" cy="306238"/>
          </a:xfrm>
          <a:prstGeom prst="rect">
            <a:avLst/>
          </a:prstGeom>
          <a:solidFill>
            <a:schemeClr val="accent3">
              <a:lumMod val="90000"/>
              <a:lumOff val="10000"/>
            </a:schemeClr>
          </a:solid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2" name="Rectangle 1">
            <a:extLst>
              <a:ext uri="{FF2B5EF4-FFF2-40B4-BE49-F238E27FC236}">
                <a16:creationId xmlns:a16="http://schemas.microsoft.com/office/drawing/2014/main" xmlns="" id="{717ED0F1-C875-45C4-800B-5C3B379D6216}"/>
              </a:ext>
            </a:extLst>
          </p:cNvPr>
          <p:cNvSpPr/>
          <p:nvPr userDrawn="1"/>
        </p:nvSpPr>
        <p:spPr>
          <a:xfrm>
            <a:off x="6987936" y="6136108"/>
            <a:ext cx="258630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0" name="Picture 9">
            <a:extLst>
              <a:ext uri="{FF2B5EF4-FFF2-40B4-BE49-F238E27FC236}">
                <a16:creationId xmlns:a16="http://schemas.microsoft.com/office/drawing/2014/main" xmlns="" id="{8D44ACF4-CC5A-43C2-9632-C25015435F66}"/>
              </a:ext>
            </a:extLst>
          </p:cNvPr>
          <p:cNvPicPr>
            <a:picLocks noChangeAspect="1"/>
          </p:cNvPicPr>
          <p:nvPr userDrawn="1"/>
        </p:nvPicPr>
        <p:blipFill rotWithShape="1">
          <a:blip r:embed="rId4"/>
          <a:srcRect r="35726"/>
          <a:stretch/>
        </p:blipFill>
        <p:spPr>
          <a:xfrm>
            <a:off x="1" y="-34506"/>
            <a:ext cx="9905999" cy="6892506"/>
          </a:xfrm>
          <a:prstGeom prst="rect">
            <a:avLst/>
          </a:prstGeom>
        </p:spPr>
      </p:pic>
      <p:sp>
        <p:nvSpPr>
          <p:cNvPr id="14" name="Rectangle 13">
            <a:extLst>
              <a:ext uri="{FF2B5EF4-FFF2-40B4-BE49-F238E27FC236}">
                <a16:creationId xmlns:a16="http://schemas.microsoft.com/office/drawing/2014/main" xmlns="" id="{E5B81F36-DD65-4F1D-98A0-B11188ED83CE}"/>
              </a:ext>
            </a:extLst>
          </p:cNvPr>
          <p:cNvSpPr/>
          <p:nvPr userDrawn="1"/>
        </p:nvSpPr>
        <p:spPr>
          <a:xfrm>
            <a:off x="0" y="0"/>
            <a:ext cx="9906000" cy="6858000"/>
          </a:xfrm>
          <a:prstGeom prst="rect">
            <a:avLst/>
          </a:prstGeom>
          <a:solidFill>
            <a:schemeClr val="accent3">
              <a:lumMod val="90000"/>
              <a:lumOff val="10000"/>
              <a:alpha val="39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Tree>
    <p:extLst>
      <p:ext uri="{BB962C8B-B14F-4D97-AF65-F5344CB8AC3E}">
        <p14:creationId xmlns:p14="http://schemas.microsoft.com/office/powerpoint/2010/main" xmlns="" val="3300480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22109" name="think-cell Slide" r:id="rId4" imgW="360" imgH="360" progId="">
              <p:embed/>
            </p:oleObj>
          </a:graphicData>
        </a:graphic>
      </p:graphicFrame>
      <p:sp>
        <p:nvSpPr>
          <p:cNvPr id="3" name="Rectangle 2" hidden="1">
            <a:extLst>
              <a:ext uri="{FF2B5EF4-FFF2-40B4-BE49-F238E27FC236}">
                <a16:creationId xmlns:a16="http://schemas.microsoft.com/office/drawing/2014/main" xmlns="" id="{1A021B93-E508-4C72-A62D-3031BBEA63D5}"/>
              </a:ext>
            </a:extLst>
          </p:cNvPr>
          <p:cNvSpPr/>
          <p:nvPr userDrawn="1">
            <p:custDataLst>
              <p:tags r:id="rId2"/>
            </p:custDataLst>
          </p:nvPr>
        </p:nvSpPr>
        <p:spPr>
          <a:xfrm>
            <a:off x="0" y="0"/>
            <a:ext cx="128984"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42950">
              <a:spcBef>
                <a:spcPct val="0"/>
              </a:spcBef>
              <a:spcAft>
                <a:spcPct val="0"/>
              </a:spcAft>
            </a:pPr>
            <a:endParaRPr lang="en-US" sz="1625" dirty="0">
              <a:solidFill>
                <a:srgbClr val="FFFFFF"/>
              </a:solidFill>
              <a:latin typeface="Segoe UI Semibold" panose="020B0702040204020203" pitchFamily="34" charset="0"/>
              <a:sym typeface="Segoe UI Semibold" panose="020B0702040204020203" pitchFamily="34" charset="0"/>
            </a:endParaRPr>
          </a:p>
        </p:txBody>
      </p:sp>
      <p:pic>
        <p:nvPicPr>
          <p:cNvPr id="10" name="Picture 9">
            <a:extLst>
              <a:ext uri="{FF2B5EF4-FFF2-40B4-BE49-F238E27FC236}">
                <a16:creationId xmlns:a16="http://schemas.microsoft.com/office/drawing/2014/main" xmlns="" id="{E1E135FF-C665-492D-B56A-7D6363164B41}"/>
              </a:ext>
            </a:extLst>
          </p:cNvPr>
          <p:cNvPicPr>
            <a:picLocks noChangeAspect="1"/>
          </p:cNvPicPr>
          <p:nvPr userDrawn="1"/>
        </p:nvPicPr>
        <p:blipFill rotWithShape="1">
          <a:blip r:embed="rId5"/>
          <a:srcRect l="86498" t="1482" r="925" b="81683"/>
          <a:stretch/>
        </p:blipFill>
        <p:spPr>
          <a:xfrm>
            <a:off x="8922904" y="1"/>
            <a:ext cx="983096" cy="1154545"/>
          </a:xfrm>
          <a:prstGeom prst="rect">
            <a:avLst/>
          </a:prstGeom>
        </p:spPr>
      </p:pic>
      <p:sp>
        <p:nvSpPr>
          <p:cNvPr id="5" name="Text Placeholder 3">
            <a:extLst>
              <a:ext uri="{FF2B5EF4-FFF2-40B4-BE49-F238E27FC236}">
                <a16:creationId xmlns:a16="http://schemas.microsoft.com/office/drawing/2014/main" xmlns="" id="{C148230C-FC63-4FD4-B1D0-C4539887B2E7}"/>
              </a:ext>
            </a:extLst>
          </p:cNvPr>
          <p:cNvSpPr>
            <a:spLocks noGrp="1"/>
          </p:cNvSpPr>
          <p:nvPr>
            <p:ph type="body" sz="quarter" idx="10" hasCustomPrompt="1"/>
          </p:nvPr>
        </p:nvSpPr>
        <p:spPr>
          <a:xfrm>
            <a:off x="564952" y="1628776"/>
            <a:ext cx="8891999" cy="4678825"/>
          </a:xfrm>
          <a:prstGeom prst="rect">
            <a:avLst/>
          </a:prstGeom>
        </p:spPr>
        <p:txBody>
          <a:bodyPr vert="horz" wrap="square" lIns="36000" tIns="0" rIns="0" bIns="0" rtlCol="0">
            <a:noAutofit/>
          </a:bodyPr>
          <a:lstStyle>
            <a:lvl1pPr marL="141883" indent="-141883">
              <a:tabLst>
                <a:tab pos="74811" algn="l"/>
              </a:tabLst>
              <a:defRPr sz="975">
                <a:solidFill>
                  <a:schemeClr val="accent3">
                    <a:lumMod val="90000"/>
                    <a:lumOff val="10000"/>
                  </a:schemeClr>
                </a:solidFill>
                <a:latin typeface="+mn-lt"/>
              </a:defRPr>
            </a:lvl1pPr>
            <a:lvl2pPr marL="292795" indent="-150912">
              <a:defRPr lang="en-US" sz="975" dirty="0" smtClean="0">
                <a:solidFill>
                  <a:schemeClr val="accent3">
                    <a:lumMod val="90000"/>
                    <a:lumOff val="10000"/>
                  </a:schemeClr>
                </a:solidFill>
                <a:latin typeface="+mn-lt"/>
              </a:defRPr>
            </a:lvl2pPr>
            <a:lvl3pPr marL="434678" indent="-141883">
              <a:defRPr lang="en-US" sz="975" dirty="0" smtClean="0">
                <a:solidFill>
                  <a:schemeClr val="accent3">
                    <a:lumMod val="90000"/>
                    <a:lumOff val="10000"/>
                  </a:schemeClr>
                </a:solidFill>
                <a:latin typeface="+mn-lt"/>
              </a:defRPr>
            </a:lvl3pPr>
            <a:lvl4pPr marL="141883" indent="-141883">
              <a:defRPr lang="en-US" sz="975"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p:txBody>
      </p:sp>
      <p:sp>
        <p:nvSpPr>
          <p:cNvPr id="4" name="Title 3">
            <a:extLst>
              <a:ext uri="{FF2B5EF4-FFF2-40B4-BE49-F238E27FC236}">
                <a16:creationId xmlns:a16="http://schemas.microsoft.com/office/drawing/2014/main" xmlns="" id="{7760C3CC-758C-4057-87A5-8F8A86B6EF49}"/>
              </a:ext>
            </a:extLst>
          </p:cNvPr>
          <p:cNvSpPr>
            <a:spLocks noGrp="1"/>
          </p:cNvSpPr>
          <p:nvPr>
            <p:ph type="title"/>
          </p:nvPr>
        </p:nvSpPr>
        <p:spPr/>
        <p:txBody>
          <a:bodyPr/>
          <a:lstStyle/>
          <a:p>
            <a:r>
              <a:rPr lang="en-US"/>
              <a:t>Click to edit Master title style</a:t>
            </a:r>
            <a:endParaRPr lang="en-ZA"/>
          </a:p>
        </p:txBody>
      </p:sp>
      <p:sp>
        <p:nvSpPr>
          <p:cNvPr id="7" name="Text Placeholder 6">
            <a:extLst>
              <a:ext uri="{FF2B5EF4-FFF2-40B4-BE49-F238E27FC236}">
                <a16:creationId xmlns:a16="http://schemas.microsoft.com/office/drawing/2014/main" xmlns="" id="{069D51C6-0715-49D0-8883-5FB6A1C58270}"/>
              </a:ext>
            </a:extLst>
          </p:cNvPr>
          <p:cNvSpPr>
            <a:spLocks noGrp="1"/>
          </p:cNvSpPr>
          <p:nvPr>
            <p:ph type="body" sz="quarter" idx="11" hasCustomPrompt="1"/>
          </p:nvPr>
        </p:nvSpPr>
        <p:spPr>
          <a:xfrm>
            <a:off x="564952" y="1060451"/>
            <a:ext cx="8892183" cy="200055"/>
          </a:xfrm>
        </p:spPr>
        <p:txBody>
          <a:bodyPr/>
          <a:lstStyle>
            <a:lvl1pPr marL="0" indent="0">
              <a:buFontTx/>
              <a:buNone/>
              <a:defRPr sz="1300"/>
            </a:lvl1pPr>
            <a:lvl2pPr marL="147042" indent="0">
              <a:buFontTx/>
              <a:buNone/>
              <a:defRPr sz="1300"/>
            </a:lvl2pPr>
            <a:lvl3pPr marL="292795" indent="0">
              <a:buFontTx/>
              <a:buNone/>
              <a:defRPr sz="1300"/>
            </a:lvl3pPr>
            <a:lvl4pPr marL="380333" indent="0">
              <a:buFontTx/>
              <a:buNone/>
              <a:defRPr sz="1300"/>
            </a:lvl4pPr>
            <a:lvl5pPr marL="513671" indent="0">
              <a:buFontTx/>
              <a:buNone/>
              <a:defRPr sz="1300"/>
            </a:lvl5pPr>
          </a:lstStyle>
          <a:p>
            <a:pPr lvl="0"/>
            <a:r>
              <a:rPr lang="en-US" dirty="0"/>
              <a:t>Insert Sub Title</a:t>
            </a:r>
            <a:endParaRPr lang="en-ZA" dirty="0"/>
          </a:p>
        </p:txBody>
      </p:sp>
    </p:spTree>
    <p:extLst>
      <p:ext uri="{BB962C8B-B14F-4D97-AF65-F5344CB8AC3E}">
        <p14:creationId xmlns:p14="http://schemas.microsoft.com/office/powerpoint/2010/main" xmlns="" val="3840959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23133" name="think-cell Slide" r:id="rId4" imgW="360" imgH="360" progId="">
              <p:embed/>
            </p:oleObj>
          </a:graphicData>
        </a:graphic>
      </p:graphicFrame>
      <p:sp>
        <p:nvSpPr>
          <p:cNvPr id="3" name="Rectangle 2" hidden="1">
            <a:extLst>
              <a:ext uri="{FF2B5EF4-FFF2-40B4-BE49-F238E27FC236}">
                <a16:creationId xmlns:a16="http://schemas.microsoft.com/office/drawing/2014/main" xmlns="" id="{1A021B93-E508-4C72-A62D-3031BBEA63D5}"/>
              </a:ext>
            </a:extLst>
          </p:cNvPr>
          <p:cNvSpPr/>
          <p:nvPr userDrawn="1">
            <p:custDataLst>
              <p:tags r:id="rId2"/>
            </p:custDataLst>
          </p:nvPr>
        </p:nvSpPr>
        <p:spPr>
          <a:xfrm>
            <a:off x="0" y="0"/>
            <a:ext cx="128984"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42950">
              <a:spcBef>
                <a:spcPct val="0"/>
              </a:spcBef>
              <a:spcAft>
                <a:spcPct val="0"/>
              </a:spcAft>
            </a:pPr>
            <a:endParaRPr lang="en-US" sz="1625" dirty="0">
              <a:solidFill>
                <a:srgbClr val="FFFFFF"/>
              </a:solidFill>
              <a:latin typeface="Segoe UI Semibold" panose="020B0702040204020203" pitchFamily="34" charset="0"/>
              <a:sym typeface="Segoe UI Semibold" panose="020B0702040204020203" pitchFamily="34" charset="0"/>
            </a:endParaRPr>
          </a:p>
        </p:txBody>
      </p:sp>
      <p:pic>
        <p:nvPicPr>
          <p:cNvPr id="10" name="Picture 9">
            <a:extLst>
              <a:ext uri="{FF2B5EF4-FFF2-40B4-BE49-F238E27FC236}">
                <a16:creationId xmlns:a16="http://schemas.microsoft.com/office/drawing/2014/main" xmlns="" id="{E1E135FF-C665-492D-B56A-7D6363164B41}"/>
              </a:ext>
            </a:extLst>
          </p:cNvPr>
          <p:cNvPicPr>
            <a:picLocks noChangeAspect="1"/>
          </p:cNvPicPr>
          <p:nvPr userDrawn="1"/>
        </p:nvPicPr>
        <p:blipFill rotWithShape="1">
          <a:blip r:embed="rId5"/>
          <a:srcRect l="86498" t="1482" r="925" b="81683"/>
          <a:stretch/>
        </p:blipFill>
        <p:spPr>
          <a:xfrm>
            <a:off x="8922904" y="1"/>
            <a:ext cx="983096" cy="1154545"/>
          </a:xfrm>
          <a:prstGeom prst="rect">
            <a:avLst/>
          </a:prstGeom>
        </p:spPr>
      </p:pic>
      <p:sp>
        <p:nvSpPr>
          <p:cNvPr id="5" name="Text Placeholder 3">
            <a:extLst>
              <a:ext uri="{FF2B5EF4-FFF2-40B4-BE49-F238E27FC236}">
                <a16:creationId xmlns:a16="http://schemas.microsoft.com/office/drawing/2014/main" xmlns="" id="{C148230C-FC63-4FD4-B1D0-C4539887B2E7}"/>
              </a:ext>
            </a:extLst>
          </p:cNvPr>
          <p:cNvSpPr>
            <a:spLocks noGrp="1"/>
          </p:cNvSpPr>
          <p:nvPr>
            <p:ph type="body" sz="quarter" idx="10" hasCustomPrompt="1"/>
          </p:nvPr>
        </p:nvSpPr>
        <p:spPr>
          <a:xfrm>
            <a:off x="564952" y="1628776"/>
            <a:ext cx="8891999" cy="4678825"/>
          </a:xfrm>
          <a:prstGeom prst="rect">
            <a:avLst/>
          </a:prstGeom>
        </p:spPr>
        <p:txBody>
          <a:bodyPr vert="horz" wrap="square" lIns="36000" tIns="0" rIns="0" bIns="0" rtlCol="0">
            <a:noAutofit/>
          </a:bodyPr>
          <a:lstStyle>
            <a:lvl1pPr marL="141883" indent="-141883">
              <a:tabLst>
                <a:tab pos="74811" algn="l"/>
              </a:tabLst>
              <a:defRPr sz="975">
                <a:solidFill>
                  <a:schemeClr val="accent3">
                    <a:lumMod val="90000"/>
                    <a:lumOff val="10000"/>
                  </a:schemeClr>
                </a:solidFill>
                <a:latin typeface="+mn-lt"/>
              </a:defRPr>
            </a:lvl1pPr>
            <a:lvl2pPr marL="292795" indent="-150912">
              <a:defRPr lang="en-US" sz="975" dirty="0" smtClean="0">
                <a:solidFill>
                  <a:schemeClr val="accent3">
                    <a:lumMod val="90000"/>
                    <a:lumOff val="10000"/>
                  </a:schemeClr>
                </a:solidFill>
                <a:latin typeface="+mn-lt"/>
              </a:defRPr>
            </a:lvl2pPr>
            <a:lvl3pPr marL="434678" indent="-141883">
              <a:defRPr lang="en-US" sz="975" dirty="0" smtClean="0">
                <a:solidFill>
                  <a:schemeClr val="accent3">
                    <a:lumMod val="90000"/>
                    <a:lumOff val="10000"/>
                  </a:schemeClr>
                </a:solidFill>
                <a:latin typeface="+mn-lt"/>
              </a:defRPr>
            </a:lvl3pPr>
            <a:lvl4pPr marL="141883" indent="-141883">
              <a:defRPr lang="en-US" sz="975"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p:txBody>
      </p:sp>
      <p:sp>
        <p:nvSpPr>
          <p:cNvPr id="4" name="Title 3">
            <a:extLst>
              <a:ext uri="{FF2B5EF4-FFF2-40B4-BE49-F238E27FC236}">
                <a16:creationId xmlns:a16="http://schemas.microsoft.com/office/drawing/2014/main" xmlns="" id="{7760C3CC-758C-4057-87A5-8F8A86B6EF49}"/>
              </a:ext>
            </a:extLst>
          </p:cNvPr>
          <p:cNvSpPr>
            <a:spLocks noGrp="1"/>
          </p:cNvSpPr>
          <p:nvPr>
            <p:ph type="title"/>
          </p:nvPr>
        </p:nvSpPr>
        <p:spPr/>
        <p:txBody>
          <a:bodyPr/>
          <a:lstStyle/>
          <a:p>
            <a:r>
              <a:rPr lang="en-US"/>
              <a:t>Click to edit Master title style</a:t>
            </a:r>
            <a:endParaRPr lang="en-ZA"/>
          </a:p>
        </p:txBody>
      </p:sp>
      <p:sp>
        <p:nvSpPr>
          <p:cNvPr id="7" name="Text Placeholder 6">
            <a:extLst>
              <a:ext uri="{FF2B5EF4-FFF2-40B4-BE49-F238E27FC236}">
                <a16:creationId xmlns:a16="http://schemas.microsoft.com/office/drawing/2014/main" xmlns="" id="{069D51C6-0715-49D0-8883-5FB6A1C58270}"/>
              </a:ext>
            </a:extLst>
          </p:cNvPr>
          <p:cNvSpPr>
            <a:spLocks noGrp="1"/>
          </p:cNvSpPr>
          <p:nvPr>
            <p:ph type="body" sz="quarter" idx="11" hasCustomPrompt="1"/>
          </p:nvPr>
        </p:nvSpPr>
        <p:spPr>
          <a:xfrm>
            <a:off x="564952" y="1060451"/>
            <a:ext cx="8892183" cy="200055"/>
          </a:xfrm>
        </p:spPr>
        <p:txBody>
          <a:bodyPr/>
          <a:lstStyle>
            <a:lvl1pPr marL="0" indent="0">
              <a:buFontTx/>
              <a:buNone/>
              <a:defRPr sz="1300"/>
            </a:lvl1pPr>
            <a:lvl2pPr marL="147042" indent="0">
              <a:buFontTx/>
              <a:buNone/>
              <a:defRPr sz="1300"/>
            </a:lvl2pPr>
            <a:lvl3pPr marL="292795" indent="0">
              <a:buFontTx/>
              <a:buNone/>
              <a:defRPr sz="1300"/>
            </a:lvl3pPr>
            <a:lvl4pPr marL="380333" indent="0">
              <a:buFontTx/>
              <a:buNone/>
              <a:defRPr sz="1300"/>
            </a:lvl4pPr>
            <a:lvl5pPr marL="513671" indent="0">
              <a:buFontTx/>
              <a:buNone/>
              <a:defRPr sz="1300"/>
            </a:lvl5pPr>
          </a:lstStyle>
          <a:p>
            <a:pPr lvl="0"/>
            <a:r>
              <a:rPr lang="en-US" dirty="0"/>
              <a:t>Insert Sub Title</a:t>
            </a:r>
            <a:endParaRPr lang="en-ZA" dirty="0"/>
          </a:p>
        </p:txBody>
      </p:sp>
    </p:spTree>
    <p:extLst>
      <p:ext uri="{BB962C8B-B14F-4D97-AF65-F5344CB8AC3E}">
        <p14:creationId xmlns:p14="http://schemas.microsoft.com/office/powerpoint/2010/main" xmlns="" val="818570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26152" name="think-cell Slide" r:id="rId3" imgW="270" imgH="270" progId="">
              <p:embed/>
            </p:oleObj>
          </a:graphicData>
        </a:graphic>
      </p:graphicFrame>
      <p:sp>
        <p:nvSpPr>
          <p:cNvPr id="18" name="TextBox 17"/>
          <p:cNvSpPr txBox="1"/>
          <p:nvPr userDrawn="1"/>
        </p:nvSpPr>
        <p:spPr>
          <a:xfrm>
            <a:off x="2251785" y="6355874"/>
            <a:ext cx="7216168" cy="321883"/>
          </a:xfrm>
          <a:prstGeom prst="rect">
            <a:avLst/>
          </a:prstGeom>
          <a:noFill/>
        </p:spPr>
        <p:txBody>
          <a:bodyPr wrap="square" rtlCol="0">
            <a:spAutoFit/>
          </a:bodyPr>
          <a:lstStyle/>
          <a:p>
            <a:pPr algn="r" defTabSz="742871"/>
            <a:r>
              <a:rPr lang="en-US" sz="746" dirty="0">
                <a:solidFill>
                  <a:srgbClr val="303333"/>
                </a:solidFill>
                <a:sym typeface="Segoe UI" panose="020B0502040204020203" pitchFamily="34" charset="0"/>
              </a:rPr>
              <a:t>CONFIDENTIAL AND PROPRIETARY </a:t>
            </a:r>
            <a:br>
              <a:rPr lang="en-US" sz="746" dirty="0">
                <a:solidFill>
                  <a:srgbClr val="303333"/>
                </a:solidFill>
                <a:sym typeface="Segoe UI" panose="020B0502040204020203" pitchFamily="34" charset="0"/>
              </a:rPr>
            </a:br>
            <a:r>
              <a:rPr lang="en-US" sz="746" dirty="0">
                <a:solidFill>
                  <a:srgbClr val="303333"/>
                </a:solidFill>
                <a:sym typeface="Segoe UI" panose="020B0502040204020203" pitchFamily="34" charset="0"/>
              </a:rPr>
              <a:t>Any use of this material without the permission of Letsema is strictly prohibited</a:t>
            </a:r>
          </a:p>
        </p:txBody>
      </p:sp>
      <p:pic>
        <p:nvPicPr>
          <p:cNvPr id="16" name="Picture 15">
            <a:extLst>
              <a:ext uri="{FF2B5EF4-FFF2-40B4-BE49-F238E27FC236}">
                <a16:creationId xmlns:a16="http://schemas.microsoft.com/office/drawing/2014/main" xmlns="" id="{2A888493-B9AD-4E71-9676-73CC59E4712B}"/>
              </a:ext>
            </a:extLst>
          </p:cNvPr>
          <p:cNvPicPr>
            <a:picLocks noChangeAspect="1"/>
          </p:cNvPicPr>
          <p:nvPr userDrawn="1"/>
        </p:nvPicPr>
        <p:blipFill>
          <a:blip r:embed="rId4"/>
          <a:stretch>
            <a:fillRect/>
          </a:stretch>
        </p:blipFill>
        <p:spPr>
          <a:xfrm>
            <a:off x="0" y="0"/>
            <a:ext cx="9906000" cy="6858000"/>
          </a:xfrm>
          <a:prstGeom prst="rect">
            <a:avLst/>
          </a:prstGeom>
        </p:spPr>
      </p:pic>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20" name="Text Placeholder 3">
            <a:extLst>
              <a:ext uri="{FF2B5EF4-FFF2-40B4-BE49-F238E27FC236}">
                <a16:creationId xmlns:a16="http://schemas.microsoft.com/office/drawing/2014/main" xmlns="" id="{B5DEEE08-7C00-4ADC-8092-2248789EC7AE}"/>
              </a:ext>
            </a:extLst>
          </p:cNvPr>
          <p:cNvSpPr>
            <a:spLocks noGrp="1"/>
          </p:cNvSpPr>
          <p:nvPr>
            <p:ph type="body" sz="quarter" idx="13"/>
          </p:nvPr>
        </p:nvSpPr>
        <p:spPr>
          <a:xfrm>
            <a:off x="7344128" y="3329704"/>
            <a:ext cx="1821423" cy="250068"/>
          </a:xfrm>
          <a:prstGeom prst="rect">
            <a:avLst/>
          </a:prstGeom>
        </p:spPr>
        <p:txBody>
          <a:bodyPr/>
          <a:lstStyle>
            <a:lvl1pPr marL="0" indent="0" algn="ctr">
              <a:buNone/>
              <a:defRPr sz="1625" i="0">
                <a:solidFill>
                  <a:schemeClr val="bg1"/>
                </a:solidFill>
                <a:latin typeface="Segoe UI Light"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pic>
        <p:nvPicPr>
          <p:cNvPr id="21" name="Picture 20">
            <a:extLst>
              <a:ext uri="{FF2B5EF4-FFF2-40B4-BE49-F238E27FC236}">
                <a16:creationId xmlns:a16="http://schemas.microsoft.com/office/drawing/2014/main" xmlns="" id="{51C9452F-1984-4FEE-885B-B747D56C624E}"/>
              </a:ext>
            </a:extLst>
          </p:cNvPr>
          <p:cNvPicPr>
            <a:picLocks noChangeAspect="1"/>
          </p:cNvPicPr>
          <p:nvPr userDrawn="1"/>
        </p:nvPicPr>
        <p:blipFill>
          <a:blip r:embed="rId5"/>
          <a:stretch>
            <a:fillRect/>
          </a:stretch>
        </p:blipFill>
        <p:spPr>
          <a:xfrm>
            <a:off x="722848" y="3238472"/>
            <a:ext cx="2322043" cy="381053"/>
          </a:xfrm>
          <a:prstGeom prst="rect">
            <a:avLst/>
          </a:prstGeom>
        </p:spPr>
      </p:pic>
    </p:spTree>
    <p:extLst>
      <p:ext uri="{BB962C8B-B14F-4D97-AF65-F5344CB8AC3E}">
        <p14:creationId xmlns:p14="http://schemas.microsoft.com/office/powerpoint/2010/main" xmlns="" val="2542850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27176" name="think-cell Slide" r:id="rId3" imgW="270" imgH="270" progId="">
              <p:embed/>
            </p:oleObj>
          </a:graphicData>
        </a:graphic>
      </p:graphicFrame>
      <p:sp>
        <p:nvSpPr>
          <p:cNvPr id="18" name="TextBox 17"/>
          <p:cNvSpPr txBox="1"/>
          <p:nvPr userDrawn="1"/>
        </p:nvSpPr>
        <p:spPr>
          <a:xfrm>
            <a:off x="2251785" y="6355874"/>
            <a:ext cx="7216168" cy="321883"/>
          </a:xfrm>
          <a:prstGeom prst="rect">
            <a:avLst/>
          </a:prstGeom>
          <a:noFill/>
        </p:spPr>
        <p:txBody>
          <a:bodyPr wrap="square" rtlCol="0">
            <a:spAutoFit/>
          </a:bodyPr>
          <a:lstStyle/>
          <a:p>
            <a:pPr algn="r" defTabSz="742871"/>
            <a:r>
              <a:rPr lang="en-US" sz="746" dirty="0">
                <a:solidFill>
                  <a:srgbClr val="303333"/>
                </a:solidFill>
                <a:sym typeface="Segoe UI" panose="020B0502040204020203" pitchFamily="34" charset="0"/>
              </a:rPr>
              <a:t>CONFIDENTIAL AND PROPRIETARY </a:t>
            </a:r>
            <a:br>
              <a:rPr lang="en-US" sz="746" dirty="0">
                <a:solidFill>
                  <a:srgbClr val="303333"/>
                </a:solidFill>
                <a:sym typeface="Segoe UI" panose="020B0502040204020203" pitchFamily="34" charset="0"/>
              </a:rPr>
            </a:br>
            <a:r>
              <a:rPr lang="en-US" sz="746" dirty="0">
                <a:solidFill>
                  <a:srgbClr val="303333"/>
                </a:solidFill>
                <a:sym typeface="Segoe UI" panose="020B0502040204020203" pitchFamily="34" charset="0"/>
              </a:rPr>
              <a:t>Any use of this material without the permission of Letsema is strictly prohibited</a:t>
            </a:r>
          </a:p>
        </p:txBody>
      </p:sp>
      <p:pic>
        <p:nvPicPr>
          <p:cNvPr id="16" name="Picture 15">
            <a:extLst>
              <a:ext uri="{FF2B5EF4-FFF2-40B4-BE49-F238E27FC236}">
                <a16:creationId xmlns:a16="http://schemas.microsoft.com/office/drawing/2014/main" xmlns="" id="{2A888493-B9AD-4E71-9676-73CC59E4712B}"/>
              </a:ext>
            </a:extLst>
          </p:cNvPr>
          <p:cNvPicPr>
            <a:picLocks noChangeAspect="1"/>
          </p:cNvPicPr>
          <p:nvPr userDrawn="1"/>
        </p:nvPicPr>
        <p:blipFill>
          <a:blip r:embed="rId4"/>
          <a:stretch>
            <a:fillRect/>
          </a:stretch>
        </p:blipFill>
        <p:spPr>
          <a:xfrm>
            <a:off x="0" y="0"/>
            <a:ext cx="9906000" cy="6858000"/>
          </a:xfrm>
          <a:prstGeom prst="rect">
            <a:avLst/>
          </a:prstGeom>
        </p:spPr>
      </p:pic>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Tree>
    <p:extLst>
      <p:ext uri="{BB962C8B-B14F-4D97-AF65-F5344CB8AC3E}">
        <p14:creationId xmlns:p14="http://schemas.microsoft.com/office/powerpoint/2010/main" xmlns="" val="2791929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28200"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0" name="Rectangle 19">
            <a:extLst>
              <a:ext uri="{FF2B5EF4-FFF2-40B4-BE49-F238E27FC236}">
                <a16:creationId xmlns:a16="http://schemas.microsoft.com/office/drawing/2014/main" xmlns="" id="{D6922CA3-BBC2-4E1D-B1D1-FAAD72080EEA}"/>
              </a:ext>
            </a:extLst>
          </p:cNvPr>
          <p:cNvSpPr/>
          <p:nvPr userDrawn="1"/>
        </p:nvSpPr>
        <p:spPr>
          <a:xfrm>
            <a:off x="2" y="0"/>
            <a:ext cx="5386384" cy="68580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60" b="1" dirty="0">
              <a:solidFill>
                <a:srgbClr val="FFFFFF"/>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280773" y="2315156"/>
            <a:ext cx="3734529" cy="204030"/>
          </a:xfrm>
          <a:prstGeom prst="rect">
            <a:avLst/>
          </a:prstGeom>
        </p:spPr>
        <p:txBody>
          <a:bodyPr/>
          <a:lstStyle>
            <a:lvl1pPr marL="0" indent="0">
              <a:buNone/>
              <a:defRPr sz="1326" i="0">
                <a:solidFill>
                  <a:schemeClr val="accent3">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280773" y="1287157"/>
            <a:ext cx="2321051" cy="306238"/>
          </a:xfrm>
          <a:prstGeom prst="rect">
            <a:avLst/>
          </a:prstGeom>
          <a:noFill/>
        </p:spPr>
        <p:txBody>
          <a:bodyPr/>
          <a:lstStyle>
            <a:lvl1pPr marL="0" indent="0">
              <a:buNone/>
              <a:defRPr sz="1990" i="0">
                <a:solidFill>
                  <a:schemeClr val="accent6"/>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pic>
        <p:nvPicPr>
          <p:cNvPr id="14" name="Picture 13">
            <a:extLst>
              <a:ext uri="{FF2B5EF4-FFF2-40B4-BE49-F238E27FC236}">
                <a16:creationId xmlns:a16="http://schemas.microsoft.com/office/drawing/2014/main" xmlns="" id="{58C444CC-C0A7-4226-9875-6E320E08B890}"/>
              </a:ext>
            </a:extLst>
          </p:cNvPr>
          <p:cNvPicPr>
            <a:picLocks noChangeAspect="1"/>
          </p:cNvPicPr>
          <p:nvPr userDrawn="1"/>
        </p:nvPicPr>
        <p:blipFill>
          <a:blip r:embed="rId4"/>
          <a:stretch>
            <a:fillRect/>
          </a:stretch>
        </p:blipFill>
        <p:spPr>
          <a:xfrm>
            <a:off x="8585540" y="6527871"/>
            <a:ext cx="889200" cy="144000"/>
          </a:xfrm>
          <a:prstGeom prst="rect">
            <a:avLst/>
          </a:prstGeom>
        </p:spPr>
      </p:pic>
      <p:pic>
        <p:nvPicPr>
          <p:cNvPr id="17" name="Picture 16">
            <a:extLst>
              <a:ext uri="{FF2B5EF4-FFF2-40B4-BE49-F238E27FC236}">
                <a16:creationId xmlns:a16="http://schemas.microsoft.com/office/drawing/2014/main" xmlns="" id="{1D5CB3CA-0D7B-4B3F-9A21-4D84F8F94461}"/>
              </a:ext>
            </a:extLst>
          </p:cNvPr>
          <p:cNvPicPr>
            <a:picLocks noChangeAspect="1"/>
          </p:cNvPicPr>
          <p:nvPr userDrawn="1"/>
        </p:nvPicPr>
        <p:blipFill rotWithShape="1">
          <a:blip r:embed="rId5">
            <a:duotone>
              <a:schemeClr val="bg2">
                <a:shade val="45000"/>
                <a:satMod val="135000"/>
              </a:schemeClr>
              <a:prstClr val="white"/>
            </a:duotone>
          </a:blip>
          <a:srcRect l="-1" r="588"/>
          <a:stretch/>
        </p:blipFill>
        <p:spPr>
          <a:xfrm rot="10800000" flipH="1">
            <a:off x="7191756" y="3242"/>
            <a:ext cx="2716657" cy="5474764"/>
          </a:xfrm>
          <a:prstGeom prst="rect">
            <a:avLst/>
          </a:prstGeom>
        </p:spPr>
      </p:pic>
    </p:spTree>
    <p:extLst>
      <p:ext uri="{BB962C8B-B14F-4D97-AF65-F5344CB8AC3E}">
        <p14:creationId xmlns:p14="http://schemas.microsoft.com/office/powerpoint/2010/main" xmlns="" val="1592431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29224" name="think-cell Slide" r:id="rId3" imgW="360" imgH="360" progId="">
              <p:embed/>
            </p:oleObj>
          </a:graphicData>
        </a:graphic>
      </p:graphicFrame>
      <p:sp>
        <p:nvSpPr>
          <p:cNvPr id="7" name="Title 1"/>
          <p:cNvSpPr>
            <a:spLocks noGrp="1"/>
          </p:cNvSpPr>
          <p:nvPr>
            <p:ph type="title" hasCustomPrompt="1"/>
          </p:nvPr>
        </p:nvSpPr>
        <p:spPr>
          <a:xfrm>
            <a:off x="512499" y="515970"/>
            <a:ext cx="7675750" cy="335098"/>
          </a:xfrm>
          <a:solidFill>
            <a:schemeClr val="bg1"/>
          </a:solidFill>
        </p:spPr>
        <p:txBody>
          <a:bodyPr lIns="36000">
            <a:noAutofit/>
          </a:bodyPr>
          <a:lstStyle>
            <a:lvl1pPr algn="l">
              <a:defRPr sz="1625">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accent3">
                    <a:lumMod val="90000"/>
                    <a:lumOff val="10000"/>
                  </a:schemeClr>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5" name="Text Placeholder 3">
            <a:extLst>
              <a:ext uri="{FF2B5EF4-FFF2-40B4-BE49-F238E27FC236}">
                <a16:creationId xmlns:a16="http://schemas.microsoft.com/office/drawing/2014/main" xmlns="" id="{C148230C-FC63-4FD4-B1D0-C4539887B2E7}"/>
              </a:ext>
            </a:extLst>
          </p:cNvPr>
          <p:cNvSpPr>
            <a:spLocks noGrp="1"/>
          </p:cNvSpPr>
          <p:nvPr>
            <p:ph type="body" sz="quarter" idx="10" hasCustomPrompt="1"/>
          </p:nvPr>
        </p:nvSpPr>
        <p:spPr>
          <a:xfrm>
            <a:off x="512500" y="1721977"/>
            <a:ext cx="8891999" cy="4678825"/>
          </a:xfrm>
          <a:prstGeom prst="rect">
            <a:avLst/>
          </a:prstGeom>
        </p:spPr>
        <p:txBody>
          <a:bodyPr vert="horz" wrap="square" lIns="36000" tIns="0" rIns="0" bIns="0" rtlCol="0">
            <a:noAutofit/>
          </a:bodyPr>
          <a:lstStyle>
            <a:lvl1pPr marL="74811" indent="-74811">
              <a:tabLst>
                <a:tab pos="74811" algn="l"/>
              </a:tabLst>
              <a:defRPr sz="975">
                <a:solidFill>
                  <a:schemeClr val="accent3">
                    <a:lumMod val="90000"/>
                    <a:lumOff val="10000"/>
                  </a:schemeClr>
                </a:solidFill>
                <a:latin typeface="+mn-lt"/>
              </a:defRPr>
            </a:lvl1pPr>
            <a:lvl2pPr>
              <a:defRPr lang="en-US" sz="975" dirty="0" smtClean="0">
                <a:solidFill>
                  <a:schemeClr val="accent3">
                    <a:lumMod val="90000"/>
                    <a:lumOff val="10000"/>
                  </a:schemeClr>
                </a:solidFill>
                <a:latin typeface="+mn-lt"/>
              </a:defRPr>
            </a:lvl2pPr>
            <a:lvl3pPr>
              <a:defRPr lang="en-US" sz="975" dirty="0" smtClean="0">
                <a:solidFill>
                  <a:schemeClr val="accent3">
                    <a:lumMod val="90000"/>
                    <a:lumOff val="10000"/>
                  </a:schemeClr>
                </a:solidFill>
                <a:latin typeface="+mn-lt"/>
              </a:defRPr>
            </a:lvl3pPr>
            <a:lvl4pPr>
              <a:defRPr lang="en-US" sz="975"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a:p>
            <a:pPr lvl="3"/>
            <a:r>
              <a:rPr lang="en-US" dirty="0"/>
              <a:t>Fourth level bullet</a:t>
            </a:r>
          </a:p>
        </p:txBody>
      </p:sp>
    </p:spTree>
    <p:extLst>
      <p:ext uri="{BB962C8B-B14F-4D97-AF65-F5344CB8AC3E}">
        <p14:creationId xmlns:p14="http://schemas.microsoft.com/office/powerpoint/2010/main" xmlns="" val="2411496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0248" name="think-cell Slide" r:id="rId3" imgW="360" imgH="360" progId="">
              <p:embed/>
            </p:oleObj>
          </a:graphicData>
        </a:graphic>
      </p:graphicFrame>
      <p:sp>
        <p:nvSpPr>
          <p:cNvPr id="7" name="Title 1"/>
          <p:cNvSpPr>
            <a:spLocks noGrp="1"/>
          </p:cNvSpPr>
          <p:nvPr>
            <p:ph type="title" hasCustomPrompt="1"/>
          </p:nvPr>
        </p:nvSpPr>
        <p:spPr>
          <a:xfrm>
            <a:off x="512499" y="515970"/>
            <a:ext cx="7675750" cy="335098"/>
          </a:xfrm>
          <a:solidFill>
            <a:schemeClr val="bg1"/>
          </a:solidFill>
        </p:spPr>
        <p:txBody>
          <a:bodyPr lIns="36000">
            <a:noAutofit/>
          </a:bodyPr>
          <a:lstStyle>
            <a:lvl1pPr algn="l">
              <a:defRPr sz="1625">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accent3">
                    <a:lumMod val="90000"/>
                    <a:lumOff val="10000"/>
                  </a:schemeClr>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5" name="Text Placeholder 3">
            <a:extLst>
              <a:ext uri="{FF2B5EF4-FFF2-40B4-BE49-F238E27FC236}">
                <a16:creationId xmlns:a16="http://schemas.microsoft.com/office/drawing/2014/main" xmlns="" id="{C148230C-FC63-4FD4-B1D0-C4539887B2E7}"/>
              </a:ext>
            </a:extLst>
          </p:cNvPr>
          <p:cNvSpPr>
            <a:spLocks noGrp="1"/>
          </p:cNvSpPr>
          <p:nvPr>
            <p:ph type="body" sz="quarter" idx="10" hasCustomPrompt="1"/>
          </p:nvPr>
        </p:nvSpPr>
        <p:spPr>
          <a:xfrm>
            <a:off x="512500" y="1721977"/>
            <a:ext cx="8891999" cy="4678825"/>
          </a:xfrm>
          <a:prstGeom prst="rect">
            <a:avLst/>
          </a:prstGeom>
        </p:spPr>
        <p:txBody>
          <a:bodyPr vert="horz" wrap="square" lIns="36000" tIns="0" rIns="0" bIns="0" rtlCol="0">
            <a:noAutofit/>
          </a:bodyPr>
          <a:lstStyle>
            <a:lvl1pPr marL="74811" indent="-74811">
              <a:tabLst>
                <a:tab pos="74811" algn="l"/>
              </a:tabLst>
              <a:defRPr sz="975">
                <a:solidFill>
                  <a:schemeClr val="accent3">
                    <a:lumMod val="90000"/>
                    <a:lumOff val="10000"/>
                  </a:schemeClr>
                </a:solidFill>
                <a:latin typeface="+mn-lt"/>
              </a:defRPr>
            </a:lvl1pPr>
            <a:lvl2pPr>
              <a:defRPr lang="en-US" sz="975" dirty="0" smtClean="0">
                <a:solidFill>
                  <a:schemeClr val="accent3">
                    <a:lumMod val="90000"/>
                    <a:lumOff val="10000"/>
                  </a:schemeClr>
                </a:solidFill>
                <a:latin typeface="+mn-lt"/>
              </a:defRPr>
            </a:lvl2pPr>
            <a:lvl3pPr>
              <a:defRPr lang="en-US" sz="975" dirty="0" smtClean="0">
                <a:solidFill>
                  <a:schemeClr val="accent3">
                    <a:lumMod val="90000"/>
                    <a:lumOff val="10000"/>
                  </a:schemeClr>
                </a:solidFill>
                <a:latin typeface="+mn-lt"/>
              </a:defRPr>
            </a:lvl3pPr>
            <a:lvl4pPr>
              <a:defRPr lang="en-US" sz="975"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a:p>
            <a:pPr lvl="3"/>
            <a:r>
              <a:rPr lang="en-US" dirty="0"/>
              <a:t>Fourth level bullet</a:t>
            </a:r>
          </a:p>
        </p:txBody>
      </p:sp>
      <p:grpSp>
        <p:nvGrpSpPr>
          <p:cNvPr id="6" name="Group 5">
            <a:extLst>
              <a:ext uri="{FF2B5EF4-FFF2-40B4-BE49-F238E27FC236}">
                <a16:creationId xmlns:a16="http://schemas.microsoft.com/office/drawing/2014/main" xmlns="" id="{E9B224F6-9AD1-48BD-B4A4-CE7EFEE8D136}"/>
              </a:ext>
            </a:extLst>
          </p:cNvPr>
          <p:cNvGrpSpPr/>
          <p:nvPr userDrawn="1"/>
        </p:nvGrpSpPr>
        <p:grpSpPr>
          <a:xfrm flipH="1">
            <a:off x="5724253" y="0"/>
            <a:ext cx="4181747" cy="6857998"/>
            <a:chOff x="-1" y="0"/>
            <a:chExt cx="5000264" cy="6667014"/>
          </a:xfrm>
          <a:blipFill dpi="0" rotWithShape="1">
            <a:blip r:embed="rId4">
              <a:extLst>
                <a:ext uri="{28A0092B-C50C-407E-A947-70E740481C1C}">
                  <a14:useLocalDpi xmlns:a14="http://schemas.microsoft.com/office/drawing/2010/main" xmlns="" val="0"/>
                </a:ext>
              </a:extLst>
            </a:blip>
            <a:srcRect/>
            <a:stretch>
              <a:fillRect/>
            </a:stretch>
          </a:blipFill>
        </p:grpSpPr>
        <p:sp>
          <p:nvSpPr>
            <p:cNvPr id="8" name="Rectangle 7">
              <a:extLst>
                <a:ext uri="{FF2B5EF4-FFF2-40B4-BE49-F238E27FC236}">
                  <a16:creationId xmlns:a16="http://schemas.microsoft.com/office/drawing/2014/main" xmlns="" id="{CDE9E0CF-6556-4341-B41E-8A7C44D04501}"/>
                </a:ext>
              </a:extLst>
            </p:cNvPr>
            <p:cNvSpPr/>
            <p:nvPr/>
          </p:nvSpPr>
          <p:spPr>
            <a:xfrm>
              <a:off x="-1" y="0"/>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xmlns="" id="{9257DA10-423B-4B01-8FCE-E451DB77135E}"/>
                </a:ext>
              </a:extLst>
            </p:cNvPr>
            <p:cNvSpPr/>
            <p:nvPr/>
          </p:nvSpPr>
          <p:spPr>
            <a:xfrm>
              <a:off x="-1" y="1666755"/>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0" name="Rectangle 9">
              <a:extLst>
                <a:ext uri="{FF2B5EF4-FFF2-40B4-BE49-F238E27FC236}">
                  <a16:creationId xmlns:a16="http://schemas.microsoft.com/office/drawing/2014/main" xmlns="" id="{0A1DCDC4-BEF8-4ECD-B02C-0F4292B78539}"/>
                </a:ext>
              </a:extLst>
            </p:cNvPr>
            <p:cNvSpPr/>
            <p:nvPr/>
          </p:nvSpPr>
          <p:spPr>
            <a:xfrm>
              <a:off x="-1" y="3333510"/>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1" name="Rectangle 10">
              <a:extLst>
                <a:ext uri="{FF2B5EF4-FFF2-40B4-BE49-F238E27FC236}">
                  <a16:creationId xmlns:a16="http://schemas.microsoft.com/office/drawing/2014/main" xmlns="" id="{CC032061-5110-48EC-AD27-04F0A5BE57E0}"/>
                </a:ext>
              </a:extLst>
            </p:cNvPr>
            <p:cNvSpPr/>
            <p:nvPr/>
          </p:nvSpPr>
          <p:spPr>
            <a:xfrm>
              <a:off x="-1" y="5000259"/>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2" name="Rectangle 11">
              <a:extLst>
                <a:ext uri="{FF2B5EF4-FFF2-40B4-BE49-F238E27FC236}">
                  <a16:creationId xmlns:a16="http://schemas.microsoft.com/office/drawing/2014/main" xmlns="" id="{CB281DB3-17BA-4C19-9640-982AA2DE0F70}"/>
                </a:ext>
              </a:extLst>
            </p:cNvPr>
            <p:cNvSpPr/>
            <p:nvPr/>
          </p:nvSpPr>
          <p:spPr>
            <a:xfrm>
              <a:off x="1666753" y="3333509"/>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4" name="Rectangle 13">
              <a:extLst>
                <a:ext uri="{FF2B5EF4-FFF2-40B4-BE49-F238E27FC236}">
                  <a16:creationId xmlns:a16="http://schemas.microsoft.com/office/drawing/2014/main" xmlns="" id="{C00E3650-2AEF-4F8B-9FA4-0D0AD89A1334}"/>
                </a:ext>
              </a:extLst>
            </p:cNvPr>
            <p:cNvSpPr/>
            <p:nvPr/>
          </p:nvSpPr>
          <p:spPr>
            <a:xfrm>
              <a:off x="1666754" y="5000261"/>
              <a:ext cx="1666756" cy="1666751"/>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5" name="Rectangle 14">
              <a:extLst>
                <a:ext uri="{FF2B5EF4-FFF2-40B4-BE49-F238E27FC236}">
                  <a16:creationId xmlns:a16="http://schemas.microsoft.com/office/drawing/2014/main" xmlns="" id="{AC2967C5-1894-440B-9C8A-C46039ABB7D3}"/>
                </a:ext>
              </a:extLst>
            </p:cNvPr>
            <p:cNvSpPr/>
            <p:nvPr/>
          </p:nvSpPr>
          <p:spPr>
            <a:xfrm>
              <a:off x="1666754" y="1666754"/>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16" name="Rectangle 15">
              <a:extLst>
                <a:ext uri="{FF2B5EF4-FFF2-40B4-BE49-F238E27FC236}">
                  <a16:creationId xmlns:a16="http://schemas.microsoft.com/office/drawing/2014/main" xmlns="" id="{B547C61F-45D2-48FB-B03A-99BC69B97296}"/>
                </a:ext>
              </a:extLst>
            </p:cNvPr>
            <p:cNvSpPr/>
            <p:nvPr/>
          </p:nvSpPr>
          <p:spPr>
            <a:xfrm>
              <a:off x="3333508" y="3333508"/>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grpSp>
      <p:pic>
        <p:nvPicPr>
          <p:cNvPr id="17" name="Picture 16">
            <a:extLst>
              <a:ext uri="{FF2B5EF4-FFF2-40B4-BE49-F238E27FC236}">
                <a16:creationId xmlns:a16="http://schemas.microsoft.com/office/drawing/2014/main" xmlns="" id="{6E01EC00-6AB7-45CC-8E80-98B0EDED28C4}"/>
              </a:ext>
            </a:extLst>
          </p:cNvPr>
          <p:cNvPicPr>
            <a:picLocks noChangeAspect="1"/>
          </p:cNvPicPr>
          <p:nvPr userDrawn="1"/>
        </p:nvPicPr>
        <p:blipFill>
          <a:blip r:embed="rId5">
            <a:lum bright="70000" contrast="-70000"/>
          </a:blip>
          <a:stretch>
            <a:fillRect/>
          </a:stretch>
        </p:blipFill>
        <p:spPr>
          <a:xfrm>
            <a:off x="8764442" y="6527247"/>
            <a:ext cx="889200" cy="144000"/>
          </a:xfrm>
          <a:prstGeom prst="rect">
            <a:avLst/>
          </a:prstGeom>
        </p:spPr>
      </p:pic>
    </p:spTree>
    <p:extLst>
      <p:ext uri="{BB962C8B-B14F-4D97-AF65-F5344CB8AC3E}">
        <p14:creationId xmlns:p14="http://schemas.microsoft.com/office/powerpoint/2010/main" xmlns="" val="2843652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1272" name="think-cell Slide" r:id="rId3" imgW="360" imgH="360" progId="">
              <p:embed/>
            </p:oleObj>
          </a:graphicData>
        </a:graphic>
      </p:graphicFrame>
      <p:sp>
        <p:nvSpPr>
          <p:cNvPr id="7" name="Title 1"/>
          <p:cNvSpPr>
            <a:spLocks noGrp="1"/>
          </p:cNvSpPr>
          <p:nvPr>
            <p:ph type="title" hasCustomPrompt="1"/>
          </p:nvPr>
        </p:nvSpPr>
        <p:spPr>
          <a:xfrm>
            <a:off x="512499" y="515970"/>
            <a:ext cx="7675750" cy="335098"/>
          </a:xfrm>
          <a:noFill/>
        </p:spPr>
        <p:txBody>
          <a:bodyPr lIns="36000">
            <a:noAutofit/>
          </a:bodyPr>
          <a:lstStyle>
            <a:lvl1pPr algn="l">
              <a:defRPr sz="1625">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accent3">
                    <a:lumMod val="90000"/>
                    <a:lumOff val="10000"/>
                  </a:schemeClr>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3243079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2296" name="think-cell Slide" r:id="rId3" imgW="360" imgH="360" progId="">
              <p:embed/>
            </p:oleObj>
          </a:graphicData>
        </a:graphic>
      </p:graphicFrame>
      <p:sp>
        <p:nvSpPr>
          <p:cNvPr id="7" name="Title 1"/>
          <p:cNvSpPr>
            <a:spLocks noGrp="1"/>
          </p:cNvSpPr>
          <p:nvPr>
            <p:ph type="title" hasCustomPrompt="1"/>
          </p:nvPr>
        </p:nvSpPr>
        <p:spPr>
          <a:xfrm>
            <a:off x="512499" y="515970"/>
            <a:ext cx="7675750" cy="335098"/>
          </a:xfrm>
          <a:solidFill>
            <a:schemeClr val="bg1"/>
          </a:solidFill>
        </p:spPr>
        <p:txBody>
          <a:bodyPr lIns="36000">
            <a:noAutofit/>
          </a:bodyPr>
          <a:lstStyle>
            <a:lvl1pPr algn="l">
              <a:defRPr sz="1625">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accent3">
                    <a:lumMod val="90000"/>
                    <a:lumOff val="10000"/>
                  </a:schemeClr>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pic>
        <p:nvPicPr>
          <p:cNvPr id="39957" name="Picture 21" descr="Image result for National development agency">
            <a:extLst>
              <a:ext uri="{FF2B5EF4-FFF2-40B4-BE49-F238E27FC236}">
                <a16:creationId xmlns:a16="http://schemas.microsoft.com/office/drawing/2014/main" xmlns="" id="{F08C3913-CAEA-44AA-B2CD-D6CE9097F863}"/>
              </a:ext>
            </a:extLst>
          </p:cNvPr>
          <p:cNvPicPr>
            <a:picLocks noChangeAspect="1" noChangeArrowheads="1"/>
          </p:cNvPicPr>
          <p:nvPr userDrawn="1"/>
        </p:nvPicPr>
        <p:blipFill rotWithShape="1">
          <a:blip r:embed="rId4">
            <a:extLst>
              <a:ext uri="{28A0092B-C50C-407E-A947-70E740481C1C}">
                <a14:useLocalDpi xmlns:a14="http://schemas.microsoft.com/office/drawing/2010/main" xmlns="" val="0"/>
              </a:ext>
            </a:extLst>
          </a:blip>
          <a:srcRect t="27532" b="28699"/>
          <a:stretch/>
        </p:blipFill>
        <p:spPr bwMode="auto">
          <a:xfrm>
            <a:off x="7555870" y="6312444"/>
            <a:ext cx="806261" cy="4343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667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68F4F8-8BA3-7B41-BED0-139A6700DAEE}"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643268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3320" name="think-cell Slide" r:id="rId3" imgW="360" imgH="360" progId="">
              <p:embed/>
            </p:oleObj>
          </a:graphicData>
        </a:graphic>
      </p:graphicFrame>
      <p:pic>
        <p:nvPicPr>
          <p:cNvPr id="6" name="Picture 5" descr="A picture containing ground&#10;&#10;Description generated with very high confidence">
            <a:extLst>
              <a:ext uri="{FF2B5EF4-FFF2-40B4-BE49-F238E27FC236}">
                <a16:creationId xmlns:a16="http://schemas.microsoft.com/office/drawing/2014/main" xmlns="" id="{DA3EA458-AA1D-4D1E-BC2C-E48A1E036B83}"/>
              </a:ext>
            </a:extLst>
          </p:cNvPr>
          <p:cNvPicPr>
            <a:picLocks noChangeAspect="1"/>
          </p:cNvPicPr>
          <p:nvPr userDrawn="1"/>
        </p:nvPicPr>
        <p:blipFill rotWithShape="1">
          <a:blip r:embed="rId4"/>
          <a:srcRect l="51588" t="2995" b="15335"/>
          <a:stretch/>
        </p:blipFill>
        <p:spPr>
          <a:xfrm>
            <a:off x="1" y="-1"/>
            <a:ext cx="9906000" cy="6858001"/>
          </a:xfrm>
          <a:prstGeom prst="rect">
            <a:avLst/>
          </a:prstGeom>
        </p:spPr>
      </p:pic>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541823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4344" name="think-cell Slide" r:id="rId3" imgW="360" imgH="360" progId="">
              <p:embed/>
            </p:oleObj>
          </a:graphicData>
        </a:graphic>
      </p:graphicFrame>
      <p:pic>
        <p:nvPicPr>
          <p:cNvPr id="10" name="Picture 9" descr="A picture containing ground&#10;&#10;Description generated with very high confidence">
            <a:extLst>
              <a:ext uri="{FF2B5EF4-FFF2-40B4-BE49-F238E27FC236}">
                <a16:creationId xmlns:a16="http://schemas.microsoft.com/office/drawing/2014/main" xmlns="" id="{2BB9C680-4934-4BC1-8204-F47027798641}"/>
              </a:ext>
            </a:extLst>
          </p:cNvPr>
          <p:cNvPicPr>
            <a:picLocks noChangeAspect="1"/>
          </p:cNvPicPr>
          <p:nvPr userDrawn="1"/>
        </p:nvPicPr>
        <p:blipFill rotWithShape="1">
          <a:blip r:embed="rId4"/>
          <a:srcRect l="3177" t="2995" r="48411" b="15335"/>
          <a:stretch/>
        </p:blipFill>
        <p:spPr>
          <a:xfrm>
            <a:off x="5498" y="-2"/>
            <a:ext cx="9906000" cy="6858001"/>
          </a:xfrm>
          <a:prstGeom prst="rect">
            <a:avLst/>
          </a:prstGeom>
        </p:spPr>
      </p:pic>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495643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5368" name="think-cell Slide" r:id="rId3" imgW="360" imgH="360" progId="">
              <p:embed/>
            </p:oleObj>
          </a:graphicData>
        </a:graphic>
      </p:graphicFrame>
      <p:pic>
        <p:nvPicPr>
          <p:cNvPr id="5" name="Picture 4">
            <a:extLst>
              <a:ext uri="{FF2B5EF4-FFF2-40B4-BE49-F238E27FC236}">
                <a16:creationId xmlns:a16="http://schemas.microsoft.com/office/drawing/2014/main" xmlns="" id="{E2FFA4DF-5267-405F-895B-B4780DA65A48}"/>
              </a:ext>
            </a:extLst>
          </p:cNvPr>
          <p:cNvPicPr>
            <a:picLocks noChangeAspect="1"/>
          </p:cNvPicPr>
          <p:nvPr userDrawn="1"/>
        </p:nvPicPr>
        <p:blipFill rotWithShape="1">
          <a:blip r:embed="rId4"/>
          <a:srcRect r="50000" b="15697"/>
          <a:stretch/>
        </p:blipFill>
        <p:spPr>
          <a:xfrm>
            <a:off x="0" y="-1"/>
            <a:ext cx="9911498" cy="6858001"/>
          </a:xfrm>
          <a:prstGeom prst="rect">
            <a:avLst/>
          </a:prstGeom>
        </p:spPr>
      </p:pic>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2479311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6392" name="think-cell Slide" r:id="rId3" imgW="360" imgH="360" progId="">
              <p:embed/>
            </p:oleObj>
          </a:graphicData>
        </a:graphic>
      </p:graphicFrame>
      <p:pic>
        <p:nvPicPr>
          <p:cNvPr id="10" name="Picture 9">
            <a:extLst>
              <a:ext uri="{FF2B5EF4-FFF2-40B4-BE49-F238E27FC236}">
                <a16:creationId xmlns:a16="http://schemas.microsoft.com/office/drawing/2014/main" xmlns="" id="{28768378-D554-4DA9-B99B-2CCEAB026116}"/>
              </a:ext>
            </a:extLst>
          </p:cNvPr>
          <p:cNvPicPr>
            <a:picLocks noChangeAspect="1"/>
          </p:cNvPicPr>
          <p:nvPr userDrawn="1"/>
        </p:nvPicPr>
        <p:blipFill rotWithShape="1">
          <a:blip r:embed="rId4"/>
          <a:srcRect l="49629" t="1265" r="463" b="14542"/>
          <a:stretch/>
        </p:blipFill>
        <p:spPr>
          <a:xfrm>
            <a:off x="0" y="0"/>
            <a:ext cx="9906000" cy="6858000"/>
          </a:xfrm>
          <a:prstGeom prst="rect">
            <a:avLst/>
          </a:prstGeom>
        </p:spPr>
      </p:pic>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2851055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7416" name="think-cell Slide" r:id="rId3" imgW="360" imgH="360" progId="">
              <p:embed/>
            </p:oleObj>
          </a:graphicData>
        </a:graphic>
      </p:graphicFrame>
      <p:pic>
        <p:nvPicPr>
          <p:cNvPr id="6" name="Picture 5">
            <a:extLst>
              <a:ext uri="{FF2B5EF4-FFF2-40B4-BE49-F238E27FC236}">
                <a16:creationId xmlns:a16="http://schemas.microsoft.com/office/drawing/2014/main" xmlns="" id="{F2C32EA4-7249-49F9-B22A-F8C633554B59}"/>
              </a:ext>
            </a:extLst>
          </p:cNvPr>
          <p:cNvPicPr>
            <a:picLocks noChangeAspect="1"/>
          </p:cNvPicPr>
          <p:nvPr userDrawn="1"/>
        </p:nvPicPr>
        <p:blipFill rotWithShape="1">
          <a:blip r:embed="rId4"/>
          <a:srcRect r="50000" b="50000"/>
          <a:stretch/>
        </p:blipFill>
        <p:spPr>
          <a:xfrm>
            <a:off x="-3871" y="0"/>
            <a:ext cx="9906000" cy="6858000"/>
          </a:xfrm>
          <a:prstGeom prst="rect">
            <a:avLst/>
          </a:prstGeom>
        </p:spPr>
      </p:pic>
      <p:sp>
        <p:nvSpPr>
          <p:cNvPr id="7" name="Title 1"/>
          <p:cNvSpPr>
            <a:spLocks noGrp="1"/>
          </p:cNvSpPr>
          <p:nvPr>
            <p:ph type="title" hasCustomPrompt="1"/>
          </p:nvPr>
        </p:nvSpPr>
        <p:spPr>
          <a:xfrm>
            <a:off x="564629" y="515970"/>
            <a:ext cx="7555316"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72888" y="949200"/>
            <a:ext cx="8752482"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1208441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38440" name="think-cell Slide" r:id="rId3" imgW="360" imgH="360" progId="">
              <p:embed/>
            </p:oleObj>
          </a:graphicData>
        </a:graphic>
      </p:graphicFrame>
      <p:pic>
        <p:nvPicPr>
          <p:cNvPr id="8" name="Picture 7">
            <a:extLst>
              <a:ext uri="{FF2B5EF4-FFF2-40B4-BE49-F238E27FC236}">
                <a16:creationId xmlns:a16="http://schemas.microsoft.com/office/drawing/2014/main" xmlns="" id="{A0893F9E-6D33-44D0-9985-BEDE56C123B6}"/>
              </a:ext>
            </a:extLst>
          </p:cNvPr>
          <p:cNvPicPr>
            <a:picLocks noChangeAspect="1"/>
          </p:cNvPicPr>
          <p:nvPr userDrawn="1"/>
        </p:nvPicPr>
        <p:blipFill rotWithShape="1">
          <a:blip r:embed="rId4"/>
          <a:srcRect l="50000" b="50000"/>
          <a:stretch/>
        </p:blipFill>
        <p:spPr>
          <a:xfrm>
            <a:off x="0" y="0"/>
            <a:ext cx="9906000" cy="6858000"/>
          </a:xfrm>
          <a:prstGeom prst="rect">
            <a:avLst/>
          </a:prstGeom>
        </p:spPr>
      </p:pic>
      <p:sp>
        <p:nvSpPr>
          <p:cNvPr id="7" name="Title 1"/>
          <p:cNvSpPr>
            <a:spLocks noGrp="1"/>
          </p:cNvSpPr>
          <p:nvPr>
            <p:ph type="title" hasCustomPrompt="1"/>
          </p:nvPr>
        </p:nvSpPr>
        <p:spPr>
          <a:xfrm>
            <a:off x="564629" y="515970"/>
            <a:ext cx="7555316"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72888" y="949200"/>
            <a:ext cx="8752482"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2123639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D122A59-0BEF-4E60-93E9-07619F9C0A3D}"/>
              </a:ext>
            </a:extLst>
          </p:cNvPr>
          <p:cNvPicPr>
            <a:picLocks noChangeAspect="1"/>
          </p:cNvPicPr>
          <p:nvPr userDrawn="1"/>
        </p:nvPicPr>
        <p:blipFill rotWithShape="1">
          <a:blip r:embed="rId3"/>
          <a:srcRect b="8250"/>
          <a:stretch/>
        </p:blipFill>
        <p:spPr>
          <a:xfrm>
            <a:off x="0" y="1"/>
            <a:ext cx="9906000" cy="6292223"/>
          </a:xfrm>
          <a:prstGeom prst="rect">
            <a:avLst/>
          </a:prstGeom>
        </p:spPr>
      </p:pic>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39464" name="think-cell Slide" r:id="rId4"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280773" y="2315156"/>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280773" y="1287157"/>
            <a:ext cx="2321051" cy="306238"/>
          </a:xfrm>
          <a:prstGeom prst="rect">
            <a:avLst/>
          </a:prstGeom>
          <a:no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17" name="Rectangle 16">
            <a:extLst>
              <a:ext uri="{FF2B5EF4-FFF2-40B4-BE49-F238E27FC236}">
                <a16:creationId xmlns:a16="http://schemas.microsoft.com/office/drawing/2014/main" xmlns="" id="{5CBAB2CC-BE78-45F8-898A-3A9CF2A3EBA4}"/>
              </a:ext>
            </a:extLst>
          </p:cNvPr>
          <p:cNvSpPr/>
          <p:nvPr userDrawn="1"/>
        </p:nvSpPr>
        <p:spPr>
          <a:xfrm>
            <a:off x="0" y="0"/>
            <a:ext cx="9906000" cy="6295292"/>
          </a:xfrm>
          <a:prstGeom prst="rect">
            <a:avLst/>
          </a:prstGeom>
          <a:solidFill>
            <a:schemeClr val="accent2">
              <a:alpha val="3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8" name="Picture 17">
            <a:extLst>
              <a:ext uri="{FF2B5EF4-FFF2-40B4-BE49-F238E27FC236}">
                <a16:creationId xmlns:a16="http://schemas.microsoft.com/office/drawing/2014/main" xmlns="" id="{E0E9CB4A-31AF-4C42-939E-3A711D3D1D52}"/>
              </a:ext>
            </a:extLst>
          </p:cNvPr>
          <p:cNvPicPr>
            <a:picLocks noChangeAspect="1"/>
          </p:cNvPicPr>
          <p:nvPr userDrawn="1"/>
        </p:nvPicPr>
        <p:blipFill>
          <a:blip r:embed="rId5"/>
          <a:stretch>
            <a:fillRect/>
          </a:stretch>
        </p:blipFill>
        <p:spPr>
          <a:xfrm>
            <a:off x="8585540" y="6527871"/>
            <a:ext cx="889200" cy="144000"/>
          </a:xfrm>
          <a:prstGeom prst="rect">
            <a:avLst/>
          </a:prstGeom>
        </p:spPr>
      </p:pic>
    </p:spTree>
    <p:extLst>
      <p:ext uri="{BB962C8B-B14F-4D97-AF65-F5344CB8AC3E}">
        <p14:creationId xmlns:p14="http://schemas.microsoft.com/office/powerpoint/2010/main" xmlns="" val="4255128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40488" name="think-cell Slide" r:id="rId3" imgW="360" imgH="360" progId="">
              <p:embed/>
            </p:oleObj>
          </a:graphicData>
        </a:graphic>
      </p:graphicFrame>
      <p:sp>
        <p:nvSpPr>
          <p:cNvPr id="5" name="Rectangle 4">
            <a:extLst>
              <a:ext uri="{FF2B5EF4-FFF2-40B4-BE49-F238E27FC236}">
                <a16:creationId xmlns:a16="http://schemas.microsoft.com/office/drawing/2014/main" xmlns="" id="{0D5DC9DD-194B-4137-BD85-DD13D333A24C}"/>
              </a:ext>
            </a:extLst>
          </p:cNvPr>
          <p:cNvSpPr/>
          <p:nvPr userDrawn="1"/>
        </p:nvSpPr>
        <p:spPr>
          <a:xfrm>
            <a:off x="0" y="0"/>
            <a:ext cx="9906000" cy="6295292"/>
          </a:xfrm>
          <a:prstGeom prst="rect">
            <a:avLst/>
          </a:prstGeom>
          <a:solidFill>
            <a:schemeClr val="accent3">
              <a:lumMod val="90000"/>
              <a:lumOff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
        <p:nvSpPr>
          <p:cNvPr id="7" name="Title 1"/>
          <p:cNvSpPr>
            <a:spLocks noGrp="1"/>
          </p:cNvSpPr>
          <p:nvPr>
            <p:ph type="title" hasCustomPrompt="1"/>
          </p:nvPr>
        </p:nvSpPr>
        <p:spPr>
          <a:xfrm>
            <a:off x="512499" y="515970"/>
            <a:ext cx="7675750" cy="335098"/>
          </a:xfrm>
          <a:noFill/>
        </p:spPr>
        <p:txBody>
          <a:bodyPr lIns="36000">
            <a:noAutofit/>
          </a:bodyPr>
          <a:lstStyle>
            <a:lvl1pPr algn="l">
              <a:defRPr sz="1950">
                <a:solidFill>
                  <a:schemeClr val="bg2"/>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512500" y="949200"/>
            <a:ext cx="8891999" cy="525337"/>
          </a:xfrm>
        </p:spPr>
        <p:txBody>
          <a:bodyPr lIns="36000"/>
          <a:lstStyle>
            <a:lvl1pPr marL="0" marR="0" indent="0" algn="l" defTabSz="742240" rtl="0" eaLnBrk="1" fontAlgn="base" latinLnBrk="0" hangingPunct="1">
              <a:lnSpc>
                <a:spcPct val="100000"/>
              </a:lnSpc>
              <a:spcBef>
                <a:spcPct val="0"/>
              </a:spcBef>
              <a:spcAft>
                <a:spcPct val="0"/>
              </a:spcAft>
              <a:buClr>
                <a:srgbClr val="063E59"/>
              </a:buClr>
              <a:buSzPct val="100000"/>
              <a:buFontTx/>
              <a:buNone/>
              <a:tabLst/>
              <a:defRPr sz="1138">
                <a:solidFill>
                  <a:schemeClr val="bg2"/>
                </a:solidFill>
                <a:latin typeface="+mn-lt"/>
              </a:defRPr>
            </a:lvl1pPr>
          </a:lstStyle>
          <a:p>
            <a:pPr lvl="0"/>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742240"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1867099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41512"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591777" y="1730365"/>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591777" y="702366"/>
            <a:ext cx="2321051" cy="306238"/>
          </a:xfrm>
          <a:prstGeom prst="rect">
            <a:avLst/>
          </a:prstGeom>
          <a:solidFill>
            <a:schemeClr val="accent3">
              <a:lumMod val="90000"/>
              <a:lumOff val="10000"/>
            </a:schemeClr>
          </a:solid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2" name="Rectangle 1">
            <a:extLst>
              <a:ext uri="{FF2B5EF4-FFF2-40B4-BE49-F238E27FC236}">
                <a16:creationId xmlns:a16="http://schemas.microsoft.com/office/drawing/2014/main" xmlns="" id="{717ED0F1-C875-45C4-800B-5C3B379D6216}"/>
              </a:ext>
            </a:extLst>
          </p:cNvPr>
          <p:cNvSpPr/>
          <p:nvPr userDrawn="1"/>
        </p:nvSpPr>
        <p:spPr>
          <a:xfrm>
            <a:off x="6987936" y="6136108"/>
            <a:ext cx="258630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4" name="Picture 13">
            <a:extLst>
              <a:ext uri="{FF2B5EF4-FFF2-40B4-BE49-F238E27FC236}">
                <a16:creationId xmlns:a16="http://schemas.microsoft.com/office/drawing/2014/main" xmlns="" id="{D3DCADFD-0F68-49D0-AC35-FDE3FE3A844C}"/>
              </a:ext>
            </a:extLst>
          </p:cNvPr>
          <p:cNvPicPr>
            <a:picLocks noChangeAspect="1"/>
          </p:cNvPicPr>
          <p:nvPr userDrawn="1"/>
        </p:nvPicPr>
        <p:blipFill rotWithShape="1">
          <a:blip r:embed="rId4"/>
          <a:srcRect r="50288" b="50000"/>
          <a:stretch/>
        </p:blipFill>
        <p:spPr>
          <a:xfrm>
            <a:off x="0" y="1"/>
            <a:ext cx="9906000" cy="6897795"/>
          </a:xfrm>
          <a:prstGeom prst="rect">
            <a:avLst/>
          </a:prstGeom>
        </p:spPr>
      </p:pic>
    </p:spTree>
    <p:extLst>
      <p:ext uri="{BB962C8B-B14F-4D97-AF65-F5344CB8AC3E}">
        <p14:creationId xmlns:p14="http://schemas.microsoft.com/office/powerpoint/2010/main" xmlns="" val="2696131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42536"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591777" y="1730365"/>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591777" y="702366"/>
            <a:ext cx="2321051" cy="306238"/>
          </a:xfrm>
          <a:prstGeom prst="rect">
            <a:avLst/>
          </a:prstGeom>
          <a:solidFill>
            <a:schemeClr val="accent3">
              <a:lumMod val="90000"/>
              <a:lumOff val="10000"/>
            </a:schemeClr>
          </a:solid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2" name="Rectangle 1">
            <a:extLst>
              <a:ext uri="{FF2B5EF4-FFF2-40B4-BE49-F238E27FC236}">
                <a16:creationId xmlns:a16="http://schemas.microsoft.com/office/drawing/2014/main" xmlns="" id="{717ED0F1-C875-45C4-800B-5C3B379D6216}"/>
              </a:ext>
            </a:extLst>
          </p:cNvPr>
          <p:cNvSpPr/>
          <p:nvPr userDrawn="1"/>
        </p:nvSpPr>
        <p:spPr>
          <a:xfrm>
            <a:off x="6987936" y="6136108"/>
            <a:ext cx="258630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0" name="Picture 9">
            <a:extLst>
              <a:ext uri="{FF2B5EF4-FFF2-40B4-BE49-F238E27FC236}">
                <a16:creationId xmlns:a16="http://schemas.microsoft.com/office/drawing/2014/main" xmlns="" id="{8D44ACF4-CC5A-43C2-9632-C25015435F66}"/>
              </a:ext>
            </a:extLst>
          </p:cNvPr>
          <p:cNvPicPr>
            <a:picLocks noChangeAspect="1"/>
          </p:cNvPicPr>
          <p:nvPr userDrawn="1"/>
        </p:nvPicPr>
        <p:blipFill rotWithShape="1">
          <a:blip r:embed="rId4"/>
          <a:srcRect l="49711" b="50000"/>
          <a:stretch/>
        </p:blipFill>
        <p:spPr>
          <a:xfrm>
            <a:off x="0" y="0"/>
            <a:ext cx="9963150" cy="6858000"/>
          </a:xfrm>
          <a:prstGeom prst="rect">
            <a:avLst/>
          </a:prstGeom>
        </p:spPr>
      </p:pic>
    </p:spTree>
    <p:extLst>
      <p:ext uri="{BB962C8B-B14F-4D97-AF65-F5344CB8AC3E}">
        <p14:creationId xmlns:p14="http://schemas.microsoft.com/office/powerpoint/2010/main" xmlns="" val="335620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68F4F8-8BA3-7B41-BED0-139A6700DAEE}"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417464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43560"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591777" y="1730365"/>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591777" y="702366"/>
            <a:ext cx="2321051" cy="306238"/>
          </a:xfrm>
          <a:prstGeom prst="rect">
            <a:avLst/>
          </a:prstGeom>
          <a:solidFill>
            <a:schemeClr val="accent3">
              <a:lumMod val="90000"/>
              <a:lumOff val="10000"/>
            </a:schemeClr>
          </a:solid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2" name="Rectangle 1">
            <a:extLst>
              <a:ext uri="{FF2B5EF4-FFF2-40B4-BE49-F238E27FC236}">
                <a16:creationId xmlns:a16="http://schemas.microsoft.com/office/drawing/2014/main" xmlns="" id="{717ED0F1-C875-45C4-800B-5C3B379D6216}"/>
              </a:ext>
            </a:extLst>
          </p:cNvPr>
          <p:cNvSpPr/>
          <p:nvPr userDrawn="1"/>
        </p:nvSpPr>
        <p:spPr>
          <a:xfrm>
            <a:off x="6987936" y="6136108"/>
            <a:ext cx="258630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0" name="Picture 9">
            <a:extLst>
              <a:ext uri="{FF2B5EF4-FFF2-40B4-BE49-F238E27FC236}">
                <a16:creationId xmlns:a16="http://schemas.microsoft.com/office/drawing/2014/main" xmlns="" id="{8D44ACF4-CC5A-43C2-9632-C25015435F66}"/>
              </a:ext>
            </a:extLst>
          </p:cNvPr>
          <p:cNvPicPr>
            <a:picLocks noChangeAspect="1"/>
          </p:cNvPicPr>
          <p:nvPr userDrawn="1"/>
        </p:nvPicPr>
        <p:blipFill rotWithShape="1">
          <a:blip r:embed="rId4"/>
          <a:srcRect r="35726"/>
          <a:stretch/>
        </p:blipFill>
        <p:spPr>
          <a:xfrm>
            <a:off x="1" y="-34506"/>
            <a:ext cx="9905999" cy="6892506"/>
          </a:xfrm>
          <a:prstGeom prst="rect">
            <a:avLst/>
          </a:prstGeom>
        </p:spPr>
      </p:pic>
    </p:spTree>
    <p:extLst>
      <p:ext uri="{BB962C8B-B14F-4D97-AF65-F5344CB8AC3E}">
        <p14:creationId xmlns:p14="http://schemas.microsoft.com/office/powerpoint/2010/main" xmlns="" val="445687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756" y="1624"/>
          <a:ext cx="1754" cy="1619"/>
        </p:xfrm>
        <a:graphic>
          <a:graphicData uri="http://schemas.openxmlformats.org/presentationml/2006/ole">
            <p:oleObj spid="_x0000_s44584" name="think-cell Slide" r:id="rId3" imgW="270" imgH="270" progId="">
              <p:embed/>
            </p:oleObj>
          </a:graphicData>
        </a:graphic>
      </p:graphicFrame>
      <p:sp>
        <p:nvSpPr>
          <p:cNvPr id="4" name="Working Draft Text" hidden="1"/>
          <p:cNvSpPr txBox="1">
            <a:spLocks noChangeArrowheads="1"/>
          </p:cNvSpPr>
          <p:nvPr userDrawn="1"/>
        </p:nvSpPr>
        <p:spPr bwMode="black">
          <a:xfrm>
            <a:off x="6624370" y="6415252"/>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663" b="1" dirty="0">
                <a:solidFill>
                  <a:srgbClr val="FFFFFF"/>
                </a:solidFill>
                <a:latin typeface="Segoe UI"/>
              </a:rPr>
              <a:t>WORKING DRAFT</a:t>
            </a:r>
          </a:p>
        </p:txBody>
      </p:sp>
      <p:sp>
        <p:nvSpPr>
          <p:cNvPr id="6" name="Working Draft" hidden="1"/>
          <p:cNvSpPr txBox="1">
            <a:spLocks noChangeArrowheads="1"/>
          </p:cNvSpPr>
          <p:nvPr userDrawn="1"/>
        </p:nvSpPr>
        <p:spPr bwMode="black">
          <a:xfrm>
            <a:off x="6624370" y="6540862"/>
            <a:ext cx="3281630"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Last Modified 2017-01-31 05:58 AM South Africa Standard Time</a:t>
            </a:r>
            <a:endParaRPr sz="663" dirty="0">
              <a:solidFill>
                <a:srgbClr val="FFFFFF"/>
              </a:solidFill>
              <a:latin typeface="Segoe UI"/>
            </a:endParaRPr>
          </a:p>
        </p:txBody>
      </p:sp>
      <p:sp>
        <p:nvSpPr>
          <p:cNvPr id="7" name="Printed" hidden="1"/>
          <p:cNvSpPr txBox="1">
            <a:spLocks noChangeArrowheads="1"/>
          </p:cNvSpPr>
          <p:nvPr userDrawn="1"/>
        </p:nvSpPr>
        <p:spPr bwMode="black">
          <a:xfrm>
            <a:off x="6624370" y="6666474"/>
            <a:ext cx="3084075"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lang="en-US" sz="663" dirty="0">
                <a:solidFill>
                  <a:srgbClr val="FFFFFF"/>
                </a:solidFill>
                <a:latin typeface="Segoe UI"/>
              </a:rPr>
              <a:t>Printed 2016-08-05 09:24 AM South Africa Standard Time</a:t>
            </a:r>
            <a:endParaRPr sz="663" dirty="0">
              <a:solidFill>
                <a:srgbClr val="FFFFFF"/>
              </a:solidFill>
              <a:latin typeface="Segoe UI"/>
            </a:endParaRPr>
          </a:p>
        </p:txBody>
      </p:sp>
      <p:sp>
        <p:nvSpPr>
          <p:cNvPr id="5" name="doc id" hidden="1"/>
          <p:cNvSpPr txBox="1">
            <a:spLocks noChangeArrowheads="1"/>
          </p:cNvSpPr>
          <p:nvPr userDrawn="1"/>
        </p:nvSpPr>
        <p:spPr bwMode="white">
          <a:xfrm>
            <a:off x="9333928" y="37257"/>
            <a:ext cx="326398"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742950" eaLnBrk="1" hangingPunct="1">
              <a:defRPr lang="x-none"/>
            </a:pPr>
            <a:endParaRPr sz="663" dirty="0">
              <a:solidFill>
                <a:srgbClr val="FFFFFF"/>
              </a:solidFill>
              <a:latin typeface="Segoe UI"/>
            </a:endParaRPr>
          </a:p>
        </p:txBody>
      </p:sp>
      <p:sp>
        <p:nvSpPr>
          <p:cNvPr id="57" name="Document type" hidden="1"/>
          <p:cNvSpPr txBox="1">
            <a:spLocks noChangeArrowheads="1"/>
          </p:cNvSpPr>
          <p:nvPr userDrawn="1"/>
        </p:nvSpPr>
        <p:spPr bwMode="gray">
          <a:xfrm>
            <a:off x="2507348" y="3696289"/>
            <a:ext cx="6888499" cy="1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42950" eaLnBrk="1" hangingPunct="1">
              <a:defRPr lang="x-none"/>
            </a:pPr>
            <a:r>
              <a:rPr sz="1160" dirty="0">
                <a:solidFill>
                  <a:srgbClr val="0A2E46"/>
                </a:solidFill>
                <a:latin typeface="Segoe UI"/>
              </a:rPr>
              <a:t>Document type | Date</a:t>
            </a:r>
          </a:p>
        </p:txBody>
      </p:sp>
      <p:sp>
        <p:nvSpPr>
          <p:cNvPr id="26" name="Disclaimer-English (United States)" hidden="1"/>
          <p:cNvSpPr>
            <a:spLocks noChangeArrowheads="1"/>
          </p:cNvSpPr>
          <p:nvPr userDrawn="1"/>
        </p:nvSpPr>
        <p:spPr bwMode="black">
          <a:xfrm>
            <a:off x="2507350" y="6588054"/>
            <a:ext cx="3918049"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667227" eaLnBrk="0" hangingPunct="0"/>
            <a:r>
              <a:rPr lang="x-none" sz="663" dirty="0">
                <a:solidFill>
                  <a:srgbClr val="FFFFFF"/>
                </a:solidFill>
              </a:rPr>
              <a:t>CONFIDENTIAL AND PROPRIETARY</a:t>
            </a:r>
          </a:p>
          <a:p>
            <a:pPr defTabSz="667227" eaLnBrk="0" hangingPunct="0"/>
            <a:r>
              <a:rPr lang="x-none" sz="663" dirty="0">
                <a:solidFill>
                  <a:srgbClr val="FFFFFF"/>
                </a:solidFill>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xmlns="" id="{D82E0F37-3C65-4C18-A05F-E6884FED6CC8}"/>
              </a:ext>
            </a:extLst>
          </p:cNvP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42950"/>
            <a:fld id="{42C328C1-A84F-4A39-A664-DBA00541A8C6}" type="slidenum">
              <a:rPr sz="663" smtClean="0">
                <a:solidFill>
                  <a:srgbClr val="808080"/>
                </a:solidFill>
              </a:rPr>
              <a:pPr defTabSz="742950"/>
              <a:t>‹#›</a:t>
            </a:fld>
            <a:endParaRPr sz="663" dirty="0">
              <a:solidFill>
                <a:srgbClr val="808080"/>
              </a:solidFill>
            </a:endParaRPr>
          </a:p>
        </p:txBody>
      </p:sp>
      <p:sp>
        <p:nvSpPr>
          <p:cNvPr id="23" name="Text Placeholder 3">
            <a:extLst>
              <a:ext uri="{FF2B5EF4-FFF2-40B4-BE49-F238E27FC236}">
                <a16:creationId xmlns:a16="http://schemas.microsoft.com/office/drawing/2014/main" xmlns="" id="{A0729FAD-589F-406C-AD34-99A5E40CA767}"/>
              </a:ext>
            </a:extLst>
          </p:cNvPr>
          <p:cNvSpPr>
            <a:spLocks noGrp="1"/>
          </p:cNvSpPr>
          <p:nvPr>
            <p:ph type="body" sz="quarter" idx="10"/>
          </p:nvPr>
        </p:nvSpPr>
        <p:spPr>
          <a:xfrm>
            <a:off x="591777" y="1730365"/>
            <a:ext cx="3734529" cy="204030"/>
          </a:xfrm>
          <a:prstGeom prst="rect">
            <a:avLst/>
          </a:prstGeom>
        </p:spPr>
        <p:txBody>
          <a:bodyPr/>
          <a:lstStyle>
            <a:lvl1pPr marL="0" indent="0">
              <a:buNone/>
              <a:defRPr sz="1326"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dirty="0"/>
          </a:p>
        </p:txBody>
      </p:sp>
      <p:sp>
        <p:nvSpPr>
          <p:cNvPr id="24" name="Text Placeholder 5">
            <a:extLst>
              <a:ext uri="{FF2B5EF4-FFF2-40B4-BE49-F238E27FC236}">
                <a16:creationId xmlns:a16="http://schemas.microsoft.com/office/drawing/2014/main" xmlns="" id="{88C14C44-3BCC-4CAC-95BA-93F4D0221710}"/>
              </a:ext>
            </a:extLst>
          </p:cNvPr>
          <p:cNvSpPr>
            <a:spLocks noGrp="1"/>
          </p:cNvSpPr>
          <p:nvPr>
            <p:ph type="body" sz="quarter" idx="11" hasCustomPrompt="1"/>
          </p:nvPr>
        </p:nvSpPr>
        <p:spPr>
          <a:xfrm>
            <a:off x="591777" y="702366"/>
            <a:ext cx="2321051" cy="306238"/>
          </a:xfrm>
          <a:prstGeom prst="rect">
            <a:avLst/>
          </a:prstGeom>
          <a:solidFill>
            <a:schemeClr val="accent3">
              <a:lumMod val="90000"/>
              <a:lumOff val="10000"/>
            </a:schemeClr>
          </a:solidFill>
        </p:spPr>
        <p:txBody>
          <a:bodyPr/>
          <a:lstStyle>
            <a:lvl1pPr marL="0" indent="0">
              <a:buNone/>
              <a:defRPr sz="1990"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add</a:t>
            </a:r>
            <a:endParaRPr lang="en-ZA" dirty="0"/>
          </a:p>
        </p:txBody>
      </p:sp>
      <p:sp>
        <p:nvSpPr>
          <p:cNvPr id="2" name="Rectangle 1">
            <a:extLst>
              <a:ext uri="{FF2B5EF4-FFF2-40B4-BE49-F238E27FC236}">
                <a16:creationId xmlns:a16="http://schemas.microsoft.com/office/drawing/2014/main" xmlns="" id="{717ED0F1-C875-45C4-800B-5C3B379D6216}"/>
              </a:ext>
            </a:extLst>
          </p:cNvPr>
          <p:cNvSpPr/>
          <p:nvPr userDrawn="1"/>
        </p:nvSpPr>
        <p:spPr>
          <a:xfrm>
            <a:off x="6987936" y="6136108"/>
            <a:ext cx="258630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pic>
        <p:nvPicPr>
          <p:cNvPr id="10" name="Picture 9">
            <a:extLst>
              <a:ext uri="{FF2B5EF4-FFF2-40B4-BE49-F238E27FC236}">
                <a16:creationId xmlns:a16="http://schemas.microsoft.com/office/drawing/2014/main" xmlns="" id="{8D44ACF4-CC5A-43C2-9632-C25015435F66}"/>
              </a:ext>
            </a:extLst>
          </p:cNvPr>
          <p:cNvPicPr>
            <a:picLocks noChangeAspect="1"/>
          </p:cNvPicPr>
          <p:nvPr userDrawn="1"/>
        </p:nvPicPr>
        <p:blipFill rotWithShape="1">
          <a:blip r:embed="rId4"/>
          <a:srcRect r="35726"/>
          <a:stretch/>
        </p:blipFill>
        <p:spPr>
          <a:xfrm>
            <a:off x="1" y="-34506"/>
            <a:ext cx="9905999" cy="6892506"/>
          </a:xfrm>
          <a:prstGeom prst="rect">
            <a:avLst/>
          </a:prstGeom>
        </p:spPr>
      </p:pic>
      <p:sp>
        <p:nvSpPr>
          <p:cNvPr id="14" name="Rectangle 13">
            <a:extLst>
              <a:ext uri="{FF2B5EF4-FFF2-40B4-BE49-F238E27FC236}">
                <a16:creationId xmlns:a16="http://schemas.microsoft.com/office/drawing/2014/main" xmlns="" id="{E5B81F36-DD65-4F1D-98A0-B11188ED83CE}"/>
              </a:ext>
            </a:extLst>
          </p:cNvPr>
          <p:cNvSpPr/>
          <p:nvPr userDrawn="1"/>
        </p:nvSpPr>
        <p:spPr>
          <a:xfrm>
            <a:off x="0" y="0"/>
            <a:ext cx="9906000" cy="6858000"/>
          </a:xfrm>
          <a:prstGeom prst="rect">
            <a:avLst/>
          </a:prstGeom>
          <a:solidFill>
            <a:schemeClr val="accent3">
              <a:lumMod val="90000"/>
              <a:lumOff val="10000"/>
              <a:alpha val="39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138" dirty="0">
              <a:solidFill>
                <a:srgbClr val="FFFFFF"/>
              </a:solidFill>
              <a:latin typeface="Calibri" panose="020F0502020204030204" pitchFamily="34" charset="0"/>
            </a:endParaRPr>
          </a:p>
        </p:txBody>
      </p:sp>
    </p:spTree>
    <p:extLst>
      <p:ext uri="{BB962C8B-B14F-4D97-AF65-F5344CB8AC3E}">
        <p14:creationId xmlns:p14="http://schemas.microsoft.com/office/powerpoint/2010/main" xmlns="" val="540513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45608" name="think-cell Slide" r:id="rId4" imgW="360" imgH="360" progId="">
              <p:embed/>
            </p:oleObj>
          </a:graphicData>
        </a:graphic>
      </p:graphicFrame>
      <p:sp>
        <p:nvSpPr>
          <p:cNvPr id="3" name="Rectangle 2" hidden="1">
            <a:extLst>
              <a:ext uri="{FF2B5EF4-FFF2-40B4-BE49-F238E27FC236}">
                <a16:creationId xmlns:a16="http://schemas.microsoft.com/office/drawing/2014/main" xmlns="" id="{1A021B93-E508-4C72-A62D-3031BBEA63D5}"/>
              </a:ext>
            </a:extLst>
          </p:cNvPr>
          <p:cNvSpPr/>
          <p:nvPr userDrawn="1">
            <p:custDataLst>
              <p:tags r:id="rId2"/>
            </p:custDataLst>
          </p:nvPr>
        </p:nvSpPr>
        <p:spPr>
          <a:xfrm>
            <a:off x="0" y="0"/>
            <a:ext cx="128984"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42950">
              <a:spcBef>
                <a:spcPct val="0"/>
              </a:spcBef>
              <a:spcAft>
                <a:spcPct val="0"/>
              </a:spcAft>
            </a:pPr>
            <a:endParaRPr lang="en-US" sz="1625" dirty="0">
              <a:solidFill>
                <a:srgbClr val="FFFFFF"/>
              </a:solidFill>
              <a:latin typeface="Segoe UI Semibold" panose="020B0702040204020203" pitchFamily="34" charset="0"/>
              <a:sym typeface="Segoe UI Semibold" panose="020B0702040204020203" pitchFamily="34" charset="0"/>
            </a:endParaRPr>
          </a:p>
        </p:txBody>
      </p:sp>
      <p:pic>
        <p:nvPicPr>
          <p:cNvPr id="10" name="Picture 9">
            <a:extLst>
              <a:ext uri="{FF2B5EF4-FFF2-40B4-BE49-F238E27FC236}">
                <a16:creationId xmlns:a16="http://schemas.microsoft.com/office/drawing/2014/main" xmlns="" id="{E1E135FF-C665-492D-B56A-7D6363164B41}"/>
              </a:ext>
            </a:extLst>
          </p:cNvPr>
          <p:cNvPicPr>
            <a:picLocks noChangeAspect="1"/>
          </p:cNvPicPr>
          <p:nvPr userDrawn="1"/>
        </p:nvPicPr>
        <p:blipFill rotWithShape="1">
          <a:blip r:embed="rId5"/>
          <a:srcRect l="86498" t="1482" r="925" b="81683"/>
          <a:stretch/>
        </p:blipFill>
        <p:spPr>
          <a:xfrm>
            <a:off x="8922904" y="1"/>
            <a:ext cx="983096" cy="1154545"/>
          </a:xfrm>
          <a:prstGeom prst="rect">
            <a:avLst/>
          </a:prstGeom>
        </p:spPr>
      </p:pic>
      <p:sp>
        <p:nvSpPr>
          <p:cNvPr id="5" name="Text Placeholder 3">
            <a:extLst>
              <a:ext uri="{FF2B5EF4-FFF2-40B4-BE49-F238E27FC236}">
                <a16:creationId xmlns:a16="http://schemas.microsoft.com/office/drawing/2014/main" xmlns="" id="{C148230C-FC63-4FD4-B1D0-C4539887B2E7}"/>
              </a:ext>
            </a:extLst>
          </p:cNvPr>
          <p:cNvSpPr>
            <a:spLocks noGrp="1"/>
          </p:cNvSpPr>
          <p:nvPr>
            <p:ph type="body" sz="quarter" idx="10" hasCustomPrompt="1"/>
          </p:nvPr>
        </p:nvSpPr>
        <p:spPr>
          <a:xfrm>
            <a:off x="564952" y="1628776"/>
            <a:ext cx="8891999" cy="4678825"/>
          </a:xfrm>
          <a:prstGeom prst="rect">
            <a:avLst/>
          </a:prstGeom>
        </p:spPr>
        <p:txBody>
          <a:bodyPr vert="horz" wrap="square" lIns="36000" tIns="0" rIns="0" bIns="0" rtlCol="0">
            <a:noAutofit/>
          </a:bodyPr>
          <a:lstStyle>
            <a:lvl1pPr marL="141883" indent="-141883">
              <a:tabLst>
                <a:tab pos="74811" algn="l"/>
              </a:tabLst>
              <a:defRPr sz="975">
                <a:solidFill>
                  <a:schemeClr val="accent3">
                    <a:lumMod val="90000"/>
                    <a:lumOff val="10000"/>
                  </a:schemeClr>
                </a:solidFill>
                <a:latin typeface="+mn-lt"/>
              </a:defRPr>
            </a:lvl1pPr>
            <a:lvl2pPr marL="292795" indent="-150912">
              <a:defRPr lang="en-US" sz="975" dirty="0" smtClean="0">
                <a:solidFill>
                  <a:schemeClr val="accent3">
                    <a:lumMod val="90000"/>
                    <a:lumOff val="10000"/>
                  </a:schemeClr>
                </a:solidFill>
                <a:latin typeface="+mn-lt"/>
              </a:defRPr>
            </a:lvl2pPr>
            <a:lvl3pPr marL="434678" indent="-141883">
              <a:defRPr lang="en-US" sz="975" dirty="0" smtClean="0">
                <a:solidFill>
                  <a:schemeClr val="accent3">
                    <a:lumMod val="90000"/>
                    <a:lumOff val="10000"/>
                  </a:schemeClr>
                </a:solidFill>
                <a:latin typeface="+mn-lt"/>
              </a:defRPr>
            </a:lvl3pPr>
            <a:lvl4pPr marL="141883" indent="-141883">
              <a:defRPr lang="en-US" sz="975"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p:txBody>
      </p:sp>
      <p:sp>
        <p:nvSpPr>
          <p:cNvPr id="4" name="Title 3">
            <a:extLst>
              <a:ext uri="{FF2B5EF4-FFF2-40B4-BE49-F238E27FC236}">
                <a16:creationId xmlns:a16="http://schemas.microsoft.com/office/drawing/2014/main" xmlns="" id="{7760C3CC-758C-4057-87A5-8F8A86B6EF49}"/>
              </a:ext>
            </a:extLst>
          </p:cNvPr>
          <p:cNvSpPr>
            <a:spLocks noGrp="1"/>
          </p:cNvSpPr>
          <p:nvPr>
            <p:ph type="title"/>
          </p:nvPr>
        </p:nvSpPr>
        <p:spPr/>
        <p:txBody>
          <a:bodyPr/>
          <a:lstStyle/>
          <a:p>
            <a:r>
              <a:rPr lang="en-US"/>
              <a:t>Click to edit Master title style</a:t>
            </a:r>
            <a:endParaRPr lang="en-ZA"/>
          </a:p>
        </p:txBody>
      </p:sp>
      <p:sp>
        <p:nvSpPr>
          <p:cNvPr id="7" name="Text Placeholder 6">
            <a:extLst>
              <a:ext uri="{FF2B5EF4-FFF2-40B4-BE49-F238E27FC236}">
                <a16:creationId xmlns:a16="http://schemas.microsoft.com/office/drawing/2014/main" xmlns="" id="{069D51C6-0715-49D0-8883-5FB6A1C58270}"/>
              </a:ext>
            </a:extLst>
          </p:cNvPr>
          <p:cNvSpPr>
            <a:spLocks noGrp="1"/>
          </p:cNvSpPr>
          <p:nvPr>
            <p:ph type="body" sz="quarter" idx="11" hasCustomPrompt="1"/>
          </p:nvPr>
        </p:nvSpPr>
        <p:spPr>
          <a:xfrm>
            <a:off x="564952" y="1060451"/>
            <a:ext cx="8892183" cy="200055"/>
          </a:xfrm>
        </p:spPr>
        <p:txBody>
          <a:bodyPr/>
          <a:lstStyle>
            <a:lvl1pPr marL="0" indent="0">
              <a:buFontTx/>
              <a:buNone/>
              <a:defRPr sz="1300"/>
            </a:lvl1pPr>
            <a:lvl2pPr marL="147042" indent="0">
              <a:buFontTx/>
              <a:buNone/>
              <a:defRPr sz="1300"/>
            </a:lvl2pPr>
            <a:lvl3pPr marL="292795" indent="0">
              <a:buFontTx/>
              <a:buNone/>
              <a:defRPr sz="1300"/>
            </a:lvl3pPr>
            <a:lvl4pPr marL="380333" indent="0">
              <a:buFontTx/>
              <a:buNone/>
              <a:defRPr sz="1300"/>
            </a:lvl4pPr>
            <a:lvl5pPr marL="513671" indent="0">
              <a:buFontTx/>
              <a:buNone/>
              <a:defRPr sz="1300"/>
            </a:lvl5pPr>
          </a:lstStyle>
          <a:p>
            <a:pPr lvl="0"/>
            <a:r>
              <a:rPr lang="en-US" dirty="0"/>
              <a:t>Insert Sub Title</a:t>
            </a:r>
            <a:endParaRPr lang="en-ZA" dirty="0"/>
          </a:p>
        </p:txBody>
      </p:sp>
    </p:spTree>
    <p:extLst>
      <p:ext uri="{BB962C8B-B14F-4D97-AF65-F5344CB8AC3E}">
        <p14:creationId xmlns:p14="http://schemas.microsoft.com/office/powerpoint/2010/main" xmlns="" val="118313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4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1756" y="1622"/>
          <a:ext cx="1754" cy="1619"/>
        </p:xfrm>
        <a:graphic>
          <a:graphicData uri="http://schemas.openxmlformats.org/presentationml/2006/ole">
            <p:oleObj spid="_x0000_s46632" name="think-cell Slide" r:id="rId4" imgW="360" imgH="360" progId="">
              <p:embed/>
            </p:oleObj>
          </a:graphicData>
        </a:graphic>
      </p:graphicFrame>
      <p:sp>
        <p:nvSpPr>
          <p:cNvPr id="3" name="Rectangle 2" hidden="1">
            <a:extLst>
              <a:ext uri="{FF2B5EF4-FFF2-40B4-BE49-F238E27FC236}">
                <a16:creationId xmlns:a16="http://schemas.microsoft.com/office/drawing/2014/main" xmlns="" id="{1A021B93-E508-4C72-A62D-3031BBEA63D5}"/>
              </a:ext>
            </a:extLst>
          </p:cNvPr>
          <p:cNvSpPr/>
          <p:nvPr userDrawn="1">
            <p:custDataLst>
              <p:tags r:id="rId2"/>
            </p:custDataLst>
          </p:nvPr>
        </p:nvSpPr>
        <p:spPr>
          <a:xfrm>
            <a:off x="0" y="0"/>
            <a:ext cx="128984"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42950">
              <a:spcBef>
                <a:spcPct val="0"/>
              </a:spcBef>
              <a:spcAft>
                <a:spcPct val="0"/>
              </a:spcAft>
            </a:pPr>
            <a:endParaRPr lang="en-US" sz="1625" dirty="0">
              <a:solidFill>
                <a:srgbClr val="FFFFFF"/>
              </a:solidFill>
              <a:latin typeface="Segoe UI Semibold" panose="020B0702040204020203" pitchFamily="34" charset="0"/>
              <a:sym typeface="Segoe UI Semibold" panose="020B0702040204020203" pitchFamily="34" charset="0"/>
            </a:endParaRPr>
          </a:p>
        </p:txBody>
      </p:sp>
      <p:pic>
        <p:nvPicPr>
          <p:cNvPr id="10" name="Picture 9">
            <a:extLst>
              <a:ext uri="{FF2B5EF4-FFF2-40B4-BE49-F238E27FC236}">
                <a16:creationId xmlns:a16="http://schemas.microsoft.com/office/drawing/2014/main" xmlns="" id="{E1E135FF-C665-492D-B56A-7D6363164B41}"/>
              </a:ext>
            </a:extLst>
          </p:cNvPr>
          <p:cNvPicPr>
            <a:picLocks noChangeAspect="1"/>
          </p:cNvPicPr>
          <p:nvPr userDrawn="1"/>
        </p:nvPicPr>
        <p:blipFill rotWithShape="1">
          <a:blip r:embed="rId5"/>
          <a:srcRect l="86498" t="1482" r="925" b="81683"/>
          <a:stretch/>
        </p:blipFill>
        <p:spPr>
          <a:xfrm>
            <a:off x="8922904" y="1"/>
            <a:ext cx="983096" cy="1154545"/>
          </a:xfrm>
          <a:prstGeom prst="rect">
            <a:avLst/>
          </a:prstGeom>
        </p:spPr>
      </p:pic>
      <p:sp>
        <p:nvSpPr>
          <p:cNvPr id="5" name="Text Placeholder 3">
            <a:extLst>
              <a:ext uri="{FF2B5EF4-FFF2-40B4-BE49-F238E27FC236}">
                <a16:creationId xmlns:a16="http://schemas.microsoft.com/office/drawing/2014/main" xmlns="" id="{C148230C-FC63-4FD4-B1D0-C4539887B2E7}"/>
              </a:ext>
            </a:extLst>
          </p:cNvPr>
          <p:cNvSpPr>
            <a:spLocks noGrp="1"/>
          </p:cNvSpPr>
          <p:nvPr>
            <p:ph type="body" sz="quarter" idx="10" hasCustomPrompt="1"/>
          </p:nvPr>
        </p:nvSpPr>
        <p:spPr>
          <a:xfrm>
            <a:off x="564952" y="1628776"/>
            <a:ext cx="8891999" cy="4678825"/>
          </a:xfrm>
          <a:prstGeom prst="rect">
            <a:avLst/>
          </a:prstGeom>
        </p:spPr>
        <p:txBody>
          <a:bodyPr vert="horz" wrap="square" lIns="36000" tIns="0" rIns="0" bIns="0" rtlCol="0">
            <a:noAutofit/>
          </a:bodyPr>
          <a:lstStyle>
            <a:lvl1pPr marL="141883" indent="-141883">
              <a:tabLst>
                <a:tab pos="74811" algn="l"/>
              </a:tabLst>
              <a:defRPr sz="975">
                <a:solidFill>
                  <a:schemeClr val="accent3">
                    <a:lumMod val="90000"/>
                    <a:lumOff val="10000"/>
                  </a:schemeClr>
                </a:solidFill>
                <a:latin typeface="+mn-lt"/>
              </a:defRPr>
            </a:lvl1pPr>
            <a:lvl2pPr marL="292795" indent="-150912">
              <a:defRPr lang="en-US" sz="975" dirty="0" smtClean="0">
                <a:solidFill>
                  <a:schemeClr val="accent3">
                    <a:lumMod val="90000"/>
                    <a:lumOff val="10000"/>
                  </a:schemeClr>
                </a:solidFill>
                <a:latin typeface="+mn-lt"/>
              </a:defRPr>
            </a:lvl2pPr>
            <a:lvl3pPr marL="434678" indent="-141883">
              <a:defRPr lang="en-US" sz="975" dirty="0" smtClean="0">
                <a:solidFill>
                  <a:schemeClr val="accent3">
                    <a:lumMod val="90000"/>
                    <a:lumOff val="10000"/>
                  </a:schemeClr>
                </a:solidFill>
                <a:latin typeface="+mn-lt"/>
              </a:defRPr>
            </a:lvl3pPr>
            <a:lvl4pPr marL="141883" indent="-141883">
              <a:defRPr lang="en-US" sz="975"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p:txBody>
      </p:sp>
      <p:sp>
        <p:nvSpPr>
          <p:cNvPr id="4" name="Title 3">
            <a:extLst>
              <a:ext uri="{FF2B5EF4-FFF2-40B4-BE49-F238E27FC236}">
                <a16:creationId xmlns:a16="http://schemas.microsoft.com/office/drawing/2014/main" xmlns="" id="{7760C3CC-758C-4057-87A5-8F8A86B6EF49}"/>
              </a:ext>
            </a:extLst>
          </p:cNvPr>
          <p:cNvSpPr>
            <a:spLocks noGrp="1"/>
          </p:cNvSpPr>
          <p:nvPr>
            <p:ph type="title"/>
          </p:nvPr>
        </p:nvSpPr>
        <p:spPr/>
        <p:txBody>
          <a:bodyPr/>
          <a:lstStyle/>
          <a:p>
            <a:r>
              <a:rPr lang="en-US"/>
              <a:t>Click to edit Master title style</a:t>
            </a:r>
            <a:endParaRPr lang="en-ZA"/>
          </a:p>
        </p:txBody>
      </p:sp>
      <p:sp>
        <p:nvSpPr>
          <p:cNvPr id="7" name="Text Placeholder 6">
            <a:extLst>
              <a:ext uri="{FF2B5EF4-FFF2-40B4-BE49-F238E27FC236}">
                <a16:creationId xmlns:a16="http://schemas.microsoft.com/office/drawing/2014/main" xmlns="" id="{069D51C6-0715-49D0-8883-5FB6A1C58270}"/>
              </a:ext>
            </a:extLst>
          </p:cNvPr>
          <p:cNvSpPr>
            <a:spLocks noGrp="1"/>
          </p:cNvSpPr>
          <p:nvPr>
            <p:ph type="body" sz="quarter" idx="11" hasCustomPrompt="1"/>
          </p:nvPr>
        </p:nvSpPr>
        <p:spPr>
          <a:xfrm>
            <a:off x="564952" y="1060451"/>
            <a:ext cx="8892183" cy="200055"/>
          </a:xfrm>
        </p:spPr>
        <p:txBody>
          <a:bodyPr/>
          <a:lstStyle>
            <a:lvl1pPr marL="0" indent="0">
              <a:buFontTx/>
              <a:buNone/>
              <a:defRPr sz="1300"/>
            </a:lvl1pPr>
            <a:lvl2pPr marL="147042" indent="0">
              <a:buFontTx/>
              <a:buNone/>
              <a:defRPr sz="1300"/>
            </a:lvl2pPr>
            <a:lvl3pPr marL="292795" indent="0">
              <a:buFontTx/>
              <a:buNone/>
              <a:defRPr sz="1300"/>
            </a:lvl3pPr>
            <a:lvl4pPr marL="380333" indent="0">
              <a:buFontTx/>
              <a:buNone/>
              <a:defRPr sz="1300"/>
            </a:lvl4pPr>
            <a:lvl5pPr marL="513671" indent="0">
              <a:buFontTx/>
              <a:buNone/>
              <a:defRPr sz="1300"/>
            </a:lvl5pPr>
          </a:lstStyle>
          <a:p>
            <a:pPr lvl="0"/>
            <a:r>
              <a:rPr lang="en-US" dirty="0"/>
              <a:t>Insert Sub Title</a:t>
            </a:r>
            <a:endParaRPr lang="en-ZA" dirty="0"/>
          </a:p>
        </p:txBody>
      </p:sp>
    </p:spTree>
    <p:extLst>
      <p:ext uri="{BB962C8B-B14F-4D97-AF65-F5344CB8AC3E}">
        <p14:creationId xmlns:p14="http://schemas.microsoft.com/office/powerpoint/2010/main" xmlns="" val="406610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68F4F8-8BA3-7B41-BED0-139A6700DAEE}"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23705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8F4F8-8BA3-7B41-BED0-139A6700DAEE}"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62371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81782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13666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3.xml"/><Relationship Id="rId39" Type="http://schemas.openxmlformats.org/officeDocument/2006/relationships/oleObject" Target="../embeddings/oleObject1.bin"/><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ags" Target="../tags/tag1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2.xml"/><Relationship Id="rId33" Type="http://schemas.openxmlformats.org/officeDocument/2006/relationships/tags" Target="../tags/tag10.xml"/><Relationship Id="rId38" Type="http://schemas.openxmlformats.org/officeDocument/2006/relationships/tags" Target="../tags/tag15.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ags" Target="../tags/tag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xml"/><Relationship Id="rId32" Type="http://schemas.openxmlformats.org/officeDocument/2006/relationships/tags" Target="../tags/tag9.xml"/><Relationship Id="rId37" Type="http://schemas.openxmlformats.org/officeDocument/2006/relationships/tags" Target="../tags/tag14.xml"/><Relationship Id="rId40" Type="http://schemas.openxmlformats.org/officeDocument/2006/relationships/image" Target="../media/image3.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vmlDrawing" Target="../drawings/vmlDrawing1.vml"/><Relationship Id="rId28" Type="http://schemas.openxmlformats.org/officeDocument/2006/relationships/tags" Target="../tags/tag5.xml"/><Relationship Id="rId36" Type="http://schemas.openxmlformats.org/officeDocument/2006/relationships/tags" Target="../tags/tag1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ags" Target="../tags/tag8.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tags" Target="../tags/tag20.xml"/><Relationship Id="rId39" Type="http://schemas.openxmlformats.org/officeDocument/2006/relationships/oleObject" Target="../embeddings/oleObject23.bin"/><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ags" Target="../tags/tag28.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ags" Target="../tags/tag19.xml"/><Relationship Id="rId33" Type="http://schemas.openxmlformats.org/officeDocument/2006/relationships/tags" Target="../tags/tag27.xml"/><Relationship Id="rId38" Type="http://schemas.openxmlformats.org/officeDocument/2006/relationships/tags" Target="../tags/tag3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ags" Target="../tags/tag2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ags" Target="../tags/tag18.xml"/><Relationship Id="rId32" Type="http://schemas.openxmlformats.org/officeDocument/2006/relationships/tags" Target="../tags/tag26.xml"/><Relationship Id="rId37" Type="http://schemas.openxmlformats.org/officeDocument/2006/relationships/tags" Target="../tags/tag31.xml"/><Relationship Id="rId40" Type="http://schemas.openxmlformats.org/officeDocument/2006/relationships/image" Target="../media/image3.emf"/><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vmlDrawing" Target="../drawings/vmlDrawing23.vml"/><Relationship Id="rId28" Type="http://schemas.openxmlformats.org/officeDocument/2006/relationships/tags" Target="../tags/tag22.xml"/><Relationship Id="rId36" Type="http://schemas.openxmlformats.org/officeDocument/2006/relationships/tags" Target="../tags/tag3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ags" Target="../tags/tag2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 Id="rId27" Type="http://schemas.openxmlformats.org/officeDocument/2006/relationships/tags" Target="../tags/tag21.xml"/><Relationship Id="rId30" Type="http://schemas.openxmlformats.org/officeDocument/2006/relationships/tags" Target="../tags/tag24.xml"/><Relationship Id="rId35" Type="http://schemas.openxmlformats.org/officeDocument/2006/relationships/tags" Target="../tags/tag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8F4F8-8BA3-7B41-BED0-139A6700DAEE}" type="datetimeFigureOut">
              <a:rPr lang="en-US" smtClean="0"/>
              <a:pPr/>
              <a:t>5/8/2020</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21496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nvGraphicFramePr>
        <p:xfrm>
          <a:off x="0" y="0"/>
          <a:ext cx="175483" cy="161974"/>
        </p:xfrm>
        <a:graphic>
          <a:graphicData uri="http://schemas.openxmlformats.org/presentationml/2006/ole">
            <p:oleObj spid="_x0000_s1629" name="think-cell Slide" r:id="rId39" imgW="360" imgH="360" progId="">
              <p:embed/>
            </p:oleObj>
          </a:graphicData>
        </a:graphic>
      </p:graphicFrame>
      <p:sp>
        <p:nvSpPr>
          <p:cNvPr id="1034" name="Working Draft" hidden="1"/>
          <p:cNvSpPr txBox="1">
            <a:spLocks noChangeArrowheads="1"/>
          </p:cNvSpPr>
          <p:nvPr/>
        </p:nvSpPr>
        <p:spPr bwMode="gray">
          <a:xfrm rot="5400000">
            <a:off x="8923892" y="1988866"/>
            <a:ext cx="1809791" cy="76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58032" eaLnBrk="1" fontAlgn="base" hangingPunct="1">
              <a:spcBef>
                <a:spcPct val="0"/>
              </a:spcBef>
              <a:spcAft>
                <a:spcPct val="0"/>
              </a:spcAft>
              <a:defRPr lang="x-none"/>
            </a:pPr>
            <a:r>
              <a:rPr lang="en-US" sz="497" dirty="0">
                <a:solidFill>
                  <a:srgbClr val="808080"/>
                </a:solidFill>
                <a:latin typeface="Arial"/>
              </a:rPr>
              <a:t>Last Modified 2017-01-31 05:58 AM South Africa Standard Time</a:t>
            </a:r>
            <a:endParaRPr sz="1326" dirty="0">
              <a:solidFill>
                <a:srgbClr val="808080"/>
              </a:solidFill>
              <a:latin typeface="Arial"/>
            </a:endParaRPr>
          </a:p>
        </p:txBody>
      </p:sp>
      <p:sp>
        <p:nvSpPr>
          <p:cNvPr id="1035" name="Printed" hidden="1"/>
          <p:cNvSpPr txBox="1">
            <a:spLocks noChangeArrowheads="1"/>
          </p:cNvSpPr>
          <p:nvPr/>
        </p:nvSpPr>
        <p:spPr bwMode="gray">
          <a:xfrm rot="5400000">
            <a:off x="9012060" y="4206846"/>
            <a:ext cx="1633460" cy="76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58032" eaLnBrk="1" fontAlgn="base" hangingPunct="1">
              <a:spcBef>
                <a:spcPct val="0"/>
              </a:spcBef>
              <a:spcAft>
                <a:spcPct val="0"/>
              </a:spcAft>
              <a:defRPr lang="x-none"/>
            </a:pPr>
            <a:r>
              <a:rPr lang="en-US" sz="497" dirty="0">
                <a:solidFill>
                  <a:srgbClr val="808080"/>
                </a:solidFill>
                <a:latin typeface="Arial"/>
              </a:rPr>
              <a:t>Printed 2016-08-05 09:24 AM South Africa Standard Time</a:t>
            </a:r>
            <a:endParaRPr sz="1326" dirty="0">
              <a:solidFill>
                <a:srgbClr val="808080"/>
              </a:solidFill>
              <a:latin typeface="Arial"/>
            </a:endParaRPr>
          </a:p>
        </p:txBody>
      </p:sp>
      <p:sp>
        <p:nvSpPr>
          <p:cNvPr id="19" name="Title Placeholder 2"/>
          <p:cNvSpPr>
            <a:spLocks noGrp="1" noChangeArrowheads="1"/>
          </p:cNvSpPr>
          <p:nvPr>
            <p:ph type="title"/>
          </p:nvPr>
        </p:nvSpPr>
        <p:spPr bwMode="gray">
          <a:xfrm>
            <a:off x="629577" y="553829"/>
            <a:ext cx="9088400"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x-none" noProof="0" dirty="0"/>
          </a:p>
        </p:txBody>
      </p:sp>
      <p:sp>
        <p:nvSpPr>
          <p:cNvPr id="10" name="1. On-page tracker" hidden="1"/>
          <p:cNvSpPr>
            <a:spLocks noChangeArrowheads="1"/>
          </p:cNvSpPr>
          <p:nvPr/>
        </p:nvSpPr>
        <p:spPr bwMode="gray">
          <a:xfrm>
            <a:off x="131613" y="77305"/>
            <a:ext cx="402354"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58032" fontAlgn="base">
              <a:spcBef>
                <a:spcPct val="0"/>
              </a:spcBef>
              <a:spcAft>
                <a:spcPct val="0"/>
              </a:spcAft>
              <a:defRPr/>
            </a:pPr>
            <a:r>
              <a:rPr lang="x-none" sz="663" cap="all" dirty="0">
                <a:solidFill>
                  <a:srgbClr val="0A2E46"/>
                </a:solidFill>
                <a:latin typeface="Arial"/>
              </a:rPr>
              <a:t>TRACKER</a:t>
            </a:r>
          </a:p>
        </p:txBody>
      </p:sp>
      <p:sp>
        <p:nvSpPr>
          <p:cNvPr id="11" name="3. Unit of measure" hidden="1"/>
          <p:cNvSpPr txBox="1">
            <a:spLocks noChangeArrowheads="1"/>
          </p:cNvSpPr>
          <p:nvPr/>
        </p:nvSpPr>
        <p:spPr bwMode="gray">
          <a:xfrm>
            <a:off x="131615" y="566138"/>
            <a:ext cx="9526957"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defTabSz="742240" fontAlgn="base">
              <a:spcBef>
                <a:spcPct val="0"/>
              </a:spcBef>
              <a:spcAft>
                <a:spcPct val="0"/>
              </a:spcAft>
              <a:defRPr lang="x-none"/>
            </a:pPr>
            <a:r>
              <a:rPr sz="1326" dirty="0">
                <a:solidFill>
                  <a:srgbClr val="0A2E46"/>
                </a:solidFill>
                <a:latin typeface="Arial"/>
              </a:rPr>
              <a:t>Unit of measure</a:t>
            </a:r>
          </a:p>
        </p:txBody>
      </p:sp>
      <p:grpSp>
        <p:nvGrpSpPr>
          <p:cNvPr id="4" name="Slide Elements" hidden="1"/>
          <p:cNvGrpSpPr/>
          <p:nvPr userDrawn="1"/>
        </p:nvGrpSpPr>
        <p:grpSpPr bwMode="gray">
          <a:xfrm>
            <a:off x="131615" y="6458358"/>
            <a:ext cx="9526957" cy="307724"/>
            <a:chOff x="119063" y="6329785"/>
            <a:chExt cx="8618537" cy="301598"/>
          </a:xfrm>
        </p:grpSpPr>
        <p:sp>
          <p:nvSpPr>
            <p:cNvPr id="13" name="4. Footnote"/>
            <p:cNvSpPr txBox="1">
              <a:spLocks noChangeArrowheads="1"/>
            </p:cNvSpPr>
            <p:nvPr/>
          </p:nvSpPr>
          <p:spPr bwMode="gray">
            <a:xfrm>
              <a:off x="119063" y="6329785"/>
              <a:ext cx="8618537" cy="99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6858" indent="-86858" defTabSz="742240" fontAlgn="base">
                <a:spcBef>
                  <a:spcPct val="0"/>
                </a:spcBef>
                <a:spcAft>
                  <a:spcPct val="0"/>
                </a:spcAft>
                <a:defRPr lang="x-none"/>
              </a:pPr>
              <a:r>
                <a:rPr sz="663" dirty="0">
                  <a:solidFill>
                    <a:srgbClr val="808080"/>
                  </a:solidFill>
                  <a:latin typeface="Arial"/>
                </a:rPr>
                <a:t>1 Footnote</a:t>
              </a:r>
            </a:p>
          </p:txBody>
        </p:sp>
        <p:sp>
          <p:nvSpPr>
            <p:cNvPr id="14" name="5. Source"/>
            <p:cNvSpPr>
              <a:spLocks noChangeArrowheads="1"/>
            </p:cNvSpPr>
            <p:nvPr/>
          </p:nvSpPr>
          <p:spPr bwMode="gray">
            <a:xfrm>
              <a:off x="119063" y="6531398"/>
              <a:ext cx="7200000" cy="99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505355" indent="-505355" defTabSz="742240" fontAlgn="base">
                <a:spcBef>
                  <a:spcPct val="0"/>
                </a:spcBef>
                <a:spcAft>
                  <a:spcPct val="0"/>
                </a:spcAft>
                <a:tabLst>
                  <a:tab pos="507986" algn="l"/>
                </a:tabLst>
                <a:defRPr/>
              </a:pPr>
              <a:r>
                <a:rPr lang="x-none" sz="663" dirty="0">
                  <a:solidFill>
                    <a:srgbClr val="808080"/>
                  </a:solidFill>
                  <a:latin typeface="Arial"/>
                </a:rPr>
                <a:t>SOURCE : Source</a:t>
              </a:r>
            </a:p>
          </p:txBody>
        </p:sp>
      </p:grpSp>
      <p:sp>
        <p:nvSpPr>
          <p:cNvPr id="3" name="Text Placeholder 2"/>
          <p:cNvSpPr>
            <a:spLocks noGrp="1"/>
          </p:cNvSpPr>
          <p:nvPr>
            <p:ph type="body" idx="1"/>
          </p:nvPr>
        </p:nvSpPr>
        <p:spPr bwMode="gray">
          <a:xfrm>
            <a:off x="1605670" y="1991016"/>
            <a:ext cx="4755582" cy="875561"/>
          </a:xfrm>
          <a:prstGeom prst="rect">
            <a:avLst/>
          </a:prstGeom>
        </p:spPr>
        <p:txBody>
          <a:bodyPr vert="horz" lIns="0" tIns="0" rIns="0" bIns="0" rtlCol="0">
            <a:spAutoFit/>
          </a:bodyPr>
          <a:lstStyle/>
          <a:p>
            <a:pPr lvl="0" latinLnBrk="0"/>
            <a:r>
              <a:rPr lang="en-US" dirty="0"/>
              <a:t>Click to 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x-none" dirty="0"/>
          </a:p>
        </p:txBody>
      </p:sp>
      <p:grpSp>
        <p:nvGrpSpPr>
          <p:cNvPr id="15" name="ACET" hidden="1"/>
          <p:cNvGrpSpPr>
            <a:grpSpLocks/>
          </p:cNvGrpSpPr>
          <p:nvPr/>
        </p:nvGrpSpPr>
        <p:grpSpPr bwMode="gray">
          <a:xfrm>
            <a:off x="1605669" y="1375628"/>
            <a:ext cx="4713466" cy="425993"/>
            <a:chOff x="915" y="767"/>
            <a:chExt cx="2686" cy="263"/>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67"/>
              <a:ext cx="2686" cy="26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758032" fontAlgn="base">
                <a:spcBef>
                  <a:spcPct val="0"/>
                </a:spcBef>
                <a:spcAft>
                  <a:spcPct val="0"/>
                </a:spcAft>
                <a:defRPr/>
              </a:pPr>
              <a:r>
                <a:rPr lang="x-none" sz="1326" b="1" dirty="0">
                  <a:solidFill>
                    <a:srgbClr val="000000"/>
                  </a:solidFill>
                  <a:latin typeface="Arial"/>
                </a:rPr>
                <a:t>Title</a:t>
              </a:r>
            </a:p>
            <a:p>
              <a:pPr defTabSz="758032" fontAlgn="base">
                <a:spcBef>
                  <a:spcPct val="0"/>
                </a:spcBef>
                <a:spcAft>
                  <a:spcPct val="0"/>
                </a:spcAft>
                <a:defRPr/>
              </a:pPr>
              <a:r>
                <a:rPr lang="x-none" sz="1326" dirty="0">
                  <a:solidFill>
                    <a:srgbClr val="808080"/>
                  </a:solidFill>
                  <a:latin typeface="Arial"/>
                </a:rPr>
                <a:t>Unit of measure</a:t>
              </a:r>
            </a:p>
          </p:txBody>
        </p:sp>
      </p:grpSp>
      <p:grpSp>
        <p:nvGrpSpPr>
          <p:cNvPr id="17" name="McKSticker" hidden="1"/>
          <p:cNvGrpSpPr/>
          <p:nvPr/>
        </p:nvGrpSpPr>
        <p:grpSpPr bwMode="gray">
          <a:xfrm>
            <a:off x="9265385" y="291557"/>
            <a:ext cx="393186" cy="129716"/>
            <a:chOff x="8385081" y="285750"/>
            <a:chExt cx="355694" cy="127133"/>
          </a:xfrm>
        </p:grpSpPr>
        <p:sp>
          <p:nvSpPr>
            <p:cNvPr id="20" name="StickerRectangle"/>
            <p:cNvSpPr>
              <a:spLocks noChangeArrowheads="1"/>
            </p:cNvSpPr>
            <p:nvPr/>
          </p:nvSpPr>
          <p:spPr bwMode="gray">
            <a:xfrm>
              <a:off x="8385081" y="285750"/>
              <a:ext cx="355694" cy="12713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742240" fontAlgn="base">
                <a:spcBef>
                  <a:spcPct val="0"/>
                </a:spcBef>
                <a:spcAft>
                  <a:spcPct val="0"/>
                </a:spcAft>
                <a:buClr>
                  <a:srgbClr val="002960"/>
                </a:buClr>
                <a:defRPr/>
              </a:pPr>
              <a:r>
                <a:rPr lang="x-none" sz="663" dirty="0">
                  <a:solidFill>
                    <a:srgbClr val="0A2E46"/>
                  </a:solidFill>
                  <a:latin typeface="Arial"/>
                </a:rPr>
                <a:t>STICKER</a:t>
              </a:r>
            </a:p>
          </p:txBody>
        </p:sp>
        <p:cxnSp>
          <p:nvCxnSpPr>
            <p:cNvPr id="21" name="AutoShape 31"/>
            <p:cNvCxnSpPr>
              <a:cxnSpLocks noChangeShapeType="1"/>
              <a:stCxn id="20" idx="2"/>
              <a:endCxn id="20" idx="4"/>
            </p:cNvCxnSpPr>
            <p:nvPr/>
          </p:nvCxnSpPr>
          <p:spPr bwMode="gray">
            <a:xfrm>
              <a:off x="8385081" y="285750"/>
              <a:ext cx="0" cy="127133"/>
            </a:xfrm>
            <a:prstGeom prst="straightConnector1">
              <a:avLst/>
            </a:prstGeom>
            <a:noFill/>
            <a:ln w="9525">
              <a:solidFill>
                <a:schemeClr val="accent6"/>
              </a:solidFill>
              <a:round/>
              <a:headEnd/>
              <a:tailEnd/>
            </a:ln>
            <a:extLst>
              <a:ext uri="{909E8E84-426E-40DD-AFC4-6F175D3DCCD1}">
                <a14:hiddenFill xmlns:a14="http://schemas.microsoft.com/office/drawing/2010/main" xmlns="">
                  <a:noFill/>
                </a14:hiddenFill>
              </a:ext>
            </a:extLst>
          </p:spPr>
        </p:cxnSp>
        <p:cxnSp>
          <p:nvCxnSpPr>
            <p:cNvPr id="22" name="AutoShape 32"/>
            <p:cNvCxnSpPr>
              <a:cxnSpLocks noChangeShapeType="1"/>
              <a:stCxn id="20" idx="4"/>
              <a:endCxn id="20" idx="6"/>
            </p:cNvCxnSpPr>
            <p:nvPr/>
          </p:nvCxnSpPr>
          <p:spPr bwMode="gray">
            <a:xfrm>
              <a:off x="8385081" y="412883"/>
              <a:ext cx="355694" cy="0"/>
            </a:xfrm>
            <a:prstGeom prst="straightConnector1">
              <a:avLst/>
            </a:prstGeom>
            <a:noFill/>
            <a:ln w="25400">
              <a:solidFill>
                <a:schemeClr val="accent6"/>
              </a:solidFill>
              <a:round/>
              <a:headEnd/>
              <a:tailEnd/>
            </a:ln>
            <a:extLst>
              <a:ext uri="{909E8E84-426E-40DD-AFC4-6F175D3DCCD1}">
                <a14:hiddenFill xmlns:a14="http://schemas.microsoft.com/office/drawing/2010/main" xmlns="">
                  <a:noFill/>
                </a14:hiddenFill>
              </a:ext>
            </a:extLst>
          </p:spPr>
        </p:cxnSp>
      </p:grpSp>
      <p:sp>
        <p:nvSpPr>
          <p:cNvPr id="24" name="SlideBottomBar" hidden="1"/>
          <p:cNvSpPr/>
          <p:nvPr userDrawn="1"/>
        </p:nvSpPr>
        <p:spPr>
          <a:xfrm>
            <a:off x="9405876" y="6455861"/>
            <a:ext cx="5053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032" fontAlgn="base">
              <a:spcBef>
                <a:spcPct val="0"/>
              </a:spcBef>
              <a:spcAft>
                <a:spcPct val="0"/>
              </a:spcAft>
              <a:defRPr/>
            </a:pPr>
            <a:endParaRPr lang="x-none" sz="1326" dirty="0">
              <a:solidFill>
                <a:srgbClr val="303333"/>
              </a:solidFill>
              <a:latin typeface="Arial"/>
            </a:endParaRPr>
          </a:p>
        </p:txBody>
      </p:sp>
      <p:sp>
        <p:nvSpPr>
          <p:cNvPr id="23" name="doc id" hidden="1"/>
          <p:cNvSpPr>
            <a:spLocks noChangeArrowheads="1"/>
          </p:cNvSpPr>
          <p:nvPr userDrawn="1"/>
        </p:nvSpPr>
        <p:spPr bwMode="auto">
          <a:xfrm>
            <a:off x="8933827" y="51835"/>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742240" fontAlgn="base">
              <a:spcBef>
                <a:spcPct val="0"/>
              </a:spcBef>
              <a:spcAft>
                <a:spcPct val="0"/>
              </a:spcAft>
              <a:defRPr/>
            </a:pPr>
            <a:endParaRPr lang="x-none" sz="663" dirty="0">
              <a:solidFill>
                <a:srgbClr val="808080"/>
              </a:solidFill>
              <a:latin typeface="Arial"/>
            </a:endParaRPr>
          </a:p>
        </p:txBody>
      </p:sp>
      <p:grpSp>
        <p:nvGrpSpPr>
          <p:cNvPr id="26" name="LegendBoxes" hidden="1"/>
          <p:cNvGrpSpPr/>
          <p:nvPr userDrawn="1"/>
        </p:nvGrpSpPr>
        <p:grpSpPr bwMode="gray">
          <a:xfrm>
            <a:off x="8749372" y="285078"/>
            <a:ext cx="703966" cy="1004243"/>
            <a:chOff x="7835905" y="279400"/>
            <a:chExt cx="636840" cy="984251"/>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31" name="Legend1"/>
            <p:cNvSpPr>
              <a:spLocks noChangeArrowheads="1"/>
            </p:cNvSpPr>
            <p:nvPr/>
          </p:nvSpPr>
          <p:spPr bwMode="gray">
            <a:xfrm>
              <a:off x="8089905" y="279400"/>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32" name="Legend2"/>
            <p:cNvSpPr>
              <a:spLocks noChangeArrowheads="1"/>
            </p:cNvSpPr>
            <p:nvPr/>
          </p:nvSpPr>
          <p:spPr bwMode="gray">
            <a:xfrm>
              <a:off x="8089905" y="549275"/>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33" name="Legend3"/>
            <p:cNvSpPr>
              <a:spLocks noChangeArrowheads="1"/>
            </p:cNvSpPr>
            <p:nvPr/>
          </p:nvSpPr>
          <p:spPr bwMode="gray">
            <a:xfrm>
              <a:off x="8089905" y="820738"/>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34" name="Legend4"/>
            <p:cNvSpPr>
              <a:spLocks noChangeArrowheads="1"/>
            </p:cNvSpPr>
            <p:nvPr/>
          </p:nvSpPr>
          <p:spPr bwMode="gray">
            <a:xfrm>
              <a:off x="8089905" y="1092201"/>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grpSp>
      <p:grpSp>
        <p:nvGrpSpPr>
          <p:cNvPr id="35" name="LegendLines" hidden="1"/>
          <p:cNvGrpSpPr/>
          <p:nvPr userDrawn="1"/>
        </p:nvGrpSpPr>
        <p:grpSpPr bwMode="gray">
          <a:xfrm>
            <a:off x="8409113" y="285078"/>
            <a:ext cx="1044402" cy="710313"/>
            <a:chOff x="7540629" y="279400"/>
            <a:chExt cx="944816" cy="696172"/>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758032" fontAlgn="base">
                <a:spcBef>
                  <a:spcPct val="0"/>
                </a:spcBef>
                <a:spcAft>
                  <a:spcPct val="0"/>
                </a:spcAft>
                <a:defRPr/>
              </a:pPr>
              <a:endParaRPr lang="x-none" sz="1326" dirty="0">
                <a:solidFill>
                  <a:srgbClr val="303333"/>
                </a:solidFill>
                <a:latin typeface="Arial"/>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758032" fontAlgn="base">
                <a:spcBef>
                  <a:spcPct val="0"/>
                </a:spcBef>
                <a:spcAft>
                  <a:spcPct val="0"/>
                </a:spcAft>
                <a:defRPr/>
              </a:pPr>
              <a:endParaRPr lang="x-none" sz="1326" dirty="0">
                <a:solidFill>
                  <a:srgbClr val="303333"/>
                </a:solidFill>
                <a:latin typeface="Arial"/>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758032" fontAlgn="base">
                <a:spcBef>
                  <a:spcPct val="0"/>
                </a:spcBef>
                <a:spcAft>
                  <a:spcPct val="0"/>
                </a:spcAft>
                <a:defRPr/>
              </a:pPr>
              <a:endParaRPr lang="x-none" sz="1326" dirty="0">
                <a:solidFill>
                  <a:srgbClr val="303333"/>
                </a:solidFill>
                <a:latin typeface="Arial"/>
              </a:endParaRPr>
            </a:p>
          </p:txBody>
        </p:sp>
        <p:sp>
          <p:nvSpPr>
            <p:cNvPr id="39" name="Legend1"/>
            <p:cNvSpPr>
              <a:spLocks noChangeArrowheads="1"/>
            </p:cNvSpPr>
            <p:nvPr/>
          </p:nvSpPr>
          <p:spPr bwMode="gray">
            <a:xfrm>
              <a:off x="8102604" y="279400"/>
              <a:ext cx="382841"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40" name="Legend2"/>
            <p:cNvSpPr>
              <a:spLocks noChangeArrowheads="1"/>
            </p:cNvSpPr>
            <p:nvPr/>
          </p:nvSpPr>
          <p:spPr bwMode="gray">
            <a:xfrm>
              <a:off x="8102604" y="546100"/>
              <a:ext cx="382841"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41" name="Legend3"/>
            <p:cNvSpPr>
              <a:spLocks noChangeArrowheads="1"/>
            </p:cNvSpPr>
            <p:nvPr/>
          </p:nvSpPr>
          <p:spPr bwMode="gray">
            <a:xfrm>
              <a:off x="8102604" y="825501"/>
              <a:ext cx="382841"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grpSp>
      <p:grpSp>
        <p:nvGrpSpPr>
          <p:cNvPr id="42" name="LegendMoons" hidden="1"/>
          <p:cNvGrpSpPr/>
          <p:nvPr userDrawn="1"/>
        </p:nvGrpSpPr>
        <p:grpSpPr bwMode="gray">
          <a:xfrm>
            <a:off x="8675668" y="255920"/>
            <a:ext cx="777668" cy="1333054"/>
            <a:chOff x="7769225" y="250825"/>
            <a:chExt cx="703515" cy="1306516"/>
          </a:xfrm>
        </p:grpSpPr>
        <p:grpSp>
          <p:nvGrpSpPr>
            <p:cNvPr id="43" name="MoonLegend1"/>
            <p:cNvGrpSpPr>
              <a:grpSpLocks noChangeAspect="1"/>
            </p:cNvGrpSpPr>
            <p:nvPr>
              <p:custDataLst>
                <p:tags r:id="rId24"/>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37"/>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62" name="Arc 39"/>
              <p:cNvSpPr>
                <a:spLocks noChangeAspect="1"/>
              </p:cNvSpPr>
              <p:nvPr>
                <p:custDataLst>
                  <p:tags r:id="rId38"/>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grpSp>
          <p:nvGrpSpPr>
            <p:cNvPr id="44" name="MoonLegend2"/>
            <p:cNvGrpSpPr>
              <a:grpSpLocks noChangeAspect="1"/>
            </p:cNvGrpSpPr>
            <p:nvPr>
              <p:custDataLst>
                <p:tags r:id="rId25"/>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35"/>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60" name="Arc 42"/>
              <p:cNvSpPr>
                <a:spLocks noChangeAspect="1"/>
              </p:cNvSpPr>
              <p:nvPr>
                <p:custDataLst>
                  <p:tags r:id="rId36"/>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grpSp>
          <p:nvGrpSpPr>
            <p:cNvPr id="45" name="MoonLegend4"/>
            <p:cNvGrpSpPr>
              <a:grpSpLocks noChangeAspect="1"/>
            </p:cNvGrpSpPr>
            <p:nvPr>
              <p:custDataLst>
                <p:tags r:id="rId26"/>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3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58" name="Arc 48"/>
              <p:cNvSpPr>
                <a:spLocks noChangeAspect="1"/>
              </p:cNvSpPr>
              <p:nvPr>
                <p:custDataLst>
                  <p:tags r:id="rId34"/>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grpSp>
          <p:nvGrpSpPr>
            <p:cNvPr id="46" name="MoonLegend5"/>
            <p:cNvGrpSpPr>
              <a:grpSpLocks noChangeAspect="1"/>
            </p:cNvGrpSpPr>
            <p:nvPr>
              <p:custDataLst>
                <p:tags r:id="rId27"/>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31"/>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56" name="Oval 51"/>
              <p:cNvSpPr>
                <a:spLocks noChangeAspect="1" noChangeArrowheads="1"/>
              </p:cNvSpPr>
              <p:nvPr>
                <p:custDataLst>
                  <p:tags r:id="rId32"/>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grpSp>
          <p:nvGrpSpPr>
            <p:cNvPr id="47" name="MoonLegend3"/>
            <p:cNvGrpSpPr>
              <a:grpSpLocks noChangeAspect="1"/>
            </p:cNvGrpSpPr>
            <p:nvPr>
              <p:custDataLst>
                <p:tags r:id="rId28"/>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2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54" name="Arc 48"/>
              <p:cNvSpPr>
                <a:spLocks noChangeAspect="1"/>
              </p:cNvSpPr>
              <p:nvPr>
                <p:custDataLst>
                  <p:tags r:id="rId30"/>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sp>
          <p:nvSpPr>
            <p:cNvPr id="48" name="Legend1"/>
            <p:cNvSpPr>
              <a:spLocks noChangeArrowheads="1"/>
            </p:cNvSpPr>
            <p:nvPr/>
          </p:nvSpPr>
          <p:spPr bwMode="gray">
            <a:xfrm>
              <a:off x="8089900" y="263525"/>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49" name="Legend2"/>
            <p:cNvSpPr>
              <a:spLocks noChangeArrowheads="1"/>
            </p:cNvSpPr>
            <p:nvPr/>
          </p:nvSpPr>
          <p:spPr bwMode="gray">
            <a:xfrm>
              <a:off x="8089900" y="538163"/>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50" name="Legend3"/>
            <p:cNvSpPr>
              <a:spLocks noChangeArrowheads="1"/>
            </p:cNvSpPr>
            <p:nvPr/>
          </p:nvSpPr>
          <p:spPr bwMode="gray">
            <a:xfrm>
              <a:off x="8089900" y="812802"/>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51" name="Legend4"/>
            <p:cNvSpPr>
              <a:spLocks noChangeArrowheads="1"/>
            </p:cNvSpPr>
            <p:nvPr/>
          </p:nvSpPr>
          <p:spPr bwMode="gray">
            <a:xfrm>
              <a:off x="8089900" y="1084265"/>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52" name="Legend5"/>
            <p:cNvSpPr>
              <a:spLocks noChangeArrowheads="1"/>
            </p:cNvSpPr>
            <p:nvPr/>
          </p:nvSpPr>
          <p:spPr bwMode="gray">
            <a:xfrm>
              <a:off x="8089900" y="1360490"/>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grpSp>
      <p:sp>
        <p:nvSpPr>
          <p:cNvPr id="65" name="Slide Numbe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58032" fontAlgn="base">
              <a:spcBef>
                <a:spcPct val="0"/>
              </a:spcBef>
              <a:spcAft>
                <a:spcPct val="0"/>
              </a:spcAft>
              <a:defRPr/>
            </a:pPr>
            <a:fld id="{42C328C1-A84F-4A39-A664-DBA00541A8C6}" type="slidenum">
              <a:rPr sz="663" smtClean="0">
                <a:solidFill>
                  <a:srgbClr val="808080"/>
                </a:solidFill>
                <a:latin typeface="Arial"/>
              </a:rPr>
              <a:pPr defTabSz="758032" fontAlgn="base">
                <a:spcBef>
                  <a:spcPct val="0"/>
                </a:spcBef>
                <a:spcAft>
                  <a:spcPct val="0"/>
                </a:spcAft>
                <a:defRPr/>
              </a:pPr>
              <a:t>‹#›</a:t>
            </a:fld>
            <a:endParaRPr sz="663" dirty="0">
              <a:solidFill>
                <a:srgbClr val="808080"/>
              </a:solidFill>
              <a:latin typeface="Arial"/>
            </a:endParaRPr>
          </a:p>
        </p:txBody>
      </p:sp>
      <p:pic>
        <p:nvPicPr>
          <p:cNvPr id="66" name="Picture 65">
            <a:extLst>
              <a:ext uri="{FF2B5EF4-FFF2-40B4-BE49-F238E27FC236}">
                <a16:creationId xmlns:a16="http://schemas.microsoft.com/office/drawing/2014/main" xmlns="" id="{C7883FFD-CD46-4C55-90BA-E191229A4224}"/>
              </a:ext>
            </a:extLst>
          </p:cNvPr>
          <p:cNvPicPr>
            <a:picLocks noChangeAspect="1"/>
          </p:cNvPicPr>
          <p:nvPr userDrawn="1"/>
        </p:nvPicPr>
        <p:blipFill>
          <a:blip r:embed="rId40"/>
          <a:stretch>
            <a:fillRect/>
          </a:stretch>
        </p:blipFill>
        <p:spPr>
          <a:xfrm>
            <a:off x="8585540" y="6527871"/>
            <a:ext cx="889200" cy="144000"/>
          </a:xfrm>
          <a:prstGeom prst="rect">
            <a:avLst/>
          </a:prstGeom>
        </p:spPr>
      </p:pic>
    </p:spTree>
    <p:extLst>
      <p:ext uri="{BB962C8B-B14F-4D97-AF65-F5344CB8AC3E}">
        <p14:creationId xmlns:p14="http://schemas.microsoft.com/office/powerpoint/2010/main" xmlns="" val="45243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742240" rtl="0" eaLnBrk="1" fontAlgn="base" hangingPunct="1">
        <a:spcBef>
          <a:spcPct val="0"/>
        </a:spcBef>
        <a:spcAft>
          <a:spcPct val="0"/>
        </a:spcAft>
        <a:tabLst>
          <a:tab pos="223724" algn="l"/>
        </a:tabLst>
        <a:defRPr lang="x-none" sz="1950" b="0" baseline="0">
          <a:solidFill>
            <a:srgbClr val="063E59"/>
          </a:solidFill>
          <a:latin typeface="+mj-lt"/>
          <a:ea typeface="+mj-ea"/>
          <a:cs typeface="+mj-cs"/>
        </a:defRPr>
      </a:lvl1pPr>
      <a:lvl2pPr algn="l" defTabSz="742240" rtl="0" eaLnBrk="1" fontAlgn="base" hangingPunct="1">
        <a:spcBef>
          <a:spcPct val="0"/>
        </a:spcBef>
        <a:spcAft>
          <a:spcPct val="0"/>
        </a:spcAft>
        <a:defRPr lang="x-none" sz="1575" b="1">
          <a:solidFill>
            <a:schemeClr val="tx2"/>
          </a:solidFill>
          <a:latin typeface="Arial" charset="0"/>
        </a:defRPr>
      </a:lvl2pPr>
      <a:lvl3pPr algn="l" defTabSz="742240" rtl="0" eaLnBrk="1" fontAlgn="base" hangingPunct="1">
        <a:spcBef>
          <a:spcPct val="0"/>
        </a:spcBef>
        <a:spcAft>
          <a:spcPct val="0"/>
        </a:spcAft>
        <a:defRPr lang="x-none" sz="1575" b="1">
          <a:solidFill>
            <a:schemeClr val="tx2"/>
          </a:solidFill>
          <a:latin typeface="Arial" charset="0"/>
        </a:defRPr>
      </a:lvl3pPr>
      <a:lvl4pPr algn="l" defTabSz="742240" rtl="0" eaLnBrk="1" fontAlgn="base" hangingPunct="1">
        <a:spcBef>
          <a:spcPct val="0"/>
        </a:spcBef>
        <a:spcAft>
          <a:spcPct val="0"/>
        </a:spcAft>
        <a:defRPr lang="x-none" sz="1575" b="1">
          <a:solidFill>
            <a:schemeClr val="tx2"/>
          </a:solidFill>
          <a:latin typeface="Arial" charset="0"/>
        </a:defRPr>
      </a:lvl4pPr>
      <a:lvl5pPr algn="l" defTabSz="742240" rtl="0" eaLnBrk="1" fontAlgn="base" hangingPunct="1">
        <a:spcBef>
          <a:spcPct val="0"/>
        </a:spcBef>
        <a:spcAft>
          <a:spcPct val="0"/>
        </a:spcAft>
        <a:defRPr lang="x-none" sz="1575" b="1">
          <a:solidFill>
            <a:schemeClr val="tx2"/>
          </a:solidFill>
          <a:latin typeface="Arial" charset="0"/>
        </a:defRPr>
      </a:lvl5pPr>
      <a:lvl6pPr marL="379016" algn="l" defTabSz="742240" rtl="0" eaLnBrk="1" fontAlgn="base" hangingPunct="1">
        <a:spcBef>
          <a:spcPct val="0"/>
        </a:spcBef>
        <a:spcAft>
          <a:spcPct val="0"/>
        </a:spcAft>
        <a:defRPr lang="x-none" sz="1575" b="1">
          <a:solidFill>
            <a:schemeClr val="tx2"/>
          </a:solidFill>
          <a:latin typeface="Arial" charset="0"/>
        </a:defRPr>
      </a:lvl6pPr>
      <a:lvl7pPr marL="758032" algn="l" defTabSz="742240" rtl="0" eaLnBrk="1" fontAlgn="base" hangingPunct="1">
        <a:spcBef>
          <a:spcPct val="0"/>
        </a:spcBef>
        <a:spcAft>
          <a:spcPct val="0"/>
        </a:spcAft>
        <a:defRPr lang="x-none" sz="1575" b="1">
          <a:solidFill>
            <a:schemeClr val="tx2"/>
          </a:solidFill>
          <a:latin typeface="Arial" charset="0"/>
        </a:defRPr>
      </a:lvl7pPr>
      <a:lvl8pPr marL="1137047" algn="l" defTabSz="742240" rtl="0" eaLnBrk="1" fontAlgn="base" hangingPunct="1">
        <a:spcBef>
          <a:spcPct val="0"/>
        </a:spcBef>
        <a:spcAft>
          <a:spcPct val="0"/>
        </a:spcAft>
        <a:defRPr lang="x-none" sz="1575" b="1">
          <a:solidFill>
            <a:schemeClr val="tx2"/>
          </a:solidFill>
          <a:latin typeface="Arial" charset="0"/>
        </a:defRPr>
      </a:lvl8pPr>
      <a:lvl9pPr marL="1516064" algn="l" defTabSz="742240" rtl="0" eaLnBrk="1" fontAlgn="base" hangingPunct="1">
        <a:spcBef>
          <a:spcPct val="0"/>
        </a:spcBef>
        <a:spcAft>
          <a:spcPct val="0"/>
        </a:spcAft>
        <a:defRPr lang="x-none" sz="1575" b="1">
          <a:solidFill>
            <a:schemeClr val="tx2"/>
          </a:solidFill>
          <a:latin typeface="Arial" charset="0"/>
        </a:defRPr>
      </a:lvl9pPr>
    </p:titleStyle>
    <p:bodyStyle>
      <a:lvl1pPr marL="0" indent="0" algn="l" defTabSz="742240" rtl="0" eaLnBrk="1" fontAlgn="base" hangingPunct="1">
        <a:spcBef>
          <a:spcPct val="0"/>
        </a:spcBef>
        <a:spcAft>
          <a:spcPct val="0"/>
        </a:spcAft>
        <a:buClr>
          <a:srgbClr val="063E59"/>
        </a:buClr>
        <a:buSzPct val="100000"/>
        <a:defRPr lang="x-none" sz="1138" baseline="0">
          <a:solidFill>
            <a:schemeClr val="accent3">
              <a:lumMod val="90000"/>
              <a:lumOff val="10000"/>
            </a:schemeClr>
          </a:solidFill>
          <a:latin typeface="+mn-lt"/>
          <a:ea typeface="+mn-ea"/>
          <a:cs typeface="+mn-cs"/>
        </a:defRPr>
      </a:lvl1pPr>
      <a:lvl2pPr marL="160556" indent="-159239" algn="l" defTabSz="742240"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138" baseline="0">
          <a:solidFill>
            <a:schemeClr val="accent3">
              <a:lumMod val="90000"/>
              <a:lumOff val="10000"/>
            </a:schemeClr>
          </a:solidFill>
          <a:latin typeface="+mn-lt"/>
        </a:defRPr>
      </a:lvl2pPr>
      <a:lvl3pPr marL="379016" indent="-217145" algn="l" defTabSz="742240"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138" baseline="0">
          <a:solidFill>
            <a:schemeClr val="accent3">
              <a:lumMod val="90000"/>
              <a:lumOff val="10000"/>
            </a:schemeClr>
          </a:solidFill>
          <a:latin typeface="+mn-lt"/>
        </a:defRPr>
      </a:lvl3pPr>
      <a:lvl4pPr marL="509303" indent="-128971" algn="l" defTabSz="742240" rtl="0" eaLnBrk="1" fontAlgn="base" hangingPunct="1">
        <a:spcBef>
          <a:spcPct val="0"/>
        </a:spcBef>
        <a:spcAft>
          <a:spcPct val="0"/>
        </a:spcAft>
        <a:buClr>
          <a:schemeClr val="accent3">
            <a:lumMod val="90000"/>
            <a:lumOff val="10000"/>
          </a:schemeClr>
        </a:buClr>
        <a:buSzPct val="120000"/>
        <a:buFont typeface="Arial" charset="0"/>
        <a:buChar char="▫"/>
        <a:defRPr lang="x-none" sz="1138" baseline="0">
          <a:solidFill>
            <a:schemeClr val="accent3">
              <a:lumMod val="90000"/>
              <a:lumOff val="10000"/>
            </a:schemeClr>
          </a:solidFill>
          <a:latin typeface="+mn-lt"/>
        </a:defRPr>
      </a:lvl4pPr>
      <a:lvl5pPr marL="621586" indent="-107915" algn="l" defTabSz="742240" rtl="0" eaLnBrk="1" fontAlgn="base" hangingPunct="1">
        <a:spcBef>
          <a:spcPct val="0"/>
        </a:spcBef>
        <a:spcAft>
          <a:spcPct val="0"/>
        </a:spcAft>
        <a:buClr>
          <a:schemeClr val="accent3">
            <a:lumMod val="90000"/>
            <a:lumOff val="10000"/>
          </a:schemeClr>
        </a:buClr>
        <a:buSzPct val="89000"/>
        <a:buFont typeface="Arial" charset="0"/>
        <a:buChar char="-"/>
        <a:defRPr lang="x-none" sz="1138" baseline="0">
          <a:solidFill>
            <a:schemeClr val="accent3">
              <a:lumMod val="90000"/>
              <a:lumOff val="10000"/>
            </a:schemeClr>
          </a:solidFill>
          <a:latin typeface="+mn-lt"/>
        </a:defRPr>
      </a:lvl5pPr>
      <a:lvl6pPr marL="621586" indent="-107915" algn="l" defTabSz="742240" rtl="0" eaLnBrk="1" fontAlgn="base" hangingPunct="1">
        <a:spcBef>
          <a:spcPct val="0"/>
        </a:spcBef>
        <a:spcAft>
          <a:spcPct val="0"/>
        </a:spcAft>
        <a:buClr>
          <a:schemeClr val="tx2"/>
        </a:buClr>
        <a:buSzPct val="89000"/>
        <a:buFont typeface="Arial" charset="0"/>
        <a:buChar char="-"/>
        <a:defRPr lang="x-none" sz="1326" baseline="0">
          <a:solidFill>
            <a:schemeClr val="tx1"/>
          </a:solidFill>
          <a:latin typeface="+mn-lt"/>
        </a:defRPr>
      </a:lvl6pPr>
      <a:lvl7pPr marL="621586" indent="-107915" algn="l" defTabSz="742240" rtl="0" eaLnBrk="1" fontAlgn="base" hangingPunct="1">
        <a:spcBef>
          <a:spcPct val="0"/>
        </a:spcBef>
        <a:spcAft>
          <a:spcPct val="0"/>
        </a:spcAft>
        <a:buClr>
          <a:schemeClr val="tx2"/>
        </a:buClr>
        <a:buSzPct val="89000"/>
        <a:buFont typeface="Arial" charset="0"/>
        <a:buChar char="-"/>
        <a:defRPr lang="x-none" sz="1326" baseline="0">
          <a:solidFill>
            <a:schemeClr val="tx1"/>
          </a:solidFill>
          <a:latin typeface="+mn-lt"/>
        </a:defRPr>
      </a:lvl7pPr>
      <a:lvl8pPr marL="621586" indent="-107915" algn="l" defTabSz="742240" rtl="0" eaLnBrk="1" fontAlgn="base" hangingPunct="1">
        <a:spcBef>
          <a:spcPct val="0"/>
        </a:spcBef>
        <a:spcAft>
          <a:spcPct val="0"/>
        </a:spcAft>
        <a:buClr>
          <a:schemeClr val="tx2"/>
        </a:buClr>
        <a:buSzPct val="89000"/>
        <a:buFont typeface="Arial" charset="0"/>
        <a:buChar char="-"/>
        <a:defRPr lang="x-none" sz="1326" baseline="0">
          <a:solidFill>
            <a:schemeClr val="tx1"/>
          </a:solidFill>
          <a:latin typeface="+mn-lt"/>
        </a:defRPr>
      </a:lvl8pPr>
      <a:lvl9pPr marL="621586" indent="-107915" algn="l" defTabSz="742240" rtl="0" eaLnBrk="1" fontAlgn="base" hangingPunct="1">
        <a:spcBef>
          <a:spcPct val="0"/>
        </a:spcBef>
        <a:spcAft>
          <a:spcPct val="0"/>
        </a:spcAft>
        <a:buClr>
          <a:schemeClr val="tx2"/>
        </a:buClr>
        <a:buSzPct val="89000"/>
        <a:buFont typeface="Arial" charset="0"/>
        <a:buChar char="-"/>
        <a:defRPr lang="x-none" sz="1326" baseline="0">
          <a:solidFill>
            <a:schemeClr val="tx1"/>
          </a:solidFill>
          <a:latin typeface="+mn-lt"/>
        </a:defRPr>
      </a:lvl9pPr>
    </p:bodyStyle>
    <p:otherStyle>
      <a:defPPr>
        <a:defRPr lang="x-none"/>
      </a:defPPr>
      <a:lvl1pPr marL="0" algn="l" defTabSz="758032" rtl="0" eaLnBrk="1" latinLnBrk="0" hangingPunct="1">
        <a:defRPr lang="x-none" sz="1493" kern="1200">
          <a:solidFill>
            <a:schemeClr val="tx1"/>
          </a:solidFill>
          <a:latin typeface="+mn-lt"/>
          <a:ea typeface="+mn-ea"/>
          <a:cs typeface="+mn-cs"/>
        </a:defRPr>
      </a:lvl1pPr>
      <a:lvl2pPr marL="379016" algn="l" defTabSz="758032" rtl="0" eaLnBrk="1" latinLnBrk="0" hangingPunct="1">
        <a:defRPr lang="x-none" sz="1493" kern="1200">
          <a:solidFill>
            <a:schemeClr val="tx1"/>
          </a:solidFill>
          <a:latin typeface="+mn-lt"/>
          <a:ea typeface="+mn-ea"/>
          <a:cs typeface="+mn-cs"/>
        </a:defRPr>
      </a:lvl2pPr>
      <a:lvl3pPr marL="758032" algn="l" defTabSz="758032" rtl="0" eaLnBrk="1" latinLnBrk="0" hangingPunct="1">
        <a:defRPr lang="x-none" sz="1493" kern="1200">
          <a:solidFill>
            <a:schemeClr val="tx1"/>
          </a:solidFill>
          <a:latin typeface="+mn-lt"/>
          <a:ea typeface="+mn-ea"/>
          <a:cs typeface="+mn-cs"/>
        </a:defRPr>
      </a:lvl3pPr>
      <a:lvl4pPr marL="1137047" algn="l" defTabSz="758032" rtl="0" eaLnBrk="1" latinLnBrk="0" hangingPunct="1">
        <a:defRPr lang="x-none" sz="1493" kern="1200">
          <a:solidFill>
            <a:schemeClr val="tx1"/>
          </a:solidFill>
          <a:latin typeface="+mn-lt"/>
          <a:ea typeface="+mn-ea"/>
          <a:cs typeface="+mn-cs"/>
        </a:defRPr>
      </a:lvl4pPr>
      <a:lvl5pPr marL="1516064" algn="l" defTabSz="758032" rtl="0" eaLnBrk="1" latinLnBrk="0" hangingPunct="1">
        <a:defRPr lang="x-none" sz="1493" kern="1200">
          <a:solidFill>
            <a:schemeClr val="tx1"/>
          </a:solidFill>
          <a:latin typeface="+mn-lt"/>
          <a:ea typeface="+mn-ea"/>
          <a:cs typeface="+mn-cs"/>
        </a:defRPr>
      </a:lvl5pPr>
      <a:lvl6pPr marL="1895080" algn="l" defTabSz="758032" rtl="0" eaLnBrk="1" latinLnBrk="0" hangingPunct="1">
        <a:defRPr lang="x-none" sz="1493" kern="1200">
          <a:solidFill>
            <a:schemeClr val="tx1"/>
          </a:solidFill>
          <a:latin typeface="+mn-lt"/>
          <a:ea typeface="+mn-ea"/>
          <a:cs typeface="+mn-cs"/>
        </a:defRPr>
      </a:lvl6pPr>
      <a:lvl7pPr marL="2274096" algn="l" defTabSz="758032" rtl="0" eaLnBrk="1" latinLnBrk="0" hangingPunct="1">
        <a:defRPr lang="x-none" sz="1493" kern="1200">
          <a:solidFill>
            <a:schemeClr val="tx1"/>
          </a:solidFill>
          <a:latin typeface="+mn-lt"/>
          <a:ea typeface="+mn-ea"/>
          <a:cs typeface="+mn-cs"/>
        </a:defRPr>
      </a:lvl7pPr>
      <a:lvl8pPr marL="2653112" algn="l" defTabSz="758032" rtl="0" eaLnBrk="1" latinLnBrk="0" hangingPunct="1">
        <a:defRPr lang="x-none" sz="1493" kern="1200">
          <a:solidFill>
            <a:schemeClr val="tx1"/>
          </a:solidFill>
          <a:latin typeface="+mn-lt"/>
          <a:ea typeface="+mn-ea"/>
          <a:cs typeface="+mn-cs"/>
        </a:defRPr>
      </a:lvl8pPr>
      <a:lvl9pPr marL="3032127" algn="l" defTabSz="758032" rtl="0" eaLnBrk="1" latinLnBrk="0" hangingPunct="1">
        <a:defRPr lang="x-none" sz="1493"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nvGraphicFramePr>
        <p:xfrm>
          <a:off x="0" y="0"/>
          <a:ext cx="175483" cy="161974"/>
        </p:xfrm>
        <a:graphic>
          <a:graphicData uri="http://schemas.openxmlformats.org/presentationml/2006/ole">
            <p:oleObj spid="_x0000_s25128" name="think-cell Slide" r:id="rId39" imgW="360" imgH="360" progId="">
              <p:embed/>
            </p:oleObj>
          </a:graphicData>
        </a:graphic>
      </p:graphicFrame>
      <p:sp>
        <p:nvSpPr>
          <p:cNvPr id="1034" name="Working Draft" hidden="1"/>
          <p:cNvSpPr txBox="1">
            <a:spLocks noChangeArrowheads="1"/>
          </p:cNvSpPr>
          <p:nvPr/>
        </p:nvSpPr>
        <p:spPr bwMode="gray">
          <a:xfrm rot="5400000">
            <a:off x="8923892" y="1988866"/>
            <a:ext cx="1809791" cy="76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58032" eaLnBrk="1" fontAlgn="base" hangingPunct="1">
              <a:spcBef>
                <a:spcPct val="0"/>
              </a:spcBef>
              <a:spcAft>
                <a:spcPct val="0"/>
              </a:spcAft>
              <a:defRPr lang="x-none"/>
            </a:pPr>
            <a:r>
              <a:rPr lang="en-US" sz="497" dirty="0">
                <a:solidFill>
                  <a:srgbClr val="808080"/>
                </a:solidFill>
                <a:latin typeface="Arial"/>
              </a:rPr>
              <a:t>Last Modified 2017-01-31 05:58 AM South Africa Standard Time</a:t>
            </a:r>
            <a:endParaRPr sz="1326" dirty="0">
              <a:solidFill>
                <a:srgbClr val="808080"/>
              </a:solidFill>
              <a:latin typeface="Arial"/>
            </a:endParaRPr>
          </a:p>
        </p:txBody>
      </p:sp>
      <p:sp>
        <p:nvSpPr>
          <p:cNvPr id="1035" name="Printed" hidden="1"/>
          <p:cNvSpPr txBox="1">
            <a:spLocks noChangeArrowheads="1"/>
          </p:cNvSpPr>
          <p:nvPr/>
        </p:nvSpPr>
        <p:spPr bwMode="gray">
          <a:xfrm rot="5400000">
            <a:off x="9012060" y="4206846"/>
            <a:ext cx="1633460" cy="76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758032" eaLnBrk="1" fontAlgn="base" hangingPunct="1">
              <a:spcBef>
                <a:spcPct val="0"/>
              </a:spcBef>
              <a:spcAft>
                <a:spcPct val="0"/>
              </a:spcAft>
              <a:defRPr lang="x-none"/>
            </a:pPr>
            <a:r>
              <a:rPr lang="en-US" sz="497" dirty="0">
                <a:solidFill>
                  <a:srgbClr val="808080"/>
                </a:solidFill>
                <a:latin typeface="Arial"/>
              </a:rPr>
              <a:t>Printed 2016-08-05 09:24 AM South Africa Standard Time</a:t>
            </a:r>
            <a:endParaRPr sz="1326" dirty="0">
              <a:solidFill>
                <a:srgbClr val="808080"/>
              </a:solidFill>
              <a:latin typeface="Arial"/>
            </a:endParaRPr>
          </a:p>
        </p:txBody>
      </p:sp>
      <p:sp>
        <p:nvSpPr>
          <p:cNvPr id="19" name="Title Placeholder 2"/>
          <p:cNvSpPr>
            <a:spLocks noGrp="1" noChangeArrowheads="1"/>
          </p:cNvSpPr>
          <p:nvPr>
            <p:ph type="title"/>
          </p:nvPr>
        </p:nvSpPr>
        <p:spPr bwMode="gray">
          <a:xfrm>
            <a:off x="629577" y="553829"/>
            <a:ext cx="9088400"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x-none" noProof="0" dirty="0"/>
          </a:p>
        </p:txBody>
      </p:sp>
      <p:sp>
        <p:nvSpPr>
          <p:cNvPr id="10" name="1. On-page tracker" hidden="1"/>
          <p:cNvSpPr>
            <a:spLocks noChangeArrowheads="1"/>
          </p:cNvSpPr>
          <p:nvPr/>
        </p:nvSpPr>
        <p:spPr bwMode="gray">
          <a:xfrm>
            <a:off x="131613" y="77305"/>
            <a:ext cx="402354" cy="10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58032" fontAlgn="base">
              <a:spcBef>
                <a:spcPct val="0"/>
              </a:spcBef>
              <a:spcAft>
                <a:spcPct val="0"/>
              </a:spcAft>
              <a:defRPr/>
            </a:pPr>
            <a:r>
              <a:rPr lang="x-none" sz="663" cap="all" dirty="0">
                <a:solidFill>
                  <a:srgbClr val="0A2E46"/>
                </a:solidFill>
                <a:latin typeface="Arial"/>
              </a:rPr>
              <a:t>TRACKER</a:t>
            </a:r>
          </a:p>
        </p:txBody>
      </p:sp>
      <p:sp>
        <p:nvSpPr>
          <p:cNvPr id="11" name="3. Unit of measure" hidden="1"/>
          <p:cNvSpPr txBox="1">
            <a:spLocks noChangeArrowheads="1"/>
          </p:cNvSpPr>
          <p:nvPr/>
        </p:nvSpPr>
        <p:spPr bwMode="gray">
          <a:xfrm>
            <a:off x="131615" y="566138"/>
            <a:ext cx="9526957" cy="204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defTabSz="742240" fontAlgn="base">
              <a:spcBef>
                <a:spcPct val="0"/>
              </a:spcBef>
              <a:spcAft>
                <a:spcPct val="0"/>
              </a:spcAft>
              <a:defRPr lang="x-none"/>
            </a:pPr>
            <a:r>
              <a:rPr sz="1326" dirty="0">
                <a:solidFill>
                  <a:srgbClr val="0A2E46"/>
                </a:solidFill>
                <a:latin typeface="Arial"/>
              </a:rPr>
              <a:t>Unit of measure</a:t>
            </a:r>
          </a:p>
        </p:txBody>
      </p:sp>
      <p:grpSp>
        <p:nvGrpSpPr>
          <p:cNvPr id="4" name="Slide Elements" hidden="1"/>
          <p:cNvGrpSpPr/>
          <p:nvPr userDrawn="1"/>
        </p:nvGrpSpPr>
        <p:grpSpPr bwMode="gray">
          <a:xfrm>
            <a:off x="131615" y="6458358"/>
            <a:ext cx="9526957" cy="307724"/>
            <a:chOff x="119063" y="6329785"/>
            <a:chExt cx="8618537" cy="301598"/>
          </a:xfrm>
        </p:grpSpPr>
        <p:sp>
          <p:nvSpPr>
            <p:cNvPr id="13" name="4. Footnote"/>
            <p:cNvSpPr txBox="1">
              <a:spLocks noChangeArrowheads="1"/>
            </p:cNvSpPr>
            <p:nvPr/>
          </p:nvSpPr>
          <p:spPr bwMode="gray">
            <a:xfrm>
              <a:off x="119063" y="6329785"/>
              <a:ext cx="8618537" cy="99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6858" indent="-86858" defTabSz="742240" fontAlgn="base">
                <a:spcBef>
                  <a:spcPct val="0"/>
                </a:spcBef>
                <a:spcAft>
                  <a:spcPct val="0"/>
                </a:spcAft>
                <a:defRPr lang="x-none"/>
              </a:pPr>
              <a:r>
                <a:rPr sz="663" dirty="0">
                  <a:solidFill>
                    <a:srgbClr val="808080"/>
                  </a:solidFill>
                  <a:latin typeface="Arial"/>
                </a:rPr>
                <a:t>1 Footnote</a:t>
              </a:r>
            </a:p>
          </p:txBody>
        </p:sp>
        <p:sp>
          <p:nvSpPr>
            <p:cNvPr id="14" name="5. Source"/>
            <p:cNvSpPr>
              <a:spLocks noChangeArrowheads="1"/>
            </p:cNvSpPr>
            <p:nvPr/>
          </p:nvSpPr>
          <p:spPr bwMode="gray">
            <a:xfrm>
              <a:off x="119063" y="6531398"/>
              <a:ext cx="7200000" cy="99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505355" indent="-505355" defTabSz="742240" fontAlgn="base">
                <a:spcBef>
                  <a:spcPct val="0"/>
                </a:spcBef>
                <a:spcAft>
                  <a:spcPct val="0"/>
                </a:spcAft>
                <a:tabLst>
                  <a:tab pos="507986" algn="l"/>
                </a:tabLst>
                <a:defRPr/>
              </a:pPr>
              <a:r>
                <a:rPr lang="x-none" sz="663" dirty="0">
                  <a:solidFill>
                    <a:srgbClr val="808080"/>
                  </a:solidFill>
                  <a:latin typeface="Arial"/>
                </a:rPr>
                <a:t>SOURCE : Source</a:t>
              </a:r>
            </a:p>
          </p:txBody>
        </p:sp>
      </p:grpSp>
      <p:sp>
        <p:nvSpPr>
          <p:cNvPr id="3" name="Text Placeholder 2"/>
          <p:cNvSpPr>
            <a:spLocks noGrp="1"/>
          </p:cNvSpPr>
          <p:nvPr>
            <p:ph type="body" idx="1"/>
          </p:nvPr>
        </p:nvSpPr>
        <p:spPr bwMode="gray">
          <a:xfrm>
            <a:off x="1605670" y="1991016"/>
            <a:ext cx="4755582" cy="875561"/>
          </a:xfrm>
          <a:prstGeom prst="rect">
            <a:avLst/>
          </a:prstGeom>
        </p:spPr>
        <p:txBody>
          <a:bodyPr vert="horz" lIns="0" tIns="0" rIns="0" bIns="0" rtlCol="0">
            <a:spAutoFit/>
          </a:bodyPr>
          <a:lstStyle/>
          <a:p>
            <a:pPr lvl="0" latinLnBrk="0"/>
            <a:r>
              <a:rPr lang="en-US" dirty="0"/>
              <a:t>Click to 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x-none" dirty="0"/>
          </a:p>
        </p:txBody>
      </p:sp>
      <p:grpSp>
        <p:nvGrpSpPr>
          <p:cNvPr id="15" name="ACET" hidden="1"/>
          <p:cNvGrpSpPr>
            <a:grpSpLocks/>
          </p:cNvGrpSpPr>
          <p:nvPr/>
        </p:nvGrpSpPr>
        <p:grpSpPr bwMode="gray">
          <a:xfrm>
            <a:off x="1605669" y="1375628"/>
            <a:ext cx="4713466" cy="425993"/>
            <a:chOff x="915" y="767"/>
            <a:chExt cx="2686" cy="263"/>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67"/>
              <a:ext cx="2686" cy="26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758032" fontAlgn="base">
                <a:spcBef>
                  <a:spcPct val="0"/>
                </a:spcBef>
                <a:spcAft>
                  <a:spcPct val="0"/>
                </a:spcAft>
                <a:defRPr/>
              </a:pPr>
              <a:r>
                <a:rPr lang="x-none" sz="1326" b="1" dirty="0">
                  <a:solidFill>
                    <a:srgbClr val="000000"/>
                  </a:solidFill>
                  <a:latin typeface="Arial"/>
                </a:rPr>
                <a:t>Title</a:t>
              </a:r>
            </a:p>
            <a:p>
              <a:pPr defTabSz="758032" fontAlgn="base">
                <a:spcBef>
                  <a:spcPct val="0"/>
                </a:spcBef>
                <a:spcAft>
                  <a:spcPct val="0"/>
                </a:spcAft>
                <a:defRPr/>
              </a:pPr>
              <a:r>
                <a:rPr lang="x-none" sz="1326" dirty="0">
                  <a:solidFill>
                    <a:srgbClr val="808080"/>
                  </a:solidFill>
                  <a:latin typeface="Arial"/>
                </a:rPr>
                <a:t>Unit of measure</a:t>
              </a:r>
            </a:p>
          </p:txBody>
        </p:sp>
      </p:grpSp>
      <p:grpSp>
        <p:nvGrpSpPr>
          <p:cNvPr id="17" name="McKSticker" hidden="1"/>
          <p:cNvGrpSpPr/>
          <p:nvPr/>
        </p:nvGrpSpPr>
        <p:grpSpPr bwMode="gray">
          <a:xfrm>
            <a:off x="9265385" y="291557"/>
            <a:ext cx="393186" cy="129716"/>
            <a:chOff x="8385081" y="285750"/>
            <a:chExt cx="355694" cy="127133"/>
          </a:xfrm>
        </p:grpSpPr>
        <p:sp>
          <p:nvSpPr>
            <p:cNvPr id="20" name="StickerRectangle"/>
            <p:cNvSpPr>
              <a:spLocks noChangeArrowheads="1"/>
            </p:cNvSpPr>
            <p:nvPr/>
          </p:nvSpPr>
          <p:spPr bwMode="gray">
            <a:xfrm>
              <a:off x="8385081" y="285750"/>
              <a:ext cx="355694" cy="12713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742240" fontAlgn="base">
                <a:spcBef>
                  <a:spcPct val="0"/>
                </a:spcBef>
                <a:spcAft>
                  <a:spcPct val="0"/>
                </a:spcAft>
                <a:buClr>
                  <a:srgbClr val="002960"/>
                </a:buClr>
                <a:defRPr/>
              </a:pPr>
              <a:r>
                <a:rPr lang="x-none" sz="663" dirty="0">
                  <a:solidFill>
                    <a:srgbClr val="0A2E46"/>
                  </a:solidFill>
                  <a:latin typeface="Arial"/>
                </a:rPr>
                <a:t>STICKER</a:t>
              </a:r>
            </a:p>
          </p:txBody>
        </p:sp>
        <p:cxnSp>
          <p:nvCxnSpPr>
            <p:cNvPr id="21" name="AutoShape 31"/>
            <p:cNvCxnSpPr>
              <a:cxnSpLocks noChangeShapeType="1"/>
              <a:stCxn id="20" idx="2"/>
              <a:endCxn id="20" idx="4"/>
            </p:cNvCxnSpPr>
            <p:nvPr/>
          </p:nvCxnSpPr>
          <p:spPr bwMode="gray">
            <a:xfrm>
              <a:off x="8385081" y="285750"/>
              <a:ext cx="0" cy="127133"/>
            </a:xfrm>
            <a:prstGeom prst="straightConnector1">
              <a:avLst/>
            </a:prstGeom>
            <a:noFill/>
            <a:ln w="9525">
              <a:solidFill>
                <a:schemeClr val="accent6"/>
              </a:solidFill>
              <a:round/>
              <a:headEnd/>
              <a:tailEnd/>
            </a:ln>
            <a:extLst>
              <a:ext uri="{909E8E84-426E-40DD-AFC4-6F175D3DCCD1}">
                <a14:hiddenFill xmlns:a14="http://schemas.microsoft.com/office/drawing/2010/main" xmlns="">
                  <a:noFill/>
                </a14:hiddenFill>
              </a:ext>
            </a:extLst>
          </p:spPr>
        </p:cxnSp>
        <p:cxnSp>
          <p:nvCxnSpPr>
            <p:cNvPr id="22" name="AutoShape 32"/>
            <p:cNvCxnSpPr>
              <a:cxnSpLocks noChangeShapeType="1"/>
              <a:stCxn id="20" idx="4"/>
              <a:endCxn id="20" idx="6"/>
            </p:cNvCxnSpPr>
            <p:nvPr/>
          </p:nvCxnSpPr>
          <p:spPr bwMode="gray">
            <a:xfrm>
              <a:off x="8385081" y="412883"/>
              <a:ext cx="355694" cy="0"/>
            </a:xfrm>
            <a:prstGeom prst="straightConnector1">
              <a:avLst/>
            </a:prstGeom>
            <a:noFill/>
            <a:ln w="25400">
              <a:solidFill>
                <a:schemeClr val="accent6"/>
              </a:solidFill>
              <a:round/>
              <a:headEnd/>
              <a:tailEnd/>
            </a:ln>
            <a:extLst>
              <a:ext uri="{909E8E84-426E-40DD-AFC4-6F175D3DCCD1}">
                <a14:hiddenFill xmlns:a14="http://schemas.microsoft.com/office/drawing/2010/main" xmlns="">
                  <a:noFill/>
                </a14:hiddenFill>
              </a:ext>
            </a:extLst>
          </p:spPr>
        </p:cxnSp>
      </p:grpSp>
      <p:sp>
        <p:nvSpPr>
          <p:cNvPr id="24" name="SlideBottomBar" hidden="1"/>
          <p:cNvSpPr/>
          <p:nvPr userDrawn="1"/>
        </p:nvSpPr>
        <p:spPr>
          <a:xfrm>
            <a:off x="9405876" y="6455861"/>
            <a:ext cx="5053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032" fontAlgn="base">
              <a:spcBef>
                <a:spcPct val="0"/>
              </a:spcBef>
              <a:spcAft>
                <a:spcPct val="0"/>
              </a:spcAft>
              <a:defRPr/>
            </a:pPr>
            <a:endParaRPr lang="x-none" sz="1326" dirty="0">
              <a:solidFill>
                <a:srgbClr val="303333"/>
              </a:solidFill>
              <a:latin typeface="Arial"/>
            </a:endParaRPr>
          </a:p>
        </p:txBody>
      </p:sp>
      <p:sp>
        <p:nvSpPr>
          <p:cNvPr id="23" name="doc id" hidden="1"/>
          <p:cNvSpPr>
            <a:spLocks noChangeArrowheads="1"/>
          </p:cNvSpPr>
          <p:nvPr userDrawn="1"/>
        </p:nvSpPr>
        <p:spPr bwMode="auto">
          <a:xfrm>
            <a:off x="8933827" y="51835"/>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742240" fontAlgn="base">
              <a:spcBef>
                <a:spcPct val="0"/>
              </a:spcBef>
              <a:spcAft>
                <a:spcPct val="0"/>
              </a:spcAft>
              <a:defRPr/>
            </a:pPr>
            <a:endParaRPr lang="x-none" sz="663" dirty="0">
              <a:solidFill>
                <a:srgbClr val="808080"/>
              </a:solidFill>
              <a:latin typeface="Arial"/>
            </a:endParaRPr>
          </a:p>
        </p:txBody>
      </p:sp>
      <p:grpSp>
        <p:nvGrpSpPr>
          <p:cNvPr id="26" name="LegendBoxes" hidden="1"/>
          <p:cNvGrpSpPr/>
          <p:nvPr userDrawn="1"/>
        </p:nvGrpSpPr>
        <p:grpSpPr bwMode="gray">
          <a:xfrm>
            <a:off x="8749372" y="285078"/>
            <a:ext cx="703966" cy="1004243"/>
            <a:chOff x="7835905" y="279400"/>
            <a:chExt cx="636840" cy="984251"/>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31" name="Legend1"/>
            <p:cNvSpPr>
              <a:spLocks noChangeArrowheads="1"/>
            </p:cNvSpPr>
            <p:nvPr/>
          </p:nvSpPr>
          <p:spPr bwMode="gray">
            <a:xfrm>
              <a:off x="8089905" y="279400"/>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32" name="Legend2"/>
            <p:cNvSpPr>
              <a:spLocks noChangeArrowheads="1"/>
            </p:cNvSpPr>
            <p:nvPr/>
          </p:nvSpPr>
          <p:spPr bwMode="gray">
            <a:xfrm>
              <a:off x="8089905" y="549275"/>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33" name="Legend3"/>
            <p:cNvSpPr>
              <a:spLocks noChangeArrowheads="1"/>
            </p:cNvSpPr>
            <p:nvPr/>
          </p:nvSpPr>
          <p:spPr bwMode="gray">
            <a:xfrm>
              <a:off x="8089905" y="820738"/>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34" name="Legend4"/>
            <p:cNvSpPr>
              <a:spLocks noChangeArrowheads="1"/>
            </p:cNvSpPr>
            <p:nvPr/>
          </p:nvSpPr>
          <p:spPr bwMode="gray">
            <a:xfrm>
              <a:off x="8089905" y="1092201"/>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grpSp>
      <p:grpSp>
        <p:nvGrpSpPr>
          <p:cNvPr id="35" name="LegendLines" hidden="1"/>
          <p:cNvGrpSpPr/>
          <p:nvPr userDrawn="1"/>
        </p:nvGrpSpPr>
        <p:grpSpPr bwMode="gray">
          <a:xfrm>
            <a:off x="8409113" y="285078"/>
            <a:ext cx="1044402" cy="710313"/>
            <a:chOff x="7540629" y="279400"/>
            <a:chExt cx="944816" cy="696172"/>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758032" fontAlgn="base">
                <a:spcBef>
                  <a:spcPct val="0"/>
                </a:spcBef>
                <a:spcAft>
                  <a:spcPct val="0"/>
                </a:spcAft>
                <a:defRPr/>
              </a:pPr>
              <a:endParaRPr lang="x-none" sz="1326" dirty="0">
                <a:solidFill>
                  <a:srgbClr val="303333"/>
                </a:solidFill>
                <a:latin typeface="Arial"/>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758032" fontAlgn="base">
                <a:spcBef>
                  <a:spcPct val="0"/>
                </a:spcBef>
                <a:spcAft>
                  <a:spcPct val="0"/>
                </a:spcAft>
                <a:defRPr/>
              </a:pPr>
              <a:endParaRPr lang="x-none" sz="1326" dirty="0">
                <a:solidFill>
                  <a:srgbClr val="303333"/>
                </a:solidFill>
                <a:latin typeface="Arial"/>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758032" fontAlgn="base">
                <a:spcBef>
                  <a:spcPct val="0"/>
                </a:spcBef>
                <a:spcAft>
                  <a:spcPct val="0"/>
                </a:spcAft>
                <a:defRPr/>
              </a:pPr>
              <a:endParaRPr lang="x-none" sz="1326" dirty="0">
                <a:solidFill>
                  <a:srgbClr val="303333"/>
                </a:solidFill>
                <a:latin typeface="Arial"/>
              </a:endParaRPr>
            </a:p>
          </p:txBody>
        </p:sp>
        <p:sp>
          <p:nvSpPr>
            <p:cNvPr id="39" name="Legend1"/>
            <p:cNvSpPr>
              <a:spLocks noChangeArrowheads="1"/>
            </p:cNvSpPr>
            <p:nvPr/>
          </p:nvSpPr>
          <p:spPr bwMode="gray">
            <a:xfrm>
              <a:off x="8102604" y="279400"/>
              <a:ext cx="382841"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40" name="Legend2"/>
            <p:cNvSpPr>
              <a:spLocks noChangeArrowheads="1"/>
            </p:cNvSpPr>
            <p:nvPr/>
          </p:nvSpPr>
          <p:spPr bwMode="gray">
            <a:xfrm>
              <a:off x="8102604" y="546100"/>
              <a:ext cx="382841"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41" name="Legend3"/>
            <p:cNvSpPr>
              <a:spLocks noChangeArrowheads="1"/>
            </p:cNvSpPr>
            <p:nvPr/>
          </p:nvSpPr>
          <p:spPr bwMode="gray">
            <a:xfrm>
              <a:off x="8102604" y="825501"/>
              <a:ext cx="382841"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grpSp>
      <p:grpSp>
        <p:nvGrpSpPr>
          <p:cNvPr id="42" name="LegendMoons" hidden="1"/>
          <p:cNvGrpSpPr/>
          <p:nvPr userDrawn="1"/>
        </p:nvGrpSpPr>
        <p:grpSpPr bwMode="gray">
          <a:xfrm>
            <a:off x="8675668" y="255920"/>
            <a:ext cx="777668" cy="1333054"/>
            <a:chOff x="7769225" y="250825"/>
            <a:chExt cx="703515" cy="1306516"/>
          </a:xfrm>
        </p:grpSpPr>
        <p:grpSp>
          <p:nvGrpSpPr>
            <p:cNvPr id="43" name="MoonLegend1"/>
            <p:cNvGrpSpPr>
              <a:grpSpLocks noChangeAspect="1"/>
            </p:cNvGrpSpPr>
            <p:nvPr>
              <p:custDataLst>
                <p:tags r:id="rId24"/>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37"/>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62" name="Arc 39"/>
              <p:cNvSpPr>
                <a:spLocks noChangeAspect="1"/>
              </p:cNvSpPr>
              <p:nvPr>
                <p:custDataLst>
                  <p:tags r:id="rId38"/>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grpSp>
          <p:nvGrpSpPr>
            <p:cNvPr id="44" name="MoonLegend2"/>
            <p:cNvGrpSpPr>
              <a:grpSpLocks noChangeAspect="1"/>
            </p:cNvGrpSpPr>
            <p:nvPr>
              <p:custDataLst>
                <p:tags r:id="rId25"/>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35"/>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60" name="Arc 42"/>
              <p:cNvSpPr>
                <a:spLocks noChangeAspect="1"/>
              </p:cNvSpPr>
              <p:nvPr>
                <p:custDataLst>
                  <p:tags r:id="rId36"/>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grpSp>
          <p:nvGrpSpPr>
            <p:cNvPr id="45" name="MoonLegend4"/>
            <p:cNvGrpSpPr>
              <a:grpSpLocks noChangeAspect="1"/>
            </p:cNvGrpSpPr>
            <p:nvPr>
              <p:custDataLst>
                <p:tags r:id="rId26"/>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3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58" name="Arc 48"/>
              <p:cNvSpPr>
                <a:spLocks noChangeAspect="1"/>
              </p:cNvSpPr>
              <p:nvPr>
                <p:custDataLst>
                  <p:tags r:id="rId34"/>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grpSp>
          <p:nvGrpSpPr>
            <p:cNvPr id="46" name="MoonLegend5"/>
            <p:cNvGrpSpPr>
              <a:grpSpLocks noChangeAspect="1"/>
            </p:cNvGrpSpPr>
            <p:nvPr>
              <p:custDataLst>
                <p:tags r:id="rId27"/>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31"/>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56" name="Oval 51"/>
              <p:cNvSpPr>
                <a:spLocks noChangeAspect="1" noChangeArrowheads="1"/>
              </p:cNvSpPr>
              <p:nvPr>
                <p:custDataLst>
                  <p:tags r:id="rId32"/>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grpSp>
          <p:nvGrpSpPr>
            <p:cNvPr id="47" name="MoonLegend3"/>
            <p:cNvGrpSpPr>
              <a:grpSpLocks noChangeAspect="1"/>
            </p:cNvGrpSpPr>
            <p:nvPr>
              <p:custDataLst>
                <p:tags r:id="rId28"/>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2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sp>
            <p:nvSpPr>
              <p:cNvPr id="54" name="Arc 48"/>
              <p:cNvSpPr>
                <a:spLocks noChangeAspect="1"/>
              </p:cNvSpPr>
              <p:nvPr>
                <p:custDataLst>
                  <p:tags r:id="rId30"/>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758032" fontAlgn="base">
                  <a:spcBef>
                    <a:spcPct val="0"/>
                  </a:spcBef>
                  <a:spcAft>
                    <a:spcPct val="0"/>
                  </a:spcAft>
                  <a:defRPr/>
                </a:pPr>
                <a:endParaRPr lang="x-none" sz="1326" dirty="0">
                  <a:solidFill>
                    <a:srgbClr val="303333"/>
                  </a:solidFill>
                  <a:latin typeface="Arial"/>
                </a:endParaRPr>
              </a:p>
            </p:txBody>
          </p:sp>
        </p:grpSp>
        <p:sp>
          <p:nvSpPr>
            <p:cNvPr id="48" name="Legend1"/>
            <p:cNvSpPr>
              <a:spLocks noChangeArrowheads="1"/>
            </p:cNvSpPr>
            <p:nvPr/>
          </p:nvSpPr>
          <p:spPr bwMode="gray">
            <a:xfrm>
              <a:off x="8089900" y="263525"/>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49" name="Legend2"/>
            <p:cNvSpPr>
              <a:spLocks noChangeArrowheads="1"/>
            </p:cNvSpPr>
            <p:nvPr/>
          </p:nvSpPr>
          <p:spPr bwMode="gray">
            <a:xfrm>
              <a:off x="8089900" y="538163"/>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50" name="Legend3"/>
            <p:cNvSpPr>
              <a:spLocks noChangeArrowheads="1"/>
            </p:cNvSpPr>
            <p:nvPr/>
          </p:nvSpPr>
          <p:spPr bwMode="gray">
            <a:xfrm>
              <a:off x="8089900" y="812802"/>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51" name="Legend4"/>
            <p:cNvSpPr>
              <a:spLocks noChangeArrowheads="1"/>
            </p:cNvSpPr>
            <p:nvPr/>
          </p:nvSpPr>
          <p:spPr bwMode="gray">
            <a:xfrm>
              <a:off x="8089900" y="1084265"/>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sp>
          <p:nvSpPr>
            <p:cNvPr id="52" name="Legend5"/>
            <p:cNvSpPr>
              <a:spLocks noChangeArrowheads="1"/>
            </p:cNvSpPr>
            <p:nvPr/>
          </p:nvSpPr>
          <p:spPr bwMode="gray">
            <a:xfrm>
              <a:off x="8089900" y="1360490"/>
              <a:ext cx="382840" cy="1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742240" fontAlgn="base">
                <a:spcBef>
                  <a:spcPct val="0"/>
                </a:spcBef>
                <a:spcAft>
                  <a:spcPct val="0"/>
                </a:spcAft>
                <a:buClr>
                  <a:srgbClr val="0A2E46"/>
                </a:buClr>
                <a:defRPr/>
              </a:pPr>
              <a:r>
                <a:rPr lang="x-none" sz="995" dirty="0">
                  <a:solidFill>
                    <a:srgbClr val="303333"/>
                  </a:solidFill>
                  <a:latin typeface="Arial"/>
                </a:rPr>
                <a:t>Legend</a:t>
              </a:r>
            </a:p>
          </p:txBody>
        </p:sp>
      </p:grpSp>
      <p:sp>
        <p:nvSpPr>
          <p:cNvPr id="65" name="Slide Number"/>
          <p:cNvSpPr txBox="1">
            <a:spLocks/>
          </p:cNvSpPr>
          <p:nvPr userDrawn="1"/>
        </p:nvSpPr>
        <p:spPr bwMode="auto">
          <a:xfrm>
            <a:off x="9613781" y="6598182"/>
            <a:ext cx="104196" cy="10201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758032" fontAlgn="base">
              <a:spcBef>
                <a:spcPct val="0"/>
              </a:spcBef>
              <a:spcAft>
                <a:spcPct val="0"/>
              </a:spcAft>
              <a:defRPr/>
            </a:pPr>
            <a:fld id="{42C328C1-A84F-4A39-A664-DBA00541A8C6}" type="slidenum">
              <a:rPr sz="663" smtClean="0">
                <a:solidFill>
                  <a:srgbClr val="808080"/>
                </a:solidFill>
                <a:latin typeface="Arial"/>
              </a:rPr>
              <a:pPr defTabSz="758032" fontAlgn="base">
                <a:spcBef>
                  <a:spcPct val="0"/>
                </a:spcBef>
                <a:spcAft>
                  <a:spcPct val="0"/>
                </a:spcAft>
                <a:defRPr/>
              </a:pPr>
              <a:t>‹#›</a:t>
            </a:fld>
            <a:endParaRPr sz="663" dirty="0">
              <a:solidFill>
                <a:srgbClr val="808080"/>
              </a:solidFill>
              <a:latin typeface="Arial"/>
            </a:endParaRPr>
          </a:p>
        </p:txBody>
      </p:sp>
      <p:pic>
        <p:nvPicPr>
          <p:cNvPr id="66" name="Picture 65">
            <a:extLst>
              <a:ext uri="{FF2B5EF4-FFF2-40B4-BE49-F238E27FC236}">
                <a16:creationId xmlns:a16="http://schemas.microsoft.com/office/drawing/2014/main" xmlns="" id="{C7883FFD-CD46-4C55-90BA-E191229A4224}"/>
              </a:ext>
            </a:extLst>
          </p:cNvPr>
          <p:cNvPicPr>
            <a:picLocks noChangeAspect="1"/>
          </p:cNvPicPr>
          <p:nvPr userDrawn="1"/>
        </p:nvPicPr>
        <p:blipFill>
          <a:blip r:embed="rId40"/>
          <a:stretch>
            <a:fillRect/>
          </a:stretch>
        </p:blipFill>
        <p:spPr>
          <a:xfrm>
            <a:off x="8585540" y="6527871"/>
            <a:ext cx="889200" cy="144000"/>
          </a:xfrm>
          <a:prstGeom prst="rect">
            <a:avLst/>
          </a:prstGeom>
        </p:spPr>
      </p:pic>
    </p:spTree>
    <p:extLst>
      <p:ext uri="{BB962C8B-B14F-4D97-AF65-F5344CB8AC3E}">
        <p14:creationId xmlns:p14="http://schemas.microsoft.com/office/powerpoint/2010/main" xmlns="" val="9094340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hdr="0" ftr="0" dt="0"/>
  <p:txStyles>
    <p:titleStyle>
      <a:lvl1pPr algn="l" defTabSz="742240" rtl="0" eaLnBrk="1" fontAlgn="base" hangingPunct="1">
        <a:spcBef>
          <a:spcPct val="0"/>
        </a:spcBef>
        <a:spcAft>
          <a:spcPct val="0"/>
        </a:spcAft>
        <a:tabLst>
          <a:tab pos="223724" algn="l"/>
        </a:tabLst>
        <a:defRPr lang="x-none" sz="1950" b="0" baseline="0">
          <a:solidFill>
            <a:srgbClr val="063E59"/>
          </a:solidFill>
          <a:latin typeface="+mj-lt"/>
          <a:ea typeface="+mj-ea"/>
          <a:cs typeface="+mj-cs"/>
        </a:defRPr>
      </a:lvl1pPr>
      <a:lvl2pPr algn="l" defTabSz="742240" rtl="0" eaLnBrk="1" fontAlgn="base" hangingPunct="1">
        <a:spcBef>
          <a:spcPct val="0"/>
        </a:spcBef>
        <a:spcAft>
          <a:spcPct val="0"/>
        </a:spcAft>
        <a:defRPr lang="x-none" sz="1575" b="1">
          <a:solidFill>
            <a:schemeClr val="tx2"/>
          </a:solidFill>
          <a:latin typeface="Arial" charset="0"/>
        </a:defRPr>
      </a:lvl2pPr>
      <a:lvl3pPr algn="l" defTabSz="742240" rtl="0" eaLnBrk="1" fontAlgn="base" hangingPunct="1">
        <a:spcBef>
          <a:spcPct val="0"/>
        </a:spcBef>
        <a:spcAft>
          <a:spcPct val="0"/>
        </a:spcAft>
        <a:defRPr lang="x-none" sz="1575" b="1">
          <a:solidFill>
            <a:schemeClr val="tx2"/>
          </a:solidFill>
          <a:latin typeface="Arial" charset="0"/>
        </a:defRPr>
      </a:lvl3pPr>
      <a:lvl4pPr algn="l" defTabSz="742240" rtl="0" eaLnBrk="1" fontAlgn="base" hangingPunct="1">
        <a:spcBef>
          <a:spcPct val="0"/>
        </a:spcBef>
        <a:spcAft>
          <a:spcPct val="0"/>
        </a:spcAft>
        <a:defRPr lang="x-none" sz="1575" b="1">
          <a:solidFill>
            <a:schemeClr val="tx2"/>
          </a:solidFill>
          <a:latin typeface="Arial" charset="0"/>
        </a:defRPr>
      </a:lvl4pPr>
      <a:lvl5pPr algn="l" defTabSz="742240" rtl="0" eaLnBrk="1" fontAlgn="base" hangingPunct="1">
        <a:spcBef>
          <a:spcPct val="0"/>
        </a:spcBef>
        <a:spcAft>
          <a:spcPct val="0"/>
        </a:spcAft>
        <a:defRPr lang="x-none" sz="1575" b="1">
          <a:solidFill>
            <a:schemeClr val="tx2"/>
          </a:solidFill>
          <a:latin typeface="Arial" charset="0"/>
        </a:defRPr>
      </a:lvl5pPr>
      <a:lvl6pPr marL="379016" algn="l" defTabSz="742240" rtl="0" eaLnBrk="1" fontAlgn="base" hangingPunct="1">
        <a:spcBef>
          <a:spcPct val="0"/>
        </a:spcBef>
        <a:spcAft>
          <a:spcPct val="0"/>
        </a:spcAft>
        <a:defRPr lang="x-none" sz="1575" b="1">
          <a:solidFill>
            <a:schemeClr val="tx2"/>
          </a:solidFill>
          <a:latin typeface="Arial" charset="0"/>
        </a:defRPr>
      </a:lvl6pPr>
      <a:lvl7pPr marL="758032" algn="l" defTabSz="742240" rtl="0" eaLnBrk="1" fontAlgn="base" hangingPunct="1">
        <a:spcBef>
          <a:spcPct val="0"/>
        </a:spcBef>
        <a:spcAft>
          <a:spcPct val="0"/>
        </a:spcAft>
        <a:defRPr lang="x-none" sz="1575" b="1">
          <a:solidFill>
            <a:schemeClr val="tx2"/>
          </a:solidFill>
          <a:latin typeface="Arial" charset="0"/>
        </a:defRPr>
      </a:lvl7pPr>
      <a:lvl8pPr marL="1137047" algn="l" defTabSz="742240" rtl="0" eaLnBrk="1" fontAlgn="base" hangingPunct="1">
        <a:spcBef>
          <a:spcPct val="0"/>
        </a:spcBef>
        <a:spcAft>
          <a:spcPct val="0"/>
        </a:spcAft>
        <a:defRPr lang="x-none" sz="1575" b="1">
          <a:solidFill>
            <a:schemeClr val="tx2"/>
          </a:solidFill>
          <a:latin typeface="Arial" charset="0"/>
        </a:defRPr>
      </a:lvl8pPr>
      <a:lvl9pPr marL="1516064" algn="l" defTabSz="742240" rtl="0" eaLnBrk="1" fontAlgn="base" hangingPunct="1">
        <a:spcBef>
          <a:spcPct val="0"/>
        </a:spcBef>
        <a:spcAft>
          <a:spcPct val="0"/>
        </a:spcAft>
        <a:defRPr lang="x-none" sz="1575" b="1">
          <a:solidFill>
            <a:schemeClr val="tx2"/>
          </a:solidFill>
          <a:latin typeface="Arial" charset="0"/>
        </a:defRPr>
      </a:lvl9pPr>
    </p:titleStyle>
    <p:bodyStyle>
      <a:lvl1pPr marL="0" indent="0" algn="l" defTabSz="742240" rtl="0" eaLnBrk="1" fontAlgn="base" hangingPunct="1">
        <a:spcBef>
          <a:spcPct val="0"/>
        </a:spcBef>
        <a:spcAft>
          <a:spcPct val="0"/>
        </a:spcAft>
        <a:buClr>
          <a:srgbClr val="063E59"/>
        </a:buClr>
        <a:buSzPct val="100000"/>
        <a:defRPr lang="x-none" sz="1138" baseline="0">
          <a:solidFill>
            <a:schemeClr val="accent3">
              <a:lumMod val="90000"/>
              <a:lumOff val="10000"/>
            </a:schemeClr>
          </a:solidFill>
          <a:latin typeface="+mn-lt"/>
          <a:ea typeface="+mn-ea"/>
          <a:cs typeface="+mn-cs"/>
        </a:defRPr>
      </a:lvl1pPr>
      <a:lvl2pPr marL="160556" indent="-159239" algn="l" defTabSz="742240"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138" baseline="0">
          <a:solidFill>
            <a:schemeClr val="accent3">
              <a:lumMod val="90000"/>
              <a:lumOff val="10000"/>
            </a:schemeClr>
          </a:solidFill>
          <a:latin typeface="+mn-lt"/>
        </a:defRPr>
      </a:lvl2pPr>
      <a:lvl3pPr marL="379016" indent="-217145" algn="l" defTabSz="742240"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138" baseline="0">
          <a:solidFill>
            <a:schemeClr val="accent3">
              <a:lumMod val="90000"/>
              <a:lumOff val="10000"/>
            </a:schemeClr>
          </a:solidFill>
          <a:latin typeface="+mn-lt"/>
        </a:defRPr>
      </a:lvl3pPr>
      <a:lvl4pPr marL="509303" indent="-128971" algn="l" defTabSz="742240" rtl="0" eaLnBrk="1" fontAlgn="base" hangingPunct="1">
        <a:spcBef>
          <a:spcPct val="0"/>
        </a:spcBef>
        <a:spcAft>
          <a:spcPct val="0"/>
        </a:spcAft>
        <a:buClr>
          <a:schemeClr val="accent3">
            <a:lumMod val="90000"/>
            <a:lumOff val="10000"/>
          </a:schemeClr>
        </a:buClr>
        <a:buSzPct val="120000"/>
        <a:buFont typeface="Arial" charset="0"/>
        <a:buChar char="▫"/>
        <a:defRPr lang="x-none" sz="1138" baseline="0">
          <a:solidFill>
            <a:schemeClr val="accent3">
              <a:lumMod val="90000"/>
              <a:lumOff val="10000"/>
            </a:schemeClr>
          </a:solidFill>
          <a:latin typeface="+mn-lt"/>
        </a:defRPr>
      </a:lvl4pPr>
      <a:lvl5pPr marL="621586" indent="-107915" algn="l" defTabSz="742240" rtl="0" eaLnBrk="1" fontAlgn="base" hangingPunct="1">
        <a:spcBef>
          <a:spcPct val="0"/>
        </a:spcBef>
        <a:spcAft>
          <a:spcPct val="0"/>
        </a:spcAft>
        <a:buClr>
          <a:schemeClr val="accent3">
            <a:lumMod val="90000"/>
            <a:lumOff val="10000"/>
          </a:schemeClr>
        </a:buClr>
        <a:buSzPct val="89000"/>
        <a:buFont typeface="Arial" charset="0"/>
        <a:buChar char="-"/>
        <a:defRPr lang="x-none" sz="1138" baseline="0">
          <a:solidFill>
            <a:schemeClr val="accent3">
              <a:lumMod val="90000"/>
              <a:lumOff val="10000"/>
            </a:schemeClr>
          </a:solidFill>
          <a:latin typeface="+mn-lt"/>
        </a:defRPr>
      </a:lvl5pPr>
      <a:lvl6pPr marL="621586" indent="-107915" algn="l" defTabSz="742240" rtl="0" eaLnBrk="1" fontAlgn="base" hangingPunct="1">
        <a:spcBef>
          <a:spcPct val="0"/>
        </a:spcBef>
        <a:spcAft>
          <a:spcPct val="0"/>
        </a:spcAft>
        <a:buClr>
          <a:schemeClr val="tx2"/>
        </a:buClr>
        <a:buSzPct val="89000"/>
        <a:buFont typeface="Arial" charset="0"/>
        <a:buChar char="-"/>
        <a:defRPr lang="x-none" sz="1326" baseline="0">
          <a:solidFill>
            <a:schemeClr val="tx1"/>
          </a:solidFill>
          <a:latin typeface="+mn-lt"/>
        </a:defRPr>
      </a:lvl6pPr>
      <a:lvl7pPr marL="621586" indent="-107915" algn="l" defTabSz="742240" rtl="0" eaLnBrk="1" fontAlgn="base" hangingPunct="1">
        <a:spcBef>
          <a:spcPct val="0"/>
        </a:spcBef>
        <a:spcAft>
          <a:spcPct val="0"/>
        </a:spcAft>
        <a:buClr>
          <a:schemeClr val="tx2"/>
        </a:buClr>
        <a:buSzPct val="89000"/>
        <a:buFont typeface="Arial" charset="0"/>
        <a:buChar char="-"/>
        <a:defRPr lang="x-none" sz="1326" baseline="0">
          <a:solidFill>
            <a:schemeClr val="tx1"/>
          </a:solidFill>
          <a:latin typeface="+mn-lt"/>
        </a:defRPr>
      </a:lvl7pPr>
      <a:lvl8pPr marL="621586" indent="-107915" algn="l" defTabSz="742240" rtl="0" eaLnBrk="1" fontAlgn="base" hangingPunct="1">
        <a:spcBef>
          <a:spcPct val="0"/>
        </a:spcBef>
        <a:spcAft>
          <a:spcPct val="0"/>
        </a:spcAft>
        <a:buClr>
          <a:schemeClr val="tx2"/>
        </a:buClr>
        <a:buSzPct val="89000"/>
        <a:buFont typeface="Arial" charset="0"/>
        <a:buChar char="-"/>
        <a:defRPr lang="x-none" sz="1326" baseline="0">
          <a:solidFill>
            <a:schemeClr val="tx1"/>
          </a:solidFill>
          <a:latin typeface="+mn-lt"/>
        </a:defRPr>
      </a:lvl8pPr>
      <a:lvl9pPr marL="621586" indent="-107915" algn="l" defTabSz="742240" rtl="0" eaLnBrk="1" fontAlgn="base" hangingPunct="1">
        <a:spcBef>
          <a:spcPct val="0"/>
        </a:spcBef>
        <a:spcAft>
          <a:spcPct val="0"/>
        </a:spcAft>
        <a:buClr>
          <a:schemeClr val="tx2"/>
        </a:buClr>
        <a:buSzPct val="89000"/>
        <a:buFont typeface="Arial" charset="0"/>
        <a:buChar char="-"/>
        <a:defRPr lang="x-none" sz="1326" baseline="0">
          <a:solidFill>
            <a:schemeClr val="tx1"/>
          </a:solidFill>
          <a:latin typeface="+mn-lt"/>
        </a:defRPr>
      </a:lvl9pPr>
    </p:bodyStyle>
    <p:otherStyle>
      <a:defPPr>
        <a:defRPr lang="x-none"/>
      </a:defPPr>
      <a:lvl1pPr marL="0" algn="l" defTabSz="758032" rtl="0" eaLnBrk="1" latinLnBrk="0" hangingPunct="1">
        <a:defRPr lang="x-none" sz="1493" kern="1200">
          <a:solidFill>
            <a:schemeClr val="tx1"/>
          </a:solidFill>
          <a:latin typeface="+mn-lt"/>
          <a:ea typeface="+mn-ea"/>
          <a:cs typeface="+mn-cs"/>
        </a:defRPr>
      </a:lvl1pPr>
      <a:lvl2pPr marL="379016" algn="l" defTabSz="758032" rtl="0" eaLnBrk="1" latinLnBrk="0" hangingPunct="1">
        <a:defRPr lang="x-none" sz="1493" kern="1200">
          <a:solidFill>
            <a:schemeClr val="tx1"/>
          </a:solidFill>
          <a:latin typeface="+mn-lt"/>
          <a:ea typeface="+mn-ea"/>
          <a:cs typeface="+mn-cs"/>
        </a:defRPr>
      </a:lvl2pPr>
      <a:lvl3pPr marL="758032" algn="l" defTabSz="758032" rtl="0" eaLnBrk="1" latinLnBrk="0" hangingPunct="1">
        <a:defRPr lang="x-none" sz="1493" kern="1200">
          <a:solidFill>
            <a:schemeClr val="tx1"/>
          </a:solidFill>
          <a:latin typeface="+mn-lt"/>
          <a:ea typeface="+mn-ea"/>
          <a:cs typeface="+mn-cs"/>
        </a:defRPr>
      </a:lvl3pPr>
      <a:lvl4pPr marL="1137047" algn="l" defTabSz="758032" rtl="0" eaLnBrk="1" latinLnBrk="0" hangingPunct="1">
        <a:defRPr lang="x-none" sz="1493" kern="1200">
          <a:solidFill>
            <a:schemeClr val="tx1"/>
          </a:solidFill>
          <a:latin typeface="+mn-lt"/>
          <a:ea typeface="+mn-ea"/>
          <a:cs typeface="+mn-cs"/>
        </a:defRPr>
      </a:lvl4pPr>
      <a:lvl5pPr marL="1516064" algn="l" defTabSz="758032" rtl="0" eaLnBrk="1" latinLnBrk="0" hangingPunct="1">
        <a:defRPr lang="x-none" sz="1493" kern="1200">
          <a:solidFill>
            <a:schemeClr val="tx1"/>
          </a:solidFill>
          <a:latin typeface="+mn-lt"/>
          <a:ea typeface="+mn-ea"/>
          <a:cs typeface="+mn-cs"/>
        </a:defRPr>
      </a:lvl5pPr>
      <a:lvl6pPr marL="1895080" algn="l" defTabSz="758032" rtl="0" eaLnBrk="1" latinLnBrk="0" hangingPunct="1">
        <a:defRPr lang="x-none" sz="1493" kern="1200">
          <a:solidFill>
            <a:schemeClr val="tx1"/>
          </a:solidFill>
          <a:latin typeface="+mn-lt"/>
          <a:ea typeface="+mn-ea"/>
          <a:cs typeface="+mn-cs"/>
        </a:defRPr>
      </a:lvl6pPr>
      <a:lvl7pPr marL="2274096" algn="l" defTabSz="758032" rtl="0" eaLnBrk="1" latinLnBrk="0" hangingPunct="1">
        <a:defRPr lang="x-none" sz="1493" kern="1200">
          <a:solidFill>
            <a:schemeClr val="tx1"/>
          </a:solidFill>
          <a:latin typeface="+mn-lt"/>
          <a:ea typeface="+mn-ea"/>
          <a:cs typeface="+mn-cs"/>
        </a:defRPr>
      </a:lvl7pPr>
      <a:lvl8pPr marL="2653112" algn="l" defTabSz="758032" rtl="0" eaLnBrk="1" latinLnBrk="0" hangingPunct="1">
        <a:defRPr lang="x-none" sz="1493" kern="1200">
          <a:solidFill>
            <a:schemeClr val="tx1"/>
          </a:solidFill>
          <a:latin typeface="+mn-lt"/>
          <a:ea typeface="+mn-ea"/>
          <a:cs typeface="+mn-cs"/>
        </a:defRPr>
      </a:lvl8pPr>
      <a:lvl9pPr marL="3032127" algn="l" defTabSz="758032" rtl="0" eaLnBrk="1" latinLnBrk="0" hangingPunct="1">
        <a:defRPr lang="x-none" sz="1493"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svg"/><Relationship Id="rId12"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 Id="rId11" Type="http://schemas.openxmlformats.org/officeDocument/2006/relationships/image" Target="../media/image23.png"/><Relationship Id="rId15" Type="http://schemas.openxmlformats.org/officeDocument/2006/relationships/image" Target="../media/image32.svg"/><Relationship Id="rId10" Type="http://schemas.openxmlformats.org/officeDocument/2006/relationships/image" Target="../media/image27.svg"/><Relationship Id="rId9" Type="http://schemas.openxmlformats.org/officeDocument/2006/relationships/image" Target="../media/image22.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 y="1972894"/>
            <a:ext cx="9733280" cy="1470025"/>
          </a:xfrm>
        </p:spPr>
        <p:txBody>
          <a:bodyPr>
            <a:noAutofit/>
          </a:bodyPr>
          <a:lstStyle/>
          <a:p>
            <a:r>
              <a:rPr lang="en-ZA" altLang="en-US" sz="3200" b="1" kern="0" dirty="0" smtClean="0">
                <a:solidFill>
                  <a:srgbClr val="000000"/>
                </a:solidFill>
                <a:latin typeface="Arial" panose="020B0604020202020204" pitchFamily="34" charset="0"/>
                <a:ea typeface="ヒラギノ角ゴ Pro W3" charset="-128"/>
              </a:rPr>
              <a:t>Briefing to the Portfolio Committee on Social Development  and the Select Committee on Health and Social Services</a:t>
            </a:r>
            <a:br>
              <a:rPr lang="en-ZA" altLang="en-US" sz="3200" b="1" kern="0" dirty="0" smtClean="0">
                <a:solidFill>
                  <a:srgbClr val="000000"/>
                </a:solidFill>
                <a:latin typeface="Arial" panose="020B0604020202020204" pitchFamily="34" charset="0"/>
                <a:ea typeface="ヒラギノ角ゴ Pro W3" charset="-128"/>
              </a:rPr>
            </a:br>
            <a:r>
              <a:rPr lang="en-ZA" altLang="en-US" sz="3200" b="1" kern="0" dirty="0" smtClean="0">
                <a:solidFill>
                  <a:srgbClr val="000000"/>
                </a:solidFill>
                <a:latin typeface="Arial" panose="020B0604020202020204" pitchFamily="34" charset="0"/>
                <a:ea typeface="ヒラギノ角ゴ Pro W3" charset="-128"/>
              </a:rPr>
              <a:t/>
            </a:r>
            <a:br>
              <a:rPr lang="en-ZA" altLang="en-US" sz="3200" b="1" kern="0" dirty="0" smtClean="0">
                <a:solidFill>
                  <a:srgbClr val="000000"/>
                </a:solidFill>
                <a:latin typeface="Arial" panose="020B0604020202020204" pitchFamily="34" charset="0"/>
                <a:ea typeface="ヒラギノ角ゴ Pro W3" charset="-128"/>
              </a:rPr>
            </a:br>
            <a:r>
              <a:rPr lang="en-ZA" altLang="en-US" sz="3200" b="1" kern="0" dirty="0">
                <a:solidFill>
                  <a:srgbClr val="000000"/>
                </a:solidFill>
                <a:latin typeface="Arial" panose="020B0604020202020204" pitchFamily="34" charset="0"/>
                <a:ea typeface="ヒラギノ角ゴ Pro W3" charset="-128"/>
              </a:rPr>
              <a:t>Strategic Plan </a:t>
            </a:r>
            <a:r>
              <a:rPr lang="en-ZA" altLang="en-US" sz="3200" b="1" kern="0" dirty="0" smtClean="0">
                <a:solidFill>
                  <a:srgbClr val="000000"/>
                </a:solidFill>
                <a:latin typeface="Arial" panose="020B0604020202020204" pitchFamily="34" charset="0"/>
                <a:ea typeface="ヒラギノ角ゴ Pro W3" charset="-128"/>
              </a:rPr>
              <a:t>(2020/2025), Annual Performance </a:t>
            </a:r>
            <a:r>
              <a:rPr lang="en-ZA" altLang="en-US" sz="3200" b="1" kern="0" dirty="0">
                <a:solidFill>
                  <a:srgbClr val="000000"/>
                </a:solidFill>
                <a:latin typeface="Arial" panose="020B0604020202020204" pitchFamily="34" charset="0"/>
                <a:ea typeface="ヒラギノ角ゴ Pro W3" charset="-128"/>
              </a:rPr>
              <a:t>Plan </a:t>
            </a:r>
            <a:r>
              <a:rPr lang="en-ZA" altLang="en-US" sz="3200" b="1" kern="0" dirty="0" smtClean="0">
                <a:solidFill>
                  <a:srgbClr val="000000"/>
                </a:solidFill>
                <a:latin typeface="Arial" panose="020B0604020202020204" pitchFamily="34" charset="0"/>
                <a:ea typeface="ヒラギノ角ゴ Pro W3" charset="-128"/>
              </a:rPr>
              <a:t>(2020/2021) and Budget Vote</a:t>
            </a:r>
            <a:r>
              <a:rPr lang="en-ZA" altLang="en-US" sz="3200" b="1" kern="0" dirty="0">
                <a:solidFill>
                  <a:srgbClr val="000000"/>
                </a:solidFill>
                <a:latin typeface="Arial" panose="020B0604020202020204" pitchFamily="34" charset="0"/>
                <a:ea typeface="ヒラギノ角ゴ Pro W3" charset="-128"/>
              </a:rPr>
              <a:t/>
            </a:r>
            <a:br>
              <a:rPr lang="en-ZA" altLang="en-US" sz="3200" b="1" kern="0" dirty="0">
                <a:solidFill>
                  <a:srgbClr val="000000"/>
                </a:solidFill>
                <a:latin typeface="Arial" panose="020B0604020202020204" pitchFamily="34" charset="0"/>
                <a:ea typeface="ヒラギノ角ゴ Pro W3" charset="-128"/>
              </a:rPr>
            </a:br>
            <a:r>
              <a:rPr lang="en-ZA" altLang="en-US" sz="3200" b="1" kern="0" dirty="0" smtClean="0">
                <a:solidFill>
                  <a:srgbClr val="000000"/>
                </a:solidFill>
                <a:latin typeface="Arial" panose="020B0604020202020204" pitchFamily="34" charset="0"/>
                <a:ea typeface="ヒラギノ角ゴ Pro W3" charset="-128"/>
              </a:rPr>
              <a:t/>
            </a:r>
            <a:br>
              <a:rPr lang="en-ZA" altLang="en-US" sz="3200" b="1" kern="0" dirty="0" smtClean="0">
                <a:solidFill>
                  <a:srgbClr val="000000"/>
                </a:solidFill>
                <a:latin typeface="Arial" panose="020B0604020202020204" pitchFamily="34" charset="0"/>
                <a:ea typeface="ヒラギノ角ゴ Pro W3" charset="-128"/>
              </a:rPr>
            </a:br>
            <a:r>
              <a:rPr lang="en-ZA" altLang="en-US" sz="3200" b="1" kern="0" dirty="0" smtClean="0">
                <a:solidFill>
                  <a:srgbClr val="000000"/>
                </a:solidFill>
                <a:latin typeface="Arial" panose="020B0604020202020204" pitchFamily="34" charset="0"/>
                <a:ea typeface="ヒラギノ角ゴ Pro W3" charset="-128"/>
              </a:rPr>
              <a:t/>
            </a:r>
            <a:br>
              <a:rPr lang="en-ZA" altLang="en-US" sz="3200" b="1" kern="0" dirty="0" smtClean="0">
                <a:solidFill>
                  <a:srgbClr val="000000"/>
                </a:solidFill>
                <a:latin typeface="Arial" panose="020B0604020202020204" pitchFamily="34" charset="0"/>
                <a:ea typeface="ヒラギノ角ゴ Pro W3" charset="-128"/>
              </a:rPr>
            </a:br>
            <a:r>
              <a:rPr lang="en-US" altLang="en-US" sz="3200" b="1" kern="0" dirty="0" smtClean="0">
                <a:solidFill>
                  <a:srgbClr val="000000"/>
                </a:solidFill>
                <a:latin typeface="Arial" panose="020B0604020202020204" pitchFamily="34" charset="0"/>
                <a:ea typeface="ヒラギノ角ゴ Pro W3" charset="-128"/>
              </a:rPr>
              <a:t>8 May 2020</a:t>
            </a:r>
            <a:endParaRPr lang="en-ZA" sz="3200" dirty="0"/>
          </a:p>
        </p:txBody>
      </p:sp>
    </p:spTree>
    <p:extLst>
      <p:ext uri="{BB962C8B-B14F-4D97-AF65-F5344CB8AC3E}">
        <p14:creationId xmlns:p14="http://schemas.microsoft.com/office/powerpoint/2010/main" xmlns="" val="417722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764" y="5877305"/>
            <a:ext cx="9143365" cy="0"/>
          </a:xfrm>
          <a:custGeom>
            <a:avLst/>
            <a:gdLst/>
            <a:ahLst/>
            <a:cxnLst/>
            <a:rect l="l" t="t" r="r" b="b"/>
            <a:pathLst>
              <a:path w="9143365">
                <a:moveTo>
                  <a:pt x="0" y="0"/>
                </a:moveTo>
                <a:lnTo>
                  <a:pt x="9143238" y="0"/>
                </a:lnTo>
              </a:path>
            </a:pathLst>
          </a:custGeom>
          <a:ln w="38100">
            <a:solidFill>
              <a:srgbClr val="864311"/>
            </a:solidFill>
          </a:ln>
        </p:spPr>
        <p:txBody>
          <a:bodyPr wrap="square" lIns="0" tIns="0" rIns="0" bIns="0" rtlCol="0"/>
          <a:lstStyle/>
          <a:p>
            <a:pPr defTabSz="914400">
              <a:defRPr/>
            </a:pPr>
            <a:endParaRPr dirty="0">
              <a:solidFill>
                <a:prstClr val="black"/>
              </a:solidFill>
              <a:latin typeface="Calibri"/>
            </a:endParaRPr>
          </a:p>
        </p:txBody>
      </p:sp>
      <p:sp>
        <p:nvSpPr>
          <p:cNvPr id="4" name="object 4"/>
          <p:cNvSpPr txBox="1">
            <a:spLocks noGrp="1"/>
          </p:cNvSpPr>
          <p:nvPr>
            <p:ph type="title"/>
          </p:nvPr>
        </p:nvSpPr>
        <p:spPr>
          <a:xfrm>
            <a:off x="459739" y="-170205"/>
            <a:ext cx="8986520" cy="1015783"/>
          </a:xfrm>
          <a:prstGeom prst="rect">
            <a:avLst/>
          </a:prstGeom>
        </p:spPr>
        <p:txBody>
          <a:bodyPr vert="horz" wrap="square" lIns="0" tIns="116959" rIns="0" bIns="0" rtlCol="0" anchor="ctr">
            <a:spAutoFit/>
          </a:bodyPr>
          <a:lstStyle/>
          <a:p>
            <a:pPr marL="12700">
              <a:lnSpc>
                <a:spcPts val="3450"/>
              </a:lnSpc>
            </a:pPr>
            <a:r>
              <a:rPr lang="en-ZA" sz="2800" b="1" dirty="0" smtClean="0">
                <a:solidFill>
                  <a:schemeClr val="tx1"/>
                </a:solidFill>
                <a:latin typeface="Arial" panose="020B0604020202020204" pitchFamily="34" charset="0"/>
                <a:cs typeface="Arial" panose="020B0604020202020204" pitchFamily="34" charset="0"/>
              </a:rPr>
              <a:t/>
            </a:r>
            <a:br>
              <a:rPr lang="en-ZA" sz="2800" b="1" dirty="0" smtClean="0">
                <a:solidFill>
                  <a:schemeClr val="tx1"/>
                </a:solidFill>
                <a:latin typeface="Arial" panose="020B0604020202020204" pitchFamily="34" charset="0"/>
                <a:cs typeface="Arial" panose="020B0604020202020204" pitchFamily="34" charset="0"/>
              </a:rPr>
            </a:br>
            <a:r>
              <a:rPr lang="en-ZA" sz="2800" b="1" dirty="0" smtClean="0">
                <a:solidFill>
                  <a:schemeClr val="tx1"/>
                </a:solidFill>
                <a:latin typeface="Arial" panose="020B0604020202020204" pitchFamily="34" charset="0"/>
                <a:cs typeface="Arial" panose="020B0604020202020204" pitchFamily="34" charset="0"/>
              </a:rPr>
              <a:t>Priorities of Government 2019-2024</a:t>
            </a:r>
            <a:endParaRPr lang="en-ZA" sz="2800" b="1" dirty="0">
              <a:solidFill>
                <a:schemeClr val="tx1"/>
              </a:solidFill>
              <a:latin typeface="Arial" panose="020B0604020202020204" pitchFamily="34" charset="0"/>
              <a:cs typeface="Arial" panose="020B0604020202020204" pitchFamily="34" charset="0"/>
            </a:endParaRPr>
          </a:p>
        </p:txBody>
      </p:sp>
      <p:sp>
        <p:nvSpPr>
          <p:cNvPr id="5" name="object 5"/>
          <p:cNvSpPr txBox="1"/>
          <p:nvPr/>
        </p:nvSpPr>
        <p:spPr>
          <a:xfrm>
            <a:off x="504189" y="1117283"/>
            <a:ext cx="8942070" cy="4154984"/>
          </a:xfrm>
          <a:prstGeom prst="rect">
            <a:avLst/>
          </a:prstGeom>
        </p:spPr>
        <p:txBody>
          <a:bodyPr vert="horz" wrap="square" lIns="0" tIns="0" rIns="0" bIns="0" rtlCol="0">
            <a:spAutoFit/>
          </a:bodyPr>
          <a:lstStyle/>
          <a:p>
            <a:pPr marL="12700">
              <a:lnSpc>
                <a:spcPct val="150000"/>
              </a:lnSpc>
              <a:tabLst>
                <a:tab pos="355600" algn="l"/>
              </a:tabLst>
              <a:defRPr/>
            </a:pPr>
            <a:r>
              <a:rPr lang="en-US" sz="2000" b="1" spc="-10" dirty="0">
                <a:solidFill>
                  <a:prstClr val="black"/>
                </a:solidFill>
                <a:latin typeface="Arial"/>
                <a:cs typeface="Arial"/>
              </a:rPr>
              <a:t>The Seven Priorities derived from the Electoral Mandate + </a:t>
            </a:r>
            <a:r>
              <a:rPr lang="en-US" sz="2000" b="1" spc="-10" dirty="0" smtClean="0">
                <a:solidFill>
                  <a:prstClr val="black"/>
                </a:solidFill>
                <a:latin typeface="Arial"/>
                <a:cs typeface="Arial"/>
              </a:rPr>
              <a:t>SONA </a:t>
            </a:r>
            <a:endParaRPr lang="en-US" sz="2000" b="1" spc="-10" dirty="0">
              <a:solidFill>
                <a:prstClr val="black"/>
              </a:solidFill>
              <a:latin typeface="Arial"/>
              <a:cs typeface="Arial"/>
            </a:endParaRPr>
          </a:p>
          <a:p>
            <a:pPr marL="355600" indent="-342900">
              <a:lnSpc>
                <a:spcPct val="150000"/>
              </a:lnSpc>
              <a:buFont typeface="Arial" panose="020B0604020202020204" pitchFamily="34" charset="0"/>
              <a:buChar char="•"/>
              <a:tabLst>
                <a:tab pos="2155825" algn="l"/>
              </a:tabLst>
              <a:defRPr/>
            </a:pPr>
            <a:r>
              <a:rPr lang="en-US" sz="2000" b="1" spc="-10" dirty="0">
                <a:solidFill>
                  <a:prstClr val="black"/>
                </a:solidFill>
                <a:latin typeface="Arial"/>
                <a:cs typeface="Arial"/>
              </a:rPr>
              <a:t>Priority 1: </a:t>
            </a:r>
            <a:r>
              <a:rPr lang="en-US" sz="2000" spc="-10" dirty="0">
                <a:solidFill>
                  <a:prstClr val="black"/>
                </a:solidFill>
                <a:latin typeface="Arial"/>
                <a:cs typeface="Arial"/>
              </a:rPr>
              <a:t>A Capable, Ethical and Developmental State</a:t>
            </a:r>
          </a:p>
          <a:p>
            <a:pPr marL="355600" indent="-342900">
              <a:lnSpc>
                <a:spcPct val="150000"/>
              </a:lnSpc>
              <a:buFont typeface="Arial" panose="020B0604020202020204" pitchFamily="34" charset="0"/>
              <a:buChar char="•"/>
              <a:tabLst>
                <a:tab pos="2155825" algn="l"/>
              </a:tabLst>
              <a:defRPr/>
            </a:pPr>
            <a:r>
              <a:rPr lang="en-US" sz="2000" b="1" spc="-10" dirty="0" smtClean="0">
                <a:solidFill>
                  <a:prstClr val="black"/>
                </a:solidFill>
                <a:latin typeface="Arial"/>
                <a:cs typeface="Arial"/>
              </a:rPr>
              <a:t>Priority </a:t>
            </a:r>
            <a:r>
              <a:rPr lang="en-US" sz="2000" b="1" spc="-10" dirty="0">
                <a:solidFill>
                  <a:prstClr val="black"/>
                </a:solidFill>
                <a:latin typeface="Arial"/>
                <a:cs typeface="Arial"/>
              </a:rPr>
              <a:t>2: </a:t>
            </a:r>
            <a:r>
              <a:rPr lang="en-US" sz="2000" spc="-10" dirty="0">
                <a:solidFill>
                  <a:prstClr val="black"/>
                </a:solidFill>
                <a:latin typeface="Arial"/>
                <a:cs typeface="Arial"/>
              </a:rPr>
              <a:t>Economic Transformation and Job Creation</a:t>
            </a:r>
            <a:endParaRPr lang="en-GB" sz="2000" spc="-10" dirty="0">
              <a:solidFill>
                <a:prstClr val="black"/>
              </a:solidFill>
              <a:latin typeface="Arial"/>
              <a:cs typeface="Arial"/>
            </a:endParaRPr>
          </a:p>
          <a:p>
            <a:pPr marL="355600" indent="-342900">
              <a:lnSpc>
                <a:spcPct val="150000"/>
              </a:lnSpc>
              <a:buFont typeface="Arial" panose="020B0604020202020204" pitchFamily="34" charset="0"/>
              <a:buChar char="•"/>
              <a:tabLst>
                <a:tab pos="355600" algn="l"/>
              </a:tabLst>
            </a:pPr>
            <a:r>
              <a:rPr lang="en-US" sz="2000" b="1" spc="-10" dirty="0" smtClean="0">
                <a:solidFill>
                  <a:prstClr val="black"/>
                </a:solidFill>
                <a:latin typeface="Arial"/>
                <a:cs typeface="Arial"/>
              </a:rPr>
              <a:t>Priority </a:t>
            </a:r>
            <a:r>
              <a:rPr lang="en-US" sz="2000" b="1" spc="-10" dirty="0">
                <a:solidFill>
                  <a:prstClr val="black"/>
                </a:solidFill>
                <a:latin typeface="Arial"/>
                <a:cs typeface="Arial"/>
              </a:rPr>
              <a:t>3: </a:t>
            </a:r>
            <a:r>
              <a:rPr lang="en-US" sz="2000" spc="-10" dirty="0">
                <a:solidFill>
                  <a:prstClr val="black"/>
                </a:solidFill>
                <a:latin typeface="Arial"/>
                <a:cs typeface="Arial"/>
              </a:rPr>
              <a:t>Education, Skills and Health </a:t>
            </a:r>
          </a:p>
          <a:p>
            <a:pPr marL="355600" indent="-342900">
              <a:lnSpc>
                <a:spcPct val="150000"/>
              </a:lnSpc>
              <a:buFont typeface="Arial" panose="020B0604020202020204" pitchFamily="34" charset="0"/>
              <a:buChar char="•"/>
              <a:tabLst>
                <a:tab pos="355600" algn="l"/>
              </a:tabLst>
            </a:pPr>
            <a:r>
              <a:rPr lang="en-US" sz="2000" b="1" spc="-10" dirty="0">
                <a:solidFill>
                  <a:prstClr val="black"/>
                </a:solidFill>
                <a:latin typeface="Arial"/>
                <a:cs typeface="Arial"/>
              </a:rPr>
              <a:t>Priority 4: Consolidating the Social Wage through Reliable and Quality Basic Services</a:t>
            </a:r>
          </a:p>
          <a:p>
            <a:pPr marL="355600" indent="-342900">
              <a:lnSpc>
                <a:spcPct val="150000"/>
              </a:lnSpc>
              <a:buFont typeface="Arial" panose="020B0604020202020204" pitchFamily="34" charset="0"/>
              <a:buChar char="•"/>
              <a:tabLst>
                <a:tab pos="2155825" algn="l"/>
              </a:tabLst>
              <a:defRPr/>
            </a:pPr>
            <a:r>
              <a:rPr lang="en-US" sz="2000" b="1" spc="-10" dirty="0">
                <a:solidFill>
                  <a:prstClr val="black"/>
                </a:solidFill>
                <a:latin typeface="Arial"/>
                <a:cs typeface="Arial"/>
              </a:rPr>
              <a:t>Priority </a:t>
            </a:r>
            <a:r>
              <a:rPr lang="en-US" sz="2000" b="1" spc="-10" dirty="0" smtClean="0">
                <a:solidFill>
                  <a:prstClr val="black"/>
                </a:solidFill>
                <a:latin typeface="Arial"/>
                <a:cs typeface="Arial"/>
              </a:rPr>
              <a:t>5: </a:t>
            </a:r>
            <a:r>
              <a:rPr lang="en-ZA" sz="2000" spc="-10" dirty="0">
                <a:solidFill>
                  <a:prstClr val="black"/>
                </a:solidFill>
                <a:latin typeface="Arial"/>
                <a:cs typeface="Arial"/>
              </a:rPr>
              <a:t>Spatial Integration, Human Settlements and Local Government</a:t>
            </a:r>
          </a:p>
          <a:p>
            <a:pPr marL="355600" indent="-342900">
              <a:lnSpc>
                <a:spcPct val="150000"/>
              </a:lnSpc>
              <a:buFont typeface="Arial" panose="020B0604020202020204" pitchFamily="34" charset="0"/>
              <a:buChar char="•"/>
              <a:tabLst>
                <a:tab pos="355600" algn="l"/>
              </a:tabLst>
            </a:pPr>
            <a:r>
              <a:rPr lang="en-US" sz="2000" b="1" spc="-10" dirty="0">
                <a:solidFill>
                  <a:prstClr val="black"/>
                </a:solidFill>
                <a:latin typeface="Arial"/>
                <a:cs typeface="Arial"/>
              </a:rPr>
              <a:t>Priority </a:t>
            </a:r>
            <a:r>
              <a:rPr lang="en-US" sz="2000" b="1" spc="-10" dirty="0" smtClean="0">
                <a:solidFill>
                  <a:prstClr val="black"/>
                </a:solidFill>
                <a:latin typeface="Arial"/>
                <a:cs typeface="Arial"/>
              </a:rPr>
              <a:t>6: </a:t>
            </a:r>
            <a:r>
              <a:rPr lang="en-US" sz="2000" spc="-10" dirty="0">
                <a:solidFill>
                  <a:prstClr val="black"/>
                </a:solidFill>
                <a:latin typeface="Arial"/>
                <a:cs typeface="Arial"/>
              </a:rPr>
              <a:t>Social Cohesion and Safe Communities</a:t>
            </a:r>
          </a:p>
          <a:p>
            <a:pPr marL="355600" indent="-342900">
              <a:lnSpc>
                <a:spcPct val="150000"/>
              </a:lnSpc>
              <a:buFont typeface="Arial" panose="020B0604020202020204" pitchFamily="34" charset="0"/>
              <a:buChar char="•"/>
              <a:tabLst>
                <a:tab pos="355600" algn="l"/>
              </a:tabLst>
              <a:defRPr/>
            </a:pPr>
            <a:r>
              <a:rPr lang="en-US" sz="2000" b="1" spc="-10" dirty="0" smtClean="0">
                <a:solidFill>
                  <a:prstClr val="black"/>
                </a:solidFill>
                <a:latin typeface="Arial"/>
                <a:cs typeface="Arial"/>
              </a:rPr>
              <a:t>Priority </a:t>
            </a:r>
            <a:r>
              <a:rPr lang="en-US" sz="2000" b="1" spc="-10" dirty="0">
                <a:solidFill>
                  <a:prstClr val="black"/>
                </a:solidFill>
                <a:latin typeface="Arial"/>
                <a:cs typeface="Arial"/>
              </a:rPr>
              <a:t>7: </a:t>
            </a:r>
            <a:r>
              <a:rPr lang="en-US" sz="2000" spc="-10" dirty="0">
                <a:solidFill>
                  <a:prstClr val="black"/>
                </a:solidFill>
                <a:latin typeface="Arial"/>
                <a:cs typeface="Arial"/>
              </a:rPr>
              <a:t>A better Africa and World</a:t>
            </a:r>
          </a:p>
        </p:txBody>
      </p:sp>
      <p:sp>
        <p:nvSpPr>
          <p:cNvPr id="7" name="Slide Number Placeholder 6"/>
          <p:cNvSpPr>
            <a:spLocks noGrp="1"/>
          </p:cNvSpPr>
          <p:nvPr>
            <p:ph type="sldNum" sz="quarter" idx="4294967295"/>
          </p:nvPr>
        </p:nvSpPr>
        <p:spPr>
          <a:xfrm>
            <a:off x="8692769" y="6348465"/>
            <a:ext cx="248920" cy="215444"/>
          </a:xfrm>
          <a:prstGeom prst="rect">
            <a:avLst/>
          </a:prstGeom>
        </p:spPr>
        <p:txBody>
          <a:bodyPr/>
          <a:lstStyle/>
          <a:p>
            <a:pPr marL="25400"/>
            <a:fld id="{81D60167-4931-47E6-BA6A-407CBD079E47}" type="slidenum">
              <a:rPr lang="en-US" smtClean="0"/>
              <a:pPr marL="25400"/>
              <a:t>10</a:t>
            </a:fld>
            <a:endParaRPr lang="en-US" dirty="0"/>
          </a:p>
        </p:txBody>
      </p:sp>
    </p:spTree>
    <p:extLst>
      <p:ext uri="{BB962C8B-B14F-4D97-AF65-F5344CB8AC3E}">
        <p14:creationId xmlns:p14="http://schemas.microsoft.com/office/powerpoint/2010/main" xmlns="" val="254782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1726" y="181507"/>
            <a:ext cx="8562549" cy="555276"/>
          </a:xfrm>
          <a:prstGeom prst="rect">
            <a:avLst/>
          </a:prstGeom>
        </p:spPr>
        <p:txBody>
          <a:bodyPr vert="horz" wrap="square" lIns="0" tIns="87943" rIns="0" bIns="0" rtlCol="0" anchor="ctr">
            <a:spAutoFit/>
          </a:bodyPr>
          <a:lstStyle/>
          <a:p>
            <a:pPr marL="1818466">
              <a:lnSpc>
                <a:spcPts val="3994"/>
              </a:lnSpc>
            </a:pPr>
            <a:r>
              <a:rPr lang="en-ZA" sz="2800" b="1" spc="-4" dirty="0" smtClean="0">
                <a:solidFill>
                  <a:srgbClr val="000000"/>
                </a:solidFill>
                <a:latin typeface="Arial" panose="020B0604020202020204" pitchFamily="34" charset="0"/>
                <a:cs typeface="Arial" panose="020B0604020202020204" pitchFamily="34" charset="0"/>
              </a:rPr>
              <a:t>Results Based Concepts</a:t>
            </a:r>
            <a:endParaRPr sz="2800" b="1" dirty="0">
              <a:latin typeface="Arial" panose="020B0604020202020204" pitchFamily="34" charset="0"/>
              <a:cs typeface="Arial" panose="020B0604020202020204" pitchFamily="34" charset="0"/>
            </a:endParaRPr>
          </a:p>
        </p:txBody>
      </p:sp>
      <p:sp>
        <p:nvSpPr>
          <p:cNvPr id="4" name="object 4"/>
          <p:cNvSpPr txBox="1">
            <a:spLocks noGrp="1"/>
          </p:cNvSpPr>
          <p:nvPr>
            <p:ph type="sldNum" sz="quarter" idx="4294967295"/>
          </p:nvPr>
        </p:nvSpPr>
        <p:spPr>
          <a:xfrm>
            <a:off x="8887420" y="6398478"/>
            <a:ext cx="199131" cy="830997"/>
          </a:xfrm>
          <a:prstGeom prst="rect">
            <a:avLst/>
          </a:prstGeom>
        </p:spPr>
        <p:txBody>
          <a:bodyPr vert="horz" wrap="square" lIns="0" tIns="0" rIns="0" bIns="0" rtlCol="0">
            <a:spAutoFit/>
          </a:bodyPr>
          <a:lstStyle/>
          <a:p>
            <a:pPr marL="17859"/>
            <a:fld id="{81D60167-4931-47E6-BA6A-407CBD079E47}" type="slidenum">
              <a:rPr spc="-7" dirty="0"/>
              <a:pPr marL="17859"/>
              <a:t>11</a:t>
            </a:fld>
            <a:endParaRPr spc="-7" dirty="0"/>
          </a:p>
        </p:txBody>
      </p:sp>
      <p:pic>
        <p:nvPicPr>
          <p:cNvPr id="5" name="Picture 4"/>
          <p:cNvPicPr/>
          <p:nvPr/>
        </p:nvPicPr>
        <p:blipFill rotWithShape="1">
          <a:blip r:embed="rId3" cstate="print">
            <a:extLst>
              <a:ext uri="{28A0092B-C50C-407E-A947-70E740481C1C}">
                <a14:useLocalDpi xmlns:a14="http://schemas.microsoft.com/office/drawing/2010/main" xmlns="" val="0"/>
              </a:ext>
            </a:extLst>
          </a:blip>
          <a:srcRect r="16129" b="2324"/>
          <a:stretch/>
        </p:blipFill>
        <p:spPr>
          <a:xfrm>
            <a:off x="1095375" y="717173"/>
            <a:ext cx="7500938" cy="4664362"/>
          </a:xfrm>
          <a:prstGeom prst="rect">
            <a:avLst/>
          </a:prstGeom>
          <a:noFill/>
          <a:ln/>
          <a:extLst/>
        </p:spPr>
      </p:pic>
    </p:spTree>
    <p:extLst>
      <p:ext uri="{BB962C8B-B14F-4D97-AF65-F5344CB8AC3E}">
        <p14:creationId xmlns:p14="http://schemas.microsoft.com/office/powerpoint/2010/main" xmlns="" val="2774587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354842" y="1206173"/>
            <a:ext cx="8657667" cy="3698866"/>
          </a:xfrm>
        </p:spPr>
        <p:txBody>
          <a:bodyPr>
            <a:noAutofit/>
          </a:bodyPr>
          <a:lstStyle/>
          <a:p>
            <a:pPr marL="342900" indent="-342900">
              <a:buFont typeface="Arial" panose="020B0604020202020204" pitchFamily="34" charset="0"/>
              <a:buChar char="•"/>
            </a:pPr>
            <a:endParaRPr lang="en-US" sz="2400" b="1"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064849" y="405954"/>
            <a:ext cx="3720890" cy="523220"/>
          </a:xfrm>
          <a:prstGeom prst="rect">
            <a:avLst/>
          </a:prstGeom>
        </p:spPr>
        <p:txBody>
          <a:bodyPr wrap="none">
            <a:spAutoFit/>
          </a:bodyPr>
          <a:lstStyle/>
          <a:p>
            <a:pPr algn="ctr"/>
            <a:r>
              <a:rPr lang="en-GB" altLang="en-US" sz="2800" b="1" dirty="0" smtClean="0">
                <a:solidFill>
                  <a:srgbClr val="000000"/>
                </a:solidFill>
                <a:latin typeface="Arial" panose="020B0604020202020204" pitchFamily="34" charset="0"/>
                <a:ea typeface="+mj-ea"/>
                <a:cs typeface="Arial" panose="020B0604020202020204" pitchFamily="34" charset="0"/>
              </a:rPr>
              <a:t>DSD Sector Mandate</a:t>
            </a:r>
            <a:endParaRPr lang="en-ZA" dirty="0"/>
          </a:p>
        </p:txBody>
      </p:sp>
      <p:sp>
        <p:nvSpPr>
          <p:cNvPr id="2" name="Rectangle 1"/>
          <p:cNvSpPr/>
          <p:nvPr/>
        </p:nvSpPr>
        <p:spPr>
          <a:xfrm>
            <a:off x="736979" y="827689"/>
            <a:ext cx="8748215" cy="3046988"/>
          </a:xfrm>
          <a:prstGeom prst="rect">
            <a:avLst/>
          </a:prstGeom>
        </p:spPr>
        <p:txBody>
          <a:bodyPr wrap="square">
            <a:spAutoFit/>
          </a:bodyPr>
          <a:lstStyle/>
          <a:p>
            <a:pPr>
              <a:lnSpc>
                <a:spcPct val="150000"/>
              </a:lnSpc>
            </a:pPr>
            <a:endParaRPr lang="en-ZA" sz="2400" dirty="0">
              <a:latin typeface="Arial" panose="020B0604020202020204" pitchFamily="34" charset="0"/>
              <a:cs typeface="Arial" panose="020B0604020202020204" pitchFamily="34" charset="0"/>
            </a:endParaRPr>
          </a:p>
          <a:p>
            <a:pPr algn="just">
              <a:lnSpc>
                <a:spcPct val="150000"/>
              </a:lnSpc>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Social Development Sector provides social protection services and leads government efforts to forge partnerships through which vulnerable individuals, groups and communities become capable and self-reliant participants</a:t>
            </a:r>
          </a:p>
          <a:p>
            <a:pPr marL="342900" indent="-3429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60527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xmlns="" id="{6B612DEB-3B35-41D7-8F65-780D634F266E}"/>
              </a:ext>
            </a:extLst>
          </p:cNvPr>
          <p:cNvSpPr>
            <a:spLocks noGrp="1"/>
          </p:cNvSpPr>
          <p:nvPr>
            <p:ph type="title"/>
          </p:nvPr>
        </p:nvSpPr>
        <p:spPr>
          <a:xfrm>
            <a:off x="731697" y="292319"/>
            <a:ext cx="8929888" cy="618190"/>
          </a:xfrm>
        </p:spPr>
        <p:txBody>
          <a:bodyPr>
            <a:normAutofit fontScale="90000"/>
          </a:bodyPr>
          <a:lstStyle/>
          <a:p>
            <a:pPr lvl="0" algn="ctr" defTabSz="744538">
              <a:spcBef>
                <a:spcPts val="0"/>
              </a:spcBef>
              <a:spcAft>
                <a:spcPts val="244"/>
              </a:spcAft>
            </a:pPr>
            <a:r>
              <a:rPr lang="en-US" sz="3100" dirty="0" smtClean="0">
                <a:latin typeface="Arial" panose="020B0604020202020204" pitchFamily="34" charset="0"/>
                <a:cs typeface="Arial" panose="020B0604020202020204" pitchFamily="34" charset="0"/>
              </a:rPr>
              <a:t>Dsd S</a:t>
            </a:r>
            <a:r>
              <a:rPr lang="en-ZA" sz="3100" cap="none" dirty="0" smtClean="0">
                <a:solidFill>
                  <a:prstClr val="black"/>
                </a:solidFill>
                <a:latin typeface="Arial" panose="020B0604020202020204" pitchFamily="34" charset="0"/>
                <a:ea typeface="+mn-ea"/>
                <a:cs typeface="Arial" panose="020B0604020202020204" pitchFamily="34" charset="0"/>
              </a:rPr>
              <a:t>ector Strategy</a:t>
            </a:r>
            <a:r>
              <a:rPr lang="en-ZA" sz="1600" b="0" cap="none" dirty="0">
                <a:solidFill>
                  <a:prstClr val="black"/>
                </a:solidFill>
                <a:ea typeface="+mn-ea"/>
                <a:cs typeface="Arial" panose="020B0604020202020204" pitchFamily="34" charset="0"/>
              </a:rPr>
              <a:t/>
            </a:r>
            <a:br>
              <a:rPr lang="en-ZA" sz="1600" b="0" cap="none" dirty="0">
                <a:solidFill>
                  <a:prstClr val="black"/>
                </a:solidFill>
                <a:ea typeface="+mn-ea"/>
                <a:cs typeface="Arial" panose="020B0604020202020204" pitchFamily="34" charset="0"/>
              </a:rPr>
            </a:br>
            <a:r>
              <a:rPr lang="en-US" sz="2800" dirty="0" smtClean="0">
                <a:latin typeface="Arial" panose="020B0604020202020204" pitchFamily="34" charset="0"/>
                <a:cs typeface="Arial" panose="020B0604020202020204" pitchFamily="34" charset="0"/>
              </a:rPr>
              <a:t> STRATEGY </a:t>
            </a:r>
            <a:endParaRPr lang="en-ZA" sz="2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5A73FDC2-CC6D-4AAA-BAB3-AA00AABEF0E2}"/>
              </a:ext>
            </a:extLst>
          </p:cNvPr>
          <p:cNvSpPr txBox="1"/>
          <p:nvPr/>
        </p:nvSpPr>
        <p:spPr>
          <a:xfrm>
            <a:off x="7228936" y="2271413"/>
            <a:ext cx="2187806" cy="3103122"/>
          </a:xfrm>
          <a:prstGeom prst="rect">
            <a:avLst/>
          </a:prstGeom>
          <a:solidFill>
            <a:srgbClr val="AED363">
              <a:alpha val="25098"/>
            </a:srgbClr>
          </a:solidFill>
        </p:spPr>
        <p:txBody>
          <a:bodyPr wrap="square" numCol="2" rtlCol="0" anchor="ctr">
            <a:noAutofit/>
          </a:bodyPr>
          <a:lstStyle/>
          <a:p>
            <a:pPr defTabSz="742950">
              <a:spcAft>
                <a:spcPts val="244"/>
              </a:spcAft>
            </a:pPr>
            <a:endParaRPr lang="en-ZA" sz="894" dirty="0">
              <a:solidFill>
                <a:srgbClr val="303333"/>
              </a:solidFill>
              <a:cs typeface="Segoe UI" panose="020B0502040204020203" pitchFamily="34" charset="0"/>
            </a:endParaRPr>
          </a:p>
          <a:p>
            <a:pPr defTabSz="742950">
              <a:defRPr/>
            </a:pPr>
            <a:endParaRPr lang="en-US" sz="894" dirty="0">
              <a:solidFill>
                <a:srgbClr val="303333"/>
              </a:solidFill>
            </a:endParaRPr>
          </a:p>
          <a:p>
            <a:pPr defTabSz="742950">
              <a:defRPr/>
            </a:pPr>
            <a:endParaRPr lang="en-US" sz="894" dirty="0">
              <a:solidFill>
                <a:srgbClr val="303333"/>
              </a:solidFill>
            </a:endParaRPr>
          </a:p>
          <a:p>
            <a:pPr defTabSz="742950">
              <a:defRPr/>
            </a:pPr>
            <a:endParaRPr lang="en-US" sz="894" dirty="0">
              <a:solidFill>
                <a:srgbClr val="303333"/>
              </a:solidFill>
            </a:endParaRPr>
          </a:p>
        </p:txBody>
      </p:sp>
      <p:sp>
        <p:nvSpPr>
          <p:cNvPr id="21" name="Rectangle 20">
            <a:extLst>
              <a:ext uri="{FF2B5EF4-FFF2-40B4-BE49-F238E27FC236}">
                <a16:creationId xmlns:a16="http://schemas.microsoft.com/office/drawing/2014/main" xmlns="" id="{57E9C664-F3D3-4DDE-843C-AF3844B8CC02}"/>
              </a:ext>
            </a:extLst>
          </p:cNvPr>
          <p:cNvSpPr/>
          <p:nvPr/>
        </p:nvSpPr>
        <p:spPr>
          <a:xfrm>
            <a:off x="1209828" y="3059743"/>
            <a:ext cx="5548610" cy="877500"/>
          </a:xfrm>
          <a:prstGeom prst="rect">
            <a:avLst/>
          </a:prstGeom>
          <a:solidFill>
            <a:srgbClr val="AED36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42950">
              <a:spcAft>
                <a:spcPts val="244"/>
              </a:spcAft>
            </a:pPr>
            <a:r>
              <a:rPr lang="en-ZA" sz="1600" b="1" dirty="0">
                <a:solidFill>
                  <a:srgbClr val="303333"/>
                </a:solidFill>
                <a:cs typeface="Segoe UI" panose="020B0502040204020203" pitchFamily="34" charset="0"/>
              </a:rPr>
              <a:t>IMPACT STATEMENT:</a:t>
            </a:r>
            <a:endParaRPr lang="en-US" sz="1600" dirty="0">
              <a:solidFill>
                <a:srgbClr val="303333"/>
              </a:solidFill>
            </a:endParaRPr>
          </a:p>
          <a:p>
            <a:pPr lvl="0" defTabSz="742950">
              <a:defRPr/>
            </a:pPr>
            <a:r>
              <a:rPr lang="en-ZA" sz="1600" dirty="0" smtClean="0">
                <a:solidFill>
                  <a:srgbClr val="303333"/>
                </a:solidFill>
              </a:rPr>
              <a:t>Improved </a:t>
            </a:r>
            <a:r>
              <a:rPr lang="en-ZA" sz="1600" dirty="0">
                <a:solidFill>
                  <a:srgbClr val="303333"/>
                </a:solidFill>
              </a:rPr>
              <a:t>quality of life for the poor and vulnerable</a:t>
            </a:r>
            <a:endParaRPr lang="en-US" sz="1600" dirty="0">
              <a:solidFill>
                <a:srgbClr val="303333"/>
              </a:solidFill>
            </a:endParaRPr>
          </a:p>
        </p:txBody>
      </p:sp>
      <p:sp>
        <p:nvSpPr>
          <p:cNvPr id="22" name="TextBox 21">
            <a:extLst>
              <a:ext uri="{FF2B5EF4-FFF2-40B4-BE49-F238E27FC236}">
                <a16:creationId xmlns:a16="http://schemas.microsoft.com/office/drawing/2014/main" xmlns="" id="{57901A4A-72D2-4CB7-AD16-DBA21BD856E9}"/>
              </a:ext>
            </a:extLst>
          </p:cNvPr>
          <p:cNvSpPr txBox="1"/>
          <p:nvPr/>
        </p:nvSpPr>
        <p:spPr>
          <a:xfrm>
            <a:off x="1243087" y="2110554"/>
            <a:ext cx="5515351" cy="838943"/>
          </a:xfrm>
          <a:prstGeom prst="rect">
            <a:avLst/>
          </a:prstGeom>
          <a:solidFill>
            <a:srgbClr val="AED363">
              <a:alpha val="25098"/>
            </a:srgbClr>
          </a:solidFill>
        </p:spPr>
        <p:txBody>
          <a:bodyPr wrap="square" rtlCol="0" anchor="ctr">
            <a:noAutofit/>
          </a:bodyPr>
          <a:lstStyle/>
          <a:p>
            <a:pPr defTabSz="742950">
              <a:spcAft>
                <a:spcPts val="244"/>
              </a:spcAft>
            </a:pPr>
            <a:endParaRPr lang="en-ZA" sz="1600" b="1" dirty="0" smtClean="0">
              <a:solidFill>
                <a:srgbClr val="303333"/>
              </a:solidFill>
              <a:latin typeface="+mj-lt"/>
              <a:cs typeface="Segoe UI" panose="020B0502040204020203" pitchFamily="34" charset="0"/>
            </a:endParaRPr>
          </a:p>
          <a:p>
            <a:pPr defTabSz="742950">
              <a:spcAft>
                <a:spcPts val="244"/>
              </a:spcAft>
            </a:pPr>
            <a:r>
              <a:rPr lang="en-ZA" sz="1600" b="1" dirty="0" smtClean="0">
                <a:solidFill>
                  <a:srgbClr val="303333"/>
                </a:solidFill>
                <a:latin typeface="+mj-lt"/>
                <a:cs typeface="Segoe UI" panose="020B0502040204020203" pitchFamily="34" charset="0"/>
              </a:rPr>
              <a:t>MISSION:</a:t>
            </a:r>
          </a:p>
          <a:p>
            <a:pPr defTabSz="742950">
              <a:spcAft>
                <a:spcPts val="244"/>
              </a:spcAft>
            </a:pPr>
            <a:r>
              <a:rPr lang="en-ZA" sz="1600" dirty="0" smtClean="0">
                <a:latin typeface="+mj-lt"/>
                <a:cs typeface="Arial" panose="020B0604020202020204" pitchFamily="34" charset="0"/>
              </a:rPr>
              <a:t>Provision of integrated, comprehensive and sustainable social development services</a:t>
            </a:r>
          </a:p>
          <a:p>
            <a:pPr defTabSz="742950">
              <a:spcAft>
                <a:spcPts val="244"/>
              </a:spcAft>
            </a:pPr>
            <a:r>
              <a:rPr lang="en-US" sz="1300" dirty="0" smtClean="0">
                <a:solidFill>
                  <a:srgbClr val="303333"/>
                </a:solidFill>
                <a:cs typeface="Segoe UI" panose="020B0502040204020203" pitchFamily="34" charset="0"/>
              </a:rPr>
              <a:t> </a:t>
            </a:r>
            <a:endParaRPr lang="en-US" sz="1300" dirty="0">
              <a:solidFill>
                <a:srgbClr val="303333"/>
              </a:solidFill>
              <a:cs typeface="Segoe UI" panose="020B0502040204020203" pitchFamily="34" charset="0"/>
            </a:endParaRPr>
          </a:p>
        </p:txBody>
      </p:sp>
      <p:pic>
        <p:nvPicPr>
          <p:cNvPr id="23" name="Graphic 10" descr="Bullseye">
            <a:extLst>
              <a:ext uri="{FF2B5EF4-FFF2-40B4-BE49-F238E27FC236}">
                <a16:creationId xmlns:a16="http://schemas.microsoft.com/office/drawing/2014/main" xmlns="" id="{D65E8C22-E17D-4E99-A882-406D5CC2191B}"/>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488084" y="2268343"/>
            <a:ext cx="585000" cy="585000"/>
          </a:xfrm>
          <a:prstGeom prst="rect">
            <a:avLst/>
          </a:prstGeom>
        </p:spPr>
      </p:pic>
      <p:cxnSp>
        <p:nvCxnSpPr>
          <p:cNvPr id="24" name="Straight Connector 23">
            <a:extLst>
              <a:ext uri="{FF2B5EF4-FFF2-40B4-BE49-F238E27FC236}">
                <a16:creationId xmlns:a16="http://schemas.microsoft.com/office/drawing/2014/main" xmlns="" id="{FAC5D09F-1B54-416C-B7D0-27730AC63FC3}"/>
              </a:ext>
            </a:extLst>
          </p:cNvPr>
          <p:cNvCxnSpPr/>
          <p:nvPr/>
        </p:nvCxnSpPr>
        <p:spPr>
          <a:xfrm>
            <a:off x="1209829" y="2278251"/>
            <a:ext cx="0" cy="81900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5" name="Graphic 12" descr="Target">
            <a:extLst>
              <a:ext uri="{FF2B5EF4-FFF2-40B4-BE49-F238E27FC236}">
                <a16:creationId xmlns:a16="http://schemas.microsoft.com/office/drawing/2014/main" xmlns="" id="{49B765ED-E39B-4FF5-8979-0657DCC89C92}"/>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497972" y="3262520"/>
            <a:ext cx="585000" cy="585000"/>
          </a:xfrm>
          <a:prstGeom prst="rect">
            <a:avLst/>
          </a:prstGeom>
        </p:spPr>
      </p:pic>
      <p:cxnSp>
        <p:nvCxnSpPr>
          <p:cNvPr id="26" name="Straight Connector 25">
            <a:extLst>
              <a:ext uri="{FF2B5EF4-FFF2-40B4-BE49-F238E27FC236}">
                <a16:creationId xmlns:a16="http://schemas.microsoft.com/office/drawing/2014/main" xmlns="" id="{A93259CE-A97B-46DF-B22A-B0B14C43A4D7}"/>
              </a:ext>
            </a:extLst>
          </p:cNvPr>
          <p:cNvCxnSpPr/>
          <p:nvPr/>
        </p:nvCxnSpPr>
        <p:spPr>
          <a:xfrm>
            <a:off x="1209829" y="3215217"/>
            <a:ext cx="0" cy="84825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xmlns="" id="{C72C221F-7F8B-4C94-96A3-E4148A21CB49}"/>
              </a:ext>
            </a:extLst>
          </p:cNvPr>
          <p:cNvSpPr/>
          <p:nvPr/>
        </p:nvSpPr>
        <p:spPr bwMode="auto">
          <a:xfrm>
            <a:off x="7228936" y="810285"/>
            <a:ext cx="2175098" cy="273537"/>
          </a:xfrm>
          <a:prstGeom prst="rect">
            <a:avLst/>
          </a:prstGeom>
          <a:solidFill>
            <a:schemeClr val="accent2"/>
          </a:solidFill>
          <a:ln w="9525" cap="flat" cmpd="sng" algn="ctr">
            <a:noFill/>
            <a:prstDash val="solid"/>
            <a:round/>
            <a:headEnd type="none" w="med" len="med"/>
            <a:tailEnd type="none" w="med" len="med"/>
          </a:ln>
          <a:effectLst/>
        </p:spPr>
        <p:txBody>
          <a:bodyPr vert="horz" wrap="square" lIns="74295" tIns="37148" rIns="74295" bIns="37148" numCol="1" rtlCol="0" anchor="ctr" anchorCtr="0" compatLnSpc="1">
            <a:prstTxWarp prst="textNoShape">
              <a:avLst/>
            </a:prstTxWarp>
          </a:bodyPr>
          <a:lstStyle/>
          <a:p>
            <a:pPr algn="ctr" defTabSz="742950"/>
            <a:r>
              <a:rPr lang="en-US" sz="1950" b="1" dirty="0">
                <a:solidFill>
                  <a:srgbClr val="FFFFFF"/>
                </a:solidFill>
              </a:rPr>
              <a:t>Values </a:t>
            </a:r>
          </a:p>
        </p:txBody>
      </p:sp>
      <p:pic>
        <p:nvPicPr>
          <p:cNvPr id="28" name="Picture 6" descr="Image result for tick box icon">
            <a:extLst>
              <a:ext uri="{FF2B5EF4-FFF2-40B4-BE49-F238E27FC236}">
                <a16:creationId xmlns:a16="http://schemas.microsoft.com/office/drawing/2014/main" xmlns="" id="{B3F89473-7091-4175-A58E-85ADF6AD093C}"/>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568943" y="2489821"/>
            <a:ext cx="172857" cy="155687"/>
          </a:xfrm>
          <a:prstGeom prst="rect">
            <a:avLst/>
          </a:prstGeom>
          <a:noFill/>
        </p:spPr>
      </p:pic>
      <p:pic>
        <p:nvPicPr>
          <p:cNvPr id="29" name="Picture 6" descr="Image result for tick box icon">
            <a:extLst>
              <a:ext uri="{FF2B5EF4-FFF2-40B4-BE49-F238E27FC236}">
                <a16:creationId xmlns:a16="http://schemas.microsoft.com/office/drawing/2014/main" xmlns="" id="{FAF4CED5-AFBC-425E-9AE9-161D935F724A}"/>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568943" y="3417207"/>
            <a:ext cx="172857" cy="155687"/>
          </a:xfrm>
          <a:prstGeom prst="rect">
            <a:avLst/>
          </a:prstGeom>
          <a:noFill/>
        </p:spPr>
      </p:pic>
      <p:sp>
        <p:nvSpPr>
          <p:cNvPr id="30" name="Rectangle 29">
            <a:extLst>
              <a:ext uri="{FF2B5EF4-FFF2-40B4-BE49-F238E27FC236}">
                <a16:creationId xmlns:a16="http://schemas.microsoft.com/office/drawing/2014/main" xmlns="" id="{CFEF4F20-F65D-4891-BD6C-8811313F5F8F}"/>
              </a:ext>
            </a:extLst>
          </p:cNvPr>
          <p:cNvSpPr/>
          <p:nvPr/>
        </p:nvSpPr>
        <p:spPr bwMode="auto">
          <a:xfrm>
            <a:off x="587208" y="810286"/>
            <a:ext cx="5657871" cy="278845"/>
          </a:xfrm>
          <a:prstGeom prst="rect">
            <a:avLst/>
          </a:prstGeom>
          <a:solidFill>
            <a:schemeClr val="accent2"/>
          </a:solidFill>
          <a:ln w="9525" cap="flat" cmpd="sng" algn="ctr">
            <a:noFill/>
            <a:prstDash val="solid"/>
            <a:round/>
            <a:headEnd type="none" w="med" len="med"/>
            <a:tailEnd type="none" w="med" len="med"/>
          </a:ln>
          <a:effectLst/>
        </p:spPr>
        <p:txBody>
          <a:bodyPr vert="horz" wrap="square" lIns="74295" tIns="37148" rIns="74295" bIns="37148" numCol="1" rtlCol="0" anchor="ctr" anchorCtr="0" compatLnSpc="1">
            <a:prstTxWarp prst="textNoShape">
              <a:avLst/>
            </a:prstTxWarp>
          </a:bodyPr>
          <a:lstStyle/>
          <a:p>
            <a:pPr algn="ctr" defTabSz="742950"/>
            <a:r>
              <a:rPr lang="en-US" sz="1950" b="1" dirty="0" smtClean="0">
                <a:solidFill>
                  <a:srgbClr val="FFFFFF"/>
                </a:solidFill>
              </a:rPr>
              <a:t>Vision, Mission, Impact and Outcomes  </a:t>
            </a:r>
            <a:endParaRPr lang="en-US" sz="1950" b="1" dirty="0">
              <a:solidFill>
                <a:srgbClr val="FFFFFF"/>
              </a:solidFill>
            </a:endParaRPr>
          </a:p>
        </p:txBody>
      </p:sp>
      <p:pic>
        <p:nvPicPr>
          <p:cNvPr id="31" name="Picture 6" descr="Image result for tick box icon">
            <a:extLst>
              <a:ext uri="{FF2B5EF4-FFF2-40B4-BE49-F238E27FC236}">
                <a16:creationId xmlns:a16="http://schemas.microsoft.com/office/drawing/2014/main" xmlns="" id="{949FFDFF-09A3-479D-A38F-95753F3DB0BC}"/>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568943" y="3919523"/>
            <a:ext cx="172857" cy="155687"/>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6" descr="Image result for tick box icon">
            <a:extLst>
              <a:ext uri="{FF2B5EF4-FFF2-40B4-BE49-F238E27FC236}">
                <a16:creationId xmlns:a16="http://schemas.microsoft.com/office/drawing/2014/main" xmlns="" id="{C89C1D6A-D14F-4D28-B108-9FAD2A5635E7}"/>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568943" y="4895553"/>
            <a:ext cx="172857" cy="155687"/>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6" descr="Image result for tick box icon">
            <a:extLst>
              <a:ext uri="{FF2B5EF4-FFF2-40B4-BE49-F238E27FC236}">
                <a16:creationId xmlns:a16="http://schemas.microsoft.com/office/drawing/2014/main" xmlns="" id="{4D4F02A6-2AB6-4018-8DEA-02A4D54669D1}"/>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587180" y="2937143"/>
            <a:ext cx="172857" cy="155687"/>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6" descr="Image result for tick box icon">
            <a:extLst>
              <a:ext uri="{FF2B5EF4-FFF2-40B4-BE49-F238E27FC236}">
                <a16:creationId xmlns:a16="http://schemas.microsoft.com/office/drawing/2014/main" xmlns="" id="{D35AC232-65F1-4900-B6A1-7B98BC71753F}"/>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554466" y="4402809"/>
            <a:ext cx="172857" cy="155687"/>
          </a:xfrm>
          <a:prstGeom prst="rect">
            <a:avLst/>
          </a:prstGeom>
          <a:noFill/>
        </p:spPr>
      </p:pic>
      <p:cxnSp>
        <p:nvCxnSpPr>
          <p:cNvPr id="36" name="Straight Connector 35">
            <a:extLst>
              <a:ext uri="{FF2B5EF4-FFF2-40B4-BE49-F238E27FC236}">
                <a16:creationId xmlns:a16="http://schemas.microsoft.com/office/drawing/2014/main" xmlns="" id="{25B81E97-43BA-4288-9A46-88C5D5643B43}"/>
              </a:ext>
            </a:extLst>
          </p:cNvPr>
          <p:cNvCxnSpPr>
            <a:cxnSpLocks/>
          </p:cNvCxnSpPr>
          <p:nvPr/>
        </p:nvCxnSpPr>
        <p:spPr>
          <a:xfrm>
            <a:off x="1186813" y="1207427"/>
            <a:ext cx="0" cy="90675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7" name="TextBox 36">
            <a:extLst>
              <a:ext uri="{FF2B5EF4-FFF2-40B4-BE49-F238E27FC236}">
                <a16:creationId xmlns:a16="http://schemas.microsoft.com/office/drawing/2014/main" xmlns="" id="{CD3B7320-136A-45CA-A77D-8CA666BE8EAE}"/>
              </a:ext>
            </a:extLst>
          </p:cNvPr>
          <p:cNvSpPr txBox="1"/>
          <p:nvPr/>
        </p:nvSpPr>
        <p:spPr>
          <a:xfrm>
            <a:off x="1272923" y="1179553"/>
            <a:ext cx="5485515" cy="757829"/>
          </a:xfrm>
          <a:prstGeom prst="rect">
            <a:avLst/>
          </a:prstGeom>
          <a:solidFill>
            <a:srgbClr val="AED363">
              <a:alpha val="25098"/>
            </a:srgbClr>
          </a:solidFill>
        </p:spPr>
        <p:txBody>
          <a:bodyPr wrap="square" numCol="2" rtlCol="0" anchor="ctr">
            <a:noAutofit/>
          </a:bodyPr>
          <a:lstStyle/>
          <a:p>
            <a:pPr defTabSz="744538">
              <a:spcAft>
                <a:spcPts val="244"/>
              </a:spcAft>
            </a:pPr>
            <a:r>
              <a:rPr lang="en-ZA" sz="1600" b="1" dirty="0" smtClean="0">
                <a:solidFill>
                  <a:srgbClr val="303333"/>
                </a:solidFill>
                <a:latin typeface="+mj-lt"/>
                <a:cs typeface="Segoe UI" panose="020B0502040204020203" pitchFamily="34" charset="0"/>
              </a:rPr>
              <a:t>VISION: </a:t>
            </a:r>
          </a:p>
          <a:p>
            <a:pPr defTabSz="744538">
              <a:spcAft>
                <a:spcPts val="244"/>
              </a:spcAft>
            </a:pPr>
            <a:r>
              <a:rPr lang="en-ZA" sz="1600" dirty="0" smtClean="0">
                <a:latin typeface="+mj-lt"/>
                <a:cs typeface="Arial" panose="020B0604020202020204" pitchFamily="34" charset="0"/>
              </a:rPr>
              <a:t>A </a:t>
            </a:r>
            <a:r>
              <a:rPr lang="en-ZA" sz="1600" dirty="0">
                <a:latin typeface="+mj-lt"/>
                <a:cs typeface="Arial" panose="020B0604020202020204" pitchFamily="34" charset="0"/>
              </a:rPr>
              <a:t>caring and </a:t>
            </a:r>
            <a:r>
              <a:rPr lang="en-ZA" sz="1600" dirty="0" smtClean="0">
                <a:latin typeface="+mj-lt"/>
                <a:cs typeface="Arial" panose="020B0604020202020204" pitchFamily="34" charset="0"/>
              </a:rPr>
              <a:t>self-reliant  society</a:t>
            </a:r>
            <a:endParaRPr lang="en-ZA" sz="1600" dirty="0">
              <a:latin typeface="+mj-lt"/>
              <a:cs typeface="Arial" panose="020B0604020202020204" pitchFamily="34" charset="0"/>
            </a:endParaRPr>
          </a:p>
          <a:p>
            <a:pPr defTabSz="742950">
              <a:defRPr/>
            </a:pPr>
            <a:endParaRPr lang="en-US" sz="1300" dirty="0">
              <a:solidFill>
                <a:srgbClr val="303333"/>
              </a:solidFill>
            </a:endParaRPr>
          </a:p>
        </p:txBody>
      </p:sp>
      <p:grpSp>
        <p:nvGrpSpPr>
          <p:cNvPr id="38" name="Group 37">
            <a:extLst>
              <a:ext uri="{FF2B5EF4-FFF2-40B4-BE49-F238E27FC236}">
                <a16:creationId xmlns:a16="http://schemas.microsoft.com/office/drawing/2014/main" xmlns="" id="{52E6B7F6-7529-4151-9AB1-D9851330C919}"/>
              </a:ext>
            </a:extLst>
          </p:cNvPr>
          <p:cNvGrpSpPr/>
          <p:nvPr/>
        </p:nvGrpSpPr>
        <p:grpSpPr>
          <a:xfrm>
            <a:off x="504325" y="1411404"/>
            <a:ext cx="614250" cy="690640"/>
            <a:chOff x="501247" y="2169368"/>
            <a:chExt cx="756000" cy="850019"/>
          </a:xfrm>
        </p:grpSpPr>
        <p:pic>
          <p:nvPicPr>
            <p:cNvPr id="39" name="Graphic 27" descr="Open hand">
              <a:extLst>
                <a:ext uri="{FF2B5EF4-FFF2-40B4-BE49-F238E27FC236}">
                  <a16:creationId xmlns:a16="http://schemas.microsoft.com/office/drawing/2014/main" xmlns="" id="{EF9A898C-EDB3-4716-A7BF-ECA9EB57420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501247" y="2263387"/>
              <a:ext cx="756000" cy="756000"/>
            </a:xfrm>
            <a:prstGeom prst="rect">
              <a:avLst/>
            </a:prstGeom>
          </p:spPr>
        </p:pic>
        <p:pic>
          <p:nvPicPr>
            <p:cNvPr id="40" name="Graphic 28" descr="Business Growth">
              <a:extLst>
                <a:ext uri="{FF2B5EF4-FFF2-40B4-BE49-F238E27FC236}">
                  <a16:creationId xmlns:a16="http://schemas.microsoft.com/office/drawing/2014/main" xmlns="" id="{80F02FC9-311D-4ABF-B2CF-6C2621A83AAF}"/>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658813" y="2169368"/>
              <a:ext cx="432000" cy="432000"/>
            </a:xfrm>
            <a:prstGeom prst="rect">
              <a:avLst/>
            </a:prstGeom>
          </p:spPr>
        </p:pic>
      </p:grpSp>
      <p:sp>
        <p:nvSpPr>
          <p:cNvPr id="41" name="Rectangle 40">
            <a:extLst>
              <a:ext uri="{FF2B5EF4-FFF2-40B4-BE49-F238E27FC236}">
                <a16:creationId xmlns:a16="http://schemas.microsoft.com/office/drawing/2014/main" xmlns="" id="{320F5C0D-C6C8-48CA-B295-580CFEF99B47}"/>
              </a:ext>
            </a:extLst>
          </p:cNvPr>
          <p:cNvSpPr/>
          <p:nvPr/>
        </p:nvSpPr>
        <p:spPr>
          <a:xfrm>
            <a:off x="7717276" y="2363976"/>
            <a:ext cx="2884018" cy="3251018"/>
          </a:xfrm>
          <a:prstGeom prst="rect">
            <a:avLst/>
          </a:prstGeom>
        </p:spPr>
        <p:txBody>
          <a:bodyPr wrap="square">
            <a:spAutoFit/>
          </a:bodyPr>
          <a:lstStyle/>
          <a:p>
            <a:pPr defTabSz="742950">
              <a:defRPr/>
            </a:pPr>
            <a:r>
              <a:rPr lang="en-US" sz="1600" dirty="0" smtClean="0">
                <a:solidFill>
                  <a:srgbClr val="303333"/>
                </a:solidFill>
              </a:rPr>
              <a:t>Accountability</a:t>
            </a:r>
            <a:endParaRPr lang="en-US" sz="1600" dirty="0">
              <a:solidFill>
                <a:srgbClr val="303333"/>
              </a:solidFill>
            </a:endParaRPr>
          </a:p>
          <a:p>
            <a:pPr defTabSz="742950">
              <a:defRPr/>
            </a:pPr>
            <a:endParaRPr lang="en-US" sz="1600" dirty="0">
              <a:solidFill>
                <a:srgbClr val="303333"/>
              </a:solidFill>
            </a:endParaRPr>
          </a:p>
          <a:p>
            <a:pPr defTabSz="742950">
              <a:defRPr/>
            </a:pPr>
            <a:r>
              <a:rPr lang="en-US" sz="1600" dirty="0" smtClean="0">
                <a:solidFill>
                  <a:srgbClr val="303333"/>
                </a:solidFill>
              </a:rPr>
              <a:t>Caring</a:t>
            </a:r>
            <a:endParaRPr lang="en-US" sz="1600" dirty="0">
              <a:solidFill>
                <a:srgbClr val="303333"/>
              </a:solidFill>
            </a:endParaRPr>
          </a:p>
          <a:p>
            <a:pPr defTabSz="742950">
              <a:defRPr/>
            </a:pPr>
            <a:r>
              <a:rPr lang="en-US" sz="1600" dirty="0">
                <a:solidFill>
                  <a:srgbClr val="303333"/>
                </a:solidFill>
              </a:rPr>
              <a:t> </a:t>
            </a:r>
          </a:p>
          <a:p>
            <a:pPr defTabSz="742950">
              <a:defRPr/>
            </a:pPr>
            <a:r>
              <a:rPr lang="en-US" sz="1600" dirty="0" smtClean="0">
                <a:solidFill>
                  <a:srgbClr val="303333"/>
                </a:solidFill>
              </a:rPr>
              <a:t>Equality and equity </a:t>
            </a:r>
            <a:endParaRPr lang="en-US" sz="1600" dirty="0">
              <a:solidFill>
                <a:srgbClr val="303333"/>
              </a:solidFill>
            </a:endParaRPr>
          </a:p>
          <a:p>
            <a:pPr defTabSz="742950">
              <a:defRPr/>
            </a:pPr>
            <a:endParaRPr lang="en-US" sz="1600" dirty="0">
              <a:solidFill>
                <a:srgbClr val="303333"/>
              </a:solidFill>
            </a:endParaRPr>
          </a:p>
          <a:p>
            <a:pPr defTabSz="742950">
              <a:defRPr/>
            </a:pPr>
            <a:r>
              <a:rPr lang="en-US" sz="1600" dirty="0" smtClean="0">
                <a:solidFill>
                  <a:srgbClr val="303333"/>
                </a:solidFill>
              </a:rPr>
              <a:t>Human dignity</a:t>
            </a:r>
            <a:endParaRPr lang="en-US" sz="1600" dirty="0">
              <a:solidFill>
                <a:srgbClr val="303333"/>
              </a:solidFill>
            </a:endParaRPr>
          </a:p>
          <a:p>
            <a:pPr defTabSz="742950">
              <a:defRPr/>
            </a:pPr>
            <a:endParaRPr lang="en-US" sz="1600" dirty="0">
              <a:solidFill>
                <a:srgbClr val="303333"/>
              </a:solidFill>
            </a:endParaRPr>
          </a:p>
          <a:p>
            <a:pPr defTabSz="742950">
              <a:defRPr/>
            </a:pPr>
            <a:r>
              <a:rPr lang="en-US" sz="1600" dirty="0">
                <a:solidFill>
                  <a:srgbClr val="303333"/>
                </a:solidFill>
              </a:rPr>
              <a:t>Ubuntu </a:t>
            </a:r>
          </a:p>
          <a:p>
            <a:pPr defTabSz="742950">
              <a:defRPr/>
            </a:pPr>
            <a:endParaRPr lang="en-US" sz="1600" dirty="0">
              <a:solidFill>
                <a:srgbClr val="303333"/>
              </a:solidFill>
            </a:endParaRPr>
          </a:p>
          <a:p>
            <a:pPr defTabSz="742950">
              <a:defRPr/>
            </a:pPr>
            <a:r>
              <a:rPr lang="en-US" sz="1600" dirty="0" smtClean="0">
                <a:solidFill>
                  <a:srgbClr val="303333"/>
                </a:solidFill>
              </a:rPr>
              <a:t>Respect</a:t>
            </a:r>
          </a:p>
          <a:p>
            <a:pPr defTabSz="742950">
              <a:defRPr/>
            </a:pPr>
            <a:endParaRPr lang="en-US" sz="1463" dirty="0" smtClean="0">
              <a:solidFill>
                <a:srgbClr val="303333"/>
              </a:solidFill>
            </a:endParaRPr>
          </a:p>
          <a:p>
            <a:pPr defTabSz="742950">
              <a:defRPr/>
            </a:pPr>
            <a:endParaRPr lang="en-US" sz="1463" dirty="0">
              <a:solidFill>
                <a:srgbClr val="0A2E46">
                  <a:lumMod val="75000"/>
                  <a:lumOff val="25000"/>
                </a:srgbClr>
              </a:solidFill>
            </a:endParaRPr>
          </a:p>
        </p:txBody>
      </p:sp>
      <p:sp>
        <p:nvSpPr>
          <p:cNvPr id="42" name="Rectangle 41">
            <a:extLst>
              <a:ext uri="{FF2B5EF4-FFF2-40B4-BE49-F238E27FC236}">
                <a16:creationId xmlns:a16="http://schemas.microsoft.com/office/drawing/2014/main" xmlns="" id="{57E9C664-F3D3-4DDE-843C-AF3844B8CC02}"/>
              </a:ext>
            </a:extLst>
          </p:cNvPr>
          <p:cNvSpPr/>
          <p:nvPr/>
        </p:nvSpPr>
        <p:spPr>
          <a:xfrm>
            <a:off x="1186812" y="4027665"/>
            <a:ext cx="5571626" cy="1462690"/>
          </a:xfrm>
          <a:prstGeom prst="rect">
            <a:avLst/>
          </a:prstGeom>
          <a:solidFill>
            <a:srgbClr val="AED36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42950">
              <a:spcAft>
                <a:spcPts val="244"/>
              </a:spcAft>
            </a:pPr>
            <a:r>
              <a:rPr lang="en-ZA" sz="1600" b="1" dirty="0" smtClean="0">
                <a:solidFill>
                  <a:srgbClr val="303333"/>
                </a:solidFill>
                <a:cs typeface="Segoe UI" panose="020B0502040204020203" pitchFamily="34" charset="0"/>
              </a:rPr>
              <a:t>OUTCOMES:</a:t>
            </a:r>
            <a:endParaRPr lang="en-US" sz="1600" dirty="0">
              <a:solidFill>
                <a:srgbClr val="303333"/>
              </a:solidFill>
            </a:endParaRPr>
          </a:p>
          <a:p>
            <a:pPr marL="285750" lvl="0" indent="-285750" defTabSz="742950">
              <a:buFont typeface="Arial" panose="020B0604020202020204" pitchFamily="34" charset="0"/>
              <a:buChar char="•"/>
              <a:defRPr/>
            </a:pPr>
            <a:r>
              <a:rPr lang="en-ZA" sz="1600" dirty="0" smtClean="0">
                <a:solidFill>
                  <a:srgbClr val="303333"/>
                </a:solidFill>
              </a:rPr>
              <a:t>Reduced levels of poverty, inequality, vulnerability &amp; social ills</a:t>
            </a:r>
          </a:p>
          <a:p>
            <a:pPr marL="285750" lvl="0" indent="-285750" defTabSz="742950">
              <a:buFont typeface="Arial" panose="020B0604020202020204" pitchFamily="34" charset="0"/>
              <a:buChar char="•"/>
              <a:defRPr/>
            </a:pPr>
            <a:r>
              <a:rPr lang="en-ZA" sz="1600" dirty="0" smtClean="0">
                <a:solidFill>
                  <a:srgbClr val="303333"/>
                </a:solidFill>
              </a:rPr>
              <a:t>Empowered, resilient individuals, families and sustainable communities</a:t>
            </a:r>
          </a:p>
          <a:p>
            <a:pPr marL="285750" lvl="0" indent="-285750" defTabSz="742950">
              <a:buFont typeface="Arial" panose="020B0604020202020204" pitchFamily="34" charset="0"/>
              <a:buChar char="•"/>
              <a:defRPr/>
            </a:pPr>
            <a:r>
              <a:rPr lang="en-ZA" sz="1600" dirty="0" smtClean="0">
                <a:solidFill>
                  <a:srgbClr val="303333"/>
                </a:solidFill>
              </a:rPr>
              <a:t>Functional, efficient and integrated sector</a:t>
            </a:r>
            <a:endParaRPr lang="en-US" sz="1600" dirty="0">
              <a:solidFill>
                <a:srgbClr val="303333"/>
              </a:solidFill>
            </a:endParaRPr>
          </a:p>
        </p:txBody>
      </p:sp>
      <p:pic>
        <p:nvPicPr>
          <p:cNvPr id="43" name="Graphic 12" descr="Target">
            <a:extLst>
              <a:ext uri="{FF2B5EF4-FFF2-40B4-BE49-F238E27FC236}">
                <a16:creationId xmlns:a16="http://schemas.microsoft.com/office/drawing/2014/main" xmlns="" id="{49B765ED-E39B-4FF5-8979-0657DCC89C92}"/>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542925" y="4143486"/>
            <a:ext cx="585000" cy="585000"/>
          </a:xfrm>
          <a:prstGeom prst="rect">
            <a:avLst/>
          </a:prstGeom>
        </p:spPr>
      </p:pic>
      <p:cxnSp>
        <p:nvCxnSpPr>
          <p:cNvPr id="44" name="Straight Connector 43">
            <a:extLst>
              <a:ext uri="{FF2B5EF4-FFF2-40B4-BE49-F238E27FC236}">
                <a16:creationId xmlns:a16="http://schemas.microsoft.com/office/drawing/2014/main" xmlns="" id="{A93259CE-A97B-46DF-B22A-B0B14C43A4D7}"/>
              </a:ext>
            </a:extLst>
          </p:cNvPr>
          <p:cNvCxnSpPr/>
          <p:nvPr/>
        </p:nvCxnSpPr>
        <p:spPr>
          <a:xfrm flipH="1">
            <a:off x="1186813" y="4143486"/>
            <a:ext cx="23016" cy="1231049"/>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7753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659842" cy="1470025"/>
          </a:xfrm>
        </p:spPr>
        <p:txBody>
          <a:bodyPr>
            <a:normAutofit fontScale="90000"/>
          </a:bodyPr>
          <a:lstStyle/>
          <a:p>
            <a:r>
              <a:rPr lang="en-ZA" altLang="en-US" b="1" kern="0" dirty="0" smtClean="0">
                <a:solidFill>
                  <a:srgbClr val="000000"/>
                </a:solidFill>
                <a:latin typeface="Arial" panose="020B0604020202020204" pitchFamily="34" charset="0"/>
                <a:ea typeface="ヒラギノ角ゴ Pro W3" charset="-128"/>
              </a:rPr>
              <a:t>Strategic </a:t>
            </a:r>
            <a:r>
              <a:rPr lang="en-ZA" altLang="en-US" b="1" kern="0" dirty="0">
                <a:solidFill>
                  <a:srgbClr val="000000"/>
                </a:solidFill>
                <a:latin typeface="Arial" panose="020B0604020202020204" pitchFamily="34" charset="0"/>
                <a:ea typeface="ヒラギノ角ゴ Pro W3" charset="-128"/>
              </a:rPr>
              <a:t>Plan</a:t>
            </a:r>
            <a:br>
              <a:rPr lang="en-ZA" altLang="en-US" b="1" kern="0" dirty="0">
                <a:solidFill>
                  <a:srgbClr val="000000"/>
                </a:solidFill>
                <a:latin typeface="Arial" panose="020B0604020202020204" pitchFamily="34" charset="0"/>
                <a:ea typeface="ヒラギノ角ゴ Pro W3" charset="-128"/>
              </a:rPr>
            </a:br>
            <a:r>
              <a:rPr lang="en-ZA" altLang="en-US" b="1" kern="0" dirty="0">
                <a:solidFill>
                  <a:srgbClr val="000000"/>
                </a:solidFill>
                <a:latin typeface="Arial" panose="020B0604020202020204" pitchFamily="34" charset="0"/>
                <a:ea typeface="ヒラギノ角ゴ Pro W3" charset="-128"/>
              </a:rPr>
              <a:t>(2020/21 -2024/25) </a:t>
            </a:r>
            <a:br>
              <a:rPr lang="en-ZA" altLang="en-US" b="1" kern="0" dirty="0">
                <a:solidFill>
                  <a:srgbClr val="000000"/>
                </a:solidFill>
                <a:latin typeface="Arial" panose="020B0604020202020204" pitchFamily="34" charset="0"/>
                <a:ea typeface="ヒラギノ角ゴ Pro W3" charset="-128"/>
              </a:rPr>
            </a:br>
            <a:r>
              <a:rPr lang="en-ZA" altLang="en-US" b="1" kern="0" dirty="0">
                <a:solidFill>
                  <a:srgbClr val="000000"/>
                </a:solidFill>
                <a:latin typeface="Arial" panose="020B0604020202020204" pitchFamily="34" charset="0"/>
                <a:ea typeface="ヒラギノ角ゴ Pro W3" charset="-128"/>
              </a:rPr>
              <a:t/>
            </a:r>
            <a:br>
              <a:rPr lang="en-ZA" altLang="en-US" b="1" kern="0" dirty="0">
                <a:solidFill>
                  <a:srgbClr val="000000"/>
                </a:solidFill>
                <a:latin typeface="Arial" panose="020B0604020202020204" pitchFamily="34" charset="0"/>
                <a:ea typeface="ヒラギノ角ゴ Pro W3" charset="-128"/>
              </a:rPr>
            </a:br>
            <a:endParaRPr lang="en-ZA" sz="4000" dirty="0"/>
          </a:p>
        </p:txBody>
      </p:sp>
    </p:spTree>
    <p:extLst>
      <p:ext uri="{BB962C8B-B14F-4D97-AF65-F5344CB8AC3E}">
        <p14:creationId xmlns:p14="http://schemas.microsoft.com/office/powerpoint/2010/main" xmlns="" val="2424601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40" y="1897331"/>
            <a:ext cx="9591040" cy="2634079"/>
          </a:xfrm>
        </p:spPr>
        <p:txBody>
          <a:bodyPr>
            <a:normAutofit fontScale="90000"/>
          </a:bodyPr>
          <a:lstStyle/>
          <a:p>
            <a:r>
              <a:rPr lang="en-ZA" altLang="en-US" sz="4000" b="1" kern="0" dirty="0">
                <a:solidFill>
                  <a:srgbClr val="000000"/>
                </a:solidFill>
                <a:latin typeface="Arial" panose="020B0604020202020204" pitchFamily="34" charset="0"/>
                <a:ea typeface="ヒラギノ角ゴ Pro W3" charset="-128"/>
              </a:rPr>
              <a:t>Outcome 1: </a:t>
            </a:r>
            <a:r>
              <a:rPr lang="en-ZA" altLang="en-US" sz="4000" b="1" kern="0" dirty="0" smtClean="0">
                <a:solidFill>
                  <a:srgbClr val="000000"/>
                </a:solidFill>
                <a:latin typeface="Arial" panose="020B0604020202020204" pitchFamily="34" charset="0"/>
                <a:ea typeface="ヒラギノ角ゴ Pro W3" charset="-128"/>
              </a:rPr>
              <a:t/>
            </a:r>
            <a:br>
              <a:rPr lang="en-ZA" altLang="en-US" sz="4000" b="1" kern="0" dirty="0" smtClean="0">
                <a:solidFill>
                  <a:srgbClr val="000000"/>
                </a:solidFill>
                <a:latin typeface="Arial" panose="020B0604020202020204" pitchFamily="34" charset="0"/>
                <a:ea typeface="ヒラギノ角ゴ Pro W3" charset="-128"/>
              </a:rPr>
            </a:br>
            <a:r>
              <a:rPr lang="en-ZA" altLang="en-US" sz="4000" b="1" kern="0" dirty="0" smtClean="0">
                <a:solidFill>
                  <a:srgbClr val="000000"/>
                </a:solidFill>
                <a:latin typeface="Arial" panose="020B0604020202020204" pitchFamily="34" charset="0"/>
                <a:ea typeface="ヒラギノ角ゴ Pro W3" charset="-128"/>
              </a:rPr>
              <a:t>Reduced </a:t>
            </a:r>
            <a:r>
              <a:rPr lang="en-ZA" altLang="en-US" sz="4000" b="1" kern="0" dirty="0">
                <a:solidFill>
                  <a:srgbClr val="000000"/>
                </a:solidFill>
                <a:latin typeface="Arial" panose="020B0604020202020204" pitchFamily="34" charset="0"/>
                <a:ea typeface="ヒラギノ角ゴ Pro W3" charset="-128"/>
              </a:rPr>
              <a:t>levels of poverty, inequality, vulnerability and social ills</a:t>
            </a:r>
            <a:br>
              <a:rPr lang="en-ZA" altLang="en-US" sz="4000" b="1" kern="0" dirty="0">
                <a:solidFill>
                  <a:srgbClr val="000000"/>
                </a:solidFill>
                <a:latin typeface="Arial" panose="020B0604020202020204" pitchFamily="34" charset="0"/>
                <a:ea typeface="ヒラギノ角ゴ Pro W3" charset="-128"/>
              </a:rPr>
            </a:br>
            <a:r>
              <a:rPr lang="en-ZA" altLang="en-US" sz="4000" b="1" kern="0" dirty="0">
                <a:solidFill>
                  <a:srgbClr val="000000"/>
                </a:solidFill>
                <a:latin typeface="Arial" panose="020B0604020202020204" pitchFamily="34" charset="0"/>
                <a:ea typeface="ヒラギノ角ゴ Pro W3" charset="-128"/>
              </a:rPr>
              <a:t/>
            </a:r>
            <a:br>
              <a:rPr lang="en-ZA" altLang="en-US" sz="4000" b="1" kern="0" dirty="0">
                <a:solidFill>
                  <a:srgbClr val="000000"/>
                </a:solidFill>
                <a:latin typeface="Arial" panose="020B0604020202020204" pitchFamily="34" charset="0"/>
                <a:ea typeface="ヒラギノ角ゴ Pro W3" charset="-128"/>
              </a:rPr>
            </a:br>
            <a:endParaRPr lang="en-ZA" sz="4000" dirty="0"/>
          </a:p>
        </p:txBody>
      </p:sp>
    </p:spTree>
    <p:extLst>
      <p:ext uri="{BB962C8B-B14F-4D97-AF65-F5344CB8AC3E}">
        <p14:creationId xmlns:p14="http://schemas.microsoft.com/office/powerpoint/2010/main" xmlns="" val="3017584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897727579"/>
              </p:ext>
            </p:extLst>
          </p:nvPr>
        </p:nvGraphicFramePr>
        <p:xfrm>
          <a:off x="0" y="424812"/>
          <a:ext cx="9906001" cy="5504004"/>
        </p:xfrm>
        <a:graphic>
          <a:graphicData uri="http://schemas.openxmlformats.org/drawingml/2006/table">
            <a:tbl>
              <a:tblPr firstRow="1" firstCol="1" bandRow="1"/>
              <a:tblGrid>
                <a:gridCol w="2064681">
                  <a:extLst>
                    <a:ext uri="{9D8B030D-6E8A-4147-A177-3AD203B41FA5}">
                      <a16:colId xmlns:a16="http://schemas.microsoft.com/office/drawing/2014/main" xmlns="" val="20000"/>
                    </a:ext>
                  </a:extLst>
                </a:gridCol>
                <a:gridCol w="1572599">
                  <a:extLst>
                    <a:ext uri="{9D8B030D-6E8A-4147-A177-3AD203B41FA5}">
                      <a16:colId xmlns:a16="http://schemas.microsoft.com/office/drawing/2014/main" xmlns="" val="20001"/>
                    </a:ext>
                  </a:extLst>
                </a:gridCol>
                <a:gridCol w="2556763">
                  <a:extLst>
                    <a:ext uri="{9D8B030D-6E8A-4147-A177-3AD203B41FA5}">
                      <a16:colId xmlns:a16="http://schemas.microsoft.com/office/drawing/2014/main" xmlns="" val="20002"/>
                    </a:ext>
                  </a:extLst>
                </a:gridCol>
                <a:gridCol w="1855979">
                  <a:extLst>
                    <a:ext uri="{9D8B030D-6E8A-4147-A177-3AD203B41FA5}">
                      <a16:colId xmlns:a16="http://schemas.microsoft.com/office/drawing/2014/main" xmlns="" val="20003"/>
                    </a:ext>
                  </a:extLst>
                </a:gridCol>
                <a:gridCol w="1855979">
                  <a:extLst>
                    <a:ext uri="{9D8B030D-6E8A-4147-A177-3AD203B41FA5}">
                      <a16:colId xmlns:a16="http://schemas.microsoft.com/office/drawing/2014/main" xmlns="" val="20004"/>
                    </a:ext>
                  </a:extLst>
                </a:gridCol>
              </a:tblGrid>
              <a:tr h="287936">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MTSF Priority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Outcome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Outcome Indicator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a:effectLst/>
                          <a:latin typeface="Arial" panose="020B0604020202020204" pitchFamily="34" charset="0"/>
                          <a:ea typeface="Calibri" panose="020F0502020204030204" pitchFamily="34" charset="0"/>
                          <a:cs typeface="Arial" panose="020B0604020202020204" pitchFamily="34" charset="0"/>
                        </a:rPr>
                        <a:t>Baseline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a:effectLst/>
                          <a:latin typeface="Arial" panose="020B0604020202020204" pitchFamily="34" charset="0"/>
                          <a:ea typeface="Calibri" panose="020F0502020204030204" pitchFamily="34" charset="0"/>
                          <a:cs typeface="Arial" panose="020B0604020202020204" pitchFamily="34" charset="0"/>
                        </a:rPr>
                        <a:t>Five-year target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004632">
                <a:tc rowSpan="6">
                  <a:txBody>
                    <a:bodyPr/>
                    <a:lstStyle/>
                    <a:p>
                      <a:pPr>
                        <a:lnSpc>
                          <a:spcPct val="106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Priority 4: Consolidating the Social Wage through Reliable and Quality Basic Services</a:t>
                      </a:r>
                    </a:p>
                    <a:p>
                      <a:pPr>
                        <a:lnSpc>
                          <a:spcPct val="106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p>
                      <a:pPr>
                        <a:lnSpc>
                          <a:spcPct val="106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Priority 6: Social Cohesion and Safe Communities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06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Reduced levels of poverty, inequality, vulnerability and social </a:t>
                      </a:r>
                      <a:r>
                        <a:rPr lang="en-ZA" sz="1200" dirty="0" smtClean="0">
                          <a:effectLst/>
                          <a:latin typeface="Arial" panose="020B0604020202020204" pitchFamily="34" charset="0"/>
                          <a:ea typeface="Calibri" panose="020F0502020204030204" pitchFamily="34" charset="0"/>
                          <a:cs typeface="Arial" panose="020B0604020202020204" pitchFamily="34" charset="0"/>
                        </a:rPr>
                        <a:t>ill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of poor people accessing food through DSD programmes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13.4.% of  individuals  vulnerable to hunger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3 300 000 individuals accessing nutritious foods through DSD Food Programmes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98564">
                <a:tc vMerge="1">
                  <a:txBody>
                    <a:bodyPr/>
                    <a:lstStyle/>
                    <a:p>
                      <a:endParaRPr lang="en-ZA"/>
                    </a:p>
                  </a:txBody>
                  <a:tcPr/>
                </a:tc>
                <a:tc vMerge="1">
                  <a:txBody>
                    <a:bodyPr/>
                    <a:lstStyle/>
                    <a:p>
                      <a:pPr>
                        <a:lnSpc>
                          <a:spcPct val="106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Number of eligible </a:t>
                      </a:r>
                      <a:r>
                        <a:rPr lang="en-US" sz="1200" dirty="0">
                          <a:effectLst/>
                          <a:latin typeface="Arial" panose="020B0604020202020204" pitchFamily="34" charset="0"/>
                          <a:ea typeface="Calibri" panose="020F0502020204030204" pitchFamily="34" charset="0"/>
                          <a:cs typeface="Arial" panose="020B0604020202020204" pitchFamily="34" charset="0"/>
                        </a:rPr>
                        <a:t>beneficiaries receiving Social grants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Social assistance = 18,1 million grants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19.4 million grants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75160">
                <a:tc vMerge="1">
                  <a:txBody>
                    <a:bodyPr/>
                    <a:lstStyle/>
                    <a:p>
                      <a:endParaRPr lang="en-ZA"/>
                    </a:p>
                  </a:txBody>
                  <a:tcPr/>
                </a:tc>
                <a:tc vMerge="1">
                  <a:txBody>
                    <a:bodyPr/>
                    <a:lstStyle/>
                    <a:p>
                      <a:pPr>
                        <a:lnSpc>
                          <a:spcPct val="106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Consolidated social protection system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Discussion Paper on Comprehensive Social Security Reform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White Paper on Comprehensive Social Security approved by cabinet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26751">
                <a:tc vMerge="1">
                  <a:txBody>
                    <a:bodyPr/>
                    <a:lstStyle/>
                    <a:p>
                      <a:endParaRPr lang="en-ZA"/>
                    </a:p>
                  </a:txBody>
                  <a:tcPr/>
                </a:tc>
                <a:tc vMerge="1">
                  <a:txBody>
                    <a:bodyPr/>
                    <a:lstStyle/>
                    <a:p>
                      <a:endParaRPr lang="en-ZA"/>
                    </a:p>
                  </a:txBody>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of people accessing psychosocial services through the GBV Command Centre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26751">
                <a:tc vMerge="1">
                  <a:txBody>
                    <a:bodyPr/>
                    <a:lstStyle/>
                    <a:p>
                      <a:endParaRPr lang="en-ZA"/>
                    </a:p>
                  </a:txBody>
                  <a:tcPr/>
                </a:tc>
                <a:tc vMerge="1">
                  <a:txBody>
                    <a:bodyPr/>
                    <a:lstStyle/>
                    <a:p>
                      <a:endParaRPr lang="en-ZA"/>
                    </a:p>
                  </a:txBody>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of GBV incidences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177 620 reported crimes against women in 2017/2018 SAPA annual report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30% reduction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84210">
                <a:tc vMerge="1">
                  <a:txBody>
                    <a:bodyPr/>
                    <a:lstStyle/>
                    <a:p>
                      <a:endParaRPr lang="en-ZA"/>
                    </a:p>
                  </a:txBody>
                  <a:tcPr/>
                </a:tc>
                <a:tc vMerge="1">
                  <a:txBody>
                    <a:bodyPr/>
                    <a:lstStyle/>
                    <a:p>
                      <a:endParaRPr lang="en-ZA"/>
                    </a:p>
                  </a:txBody>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of </a:t>
                      </a: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people (0-18) </a:t>
                      </a:r>
                      <a:r>
                        <a:rPr lang="en-US" sz="1200">
                          <a:effectLst/>
                          <a:latin typeface="Arial" panose="020B0604020202020204" pitchFamily="34" charset="0"/>
                          <a:ea typeface="Calibri" panose="020F0502020204030204" pitchFamily="34" charset="0"/>
                          <a:cs typeface="Arial" panose="020B0604020202020204" pitchFamily="34" charset="0"/>
                        </a:rPr>
                        <a:t>accessing treatment for substance abuse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282 760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 increase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975870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40" y="1266093"/>
            <a:ext cx="9591040" cy="3265318"/>
          </a:xfrm>
        </p:spPr>
        <p:txBody>
          <a:bodyPr>
            <a:normAutofit fontScale="90000"/>
          </a:bodyPr>
          <a:lstStyle/>
          <a:p>
            <a:r>
              <a:rPr lang="en-ZA" altLang="en-US" sz="4000" b="1" kern="0" dirty="0">
                <a:solidFill>
                  <a:srgbClr val="000000"/>
                </a:solidFill>
                <a:latin typeface="Arial" panose="020B0604020202020204" pitchFamily="34" charset="0"/>
                <a:ea typeface="ヒラギノ角ゴ Pro W3" charset="-128"/>
              </a:rPr>
              <a:t>Outcome </a:t>
            </a:r>
            <a:r>
              <a:rPr lang="en-ZA" altLang="en-US" sz="4000" b="1" kern="0" dirty="0" smtClean="0">
                <a:solidFill>
                  <a:srgbClr val="000000"/>
                </a:solidFill>
                <a:latin typeface="Arial" panose="020B0604020202020204" pitchFamily="34" charset="0"/>
                <a:ea typeface="ヒラギノ角ゴ Pro W3" charset="-128"/>
              </a:rPr>
              <a:t>2: </a:t>
            </a:r>
            <a:r>
              <a:rPr lang="en-ZA" altLang="en-US" sz="4000" b="1" kern="0" dirty="0">
                <a:solidFill>
                  <a:srgbClr val="000000"/>
                </a:solidFill>
                <a:latin typeface="Arial" panose="020B0604020202020204" pitchFamily="34" charset="0"/>
                <a:ea typeface="ヒラギノ角ゴ Pro W3" charset="-128"/>
              </a:rPr>
              <a:t/>
            </a:r>
            <a:br>
              <a:rPr lang="en-ZA" altLang="en-US" sz="4000" b="1" kern="0" dirty="0">
                <a:solidFill>
                  <a:srgbClr val="000000"/>
                </a:solidFill>
                <a:latin typeface="Arial" panose="020B0604020202020204" pitchFamily="34" charset="0"/>
                <a:ea typeface="ヒラギノ角ゴ Pro W3" charset="-128"/>
              </a:rPr>
            </a:br>
            <a:r>
              <a:rPr lang="en-ZA" altLang="en-US" sz="4000" b="1" kern="0" dirty="0">
                <a:solidFill>
                  <a:srgbClr val="000000"/>
                </a:solidFill>
                <a:latin typeface="Arial" panose="020B0604020202020204" pitchFamily="34" charset="0"/>
                <a:ea typeface="ヒラギノ角ゴ Pro W3" charset="-128"/>
              </a:rPr>
              <a:t>Empowered, resilient individuals, families and sustainable communities</a:t>
            </a:r>
            <a:br>
              <a:rPr lang="en-ZA" altLang="en-US" sz="4000" b="1" kern="0" dirty="0">
                <a:solidFill>
                  <a:srgbClr val="000000"/>
                </a:solidFill>
                <a:latin typeface="Arial" panose="020B0604020202020204" pitchFamily="34" charset="0"/>
                <a:ea typeface="ヒラギノ角ゴ Pro W3" charset="-128"/>
              </a:rPr>
            </a:br>
            <a:r>
              <a:rPr lang="en-ZA" altLang="en-US" sz="4000" b="1" kern="0" dirty="0">
                <a:solidFill>
                  <a:srgbClr val="000000"/>
                </a:solidFill>
                <a:latin typeface="Arial" panose="020B0604020202020204" pitchFamily="34" charset="0"/>
                <a:ea typeface="ヒラギノ角ゴ Pro W3" charset="-128"/>
              </a:rPr>
              <a:t/>
            </a:r>
            <a:br>
              <a:rPr lang="en-ZA" altLang="en-US" sz="4000" b="1" kern="0" dirty="0">
                <a:solidFill>
                  <a:srgbClr val="000000"/>
                </a:solidFill>
                <a:latin typeface="Arial" panose="020B0604020202020204" pitchFamily="34" charset="0"/>
                <a:ea typeface="ヒラギノ角ゴ Pro W3" charset="-128"/>
              </a:rPr>
            </a:br>
            <a:r>
              <a:rPr lang="en-ZA" altLang="en-US" sz="4000" b="1" kern="0" dirty="0">
                <a:solidFill>
                  <a:srgbClr val="000000"/>
                </a:solidFill>
                <a:latin typeface="Arial" panose="020B0604020202020204" pitchFamily="34" charset="0"/>
                <a:ea typeface="ヒラギノ角ゴ Pro W3" charset="-128"/>
              </a:rPr>
              <a:t/>
            </a:r>
            <a:br>
              <a:rPr lang="en-ZA" altLang="en-US" sz="4000" b="1" kern="0" dirty="0">
                <a:solidFill>
                  <a:srgbClr val="000000"/>
                </a:solidFill>
                <a:latin typeface="Arial" panose="020B0604020202020204" pitchFamily="34" charset="0"/>
                <a:ea typeface="ヒラギノ角ゴ Pro W3" charset="-128"/>
              </a:rPr>
            </a:br>
            <a:endParaRPr lang="en-ZA" sz="4000" dirty="0"/>
          </a:p>
        </p:txBody>
      </p:sp>
    </p:spTree>
    <p:extLst>
      <p:ext uri="{BB962C8B-B14F-4D97-AF65-F5344CB8AC3E}">
        <p14:creationId xmlns:p14="http://schemas.microsoft.com/office/powerpoint/2010/main" xmlns="" val="1108974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927903137"/>
              </p:ext>
            </p:extLst>
          </p:nvPr>
        </p:nvGraphicFramePr>
        <p:xfrm>
          <a:off x="172722" y="486117"/>
          <a:ext cx="9591038" cy="5636795"/>
        </p:xfrm>
        <a:graphic>
          <a:graphicData uri="http://schemas.openxmlformats.org/drawingml/2006/table">
            <a:tbl>
              <a:tblPr firstRow="1" firstCol="1" bandRow="1"/>
              <a:tblGrid>
                <a:gridCol w="2064684">
                  <a:extLst>
                    <a:ext uri="{9D8B030D-6E8A-4147-A177-3AD203B41FA5}">
                      <a16:colId xmlns:a16="http://schemas.microsoft.com/office/drawing/2014/main" xmlns="" val="20000"/>
                    </a:ext>
                  </a:extLst>
                </a:gridCol>
                <a:gridCol w="1749706">
                  <a:extLst>
                    <a:ext uri="{9D8B030D-6E8A-4147-A177-3AD203B41FA5}">
                      <a16:colId xmlns:a16="http://schemas.microsoft.com/office/drawing/2014/main" xmlns="" val="20001"/>
                    </a:ext>
                  </a:extLst>
                </a:gridCol>
                <a:gridCol w="2064684">
                  <a:extLst>
                    <a:ext uri="{9D8B030D-6E8A-4147-A177-3AD203B41FA5}">
                      <a16:colId xmlns:a16="http://schemas.microsoft.com/office/drawing/2014/main" xmlns="" val="20002"/>
                    </a:ext>
                  </a:extLst>
                </a:gridCol>
                <a:gridCol w="1855982">
                  <a:extLst>
                    <a:ext uri="{9D8B030D-6E8A-4147-A177-3AD203B41FA5}">
                      <a16:colId xmlns:a16="http://schemas.microsoft.com/office/drawing/2014/main" xmlns="" val="20003"/>
                    </a:ext>
                  </a:extLst>
                </a:gridCol>
                <a:gridCol w="1855982">
                  <a:extLst>
                    <a:ext uri="{9D8B030D-6E8A-4147-A177-3AD203B41FA5}">
                      <a16:colId xmlns:a16="http://schemas.microsoft.com/office/drawing/2014/main" xmlns="" val="20004"/>
                    </a:ext>
                  </a:extLst>
                </a:gridCol>
              </a:tblGrid>
              <a:tr h="488336">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MTSF Priority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Outcome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Outcome Indicator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Baseline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Five-year target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326769">
                <a:tc rowSpan="4">
                  <a:txBody>
                    <a:bodyPr/>
                    <a:lstStyle/>
                    <a:p>
                      <a:pPr>
                        <a:lnSpc>
                          <a:spcPct val="106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Priority 4: Consolidating the Social Wage through Reliable and Quality Basic Services</a:t>
                      </a:r>
                    </a:p>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Empowered, resilient individuals, families and sustainable communities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households receiving promotion, protection, prevention, early intervention and statutory services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25%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26769">
                <a:tc vMerge="1">
                  <a:txBody>
                    <a:bodyPr/>
                    <a:lstStyle/>
                    <a:p>
                      <a:endParaRPr lang="en-ZA"/>
                    </a:p>
                  </a:txBody>
                  <a:tcPr/>
                </a:tc>
                <a:tc vMerge="1">
                  <a:txBody>
                    <a:bodyPr/>
                    <a:lstStyle/>
                    <a:p>
                      <a:endParaRPr lang="en-ZA"/>
                    </a:p>
                  </a:txBody>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of households with grant beneficiaries linked to sustainable livelihood opportunities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26769">
                <a:tc vMerge="1">
                  <a:txBody>
                    <a:bodyPr/>
                    <a:lstStyle/>
                    <a:p>
                      <a:endParaRPr lang="en-ZA"/>
                    </a:p>
                  </a:txBody>
                  <a:tcPr/>
                </a:tc>
                <a:tc vMerge="1">
                  <a:txBody>
                    <a:bodyPr/>
                    <a:lstStyle/>
                    <a:p>
                      <a:endParaRPr lang="en-ZA"/>
                    </a:p>
                  </a:txBody>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of CSG beneficiary caregivers (below 60 years of age) linked to livelihood opportunities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2%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68152">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of persons with disabilities accessing social development services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102145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40" y="1266093"/>
            <a:ext cx="9591040" cy="3265318"/>
          </a:xfrm>
        </p:spPr>
        <p:txBody>
          <a:bodyPr>
            <a:normAutofit fontScale="90000"/>
          </a:bodyPr>
          <a:lstStyle/>
          <a:p>
            <a:r>
              <a:rPr lang="en-ZA" altLang="en-US" sz="4000" b="1" kern="0" dirty="0">
                <a:solidFill>
                  <a:srgbClr val="000000"/>
                </a:solidFill>
                <a:latin typeface="Arial" panose="020B0604020202020204" pitchFamily="34" charset="0"/>
                <a:ea typeface="ヒラギノ角ゴ Pro W3" charset="-128"/>
              </a:rPr>
              <a:t>Outcome 3</a:t>
            </a:r>
            <a:r>
              <a:rPr lang="en-ZA" altLang="en-US" sz="4000" b="1" kern="0" dirty="0" smtClean="0">
                <a:solidFill>
                  <a:srgbClr val="000000"/>
                </a:solidFill>
                <a:latin typeface="Arial" panose="020B0604020202020204" pitchFamily="34" charset="0"/>
                <a:ea typeface="ヒラギノ角ゴ Pro W3" charset="-128"/>
              </a:rPr>
              <a:t>: </a:t>
            </a:r>
            <a:r>
              <a:rPr lang="en-ZA" altLang="en-US" sz="4000" b="1" kern="0" dirty="0">
                <a:solidFill>
                  <a:srgbClr val="000000"/>
                </a:solidFill>
                <a:latin typeface="Arial" panose="020B0604020202020204" pitchFamily="34" charset="0"/>
                <a:ea typeface="ヒラギノ角ゴ Pro W3" charset="-128"/>
              </a:rPr>
              <a:t/>
            </a:r>
            <a:br>
              <a:rPr lang="en-ZA" altLang="en-US" sz="4000" b="1" kern="0" dirty="0">
                <a:solidFill>
                  <a:srgbClr val="000000"/>
                </a:solidFill>
                <a:latin typeface="Arial" panose="020B0604020202020204" pitchFamily="34" charset="0"/>
                <a:ea typeface="ヒラギノ角ゴ Pro W3" charset="-128"/>
              </a:rPr>
            </a:br>
            <a:r>
              <a:rPr lang="en-ZA" altLang="en-US" sz="4000" b="1" kern="0" dirty="0">
                <a:solidFill>
                  <a:srgbClr val="000000"/>
                </a:solidFill>
                <a:latin typeface="Arial" panose="020B0604020202020204" pitchFamily="34" charset="0"/>
                <a:ea typeface="ヒラギノ角ゴ Pro W3" charset="-128"/>
              </a:rPr>
              <a:t>Functional, Efficient and Integrated Sector</a:t>
            </a:r>
            <a:br>
              <a:rPr lang="en-ZA" altLang="en-US" sz="4000" b="1" kern="0" dirty="0">
                <a:solidFill>
                  <a:srgbClr val="000000"/>
                </a:solidFill>
                <a:latin typeface="Arial" panose="020B0604020202020204" pitchFamily="34" charset="0"/>
                <a:ea typeface="ヒラギノ角ゴ Pro W3" charset="-128"/>
              </a:rPr>
            </a:br>
            <a:r>
              <a:rPr lang="en-ZA" altLang="en-US" sz="4000" b="1" kern="0" dirty="0">
                <a:solidFill>
                  <a:srgbClr val="000000"/>
                </a:solidFill>
                <a:latin typeface="Arial" panose="020B0604020202020204" pitchFamily="34" charset="0"/>
                <a:ea typeface="ヒラギノ角ゴ Pro W3" charset="-128"/>
              </a:rPr>
              <a:t/>
            </a:r>
            <a:br>
              <a:rPr lang="en-ZA" altLang="en-US" sz="4000" b="1" kern="0" dirty="0">
                <a:solidFill>
                  <a:srgbClr val="000000"/>
                </a:solidFill>
                <a:latin typeface="Arial" panose="020B0604020202020204" pitchFamily="34" charset="0"/>
                <a:ea typeface="ヒラギノ角ゴ Pro W3" charset="-128"/>
              </a:rPr>
            </a:br>
            <a:r>
              <a:rPr lang="en-ZA" altLang="en-US" sz="4000" b="1" kern="0" dirty="0">
                <a:solidFill>
                  <a:srgbClr val="000000"/>
                </a:solidFill>
                <a:latin typeface="Arial" panose="020B0604020202020204" pitchFamily="34" charset="0"/>
                <a:ea typeface="ヒラギノ角ゴ Pro W3" charset="-128"/>
              </a:rPr>
              <a:t/>
            </a:r>
            <a:br>
              <a:rPr lang="en-ZA" altLang="en-US" sz="4000" b="1" kern="0" dirty="0">
                <a:solidFill>
                  <a:srgbClr val="000000"/>
                </a:solidFill>
                <a:latin typeface="Arial" panose="020B0604020202020204" pitchFamily="34" charset="0"/>
                <a:ea typeface="ヒラギノ角ゴ Pro W3" charset="-128"/>
              </a:rPr>
            </a:br>
            <a:r>
              <a:rPr lang="en-ZA" altLang="en-US" sz="4000" b="1" kern="0" dirty="0">
                <a:solidFill>
                  <a:srgbClr val="000000"/>
                </a:solidFill>
                <a:latin typeface="Arial" panose="020B0604020202020204" pitchFamily="34" charset="0"/>
                <a:ea typeface="ヒラギノ角ゴ Pro W3" charset="-128"/>
              </a:rPr>
              <a:t/>
            </a:r>
            <a:br>
              <a:rPr lang="en-ZA" altLang="en-US" sz="4000" b="1" kern="0" dirty="0">
                <a:solidFill>
                  <a:srgbClr val="000000"/>
                </a:solidFill>
                <a:latin typeface="Arial" panose="020B0604020202020204" pitchFamily="34" charset="0"/>
                <a:ea typeface="ヒラギノ角ゴ Pro W3" charset="-128"/>
              </a:rPr>
            </a:br>
            <a:endParaRPr lang="en-ZA" sz="4000" dirty="0"/>
          </a:p>
        </p:txBody>
      </p:sp>
    </p:spTree>
    <p:extLst>
      <p:ext uri="{BB962C8B-B14F-4D97-AF65-F5344CB8AC3E}">
        <p14:creationId xmlns:p14="http://schemas.microsoft.com/office/powerpoint/2010/main" xmlns="" val="2942594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smtClean="0">
                <a:latin typeface="Arial" panose="020B0604020202020204" pitchFamily="34" charset="0"/>
                <a:cs typeface="Arial" panose="020B0604020202020204" pitchFamily="34" charset="0"/>
              </a:rPr>
              <a:t>Presentation Outline</a:t>
            </a:r>
            <a:endParaRPr lang="en-Z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371919"/>
            <a:ext cx="8915400" cy="4525963"/>
          </a:xfrm>
        </p:spPr>
        <p:txBody>
          <a:bodyPr>
            <a:normAutofit fontScale="92500" lnSpcReduction="10000"/>
          </a:bodyPr>
          <a:lstStyle/>
          <a:p>
            <a:r>
              <a:rPr lang="en-ZA" sz="2800" b="1" dirty="0" smtClean="0">
                <a:latin typeface="Arial" panose="020B0604020202020204" pitchFamily="34" charset="0"/>
                <a:cs typeface="Arial" panose="020B0604020202020204" pitchFamily="34" charset="0"/>
              </a:rPr>
              <a:t>Purpose</a:t>
            </a:r>
          </a:p>
          <a:p>
            <a:r>
              <a:rPr lang="en-ZA" sz="2800" b="1" dirty="0" smtClean="0">
                <a:latin typeface="Arial" panose="020B0604020202020204" pitchFamily="34" charset="0"/>
                <a:cs typeface="Arial" panose="020B0604020202020204" pitchFamily="34" charset="0"/>
              </a:rPr>
              <a:t>Strategic Planning Process</a:t>
            </a:r>
          </a:p>
          <a:p>
            <a:r>
              <a:rPr lang="en-ZA" sz="2800" b="1" dirty="0">
                <a:latin typeface="Arial" panose="020B0604020202020204" pitchFamily="34" charset="0"/>
                <a:cs typeface="Arial" panose="020B0604020202020204" pitchFamily="34" charset="0"/>
              </a:rPr>
              <a:t>Contextual Analysis</a:t>
            </a:r>
            <a:endParaRPr lang="en-ZA" sz="2800" b="1" dirty="0" smtClean="0">
              <a:latin typeface="Arial" panose="020B0604020202020204" pitchFamily="34" charset="0"/>
              <a:cs typeface="Arial" panose="020B0604020202020204" pitchFamily="34" charset="0"/>
            </a:endParaRPr>
          </a:p>
          <a:p>
            <a:r>
              <a:rPr lang="en-ZA" sz="2800" b="1" dirty="0" smtClean="0">
                <a:latin typeface="Arial" panose="020B0604020202020204" pitchFamily="34" charset="0"/>
                <a:cs typeface="Arial" panose="020B0604020202020204" pitchFamily="34" charset="0"/>
              </a:rPr>
              <a:t>Integrated Planning Framework</a:t>
            </a:r>
          </a:p>
          <a:p>
            <a:r>
              <a:rPr lang="en-ZA" sz="2800" b="1" dirty="0" smtClean="0">
                <a:latin typeface="Arial" panose="020B0604020202020204" pitchFamily="34" charset="0"/>
                <a:cs typeface="Arial" panose="020B0604020202020204" pitchFamily="34" charset="0"/>
              </a:rPr>
              <a:t>Priorities of Government</a:t>
            </a:r>
          </a:p>
          <a:p>
            <a:r>
              <a:rPr lang="en-ZA" sz="2800" b="1" dirty="0" smtClean="0">
                <a:latin typeface="Arial" panose="020B0604020202020204" pitchFamily="34" charset="0"/>
                <a:cs typeface="Arial" panose="020B0604020202020204" pitchFamily="34" charset="0"/>
              </a:rPr>
              <a:t>DSD Sector Strategy</a:t>
            </a:r>
          </a:p>
          <a:p>
            <a:r>
              <a:rPr lang="en-ZA" sz="2800" b="1" dirty="0" smtClean="0">
                <a:latin typeface="Arial" panose="020B0604020202020204" pitchFamily="34" charset="0"/>
                <a:cs typeface="Arial" panose="020B0604020202020204" pitchFamily="34" charset="0"/>
              </a:rPr>
              <a:t>Strategic Plan 2020/2025</a:t>
            </a:r>
          </a:p>
          <a:p>
            <a:r>
              <a:rPr lang="en-ZA" sz="2800" b="1" dirty="0" smtClean="0">
                <a:latin typeface="Arial" panose="020B0604020202020204" pitchFamily="34" charset="0"/>
                <a:cs typeface="Arial" panose="020B0604020202020204" pitchFamily="34" charset="0"/>
              </a:rPr>
              <a:t>Annual Performance Plan 2020/2021</a:t>
            </a:r>
          </a:p>
          <a:p>
            <a:r>
              <a:rPr lang="en-ZA" sz="2800" b="1" dirty="0" smtClean="0">
                <a:latin typeface="Arial" panose="020B0604020202020204" pitchFamily="34" charset="0"/>
                <a:cs typeface="Arial" panose="020B0604020202020204" pitchFamily="34" charset="0"/>
              </a:rPr>
              <a:t>Budget Allocations</a:t>
            </a:r>
          </a:p>
          <a:p>
            <a:r>
              <a:rPr lang="en-ZA" sz="2800" b="1" dirty="0" smtClean="0">
                <a:latin typeface="Arial" panose="020B0604020202020204" pitchFamily="34" charset="0"/>
                <a:cs typeface="Arial" panose="020B0604020202020204" pitchFamily="34" charset="0"/>
              </a:rPr>
              <a:t>Recommendation </a:t>
            </a:r>
          </a:p>
        </p:txBody>
      </p:sp>
    </p:spTree>
    <p:extLst>
      <p:ext uri="{BB962C8B-B14F-4D97-AF65-F5344CB8AC3E}">
        <p14:creationId xmlns:p14="http://schemas.microsoft.com/office/powerpoint/2010/main" xmlns="" val="289522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982863413"/>
              </p:ext>
            </p:extLst>
          </p:nvPr>
        </p:nvGraphicFramePr>
        <p:xfrm>
          <a:off x="0" y="536137"/>
          <a:ext cx="9733280" cy="5380891"/>
        </p:xfrm>
        <a:graphic>
          <a:graphicData uri="http://schemas.openxmlformats.org/drawingml/2006/table">
            <a:tbl>
              <a:tblPr firstRow="1" firstCol="1" bandRow="1"/>
              <a:tblGrid>
                <a:gridCol w="2095304">
                  <a:extLst>
                    <a:ext uri="{9D8B030D-6E8A-4147-A177-3AD203B41FA5}">
                      <a16:colId xmlns:a16="http://schemas.microsoft.com/office/drawing/2014/main" xmlns="" val="20000"/>
                    </a:ext>
                  </a:extLst>
                </a:gridCol>
                <a:gridCol w="1775656">
                  <a:extLst>
                    <a:ext uri="{9D8B030D-6E8A-4147-A177-3AD203B41FA5}">
                      <a16:colId xmlns:a16="http://schemas.microsoft.com/office/drawing/2014/main" xmlns="" val="20001"/>
                    </a:ext>
                  </a:extLst>
                </a:gridCol>
                <a:gridCol w="2095304">
                  <a:extLst>
                    <a:ext uri="{9D8B030D-6E8A-4147-A177-3AD203B41FA5}">
                      <a16:colId xmlns:a16="http://schemas.microsoft.com/office/drawing/2014/main" xmlns="" val="20002"/>
                    </a:ext>
                  </a:extLst>
                </a:gridCol>
                <a:gridCol w="1883508">
                  <a:extLst>
                    <a:ext uri="{9D8B030D-6E8A-4147-A177-3AD203B41FA5}">
                      <a16:colId xmlns:a16="http://schemas.microsoft.com/office/drawing/2014/main" xmlns="" val="20003"/>
                    </a:ext>
                  </a:extLst>
                </a:gridCol>
                <a:gridCol w="1883508">
                  <a:extLst>
                    <a:ext uri="{9D8B030D-6E8A-4147-A177-3AD203B41FA5}">
                      <a16:colId xmlns:a16="http://schemas.microsoft.com/office/drawing/2014/main" xmlns="" val="20004"/>
                    </a:ext>
                  </a:extLst>
                </a:gridCol>
              </a:tblGrid>
              <a:tr h="800221">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MTSF Priority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Outcome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Outcome Indicator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Baseline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US" sz="1200" b="1" cap="all" dirty="0">
                          <a:effectLst/>
                          <a:latin typeface="Arial" panose="020B0604020202020204" pitchFamily="34" charset="0"/>
                          <a:ea typeface="Calibri" panose="020F0502020204030204" pitchFamily="34" charset="0"/>
                          <a:cs typeface="Arial" panose="020B0604020202020204" pitchFamily="34" charset="0"/>
                        </a:rPr>
                        <a:t>Five-year target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540933">
                <a:tc rowSpan="4">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Priority 1: A Capable, Ethical and Developmental State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Functional, Efficient and Integrated Sector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reduction in reported cases of corruption in the sector (entities and Provinces)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15%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28337">
                <a:tc vMerge="1">
                  <a:txBody>
                    <a:bodyPr/>
                    <a:lstStyle/>
                    <a:p>
                      <a:endParaRPr lang="en-ZA"/>
                    </a:p>
                  </a:txBody>
                  <a:tcPr/>
                </a:tc>
                <a:tc vMerge="1">
                  <a:txBody>
                    <a:bodyPr/>
                    <a:lstStyle/>
                    <a:p>
                      <a:endParaRPr lang="en-ZA"/>
                    </a:p>
                  </a:txBody>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compliance to legislation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Audit reports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70467">
                <a:tc vMerge="1">
                  <a:txBody>
                    <a:bodyPr/>
                    <a:lstStyle/>
                    <a:p>
                      <a:endParaRPr lang="en-ZA"/>
                    </a:p>
                  </a:txBody>
                  <a:tcPr/>
                </a:tc>
                <a:tc vMerge="1">
                  <a:txBody>
                    <a:bodyPr/>
                    <a:lstStyle/>
                    <a:p>
                      <a:endParaRPr lang="en-ZA"/>
                    </a:p>
                  </a:txBody>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Aligned intersectoral planning</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Sector Strategic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100% alignment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40933">
                <a:tc vMerge="1">
                  <a:txBody>
                    <a:bodyPr/>
                    <a:lstStyle/>
                    <a:p>
                      <a:endParaRPr lang="en-ZA"/>
                    </a:p>
                  </a:txBody>
                  <a:tcPr/>
                </a:tc>
                <a:tc vMerge="1">
                  <a:txBody>
                    <a:bodyPr/>
                    <a:lstStyle/>
                    <a:p>
                      <a:endParaRPr lang="en-ZA"/>
                    </a:p>
                  </a:txBody>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Integrated sector wide IT system</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Multiple silo information management systems for social protection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Fully implemented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55409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868410" cy="1470025"/>
          </a:xfrm>
        </p:spPr>
        <p:txBody>
          <a:bodyPr>
            <a:normAutofit/>
          </a:bodyPr>
          <a:lstStyle/>
          <a:p>
            <a:r>
              <a:rPr lang="en-ZA" altLang="en-US" b="1" kern="0" dirty="0" smtClean="0">
                <a:solidFill>
                  <a:srgbClr val="000000"/>
                </a:solidFill>
                <a:latin typeface="Arial" panose="020B0604020202020204" pitchFamily="34" charset="0"/>
                <a:ea typeface="ヒラギノ角ゴ Pro W3" charset="-128"/>
              </a:rPr>
              <a:t>Annual Performance Plan</a:t>
            </a:r>
            <a:r>
              <a:rPr lang="en-ZA" altLang="en-US" b="1" kern="0" dirty="0">
                <a:solidFill>
                  <a:srgbClr val="000000"/>
                </a:solidFill>
                <a:latin typeface="Arial" panose="020B0604020202020204" pitchFamily="34" charset="0"/>
                <a:ea typeface="ヒラギノ角ゴ Pro W3" charset="-128"/>
              </a:rPr>
              <a:t/>
            </a:r>
            <a:br>
              <a:rPr lang="en-ZA" altLang="en-US" b="1" kern="0" dirty="0">
                <a:solidFill>
                  <a:srgbClr val="000000"/>
                </a:solidFill>
                <a:latin typeface="Arial" panose="020B0604020202020204" pitchFamily="34" charset="0"/>
                <a:ea typeface="ヒラギノ角ゴ Pro W3" charset="-128"/>
              </a:rPr>
            </a:br>
            <a:r>
              <a:rPr lang="en-ZA" altLang="en-US" b="1" kern="0" dirty="0" smtClean="0">
                <a:solidFill>
                  <a:srgbClr val="000000"/>
                </a:solidFill>
                <a:latin typeface="Arial" panose="020B0604020202020204" pitchFamily="34" charset="0"/>
                <a:ea typeface="ヒラギノ角ゴ Pro W3" charset="-128"/>
              </a:rPr>
              <a:t>2020/2021</a:t>
            </a:r>
            <a:endParaRPr lang="en-ZA" sz="4000" dirty="0"/>
          </a:p>
        </p:txBody>
      </p:sp>
    </p:spTree>
    <p:extLst>
      <p:ext uri="{BB962C8B-B14F-4D97-AF65-F5344CB8AC3E}">
        <p14:creationId xmlns:p14="http://schemas.microsoft.com/office/powerpoint/2010/main" xmlns="" val="578289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438925"/>
          </a:xfrm>
        </p:spPr>
        <p:txBody>
          <a:bodyPr>
            <a:noAutofit/>
          </a:bodyPr>
          <a:lstStyle/>
          <a:p>
            <a:r>
              <a:rPr lang="en-ZA" sz="2800" b="1" dirty="0" smtClean="0">
                <a:solidFill>
                  <a:prstClr val="black"/>
                </a:solidFill>
                <a:latin typeface="Arial" panose="020B0604020202020204" pitchFamily="34" charset="0"/>
                <a:cs typeface="Arial" panose="020B0604020202020204" pitchFamily="34" charset="0"/>
              </a:rPr>
              <a:t>Programmes</a:t>
            </a:r>
            <a:endParaRPr lang="en-US" sz="2800"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831273" y="1417637"/>
            <a:ext cx="8188036" cy="3542289"/>
          </a:xfrm>
        </p:spPr>
        <p:txBody>
          <a:bodyPr>
            <a:normAutofit/>
          </a:bodyPr>
          <a:lstStyle/>
          <a:p>
            <a:pPr marL="0" indent="0">
              <a:buNone/>
            </a:pPr>
            <a:endParaRPr lang="en-ZA" sz="7200" b="1" dirty="0" smtClean="0">
              <a:solidFill>
                <a:schemeClr val="tx1"/>
              </a:solidFill>
              <a:latin typeface="Arial" panose="020B0604020202020204" pitchFamily="34" charset="0"/>
              <a:cs typeface="Arial" panose="020B0604020202020204" pitchFamily="34" charset="0"/>
            </a:endParaRPr>
          </a:p>
          <a:p>
            <a:pPr marL="0" indent="0">
              <a:buNone/>
            </a:pPr>
            <a:r>
              <a:rPr lang="en-US" b="1" dirty="0" smtClean="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46365" y="713563"/>
            <a:ext cx="9240980" cy="5016758"/>
          </a:xfrm>
          <a:prstGeom prst="rect">
            <a:avLst/>
          </a:prstGeom>
        </p:spPr>
        <p:txBody>
          <a:bodyPr wrap="square">
            <a:spAutoFit/>
          </a:bodyPr>
          <a:lstStyle/>
          <a:p>
            <a:r>
              <a:rPr lang="en-ZA" sz="2000" b="1" dirty="0">
                <a:latin typeface="Arial" panose="020B0604020202020204" pitchFamily="34" charset="0"/>
                <a:cs typeface="Arial" panose="020B0604020202020204" pitchFamily="34" charset="0"/>
              </a:rPr>
              <a:t>Programme 1: Administration</a:t>
            </a:r>
          </a:p>
          <a:p>
            <a:r>
              <a:rPr lang="en-ZA" sz="2000" dirty="0">
                <a:latin typeface="Arial" panose="020B0604020202020204" pitchFamily="34" charset="0"/>
                <a:cs typeface="Arial" panose="020B0604020202020204" pitchFamily="34" charset="0"/>
              </a:rPr>
              <a:t>To provide leadership, management and support services to the Department and the Social Development Sector.</a:t>
            </a:r>
          </a:p>
          <a:p>
            <a:r>
              <a:rPr lang="en-ZA" sz="2000" b="1" dirty="0">
                <a:latin typeface="Arial" panose="020B0604020202020204" pitchFamily="34" charset="0"/>
                <a:cs typeface="Arial" panose="020B0604020202020204" pitchFamily="34" charset="0"/>
              </a:rPr>
              <a:t>Programme 2: Social Assistance</a:t>
            </a:r>
          </a:p>
          <a:p>
            <a:r>
              <a:rPr lang="en-ZA" sz="2000" dirty="0">
                <a:latin typeface="Arial" panose="020B0604020202020204" pitchFamily="34" charset="0"/>
                <a:cs typeface="Arial" panose="020B0604020202020204" pitchFamily="34" charset="0"/>
              </a:rPr>
              <a:t>To ensure provision of social assistance to eligible beneficiaries in terms of the Social Assistance Act (No. 13 of 2004) and its regulations.</a:t>
            </a:r>
          </a:p>
          <a:p>
            <a:r>
              <a:rPr lang="en-ZA" sz="2000" b="1" dirty="0">
                <a:latin typeface="Arial" panose="020B0604020202020204" pitchFamily="34" charset="0"/>
                <a:cs typeface="Arial" panose="020B0604020202020204" pitchFamily="34" charset="0"/>
              </a:rPr>
              <a:t>Programme 3: Social Security Policy and Administration</a:t>
            </a:r>
          </a:p>
          <a:p>
            <a:r>
              <a:rPr lang="en-ZA" sz="2000" dirty="0">
                <a:latin typeface="Arial" panose="020B0604020202020204" pitchFamily="34" charset="0"/>
                <a:cs typeface="Arial" panose="020B0604020202020204" pitchFamily="34" charset="0"/>
              </a:rPr>
              <a:t>To provide for social security policy development, administrative justice, the administration of social grants, and the reduction of incorrect benefit payments. </a:t>
            </a:r>
          </a:p>
          <a:p>
            <a:r>
              <a:rPr lang="en-ZA" sz="2000" b="1" dirty="0">
                <a:latin typeface="Arial" panose="020B0604020202020204" pitchFamily="34" charset="0"/>
                <a:cs typeface="Arial" panose="020B0604020202020204" pitchFamily="34" charset="0"/>
              </a:rPr>
              <a:t>Programme 4: Welfare Services Policy Development and Implementation</a:t>
            </a:r>
          </a:p>
          <a:p>
            <a:r>
              <a:rPr lang="en-ZA" sz="2000" dirty="0">
                <a:latin typeface="Arial" panose="020B0604020202020204" pitchFamily="34" charset="0"/>
                <a:cs typeface="Arial" panose="020B0604020202020204" pitchFamily="34" charset="0"/>
              </a:rPr>
              <a:t>To create an enabling environment for the delivery of equitable developmental welfare services through the formulation of policies, norms and standards and best practices, and support implementing agencies.</a:t>
            </a:r>
          </a:p>
          <a:p>
            <a:r>
              <a:rPr lang="en-ZA" sz="2000" b="1" dirty="0">
                <a:latin typeface="Arial" panose="020B0604020202020204" pitchFamily="34" charset="0"/>
                <a:cs typeface="Arial" panose="020B0604020202020204" pitchFamily="34" charset="0"/>
              </a:rPr>
              <a:t>Programme 5: Social Policy and Integrated Service Delivery </a:t>
            </a:r>
          </a:p>
          <a:p>
            <a:r>
              <a:rPr lang="en-ZA" sz="2000" dirty="0">
                <a:latin typeface="Arial" panose="020B0604020202020204" pitchFamily="34" charset="0"/>
                <a:cs typeface="Arial" panose="020B0604020202020204" pitchFamily="34" charset="0"/>
              </a:rPr>
              <a:t>To support community development and promote evidence-based policy making in the Department and the Social Development Sector.</a:t>
            </a:r>
          </a:p>
        </p:txBody>
      </p:sp>
      <p:sp>
        <p:nvSpPr>
          <p:cNvPr id="5" name="Slide Number Placeholder 4"/>
          <p:cNvSpPr>
            <a:spLocks noGrp="1"/>
          </p:cNvSpPr>
          <p:nvPr>
            <p:ph type="sldNum" sz="quarter" idx="12"/>
          </p:nvPr>
        </p:nvSpPr>
        <p:spPr>
          <a:xfrm>
            <a:off x="2354045" y="6173788"/>
            <a:ext cx="2311400" cy="365125"/>
          </a:xfrm>
        </p:spPr>
        <p:txBody>
          <a:bodyPr/>
          <a:lstStyle/>
          <a:p>
            <a:fld id="{E6EDE458-FE5D-A943-8B68-DF1632607E4A}" type="slidenum">
              <a:rPr lang="en-US" smtClean="0"/>
              <a:pPr/>
              <a:t>22</a:t>
            </a:fld>
            <a:endParaRPr lang="en-US"/>
          </a:p>
        </p:txBody>
      </p:sp>
    </p:spTree>
    <p:extLst>
      <p:ext uri="{BB962C8B-B14F-4D97-AF65-F5344CB8AC3E}">
        <p14:creationId xmlns:p14="http://schemas.microsoft.com/office/powerpoint/2010/main" xmlns="" val="2380778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868410" cy="1470025"/>
          </a:xfrm>
        </p:spPr>
        <p:txBody>
          <a:bodyPr>
            <a:normAutofit/>
          </a:bodyPr>
          <a:lstStyle/>
          <a:p>
            <a:r>
              <a:rPr lang="en-ZA" altLang="en-US" b="1" kern="0" dirty="0" smtClean="0">
                <a:solidFill>
                  <a:srgbClr val="000000"/>
                </a:solidFill>
                <a:latin typeface="Arial" panose="020B0604020202020204" pitchFamily="34" charset="0"/>
                <a:ea typeface="ヒラギノ角ゴ Pro W3" charset="-128"/>
              </a:rPr>
              <a:t>Programme 1: Administration</a:t>
            </a:r>
            <a:endParaRPr lang="en-ZA" sz="4000" dirty="0"/>
          </a:p>
        </p:txBody>
      </p:sp>
    </p:spTree>
    <p:extLst>
      <p:ext uri="{BB962C8B-B14F-4D97-AF65-F5344CB8AC3E}">
        <p14:creationId xmlns:p14="http://schemas.microsoft.com/office/powerpoint/2010/main" xmlns="" val="4166700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641376097"/>
              </p:ext>
            </p:extLst>
          </p:nvPr>
        </p:nvGraphicFramePr>
        <p:xfrm>
          <a:off x="162789" y="1166016"/>
          <a:ext cx="9580422" cy="3833445"/>
        </p:xfrm>
        <a:graphic>
          <a:graphicData uri="http://schemas.openxmlformats.org/drawingml/2006/table">
            <a:tbl>
              <a:tblPr firstRow="1" bandRow="1">
                <a:tableStyleId>{5C22544A-7EE6-4342-B048-85BDC9FD1C3A}</a:tableStyleId>
              </a:tblPr>
              <a:tblGrid>
                <a:gridCol w="1596737">
                  <a:extLst>
                    <a:ext uri="{9D8B030D-6E8A-4147-A177-3AD203B41FA5}">
                      <a16:colId xmlns:a16="http://schemas.microsoft.com/office/drawing/2014/main" xmlns="" val="20000"/>
                    </a:ext>
                  </a:extLst>
                </a:gridCol>
                <a:gridCol w="1596737">
                  <a:extLst>
                    <a:ext uri="{9D8B030D-6E8A-4147-A177-3AD203B41FA5}">
                      <a16:colId xmlns:a16="http://schemas.microsoft.com/office/drawing/2014/main" xmlns="" val="20001"/>
                    </a:ext>
                  </a:extLst>
                </a:gridCol>
                <a:gridCol w="1596737">
                  <a:extLst>
                    <a:ext uri="{9D8B030D-6E8A-4147-A177-3AD203B41FA5}">
                      <a16:colId xmlns:a16="http://schemas.microsoft.com/office/drawing/2014/main" xmlns="" val="20002"/>
                    </a:ext>
                  </a:extLst>
                </a:gridCol>
                <a:gridCol w="1596737">
                  <a:extLst>
                    <a:ext uri="{9D8B030D-6E8A-4147-A177-3AD203B41FA5}">
                      <a16:colId xmlns:a16="http://schemas.microsoft.com/office/drawing/2014/main" xmlns="" val="20003"/>
                    </a:ext>
                  </a:extLst>
                </a:gridCol>
                <a:gridCol w="1596737">
                  <a:extLst>
                    <a:ext uri="{9D8B030D-6E8A-4147-A177-3AD203B41FA5}">
                      <a16:colId xmlns:a16="http://schemas.microsoft.com/office/drawing/2014/main" xmlns="" val="20004"/>
                    </a:ext>
                  </a:extLst>
                </a:gridCol>
                <a:gridCol w="1596737">
                  <a:extLst>
                    <a:ext uri="{9D8B030D-6E8A-4147-A177-3AD203B41FA5}">
                      <a16:colId xmlns:a16="http://schemas.microsoft.com/office/drawing/2014/main" xmlns="" val="20005"/>
                    </a:ext>
                  </a:extLst>
                </a:gridCol>
              </a:tblGrid>
              <a:tr h="947497">
                <a:tc>
                  <a:txBody>
                    <a:bodyPr/>
                    <a:lstStyle/>
                    <a:p>
                      <a:pPr algn="ctr"/>
                      <a:r>
                        <a:rPr lang="en-ZA"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b="1" dirty="0" smtClean="0">
                          <a:solidFill>
                            <a:schemeClr val="bg1"/>
                          </a:solidFill>
                          <a:latin typeface="Arial" panose="020B0604020202020204" pitchFamily="34" charset="0"/>
                          <a:cs typeface="Arial" panose="020B0604020202020204" pitchFamily="34" charset="0"/>
                        </a:rPr>
                        <a:t>(2020/21)</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Q1</a:t>
                      </a:r>
                      <a:endParaRPr lang="en-ZA" dirty="0">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Q2</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Q3</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Q4</a:t>
                      </a:r>
                      <a:endParaRPr lang="en-ZA"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DSD Sector strategic plan 2020 - 2025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Implementation Plan on DSD Sector strategic plan 2020 - 2025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Discussion Document on M&amp;E Framework</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Develop M&amp;E framework</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M&amp;E framework finalized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Implementation Plan on DSD Sector strategic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70840">
                <a:tc>
                  <a:txBody>
                    <a:bodyPr/>
                    <a:lstStyle/>
                    <a:p>
                      <a:r>
                        <a:rPr lang="en-ZA" sz="1200" dirty="0" smtClean="0">
                          <a:latin typeface="Arial" panose="020B0604020202020204" pitchFamily="34" charset="0"/>
                          <a:cs typeface="Arial" panose="020B0604020202020204" pitchFamily="34" charset="0"/>
                        </a:rPr>
                        <a:t>Integrated Sector IT strategy </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Integrated Sector IT strategy implemented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and implementation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and implementation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and implementation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and implementation</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ZA" sz="1200" dirty="0" smtClean="0">
                          <a:latin typeface="Arial" panose="020B0604020202020204" pitchFamily="34" charset="0"/>
                          <a:cs typeface="Arial" panose="020B0604020202020204" pitchFamily="34" charset="0"/>
                        </a:rPr>
                        <a:t>Sector HR Plan implemented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Sector HR Plan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 draft for HR Plan for inputs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Submit to relevant structures for approval</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Submit (reviews) to relevant structures for approval</a:t>
                      </a:r>
                    </a:p>
                    <a:p>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sector HR Plan developed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ZA" sz="1200" dirty="0" smtClean="0">
                          <a:latin typeface="Arial" panose="020B0604020202020204" pitchFamily="34" charset="0"/>
                          <a:cs typeface="Arial" panose="020B0604020202020204" pitchFamily="34" charset="0"/>
                        </a:rPr>
                        <a:t>Unqualified Audit opinion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Unqualified Audit opinion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AFS for 19/20 submitted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1st quarter interim FS for 2020/2021 submitted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2</a:t>
                      </a:r>
                      <a:r>
                        <a:rPr lang="en-ZA" sz="1200" baseline="30000" dirty="0" smtClean="0">
                          <a:latin typeface="Arial" panose="020B0604020202020204" pitchFamily="34" charset="0"/>
                          <a:cs typeface="Arial" panose="020B0604020202020204" pitchFamily="34" charset="0"/>
                        </a:rPr>
                        <a:t>nd</a:t>
                      </a:r>
                      <a:r>
                        <a:rPr lang="en-ZA" sz="1200" dirty="0" smtClean="0">
                          <a:latin typeface="Arial" panose="020B0604020202020204" pitchFamily="34" charset="0"/>
                          <a:cs typeface="Arial" panose="020B0604020202020204" pitchFamily="34" charset="0"/>
                        </a:rPr>
                        <a:t>  quarter interim FS for 2020/2021 submitted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3</a:t>
                      </a:r>
                      <a:r>
                        <a:rPr lang="en-ZA" sz="1200" baseline="30000" dirty="0" smtClean="0">
                          <a:latin typeface="Arial" panose="020B0604020202020204" pitchFamily="34" charset="0"/>
                          <a:cs typeface="Arial" panose="020B0604020202020204" pitchFamily="34" charset="0"/>
                        </a:rPr>
                        <a:t>rd</a:t>
                      </a:r>
                      <a:r>
                        <a:rPr lang="en-ZA" sz="1200" dirty="0" smtClean="0">
                          <a:latin typeface="Arial" panose="020B0604020202020204" pitchFamily="34" charset="0"/>
                          <a:cs typeface="Arial" panose="020B0604020202020204" pitchFamily="34" charset="0"/>
                        </a:rPr>
                        <a:t> quarter interim FS for 2020/2021 submitted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5" name="Title 4"/>
          <p:cNvSpPr>
            <a:spLocks noGrp="1"/>
          </p:cNvSpPr>
          <p:nvPr>
            <p:ph type="title"/>
          </p:nvPr>
        </p:nvSpPr>
        <p:spPr>
          <a:xfrm>
            <a:off x="495300" y="74275"/>
            <a:ext cx="8915400" cy="424489"/>
          </a:xfrm>
        </p:spPr>
        <p:txBody>
          <a:bodyPr>
            <a:normAutofit fontScale="90000"/>
          </a:bodyPr>
          <a:lstStyle/>
          <a:p>
            <a:r>
              <a:rPr lang="en-ZA" sz="2800" b="1" dirty="0" smtClean="0">
                <a:latin typeface="Arial" panose="020B0604020202020204" pitchFamily="34" charset="0"/>
                <a:cs typeface="Arial" panose="020B0604020202020204" pitchFamily="34" charset="0"/>
              </a:rPr>
              <a:t>Indicators, Annual and Quarterly targets</a:t>
            </a:r>
            <a:endParaRPr lang="en-Z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3595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0128974"/>
              </p:ext>
            </p:extLst>
          </p:nvPr>
        </p:nvGraphicFramePr>
        <p:xfrm>
          <a:off x="290941" y="1091286"/>
          <a:ext cx="9254838" cy="3233497"/>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51710">
                  <a:extLst>
                    <a:ext uri="{9D8B030D-6E8A-4147-A177-3AD203B41FA5}">
                      <a16:colId xmlns:a16="http://schemas.microsoft.com/office/drawing/2014/main" xmlns="" val="20003"/>
                    </a:ext>
                  </a:extLst>
                </a:gridCol>
                <a:gridCol w="1533236">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947497">
                <a:tc>
                  <a:txBody>
                    <a:bodyPr/>
                    <a:lstStyle/>
                    <a:p>
                      <a:pPr algn="ctr"/>
                      <a:r>
                        <a:rPr lang="en-ZA"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b="1" dirty="0" smtClean="0">
                          <a:solidFill>
                            <a:schemeClr val="bg1"/>
                          </a:solidFill>
                          <a:latin typeface="Arial" panose="020B0604020202020204" pitchFamily="34" charset="0"/>
                          <a:cs typeface="Arial" panose="020B0604020202020204" pitchFamily="34" charset="0"/>
                        </a:rPr>
                        <a:t>(2020/21)</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Q1</a:t>
                      </a:r>
                      <a:endParaRPr lang="en-ZA" dirty="0">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Q2</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Q3</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Q4</a:t>
                      </a:r>
                      <a:endParaRPr lang="en-ZA"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sz="1200" dirty="0" smtClean="0">
                          <a:latin typeface="Arial" panose="020B0604020202020204" pitchFamily="34" charset="0"/>
                          <a:cs typeface="Arial" panose="020B0604020202020204" pitchFamily="34" charset="0"/>
                        </a:rPr>
                        <a:t>Entity Governance and Oversight Framework reviewed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 Reviewed Entity Governance and Oversight Framework </a:t>
                      </a:r>
                    </a:p>
                    <a:p>
                      <a:r>
                        <a:rPr lang="en-ZA" sz="1200" dirty="0" smtClean="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Benchmarking and research conducted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Consultations with relevant stakeholders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Discussion at governance structures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Approval of revised framework</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ZA" sz="1200" dirty="0" smtClean="0">
                          <a:latin typeface="Arial" panose="020B0604020202020204" pitchFamily="34" charset="0"/>
                          <a:cs typeface="Arial" panose="020B0604020202020204" pitchFamily="34" charset="0"/>
                        </a:rPr>
                        <a:t>ISDM implemented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ISDM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Concept Document and consultations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ISDM</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consulted with sector and clients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ISDM developed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ZA" sz="1200" dirty="0" smtClean="0">
                          <a:latin typeface="Arial" panose="020B0604020202020204" pitchFamily="34" charset="0"/>
                          <a:cs typeface="Arial" panose="020B0604020202020204" pitchFamily="34" charset="0"/>
                        </a:rPr>
                        <a:t>Monitoring and evaluation framework implemented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Monitoring and evaluation framework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and development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Final draft</a:t>
                      </a:r>
                    </a:p>
                  </a:txBody>
                  <a:tcPr/>
                </a:tc>
                <a:tc>
                  <a:txBody>
                    <a:bodyPr/>
                    <a:lstStyle/>
                    <a:p>
                      <a:r>
                        <a:rPr lang="en-ZA" sz="1200" dirty="0" smtClean="0">
                          <a:latin typeface="Arial" panose="020B0604020202020204" pitchFamily="34" charset="0"/>
                          <a:cs typeface="Arial" panose="020B0604020202020204" pitchFamily="34" charset="0"/>
                        </a:rPr>
                        <a:t>Monitoring and evaluation framework developed</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604848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052" y="430646"/>
            <a:ext cx="8420100" cy="1702953"/>
          </a:xfrm>
        </p:spPr>
        <p:txBody>
          <a:bodyPr>
            <a:normAutofit/>
          </a:bodyPr>
          <a:lstStyle/>
          <a:p>
            <a:pPr algn="ct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PROGRAMME 2: social assistance</a:t>
            </a: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51471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706584" y="575053"/>
            <a:ext cx="8915400" cy="54216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500" b="1" dirty="0" smtClean="0">
                <a:solidFill>
                  <a:prstClr val="black"/>
                </a:solidFill>
                <a:latin typeface="Arial" panose="020B0604020202020204" pitchFamily="34" charset="0"/>
                <a:cs typeface="Arial" panose="020B0604020202020204" pitchFamily="34" charset="0"/>
              </a:rPr>
              <a:t>Indicators, Annual and Quarterly targets</a:t>
            </a: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288155096"/>
              </p:ext>
            </p:extLst>
          </p:nvPr>
        </p:nvGraphicFramePr>
        <p:xfrm>
          <a:off x="536865" y="1588168"/>
          <a:ext cx="9254838" cy="1646220"/>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809616">
                <a:tc>
                  <a:txBody>
                    <a:bodyPr/>
                    <a:lstStyle/>
                    <a:p>
                      <a:pPr algn="ctr"/>
                      <a:r>
                        <a:rPr lang="en-ZA" sz="12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bg1"/>
                          </a:solidFill>
                          <a:latin typeface="Arial" panose="020B0604020202020204" pitchFamily="34" charset="0"/>
                          <a:cs typeface="Arial" panose="020B0604020202020204" pitchFamily="34" charset="0"/>
                        </a:rPr>
                        <a:t>(2020/21)</a:t>
                      </a:r>
                      <a:endParaRPr lang="en-ZA" sz="1200" dirty="0">
                        <a:latin typeface="Arial" panose="020B0604020202020204" pitchFamily="34" charset="0"/>
                        <a:cs typeface="Arial" panose="020B0604020202020204" pitchFamily="34" charset="0"/>
                      </a:endParaRPr>
                    </a:p>
                  </a:txBody>
                  <a:tcPr/>
                </a:tc>
                <a:tc>
                  <a:txBody>
                    <a:bodyPr/>
                    <a:lstStyle/>
                    <a:p>
                      <a:pPr algn="ctr"/>
                      <a:r>
                        <a:rPr lang="en-ZA" sz="1200" dirty="0" smtClean="0">
                          <a:latin typeface="Arial" panose="020B0604020202020204" pitchFamily="34" charset="0"/>
                          <a:cs typeface="Arial" panose="020B0604020202020204" pitchFamily="34" charset="0"/>
                        </a:rPr>
                        <a:t>Q1</a:t>
                      </a:r>
                      <a:endParaRPr lang="en-ZA" sz="1200" dirty="0">
                        <a:latin typeface="Arial" panose="020B0604020202020204" pitchFamily="34" charset="0"/>
                        <a:cs typeface="Arial" panose="020B0604020202020204" pitchFamily="34" charset="0"/>
                      </a:endParaRPr>
                    </a:p>
                  </a:txBody>
                  <a:tcPr/>
                </a:tc>
                <a:tc>
                  <a:txBody>
                    <a:bodyPr/>
                    <a:lstStyle/>
                    <a:p>
                      <a:r>
                        <a:rPr lang="en-ZA" sz="1200" b="1" dirty="0" smtClean="0">
                          <a:solidFill>
                            <a:schemeClr val="bg1"/>
                          </a:solidFill>
                          <a:latin typeface="Arial" panose="020B0604020202020204" pitchFamily="34" charset="0"/>
                          <a:cs typeface="Arial" panose="020B0604020202020204" pitchFamily="34" charset="0"/>
                        </a:rPr>
                        <a:t>Q2</a:t>
                      </a:r>
                      <a:endParaRPr lang="en-ZA" sz="1200" b="1" dirty="0">
                        <a:solidFill>
                          <a:schemeClr val="bg1"/>
                        </a:solidFill>
                        <a:latin typeface="Arial" panose="020B0604020202020204" pitchFamily="34" charset="0"/>
                        <a:cs typeface="Arial" panose="020B0604020202020204" pitchFamily="34" charset="0"/>
                      </a:endParaRPr>
                    </a:p>
                  </a:txBody>
                  <a:tcPr/>
                </a:tc>
                <a:tc>
                  <a:txBody>
                    <a:bodyPr/>
                    <a:lstStyle/>
                    <a:p>
                      <a:r>
                        <a:rPr lang="en-ZA" sz="1200" b="1" dirty="0" smtClean="0">
                          <a:solidFill>
                            <a:schemeClr val="bg1"/>
                          </a:solidFill>
                          <a:latin typeface="Arial" panose="020B0604020202020204" pitchFamily="34" charset="0"/>
                          <a:cs typeface="Arial" panose="020B0604020202020204" pitchFamily="34" charset="0"/>
                        </a:rPr>
                        <a:t>Q3</a:t>
                      </a:r>
                      <a:endParaRPr lang="en-ZA" sz="1200" b="1" dirty="0">
                        <a:solidFill>
                          <a:schemeClr val="bg1"/>
                        </a:solidFill>
                        <a:latin typeface="Arial" panose="020B0604020202020204" pitchFamily="34" charset="0"/>
                        <a:cs typeface="Arial" panose="020B0604020202020204" pitchFamily="34" charset="0"/>
                      </a:endParaRPr>
                    </a:p>
                  </a:txBody>
                  <a:tcPr/>
                </a:tc>
                <a:tc>
                  <a:txBody>
                    <a:bodyPr/>
                    <a:lstStyle/>
                    <a:p>
                      <a:r>
                        <a:rPr lang="en-ZA" sz="1200" b="1" dirty="0" smtClean="0">
                          <a:solidFill>
                            <a:schemeClr val="bg1"/>
                          </a:solidFill>
                          <a:latin typeface="Arial" panose="020B0604020202020204" pitchFamily="34" charset="0"/>
                          <a:cs typeface="Arial" panose="020B0604020202020204" pitchFamily="34" charset="0"/>
                        </a:rPr>
                        <a:t>Q4</a:t>
                      </a:r>
                      <a:endParaRPr lang="en-ZA" sz="12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836604">
                <a:tc>
                  <a:txBody>
                    <a:bodyPr/>
                    <a:lstStyle/>
                    <a:p>
                      <a:r>
                        <a:rPr lang="en-ZA" sz="1200" dirty="0" smtClean="0">
                          <a:latin typeface="Arial" panose="020B0604020202020204" pitchFamily="34" charset="0"/>
                          <a:cs typeface="Arial" panose="020B0604020202020204" pitchFamily="34" charset="0"/>
                        </a:rPr>
                        <a:t>Percentage Monthly transfer of funds to SASSA</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189 273 511</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100% monthly transfer of funds to SASSA</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100% monthly transfer of funds to SASSA</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100% monthly transfer of funds to SASSA</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100% monthly transfer of funds to SASSA</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239750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051" y="430646"/>
            <a:ext cx="8707857" cy="1702953"/>
          </a:xfrm>
        </p:spPr>
        <p:txBody>
          <a:bodyPr>
            <a:normAutofit/>
          </a:bodyPr>
          <a:lstStyle/>
          <a:p>
            <a:pPr algn="ct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PROGRAMME 3: social SECURITY POLICY AND ADMINISTRATION</a:t>
            </a: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04767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86914486"/>
              </p:ext>
            </p:extLst>
          </p:nvPr>
        </p:nvGraphicFramePr>
        <p:xfrm>
          <a:off x="325581" y="678873"/>
          <a:ext cx="9254838" cy="4901769"/>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691640">
                  <a:extLst>
                    <a:ext uri="{9D8B030D-6E8A-4147-A177-3AD203B41FA5}">
                      <a16:colId xmlns:a16="http://schemas.microsoft.com/office/drawing/2014/main" xmlns="" val="20003"/>
                    </a:ext>
                  </a:extLst>
                </a:gridCol>
                <a:gridCol w="1393306">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947497">
                <a:tc>
                  <a:txBody>
                    <a:bodyPr/>
                    <a:lstStyle/>
                    <a:p>
                      <a:pPr algn="ctr"/>
                      <a:r>
                        <a:rPr lang="en-ZA"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b="1" dirty="0" smtClean="0">
                          <a:solidFill>
                            <a:schemeClr val="bg1"/>
                          </a:solidFill>
                          <a:latin typeface="Arial" panose="020B0604020202020204" pitchFamily="34" charset="0"/>
                          <a:cs typeface="Arial" panose="020B0604020202020204" pitchFamily="34" charset="0"/>
                        </a:rPr>
                        <a:t>(2020/21)</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Q1</a:t>
                      </a:r>
                      <a:endParaRPr lang="en-ZA" dirty="0">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Q2</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Q3</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Q4</a:t>
                      </a:r>
                      <a:endParaRPr lang="en-ZA"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sz="1200" dirty="0" smtClean="0">
                          <a:latin typeface="Arial" panose="020B0604020202020204" pitchFamily="34" charset="0"/>
                          <a:cs typeface="Arial" panose="020B0604020202020204" pitchFamily="34" charset="0"/>
                        </a:rPr>
                        <a:t>Green Paper on comprehensive social security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Green Paper on comprehensive social security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Applicable in Q2</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Updated Green Paper on comprehensive social security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Updated Green Paper on comprehensive social security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Green Paper on comprehensive social security.</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Linking CSG beneficiaries to government services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Consultations on the discussion paper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Internal Consultations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External Consultations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External Consultations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External Consultation and review of discussion paper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70840">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Policy on maternal support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Costing of maternal support policy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Inception Report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Consultation with the Interdepartmental team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Draft Costing report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Costed Policy Options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70840">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Legislation to increase the value of the CSG to Orphans and Child Headed Households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Regulations to the Social Assistance amendment Act completed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Revised draft regulations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SEAS Report compiled and submitted for approval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Regulations approved for public comments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Regulations to the Social Assistance amendment Act completed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370840">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Fundraising Amendment Bill submitted to Parliament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Amended Fundraising Act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Draft Bill submitted to Parliament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Bill processed by Parliament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Bill processed by Parliament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Draft regulations 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a:xfrm>
            <a:off x="495300" y="136093"/>
            <a:ext cx="8915400" cy="542780"/>
          </a:xfrm>
        </p:spPr>
        <p:txBody>
          <a:bodyPr>
            <a:normAutofit/>
          </a:bodyPr>
          <a:lstStyle/>
          <a:p>
            <a:r>
              <a:rPr lang="en-ZA" sz="2800" b="1" dirty="0">
                <a:solidFill>
                  <a:prstClr val="black"/>
                </a:solidFill>
                <a:latin typeface="Arial" panose="020B0604020202020204" pitchFamily="34" charset="0"/>
                <a:cs typeface="Arial" panose="020B0604020202020204" pitchFamily="34" charset="0"/>
              </a:rPr>
              <a:t>Indicators, Annual and Quarterly targets</a:t>
            </a:r>
            <a:endParaRPr lang="en-ZA" dirty="0"/>
          </a:p>
        </p:txBody>
      </p:sp>
    </p:spTree>
    <p:extLst>
      <p:ext uri="{BB962C8B-B14F-4D97-AF65-F5344CB8AC3E}">
        <p14:creationId xmlns:p14="http://schemas.microsoft.com/office/powerpoint/2010/main" xmlns="" val="141752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641" y="-79469"/>
            <a:ext cx="8420100" cy="1470025"/>
          </a:xfrm>
        </p:spPr>
        <p:txBody>
          <a:bodyPr>
            <a:normAutofit/>
          </a:bodyPr>
          <a:lstStyle/>
          <a:p>
            <a:r>
              <a:rPr lang="en-US" sz="3000" b="1" dirty="0">
                <a:latin typeface="Arial" panose="020B0604020202020204" pitchFamily="34" charset="0"/>
                <a:cs typeface="Arial" panose="020B0604020202020204" pitchFamily="34" charset="0"/>
              </a:rPr>
              <a:t>SOCIAL DEVELOPMENT PORTFOLIO</a:t>
            </a:r>
          </a:p>
        </p:txBody>
      </p:sp>
      <p:sp>
        <p:nvSpPr>
          <p:cNvPr id="3" name="Subtitle 2"/>
          <p:cNvSpPr>
            <a:spLocks noGrp="1"/>
          </p:cNvSpPr>
          <p:nvPr>
            <p:ph type="subTitle" idx="1"/>
          </p:nvPr>
        </p:nvSpPr>
        <p:spPr>
          <a:xfrm>
            <a:off x="1375064" y="1274618"/>
            <a:ext cx="5025736" cy="789784"/>
          </a:xfrm>
        </p:spPr>
        <p:txBody>
          <a:bodyPr>
            <a:normAutofit fontScale="47500" lnSpcReduction="20000"/>
          </a:bodyPr>
          <a:lstStyle/>
          <a:p>
            <a:endParaRPr lang="en-ZA" sz="7200" b="1"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1006179" y="2611482"/>
            <a:ext cx="2665276" cy="948943"/>
            <a:chOff x="689791" y="1693055"/>
            <a:chExt cx="2795170" cy="948943"/>
          </a:xfrm>
          <a:scene3d>
            <a:camera prst="orthographicFront"/>
            <a:lightRig rig="threePt" dir="t">
              <a:rot lat="0" lon="0" rev="7500000"/>
            </a:lightRig>
          </a:scene3d>
        </p:grpSpPr>
        <p:sp>
          <p:nvSpPr>
            <p:cNvPr id="8" name="Rectangle 7"/>
            <p:cNvSpPr/>
            <p:nvPr/>
          </p:nvSpPr>
          <p:spPr>
            <a:xfrm>
              <a:off x="689791" y="1693055"/>
              <a:ext cx="2795170" cy="948943"/>
            </a:xfrm>
            <a:prstGeom prst="rect">
              <a:avLst/>
            </a:prstGeom>
            <a:gradFill rotWithShape="0">
              <a:gsLst>
                <a:gs pos="0">
                  <a:srgbClr val="3A81BA">
                    <a:hueOff val="0"/>
                    <a:satOff val="0"/>
                    <a:lumOff val="0"/>
                    <a:alphaOff val="0"/>
                    <a:tint val="100000"/>
                    <a:shade val="100000"/>
                    <a:satMod val="130000"/>
                  </a:srgbClr>
                </a:gs>
                <a:gs pos="100000">
                  <a:srgbClr val="3A81BA">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9" name="Rectangle 8"/>
            <p:cNvSpPr/>
            <p:nvPr/>
          </p:nvSpPr>
          <p:spPr>
            <a:xfrm>
              <a:off x="689791" y="1693055"/>
              <a:ext cx="2795170" cy="9489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a:solidFill>
                    <a:srgbClr val="000000"/>
                  </a:solidFill>
                  <a:latin typeface="Arial"/>
                  <a:ea typeface="+mn-ea"/>
                  <a:cs typeface="+mn-cs"/>
                </a:rPr>
                <a:t>Dep Minister</a:t>
              </a:r>
            </a:p>
          </p:txBody>
        </p:sp>
      </p:grpSp>
      <p:grpSp>
        <p:nvGrpSpPr>
          <p:cNvPr id="10" name="Group 9"/>
          <p:cNvGrpSpPr/>
          <p:nvPr/>
        </p:nvGrpSpPr>
        <p:grpSpPr>
          <a:xfrm>
            <a:off x="867641" y="4234271"/>
            <a:ext cx="2188320" cy="1094160"/>
            <a:chOff x="3202" y="3040555"/>
            <a:chExt cx="2188320" cy="1094160"/>
          </a:xfrm>
          <a:scene3d>
            <a:camera prst="orthographicFront"/>
            <a:lightRig rig="threePt" dir="t">
              <a:rot lat="0" lon="0" rev="7500000"/>
            </a:lightRig>
          </a:scene3d>
        </p:grpSpPr>
        <p:sp>
          <p:nvSpPr>
            <p:cNvPr id="11" name="Rectangle 10"/>
            <p:cNvSpPr/>
            <p:nvPr/>
          </p:nvSpPr>
          <p:spPr>
            <a:xfrm>
              <a:off x="3202" y="3040555"/>
              <a:ext cx="2188320" cy="1094160"/>
            </a:xfrm>
            <a:prstGeom prst="rect">
              <a:avLst/>
            </a:prstGeom>
            <a:gradFill rotWithShape="0">
              <a:gsLst>
                <a:gs pos="0">
                  <a:srgbClr val="D89F39"/>
                </a:gs>
                <a:gs pos="100000">
                  <a:srgbClr val="D89F39">
                    <a:lumMod val="40000"/>
                    <a:lumOff val="60000"/>
                  </a:srgbClr>
                </a:gs>
              </a:gsLst>
              <a:lin ang="16200000" scaled="0"/>
            </a:gradFill>
            <a:ln w="38100">
              <a:solidFill>
                <a:srgbClr val="000000"/>
              </a:solidFill>
            </a:ln>
            <a:effectLst>
              <a:outerShdw blurRad="40000" dist="230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12" name="Rectangle 11"/>
            <p:cNvSpPr/>
            <p:nvPr/>
          </p:nvSpPr>
          <p:spPr>
            <a:xfrm>
              <a:off x="3202" y="3040555"/>
              <a:ext cx="2188320" cy="10941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solidFill>
                    <a:srgbClr val="000000"/>
                  </a:solidFill>
                  <a:latin typeface="Arial"/>
                  <a:ea typeface="+mn-ea"/>
                  <a:cs typeface="+mn-cs"/>
                </a:rPr>
                <a:t>DSD</a:t>
              </a:r>
              <a:endParaRPr lang="en-US" sz="3800" kern="1200" dirty="0">
                <a:solidFill>
                  <a:srgbClr val="000000"/>
                </a:solidFill>
                <a:latin typeface="Arial"/>
                <a:ea typeface="+mn-ea"/>
                <a:cs typeface="+mn-cs"/>
              </a:endParaRPr>
            </a:p>
          </p:txBody>
        </p:sp>
      </p:grpSp>
      <p:grpSp>
        <p:nvGrpSpPr>
          <p:cNvPr id="13" name="Group 12"/>
          <p:cNvGrpSpPr/>
          <p:nvPr/>
        </p:nvGrpSpPr>
        <p:grpSpPr>
          <a:xfrm>
            <a:off x="3849840" y="4234271"/>
            <a:ext cx="2188320" cy="1094160"/>
            <a:chOff x="2590079" y="3040555"/>
            <a:chExt cx="2188320" cy="1094160"/>
          </a:xfrm>
          <a:scene3d>
            <a:camera prst="orthographicFront"/>
            <a:lightRig rig="threePt" dir="t">
              <a:rot lat="0" lon="0" rev="7500000"/>
            </a:lightRig>
          </a:scene3d>
        </p:grpSpPr>
        <p:sp>
          <p:nvSpPr>
            <p:cNvPr id="14" name="Rectangle 13"/>
            <p:cNvSpPr/>
            <p:nvPr/>
          </p:nvSpPr>
          <p:spPr>
            <a:xfrm>
              <a:off x="2590079" y="3040555"/>
              <a:ext cx="2188320" cy="1094160"/>
            </a:xfrm>
            <a:prstGeom prst="rect">
              <a:avLst/>
            </a:prstGeom>
            <a:gradFill rotWithShape="0">
              <a:gsLst>
                <a:gs pos="0">
                  <a:srgbClr val="963334"/>
                </a:gs>
                <a:gs pos="100000">
                  <a:srgbClr val="963334">
                    <a:lumMod val="20000"/>
                    <a:lumOff val="80000"/>
                  </a:srgbClr>
                </a:gs>
              </a:gsLst>
              <a:lin ang="16200000" scaled="0"/>
            </a:gradFill>
            <a:ln w="38100">
              <a:solidFill>
                <a:srgbClr val="000000"/>
              </a:solidFill>
            </a:ln>
            <a:effectLst>
              <a:outerShdw blurRad="40000" dist="230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15" name="Rectangle 14"/>
            <p:cNvSpPr/>
            <p:nvPr/>
          </p:nvSpPr>
          <p:spPr>
            <a:xfrm>
              <a:off x="2590079" y="3040555"/>
              <a:ext cx="2188320" cy="10941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solidFill>
                    <a:srgbClr val="000000"/>
                  </a:solidFill>
                  <a:latin typeface="Arial"/>
                  <a:ea typeface="+mn-ea"/>
                  <a:cs typeface="+mn-cs"/>
                </a:rPr>
                <a:t>SASSA</a:t>
              </a:r>
              <a:endParaRPr lang="en-US" sz="3800" kern="1200" dirty="0">
                <a:solidFill>
                  <a:srgbClr val="000000"/>
                </a:solidFill>
                <a:latin typeface="Arial"/>
                <a:ea typeface="+mn-ea"/>
                <a:cs typeface="+mn-cs"/>
              </a:endParaRPr>
            </a:p>
          </p:txBody>
        </p:sp>
      </p:grpSp>
      <p:grpSp>
        <p:nvGrpSpPr>
          <p:cNvPr id="16" name="Group 15"/>
          <p:cNvGrpSpPr/>
          <p:nvPr/>
        </p:nvGrpSpPr>
        <p:grpSpPr>
          <a:xfrm>
            <a:off x="6832039" y="4234271"/>
            <a:ext cx="2188320" cy="1094160"/>
            <a:chOff x="5176956" y="3040555"/>
            <a:chExt cx="2188320" cy="1094160"/>
          </a:xfrm>
          <a:scene3d>
            <a:camera prst="orthographicFront"/>
            <a:lightRig rig="threePt" dir="t">
              <a:rot lat="0" lon="0" rev="7500000"/>
            </a:lightRig>
          </a:scene3d>
        </p:grpSpPr>
        <p:sp>
          <p:nvSpPr>
            <p:cNvPr id="17" name="Rectangle 16"/>
            <p:cNvSpPr/>
            <p:nvPr/>
          </p:nvSpPr>
          <p:spPr>
            <a:xfrm>
              <a:off x="5176956" y="3040555"/>
              <a:ext cx="2188320" cy="1094160"/>
            </a:xfrm>
            <a:prstGeom prst="rect">
              <a:avLst/>
            </a:prstGeom>
            <a:gradFill rotWithShape="0">
              <a:gsLst>
                <a:gs pos="0">
                  <a:srgbClr val="002060"/>
                </a:gs>
                <a:gs pos="100000">
                  <a:srgbClr val="3A81BA">
                    <a:lumMod val="20000"/>
                    <a:lumOff val="80000"/>
                  </a:srgbClr>
                </a:gs>
              </a:gsLst>
              <a:lin ang="16200000" scaled="0"/>
            </a:gradFill>
            <a:ln w="38100">
              <a:solidFill>
                <a:srgbClr val="000000"/>
              </a:solidFill>
            </a:ln>
            <a:effectLst>
              <a:outerShdw blurRad="40000" dist="230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18" name="Rectangle 17"/>
            <p:cNvSpPr/>
            <p:nvPr/>
          </p:nvSpPr>
          <p:spPr>
            <a:xfrm>
              <a:off x="5176956" y="3040555"/>
              <a:ext cx="2188320" cy="10941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smtClean="0">
                  <a:solidFill>
                    <a:srgbClr val="000000"/>
                  </a:solidFill>
                  <a:latin typeface="Arial"/>
                  <a:ea typeface="+mn-ea"/>
                  <a:cs typeface="+mn-cs"/>
                </a:rPr>
                <a:t>NDA</a:t>
              </a:r>
              <a:endParaRPr lang="en-US" sz="3800" b="1" kern="1200" dirty="0">
                <a:solidFill>
                  <a:srgbClr val="000000"/>
                </a:solidFill>
                <a:latin typeface="Arial"/>
                <a:ea typeface="+mn-ea"/>
                <a:cs typeface="+mn-cs"/>
              </a:endParaRPr>
            </a:p>
          </p:txBody>
        </p:sp>
      </p:grpSp>
      <p:pic>
        <p:nvPicPr>
          <p:cNvPr id="19" name="Picture 18"/>
          <p:cNvPicPr>
            <a:picLocks noChangeAspect="1"/>
          </p:cNvPicPr>
          <p:nvPr/>
        </p:nvPicPr>
        <p:blipFill>
          <a:blip r:embed="rId2"/>
          <a:stretch>
            <a:fillRect/>
          </a:stretch>
        </p:blipFill>
        <p:spPr>
          <a:xfrm>
            <a:off x="3671455" y="2167008"/>
            <a:ext cx="317069" cy="1383577"/>
          </a:xfrm>
          <a:prstGeom prst="rect">
            <a:avLst/>
          </a:prstGeom>
        </p:spPr>
      </p:pic>
      <p:grpSp>
        <p:nvGrpSpPr>
          <p:cNvPr id="20" name="Group 19"/>
          <p:cNvGrpSpPr/>
          <p:nvPr/>
        </p:nvGrpSpPr>
        <p:grpSpPr>
          <a:xfrm>
            <a:off x="3055960" y="1195038"/>
            <a:ext cx="3776079" cy="948943"/>
            <a:chOff x="2286654" y="345555"/>
            <a:chExt cx="2795170" cy="948943"/>
          </a:xfrm>
          <a:scene3d>
            <a:camera prst="orthographicFront"/>
            <a:lightRig rig="threePt" dir="t">
              <a:rot lat="0" lon="0" rev="7500000"/>
            </a:lightRig>
          </a:scene3d>
        </p:grpSpPr>
        <p:sp>
          <p:nvSpPr>
            <p:cNvPr id="21" name="Rectangle 20"/>
            <p:cNvSpPr/>
            <p:nvPr/>
          </p:nvSpPr>
          <p:spPr>
            <a:xfrm>
              <a:off x="2286654" y="345555"/>
              <a:ext cx="2795170" cy="948943"/>
            </a:xfrm>
            <a:prstGeom prst="rect">
              <a:avLst/>
            </a:prstGeom>
            <a:gradFill rotWithShape="0">
              <a:gsLst>
                <a:gs pos="0">
                  <a:srgbClr val="3A81BA">
                    <a:hueOff val="0"/>
                    <a:satOff val="0"/>
                    <a:lumOff val="0"/>
                    <a:alphaOff val="0"/>
                    <a:tint val="100000"/>
                    <a:shade val="100000"/>
                    <a:satMod val="130000"/>
                  </a:srgbClr>
                </a:gs>
                <a:gs pos="100000">
                  <a:srgbClr val="3A81BA">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22" name="Rectangle 21"/>
            <p:cNvSpPr/>
            <p:nvPr/>
          </p:nvSpPr>
          <p:spPr>
            <a:xfrm>
              <a:off x="2286654" y="345555"/>
              <a:ext cx="2795170" cy="9489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solidFill>
                    <a:srgbClr val="000000"/>
                  </a:solidFill>
                  <a:latin typeface="Arial"/>
                  <a:ea typeface="+mn-ea"/>
                  <a:cs typeface="+mn-cs"/>
                </a:rPr>
                <a:t>Minister</a:t>
              </a:r>
              <a:endParaRPr lang="en-US" sz="3800" kern="1200" dirty="0">
                <a:solidFill>
                  <a:srgbClr val="000000"/>
                </a:solidFill>
                <a:latin typeface="Arial"/>
                <a:ea typeface="+mn-ea"/>
                <a:cs typeface="+mn-cs"/>
              </a:endParaRPr>
            </a:p>
          </p:txBody>
        </p:sp>
      </p:grpSp>
      <p:sp>
        <p:nvSpPr>
          <p:cNvPr id="4" name="Slide Number Placeholder 3"/>
          <p:cNvSpPr>
            <a:spLocks noGrp="1"/>
          </p:cNvSpPr>
          <p:nvPr>
            <p:ph type="sldNum" sz="quarter" idx="12"/>
          </p:nvPr>
        </p:nvSpPr>
        <p:spPr>
          <a:xfrm>
            <a:off x="2338817" y="6221577"/>
            <a:ext cx="2311400" cy="365125"/>
          </a:xfrm>
        </p:spPr>
        <p:txBody>
          <a:bodyPr/>
          <a:lstStyle/>
          <a:p>
            <a:fld id="{E6EDE458-FE5D-A943-8B68-DF1632607E4A}" type="slidenum">
              <a:rPr lang="en-US" smtClean="0"/>
              <a:pPr/>
              <a:t>3</a:t>
            </a:fld>
            <a:endParaRPr lang="en-US"/>
          </a:p>
        </p:txBody>
      </p:sp>
    </p:spTree>
    <p:extLst>
      <p:ext uri="{BB962C8B-B14F-4D97-AF65-F5344CB8AC3E}">
        <p14:creationId xmlns:p14="http://schemas.microsoft.com/office/powerpoint/2010/main" xmlns="" val="3492351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43922608"/>
              </p:ext>
            </p:extLst>
          </p:nvPr>
        </p:nvGraphicFramePr>
        <p:xfrm>
          <a:off x="155862" y="902393"/>
          <a:ext cx="9516458" cy="4802328"/>
        </p:xfrm>
        <a:graphic>
          <a:graphicData uri="http://schemas.openxmlformats.org/drawingml/2006/table">
            <a:tbl>
              <a:tblPr firstRow="1" bandRow="1">
                <a:tableStyleId>{5C22544A-7EE6-4342-B048-85BDC9FD1C3A}</a:tableStyleId>
              </a:tblPr>
              <a:tblGrid>
                <a:gridCol w="1406813">
                  <a:extLst>
                    <a:ext uri="{9D8B030D-6E8A-4147-A177-3AD203B41FA5}">
                      <a16:colId xmlns:a16="http://schemas.microsoft.com/office/drawing/2014/main" xmlns="" val="20000"/>
                    </a:ext>
                  </a:extLst>
                </a:gridCol>
                <a:gridCol w="1367634">
                  <a:extLst>
                    <a:ext uri="{9D8B030D-6E8A-4147-A177-3AD203B41FA5}">
                      <a16:colId xmlns:a16="http://schemas.microsoft.com/office/drawing/2014/main" xmlns="" val="20001"/>
                    </a:ext>
                  </a:extLst>
                </a:gridCol>
                <a:gridCol w="1983782">
                  <a:extLst>
                    <a:ext uri="{9D8B030D-6E8A-4147-A177-3AD203B41FA5}">
                      <a16:colId xmlns:a16="http://schemas.microsoft.com/office/drawing/2014/main" xmlns="" val="20002"/>
                    </a:ext>
                  </a:extLst>
                </a:gridCol>
                <a:gridCol w="1221612">
                  <a:extLst>
                    <a:ext uri="{9D8B030D-6E8A-4147-A177-3AD203B41FA5}">
                      <a16:colId xmlns:a16="http://schemas.microsoft.com/office/drawing/2014/main" xmlns="" val="20003"/>
                    </a:ext>
                  </a:extLst>
                </a:gridCol>
                <a:gridCol w="2293637">
                  <a:extLst>
                    <a:ext uri="{9D8B030D-6E8A-4147-A177-3AD203B41FA5}">
                      <a16:colId xmlns:a16="http://schemas.microsoft.com/office/drawing/2014/main" xmlns="" val="20004"/>
                    </a:ext>
                  </a:extLst>
                </a:gridCol>
                <a:gridCol w="1242980">
                  <a:extLst>
                    <a:ext uri="{9D8B030D-6E8A-4147-A177-3AD203B41FA5}">
                      <a16:colId xmlns:a16="http://schemas.microsoft.com/office/drawing/2014/main" xmlns="" val="20005"/>
                    </a:ext>
                  </a:extLst>
                </a:gridCol>
              </a:tblGrid>
              <a:tr h="947497">
                <a:tc>
                  <a:txBody>
                    <a:bodyPr/>
                    <a:lstStyle/>
                    <a:p>
                      <a:pPr algn="ctr"/>
                      <a:r>
                        <a:rPr lang="en-ZA"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b="1" dirty="0" smtClean="0">
                          <a:solidFill>
                            <a:schemeClr val="bg1"/>
                          </a:solidFill>
                          <a:latin typeface="Arial" panose="020B0604020202020204" pitchFamily="34" charset="0"/>
                          <a:cs typeface="Arial" panose="020B0604020202020204" pitchFamily="34" charset="0"/>
                        </a:rPr>
                        <a:t>(2020/21)</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Q1</a:t>
                      </a:r>
                      <a:endParaRPr lang="en-ZA" dirty="0">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Q2</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Q3</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r>
                        <a:rPr lang="en-ZA" b="1" dirty="0" smtClean="0">
                          <a:solidFill>
                            <a:schemeClr val="bg1"/>
                          </a:solidFill>
                          <a:latin typeface="Arial" panose="020B0604020202020204" pitchFamily="34" charset="0"/>
                          <a:cs typeface="Arial" panose="020B0604020202020204" pitchFamily="34" charset="0"/>
                        </a:rPr>
                        <a:t>Q4</a:t>
                      </a:r>
                      <a:endParaRPr lang="en-ZA"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Financial and compliance Audits on Social Assistance systems.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 social assistance Audits conducted</a:t>
                      </a:r>
                    </a:p>
                    <a:p>
                      <a:pPr>
                        <a:lnSpc>
                          <a:spcPct val="107000"/>
                        </a:lnSpc>
                        <a:spcAft>
                          <a:spcPts val="8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Updating of the 2020-21 annual audit coverage plan and 2020-23 three-year strategic social assistance audit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Development and approval of the financial audit planning documents.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1 financial audit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Development and approval of the compliance audit planning documents.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Submission of the 2020-21 annual audit coverage plan and 2020-23 three-year strategic social assistance audit plan for approval by the audit committee.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1 Compliance Audit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652772">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Number of anti-fraud training </a:t>
                      </a:r>
                      <a:r>
                        <a:rPr lang="en-US" sz="1200" dirty="0" smtClean="0">
                          <a:effectLst/>
                          <a:latin typeface="Arial" panose="020B0604020202020204" pitchFamily="34" charset="0"/>
                          <a:ea typeface="Calibri" panose="020F0502020204030204" pitchFamily="34" charset="0"/>
                          <a:cs typeface="Arial" panose="020B0604020202020204" pitchFamily="34" charset="0"/>
                        </a:rPr>
                        <a:t>sessions</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20 anti-fraud training sessions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5 anti-fraud training sessions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5 anti-fraud training sessions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5 anti-fraud training sessions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5 anti-fraud training sessions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652772">
                <a:tc>
                  <a:txBody>
                    <a:bodyPr/>
                    <a:lstStyle/>
                    <a:p>
                      <a:r>
                        <a:rPr lang="en-ZA" sz="1200" dirty="0" smtClean="0">
                          <a:latin typeface="Arial" panose="020B0604020202020204" pitchFamily="34" charset="0"/>
                          <a:cs typeface="Arial" panose="020B0604020202020204" pitchFamily="34" charset="0"/>
                        </a:rPr>
                        <a:t>% of appeals adjudicated within 90 days of receipt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95% of appeals adjudicated within 90 days of receipt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95% of appeals adjudicated within 90 days of receipt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95% of appeals adjudicated within 90 days of receipt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95% of appeals adjudicated within 90 days of receipt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95% of appeals adjudicated within 90 days of receipt</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2" name="Title 1"/>
          <p:cNvSpPr>
            <a:spLocks noGrp="1"/>
          </p:cNvSpPr>
          <p:nvPr>
            <p:ph type="title"/>
          </p:nvPr>
        </p:nvSpPr>
        <p:spPr>
          <a:xfrm>
            <a:off x="495300" y="136093"/>
            <a:ext cx="8915400" cy="542780"/>
          </a:xfrm>
        </p:spPr>
        <p:txBody>
          <a:bodyPr>
            <a:normAutofit/>
          </a:bodyPr>
          <a:lstStyle/>
          <a:p>
            <a:r>
              <a:rPr lang="en-ZA" sz="2800" b="1" dirty="0">
                <a:solidFill>
                  <a:prstClr val="black"/>
                </a:solidFill>
                <a:latin typeface="Arial" panose="020B0604020202020204" pitchFamily="34" charset="0"/>
                <a:cs typeface="Arial" panose="020B0604020202020204" pitchFamily="34" charset="0"/>
              </a:rPr>
              <a:t>Indicators, Annual and Quarterly targets</a:t>
            </a:r>
            <a:endParaRPr lang="en-ZA" dirty="0"/>
          </a:p>
        </p:txBody>
      </p:sp>
    </p:spTree>
    <p:extLst>
      <p:ext uri="{BB962C8B-B14F-4D97-AF65-F5344CB8AC3E}">
        <p14:creationId xmlns:p14="http://schemas.microsoft.com/office/powerpoint/2010/main" xmlns="" val="639296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30646"/>
            <a:ext cx="9324108" cy="1702953"/>
          </a:xfrm>
        </p:spPr>
        <p:txBody>
          <a:bodyPr>
            <a:normAutofit fontScale="90000"/>
          </a:bodyPr>
          <a:lstStyle/>
          <a:p>
            <a:pPr algn="ct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PROGRAMME 4: WELFARE SERVICES POLICY DEVELOPMENT AND IMPLEMENTATION SUPPORT</a:t>
            </a: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36523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55650925"/>
              </p:ext>
            </p:extLst>
          </p:nvPr>
        </p:nvGraphicFramePr>
        <p:xfrm>
          <a:off x="474515" y="895638"/>
          <a:ext cx="9254838" cy="4011642"/>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628362">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sz="1200" dirty="0" smtClean="0">
                          <a:latin typeface="Arial" panose="020B0604020202020204" pitchFamily="34" charset="0"/>
                          <a:cs typeface="Arial" panose="020B0604020202020204" pitchFamily="34" charset="0"/>
                        </a:rPr>
                        <a:t>Regulations on the Children’s Amendment Bill finalised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Regulations on the Children’s Amendment Bill drafted</a:t>
                      </a:r>
                      <a:endParaRPr lang="en-ZA" sz="1200" dirty="0">
                        <a:latin typeface="Arial" panose="020B0604020202020204" pitchFamily="34" charset="0"/>
                        <a:cs typeface="Arial" panose="020B0604020202020204" pitchFamily="34" charset="0"/>
                      </a:endParaRPr>
                    </a:p>
                  </a:txBody>
                  <a:tcPr/>
                </a:tc>
                <a:tc>
                  <a:txBody>
                    <a:bodyPr/>
                    <a:lstStyle/>
                    <a:p>
                      <a:pPr algn="ctr"/>
                      <a:r>
                        <a:rPr lang="en-ZA"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regulations on the Children’s Amendment Bill</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
                      </a:r>
                      <a:r>
                        <a:rPr lang="en-ZA" sz="1200" baseline="0" dirty="0" smtClean="0">
                          <a:latin typeface="Arial" panose="020B0604020202020204" pitchFamily="34" charset="0"/>
                          <a:cs typeface="Arial" panose="020B0604020202020204" pitchFamily="34" charset="0"/>
                        </a:rPr>
                        <a:t> Stakeholders on the draft regulations on the Children’s Amendment Bill</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Regulations on the Children’s Amendment Bill drafted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ZA" sz="1200" dirty="0" smtClean="0">
                          <a:latin typeface="Arial" panose="020B0604020202020204" pitchFamily="34" charset="0"/>
                          <a:cs typeface="Arial" panose="020B0604020202020204" pitchFamily="34" charset="0"/>
                        </a:rPr>
                        <a:t>National Plan of Action for Children (NPAC): Annual Report on The Status of Children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NPAC: Annual Report on the Status of Children finalised.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solidFill>
                            <a:schemeClr val="tx1"/>
                          </a:solidFill>
                          <a:latin typeface="Arial" panose="020B0604020202020204" pitchFamily="34" charset="0"/>
                          <a:cs typeface="Arial" panose="020B0604020202020204" pitchFamily="34" charset="0"/>
                        </a:rPr>
                        <a:t>Collect and consolidate data from government departments for the annual Report on Status of Children</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smtClean="0">
                          <a:solidFill>
                            <a:schemeClr val="tx1"/>
                          </a:solidFill>
                          <a:latin typeface="Arial" panose="020B0604020202020204" pitchFamily="34" charset="0"/>
                          <a:cs typeface="Arial" panose="020B0604020202020204" pitchFamily="34" charset="0"/>
                        </a:rPr>
                        <a:t>Collect and consolidate data from government departments for the annual Report on Status of Children</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smtClean="0">
                          <a:solidFill>
                            <a:schemeClr val="tx1"/>
                          </a:solidFill>
                          <a:latin typeface="Arial" panose="020B0604020202020204" pitchFamily="34" charset="0"/>
                          <a:cs typeface="Arial" panose="020B0604020202020204" pitchFamily="34" charset="0"/>
                        </a:rPr>
                        <a:t>Submit NPAC Draft Annual Report on the Status of Children to decision making forums</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NPAC: Annual Report on the Status of Children finalised.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ZA" sz="1200" dirty="0" smtClean="0">
                          <a:latin typeface="Arial" panose="020B0604020202020204" pitchFamily="34" charset="0"/>
                          <a:cs typeface="Arial" panose="020B0604020202020204" pitchFamily="34" charset="0"/>
                        </a:rPr>
                        <a:t>The AU and UN Regional and International Treaty Reports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Second AU Report on the Rights and Welfare of the Child finalised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Second AU report on the Rights and Welfare of the Child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Submit draft Second AU report on the Rights and Welfare of the Child to decision making forums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Submit draft Second AU report on the Rights and Welfare of the Child to decision making forums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Second AU Report on the Rights and Welfare of the Child finalised</a:t>
                      </a:r>
                    </a:p>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2" name="Title 1"/>
          <p:cNvSpPr>
            <a:spLocks noGrp="1"/>
          </p:cNvSpPr>
          <p:nvPr>
            <p:ph type="title"/>
          </p:nvPr>
        </p:nvSpPr>
        <p:spPr>
          <a:xfrm>
            <a:off x="474515" y="0"/>
            <a:ext cx="8915400" cy="418089"/>
          </a:xfrm>
        </p:spPr>
        <p:txBody>
          <a:bodyPr>
            <a:normAutofit fontScale="90000"/>
          </a:bodyPr>
          <a:lstStyle/>
          <a:p>
            <a:r>
              <a:rPr lang="en-ZA" sz="2800" b="1" dirty="0">
                <a:solidFill>
                  <a:prstClr val="black"/>
                </a:solidFill>
                <a:latin typeface="Arial" panose="020B0604020202020204" pitchFamily="34" charset="0"/>
                <a:cs typeface="Arial" panose="020B0604020202020204" pitchFamily="34" charset="0"/>
              </a:rPr>
              <a:t>Indicators, Annual and Quarterly targets</a:t>
            </a:r>
            <a:endParaRPr lang="en-ZA" dirty="0"/>
          </a:p>
        </p:txBody>
      </p:sp>
      <p:sp>
        <p:nvSpPr>
          <p:cNvPr id="5" name="Title 1"/>
          <p:cNvSpPr txBox="1">
            <a:spLocks/>
          </p:cNvSpPr>
          <p:nvPr/>
        </p:nvSpPr>
        <p:spPr>
          <a:xfrm>
            <a:off x="644234" y="447819"/>
            <a:ext cx="8915400" cy="41808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latin typeface="Arial" panose="020B0604020202020204" pitchFamily="34" charset="0"/>
                <a:cs typeface="Arial" panose="020B0604020202020204" pitchFamily="34" charset="0"/>
              </a:rPr>
              <a:t>Sub programme: Children, legislation, monitoring and reporting</a:t>
            </a:r>
            <a:endParaRPr lang="en-ZA"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52781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908145556"/>
              </p:ext>
            </p:extLst>
          </p:nvPr>
        </p:nvGraphicFramePr>
        <p:xfrm>
          <a:off x="162792" y="1187717"/>
          <a:ext cx="9550169" cy="3277773"/>
        </p:xfrm>
        <a:graphic>
          <a:graphicData uri="http://schemas.openxmlformats.org/drawingml/2006/table">
            <a:tbl>
              <a:tblPr firstRow="1" bandRow="1">
                <a:tableStyleId>{5C22544A-7EE6-4342-B048-85BDC9FD1C3A}</a:tableStyleId>
              </a:tblPr>
              <a:tblGrid>
                <a:gridCol w="1591695">
                  <a:extLst>
                    <a:ext uri="{9D8B030D-6E8A-4147-A177-3AD203B41FA5}">
                      <a16:colId xmlns:a16="http://schemas.microsoft.com/office/drawing/2014/main" xmlns="" val="20000"/>
                    </a:ext>
                  </a:extLst>
                </a:gridCol>
                <a:gridCol w="1842153">
                  <a:extLst>
                    <a:ext uri="{9D8B030D-6E8A-4147-A177-3AD203B41FA5}">
                      <a16:colId xmlns:a16="http://schemas.microsoft.com/office/drawing/2014/main" xmlns="" val="20001"/>
                    </a:ext>
                  </a:extLst>
                </a:gridCol>
                <a:gridCol w="1706880">
                  <a:extLst>
                    <a:ext uri="{9D8B030D-6E8A-4147-A177-3AD203B41FA5}">
                      <a16:colId xmlns:a16="http://schemas.microsoft.com/office/drawing/2014/main" xmlns="" val="20002"/>
                    </a:ext>
                  </a:extLst>
                </a:gridCol>
                <a:gridCol w="1463040">
                  <a:extLst>
                    <a:ext uri="{9D8B030D-6E8A-4147-A177-3AD203B41FA5}">
                      <a16:colId xmlns:a16="http://schemas.microsoft.com/office/drawing/2014/main" xmlns="" val="20003"/>
                    </a:ext>
                  </a:extLst>
                </a:gridCol>
                <a:gridCol w="1354706">
                  <a:extLst>
                    <a:ext uri="{9D8B030D-6E8A-4147-A177-3AD203B41FA5}">
                      <a16:colId xmlns:a16="http://schemas.microsoft.com/office/drawing/2014/main" xmlns="" val="20004"/>
                    </a:ext>
                  </a:extLst>
                </a:gridCol>
                <a:gridCol w="1591695">
                  <a:extLst>
                    <a:ext uri="{9D8B030D-6E8A-4147-A177-3AD203B41FA5}">
                      <a16:colId xmlns:a16="http://schemas.microsoft.com/office/drawing/2014/main" xmlns="" val="20005"/>
                    </a:ext>
                  </a:extLst>
                </a:gridCol>
              </a:tblGrid>
              <a:tr h="537875">
                <a:tc>
                  <a:txBody>
                    <a:bodyPr/>
                    <a:lstStyle/>
                    <a:p>
                      <a:pPr algn="ctr"/>
                      <a:r>
                        <a:rPr lang="en-ZA" sz="12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bg1"/>
                          </a:solidFill>
                          <a:latin typeface="Arial" panose="020B0604020202020204" pitchFamily="34" charset="0"/>
                          <a:cs typeface="Arial" panose="020B0604020202020204" pitchFamily="34" charset="0"/>
                        </a:rPr>
                        <a:t>(2020/21)</a:t>
                      </a:r>
                      <a:endParaRPr lang="en-ZA" sz="1200" dirty="0">
                        <a:latin typeface="Arial" panose="020B0604020202020204" pitchFamily="34" charset="0"/>
                        <a:cs typeface="Arial" panose="020B0604020202020204" pitchFamily="34" charset="0"/>
                      </a:endParaRPr>
                    </a:p>
                  </a:txBody>
                  <a:tcPr/>
                </a:tc>
                <a:tc>
                  <a:txBody>
                    <a:bodyPr/>
                    <a:lstStyle/>
                    <a:p>
                      <a:pPr algn="ctr"/>
                      <a:r>
                        <a:rPr lang="en-ZA" sz="1200" dirty="0" smtClean="0">
                          <a:latin typeface="Arial" panose="020B0604020202020204" pitchFamily="34" charset="0"/>
                          <a:cs typeface="Arial" panose="020B0604020202020204" pitchFamily="34" charset="0"/>
                        </a:rPr>
                        <a:t>Q1</a:t>
                      </a:r>
                      <a:endParaRPr lang="en-ZA" sz="1200" dirty="0">
                        <a:latin typeface="Arial" panose="020B0604020202020204" pitchFamily="34" charset="0"/>
                        <a:cs typeface="Arial" panose="020B0604020202020204" pitchFamily="34" charset="0"/>
                      </a:endParaRPr>
                    </a:p>
                  </a:txBody>
                  <a:tcPr/>
                </a:tc>
                <a:tc>
                  <a:txBody>
                    <a:bodyPr/>
                    <a:lstStyle/>
                    <a:p>
                      <a:r>
                        <a:rPr lang="en-ZA" sz="1200" b="1" dirty="0" smtClean="0">
                          <a:solidFill>
                            <a:schemeClr val="bg1"/>
                          </a:solidFill>
                          <a:latin typeface="Arial" panose="020B0604020202020204" pitchFamily="34" charset="0"/>
                          <a:cs typeface="Arial" panose="020B0604020202020204" pitchFamily="34" charset="0"/>
                        </a:rPr>
                        <a:t>Q2</a:t>
                      </a:r>
                      <a:endParaRPr lang="en-ZA" sz="1200" b="1" dirty="0">
                        <a:solidFill>
                          <a:schemeClr val="bg1"/>
                        </a:solidFill>
                        <a:latin typeface="Arial" panose="020B0604020202020204" pitchFamily="34" charset="0"/>
                        <a:cs typeface="Arial" panose="020B0604020202020204" pitchFamily="34" charset="0"/>
                      </a:endParaRPr>
                    </a:p>
                  </a:txBody>
                  <a:tcPr/>
                </a:tc>
                <a:tc>
                  <a:txBody>
                    <a:bodyPr/>
                    <a:lstStyle/>
                    <a:p>
                      <a:r>
                        <a:rPr lang="en-ZA" sz="1200" b="1" dirty="0" smtClean="0">
                          <a:solidFill>
                            <a:schemeClr val="bg1"/>
                          </a:solidFill>
                          <a:latin typeface="Arial" panose="020B0604020202020204" pitchFamily="34" charset="0"/>
                          <a:cs typeface="Arial" panose="020B0604020202020204" pitchFamily="34" charset="0"/>
                        </a:rPr>
                        <a:t>Q3</a:t>
                      </a:r>
                      <a:endParaRPr lang="en-ZA" sz="1200" b="1" dirty="0">
                        <a:solidFill>
                          <a:schemeClr val="bg1"/>
                        </a:solidFill>
                        <a:latin typeface="Arial" panose="020B0604020202020204" pitchFamily="34" charset="0"/>
                        <a:cs typeface="Arial" panose="020B0604020202020204" pitchFamily="34" charset="0"/>
                      </a:endParaRPr>
                    </a:p>
                  </a:txBody>
                  <a:tcPr/>
                </a:tc>
                <a:tc>
                  <a:txBody>
                    <a:bodyPr/>
                    <a:lstStyle/>
                    <a:p>
                      <a:r>
                        <a:rPr lang="en-ZA" sz="1200" b="1" dirty="0" smtClean="0">
                          <a:solidFill>
                            <a:schemeClr val="bg1"/>
                          </a:solidFill>
                          <a:latin typeface="Arial" panose="020B0604020202020204" pitchFamily="34" charset="0"/>
                          <a:cs typeface="Arial" panose="020B0604020202020204" pitchFamily="34" charset="0"/>
                        </a:rPr>
                        <a:t>Q4</a:t>
                      </a:r>
                      <a:endParaRPr lang="en-ZA" sz="12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67601">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ECD service delivery model for the social development sector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service delivery model </a:t>
                      </a: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Discussion document on service delivery model developed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Discussion document on service delivery model consulted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service delivery model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67601">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ECD Quality Assurance and Support System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quality assurance system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Discussion document on quality assurance system </a:t>
                      </a:r>
                      <a:r>
                        <a:rPr lang="en-US" sz="1200" dirty="0" smtClean="0">
                          <a:effectLst/>
                          <a:latin typeface="Arial" panose="020B0604020202020204" pitchFamily="34" charset="0"/>
                          <a:ea typeface="Calibri" panose="020F0502020204030204" pitchFamily="34" charset="0"/>
                          <a:cs typeface="Arial" panose="020B0604020202020204" pitchFamily="34" charset="0"/>
                        </a:rPr>
                        <a:t>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Discussion document on quality assurance system consulted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Draft quality assurance system 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67601">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ECD HR strategy for 0-4-year age cohort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Situational analysis Report on ECD HR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smtClean="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Desktop analysis on ECD HR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Desktop analysis report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Situational analysis Report on ECD HR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67601">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Number of master trainers trained on parenting programme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100 master trainers trained on parenting programme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50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50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5" name="Title 1"/>
          <p:cNvSpPr txBox="1">
            <a:spLocks/>
          </p:cNvSpPr>
          <p:nvPr/>
        </p:nvSpPr>
        <p:spPr>
          <a:xfrm>
            <a:off x="477982" y="347226"/>
            <a:ext cx="8915400" cy="5427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latin typeface="Arial" panose="020B0604020202020204" pitchFamily="34" charset="0"/>
                <a:cs typeface="Arial" panose="020B0604020202020204" pitchFamily="34" charset="0"/>
              </a:rPr>
              <a:t>Sub programme: ECD</a:t>
            </a:r>
            <a:endParaRPr lang="en-ZA" sz="1800" dirty="0"/>
          </a:p>
        </p:txBody>
      </p:sp>
    </p:spTree>
    <p:extLst>
      <p:ext uri="{BB962C8B-B14F-4D97-AF65-F5344CB8AC3E}">
        <p14:creationId xmlns:p14="http://schemas.microsoft.com/office/powerpoint/2010/main" xmlns="" val="1588491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25581" y="1385455"/>
          <a:ext cx="9254838" cy="2798619"/>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699655">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944534">
                <a:tc>
                  <a:txBody>
                    <a:bodyPr/>
                    <a:lstStyle/>
                    <a:p>
                      <a:r>
                        <a:rPr lang="en-ZA" sz="1200" dirty="0" smtClean="0">
                          <a:latin typeface="Arial" panose="020B0604020202020204" pitchFamily="34" charset="0"/>
                          <a:cs typeface="Arial" panose="020B0604020202020204" pitchFamily="34" charset="0"/>
                        </a:rPr>
                        <a:t>Number of SSPs capacitated on</a:t>
                      </a:r>
                    </a:p>
                    <a:p>
                      <a:r>
                        <a:rPr lang="en-ZA" sz="1200" dirty="0" smtClean="0">
                          <a:latin typeface="Arial" panose="020B0604020202020204" pitchFamily="34" charset="0"/>
                          <a:cs typeface="Arial" panose="020B0604020202020204" pitchFamily="34" charset="0"/>
                        </a:rPr>
                        <a:t>psycho-social support guidelines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300</a:t>
                      </a:r>
                    </a:p>
                  </a:txBody>
                  <a:tcPr/>
                </a:tc>
                <a:tc>
                  <a:txBody>
                    <a:bodyPr/>
                    <a:lstStyle/>
                    <a:p>
                      <a:r>
                        <a:rPr lang="en-ZA" sz="1200" dirty="0" smtClean="0">
                          <a:latin typeface="Arial" panose="020B0604020202020204" pitchFamily="34" charset="0"/>
                          <a:cs typeface="Arial" panose="020B0604020202020204" pitchFamily="34" charset="0"/>
                        </a:rPr>
                        <a:t>70</a:t>
                      </a:r>
                    </a:p>
                  </a:txBody>
                  <a:tcPr/>
                </a:tc>
                <a:tc>
                  <a:txBody>
                    <a:bodyPr/>
                    <a:lstStyle/>
                    <a:p>
                      <a:r>
                        <a:rPr lang="en-ZA" sz="1200" dirty="0" smtClean="0">
                          <a:latin typeface="Arial" panose="020B0604020202020204" pitchFamily="34" charset="0"/>
                          <a:cs typeface="Arial" panose="020B0604020202020204" pitchFamily="34" charset="0"/>
                        </a:rPr>
                        <a:t>100</a:t>
                      </a:r>
                    </a:p>
                  </a:txBody>
                  <a:tcPr/>
                </a:tc>
                <a:tc>
                  <a:txBody>
                    <a:bodyPr/>
                    <a:lstStyle/>
                    <a:p>
                      <a:r>
                        <a:rPr lang="en-ZA" sz="1200" dirty="0" smtClean="0">
                          <a:latin typeface="Arial" panose="020B0604020202020204" pitchFamily="34" charset="0"/>
                          <a:cs typeface="Arial" panose="020B0604020202020204" pitchFamily="34" charset="0"/>
                        </a:rPr>
                        <a:t>70</a:t>
                      </a:r>
                    </a:p>
                    <a:p>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60</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154430">
                <a:tc>
                  <a:txBody>
                    <a:bodyPr/>
                    <a:lstStyle/>
                    <a:p>
                      <a:r>
                        <a:rPr lang="en-ZA" sz="1200" dirty="0" smtClean="0">
                          <a:latin typeface="Arial" panose="020B0604020202020204" pitchFamily="34" charset="0"/>
                          <a:cs typeface="Arial" panose="020B0604020202020204" pitchFamily="34" charset="0"/>
                        </a:rPr>
                        <a:t>Number of SSPs capacitated on Social and Behaviour Change (SBC) programmes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300</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100</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100</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100</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5" name="Title 1"/>
          <p:cNvSpPr txBox="1">
            <a:spLocks/>
          </p:cNvSpPr>
          <p:nvPr/>
        </p:nvSpPr>
        <p:spPr>
          <a:xfrm>
            <a:off x="495300" y="716758"/>
            <a:ext cx="8915400" cy="5427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latin typeface="Arial" panose="020B0604020202020204" pitchFamily="34" charset="0"/>
                <a:cs typeface="Arial" panose="020B0604020202020204" pitchFamily="34" charset="0"/>
              </a:rPr>
              <a:t>Sub programme: HIV AIDS</a:t>
            </a:r>
            <a:endParaRPr lang="en-ZA"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24015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25581" y="678871"/>
          <a:ext cx="9254838" cy="4765964"/>
        </p:xfrm>
        <a:graphic>
          <a:graphicData uri="http://schemas.openxmlformats.org/drawingml/2006/table">
            <a:tbl>
              <a:tblPr firstRow="1" bandRow="1">
                <a:tableStyleId>{5C22544A-7EE6-4342-B048-85BDC9FD1C3A}</a:tableStyleId>
              </a:tblPr>
              <a:tblGrid>
                <a:gridCol w="2237510">
                  <a:extLst>
                    <a:ext uri="{9D8B030D-6E8A-4147-A177-3AD203B41FA5}">
                      <a16:colId xmlns:a16="http://schemas.microsoft.com/office/drawing/2014/main" xmlns="" val="20000"/>
                    </a:ext>
                  </a:extLst>
                </a:gridCol>
                <a:gridCol w="1454727">
                  <a:extLst>
                    <a:ext uri="{9D8B030D-6E8A-4147-A177-3AD203B41FA5}">
                      <a16:colId xmlns:a16="http://schemas.microsoft.com/office/drawing/2014/main" xmlns="" val="20001"/>
                    </a:ext>
                  </a:extLst>
                </a:gridCol>
                <a:gridCol w="1468582">
                  <a:extLst>
                    <a:ext uri="{9D8B030D-6E8A-4147-A177-3AD203B41FA5}">
                      <a16:colId xmlns:a16="http://schemas.microsoft.com/office/drawing/2014/main" xmlns="" val="20002"/>
                    </a:ext>
                  </a:extLst>
                </a:gridCol>
                <a:gridCol w="1468582">
                  <a:extLst>
                    <a:ext uri="{9D8B030D-6E8A-4147-A177-3AD203B41FA5}">
                      <a16:colId xmlns:a16="http://schemas.microsoft.com/office/drawing/2014/main" xmlns="" val="20003"/>
                    </a:ext>
                  </a:extLst>
                </a:gridCol>
                <a:gridCol w="1468582">
                  <a:extLst>
                    <a:ext uri="{9D8B030D-6E8A-4147-A177-3AD203B41FA5}">
                      <a16:colId xmlns:a16="http://schemas.microsoft.com/office/drawing/2014/main" xmlns="" val="20004"/>
                    </a:ext>
                  </a:extLst>
                </a:gridCol>
                <a:gridCol w="1156855">
                  <a:extLst>
                    <a:ext uri="{9D8B030D-6E8A-4147-A177-3AD203B41FA5}">
                      <a16:colId xmlns:a16="http://schemas.microsoft.com/office/drawing/2014/main" xmlns="" val="20005"/>
                    </a:ext>
                  </a:extLst>
                </a:gridCol>
              </a:tblGrid>
              <a:tr h="973627">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40904">
                <a:tc>
                  <a:txBody>
                    <a:bodyPr/>
                    <a:lstStyle/>
                    <a:p>
                      <a:r>
                        <a:rPr lang="en-ZA" sz="1200" dirty="0" smtClean="0">
                          <a:latin typeface="Arial" panose="020B0604020202020204" pitchFamily="34" charset="0"/>
                          <a:cs typeface="Arial" panose="020B0604020202020204" pitchFamily="34" charset="0"/>
                        </a:rPr>
                        <a:t>Number of SWs capacitated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500 SW capacitated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70 SW capacitated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143 SW capacitated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143 SW capacitated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144 SW capacitated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406350">
                <a:tc>
                  <a:txBody>
                    <a:bodyPr/>
                    <a:lstStyle/>
                    <a:p>
                      <a:r>
                        <a:rPr lang="en-ZA" sz="1200" dirty="0" smtClean="0">
                          <a:latin typeface="Arial" panose="020B0604020202020204" pitchFamily="34" charset="0"/>
                          <a:cs typeface="Arial" panose="020B0604020202020204" pitchFamily="34" charset="0"/>
                        </a:rPr>
                        <a:t>Monitoring tool on the implementation of Guidelines on Community Based Prevention and Early intervention services to vulnerable children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monitoring tool finalised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Develop the zero draft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for inputs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for inputs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monitoring tool finalised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406350">
                <a:tc>
                  <a:txBody>
                    <a:bodyPr/>
                    <a:lstStyle/>
                    <a:p>
                      <a:r>
                        <a:rPr lang="en-ZA" sz="1200" dirty="0" smtClean="0">
                          <a:latin typeface="Arial" panose="020B0604020202020204" pitchFamily="34" charset="0"/>
                          <a:cs typeface="Arial" panose="020B0604020202020204" pitchFamily="34" charset="0"/>
                        </a:rPr>
                        <a:t>Monitoring tool on the Intersectoral protocol on the Prevention and Management of Violence against Children, Child abuse, Neglect and Exploitation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monitoring tool finalised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Develop the zero draft</a:t>
                      </a:r>
                    </a:p>
                    <a:p>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for inputs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for inputs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monitoring tool finalised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438733">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a:xfrm>
            <a:off x="190500" y="302347"/>
            <a:ext cx="8915400" cy="376526"/>
          </a:xfrm>
        </p:spPr>
        <p:txBody>
          <a:bodyPr>
            <a:normAutofit/>
          </a:bodyPr>
          <a:lstStyle/>
          <a:p>
            <a:pPr algn="l"/>
            <a:r>
              <a:rPr lang="en-ZA" sz="1800" b="1" dirty="0" smtClean="0">
                <a:latin typeface="Arial" panose="020B0604020202020204" pitchFamily="34" charset="0"/>
                <a:cs typeface="Arial" panose="020B0604020202020204" pitchFamily="34" charset="0"/>
              </a:rPr>
              <a:t>Sub programme: Child protection</a:t>
            </a:r>
            <a:endParaRPr lang="en-ZA"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051004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93544220"/>
              </p:ext>
            </p:extLst>
          </p:nvPr>
        </p:nvGraphicFramePr>
        <p:xfrm>
          <a:off x="325581" y="1004392"/>
          <a:ext cx="9254838" cy="4274516"/>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947497">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Draft Social Service Practitioners Bill</a:t>
                      </a: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Social Service Practitioners Draft Bill finalised</a:t>
                      </a: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Gazetting of the Bill</a:t>
                      </a: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Redrafting of the Bill</a:t>
                      </a: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Bill submitted to FOSAD Cluster</a:t>
                      </a: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Social Service Practitioners Draft Bill finalised</a:t>
                      </a:r>
                    </a:p>
                  </a:txBody>
                  <a:tcPr marL="68580" marR="68580" marT="0" marB="0"/>
                </a:tc>
                <a:extLst>
                  <a:ext uri="{0D108BD9-81ED-4DB2-BD59-A6C34878D82A}">
                    <a16:rowId xmlns:a16="http://schemas.microsoft.com/office/drawing/2014/main" xmlns="" val="10001"/>
                  </a:ext>
                </a:extLst>
              </a:tr>
              <a:tr h="370840">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White Paper on Social Development</a:t>
                      </a: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Develop an implementation plan on White </a:t>
                      </a:r>
                      <a:r>
                        <a:rPr lang="en-ZA" sz="1200" dirty="0">
                          <a:effectLst/>
                          <a:latin typeface="Arial" panose="020B0604020202020204" pitchFamily="34" charset="0"/>
                          <a:ea typeface="Calibri" panose="020F0502020204030204" pitchFamily="34" charset="0"/>
                          <a:cs typeface="Arial" panose="020B0604020202020204" pitchFamily="34" charset="0"/>
                        </a:rPr>
                        <a:t>Paper for Social </a:t>
                      </a:r>
                      <a:r>
                        <a:rPr lang="en-ZA" sz="1200" dirty="0" smtClean="0">
                          <a:effectLst/>
                          <a:latin typeface="Arial" panose="020B0604020202020204" pitchFamily="34" charset="0"/>
                          <a:ea typeface="Calibri" panose="020F0502020204030204" pitchFamily="34" charset="0"/>
                          <a:cs typeface="Arial" panose="020B0604020202020204" pitchFamily="34" charset="0"/>
                        </a:rPr>
                        <a:t>Development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Develop draft implementation plan </a:t>
                      </a:r>
                    </a:p>
                  </a:txBody>
                  <a:tcPr marL="68580" marR="68580" marT="0" marB="0"/>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Consult </a:t>
                      </a:r>
                      <a:r>
                        <a:rPr lang="en-GB" sz="1200" dirty="0" smtClean="0">
                          <a:effectLst/>
                          <a:latin typeface="Arial" panose="020B0604020202020204" pitchFamily="34" charset="0"/>
                          <a:ea typeface="Calibri" panose="020F0502020204030204" pitchFamily="34" charset="0"/>
                          <a:cs typeface="Arial" panose="020B0604020202020204" pitchFamily="34" charset="0"/>
                        </a:rPr>
                        <a:t>stakeholders on the White Paper</a:t>
                      </a:r>
                      <a:r>
                        <a:rPr lang="en-GB" sz="1200" baseline="0" dirty="0" smtClean="0">
                          <a:effectLst/>
                          <a:latin typeface="Arial" panose="020B0604020202020204" pitchFamily="34" charset="0"/>
                          <a:ea typeface="Calibri" panose="020F0502020204030204" pitchFamily="34" charset="0"/>
                          <a:cs typeface="Arial" panose="020B0604020202020204" pitchFamily="34" charset="0"/>
                        </a:rPr>
                        <a:t> on Social Development implementation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smtClean="0">
                          <a:effectLst/>
                          <a:latin typeface="Arial" panose="020B0604020202020204" pitchFamily="34" charset="0"/>
                          <a:ea typeface="Calibri" panose="020F0502020204030204" pitchFamily="34" charset="0"/>
                          <a:cs typeface="Arial" panose="020B0604020202020204" pitchFamily="34" charset="0"/>
                        </a:rPr>
                        <a:t>Consult stakeholders on the White Paper</a:t>
                      </a:r>
                      <a:r>
                        <a:rPr lang="en-GB" sz="1200" baseline="0" smtClean="0">
                          <a:effectLst/>
                          <a:latin typeface="Arial" panose="020B0604020202020204" pitchFamily="34" charset="0"/>
                          <a:ea typeface="Calibri" panose="020F0502020204030204" pitchFamily="34" charset="0"/>
                          <a:cs typeface="Arial" panose="020B0604020202020204" pitchFamily="34" charset="0"/>
                        </a:rPr>
                        <a:t> on Social Development implementation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smtClean="0">
                          <a:effectLst/>
                          <a:latin typeface="Arial" panose="020B0604020202020204" pitchFamily="34" charset="0"/>
                          <a:ea typeface="Calibri" panose="020F0502020204030204" pitchFamily="34" charset="0"/>
                          <a:cs typeface="Arial" panose="020B0604020202020204" pitchFamily="34" charset="0"/>
                        </a:rPr>
                        <a:t>Consult stakeholders on the White Paper</a:t>
                      </a:r>
                      <a:r>
                        <a:rPr lang="en-GB" sz="1200" baseline="0" dirty="0" smtClean="0">
                          <a:effectLst/>
                          <a:latin typeface="Arial" panose="020B0604020202020204" pitchFamily="34" charset="0"/>
                          <a:ea typeface="Calibri" panose="020F0502020204030204" pitchFamily="34" charset="0"/>
                          <a:cs typeface="Arial" panose="020B0604020202020204" pitchFamily="34" charset="0"/>
                        </a:rPr>
                        <a:t> on Social Development implementation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70840">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Draft Social Development Bill</a:t>
                      </a: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Develop Draft Social Development Bill</a:t>
                      </a:r>
                    </a:p>
                  </a:txBody>
                  <a:tcPr marL="68580" marR="68580" marT="0" marB="0"/>
                </a:tc>
                <a:tc>
                  <a:txBody>
                    <a:bodyPr/>
                    <a:lstStyle/>
                    <a:p>
                      <a:pPr algn="ct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Develop </a:t>
                      </a:r>
                      <a:r>
                        <a:rPr lang="en-ZA" sz="1200" dirty="0" smtClean="0">
                          <a:effectLst/>
                          <a:latin typeface="Arial" panose="020B0604020202020204" pitchFamily="34" charset="0"/>
                          <a:ea typeface="Calibri" panose="020F0502020204030204" pitchFamily="34" charset="0"/>
                          <a:cs typeface="Arial" panose="020B0604020202020204" pitchFamily="34" charset="0"/>
                        </a:rPr>
                        <a:t>the 1st Social Development Bill in </a:t>
                      </a:r>
                      <a:r>
                        <a:rPr lang="en-ZA" sz="1200" dirty="0">
                          <a:effectLst/>
                          <a:latin typeface="Arial" panose="020B0604020202020204" pitchFamily="34" charset="0"/>
                          <a:ea typeface="Calibri" panose="020F0502020204030204" pitchFamily="34" charset="0"/>
                          <a:cs typeface="Arial" panose="020B0604020202020204" pitchFamily="34" charset="0"/>
                        </a:rPr>
                        <a:t>partnership with Legal Services</a:t>
                      </a:r>
                    </a:p>
                    <a:p>
                      <a:pPr>
                        <a:lnSpc>
                          <a:spcPct val="107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Consult Stakeholders on </a:t>
                      </a:r>
                      <a:r>
                        <a:rPr lang="en-ZA" sz="1200" dirty="0">
                          <a:effectLst/>
                          <a:latin typeface="Arial" panose="020B0604020202020204" pitchFamily="34" charset="0"/>
                          <a:ea typeface="Calibri" panose="020F0502020204030204" pitchFamily="34" charset="0"/>
                          <a:cs typeface="Arial" panose="020B0604020202020204" pitchFamily="34" charset="0"/>
                        </a:rPr>
                        <a:t>the draft Social Development Bill</a:t>
                      </a: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Draft Social Development Bill developed</a:t>
                      </a:r>
                    </a:p>
                  </a:txBody>
                  <a:tcPr marL="68580" marR="68580" marT="0" marB="0"/>
                </a:tc>
                <a:extLst>
                  <a:ext uri="{0D108BD9-81ED-4DB2-BD59-A6C34878D82A}">
                    <a16:rowId xmlns:a16="http://schemas.microsoft.com/office/drawing/2014/main" xmlns="" val="10003"/>
                  </a:ext>
                </a:extLst>
              </a:tr>
              <a:tr h="370840">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Regulations for Older Persons Amendment Bill</a:t>
                      </a:r>
                    </a:p>
                  </a:txBody>
                  <a:tcPr marL="68580" marR="68580" marT="0" marB="0"/>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Regulations for Older Persons Amendment Bill finalised</a:t>
                      </a: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Develop Draft Regulations for</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Older </a:t>
                      </a:r>
                      <a:r>
                        <a:rPr lang="en-ZA" sz="1200" dirty="0">
                          <a:effectLst/>
                          <a:latin typeface="Arial" panose="020B0604020202020204" pitchFamily="34" charset="0"/>
                          <a:ea typeface="Calibri" panose="020F0502020204030204" pitchFamily="34" charset="0"/>
                          <a:cs typeface="Arial" panose="020B0604020202020204" pitchFamily="34" charset="0"/>
                        </a:rPr>
                        <a:t>Persons Amendment </a:t>
                      </a:r>
                      <a:r>
                        <a:rPr lang="en-ZA" sz="1200" dirty="0" smtClean="0">
                          <a:effectLst/>
                          <a:latin typeface="Arial" panose="020B0604020202020204" pitchFamily="34" charset="0"/>
                          <a:ea typeface="Calibri" panose="020F0502020204030204" pitchFamily="34" charset="0"/>
                          <a:cs typeface="Arial" panose="020B0604020202020204" pitchFamily="34" charset="0"/>
                        </a:rPr>
                        <a:t>Bill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Develop Draft Regulations for</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Older Persons Amendment Bill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Bill submitted to FOSAD Cluster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Regulations for Older Persons Amendment Bill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a:xfrm>
            <a:off x="495300" y="407483"/>
            <a:ext cx="8915400" cy="542780"/>
          </a:xfrm>
        </p:spPr>
        <p:txBody>
          <a:bodyPr>
            <a:normAutofit/>
          </a:bodyPr>
          <a:lstStyle/>
          <a:p>
            <a:pPr algn="l"/>
            <a:r>
              <a:rPr lang="en-ZA" sz="1800" b="1" dirty="0" smtClean="0">
                <a:solidFill>
                  <a:prstClr val="black"/>
                </a:solidFill>
                <a:latin typeface="Arial" panose="020B0604020202020204" pitchFamily="34" charset="0"/>
                <a:cs typeface="Arial" panose="020B0604020202020204" pitchFamily="34" charset="0"/>
              </a:rPr>
              <a:t>Sub Programme: Professional social services and Older persons</a:t>
            </a:r>
            <a:endParaRPr lang="en-ZA" dirty="0"/>
          </a:p>
        </p:txBody>
      </p:sp>
    </p:spTree>
    <p:extLst>
      <p:ext uri="{BB962C8B-B14F-4D97-AF65-F5344CB8AC3E}">
        <p14:creationId xmlns:p14="http://schemas.microsoft.com/office/powerpoint/2010/main" xmlns="" val="3786234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25581" y="678873"/>
          <a:ext cx="9254838" cy="4879417"/>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660237">
                  <a:extLst>
                    <a:ext uri="{9D8B030D-6E8A-4147-A177-3AD203B41FA5}">
                      <a16:colId xmlns:a16="http://schemas.microsoft.com/office/drawing/2014/main" xmlns="" val="20002"/>
                    </a:ext>
                  </a:extLst>
                </a:gridCol>
                <a:gridCol w="1424709">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947497">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sz="1200" dirty="0" smtClean="0">
                          <a:latin typeface="Arial" panose="020B0604020202020204" pitchFamily="34" charset="0"/>
                          <a:cs typeface="Arial" panose="020B0604020202020204" pitchFamily="34" charset="0"/>
                        </a:rPr>
                        <a:t>Number of education and awareness sessions conducted on anti-</a:t>
                      </a:r>
                      <a:r>
                        <a:rPr lang="en-ZA" sz="1200" dirty="0" err="1" smtClean="0">
                          <a:latin typeface="Arial" panose="020B0604020202020204" pitchFamily="34" charset="0"/>
                          <a:cs typeface="Arial" panose="020B0604020202020204" pitchFamily="34" charset="0"/>
                        </a:rPr>
                        <a:t>gangsterism</a:t>
                      </a:r>
                      <a:r>
                        <a:rPr lang="en-ZA" sz="1200" dirty="0" smtClean="0">
                          <a:latin typeface="Arial" panose="020B0604020202020204" pitchFamily="34" charset="0"/>
                          <a:cs typeface="Arial" panose="020B0604020202020204" pitchFamily="34" charset="0"/>
                        </a:rPr>
                        <a:t> strategy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Conduct education and awareness sessions on anti-</a:t>
                      </a:r>
                      <a:r>
                        <a:rPr lang="en-ZA" sz="1200" dirty="0" err="1" smtClean="0">
                          <a:latin typeface="Arial" panose="020B0604020202020204" pitchFamily="34" charset="0"/>
                          <a:cs typeface="Arial" panose="020B0604020202020204" pitchFamily="34" charset="0"/>
                        </a:rPr>
                        <a:t>gangsterism</a:t>
                      </a:r>
                      <a:r>
                        <a:rPr lang="en-ZA" sz="1200" dirty="0" smtClean="0">
                          <a:latin typeface="Arial" panose="020B0604020202020204" pitchFamily="34" charset="0"/>
                          <a:cs typeface="Arial" panose="020B0604020202020204" pitchFamily="34" charset="0"/>
                        </a:rPr>
                        <a:t> strategy in nine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Develop an implementation plan to conduct education and awareness sessions on anti-</a:t>
                      </a:r>
                      <a:r>
                        <a:rPr lang="en-ZA" sz="1200" dirty="0" err="1" smtClean="0">
                          <a:latin typeface="Arial" panose="020B0604020202020204" pitchFamily="34" charset="0"/>
                          <a:cs typeface="Arial" panose="020B0604020202020204" pitchFamily="34" charset="0"/>
                        </a:rPr>
                        <a:t>gangsterism</a:t>
                      </a:r>
                      <a:r>
                        <a:rPr lang="en-ZA" sz="1200" dirty="0" smtClean="0">
                          <a:latin typeface="Arial" panose="020B0604020202020204" pitchFamily="34" charset="0"/>
                          <a:cs typeface="Arial" panose="020B0604020202020204" pitchFamily="34" charset="0"/>
                        </a:rPr>
                        <a:t> strategy in consultation with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Conduct education and awareness sessions on anti-</a:t>
                      </a:r>
                      <a:r>
                        <a:rPr lang="en-ZA" sz="1200" dirty="0" err="1" smtClean="0">
                          <a:latin typeface="Arial" panose="020B0604020202020204" pitchFamily="34" charset="0"/>
                          <a:cs typeface="Arial" panose="020B0604020202020204" pitchFamily="34" charset="0"/>
                        </a:rPr>
                        <a:t>gangsterism</a:t>
                      </a:r>
                      <a:r>
                        <a:rPr lang="en-ZA" sz="1200" dirty="0" smtClean="0">
                          <a:latin typeface="Arial" panose="020B0604020202020204" pitchFamily="34" charset="0"/>
                          <a:cs typeface="Arial" panose="020B0604020202020204" pitchFamily="34" charset="0"/>
                        </a:rPr>
                        <a:t> strategy in three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Conduct education and awareness sessions on anti-</a:t>
                      </a:r>
                      <a:r>
                        <a:rPr lang="en-ZA" sz="1200" dirty="0" err="1" smtClean="0">
                          <a:latin typeface="Arial" panose="020B0604020202020204" pitchFamily="34" charset="0"/>
                          <a:cs typeface="Arial" panose="020B0604020202020204" pitchFamily="34" charset="0"/>
                        </a:rPr>
                        <a:t>gangsterism</a:t>
                      </a:r>
                      <a:r>
                        <a:rPr lang="en-ZA" sz="1200" dirty="0" smtClean="0">
                          <a:latin typeface="Arial" panose="020B0604020202020204" pitchFamily="34" charset="0"/>
                          <a:cs typeface="Arial" panose="020B0604020202020204" pitchFamily="34" charset="0"/>
                        </a:rPr>
                        <a:t> strategy in three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Conduct education and awareness sessions on anti-</a:t>
                      </a:r>
                      <a:r>
                        <a:rPr lang="en-ZA" sz="1200" dirty="0" err="1" smtClean="0">
                          <a:latin typeface="Arial" panose="020B0604020202020204" pitchFamily="34" charset="0"/>
                          <a:cs typeface="Arial" panose="020B0604020202020204" pitchFamily="34" charset="0"/>
                        </a:rPr>
                        <a:t>gangsterism</a:t>
                      </a:r>
                      <a:r>
                        <a:rPr lang="en-ZA" sz="1200" dirty="0" smtClean="0">
                          <a:latin typeface="Arial" panose="020B0604020202020204" pitchFamily="34" charset="0"/>
                          <a:cs typeface="Arial" panose="020B0604020202020204" pitchFamily="34" charset="0"/>
                        </a:rPr>
                        <a:t> strategy in three provinces</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ZA" sz="1200" dirty="0" smtClean="0">
                          <a:latin typeface="Arial" panose="020B0604020202020204" pitchFamily="34" charset="0"/>
                          <a:cs typeface="Arial" panose="020B0604020202020204" pitchFamily="34" charset="0"/>
                        </a:rPr>
                        <a:t>Reviewed Integrated Social Crime Prevention Strategy (ISCPS)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Reviewing of the Integrated Social Crime Prevention Strategy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Development of a concept document for reviewing of the Integrated Social Crime Prevention Strategy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Consultations with 3 provinces on the reviewing of integrated social crime prevention strategy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Consultations with 3 provinces on the reviewing of integrated social crime prevention strategy</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Consultations with 3 provinces on the reviewing of integrated social crime prevention strategy</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ZA" sz="1200" dirty="0" smtClean="0">
                          <a:latin typeface="Arial" panose="020B0604020202020204" pitchFamily="34" charset="0"/>
                          <a:cs typeface="Arial" panose="020B0604020202020204" pitchFamily="34" charset="0"/>
                        </a:rPr>
                        <a:t>13 public treatment centres capacitated to implement Universal Treatment Curriculum</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Implement the Universal Treatment Curriculum in 5 public treatment centres.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Seek approval to implement Universal Treatment Curriculum (UTC) in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Implement UTC in 2 public treatment centres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Implement UTC in 2 public treatment centres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Implement UTC in 2 public treatment centres</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2" name="Title 1"/>
          <p:cNvSpPr>
            <a:spLocks noGrp="1"/>
          </p:cNvSpPr>
          <p:nvPr>
            <p:ph type="title"/>
          </p:nvPr>
        </p:nvSpPr>
        <p:spPr>
          <a:xfrm>
            <a:off x="495300" y="105931"/>
            <a:ext cx="8915400" cy="406687"/>
          </a:xfrm>
        </p:spPr>
        <p:txBody>
          <a:bodyPr>
            <a:normAutofit/>
          </a:bodyPr>
          <a:lstStyle/>
          <a:p>
            <a:pPr algn="l"/>
            <a:r>
              <a:rPr lang="en-ZA" sz="1800" b="1" dirty="0" smtClean="0">
                <a:latin typeface="Arial" panose="020B0604020202020204" pitchFamily="34" charset="0"/>
                <a:cs typeface="Arial" panose="020B0604020202020204" pitchFamily="34" charset="0"/>
              </a:rPr>
              <a:t>Sub programme: Families and social crime prevention</a:t>
            </a:r>
            <a:endParaRPr lang="en-ZA"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81806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607709235"/>
              </p:ext>
            </p:extLst>
          </p:nvPr>
        </p:nvGraphicFramePr>
        <p:xfrm>
          <a:off x="325581" y="457200"/>
          <a:ext cx="9254838" cy="5059680"/>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660237">
                  <a:extLst>
                    <a:ext uri="{9D8B030D-6E8A-4147-A177-3AD203B41FA5}">
                      <a16:colId xmlns:a16="http://schemas.microsoft.com/office/drawing/2014/main" xmlns="" val="20002"/>
                    </a:ext>
                  </a:extLst>
                </a:gridCol>
                <a:gridCol w="1424709">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526473">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sz="1200" dirty="0" smtClean="0">
                          <a:latin typeface="Arial" panose="020B0604020202020204" pitchFamily="34" charset="0"/>
                          <a:cs typeface="Arial" panose="020B0604020202020204" pitchFamily="34" charset="0"/>
                        </a:rPr>
                        <a:t>9 provincial substance abuse forums,3 cluster of national departments and 34 districts capacitated on the National Drug Master Plan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Capacitate 9 provincial substance abuse forums,3 cluster of national departments and 10 districts on the National Drug Master Plan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Seek approval to conduct capacity building on NDMP</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Capacitate 9 provinces to implement NDMP</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Capacitate 3 cluster departments on NDMP</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Capacitate 10 districts on NDMP</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ZA" sz="1200" dirty="0" smtClean="0">
                          <a:latin typeface="Arial" panose="020B0604020202020204" pitchFamily="34" charset="0"/>
                          <a:cs typeface="Arial" panose="020B0604020202020204" pitchFamily="34" charset="0"/>
                        </a:rPr>
                        <a:t>Policy on the provision of Psychosocial services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Approved policy on the provision of psychosocial services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on the policy on the provision of psychosocial services with 3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Consultation on the policy on the provision of psychosocial services with 6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Present policy to various DSD management structures for approval</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Present policy to various DSD management structures for approval</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ZA" sz="1200" dirty="0" smtClean="0">
                          <a:latin typeface="Arial" panose="020B0604020202020204" pitchFamily="34" charset="0"/>
                          <a:cs typeface="Arial" panose="020B0604020202020204" pitchFamily="34" charset="0"/>
                        </a:rPr>
                        <a:t>Intersectoral policy on sheltering services </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Approved intersectoral policy on sheltering services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Consolidated consultation report on the intersectoral policy on sheltering services with National departments and stakeholders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Consolidated consultation report on the intersectoral policy on sheltering services in 6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Consolidated consultation report on the intersectoral policy on sheltering services in 3 provinces.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Present policy to various DSD management structures for approval</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89790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963253402"/>
              </p:ext>
            </p:extLst>
          </p:nvPr>
        </p:nvGraphicFramePr>
        <p:xfrm>
          <a:off x="325581" y="706581"/>
          <a:ext cx="9254838" cy="3851565"/>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660237">
                  <a:extLst>
                    <a:ext uri="{9D8B030D-6E8A-4147-A177-3AD203B41FA5}">
                      <a16:colId xmlns:a16="http://schemas.microsoft.com/office/drawing/2014/main" xmlns="" val="20002"/>
                    </a:ext>
                  </a:extLst>
                </a:gridCol>
                <a:gridCol w="1424709">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671374">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166070">
                <a:tc>
                  <a:txBody>
                    <a:bodyPr/>
                    <a:lstStyle/>
                    <a:p>
                      <a:r>
                        <a:rPr lang="en-ZA" sz="1200" dirty="0" smtClean="0">
                          <a:latin typeface="Arial" panose="020B0604020202020204" pitchFamily="34" charset="0"/>
                          <a:cs typeface="Arial" panose="020B0604020202020204" pitchFamily="34" charset="0"/>
                        </a:rPr>
                        <a:t>White Paper on Families in place</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Revised white paper on families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Develop a concept document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Develop draft revised white paper</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Consult on the draft revised white paper</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Revised white paper on families developed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2014121">
                <a:tc>
                  <a:txBody>
                    <a:bodyPr/>
                    <a:lstStyle/>
                    <a:p>
                      <a:r>
                        <a:rPr lang="en-ZA" sz="1200" dirty="0" smtClean="0">
                          <a:latin typeface="Arial" panose="020B0604020202020204" pitchFamily="34" charset="0"/>
                          <a:cs typeface="Arial" panose="020B0604020202020204" pitchFamily="34" charset="0"/>
                        </a:rPr>
                        <a:t>Auditing report on the parenting programmes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Audit of existing parenting programme conducted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Develop an audit tool</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Conduct an audit of the existing parenting programmes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Conduct an audit of the existing parenting programmes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Conduct an audit of the existing parenting programmes</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58545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629602"/>
          </a:xfrm>
        </p:spPr>
        <p:txBody>
          <a:bodyPr>
            <a:normAutofit/>
          </a:bodyPr>
          <a:lstStyle/>
          <a:p>
            <a:r>
              <a:rPr lang="en-GB" altLang="en-US" sz="3200" b="1" dirty="0" smtClean="0">
                <a:solidFill>
                  <a:srgbClr val="000000"/>
                </a:solidFill>
                <a:latin typeface="Arial Black" panose="020B0A04020102020204" pitchFamily="34" charset="0"/>
                <a:cs typeface="Arial" panose="020B0604020202020204" pitchFamily="34" charset="0"/>
              </a:rPr>
              <a:t>Purpose</a:t>
            </a:r>
            <a:endParaRPr lang="en-GB" altLang="en-US" sz="3200" b="1" dirty="0">
              <a:solidFill>
                <a:srgbClr val="000000"/>
              </a:solidFill>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100013" y="1090931"/>
            <a:ext cx="9644062" cy="4753609"/>
          </a:xfrm>
        </p:spPr>
        <p:txBody>
          <a:bodyPr>
            <a:noAutofit/>
          </a:bodyPr>
          <a:lstStyle/>
          <a:p>
            <a:pPr lvl="0" algn="just"/>
            <a:r>
              <a:rPr lang="en-ZA" sz="2000" dirty="0" smtClean="0">
                <a:latin typeface="Arial" panose="020B0604020202020204" pitchFamily="34" charset="0"/>
                <a:ea typeface="ヒラギノ角ゴ Pro W3" pitchFamily="1" charset="-128"/>
                <a:cs typeface="Arial" panose="020B0604020202020204" pitchFamily="34" charset="0"/>
              </a:rPr>
              <a:t>To brief a Joint meeting of the Portfolio Committee on Social Development and the Select Committee on Health and Social Services on the Strategic Plan, the Annual Performance Plan and the Budget Vote of the Department of Social Development </a:t>
            </a:r>
            <a:endParaRPr lang="en-US" sz="2000" dirty="0">
              <a:latin typeface="Arial" panose="020B0604020202020204" pitchFamily="34" charset="0"/>
              <a:ea typeface="ヒラギノ角ゴ Pro W3" pitchFamily="1" charset="-128"/>
              <a:cs typeface="Arial" panose="020B0604020202020204" pitchFamily="34" charset="0"/>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pPr/>
              <a:t>4</a:t>
            </a:fld>
            <a:endParaRPr lang="en-US"/>
          </a:p>
        </p:txBody>
      </p:sp>
    </p:spTree>
    <p:extLst>
      <p:ext uri="{BB962C8B-B14F-4D97-AF65-F5344CB8AC3E}">
        <p14:creationId xmlns:p14="http://schemas.microsoft.com/office/powerpoint/2010/main" xmlns="" val="381154141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94408" y="983672"/>
          <a:ext cx="9254838" cy="4422217"/>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660237">
                  <a:extLst>
                    <a:ext uri="{9D8B030D-6E8A-4147-A177-3AD203B41FA5}">
                      <a16:colId xmlns:a16="http://schemas.microsoft.com/office/drawing/2014/main" xmlns="" val="20002"/>
                    </a:ext>
                  </a:extLst>
                </a:gridCol>
                <a:gridCol w="1424709">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947497">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sz="1200" dirty="0" smtClean="0">
                          <a:latin typeface="Arial" panose="020B0604020202020204" pitchFamily="34" charset="0"/>
                          <a:cs typeface="Arial" panose="020B0604020202020204" pitchFamily="34" charset="0"/>
                        </a:rPr>
                        <a:t>Policy on Social Development Services to Persons with Disabilities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Policy on Social Development Services to Persons with Disabilities submitted to Cabinet to obtain approval to gazette for public comments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Submit Policy on Social Development Services to Persons with Disabilities to the Technical Team of the Social and Economic cluster</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Submit Policy on Social Development Services to Persons with Disabilities to the Social and Economic cluster</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Policy on Social Development Services to Persons with Disabilities finalised for re-submission to Cabinet</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Submit Policy on Social Development Services to Persons with Disabilities to Cabinet to obtain approval to gazette for public comments</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ZA" sz="1200" dirty="0" smtClean="0">
                          <a:latin typeface="Arial" panose="020B0604020202020204" pitchFamily="34" charset="0"/>
                          <a:cs typeface="Arial" panose="020B0604020202020204" pitchFamily="34" charset="0"/>
                        </a:rPr>
                        <a:t>Guidelines on Respite care services to Families and Persons with disabilities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Guidelines on Respite care services to Families and Persons with disabilities finalised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Partnership programme with two provincial DSD and two Disabled People’s Organizations in the Piloting of the Respite care programme</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pilot reports developed</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Draft reports integrated in the Respite care guidelines</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Guidelines on Respite care services to Families and Persons with disabilities finalised</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a:xfrm>
            <a:off x="464127" y="309274"/>
            <a:ext cx="8915400" cy="406687"/>
          </a:xfrm>
        </p:spPr>
        <p:txBody>
          <a:bodyPr>
            <a:normAutofit/>
          </a:bodyPr>
          <a:lstStyle/>
          <a:p>
            <a:pPr algn="l"/>
            <a:r>
              <a:rPr lang="en-ZA" sz="1800" b="1" dirty="0" smtClean="0">
                <a:latin typeface="Arial" panose="020B0604020202020204" pitchFamily="34" charset="0"/>
                <a:cs typeface="Arial" panose="020B0604020202020204" pitchFamily="34" charset="0"/>
              </a:rPr>
              <a:t>Sub programme: Services to Persons with Disabilities</a:t>
            </a:r>
            <a:endParaRPr lang="en-ZA"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47259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16" y="901124"/>
            <a:ext cx="8420100" cy="940954"/>
          </a:xfrm>
        </p:spPr>
        <p:txBody>
          <a:bodyPr>
            <a:normAutofit fontScale="90000"/>
          </a:bodyPr>
          <a:lstStyle/>
          <a:p>
            <a:pPr algn="ctr"/>
            <a:r>
              <a:rPr lang="en-ZA" sz="3200" dirty="0" smtClean="0">
                <a:latin typeface="Arial" panose="020B0604020202020204" pitchFamily="34" charset="0"/>
                <a:cs typeface="Arial" panose="020B0604020202020204" pitchFamily="34" charset="0"/>
              </a:rPr>
              <a:t>PROGAMME 5: SOCIAL POLICY AND INTEGRATED SERVICE DELIVERY</a:t>
            </a: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20978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55810422"/>
              </p:ext>
            </p:extLst>
          </p:nvPr>
        </p:nvGraphicFramePr>
        <p:xfrm>
          <a:off x="325581" y="1048327"/>
          <a:ext cx="9254838" cy="4078809"/>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947497">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Number of Districts capacitated on the national food and security plan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18 Districts capacitated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669290" algn="ctr"/>
                        </a:tabLst>
                      </a:pPr>
                      <a:r>
                        <a:rPr lang="en-US" sz="1200">
                          <a:effectLst/>
                          <a:latin typeface="Arial" panose="020B0604020202020204" pitchFamily="34" charset="0"/>
                          <a:ea typeface="Calibri" panose="020F0502020204030204" pitchFamily="34" charset="0"/>
                          <a:cs typeface="Arial" panose="020B0604020202020204" pitchFamily="34" charset="0"/>
                        </a:rPr>
                        <a:t>2	Districts capacitated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6 Districts capacitated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6 Districts capacitated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4 Districts capacitated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Number of individuals accessing nutritious foods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 million individuals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250 000 individuals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250 000 individuals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250 000 individuals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250 000 individuals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70840">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Number of households accessing nutritious food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400 000 households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100 000 households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100 000 households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100 000 households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100 000 households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70840">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Number of EPWP Work Opportunities created through DSD Programmes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26 400 EPWP Work Opportunities created through DSD Programmes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Coordinate with provinces on EPWP Work Opportunities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Coordinate </a:t>
                      </a:r>
                      <a:r>
                        <a:rPr lang="en-US" sz="1200" dirty="0">
                          <a:effectLst/>
                          <a:latin typeface="Arial" panose="020B0604020202020204" pitchFamily="34" charset="0"/>
                          <a:ea typeface="Calibri" panose="020F0502020204030204" pitchFamily="34" charset="0"/>
                          <a:cs typeface="Arial" panose="020B0604020202020204" pitchFamily="34" charset="0"/>
                        </a:rPr>
                        <a:t>with provinces on EPWP Work Opportunities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Coordinate </a:t>
                      </a:r>
                      <a:r>
                        <a:rPr lang="en-US" sz="1200" dirty="0">
                          <a:effectLst/>
                          <a:latin typeface="Arial" panose="020B0604020202020204" pitchFamily="34" charset="0"/>
                          <a:ea typeface="Calibri" panose="020F0502020204030204" pitchFamily="34" charset="0"/>
                          <a:cs typeface="Arial" panose="020B0604020202020204" pitchFamily="34" charset="0"/>
                        </a:rPr>
                        <a:t>with provinces on EPWP Work Opportunities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26 400 EPWP Work Opportunities created through DSD Programmes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a:xfrm>
            <a:off x="495300" y="170586"/>
            <a:ext cx="8915400" cy="542780"/>
          </a:xfrm>
        </p:spPr>
        <p:txBody>
          <a:bodyPr>
            <a:normAutofit/>
          </a:bodyPr>
          <a:lstStyle/>
          <a:p>
            <a:r>
              <a:rPr lang="en-ZA" sz="2800" b="1" dirty="0">
                <a:solidFill>
                  <a:prstClr val="black"/>
                </a:solidFill>
                <a:latin typeface="Arial" panose="020B0604020202020204" pitchFamily="34" charset="0"/>
                <a:cs typeface="Arial" panose="020B0604020202020204" pitchFamily="34" charset="0"/>
              </a:rPr>
              <a:t>Indicators, Annual and Quarterly targets</a:t>
            </a:r>
            <a:endParaRPr lang="en-ZA" dirty="0"/>
          </a:p>
        </p:txBody>
      </p:sp>
    </p:spTree>
    <p:extLst>
      <p:ext uri="{BB962C8B-B14F-4D97-AF65-F5344CB8AC3E}">
        <p14:creationId xmlns:p14="http://schemas.microsoft.com/office/powerpoint/2010/main" xmlns="" val="1881995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97360747"/>
              </p:ext>
            </p:extLst>
          </p:nvPr>
        </p:nvGraphicFramePr>
        <p:xfrm>
          <a:off x="325581" y="945803"/>
          <a:ext cx="9254838" cy="4029865"/>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665019">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407776">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Programme to link social protection beneficiaries to sustainable livelihood opportunities implemented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Framework for the programme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Develop draft framework for the programme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Framework for the programme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Youth Development Policy finalised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Youth Development Policy finalised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Youth Development Policy costed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Youth Development Policy finalised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Number of youth participating in youth camps</a:t>
                      </a:r>
                      <a:endParaRPr lang="en-ZA" sz="12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2 800 youth participating in Social Development Youth Camps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Development of Youth Camp Concept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Review Youth Camps Manuals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Conduct nine (9) decentralized Youth Camps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Youth Camp Report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70840">
                <a:tc>
                  <a:txBody>
                    <a:bodyPr/>
                    <a:lstStyle/>
                    <a:p>
                      <a:pPr>
                        <a:lnSpc>
                          <a:spcPct val="107000"/>
                        </a:lnSpc>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Youth Camps Framework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Evaluation of the Youth camp framework</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Development of Submission and Concept document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Appointment of the service provider</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Evaluation of Youth Camp Framework</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Youth Camp Framework evaluated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475372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119376008"/>
              </p:ext>
            </p:extLst>
          </p:nvPr>
        </p:nvGraphicFramePr>
        <p:xfrm>
          <a:off x="325581" y="637309"/>
          <a:ext cx="9254838" cy="5080381"/>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554182">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National Community development policy submitted for approval</a:t>
                      </a:r>
                      <a:endParaRPr lang="en-ZA" sz="12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National community Development policy finalised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Appointment of service provider to review the Draft National Community development policy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National community Development policy finalised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Development of Community Mobilisation and Empowerment Framework</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Development of Community Mobilization Framework</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Appointment of a service provider to review the empowerment Framework</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Review of the Community Mobilisation empowerment Framework</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Consultations conducted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Community Mobilisation Framework finalised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NPO Policy framework submitted for approval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NPO policy framework finalised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NPO Policy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Consultation conducted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Draft NPO Policy </a:t>
                      </a:r>
                      <a:r>
                        <a:rPr lang="en-US" sz="1200" dirty="0" smtClean="0">
                          <a:effectLst/>
                          <a:latin typeface="Arial" panose="020B0604020202020204" pitchFamily="34" charset="0"/>
                          <a:ea typeface="Calibri" panose="020F0502020204030204" pitchFamily="34" charset="0"/>
                          <a:cs typeface="Arial" panose="020B0604020202020204" pitchFamily="34" charset="0"/>
                        </a:rPr>
                        <a:t>finalized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of new applications processed within two months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98% of all new application processed within two months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98% of all new application processed within two months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98% of all new application processed within two months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98% of all new application processed within two months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98% of all new application processed within two months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of NPO monitoring reports processed within two months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80% of monitoring reports processed within two months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80% of monitoring reports processed within two months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80% of monitoring reports processed within two months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80% of monitoring reports processed within two months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80% of monitoring reports processed within two months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992341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207837535"/>
              </p:ext>
            </p:extLst>
          </p:nvPr>
        </p:nvGraphicFramePr>
        <p:xfrm>
          <a:off x="325581" y="845127"/>
          <a:ext cx="9254838" cy="4078809"/>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947497">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of registered NPOs participate in education and awareness programmes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40% of registered NPOs participate in education and awareness </a:t>
                      </a:r>
                      <a:r>
                        <a:rPr lang="en-US" sz="1200" dirty="0" smtClean="0">
                          <a:effectLst/>
                          <a:latin typeface="Arial" panose="020B0604020202020204" pitchFamily="34" charset="0"/>
                          <a:ea typeface="Calibri" panose="020F0502020204030204" pitchFamily="34" charset="0"/>
                          <a:cs typeface="Arial" panose="020B0604020202020204" pitchFamily="34" charset="0"/>
                        </a:rPr>
                        <a:t>programmes within </a:t>
                      </a:r>
                      <a:r>
                        <a:rPr lang="en-US" sz="1200" smtClean="0">
                          <a:effectLst/>
                          <a:latin typeface="Arial" panose="020B0604020202020204" pitchFamily="34" charset="0"/>
                          <a:ea typeface="Calibri" panose="020F0502020204030204" pitchFamily="34" charset="0"/>
                          <a:cs typeface="Arial" panose="020B0604020202020204" pitchFamily="34" charset="0"/>
                        </a:rPr>
                        <a:t>three months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40% of registered NPOs participate in education and awareness programmes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40% of registered NPOs participate in education and awareness programmes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40% of registered NPOs participate in education and awareness programmes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40% of registered NPOs participate in education and awareness programmes</a:t>
                      </a:r>
                      <a:endParaRPr lang="en-ZA" sz="12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370840">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Reliable NPO Register</a:t>
                      </a:r>
                      <a:endParaRPr lang="en-ZA" sz="12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NPO Register provides 100% reliable and up-to-date information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Approval of the Service provider</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User requirement specification document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System development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Implementation report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370840">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Education and awareness programme on professionalization of CDPs implemented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Education and awareness programme developed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Education and awareness programme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Draft Education and awareness programme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Education and awareness programme approved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Education and awareness programmes 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88239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63116481"/>
              </p:ext>
            </p:extLst>
          </p:nvPr>
        </p:nvGraphicFramePr>
        <p:xfrm>
          <a:off x="325581" y="845127"/>
          <a:ext cx="9254838" cy="3687395"/>
        </p:xfrm>
        <a:graphic>
          <a:graphicData uri="http://schemas.openxmlformats.org/drawingml/2006/table">
            <a:tbl>
              <a:tblPr firstRow="1" bandRow="1">
                <a:tableStyleId>{5C22544A-7EE6-4342-B048-85BDC9FD1C3A}</a:tableStyleId>
              </a:tblPr>
              <a:tblGrid>
                <a:gridCol w="154247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2473">
                  <a:extLst>
                    <a:ext uri="{9D8B030D-6E8A-4147-A177-3AD203B41FA5}">
                      <a16:colId xmlns:a16="http://schemas.microsoft.com/office/drawing/2014/main" xmlns="" val="20002"/>
                    </a:ext>
                  </a:extLst>
                </a:gridCol>
                <a:gridCol w="1542473">
                  <a:extLst>
                    <a:ext uri="{9D8B030D-6E8A-4147-A177-3AD203B41FA5}">
                      <a16:colId xmlns:a16="http://schemas.microsoft.com/office/drawing/2014/main" xmlns="" val="20003"/>
                    </a:ext>
                  </a:extLst>
                </a:gridCol>
                <a:gridCol w="1542473">
                  <a:extLst>
                    <a:ext uri="{9D8B030D-6E8A-4147-A177-3AD203B41FA5}">
                      <a16:colId xmlns:a16="http://schemas.microsoft.com/office/drawing/2014/main" xmlns="" val="20004"/>
                    </a:ext>
                  </a:extLst>
                </a:gridCol>
                <a:gridCol w="1542473">
                  <a:extLst>
                    <a:ext uri="{9D8B030D-6E8A-4147-A177-3AD203B41FA5}">
                      <a16:colId xmlns:a16="http://schemas.microsoft.com/office/drawing/2014/main" xmlns="" val="20005"/>
                    </a:ext>
                  </a:extLst>
                </a:gridCol>
              </a:tblGrid>
              <a:tr h="947497">
                <a:tc>
                  <a:txBody>
                    <a:bodyPr/>
                    <a:lstStyle/>
                    <a:p>
                      <a:pPr algn="ctr"/>
                      <a:r>
                        <a:rPr lang="en-ZA" sz="1600" dirty="0" smtClean="0">
                          <a:latin typeface="Arial" panose="020B0604020202020204" pitchFamily="34" charset="0"/>
                          <a:cs typeface="Arial" panose="020B0604020202020204" pitchFamily="34" charset="0"/>
                        </a:rPr>
                        <a:t>Output Indicators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Annual Target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(2020/21)</a:t>
                      </a:r>
                      <a:endParaRPr lang="en-ZA" sz="1600"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Q2</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Q3</a:t>
                      </a:r>
                      <a:endParaRPr lang="en-ZA" sz="1600" b="1" dirty="0">
                        <a:solidFill>
                          <a:schemeClr val="bg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bg1"/>
                          </a:solidFill>
                          <a:latin typeface="Arial" panose="020B0604020202020204" pitchFamily="34" charset="0"/>
                          <a:cs typeface="Arial" panose="020B0604020202020204" pitchFamily="34" charset="0"/>
                        </a:rPr>
                        <a:t>Q4</a:t>
                      </a:r>
                      <a:endParaRPr lang="en-ZA" sz="16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Number of Provinces implementing DSD Sector Funding Policy.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 provinces implementing DSD Sector Funding Policy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Develop supportive administrative tools to capacitate provinces to implement the Policy.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Finalize supportive administrative tools to capacitate provinces to implement the Policy.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Develop capacity building manual.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Capacitate three provinces to implement the DSD Sector Funding Policy.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70840">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Number of Provinces implementing DSD NPO Partnerships Model.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 provinces implementing DSD-NPO Partnership Model.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Develop capacity building manual for train the trainer.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Conduct train the trainer cluster workshop.</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Provide support to two provinces to implementing the Partnership Model.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Provide support to one province implementing the Partnership Model.</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70840">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Number of Research and Policy Briefs 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Four Research and Policy briefs 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Develop 1 Policy Brief</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Develop 1 Research Brief</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Develop 1 Policy Brief</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Develop 1 Research Brief</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40835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659842" cy="1470025"/>
          </a:xfrm>
        </p:spPr>
        <p:txBody>
          <a:bodyPr>
            <a:normAutofit/>
          </a:bodyPr>
          <a:lstStyle/>
          <a:p>
            <a:r>
              <a:rPr lang="en-ZA" altLang="en-US" sz="4800" b="1" kern="0" dirty="0" smtClean="0">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rPr>
              <a:t>BUDGET ALLOCATIONS</a:t>
            </a:r>
            <a:endParaRPr lang="en-Z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29001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0919"/>
            <a:ext cx="8915400" cy="672377"/>
          </a:xfrm>
          <a:solidFill>
            <a:schemeClr val="bg2">
              <a:lumMod val="75000"/>
            </a:schemeClr>
          </a:solidFill>
        </p:spPr>
        <p:txBody>
          <a:bodyPr>
            <a:normAutofit/>
          </a:bodyPr>
          <a:lstStyle/>
          <a:p>
            <a:r>
              <a:rPr lang="en-US" sz="3575" b="1" dirty="0">
                <a:effectLst>
                  <a:outerShdw blurRad="38100" dist="38100" dir="2700000" algn="tl">
                    <a:srgbClr val="000000">
                      <a:alpha val="43137"/>
                    </a:srgbClr>
                  </a:outerShdw>
                </a:effectLst>
              </a:rPr>
              <a:t>BASELINE ALLOCATIONS</a:t>
            </a:r>
            <a:endParaRPr lang="en-ZA" sz="3575"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8AC1E1E-9328-46BF-97D2-87C5C8B922B1}" type="slidenum">
              <a:rPr lang="en-ZA" smtClean="0"/>
              <a:pPr/>
              <a:t>48</a:t>
            </a:fld>
            <a:endParaRPr lang="en-ZA"/>
          </a:p>
        </p:txBody>
      </p:sp>
      <p:graphicFrame>
        <p:nvGraphicFramePr>
          <p:cNvPr id="6" name="Chart 5"/>
          <p:cNvGraphicFramePr>
            <a:graphicFrameLocks/>
          </p:cNvGraphicFramePr>
          <p:nvPr>
            <p:extLst>
              <p:ext uri="{D42A27DB-BD31-4B8C-83A1-F6EECF244321}">
                <p14:modId xmlns:p14="http://schemas.microsoft.com/office/powerpoint/2010/main" xmlns="" val="1105391639"/>
              </p:ext>
            </p:extLst>
          </p:nvPr>
        </p:nvGraphicFramePr>
        <p:xfrm>
          <a:off x="495300" y="913296"/>
          <a:ext cx="8915400" cy="4458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53474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2020 MTEF ALLOCATION LETTER –</a:t>
            </a:r>
            <a:br>
              <a:rPr lang="en-US" b="1" dirty="0" smtClean="0"/>
            </a:br>
            <a:r>
              <a:rPr lang="en-US" b="1" dirty="0" smtClean="0"/>
              <a:t>CHANGES TO DSD BASELINE</a:t>
            </a:r>
            <a:endParaRPr lang="en-ZA" b="1" dirty="0"/>
          </a:p>
        </p:txBody>
      </p:sp>
      <p:sp>
        <p:nvSpPr>
          <p:cNvPr id="4" name="Slide Number Placeholder 3"/>
          <p:cNvSpPr>
            <a:spLocks noGrp="1"/>
          </p:cNvSpPr>
          <p:nvPr>
            <p:ph type="sldNum" sz="quarter" idx="12"/>
          </p:nvPr>
        </p:nvSpPr>
        <p:spPr/>
        <p:txBody>
          <a:bodyPr/>
          <a:lstStyle/>
          <a:p>
            <a:fld id="{E8AC1E1E-9328-46BF-97D2-87C5C8B922B1}" type="slidenum">
              <a:rPr lang="en-ZA" smtClean="0"/>
              <a:pPr/>
              <a:t>49</a:t>
            </a:fld>
            <a:endParaRPr lang="en-ZA"/>
          </a:p>
        </p:txBody>
      </p:sp>
      <p:graphicFrame>
        <p:nvGraphicFramePr>
          <p:cNvPr id="5" name="Table 4"/>
          <p:cNvGraphicFramePr>
            <a:graphicFrameLocks noGrp="1"/>
          </p:cNvGraphicFramePr>
          <p:nvPr>
            <p:extLst/>
          </p:nvPr>
        </p:nvGraphicFramePr>
        <p:xfrm>
          <a:off x="304403" y="1923108"/>
          <a:ext cx="8776832" cy="3181952"/>
        </p:xfrm>
        <a:graphic>
          <a:graphicData uri="http://schemas.openxmlformats.org/drawingml/2006/table">
            <a:tbl>
              <a:tblPr firstRow="1" bandRow="1">
                <a:tableStyleId>{5C22544A-7EE6-4342-B048-85BDC9FD1C3A}</a:tableStyleId>
              </a:tblPr>
              <a:tblGrid>
                <a:gridCol w="2194208">
                  <a:extLst>
                    <a:ext uri="{9D8B030D-6E8A-4147-A177-3AD203B41FA5}">
                      <a16:colId xmlns:a16="http://schemas.microsoft.com/office/drawing/2014/main" xmlns="" val="3265381433"/>
                    </a:ext>
                  </a:extLst>
                </a:gridCol>
                <a:gridCol w="2194208">
                  <a:extLst>
                    <a:ext uri="{9D8B030D-6E8A-4147-A177-3AD203B41FA5}">
                      <a16:colId xmlns:a16="http://schemas.microsoft.com/office/drawing/2014/main" xmlns="" val="4290506023"/>
                    </a:ext>
                  </a:extLst>
                </a:gridCol>
                <a:gridCol w="2194208">
                  <a:extLst>
                    <a:ext uri="{9D8B030D-6E8A-4147-A177-3AD203B41FA5}">
                      <a16:colId xmlns:a16="http://schemas.microsoft.com/office/drawing/2014/main" xmlns="" val="1956124093"/>
                    </a:ext>
                  </a:extLst>
                </a:gridCol>
                <a:gridCol w="2194208">
                  <a:extLst>
                    <a:ext uri="{9D8B030D-6E8A-4147-A177-3AD203B41FA5}">
                      <a16:colId xmlns:a16="http://schemas.microsoft.com/office/drawing/2014/main" xmlns="" val="2268188458"/>
                    </a:ext>
                  </a:extLst>
                </a:gridCol>
              </a:tblGrid>
              <a:tr h="334201">
                <a:tc>
                  <a:txBody>
                    <a:bodyPr/>
                    <a:lstStyle/>
                    <a:p>
                      <a:r>
                        <a:rPr lang="en-US" sz="1600" dirty="0" smtClean="0"/>
                        <a:t>Baseline</a:t>
                      </a:r>
                      <a:r>
                        <a:rPr lang="en-US" sz="1600" baseline="0" dirty="0" smtClean="0"/>
                        <a:t> Reductions</a:t>
                      </a:r>
                      <a:endParaRPr lang="en-ZA" sz="1600" dirty="0"/>
                    </a:p>
                  </a:txBody>
                  <a:tcPr marL="74295" marR="74295" marT="37148" marB="37148"/>
                </a:tc>
                <a:tc>
                  <a:txBody>
                    <a:bodyPr/>
                    <a:lstStyle/>
                    <a:p>
                      <a:pPr algn="ctr"/>
                      <a:r>
                        <a:rPr lang="en-US" sz="1600" dirty="0" smtClean="0"/>
                        <a:t>2020/21</a:t>
                      </a:r>
                      <a:endParaRPr lang="en-ZA" sz="1600" dirty="0"/>
                    </a:p>
                  </a:txBody>
                  <a:tcPr marL="74295" marR="74295" marT="37148" marB="37148"/>
                </a:tc>
                <a:tc>
                  <a:txBody>
                    <a:bodyPr/>
                    <a:lstStyle/>
                    <a:p>
                      <a:pPr algn="ctr"/>
                      <a:r>
                        <a:rPr lang="en-US" sz="1600" dirty="0" smtClean="0"/>
                        <a:t>2021/22</a:t>
                      </a:r>
                      <a:endParaRPr lang="en-ZA" sz="1600" dirty="0"/>
                    </a:p>
                  </a:txBody>
                  <a:tcPr marL="74295" marR="74295" marT="37148" marB="37148"/>
                </a:tc>
                <a:tc>
                  <a:txBody>
                    <a:bodyPr/>
                    <a:lstStyle/>
                    <a:p>
                      <a:pPr algn="ctr"/>
                      <a:r>
                        <a:rPr lang="en-US" sz="1600" dirty="0" smtClean="0"/>
                        <a:t>2022/23</a:t>
                      </a:r>
                      <a:endParaRPr lang="en-ZA" sz="1600" dirty="0"/>
                    </a:p>
                  </a:txBody>
                  <a:tcPr marL="74295" marR="74295" marT="37148" marB="37148"/>
                </a:tc>
                <a:extLst>
                  <a:ext uri="{0D108BD9-81ED-4DB2-BD59-A6C34878D82A}">
                    <a16:rowId xmlns:a16="http://schemas.microsoft.com/office/drawing/2014/main" xmlns="" val="3813544369"/>
                  </a:ext>
                </a:extLst>
              </a:tr>
              <a:tr h="569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t>Compensation of Employees</a:t>
                      </a:r>
                      <a:r>
                        <a:rPr lang="en-US" sz="1600" b="1" baseline="0" dirty="0" smtClean="0"/>
                        <a:t> </a:t>
                      </a:r>
                    </a:p>
                  </a:txBody>
                  <a:tcPr marL="74295" marR="74295" marT="37148" marB="37148"/>
                </a:tc>
                <a:tc>
                  <a:txBody>
                    <a:bodyPr/>
                    <a:lstStyle/>
                    <a:p>
                      <a:pPr algn="r"/>
                      <a:endParaRPr lang="en-ZA" sz="1600" dirty="0"/>
                    </a:p>
                  </a:txBody>
                  <a:tcPr marL="74295" marR="74295" marT="37148" marB="37148"/>
                </a:tc>
                <a:tc>
                  <a:txBody>
                    <a:bodyPr/>
                    <a:lstStyle/>
                    <a:p>
                      <a:pPr algn="r"/>
                      <a:endParaRPr lang="en-ZA" sz="1600" dirty="0"/>
                    </a:p>
                  </a:txBody>
                  <a:tcPr marL="74295" marR="74295" marT="37148" marB="37148"/>
                </a:tc>
                <a:tc>
                  <a:txBody>
                    <a:bodyPr/>
                    <a:lstStyle/>
                    <a:p>
                      <a:pPr algn="r"/>
                      <a:endParaRPr lang="en-ZA" sz="1600" dirty="0"/>
                    </a:p>
                  </a:txBody>
                  <a:tcPr marL="74295" marR="74295" marT="37148" marB="37148"/>
                </a:tc>
                <a:extLst>
                  <a:ext uri="{0D108BD9-81ED-4DB2-BD59-A6C34878D82A}">
                    <a16:rowId xmlns:a16="http://schemas.microsoft.com/office/drawing/2014/main" xmlns="" val="1192377819"/>
                  </a:ext>
                </a:extLst>
              </a:tr>
              <a:tr h="321945">
                <a:tc>
                  <a:txBody>
                    <a:bodyPr/>
                    <a:lstStyle/>
                    <a:p>
                      <a:r>
                        <a:rPr lang="en-US" sz="1600" dirty="0" smtClean="0"/>
                        <a:t>DSD</a:t>
                      </a:r>
                      <a:endParaRPr lang="en-ZA" sz="1600" dirty="0"/>
                    </a:p>
                  </a:txBody>
                  <a:tcPr marL="74295" marR="74295" marT="37148" marB="37148"/>
                </a:tc>
                <a:tc>
                  <a:txBody>
                    <a:bodyPr/>
                    <a:lstStyle/>
                    <a:p>
                      <a:pPr algn="r"/>
                      <a:r>
                        <a:rPr lang="en-US" sz="1600" dirty="0" smtClean="0"/>
                        <a:t>R3.3 million</a:t>
                      </a:r>
                      <a:endParaRPr lang="en-ZA" sz="1600" dirty="0"/>
                    </a:p>
                  </a:txBody>
                  <a:tcPr marL="74295" marR="74295" marT="37148" marB="37148"/>
                </a:tc>
                <a:tc>
                  <a:txBody>
                    <a:bodyPr/>
                    <a:lstStyle/>
                    <a:p>
                      <a:pPr algn="r"/>
                      <a:r>
                        <a:rPr lang="en-US" sz="1600" dirty="0" smtClean="0"/>
                        <a:t>R3.6</a:t>
                      </a:r>
                      <a:r>
                        <a:rPr lang="en-US" sz="1600" baseline="0" dirty="0" smtClean="0"/>
                        <a:t> million</a:t>
                      </a:r>
                      <a:endParaRPr lang="en-ZA" sz="1600" dirty="0"/>
                    </a:p>
                  </a:txBody>
                  <a:tcPr marL="74295" marR="74295" marT="37148" marB="37148"/>
                </a:tc>
                <a:tc>
                  <a:txBody>
                    <a:bodyPr/>
                    <a:lstStyle/>
                    <a:p>
                      <a:pPr algn="r"/>
                      <a:r>
                        <a:rPr lang="en-US" sz="1600" dirty="0" smtClean="0"/>
                        <a:t>-</a:t>
                      </a:r>
                      <a:endParaRPr lang="en-ZA" sz="1600" dirty="0"/>
                    </a:p>
                  </a:txBody>
                  <a:tcPr marL="74295" marR="74295" marT="37148" marB="37148"/>
                </a:tc>
                <a:extLst>
                  <a:ext uri="{0D108BD9-81ED-4DB2-BD59-A6C34878D82A}">
                    <a16:rowId xmlns:a16="http://schemas.microsoft.com/office/drawing/2014/main" xmlns="" val="3206461973"/>
                  </a:ext>
                </a:extLst>
              </a:tr>
              <a:tr h="346486">
                <a:tc>
                  <a:txBody>
                    <a:bodyPr/>
                    <a:lstStyle/>
                    <a:p>
                      <a:r>
                        <a:rPr lang="en-US" sz="1600" baseline="0" dirty="0" smtClean="0"/>
                        <a:t>Inspectorate</a:t>
                      </a:r>
                      <a:endParaRPr lang="en-ZA" sz="1600" dirty="0"/>
                    </a:p>
                  </a:txBody>
                  <a:tcPr marL="74295" marR="74295" marT="37148" marB="37148"/>
                </a:tc>
                <a:tc>
                  <a:txBody>
                    <a:bodyPr/>
                    <a:lstStyle/>
                    <a:p>
                      <a:pPr algn="r"/>
                      <a:r>
                        <a:rPr lang="en-US" sz="1600" dirty="0" smtClean="0"/>
                        <a:t>R9.7 million</a:t>
                      </a:r>
                      <a:endParaRPr lang="en-ZA" sz="1600" dirty="0"/>
                    </a:p>
                  </a:txBody>
                  <a:tcPr marL="74295" marR="74295" marT="37148" marB="37148"/>
                </a:tc>
                <a:tc>
                  <a:txBody>
                    <a:bodyPr/>
                    <a:lstStyle/>
                    <a:p>
                      <a:pPr algn="r"/>
                      <a:r>
                        <a:rPr lang="en-US" sz="1600" dirty="0" smtClean="0"/>
                        <a:t>R9.7 million</a:t>
                      </a:r>
                      <a:endParaRPr lang="en-ZA" sz="1600" dirty="0"/>
                    </a:p>
                  </a:txBody>
                  <a:tcPr marL="74295" marR="74295" marT="37148" marB="37148"/>
                </a:tc>
                <a:tc>
                  <a:txBody>
                    <a:bodyPr/>
                    <a:lstStyle/>
                    <a:p>
                      <a:pPr algn="r"/>
                      <a:r>
                        <a:rPr lang="en-US" sz="1600" dirty="0" smtClean="0"/>
                        <a:t>R9.6 million</a:t>
                      </a:r>
                      <a:endParaRPr lang="en-ZA" sz="1600" dirty="0"/>
                    </a:p>
                  </a:txBody>
                  <a:tcPr marL="74295" marR="74295" marT="37148" marB="37148"/>
                </a:tc>
                <a:extLst>
                  <a:ext uri="{0D108BD9-81ED-4DB2-BD59-A6C34878D82A}">
                    <a16:rowId xmlns:a16="http://schemas.microsoft.com/office/drawing/2014/main" xmlns="" val="1902660437"/>
                  </a:ext>
                </a:extLst>
              </a:tr>
              <a:tr h="3219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t>Good and Services</a:t>
                      </a:r>
                    </a:p>
                  </a:txBody>
                  <a:tcPr marL="74295" marR="74295" marT="37148" marB="37148"/>
                </a:tc>
                <a:tc>
                  <a:txBody>
                    <a:bodyPr/>
                    <a:lstStyle/>
                    <a:p>
                      <a:pPr algn="r"/>
                      <a:endParaRPr lang="en-ZA" sz="1600" dirty="0"/>
                    </a:p>
                  </a:txBody>
                  <a:tcPr marL="74295" marR="74295" marT="37148" marB="37148"/>
                </a:tc>
                <a:tc>
                  <a:txBody>
                    <a:bodyPr/>
                    <a:lstStyle/>
                    <a:p>
                      <a:pPr algn="r"/>
                      <a:endParaRPr lang="en-ZA" sz="1600" dirty="0"/>
                    </a:p>
                  </a:txBody>
                  <a:tcPr marL="74295" marR="74295" marT="37148" marB="37148"/>
                </a:tc>
                <a:tc>
                  <a:txBody>
                    <a:bodyPr/>
                    <a:lstStyle/>
                    <a:p>
                      <a:pPr algn="r"/>
                      <a:endParaRPr lang="en-ZA" sz="1600" dirty="0"/>
                    </a:p>
                  </a:txBody>
                  <a:tcPr marL="74295" marR="74295" marT="37148" marB="37148"/>
                </a:tc>
                <a:extLst>
                  <a:ext uri="{0D108BD9-81ED-4DB2-BD59-A6C34878D82A}">
                    <a16:rowId xmlns:a16="http://schemas.microsoft.com/office/drawing/2014/main" xmlns="" val="1164979247"/>
                  </a:ext>
                </a:extLst>
              </a:tr>
              <a:tr h="321945">
                <a:tc>
                  <a:txBody>
                    <a:bodyPr/>
                    <a:lstStyle/>
                    <a:p>
                      <a:r>
                        <a:rPr lang="en-US" sz="1600" dirty="0" smtClean="0"/>
                        <a:t>DSD</a:t>
                      </a:r>
                      <a:endParaRPr lang="en-ZA" sz="1600" dirty="0"/>
                    </a:p>
                  </a:txBody>
                  <a:tcPr marL="74295" marR="74295" marT="37148" marB="37148"/>
                </a:tc>
                <a:tc>
                  <a:txBody>
                    <a:bodyPr/>
                    <a:lstStyle/>
                    <a:p>
                      <a:pPr algn="r"/>
                      <a:r>
                        <a:rPr lang="en-US" sz="1600" dirty="0" smtClean="0"/>
                        <a:t>R17.5 million</a:t>
                      </a:r>
                      <a:endParaRPr lang="en-ZA" sz="1600" dirty="0"/>
                    </a:p>
                  </a:txBody>
                  <a:tcPr marL="74295" marR="74295" marT="37148" marB="37148"/>
                </a:tc>
                <a:tc>
                  <a:txBody>
                    <a:bodyPr/>
                    <a:lstStyle/>
                    <a:p>
                      <a:pPr algn="r"/>
                      <a:r>
                        <a:rPr lang="en-US" sz="1600" dirty="0" smtClean="0"/>
                        <a:t>R18.9 million</a:t>
                      </a:r>
                      <a:endParaRPr lang="en-ZA" sz="1600" dirty="0"/>
                    </a:p>
                  </a:txBody>
                  <a:tcPr marL="74295" marR="74295" marT="37148" marB="37148"/>
                </a:tc>
                <a:tc>
                  <a:txBody>
                    <a:bodyPr/>
                    <a:lstStyle/>
                    <a:p>
                      <a:pPr algn="r"/>
                      <a:r>
                        <a:rPr lang="en-US" sz="1600" dirty="0" smtClean="0"/>
                        <a:t>R20.4 million</a:t>
                      </a:r>
                      <a:endParaRPr lang="en-ZA" sz="1600" dirty="0"/>
                    </a:p>
                  </a:txBody>
                  <a:tcPr marL="74295" marR="74295" marT="37148" marB="37148"/>
                </a:tc>
                <a:extLst>
                  <a:ext uri="{0D108BD9-81ED-4DB2-BD59-A6C34878D82A}">
                    <a16:rowId xmlns:a16="http://schemas.microsoft.com/office/drawing/2014/main" xmlns="" val="4020853148"/>
                  </a:ext>
                </a:extLst>
              </a:tr>
              <a:tr h="321945">
                <a:tc>
                  <a:txBody>
                    <a:bodyPr/>
                    <a:lstStyle/>
                    <a:p>
                      <a:r>
                        <a:rPr lang="en-US" sz="1600" dirty="0" smtClean="0"/>
                        <a:t>Inspectorate</a:t>
                      </a:r>
                      <a:endParaRPr lang="en-ZA" sz="1600" dirty="0"/>
                    </a:p>
                  </a:txBody>
                  <a:tcPr marL="74295" marR="74295" marT="37148" marB="37148"/>
                </a:tc>
                <a:tc>
                  <a:txBody>
                    <a:bodyPr/>
                    <a:lstStyle/>
                    <a:p>
                      <a:pPr algn="r"/>
                      <a:r>
                        <a:rPr lang="en-US" sz="1600" dirty="0" smtClean="0"/>
                        <a:t>R10 million</a:t>
                      </a:r>
                      <a:endParaRPr lang="en-ZA" sz="1600" dirty="0"/>
                    </a:p>
                  </a:txBody>
                  <a:tcPr marL="74295" marR="74295" marT="37148" marB="37148"/>
                </a:tc>
                <a:tc>
                  <a:txBody>
                    <a:bodyPr/>
                    <a:lstStyle/>
                    <a:p>
                      <a:pPr algn="r"/>
                      <a:r>
                        <a:rPr lang="en-US" sz="1600" dirty="0" smtClean="0"/>
                        <a:t>R10 million</a:t>
                      </a:r>
                      <a:endParaRPr lang="en-ZA" sz="1600" dirty="0"/>
                    </a:p>
                  </a:txBody>
                  <a:tcPr marL="74295" marR="74295" marT="37148" marB="37148"/>
                </a:tc>
                <a:tc>
                  <a:txBody>
                    <a:bodyPr/>
                    <a:lstStyle/>
                    <a:p>
                      <a:pPr algn="r"/>
                      <a:r>
                        <a:rPr lang="en-US" sz="1600" dirty="0" smtClean="0"/>
                        <a:t>R10 million</a:t>
                      </a:r>
                      <a:endParaRPr lang="en-ZA" sz="1600" dirty="0"/>
                    </a:p>
                  </a:txBody>
                  <a:tcPr marL="74295" marR="74295" marT="37148" marB="37148"/>
                </a:tc>
                <a:extLst>
                  <a:ext uri="{0D108BD9-81ED-4DB2-BD59-A6C34878D82A}">
                    <a16:rowId xmlns:a16="http://schemas.microsoft.com/office/drawing/2014/main" xmlns="" val="640552346"/>
                  </a:ext>
                </a:extLst>
              </a:tr>
              <a:tr h="321945">
                <a:tc>
                  <a:txBody>
                    <a:bodyPr/>
                    <a:lstStyle/>
                    <a:p>
                      <a:r>
                        <a:rPr lang="en-US" sz="1600" b="1" dirty="0" smtClean="0"/>
                        <a:t>Social</a:t>
                      </a:r>
                      <a:r>
                        <a:rPr lang="en-US" sz="1600" b="1" baseline="0" dirty="0" smtClean="0"/>
                        <a:t> Grants</a:t>
                      </a:r>
                      <a:endParaRPr lang="en-ZA" sz="1600" b="1" dirty="0"/>
                    </a:p>
                  </a:txBody>
                  <a:tcPr marL="74295" marR="74295" marT="37148" marB="37148"/>
                </a:tc>
                <a:tc>
                  <a:txBody>
                    <a:bodyPr/>
                    <a:lstStyle/>
                    <a:p>
                      <a:pPr algn="r"/>
                      <a:r>
                        <a:rPr lang="en-US" sz="1600" b="1" dirty="0" smtClean="0"/>
                        <a:t>R1.4 billion</a:t>
                      </a:r>
                      <a:endParaRPr lang="en-ZA" sz="1600" b="1" dirty="0"/>
                    </a:p>
                  </a:txBody>
                  <a:tcPr marL="74295" marR="74295" marT="37148" marB="37148"/>
                </a:tc>
                <a:tc>
                  <a:txBody>
                    <a:bodyPr/>
                    <a:lstStyle/>
                    <a:p>
                      <a:pPr algn="r"/>
                      <a:r>
                        <a:rPr lang="en-US" sz="1600" b="1" dirty="0" smtClean="0"/>
                        <a:t>R1.5 billion</a:t>
                      </a:r>
                      <a:endParaRPr lang="en-ZA" sz="1600" b="1" dirty="0"/>
                    </a:p>
                  </a:txBody>
                  <a:tcPr marL="74295" marR="74295" marT="37148" marB="37148"/>
                </a:tc>
                <a:tc>
                  <a:txBody>
                    <a:bodyPr/>
                    <a:lstStyle/>
                    <a:p>
                      <a:pPr algn="r"/>
                      <a:r>
                        <a:rPr lang="en-US" sz="1600" b="1" dirty="0" smtClean="0"/>
                        <a:t>R1.2 billion</a:t>
                      </a:r>
                      <a:endParaRPr lang="en-ZA" sz="1600" b="1" dirty="0"/>
                    </a:p>
                  </a:txBody>
                  <a:tcPr marL="74295" marR="74295" marT="37148" marB="37148"/>
                </a:tc>
                <a:extLst>
                  <a:ext uri="{0D108BD9-81ED-4DB2-BD59-A6C34878D82A}">
                    <a16:rowId xmlns:a16="http://schemas.microsoft.com/office/drawing/2014/main" xmlns="" val="1602446139"/>
                  </a:ext>
                </a:extLst>
              </a:tr>
              <a:tr h="321945">
                <a:tc>
                  <a:txBody>
                    <a:bodyPr/>
                    <a:lstStyle/>
                    <a:p>
                      <a:r>
                        <a:rPr lang="en-US" sz="1600" b="1" dirty="0" smtClean="0"/>
                        <a:t>SASSA Admin</a:t>
                      </a:r>
                      <a:endParaRPr lang="en-ZA" sz="1600" b="1" dirty="0"/>
                    </a:p>
                  </a:txBody>
                  <a:tcPr marL="74295" marR="74295" marT="37148" marB="37148"/>
                </a:tc>
                <a:tc>
                  <a:txBody>
                    <a:bodyPr/>
                    <a:lstStyle/>
                    <a:p>
                      <a:pPr algn="r"/>
                      <a:r>
                        <a:rPr lang="en-US" sz="1600" b="1" dirty="0" smtClean="0"/>
                        <a:t>R406.2 million</a:t>
                      </a:r>
                      <a:endParaRPr lang="en-ZA" sz="1600" b="1" dirty="0"/>
                    </a:p>
                  </a:txBody>
                  <a:tcPr marL="74295" marR="74295" marT="37148" marB="37148"/>
                </a:tc>
                <a:tc>
                  <a:txBody>
                    <a:bodyPr/>
                    <a:lstStyle/>
                    <a:p>
                      <a:pPr algn="r"/>
                      <a:r>
                        <a:rPr lang="en-US" sz="1600" b="1" dirty="0" smtClean="0"/>
                        <a:t>R517.3</a:t>
                      </a:r>
                      <a:r>
                        <a:rPr lang="en-US" sz="1600" b="1" baseline="0" dirty="0" smtClean="0"/>
                        <a:t> million</a:t>
                      </a:r>
                      <a:endParaRPr lang="en-ZA" sz="1600" b="1" dirty="0"/>
                    </a:p>
                  </a:txBody>
                  <a:tcPr marL="74295" marR="74295" marT="37148" marB="37148"/>
                </a:tc>
                <a:tc>
                  <a:txBody>
                    <a:bodyPr/>
                    <a:lstStyle/>
                    <a:p>
                      <a:pPr algn="r"/>
                      <a:r>
                        <a:rPr lang="en-US" sz="1600" b="1" dirty="0" smtClean="0"/>
                        <a:t>R626.0 million</a:t>
                      </a:r>
                      <a:endParaRPr lang="en-ZA" sz="1600" b="1" dirty="0"/>
                    </a:p>
                  </a:txBody>
                  <a:tcPr marL="74295" marR="74295" marT="37148" marB="37148"/>
                </a:tc>
                <a:extLst>
                  <a:ext uri="{0D108BD9-81ED-4DB2-BD59-A6C34878D82A}">
                    <a16:rowId xmlns:a16="http://schemas.microsoft.com/office/drawing/2014/main" xmlns="" val="1339162897"/>
                  </a:ext>
                </a:extLst>
              </a:tr>
            </a:tbl>
          </a:graphicData>
        </a:graphic>
      </p:graphicFrame>
    </p:spTree>
    <p:extLst>
      <p:ext uri="{BB962C8B-B14F-4D97-AF65-F5344CB8AC3E}">
        <p14:creationId xmlns:p14="http://schemas.microsoft.com/office/powerpoint/2010/main" xmlns="" val="3065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17" y="-248823"/>
            <a:ext cx="8915400" cy="1143000"/>
          </a:xfrm>
        </p:spPr>
        <p:txBody>
          <a:bodyPr>
            <a:normAutofit/>
          </a:bodyPr>
          <a:lstStyle/>
          <a:p>
            <a:r>
              <a:rPr lang="en-ZA" sz="3200" dirty="0" smtClean="0">
                <a:latin typeface="Arial Black" panose="020B0A04020102020204" pitchFamily="34" charset="0"/>
              </a:rPr>
              <a:t>Contextual Analysis</a:t>
            </a:r>
            <a:endParaRPr lang="en-ZA" sz="3200" dirty="0">
              <a:latin typeface="Arial Black" panose="020B0A04020102020204" pitchFamily="34" charset="0"/>
            </a:endParaRPr>
          </a:p>
        </p:txBody>
      </p:sp>
      <p:sp>
        <p:nvSpPr>
          <p:cNvPr id="3" name="Content Placeholder 2"/>
          <p:cNvSpPr>
            <a:spLocks noGrp="1"/>
          </p:cNvSpPr>
          <p:nvPr>
            <p:ph sz="half" idx="1"/>
          </p:nvPr>
        </p:nvSpPr>
        <p:spPr>
          <a:xfrm>
            <a:off x="38098" y="447040"/>
            <a:ext cx="9748631" cy="5198386"/>
          </a:xfrm>
        </p:spPr>
        <p:txBody>
          <a:bodyPr>
            <a:noAutofit/>
          </a:bodyPr>
          <a:lstStyle/>
          <a:p>
            <a:r>
              <a:rPr lang="en-ZA" altLang="en-US" sz="1500" dirty="0">
                <a:cs typeface="Arial" panose="020B0604020202020204" pitchFamily="34" charset="0"/>
              </a:rPr>
              <a:t>The </a:t>
            </a:r>
            <a:r>
              <a:rPr lang="en-ZA" altLang="en-US" sz="1500" dirty="0" smtClean="0">
                <a:cs typeface="Arial" panose="020B0604020202020204" pitchFamily="34" charset="0"/>
              </a:rPr>
              <a:t>DSD Strategic </a:t>
            </a:r>
            <a:r>
              <a:rPr lang="en-ZA" altLang="en-US" sz="1500" dirty="0">
                <a:cs typeface="Arial" panose="020B0604020202020204" pitchFamily="34" charset="0"/>
              </a:rPr>
              <a:t>Plan </a:t>
            </a:r>
            <a:r>
              <a:rPr lang="en-ZA" altLang="en-US" sz="1500" dirty="0" smtClean="0">
                <a:cs typeface="Arial" panose="020B0604020202020204" pitchFamily="34" charset="0"/>
              </a:rPr>
              <a:t>2020/21 -2024/25 and </a:t>
            </a:r>
            <a:r>
              <a:rPr lang="en-ZA" altLang="en-US" sz="1500" dirty="0">
                <a:cs typeface="Arial" panose="020B0604020202020204" pitchFamily="34" charset="0"/>
              </a:rPr>
              <a:t>the APP </a:t>
            </a:r>
            <a:r>
              <a:rPr lang="en-ZA" altLang="en-US" sz="1500" dirty="0" smtClean="0">
                <a:cs typeface="Arial" panose="020B0604020202020204" pitchFamily="34" charset="0"/>
              </a:rPr>
              <a:t>2020/21 </a:t>
            </a:r>
            <a:r>
              <a:rPr lang="en-ZA" altLang="en-US" sz="1500" dirty="0">
                <a:cs typeface="Arial" panose="020B0604020202020204" pitchFamily="34" charset="0"/>
              </a:rPr>
              <a:t>presented to the Portfolio Committee are </a:t>
            </a:r>
            <a:r>
              <a:rPr lang="en-ZA" altLang="en-US" sz="1500" dirty="0" smtClean="0">
                <a:cs typeface="Arial" panose="020B0604020202020204" pitchFamily="34" charset="0"/>
              </a:rPr>
              <a:t>products </a:t>
            </a:r>
            <a:r>
              <a:rPr lang="en-ZA" altLang="en-US" sz="1500" dirty="0">
                <a:cs typeface="Arial" panose="020B0604020202020204" pitchFamily="34" charset="0"/>
              </a:rPr>
              <a:t>of extensive consultations and review of  </a:t>
            </a:r>
            <a:r>
              <a:rPr lang="en-ZA" altLang="en-US" sz="1500" dirty="0" smtClean="0">
                <a:cs typeface="Arial" panose="020B0604020202020204" pitchFamily="34" charset="0"/>
              </a:rPr>
              <a:t>our  </a:t>
            </a:r>
            <a:r>
              <a:rPr lang="en-ZA" altLang="en-US" sz="1500" dirty="0">
                <a:cs typeface="Arial" panose="020B0604020202020204" pitchFamily="34" charset="0"/>
              </a:rPr>
              <a:t>work </a:t>
            </a:r>
            <a:r>
              <a:rPr lang="en-ZA" altLang="en-US" sz="1500" dirty="0" smtClean="0">
                <a:cs typeface="Arial" panose="020B0604020202020204" pitchFamily="34" charset="0"/>
              </a:rPr>
              <a:t>over </a:t>
            </a:r>
            <a:r>
              <a:rPr lang="en-ZA" altLang="en-US" sz="1500" dirty="0">
                <a:cs typeface="Arial" panose="020B0604020202020204" pitchFamily="34" charset="0"/>
              </a:rPr>
              <a:t>the last </a:t>
            </a:r>
            <a:r>
              <a:rPr lang="en-ZA" altLang="en-US" sz="1500" dirty="0" smtClean="0">
                <a:cs typeface="Arial" panose="020B0604020202020204" pitchFamily="34" charset="0"/>
              </a:rPr>
              <a:t>MTSF performance cycle.</a:t>
            </a:r>
          </a:p>
          <a:p>
            <a:r>
              <a:rPr lang="en-ZA" altLang="en-US" sz="1500" dirty="0" smtClean="0">
                <a:cs typeface="Arial" panose="020B0604020202020204" pitchFamily="34" charset="0"/>
              </a:rPr>
              <a:t>Our plans are a clear indication that we are a learning sector that aspires to make a change to improve the quality of life of the poor and vulnerable. The plans are anchored on and have adopted a Results Based Management Approach. </a:t>
            </a:r>
            <a:r>
              <a:rPr lang="en-ZA" altLang="en-US" sz="1500" b="1" dirty="0" smtClean="0">
                <a:cs typeface="Arial" panose="020B0604020202020204" pitchFamily="34" charset="0"/>
              </a:rPr>
              <a:t>We want to do things differently!</a:t>
            </a:r>
          </a:p>
          <a:p>
            <a:r>
              <a:rPr lang="en-US" altLang="en-US" sz="1500" dirty="0" smtClean="0">
                <a:cs typeface="Arial" panose="020B0604020202020204" pitchFamily="34" charset="0"/>
              </a:rPr>
              <a:t>However, these </a:t>
            </a:r>
            <a:r>
              <a:rPr lang="en-US" altLang="en-US" sz="1500" dirty="0">
                <a:cs typeface="Arial" panose="020B0604020202020204" pitchFamily="34" charset="0"/>
              </a:rPr>
              <a:t>plans are presented at </a:t>
            </a:r>
            <a:r>
              <a:rPr lang="en-US" altLang="en-US" sz="1500" dirty="0" smtClean="0">
                <a:cs typeface="Arial" panose="020B0604020202020204" pitchFamily="34" charset="0"/>
              </a:rPr>
              <a:t>a time in </a:t>
            </a:r>
            <a:r>
              <a:rPr lang="en-US" altLang="en-US" sz="1500" dirty="0">
                <a:cs typeface="Arial" panose="020B0604020202020204" pitchFamily="34" charset="0"/>
              </a:rPr>
              <a:t>which the country is battling with the outbreak of </a:t>
            </a:r>
            <a:r>
              <a:rPr lang="en-US" altLang="en-US" sz="1500" dirty="0" smtClean="0">
                <a:cs typeface="Arial" panose="020B0604020202020204" pitchFamily="34" charset="0"/>
              </a:rPr>
              <a:t>the Corona </a:t>
            </a:r>
            <a:r>
              <a:rPr lang="en-US" altLang="en-US" sz="1500" dirty="0">
                <a:cs typeface="Arial" panose="020B0604020202020204" pitchFamily="34" charset="0"/>
              </a:rPr>
              <a:t>virus, which necessitated </a:t>
            </a:r>
            <a:r>
              <a:rPr lang="en-ZA" altLang="en-US" sz="1500" dirty="0">
                <a:cs typeface="Arial" panose="020B0604020202020204" pitchFamily="34" charset="0"/>
              </a:rPr>
              <a:t>a</a:t>
            </a:r>
            <a:r>
              <a:rPr lang="en-ZA" sz="1500" dirty="0">
                <a:cs typeface="Arial" panose="020B0604020202020204" pitchFamily="34" charset="0"/>
              </a:rPr>
              <a:t> </a:t>
            </a:r>
            <a:r>
              <a:rPr lang="en-ZA" sz="1500" dirty="0" smtClean="0">
                <a:cs typeface="Arial" panose="020B0604020202020204" pitchFamily="34" charset="0"/>
              </a:rPr>
              <a:t>nationwide lockdown. </a:t>
            </a:r>
          </a:p>
          <a:p>
            <a:r>
              <a:rPr lang="en-US" sz="1500" dirty="0">
                <a:cs typeface="Arial" panose="020B0604020202020204" pitchFamily="34" charset="0"/>
              </a:rPr>
              <a:t>We started the new financial year with the nationwide lockdown and </a:t>
            </a:r>
            <a:r>
              <a:rPr lang="en-US" sz="1500" dirty="0" smtClean="0">
                <a:cs typeface="Arial" panose="020B0604020202020204" pitchFamily="34" charset="0"/>
              </a:rPr>
              <a:t>this has disrupted the implementation of our plans and the provision of some of our services. As a result </a:t>
            </a:r>
            <a:r>
              <a:rPr lang="en-ZA" sz="1500" dirty="0" smtClean="0">
                <a:cs typeface="Arial" panose="020B0604020202020204" pitchFamily="34" charset="0"/>
              </a:rPr>
              <a:t> we had to respond swiftly with regard to the provision of some of our essential services, </a:t>
            </a:r>
            <a:r>
              <a:rPr lang="en-ZA" sz="1500" dirty="0">
                <a:cs typeface="Arial" panose="020B0604020202020204" pitchFamily="34" charset="0"/>
              </a:rPr>
              <a:t>which </a:t>
            </a:r>
            <a:r>
              <a:rPr lang="en-ZA" sz="1500" smtClean="0">
                <a:cs typeface="Arial" panose="020B0604020202020204" pitchFamily="34" charset="0"/>
              </a:rPr>
              <a:t>include amongst </a:t>
            </a:r>
            <a:r>
              <a:rPr lang="en-ZA" sz="1500" dirty="0" smtClean="0">
                <a:cs typeface="Arial" panose="020B0604020202020204" pitchFamily="34" charset="0"/>
              </a:rPr>
              <a:t>others :</a:t>
            </a:r>
          </a:p>
          <a:p>
            <a:pPr marL="720725" lvl="2" indent="-182563"/>
            <a:r>
              <a:rPr lang="en-ZA" sz="1500" dirty="0"/>
              <a:t>Stagger payment dates </a:t>
            </a:r>
            <a:r>
              <a:rPr lang="en-ZA" sz="1500" dirty="0" smtClean="0"/>
              <a:t>for social </a:t>
            </a:r>
            <a:r>
              <a:rPr lang="en-ZA" sz="1500" dirty="0"/>
              <a:t>grants </a:t>
            </a:r>
            <a:r>
              <a:rPr lang="en-ZA" sz="1500" dirty="0" smtClean="0"/>
              <a:t>to over 18 million beneficiaries while </a:t>
            </a:r>
            <a:r>
              <a:rPr lang="en-ZA" sz="1500" dirty="0"/>
              <a:t>adhering to WHO and </a:t>
            </a:r>
            <a:r>
              <a:rPr lang="en-ZA" sz="1500" dirty="0" smtClean="0"/>
              <a:t>DoH </a:t>
            </a:r>
            <a:r>
              <a:rPr lang="en-ZA" sz="1500" dirty="0"/>
              <a:t>guidelines of keeping social </a:t>
            </a:r>
            <a:r>
              <a:rPr lang="en-ZA" sz="1500" dirty="0" smtClean="0"/>
              <a:t>distance – SASSA will provide more details on this including the </a:t>
            </a:r>
            <a:r>
              <a:rPr lang="en-ZA" sz="1500" dirty="0" err="1" smtClean="0"/>
              <a:t>TopUps</a:t>
            </a:r>
            <a:r>
              <a:rPr lang="en-ZA" sz="1500" dirty="0" smtClean="0"/>
              <a:t> and R350 COVID-19 as government social relief response measures for the next 6 months ;</a:t>
            </a:r>
            <a:endParaRPr lang="en-ZA" sz="1500" dirty="0"/>
          </a:p>
          <a:p>
            <a:pPr marL="720725" lvl="2" indent="-182563"/>
            <a:r>
              <a:rPr lang="en-ZA" sz="1500" dirty="0"/>
              <a:t>Immediate protection of children attending ECD centres and many other beneficiaries in many of our </a:t>
            </a:r>
            <a:r>
              <a:rPr lang="en-ZA" sz="1500" dirty="0" smtClean="0"/>
              <a:t>institutions/facilities </a:t>
            </a:r>
            <a:r>
              <a:rPr lang="en-ZA" sz="1500" dirty="0"/>
              <a:t>such </a:t>
            </a:r>
            <a:r>
              <a:rPr lang="en-ZA" sz="1500" dirty="0" smtClean="0"/>
              <a:t>as </a:t>
            </a:r>
            <a:r>
              <a:rPr lang="en-ZA" sz="1500" dirty="0"/>
              <a:t>for the elderly, drop-in-centres, CNDCs, etc.;</a:t>
            </a:r>
          </a:p>
          <a:p>
            <a:pPr marL="720725" lvl="2" indent="-182563"/>
            <a:r>
              <a:rPr lang="en-ZA" sz="1500" dirty="0"/>
              <a:t>How we work with the limited and already over stretched workforce of social service professionals to provide much needed support, in particular psycho-social </a:t>
            </a:r>
            <a:r>
              <a:rPr lang="en-ZA" sz="1500" dirty="0" smtClean="0"/>
              <a:t>support services ?</a:t>
            </a:r>
            <a:endParaRPr lang="en-ZA" sz="1500" dirty="0"/>
          </a:p>
          <a:p>
            <a:pPr marL="720725" lvl="2" indent="-182563"/>
            <a:r>
              <a:rPr lang="en-ZA" sz="1500" dirty="0"/>
              <a:t>Remain very vigilant and provide rapid response to the unwarranted increase of social ills, especially violence against women and children;</a:t>
            </a:r>
          </a:p>
          <a:p>
            <a:pPr marL="720725" lvl="2" indent="-182563"/>
            <a:r>
              <a:rPr lang="en-ZA" sz="1500" dirty="0"/>
              <a:t>How to accommodate, feed and protect the huge numbers of the homeless </a:t>
            </a:r>
            <a:r>
              <a:rPr lang="en-ZA" sz="1500" dirty="0" smtClean="0"/>
              <a:t>people as an additional focus area for the sector?</a:t>
            </a:r>
            <a:endParaRPr lang="en-ZA" sz="1500" dirty="0"/>
          </a:p>
        </p:txBody>
      </p:sp>
    </p:spTree>
    <p:extLst>
      <p:ext uri="{BB962C8B-B14F-4D97-AF65-F5344CB8AC3E}">
        <p14:creationId xmlns:p14="http://schemas.microsoft.com/office/powerpoint/2010/main" xmlns="" val="3621622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2020 MTEF ALLOCATION LETTER –</a:t>
            </a:r>
            <a:br>
              <a:rPr lang="en-US" b="1" dirty="0" smtClean="0"/>
            </a:br>
            <a:r>
              <a:rPr lang="en-US" b="1" dirty="0" smtClean="0"/>
              <a:t>CHANGES TO DSD BASELINE</a:t>
            </a:r>
            <a:endParaRPr lang="en-ZA" b="1" dirty="0"/>
          </a:p>
        </p:txBody>
      </p:sp>
      <p:sp>
        <p:nvSpPr>
          <p:cNvPr id="4" name="Slide Number Placeholder 3"/>
          <p:cNvSpPr>
            <a:spLocks noGrp="1"/>
          </p:cNvSpPr>
          <p:nvPr>
            <p:ph type="sldNum" sz="quarter" idx="12"/>
          </p:nvPr>
        </p:nvSpPr>
        <p:spPr/>
        <p:txBody>
          <a:bodyPr/>
          <a:lstStyle/>
          <a:p>
            <a:fld id="{E8AC1E1E-9328-46BF-97D2-87C5C8B922B1}" type="slidenum">
              <a:rPr lang="en-ZA" smtClean="0"/>
              <a:pPr/>
              <a:t>50</a:t>
            </a:fld>
            <a:endParaRPr lang="en-ZA"/>
          </a:p>
        </p:txBody>
      </p:sp>
      <p:graphicFrame>
        <p:nvGraphicFramePr>
          <p:cNvPr id="5" name="Table 4"/>
          <p:cNvGraphicFramePr>
            <a:graphicFrameLocks noGrp="1"/>
          </p:cNvGraphicFramePr>
          <p:nvPr>
            <p:extLst/>
          </p:nvPr>
        </p:nvGraphicFramePr>
        <p:xfrm>
          <a:off x="304403" y="1923108"/>
          <a:ext cx="8776832" cy="1721041"/>
        </p:xfrm>
        <a:graphic>
          <a:graphicData uri="http://schemas.openxmlformats.org/drawingml/2006/table">
            <a:tbl>
              <a:tblPr firstRow="1" bandRow="1">
                <a:tableStyleId>{5C22544A-7EE6-4342-B048-85BDC9FD1C3A}</a:tableStyleId>
              </a:tblPr>
              <a:tblGrid>
                <a:gridCol w="2194208">
                  <a:extLst>
                    <a:ext uri="{9D8B030D-6E8A-4147-A177-3AD203B41FA5}">
                      <a16:colId xmlns:a16="http://schemas.microsoft.com/office/drawing/2014/main" xmlns="" val="3265381433"/>
                    </a:ext>
                  </a:extLst>
                </a:gridCol>
                <a:gridCol w="2194208">
                  <a:extLst>
                    <a:ext uri="{9D8B030D-6E8A-4147-A177-3AD203B41FA5}">
                      <a16:colId xmlns:a16="http://schemas.microsoft.com/office/drawing/2014/main" xmlns="" val="4290506023"/>
                    </a:ext>
                  </a:extLst>
                </a:gridCol>
                <a:gridCol w="2194208">
                  <a:extLst>
                    <a:ext uri="{9D8B030D-6E8A-4147-A177-3AD203B41FA5}">
                      <a16:colId xmlns:a16="http://schemas.microsoft.com/office/drawing/2014/main" xmlns="" val="1956124093"/>
                    </a:ext>
                  </a:extLst>
                </a:gridCol>
                <a:gridCol w="2194208">
                  <a:extLst>
                    <a:ext uri="{9D8B030D-6E8A-4147-A177-3AD203B41FA5}">
                      <a16:colId xmlns:a16="http://schemas.microsoft.com/office/drawing/2014/main" xmlns="" val="2268188458"/>
                    </a:ext>
                  </a:extLst>
                </a:gridCol>
              </a:tblGrid>
              <a:tr h="334201">
                <a:tc>
                  <a:txBody>
                    <a:bodyPr/>
                    <a:lstStyle/>
                    <a:p>
                      <a:r>
                        <a:rPr lang="en-US" sz="1600" dirty="0" smtClean="0"/>
                        <a:t>Re-allocations to PES</a:t>
                      </a:r>
                      <a:endParaRPr lang="en-ZA" sz="1600" dirty="0"/>
                    </a:p>
                  </a:txBody>
                  <a:tcPr marL="74295" marR="74295" marT="37148" marB="37148"/>
                </a:tc>
                <a:tc>
                  <a:txBody>
                    <a:bodyPr/>
                    <a:lstStyle/>
                    <a:p>
                      <a:pPr algn="ctr"/>
                      <a:r>
                        <a:rPr lang="en-US" sz="1600" dirty="0" smtClean="0"/>
                        <a:t>2020/21</a:t>
                      </a:r>
                      <a:endParaRPr lang="en-ZA" sz="1600" dirty="0"/>
                    </a:p>
                  </a:txBody>
                  <a:tcPr marL="74295" marR="74295" marT="37148" marB="37148"/>
                </a:tc>
                <a:tc>
                  <a:txBody>
                    <a:bodyPr/>
                    <a:lstStyle/>
                    <a:p>
                      <a:pPr algn="ctr"/>
                      <a:r>
                        <a:rPr lang="en-US" sz="1600" dirty="0" smtClean="0"/>
                        <a:t>2021/22</a:t>
                      </a:r>
                      <a:endParaRPr lang="en-ZA" sz="1600" dirty="0"/>
                    </a:p>
                  </a:txBody>
                  <a:tcPr marL="74295" marR="74295" marT="37148" marB="37148"/>
                </a:tc>
                <a:tc>
                  <a:txBody>
                    <a:bodyPr/>
                    <a:lstStyle/>
                    <a:p>
                      <a:pPr algn="ctr"/>
                      <a:r>
                        <a:rPr lang="en-US" sz="1600" dirty="0" smtClean="0"/>
                        <a:t>2022/23</a:t>
                      </a:r>
                      <a:endParaRPr lang="en-ZA" sz="1600" dirty="0"/>
                    </a:p>
                  </a:txBody>
                  <a:tcPr marL="74295" marR="74295" marT="37148" marB="37148"/>
                </a:tc>
                <a:extLst>
                  <a:ext uri="{0D108BD9-81ED-4DB2-BD59-A6C34878D82A}">
                    <a16:rowId xmlns:a16="http://schemas.microsoft.com/office/drawing/2014/main" xmlns="" val="3813544369"/>
                  </a:ext>
                </a:extLst>
              </a:tr>
              <a:tr h="569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HIV/Aids Organizations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(SANAC)</a:t>
                      </a:r>
                    </a:p>
                  </a:txBody>
                  <a:tcPr marL="74295" marR="74295" marT="37148" marB="37148"/>
                </a:tc>
                <a:tc>
                  <a:txBody>
                    <a:bodyPr/>
                    <a:lstStyle/>
                    <a:p>
                      <a:pPr algn="r"/>
                      <a:r>
                        <a:rPr lang="en-US" sz="1600" b="1" dirty="0" smtClean="0"/>
                        <a:t>R93.1 million</a:t>
                      </a:r>
                      <a:endParaRPr lang="en-ZA" sz="1600" b="1" dirty="0"/>
                    </a:p>
                  </a:txBody>
                  <a:tcPr marL="74295" marR="74295" marT="37148" marB="37148"/>
                </a:tc>
                <a:tc>
                  <a:txBody>
                    <a:bodyPr/>
                    <a:lstStyle/>
                    <a:p>
                      <a:pPr algn="r"/>
                      <a:r>
                        <a:rPr lang="en-US" sz="1600" b="1" dirty="0" smtClean="0"/>
                        <a:t>R108.8 million</a:t>
                      </a:r>
                      <a:endParaRPr lang="en-ZA" sz="1600" b="1" dirty="0"/>
                    </a:p>
                  </a:txBody>
                  <a:tcPr marL="74295" marR="74295" marT="37148" marB="37148"/>
                </a:tc>
                <a:tc>
                  <a:txBody>
                    <a:bodyPr/>
                    <a:lstStyle/>
                    <a:p>
                      <a:pPr algn="r"/>
                      <a:r>
                        <a:rPr lang="en-US" sz="1600" b="1" dirty="0" smtClean="0"/>
                        <a:t>R114.0 million</a:t>
                      </a:r>
                      <a:endParaRPr lang="en-ZA" sz="1600" b="1" dirty="0"/>
                    </a:p>
                  </a:txBody>
                  <a:tcPr marL="74295" marR="74295" marT="37148" marB="37148"/>
                </a:tc>
                <a:extLst>
                  <a:ext uri="{0D108BD9-81ED-4DB2-BD59-A6C34878D82A}">
                    <a16:rowId xmlns:a16="http://schemas.microsoft.com/office/drawing/2014/main" xmlns="" val="1192377819"/>
                  </a:ext>
                </a:extLst>
              </a:tr>
              <a:tr h="817245">
                <a:tc>
                  <a:txBody>
                    <a:bodyPr/>
                    <a:lstStyle/>
                    <a:p>
                      <a:r>
                        <a:rPr lang="en-US" sz="1600" b="1" dirty="0" smtClean="0"/>
                        <a:t>Social Work</a:t>
                      </a:r>
                      <a:r>
                        <a:rPr lang="en-US" sz="1600" b="1" baseline="0" dirty="0" smtClean="0"/>
                        <a:t> Scholarship </a:t>
                      </a:r>
                    </a:p>
                    <a:p>
                      <a:r>
                        <a:rPr lang="en-US" sz="1600" b="0" baseline="0" dirty="0" smtClean="0"/>
                        <a:t>(Further absorptions of Graduates)</a:t>
                      </a:r>
                      <a:endParaRPr lang="en-ZA" sz="1600" b="0" dirty="0"/>
                    </a:p>
                  </a:txBody>
                  <a:tcPr marL="74295" marR="74295" marT="37148" marB="37148"/>
                </a:tc>
                <a:tc>
                  <a:txBody>
                    <a:bodyPr/>
                    <a:lstStyle/>
                    <a:p>
                      <a:pPr algn="r"/>
                      <a:r>
                        <a:rPr lang="en-US" sz="1600" b="1" dirty="0" smtClean="0"/>
                        <a:t>R112.6 million</a:t>
                      </a:r>
                      <a:endParaRPr lang="en-ZA" sz="1600" b="1" dirty="0"/>
                    </a:p>
                  </a:txBody>
                  <a:tcPr marL="74295" marR="74295" marT="37148" marB="37148"/>
                </a:tc>
                <a:tc>
                  <a:txBody>
                    <a:bodyPr/>
                    <a:lstStyle/>
                    <a:p>
                      <a:pPr algn="r"/>
                      <a:r>
                        <a:rPr lang="en-US" sz="1600" b="1" dirty="0" smtClean="0"/>
                        <a:t>R139.2</a:t>
                      </a:r>
                      <a:r>
                        <a:rPr lang="en-US" sz="1600" b="1" baseline="0" dirty="0" smtClean="0"/>
                        <a:t> million</a:t>
                      </a:r>
                      <a:endParaRPr lang="en-ZA" sz="1600" b="1" dirty="0"/>
                    </a:p>
                  </a:txBody>
                  <a:tcPr marL="74295" marR="74295" marT="37148" marB="37148"/>
                </a:tc>
                <a:tc>
                  <a:txBody>
                    <a:bodyPr/>
                    <a:lstStyle/>
                    <a:p>
                      <a:pPr algn="r"/>
                      <a:r>
                        <a:rPr lang="en-US" sz="1600" b="1" dirty="0" smtClean="0"/>
                        <a:t>R146.1 million</a:t>
                      </a:r>
                      <a:endParaRPr lang="en-ZA" sz="1600" b="1" dirty="0"/>
                    </a:p>
                  </a:txBody>
                  <a:tcPr marL="74295" marR="74295" marT="37148" marB="37148"/>
                </a:tc>
                <a:extLst>
                  <a:ext uri="{0D108BD9-81ED-4DB2-BD59-A6C34878D82A}">
                    <a16:rowId xmlns:a16="http://schemas.microsoft.com/office/drawing/2014/main" xmlns="" val="3206461973"/>
                  </a:ext>
                </a:extLst>
              </a:tr>
            </a:tbl>
          </a:graphicData>
        </a:graphic>
      </p:graphicFrame>
      <p:graphicFrame>
        <p:nvGraphicFramePr>
          <p:cNvPr id="6" name="Table 5"/>
          <p:cNvGraphicFramePr>
            <a:graphicFrameLocks noGrp="1"/>
          </p:cNvGraphicFramePr>
          <p:nvPr>
            <p:extLst/>
          </p:nvPr>
        </p:nvGraphicFramePr>
        <p:xfrm>
          <a:off x="304403" y="3818924"/>
          <a:ext cx="8776832" cy="1045086"/>
        </p:xfrm>
        <a:graphic>
          <a:graphicData uri="http://schemas.openxmlformats.org/drawingml/2006/table">
            <a:tbl>
              <a:tblPr firstRow="1" bandRow="1">
                <a:tableStyleId>{5C22544A-7EE6-4342-B048-85BDC9FD1C3A}</a:tableStyleId>
              </a:tblPr>
              <a:tblGrid>
                <a:gridCol w="2194208">
                  <a:extLst>
                    <a:ext uri="{9D8B030D-6E8A-4147-A177-3AD203B41FA5}">
                      <a16:colId xmlns:a16="http://schemas.microsoft.com/office/drawing/2014/main" xmlns="" val="3265381433"/>
                    </a:ext>
                  </a:extLst>
                </a:gridCol>
                <a:gridCol w="2194208">
                  <a:extLst>
                    <a:ext uri="{9D8B030D-6E8A-4147-A177-3AD203B41FA5}">
                      <a16:colId xmlns:a16="http://schemas.microsoft.com/office/drawing/2014/main" xmlns="" val="4290506023"/>
                    </a:ext>
                  </a:extLst>
                </a:gridCol>
                <a:gridCol w="2194208">
                  <a:extLst>
                    <a:ext uri="{9D8B030D-6E8A-4147-A177-3AD203B41FA5}">
                      <a16:colId xmlns:a16="http://schemas.microsoft.com/office/drawing/2014/main" xmlns="" val="1956124093"/>
                    </a:ext>
                  </a:extLst>
                </a:gridCol>
                <a:gridCol w="2194208">
                  <a:extLst>
                    <a:ext uri="{9D8B030D-6E8A-4147-A177-3AD203B41FA5}">
                      <a16:colId xmlns:a16="http://schemas.microsoft.com/office/drawing/2014/main" xmlns="" val="2268188458"/>
                    </a:ext>
                  </a:extLst>
                </a:gridCol>
              </a:tblGrid>
              <a:tr h="334201">
                <a:tc>
                  <a:txBody>
                    <a:bodyPr/>
                    <a:lstStyle/>
                    <a:p>
                      <a:r>
                        <a:rPr lang="en-US" sz="1600" dirty="0" smtClean="0"/>
                        <a:t>Additional allocations</a:t>
                      </a:r>
                      <a:endParaRPr lang="en-ZA" sz="1600" dirty="0"/>
                    </a:p>
                  </a:txBody>
                  <a:tcPr marL="74295" marR="74295" marT="37148" marB="37148"/>
                </a:tc>
                <a:tc>
                  <a:txBody>
                    <a:bodyPr/>
                    <a:lstStyle/>
                    <a:p>
                      <a:pPr algn="ctr"/>
                      <a:r>
                        <a:rPr lang="en-US" sz="1600" dirty="0" smtClean="0"/>
                        <a:t>2020/21</a:t>
                      </a:r>
                      <a:endParaRPr lang="en-ZA" sz="1600" dirty="0"/>
                    </a:p>
                  </a:txBody>
                  <a:tcPr marL="74295" marR="74295" marT="37148" marB="37148"/>
                </a:tc>
                <a:tc>
                  <a:txBody>
                    <a:bodyPr/>
                    <a:lstStyle/>
                    <a:p>
                      <a:pPr algn="ctr"/>
                      <a:r>
                        <a:rPr lang="en-US" sz="1600" dirty="0" smtClean="0"/>
                        <a:t>2021/22</a:t>
                      </a:r>
                      <a:endParaRPr lang="en-ZA" sz="1600" dirty="0"/>
                    </a:p>
                  </a:txBody>
                  <a:tcPr marL="74295" marR="74295" marT="37148" marB="37148"/>
                </a:tc>
                <a:tc>
                  <a:txBody>
                    <a:bodyPr/>
                    <a:lstStyle/>
                    <a:p>
                      <a:pPr algn="ctr"/>
                      <a:r>
                        <a:rPr lang="en-US" sz="1600" dirty="0" smtClean="0"/>
                        <a:t>2022/23</a:t>
                      </a:r>
                      <a:endParaRPr lang="en-ZA" sz="1600" dirty="0"/>
                    </a:p>
                  </a:txBody>
                  <a:tcPr marL="74295" marR="74295" marT="37148" marB="37148"/>
                </a:tc>
                <a:extLst>
                  <a:ext uri="{0D108BD9-81ED-4DB2-BD59-A6C34878D82A}">
                    <a16:rowId xmlns:a16="http://schemas.microsoft.com/office/drawing/2014/main" xmlns="" val="3813544369"/>
                  </a:ext>
                </a:extLst>
              </a:tr>
              <a:tr h="3889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ECD </a:t>
                      </a:r>
                    </a:p>
                  </a:txBody>
                  <a:tcPr marL="74295" marR="74295" marT="37148" marB="37148"/>
                </a:tc>
                <a:tc>
                  <a:txBody>
                    <a:bodyPr/>
                    <a:lstStyle/>
                    <a:p>
                      <a:pPr algn="r"/>
                      <a:r>
                        <a:rPr lang="en-US" sz="1600" b="1" dirty="0" smtClean="0"/>
                        <a:t>R362.2 million</a:t>
                      </a:r>
                      <a:endParaRPr lang="en-ZA" sz="1600" b="1" dirty="0"/>
                    </a:p>
                  </a:txBody>
                  <a:tcPr marL="74295" marR="74295" marT="37148" marB="37148"/>
                </a:tc>
                <a:tc>
                  <a:txBody>
                    <a:bodyPr/>
                    <a:lstStyle/>
                    <a:p>
                      <a:pPr algn="r"/>
                      <a:r>
                        <a:rPr lang="en-US" sz="1600" b="1" dirty="0" smtClean="0"/>
                        <a:t>R473.3 million</a:t>
                      </a:r>
                      <a:endParaRPr lang="en-ZA" sz="1600" b="1" dirty="0"/>
                    </a:p>
                  </a:txBody>
                  <a:tcPr marL="74295" marR="74295" marT="37148" marB="37148"/>
                </a:tc>
                <a:tc>
                  <a:txBody>
                    <a:bodyPr/>
                    <a:lstStyle/>
                    <a:p>
                      <a:pPr algn="r"/>
                      <a:r>
                        <a:rPr lang="en-US" sz="1600" b="1" dirty="0" smtClean="0"/>
                        <a:t>R582 million</a:t>
                      </a:r>
                      <a:endParaRPr lang="en-ZA" sz="1600" b="1" dirty="0"/>
                    </a:p>
                  </a:txBody>
                  <a:tcPr marL="74295" marR="74295" marT="37148" marB="37148"/>
                </a:tc>
                <a:extLst>
                  <a:ext uri="{0D108BD9-81ED-4DB2-BD59-A6C34878D82A}">
                    <a16:rowId xmlns:a16="http://schemas.microsoft.com/office/drawing/2014/main" xmlns="" val="1192377819"/>
                  </a:ext>
                </a:extLst>
              </a:tr>
              <a:tr h="321945">
                <a:tc>
                  <a:txBody>
                    <a:bodyPr/>
                    <a:lstStyle/>
                    <a:p>
                      <a:endParaRPr lang="en-ZA" sz="1600" b="0" dirty="0"/>
                    </a:p>
                  </a:txBody>
                  <a:tcPr marL="74295" marR="74295" marT="37148" marB="37148"/>
                </a:tc>
                <a:tc>
                  <a:txBody>
                    <a:bodyPr/>
                    <a:lstStyle/>
                    <a:p>
                      <a:pPr algn="r"/>
                      <a:endParaRPr lang="en-ZA" sz="1600" b="1" dirty="0"/>
                    </a:p>
                  </a:txBody>
                  <a:tcPr marL="74295" marR="74295" marT="37148" marB="37148"/>
                </a:tc>
                <a:tc>
                  <a:txBody>
                    <a:bodyPr/>
                    <a:lstStyle/>
                    <a:p>
                      <a:pPr algn="r"/>
                      <a:endParaRPr lang="en-ZA" sz="1600" b="1" dirty="0"/>
                    </a:p>
                  </a:txBody>
                  <a:tcPr marL="74295" marR="74295" marT="37148" marB="37148"/>
                </a:tc>
                <a:tc>
                  <a:txBody>
                    <a:bodyPr/>
                    <a:lstStyle/>
                    <a:p>
                      <a:pPr algn="r"/>
                      <a:endParaRPr lang="en-ZA" sz="1600" b="1" dirty="0"/>
                    </a:p>
                  </a:txBody>
                  <a:tcPr marL="74295" marR="74295" marT="37148" marB="37148"/>
                </a:tc>
                <a:extLst>
                  <a:ext uri="{0D108BD9-81ED-4DB2-BD59-A6C34878D82A}">
                    <a16:rowId xmlns:a16="http://schemas.microsoft.com/office/drawing/2014/main" xmlns="" val="3206461973"/>
                  </a:ext>
                </a:extLst>
              </a:tr>
            </a:tbl>
          </a:graphicData>
        </a:graphic>
      </p:graphicFrame>
    </p:spTree>
    <p:extLst>
      <p:ext uri="{BB962C8B-B14F-4D97-AF65-F5344CB8AC3E}">
        <p14:creationId xmlns:p14="http://schemas.microsoft.com/office/powerpoint/2010/main" xmlns="" val="57358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91360"/>
            <a:ext cx="8915400" cy="444687"/>
          </a:xfrm>
        </p:spPr>
        <p:txBody>
          <a:bodyPr>
            <a:normAutofit fontScale="90000"/>
          </a:bodyPr>
          <a:lstStyle/>
          <a:p>
            <a:r>
              <a:rPr lang="en-US" b="1" dirty="0" smtClean="0"/>
              <a:t>ALLOCATIONS PER </a:t>
            </a:r>
            <a:r>
              <a:rPr lang="en-US" b="1" dirty="0"/>
              <a:t>PROGRAMMES</a:t>
            </a:r>
            <a:endParaRPr lang="en-ZA" dirty="0"/>
          </a:p>
        </p:txBody>
      </p:sp>
      <p:sp>
        <p:nvSpPr>
          <p:cNvPr id="4" name="Slide Number Placeholder 3"/>
          <p:cNvSpPr>
            <a:spLocks noGrp="1"/>
          </p:cNvSpPr>
          <p:nvPr>
            <p:ph type="sldNum" sz="quarter" idx="12"/>
          </p:nvPr>
        </p:nvSpPr>
        <p:spPr/>
        <p:txBody>
          <a:bodyPr/>
          <a:lstStyle/>
          <a:p>
            <a:fld id="{E8AC1E1E-9328-46BF-97D2-87C5C8B922B1}" type="slidenum">
              <a:rPr lang="en-ZA" smtClean="0"/>
              <a:pPr/>
              <a:t>51</a:t>
            </a:fld>
            <a:endParaRPr lang="en-ZA"/>
          </a:p>
        </p:txBody>
      </p:sp>
      <p:graphicFrame>
        <p:nvGraphicFramePr>
          <p:cNvPr id="3" name="Table 2"/>
          <p:cNvGraphicFramePr>
            <a:graphicFrameLocks noGrp="1"/>
          </p:cNvGraphicFramePr>
          <p:nvPr>
            <p:extLst/>
          </p:nvPr>
        </p:nvGraphicFramePr>
        <p:xfrm>
          <a:off x="178451" y="1056494"/>
          <a:ext cx="9324101" cy="5047633"/>
        </p:xfrm>
        <a:graphic>
          <a:graphicData uri="http://schemas.openxmlformats.org/drawingml/2006/table">
            <a:tbl>
              <a:tblPr/>
              <a:tblGrid>
                <a:gridCol w="4242830">
                  <a:extLst>
                    <a:ext uri="{9D8B030D-6E8A-4147-A177-3AD203B41FA5}">
                      <a16:colId xmlns:a16="http://schemas.microsoft.com/office/drawing/2014/main" xmlns="" val="2372972396"/>
                    </a:ext>
                  </a:extLst>
                </a:gridCol>
                <a:gridCol w="1151671">
                  <a:extLst>
                    <a:ext uri="{9D8B030D-6E8A-4147-A177-3AD203B41FA5}">
                      <a16:colId xmlns:a16="http://schemas.microsoft.com/office/drawing/2014/main" xmlns="" val="1858529152"/>
                    </a:ext>
                  </a:extLst>
                </a:gridCol>
                <a:gridCol w="322721">
                  <a:extLst>
                    <a:ext uri="{9D8B030D-6E8A-4147-A177-3AD203B41FA5}">
                      <a16:colId xmlns:a16="http://schemas.microsoft.com/office/drawing/2014/main" xmlns="" val="2662285304"/>
                    </a:ext>
                  </a:extLst>
                </a:gridCol>
                <a:gridCol w="1202293">
                  <a:extLst>
                    <a:ext uri="{9D8B030D-6E8A-4147-A177-3AD203B41FA5}">
                      <a16:colId xmlns:a16="http://schemas.microsoft.com/office/drawing/2014/main" xmlns="" val="2250980897"/>
                    </a:ext>
                  </a:extLst>
                </a:gridCol>
                <a:gridCol w="1202293">
                  <a:extLst>
                    <a:ext uri="{9D8B030D-6E8A-4147-A177-3AD203B41FA5}">
                      <a16:colId xmlns:a16="http://schemas.microsoft.com/office/drawing/2014/main" xmlns="" val="2577049817"/>
                    </a:ext>
                  </a:extLst>
                </a:gridCol>
                <a:gridCol w="1202293">
                  <a:extLst>
                    <a:ext uri="{9D8B030D-6E8A-4147-A177-3AD203B41FA5}">
                      <a16:colId xmlns:a16="http://schemas.microsoft.com/office/drawing/2014/main" xmlns="" val="638245226"/>
                    </a:ext>
                  </a:extLst>
                </a:gridCol>
              </a:tblGrid>
              <a:tr h="178943">
                <a:tc gridSpan="6">
                  <a:txBody>
                    <a:bodyPr/>
                    <a:lstStyle/>
                    <a:p>
                      <a:pPr algn="ctr" fontAlgn="t"/>
                      <a:r>
                        <a:rPr lang="en-ZA" sz="1100" b="1" i="0" u="none" strike="noStrike" dirty="0">
                          <a:solidFill>
                            <a:srgbClr val="000000"/>
                          </a:solidFill>
                          <a:effectLst/>
                          <a:latin typeface="+mn-lt"/>
                        </a:rPr>
                        <a:t>DETAIL MTEF ALLOCATIONS FOR 2020/21 FINANCIAL YEAR</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22547829"/>
                  </a:ext>
                </a:extLst>
              </a:tr>
              <a:tr h="178943">
                <a:tc rowSpan="3">
                  <a:txBody>
                    <a:bodyPr/>
                    <a:lstStyle/>
                    <a:p>
                      <a:pPr algn="ctr" fontAlgn="ctr"/>
                      <a:r>
                        <a:rPr lang="en-ZA" sz="1100" b="1" i="0" u="none" strike="noStrike" dirty="0">
                          <a:solidFill>
                            <a:srgbClr val="000000"/>
                          </a:solidFill>
                          <a:effectLst/>
                          <a:latin typeface="+mn-lt"/>
                        </a:rPr>
                        <a:t>EXECUTIVE SUMMARY</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ZA" sz="1100" b="1" i="0" u="none" strike="noStrike" dirty="0">
                          <a:solidFill>
                            <a:srgbClr val="000000"/>
                          </a:solidFill>
                          <a:effectLst/>
                          <a:latin typeface="+mn-lt"/>
                        </a:rPr>
                        <a:t>Voted 2019/20</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60000"/>
                        <a:lumOff val="40000"/>
                      </a:schemeClr>
                    </a:solidFill>
                  </a:tcPr>
                </a:tc>
                <a:tc rowSpan="3">
                  <a:txBody>
                    <a:bodyPr/>
                    <a:lstStyle/>
                    <a:p>
                      <a:pPr algn="ctr" fontAlgn="ctr"/>
                      <a:r>
                        <a:rPr lang="en-ZA" sz="1100" b="1" i="0" u="none" strike="noStrike">
                          <a:solidFill>
                            <a:srgbClr val="000000"/>
                          </a:solidFill>
                          <a:effectLst/>
                          <a:latin typeface="+mn-lt"/>
                        </a:rPr>
                        <a:t>Voted 2020/21</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ZA" sz="1100" b="1" i="0" u="none" strike="noStrike">
                          <a:solidFill>
                            <a:srgbClr val="000000"/>
                          </a:solidFill>
                          <a:effectLst/>
                          <a:latin typeface="+mn-lt"/>
                        </a:rPr>
                        <a:t>Voted 2021/22</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ZA" sz="1100" b="1" i="0" u="none" strike="noStrike">
                          <a:solidFill>
                            <a:srgbClr val="000000"/>
                          </a:solidFill>
                          <a:effectLst/>
                          <a:latin typeface="+mn-lt"/>
                        </a:rPr>
                        <a:t>Voted 2022/23</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897247337"/>
                  </a:ext>
                </a:extLst>
              </a:tr>
              <a:tr h="178943">
                <a:tc vMerge="1">
                  <a:txBody>
                    <a:bodyPr/>
                    <a:lstStyle/>
                    <a:p>
                      <a:endParaRPr lang="en-ZA"/>
                    </a:p>
                  </a:txBody>
                  <a:tcPr/>
                </a:tc>
                <a:tc vMerge="1">
                  <a:txBody>
                    <a:bodyPr/>
                    <a:lstStyle/>
                    <a:p>
                      <a:endParaRPr lang="en-ZA"/>
                    </a:p>
                  </a:txBody>
                  <a:tcPr/>
                </a:tc>
                <a:tc>
                  <a:txBody>
                    <a:bodyPr/>
                    <a:lstStyle/>
                    <a:p>
                      <a:pPr algn="l" fontAlgn="b"/>
                      <a:endParaRPr lang="en-ZA" sz="1100" b="0" i="0" u="none" strike="noStrike" dirty="0">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60000"/>
                        <a:lumOff val="4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696256413"/>
                  </a:ext>
                </a:extLst>
              </a:tr>
              <a:tr h="216172">
                <a:tc vMerge="1">
                  <a:txBody>
                    <a:bodyPr/>
                    <a:lstStyle/>
                    <a:p>
                      <a:endParaRPr lang="en-ZA"/>
                    </a:p>
                  </a:txBody>
                  <a:tcPr/>
                </a:tc>
                <a:tc vMerge="1">
                  <a:txBody>
                    <a:bodyPr/>
                    <a:lstStyle/>
                    <a:p>
                      <a:endParaRPr lang="en-ZA"/>
                    </a:p>
                  </a:txBody>
                  <a:tcPr/>
                </a:tc>
                <a:tc>
                  <a:txBody>
                    <a:bodyPr/>
                    <a:lstStyle/>
                    <a:p>
                      <a:pPr algn="l" fontAlgn="b"/>
                      <a:endParaRPr lang="en-ZA" sz="1100" b="0" i="0" u="none" strike="noStrike" dirty="0">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60000"/>
                        <a:lumOff val="4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773073480"/>
                  </a:ext>
                </a:extLst>
              </a:tr>
              <a:tr h="178943">
                <a:tc>
                  <a:txBody>
                    <a:bodyPr/>
                    <a:lstStyle/>
                    <a:p>
                      <a:pPr algn="l" fontAlgn="ctr"/>
                      <a:r>
                        <a:rPr lang="en-ZA" sz="1100" b="1" i="0" u="none" strike="noStrike" dirty="0">
                          <a:solidFill>
                            <a:srgbClr val="000000"/>
                          </a:solidFill>
                          <a:effectLst/>
                          <a:latin typeface="+mn-lt"/>
                        </a:rPr>
                        <a:t>Programmes</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ZA" sz="1100" b="0" i="0" u="none" strike="noStrike" dirty="0">
                          <a:solidFill>
                            <a:srgbClr val="000000"/>
                          </a:solidFill>
                          <a:effectLst/>
                          <a:latin typeface="+mn-lt"/>
                        </a:rPr>
                        <a:t>1</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100" b="0" i="0" u="none" strike="noStrike" dirty="0">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60000"/>
                        <a:lumOff val="40000"/>
                      </a:schemeClr>
                    </a:solidFill>
                  </a:tcPr>
                </a:tc>
                <a:tc>
                  <a:txBody>
                    <a:bodyPr/>
                    <a:lstStyle/>
                    <a:p>
                      <a:pPr algn="ctr" fontAlgn="ctr"/>
                      <a:r>
                        <a:rPr lang="en-ZA" sz="1100" b="0" i="0" u="none" strike="noStrike" dirty="0">
                          <a:solidFill>
                            <a:srgbClr val="000000"/>
                          </a:solidFill>
                          <a:effectLst/>
                          <a:latin typeface="+mn-lt"/>
                        </a:rPr>
                        <a:t>2</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ZA" sz="1100" b="0" i="0" u="none" strike="noStrike" dirty="0">
                          <a:solidFill>
                            <a:srgbClr val="000000"/>
                          </a:solidFill>
                          <a:effectLst/>
                          <a:latin typeface="+mn-lt"/>
                        </a:rPr>
                        <a:t>3</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ZA" sz="1100" b="0" i="0" u="none" strike="noStrike" dirty="0">
                          <a:solidFill>
                            <a:srgbClr val="000000"/>
                          </a:solidFill>
                          <a:effectLst/>
                          <a:latin typeface="+mn-lt"/>
                        </a:rPr>
                        <a:t>4</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3147587278"/>
                  </a:ext>
                </a:extLst>
              </a:tr>
              <a:tr h="178943">
                <a:tc>
                  <a:txBody>
                    <a:bodyPr/>
                    <a:lstStyle/>
                    <a:p>
                      <a:pPr algn="l" fontAlgn="t"/>
                      <a:r>
                        <a:rPr lang="en-ZA" sz="1100" b="0" i="0" u="none" strike="noStrike" dirty="0">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n-ZA" sz="1100" b="0" i="0" u="none" strike="noStrike">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t"/>
                      <a:r>
                        <a:rPr lang="en-ZA" sz="1100" b="0" i="0" u="none" strike="noStrike">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n-ZA" sz="1100" b="0" i="0" u="none" strike="noStrike">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n-ZA" sz="1100" b="0" i="0" u="none" strike="noStrike">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 val="769233173"/>
                  </a:ext>
                </a:extLst>
              </a:tr>
              <a:tr h="178943">
                <a:tc>
                  <a:txBody>
                    <a:bodyPr/>
                    <a:lstStyle/>
                    <a:p>
                      <a:pPr algn="l" fontAlgn="ctr"/>
                      <a:r>
                        <a:rPr lang="en-ZA" sz="1100" b="1" i="0" u="none" strike="noStrike" dirty="0">
                          <a:solidFill>
                            <a:srgbClr val="000000"/>
                          </a:solidFill>
                          <a:effectLst/>
                          <a:latin typeface="+mn-lt"/>
                        </a:rPr>
                        <a:t>ADMINISTRATION</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dirty="0">
                          <a:solidFill>
                            <a:srgbClr val="000000"/>
                          </a:solidFill>
                          <a:effectLst/>
                          <a:latin typeface="+mn-lt"/>
                        </a:rPr>
                        <a:t>                408 374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426 660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451 950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471 254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2480327047"/>
                  </a:ext>
                </a:extLst>
              </a:tr>
              <a:tr h="178943">
                <a:tc>
                  <a:txBody>
                    <a:bodyPr/>
                    <a:lstStyle/>
                    <a:p>
                      <a:pPr algn="l" fontAlgn="ctr"/>
                      <a:r>
                        <a:rPr lang="en-ZA" sz="1100" b="1" i="0" u="none" strike="noStrike" dirty="0">
                          <a:solidFill>
                            <a:srgbClr val="000000"/>
                          </a:solidFill>
                          <a:effectLst/>
                          <a:latin typeface="+mn-lt"/>
                        </a:rPr>
                        <a:t>SOCIAL ASSISTANCE</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dirty="0">
                          <a:solidFill>
                            <a:srgbClr val="000000"/>
                          </a:solidFill>
                          <a:effectLst/>
                          <a:latin typeface="+mn-lt"/>
                        </a:rPr>
                        <a:t>          175 155 593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187 835 779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201 346 660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216 027 093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215823535"/>
                  </a:ext>
                </a:extLst>
              </a:tr>
              <a:tr h="178943">
                <a:tc>
                  <a:txBody>
                    <a:bodyPr/>
                    <a:lstStyle/>
                    <a:p>
                      <a:pPr algn="l" fontAlgn="ctr"/>
                      <a:r>
                        <a:rPr lang="en-ZA" sz="1100" b="1" i="0" u="none" strike="noStrike" dirty="0">
                          <a:solidFill>
                            <a:srgbClr val="000000"/>
                          </a:solidFill>
                          <a:effectLst/>
                          <a:latin typeface="+mn-lt"/>
                        </a:rPr>
                        <a:t>SOCIAL SECURITY POLICY AND ADMINISTRATION</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dirty="0">
                          <a:solidFill>
                            <a:srgbClr val="000000"/>
                          </a:solidFill>
                          <a:effectLst/>
                          <a:latin typeface="+mn-lt"/>
                        </a:rPr>
                        <a:t>             7 748 905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7 831 970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8 228 760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8 446 181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2360264206"/>
                  </a:ext>
                </a:extLst>
              </a:tr>
              <a:tr h="178943">
                <a:tc>
                  <a:txBody>
                    <a:bodyPr/>
                    <a:lstStyle/>
                    <a:p>
                      <a:pPr algn="l" fontAlgn="ctr"/>
                      <a:r>
                        <a:rPr lang="en-ZA" sz="1100" b="1" i="0" u="none" strike="noStrike" dirty="0">
                          <a:solidFill>
                            <a:srgbClr val="000000"/>
                          </a:solidFill>
                          <a:effectLst/>
                          <a:latin typeface="+mn-lt"/>
                        </a:rPr>
                        <a:t>WELFARE SERVICES POLICY DEVELOPMENT AND IMPL SUP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dirty="0">
                          <a:solidFill>
                            <a:srgbClr val="000000"/>
                          </a:solidFill>
                          <a:effectLst/>
                          <a:latin typeface="+mn-lt"/>
                        </a:rPr>
                        <a:t>             1 065 807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1 256 698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1 393 936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1 543 138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197072927"/>
                  </a:ext>
                </a:extLst>
              </a:tr>
              <a:tr h="178943">
                <a:tc>
                  <a:txBody>
                    <a:bodyPr/>
                    <a:lstStyle/>
                    <a:p>
                      <a:pPr algn="l" fontAlgn="ctr"/>
                      <a:r>
                        <a:rPr lang="en-ZA" sz="1100" b="1" i="0" u="none" strike="noStrike" dirty="0">
                          <a:solidFill>
                            <a:srgbClr val="000000"/>
                          </a:solidFill>
                          <a:effectLst/>
                          <a:latin typeface="+mn-lt"/>
                        </a:rPr>
                        <a:t>SOCIAL POLICY AND INTEGRATED SERVICE DELIVERY</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413 282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367 168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389 623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403 102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06291572"/>
                  </a:ext>
                </a:extLst>
              </a:tr>
              <a:tr h="178943">
                <a:tc>
                  <a:txBody>
                    <a:bodyPr/>
                    <a:lstStyle/>
                    <a:p>
                      <a:pPr algn="l" fontAlgn="ctr"/>
                      <a:r>
                        <a:rPr lang="en-ZA" sz="1100" b="1" i="0" u="none" strike="noStrike" dirty="0">
                          <a:solidFill>
                            <a:srgbClr val="000000"/>
                          </a:solidFill>
                          <a:effectLst/>
                          <a:latin typeface="+mn-lt"/>
                        </a:rPr>
                        <a:t>Total</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ZA" sz="1100" b="1" i="0" u="none" strike="noStrike">
                          <a:solidFill>
                            <a:srgbClr val="000000"/>
                          </a:solidFill>
                          <a:effectLst/>
                          <a:latin typeface="+mn-lt"/>
                        </a:rPr>
                        <a:t>          184 791 961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en-ZA" sz="1100" b="1" i="0" u="none" strike="noStrike">
                        <a:solidFill>
                          <a:srgbClr val="000000"/>
                        </a:solidFill>
                        <a:effectLst/>
                        <a:latin typeface="+mn-lt"/>
                      </a:endParaRP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ZA" sz="1100" b="1" i="0" u="none" strike="noStrike">
                          <a:solidFill>
                            <a:srgbClr val="000000"/>
                          </a:solidFill>
                          <a:effectLst/>
                          <a:latin typeface="+mn-lt"/>
                        </a:rPr>
                        <a:t>           197 718 275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ZA" sz="1100" b="1" i="0" u="none" strike="noStrike">
                          <a:solidFill>
                            <a:srgbClr val="000000"/>
                          </a:solidFill>
                          <a:effectLst/>
                          <a:latin typeface="+mn-lt"/>
                        </a:rPr>
                        <a:t>           211 810 929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ZA" sz="1100" b="1" i="0" u="none" strike="noStrike">
                          <a:solidFill>
                            <a:srgbClr val="000000"/>
                          </a:solidFill>
                          <a:effectLst/>
                          <a:latin typeface="+mn-lt"/>
                        </a:rPr>
                        <a:t>           226 890 768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70194860"/>
                  </a:ext>
                </a:extLst>
              </a:tr>
              <a:tr h="178943">
                <a:tc>
                  <a:txBody>
                    <a:bodyPr/>
                    <a:lstStyle/>
                    <a:p>
                      <a:pPr algn="l" fontAlgn="ctr"/>
                      <a:r>
                        <a:rPr lang="en-ZA" sz="1100" b="1" i="0" u="none" strike="noStrike" dirty="0">
                          <a:solidFill>
                            <a:srgbClr val="000000"/>
                          </a:solidFill>
                          <a:effectLst/>
                          <a:latin typeface="+mn-lt"/>
                        </a:rPr>
                        <a:t>Economic Classification</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dirty="0">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 val="1687504719"/>
                  </a:ext>
                </a:extLst>
              </a:tr>
              <a:tr h="178943">
                <a:tc>
                  <a:txBody>
                    <a:bodyPr/>
                    <a:lstStyle/>
                    <a:p>
                      <a:pPr algn="l" fontAlgn="ctr"/>
                      <a:r>
                        <a:rPr lang="en-ZA" sz="1100" b="1" i="0" u="none" strike="noStrike" dirty="0">
                          <a:solidFill>
                            <a:srgbClr val="000000"/>
                          </a:solidFill>
                          <a:effectLst/>
                          <a:latin typeface="+mn-lt"/>
                        </a:rPr>
                        <a:t>Current Payments</a:t>
                      </a:r>
                    </a:p>
                  </a:txBody>
                  <a:tcPr marL="5029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944 726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ZA" sz="1100" b="1"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939 592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1 007 015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1 047 822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89332581"/>
                  </a:ext>
                </a:extLst>
              </a:tr>
              <a:tr h="178943">
                <a:tc>
                  <a:txBody>
                    <a:bodyPr/>
                    <a:lstStyle/>
                    <a:p>
                      <a:pPr algn="l" fontAlgn="ctr"/>
                      <a:r>
                        <a:rPr lang="en-ZA" sz="1100" b="0" i="0" u="none" strike="noStrike" dirty="0">
                          <a:solidFill>
                            <a:srgbClr val="000000"/>
                          </a:solidFill>
                          <a:effectLst/>
                          <a:latin typeface="+mn-lt"/>
                        </a:rPr>
                        <a:t>Compensation of employees</a:t>
                      </a:r>
                    </a:p>
                  </a:txBody>
                  <a:tcPr marL="100596"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527 441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537 857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a:solidFill>
                            <a:srgbClr val="000000"/>
                          </a:solidFill>
                          <a:effectLst/>
                          <a:latin typeface="+mn-lt"/>
                        </a:rPr>
                        <a:t>                 573 655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a:solidFill>
                            <a:srgbClr val="000000"/>
                          </a:solidFill>
                          <a:effectLst/>
                          <a:latin typeface="+mn-lt"/>
                        </a:rPr>
                        <a:t>                 598 829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 val="1596328337"/>
                  </a:ext>
                </a:extLst>
              </a:tr>
              <a:tr h="178943">
                <a:tc>
                  <a:txBody>
                    <a:bodyPr/>
                    <a:lstStyle/>
                    <a:p>
                      <a:pPr algn="l" fontAlgn="ctr"/>
                      <a:r>
                        <a:rPr lang="en-ZA" sz="1100" b="0" i="0" u="none" strike="noStrike" dirty="0">
                          <a:solidFill>
                            <a:srgbClr val="000000"/>
                          </a:solidFill>
                          <a:effectLst/>
                          <a:latin typeface="+mn-lt"/>
                        </a:rPr>
                        <a:t>Goods and services</a:t>
                      </a:r>
                    </a:p>
                  </a:txBody>
                  <a:tcPr marL="100596"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417 285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401 735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0" i="0" u="none" strike="noStrike">
                          <a:solidFill>
                            <a:srgbClr val="000000"/>
                          </a:solidFill>
                          <a:effectLst/>
                          <a:latin typeface="+mn-lt"/>
                        </a:rPr>
                        <a:t>                 433 360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0" i="0" u="none" strike="noStrike">
                          <a:solidFill>
                            <a:srgbClr val="000000"/>
                          </a:solidFill>
                          <a:effectLst/>
                          <a:latin typeface="+mn-lt"/>
                        </a:rPr>
                        <a:t>                 448 993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10825538"/>
                  </a:ext>
                </a:extLst>
              </a:tr>
              <a:tr h="178943">
                <a:tc>
                  <a:txBody>
                    <a:bodyPr/>
                    <a:lstStyle/>
                    <a:p>
                      <a:pPr algn="l" fontAlgn="ctr"/>
                      <a:r>
                        <a:rPr lang="en-ZA" sz="1100" b="1" i="0" u="none" strike="noStrike" dirty="0">
                          <a:solidFill>
                            <a:srgbClr val="000000"/>
                          </a:solidFill>
                          <a:effectLst/>
                          <a:latin typeface="+mn-lt"/>
                        </a:rPr>
                        <a:t>Transfer and subsidies</a:t>
                      </a:r>
                    </a:p>
                  </a:txBody>
                  <a:tcPr marL="5029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dirty="0">
                          <a:solidFill>
                            <a:srgbClr val="000000"/>
                          </a:solidFill>
                          <a:effectLst/>
                          <a:latin typeface="+mn-lt"/>
                        </a:rPr>
                        <a:t>          183 835 603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ZA" sz="1100" b="1"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196 766 757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210 791 331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225 829 657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36853542"/>
                  </a:ext>
                </a:extLst>
              </a:tr>
              <a:tr h="178943">
                <a:tc>
                  <a:txBody>
                    <a:bodyPr/>
                    <a:lstStyle/>
                    <a:p>
                      <a:pPr algn="l" fontAlgn="ctr"/>
                      <a:r>
                        <a:rPr lang="en-ZA" sz="1100" b="0" i="0" u="none" strike="noStrike">
                          <a:solidFill>
                            <a:srgbClr val="000000"/>
                          </a:solidFill>
                          <a:effectLst/>
                          <a:latin typeface="+mn-lt"/>
                        </a:rPr>
                        <a:t>Provinces and Municipalities</a:t>
                      </a:r>
                    </a:p>
                  </a:txBody>
                  <a:tcPr marL="150894"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518 228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en-ZA" sz="1100" b="1"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915 149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a:solidFill>
                            <a:srgbClr val="000000"/>
                          </a:solidFill>
                          <a:effectLst/>
                          <a:latin typeface="+mn-lt"/>
                        </a:rPr>
                        <a:t>               1 056 661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a:solidFill>
                            <a:srgbClr val="000000"/>
                          </a:solidFill>
                          <a:effectLst/>
                          <a:latin typeface="+mn-lt"/>
                        </a:rPr>
                        <a:t>               1 191 918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 val="3540734791"/>
                  </a:ext>
                </a:extLst>
              </a:tr>
              <a:tr h="178943">
                <a:tc>
                  <a:txBody>
                    <a:bodyPr/>
                    <a:lstStyle/>
                    <a:p>
                      <a:pPr algn="l" fontAlgn="ctr"/>
                      <a:r>
                        <a:rPr lang="en-ZA" sz="1100" b="0" i="0" u="none" strike="noStrike" dirty="0">
                          <a:solidFill>
                            <a:srgbClr val="000000"/>
                          </a:solidFill>
                          <a:effectLst/>
                          <a:latin typeface="+mn-lt"/>
                        </a:rPr>
                        <a:t>Departmental agencies and accounts</a:t>
                      </a:r>
                    </a:p>
                  </a:txBody>
                  <a:tcPr marL="150894"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7 835 789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1"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7 944 717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8 343 493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8 564 440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3868544887"/>
                  </a:ext>
                </a:extLst>
              </a:tr>
              <a:tr h="178943">
                <a:tc>
                  <a:txBody>
                    <a:bodyPr/>
                    <a:lstStyle/>
                    <a:p>
                      <a:pPr algn="l" fontAlgn="ctr"/>
                      <a:r>
                        <a:rPr lang="en-ZA" sz="1100" b="0" i="0" u="none" strike="noStrike" dirty="0">
                          <a:solidFill>
                            <a:srgbClr val="000000"/>
                          </a:solidFill>
                          <a:effectLst/>
                          <a:latin typeface="+mn-lt"/>
                        </a:rPr>
                        <a:t>Foreign governments and international organisations</a:t>
                      </a:r>
                    </a:p>
                  </a:txBody>
                  <a:tcPr marL="150894"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7 074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1"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7 318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7 720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8 005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3525221004"/>
                  </a:ext>
                </a:extLst>
              </a:tr>
              <a:tr h="178943">
                <a:tc>
                  <a:txBody>
                    <a:bodyPr/>
                    <a:lstStyle/>
                    <a:p>
                      <a:pPr algn="l" fontAlgn="ctr"/>
                      <a:r>
                        <a:rPr lang="en-ZA" sz="1100" b="0" i="0" u="none" strike="noStrike" dirty="0">
                          <a:solidFill>
                            <a:srgbClr val="000000"/>
                          </a:solidFill>
                          <a:effectLst/>
                          <a:latin typeface="+mn-lt"/>
                        </a:rPr>
                        <a:t>Non-profit institutions</a:t>
                      </a:r>
                    </a:p>
                  </a:txBody>
                  <a:tcPr marL="150894"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162 827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1" i="0" u="none" strike="noStrike" dirty="0">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42 620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35 047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36 357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2741488155"/>
                  </a:ext>
                </a:extLst>
              </a:tr>
              <a:tr h="178943">
                <a:tc>
                  <a:txBody>
                    <a:bodyPr/>
                    <a:lstStyle/>
                    <a:p>
                      <a:pPr algn="l" fontAlgn="ctr"/>
                      <a:r>
                        <a:rPr lang="en-ZA" sz="1100" b="0" i="0" u="none" strike="noStrike" dirty="0">
                          <a:solidFill>
                            <a:srgbClr val="000000"/>
                          </a:solidFill>
                          <a:effectLst/>
                          <a:latin typeface="+mn-lt"/>
                        </a:rPr>
                        <a:t>Households</a:t>
                      </a:r>
                    </a:p>
                  </a:txBody>
                  <a:tcPr marL="150894"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175 311 685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ZA" sz="1100" b="1" i="0" u="none" strike="noStrike" dirty="0">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187 856 953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0" i="0" u="none" strike="noStrike">
                          <a:solidFill>
                            <a:srgbClr val="000000"/>
                          </a:solidFill>
                          <a:effectLst/>
                          <a:latin typeface="+mn-lt"/>
                        </a:rPr>
                        <a:t>           201 348 410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0" i="0" u="none" strike="noStrike">
                          <a:solidFill>
                            <a:srgbClr val="000000"/>
                          </a:solidFill>
                          <a:effectLst/>
                          <a:latin typeface="+mn-lt"/>
                        </a:rPr>
                        <a:t>           216 028 937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43233040"/>
                  </a:ext>
                </a:extLst>
              </a:tr>
              <a:tr h="178943">
                <a:tc>
                  <a:txBody>
                    <a:bodyPr/>
                    <a:lstStyle/>
                    <a:p>
                      <a:pPr algn="l" fontAlgn="ctr"/>
                      <a:r>
                        <a:rPr lang="en-ZA" sz="1100" b="1" i="0" u="none" strike="noStrike" dirty="0">
                          <a:solidFill>
                            <a:srgbClr val="000000"/>
                          </a:solidFill>
                          <a:effectLst/>
                          <a:latin typeface="+mn-lt"/>
                        </a:rPr>
                        <a:t>Payment for capital assets</a:t>
                      </a:r>
                    </a:p>
                  </a:txBody>
                  <a:tcPr marL="5029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a:solidFill>
                            <a:srgbClr val="000000"/>
                          </a:solidFill>
                          <a:effectLst/>
                          <a:latin typeface="+mn-lt"/>
                        </a:rPr>
                        <a:t>                  11 632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ZA" sz="1100" b="1" i="0" u="none" strike="noStrike" dirty="0">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1" i="0" u="none" strike="noStrike" dirty="0">
                          <a:solidFill>
                            <a:srgbClr val="000000"/>
                          </a:solidFill>
                          <a:effectLst/>
                          <a:latin typeface="+mn-lt"/>
                        </a:rPr>
                        <a:t>                   11 926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12 583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1" i="0" u="none" strike="noStrike">
                          <a:solidFill>
                            <a:srgbClr val="000000"/>
                          </a:solidFill>
                          <a:effectLst/>
                          <a:latin typeface="+mn-lt"/>
                        </a:rPr>
                        <a:t>                   13 289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40499214"/>
                  </a:ext>
                </a:extLst>
              </a:tr>
              <a:tr h="178943">
                <a:tc>
                  <a:txBody>
                    <a:bodyPr/>
                    <a:lstStyle/>
                    <a:p>
                      <a:pPr algn="l" fontAlgn="ctr"/>
                      <a:r>
                        <a:rPr lang="en-ZA" sz="1100" b="0" i="0" u="none" strike="noStrike" dirty="0">
                          <a:solidFill>
                            <a:srgbClr val="000000"/>
                          </a:solidFill>
                          <a:effectLst/>
                          <a:latin typeface="+mn-lt"/>
                        </a:rPr>
                        <a:t>Machinery and equipment</a:t>
                      </a:r>
                    </a:p>
                  </a:txBody>
                  <a:tcPr marL="100596"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11 044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11 306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dirty="0">
                          <a:solidFill>
                            <a:srgbClr val="000000"/>
                          </a:solidFill>
                          <a:effectLst/>
                          <a:latin typeface="+mn-lt"/>
                        </a:rPr>
                        <a:t>                   11 929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en-ZA" sz="1100" b="0" i="0" u="none" strike="noStrike">
                          <a:solidFill>
                            <a:srgbClr val="000000"/>
                          </a:solidFill>
                          <a:effectLst/>
                          <a:latin typeface="+mn-lt"/>
                        </a:rPr>
                        <a:t>                   12 610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 val="2613220001"/>
                  </a:ext>
                </a:extLst>
              </a:tr>
              <a:tr h="178943">
                <a:tc>
                  <a:txBody>
                    <a:bodyPr/>
                    <a:lstStyle/>
                    <a:p>
                      <a:pPr algn="l" fontAlgn="ctr"/>
                      <a:r>
                        <a:rPr lang="en-ZA" sz="1100" b="0" i="0" u="none" strike="noStrike" dirty="0">
                          <a:solidFill>
                            <a:srgbClr val="000000"/>
                          </a:solidFill>
                          <a:effectLst/>
                          <a:latin typeface="+mn-lt"/>
                        </a:rPr>
                        <a:t>Software and other intangible assets</a:t>
                      </a:r>
                    </a:p>
                  </a:txBody>
                  <a:tcPr marL="100596"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588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620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654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679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3474141949"/>
                  </a:ext>
                </a:extLst>
              </a:tr>
              <a:tr h="178943">
                <a:tc>
                  <a:txBody>
                    <a:bodyPr/>
                    <a:lstStyle/>
                    <a:p>
                      <a:pPr algn="l" fontAlgn="ctr"/>
                      <a:r>
                        <a:rPr lang="en-ZA" sz="1100" b="1" i="0" u="none" strike="noStrike" dirty="0">
                          <a:solidFill>
                            <a:srgbClr val="000000"/>
                          </a:solidFill>
                          <a:effectLst/>
                          <a:latin typeface="+mn-lt"/>
                        </a:rPr>
                        <a:t>Payment for Financial Assets</a:t>
                      </a:r>
                    </a:p>
                  </a:txBody>
                  <a:tcPr marL="5029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endParaRPr lang="en-ZA" sz="1100" b="0" i="0" u="none" strike="noStrike" dirty="0">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a:solidFill>
                            <a:srgbClr val="000000"/>
                          </a:solidFill>
                          <a:effectLst/>
                          <a:latin typeface="+mn-lt"/>
                        </a:rPr>
                        <a:t>                          -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2014683319"/>
                  </a:ext>
                </a:extLst>
              </a:tr>
              <a:tr h="178943">
                <a:tc>
                  <a:txBody>
                    <a:bodyPr/>
                    <a:lstStyle/>
                    <a:p>
                      <a:pPr algn="l" fontAlgn="ctr"/>
                      <a:r>
                        <a:rPr lang="en-ZA" sz="1100" b="0" i="0" u="none" strike="noStrike" dirty="0">
                          <a:solidFill>
                            <a:srgbClr val="000000"/>
                          </a:solidFill>
                          <a:effectLst/>
                          <a:latin typeface="+mn-lt"/>
                        </a:rPr>
                        <a:t> </a:t>
                      </a:r>
                    </a:p>
                  </a:txBody>
                  <a:tcPr marL="100596"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0" i="0" u="none" strike="noStrike">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ZA" sz="1100" b="0" i="0" u="none" strike="noStrike">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t"/>
                      <a:r>
                        <a:rPr lang="en-ZA" sz="1100" b="0" i="0" u="none" strike="noStrike" dirty="0">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0" i="0" u="none" strike="noStrike" dirty="0">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100" b="0" i="0" u="none" strike="noStrike" dirty="0">
                          <a:solidFill>
                            <a:srgbClr val="000000"/>
                          </a:solidFill>
                          <a:effectLst/>
                          <a:latin typeface="+mn-lt"/>
                        </a:rPr>
                        <a:t> </a:t>
                      </a:r>
                    </a:p>
                  </a:txBody>
                  <a:tcPr marL="5588" marR="5588" marT="5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164168158"/>
                  </a:ext>
                </a:extLst>
              </a:tr>
              <a:tr h="178943">
                <a:tc>
                  <a:txBody>
                    <a:bodyPr/>
                    <a:lstStyle/>
                    <a:p>
                      <a:pPr algn="l" fontAlgn="b"/>
                      <a:r>
                        <a:rPr lang="en-ZA" sz="1100" b="1" i="0" u="none" strike="noStrike" dirty="0">
                          <a:solidFill>
                            <a:srgbClr val="000000"/>
                          </a:solidFill>
                          <a:effectLst/>
                          <a:latin typeface="+mn-lt"/>
                        </a:rPr>
                        <a:t>Total</a:t>
                      </a: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ZA" sz="1100" b="1" i="0" u="none" strike="noStrike" dirty="0">
                          <a:solidFill>
                            <a:srgbClr val="000000"/>
                          </a:solidFill>
                          <a:effectLst/>
                          <a:latin typeface="+mn-lt"/>
                        </a:rPr>
                        <a:t>          184 791 961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endParaRPr lang="en-ZA" sz="1100" b="1" i="0" u="none" strike="noStrike" dirty="0">
                        <a:solidFill>
                          <a:srgbClr val="000000"/>
                        </a:solidFill>
                        <a:effectLst/>
                        <a:latin typeface="+mn-lt"/>
                      </a:endParaRPr>
                    </a:p>
                  </a:txBody>
                  <a:tcPr marL="5588" marR="5588" marT="55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60000"/>
                        <a:lumOff val="40000"/>
                      </a:schemeClr>
                    </a:solidFill>
                  </a:tcPr>
                </a:tc>
                <a:tc>
                  <a:txBody>
                    <a:bodyPr/>
                    <a:lstStyle/>
                    <a:p>
                      <a:pPr algn="r" fontAlgn="ctr"/>
                      <a:r>
                        <a:rPr lang="en-ZA" sz="1100" b="1" i="0" u="none" strike="noStrike" dirty="0">
                          <a:solidFill>
                            <a:srgbClr val="000000"/>
                          </a:solidFill>
                          <a:effectLst/>
                          <a:latin typeface="+mn-lt"/>
                        </a:rPr>
                        <a:t>           197 718 275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ZA" sz="1100" b="1" i="0" u="none" strike="noStrike" dirty="0">
                          <a:solidFill>
                            <a:srgbClr val="000000"/>
                          </a:solidFill>
                          <a:effectLst/>
                          <a:latin typeface="+mn-lt"/>
                        </a:rPr>
                        <a:t>           211 810 929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ZA" sz="1100" b="1" i="0" u="none" strike="noStrike" dirty="0">
                          <a:solidFill>
                            <a:srgbClr val="000000"/>
                          </a:solidFill>
                          <a:effectLst/>
                          <a:latin typeface="+mn-lt"/>
                        </a:rPr>
                        <a:t>           226 890 768 </a:t>
                      </a:r>
                    </a:p>
                  </a:txBody>
                  <a:tcPr marL="5588" marR="5588" marT="5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892429467"/>
                  </a:ext>
                </a:extLst>
              </a:tr>
            </a:tbl>
          </a:graphicData>
        </a:graphic>
      </p:graphicFrame>
    </p:spTree>
    <p:extLst>
      <p:ext uri="{BB962C8B-B14F-4D97-AF65-F5344CB8AC3E}">
        <p14:creationId xmlns:p14="http://schemas.microsoft.com/office/powerpoint/2010/main" xmlns="" val="619983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1950">
                <a:solidFill>
                  <a:schemeClr val="tx1"/>
                </a:solidFill>
                <a:latin typeface="Times New Roman" panose="02020603050405020304" pitchFamily="18" charset="0"/>
                <a:ea typeface="ヒラギノ角ゴ Pro W3" pitchFamily="1" charset="-128"/>
              </a:defRPr>
            </a:lvl1pPr>
            <a:lvl2pPr marL="452746" indent="-174133">
              <a:spcBef>
                <a:spcPct val="20000"/>
              </a:spcBef>
              <a:buChar char="–"/>
              <a:defRPr sz="1706">
                <a:solidFill>
                  <a:schemeClr val="tx1"/>
                </a:solidFill>
                <a:latin typeface="Times New Roman" panose="02020603050405020304" pitchFamily="18" charset="0"/>
                <a:ea typeface="ヒラギノ角ゴ Pro W3" pitchFamily="1" charset="-128"/>
              </a:defRPr>
            </a:lvl2pPr>
            <a:lvl3pPr marL="696533" indent="-139307">
              <a:spcBef>
                <a:spcPct val="20000"/>
              </a:spcBef>
              <a:buChar char="•"/>
              <a:defRPr sz="1463">
                <a:solidFill>
                  <a:schemeClr val="tx1"/>
                </a:solidFill>
                <a:latin typeface="Times New Roman" panose="02020603050405020304" pitchFamily="18" charset="0"/>
                <a:ea typeface="ヒラギノ角ゴ Pro W3" pitchFamily="1" charset="-128"/>
              </a:defRPr>
            </a:lvl3pPr>
            <a:lvl4pPr marL="975146" indent="-139307">
              <a:spcBef>
                <a:spcPct val="20000"/>
              </a:spcBef>
              <a:buChar char="–"/>
              <a:defRPr sz="1219">
                <a:solidFill>
                  <a:schemeClr val="tx1"/>
                </a:solidFill>
                <a:latin typeface="Times New Roman" panose="02020603050405020304" pitchFamily="18" charset="0"/>
                <a:ea typeface="ヒラギノ角ゴ Pro W3" pitchFamily="1" charset="-128"/>
              </a:defRPr>
            </a:lvl4pPr>
            <a:lvl5pPr marL="1253760" indent="-139307">
              <a:spcBef>
                <a:spcPct val="20000"/>
              </a:spcBef>
              <a:buChar char="»"/>
              <a:defRPr sz="1219">
                <a:solidFill>
                  <a:schemeClr val="tx1"/>
                </a:solidFill>
                <a:latin typeface="Times New Roman" panose="02020603050405020304" pitchFamily="18" charset="0"/>
                <a:ea typeface="ヒラギノ角ゴ Pro W3" pitchFamily="1" charset="-128"/>
              </a:defRPr>
            </a:lvl5pPr>
            <a:lvl6pPr marL="1532373" indent="-139307" eaLnBrk="0" fontAlgn="base" hangingPunct="0">
              <a:spcBef>
                <a:spcPct val="20000"/>
              </a:spcBef>
              <a:spcAft>
                <a:spcPct val="0"/>
              </a:spcAft>
              <a:buChar char="»"/>
              <a:defRPr sz="1219">
                <a:solidFill>
                  <a:schemeClr val="tx1"/>
                </a:solidFill>
                <a:latin typeface="Times New Roman" panose="02020603050405020304" pitchFamily="18" charset="0"/>
                <a:ea typeface="ヒラギノ角ゴ Pro W3" pitchFamily="1" charset="-128"/>
              </a:defRPr>
            </a:lvl6pPr>
            <a:lvl7pPr marL="1810986" indent="-139307" eaLnBrk="0" fontAlgn="base" hangingPunct="0">
              <a:spcBef>
                <a:spcPct val="20000"/>
              </a:spcBef>
              <a:spcAft>
                <a:spcPct val="0"/>
              </a:spcAft>
              <a:buChar char="»"/>
              <a:defRPr sz="1219">
                <a:solidFill>
                  <a:schemeClr val="tx1"/>
                </a:solidFill>
                <a:latin typeface="Times New Roman" panose="02020603050405020304" pitchFamily="18" charset="0"/>
                <a:ea typeface="ヒラギノ角ゴ Pro W3" pitchFamily="1" charset="-128"/>
              </a:defRPr>
            </a:lvl7pPr>
            <a:lvl8pPr marL="2089599" indent="-139307" eaLnBrk="0" fontAlgn="base" hangingPunct="0">
              <a:spcBef>
                <a:spcPct val="20000"/>
              </a:spcBef>
              <a:spcAft>
                <a:spcPct val="0"/>
              </a:spcAft>
              <a:buChar char="»"/>
              <a:defRPr sz="1219">
                <a:solidFill>
                  <a:schemeClr val="tx1"/>
                </a:solidFill>
                <a:latin typeface="Times New Roman" panose="02020603050405020304" pitchFamily="18" charset="0"/>
                <a:ea typeface="ヒラギノ角ゴ Pro W3" pitchFamily="1" charset="-128"/>
              </a:defRPr>
            </a:lvl8pPr>
            <a:lvl9pPr marL="2368212" indent="-139307" eaLnBrk="0" fontAlgn="base" hangingPunct="0">
              <a:spcBef>
                <a:spcPct val="20000"/>
              </a:spcBef>
              <a:spcAft>
                <a:spcPct val="0"/>
              </a:spcAft>
              <a:buChar char="»"/>
              <a:defRPr sz="1219">
                <a:solidFill>
                  <a:schemeClr val="tx1"/>
                </a:solidFill>
                <a:latin typeface="Times New Roman" panose="02020603050405020304" pitchFamily="18" charset="0"/>
                <a:ea typeface="ヒラギノ角ゴ Pro W3" pitchFamily="1" charset="-128"/>
              </a:defRPr>
            </a:lvl9pPr>
          </a:lstStyle>
          <a:p>
            <a:pPr>
              <a:spcBef>
                <a:spcPct val="0"/>
              </a:spcBef>
              <a:buFontTx/>
              <a:buNone/>
            </a:pPr>
            <a:fld id="{3907FF92-A307-4592-A998-6DB7071FDD5A}" type="slidenum">
              <a:rPr lang="en-US" altLang="en-US" sz="853">
                <a:solidFill>
                  <a:srgbClr val="000000"/>
                </a:solidFill>
                <a:latin typeface="Calibri" panose="020F0502020204030204" pitchFamily="34" charset="0"/>
              </a:rPr>
              <a:pPr>
                <a:spcBef>
                  <a:spcPct val="0"/>
                </a:spcBef>
                <a:buFontTx/>
                <a:buNone/>
              </a:pPr>
              <a:t>52</a:t>
            </a:fld>
            <a:endParaRPr lang="en-US" altLang="en-US" sz="853">
              <a:solidFill>
                <a:srgbClr val="000000"/>
              </a:solidFill>
              <a:latin typeface="Calibri" panose="020F0502020204030204" pitchFamily="34" charset="0"/>
            </a:endParaRPr>
          </a:p>
        </p:txBody>
      </p:sp>
      <p:sp>
        <p:nvSpPr>
          <p:cNvPr id="50179" name="Rectangle 2"/>
          <p:cNvSpPr>
            <a:spLocks noChangeArrowheads="1"/>
          </p:cNvSpPr>
          <p:nvPr/>
        </p:nvSpPr>
        <p:spPr bwMode="auto">
          <a:xfrm>
            <a:off x="619126" y="837371"/>
            <a:ext cx="8721923" cy="417487"/>
          </a:xfrm>
          <a:prstGeom prst="rect">
            <a:avLst/>
          </a:prstGeom>
          <a:solidFill>
            <a:schemeClr val="bg2">
              <a:lumMod val="75000"/>
            </a:schemeClr>
          </a:solidFill>
          <a:ln>
            <a:noFill/>
          </a:ln>
          <a:extLst/>
        </p:spPr>
        <p:txBody>
          <a:bodyPr wrap="square" anchor="b">
            <a:spAutoFit/>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defTabSz="557226">
              <a:spcBef>
                <a:spcPct val="0"/>
              </a:spcBef>
              <a:buNone/>
            </a:pPr>
            <a:r>
              <a:rPr lang="en-US" altLang="en-US" sz="2113" b="1" dirty="0">
                <a:solidFill>
                  <a:srgbClr val="000000"/>
                </a:solidFill>
                <a:latin typeface="+mn-lt"/>
              </a:rPr>
              <a:t>DETAIL OF MAJOR TRANSFER PAYMENTS</a:t>
            </a:r>
          </a:p>
        </p:txBody>
      </p:sp>
      <p:pic>
        <p:nvPicPr>
          <p:cNvPr id="5" name="Picture 4"/>
          <p:cNvPicPr>
            <a:picLocks noChangeAspect="1"/>
          </p:cNvPicPr>
          <p:nvPr/>
        </p:nvPicPr>
        <p:blipFill>
          <a:blip r:embed="rId2"/>
          <a:stretch>
            <a:fillRect/>
          </a:stretch>
        </p:blipFill>
        <p:spPr>
          <a:xfrm>
            <a:off x="3420666" y="5077832"/>
            <a:ext cx="1276647" cy="389779"/>
          </a:xfrm>
          <a:prstGeom prst="rect">
            <a:avLst/>
          </a:prstGeom>
        </p:spPr>
      </p:pic>
      <p:pic>
        <p:nvPicPr>
          <p:cNvPr id="6" name="Picture 5"/>
          <p:cNvPicPr/>
          <p:nvPr/>
        </p:nvPicPr>
        <p:blipFill>
          <a:blip r:embed="rId3">
            <a:extLst>
              <a:ext uri="{28A0092B-C50C-407E-A947-70E740481C1C}">
                <a14:useLocalDpi xmlns:a14="http://schemas.microsoft.com/office/drawing/2010/main" xmlns="" val="0"/>
              </a:ext>
            </a:extLst>
          </a:blip>
          <a:srcRect/>
          <a:stretch>
            <a:fillRect/>
          </a:stretch>
        </p:blipFill>
        <p:spPr bwMode="auto">
          <a:xfrm>
            <a:off x="4677140" y="5141799"/>
            <a:ext cx="702682" cy="319924"/>
          </a:xfrm>
          <a:prstGeom prst="rect">
            <a:avLst/>
          </a:prstGeom>
          <a:noFill/>
          <a:ln>
            <a:noFill/>
          </a:ln>
        </p:spPr>
      </p:pic>
      <p:graphicFrame>
        <p:nvGraphicFramePr>
          <p:cNvPr id="4" name="Table 3"/>
          <p:cNvGraphicFramePr>
            <a:graphicFrameLocks noGrp="1"/>
          </p:cNvGraphicFramePr>
          <p:nvPr>
            <p:extLst/>
          </p:nvPr>
        </p:nvGraphicFramePr>
        <p:xfrm>
          <a:off x="332780" y="1471846"/>
          <a:ext cx="8496386" cy="3434661"/>
        </p:xfrm>
        <a:graphic>
          <a:graphicData uri="http://schemas.openxmlformats.org/drawingml/2006/table">
            <a:tbl>
              <a:tblPr/>
              <a:tblGrid>
                <a:gridCol w="2667150">
                  <a:extLst>
                    <a:ext uri="{9D8B030D-6E8A-4147-A177-3AD203B41FA5}">
                      <a16:colId xmlns:a16="http://schemas.microsoft.com/office/drawing/2014/main" xmlns="" val="2769116355"/>
                    </a:ext>
                  </a:extLst>
                </a:gridCol>
                <a:gridCol w="1457309">
                  <a:extLst>
                    <a:ext uri="{9D8B030D-6E8A-4147-A177-3AD203B41FA5}">
                      <a16:colId xmlns:a16="http://schemas.microsoft.com/office/drawing/2014/main" xmlns="" val="3070293430"/>
                    </a:ext>
                  </a:extLst>
                </a:gridCol>
                <a:gridCol w="1457309">
                  <a:extLst>
                    <a:ext uri="{9D8B030D-6E8A-4147-A177-3AD203B41FA5}">
                      <a16:colId xmlns:a16="http://schemas.microsoft.com/office/drawing/2014/main" xmlns="" val="2353170497"/>
                    </a:ext>
                  </a:extLst>
                </a:gridCol>
                <a:gridCol w="1457309">
                  <a:extLst>
                    <a:ext uri="{9D8B030D-6E8A-4147-A177-3AD203B41FA5}">
                      <a16:colId xmlns:a16="http://schemas.microsoft.com/office/drawing/2014/main" xmlns="" val="288077859"/>
                    </a:ext>
                  </a:extLst>
                </a:gridCol>
                <a:gridCol w="1457309">
                  <a:extLst>
                    <a:ext uri="{9D8B030D-6E8A-4147-A177-3AD203B41FA5}">
                      <a16:colId xmlns:a16="http://schemas.microsoft.com/office/drawing/2014/main" xmlns="" val="3969953771"/>
                    </a:ext>
                  </a:extLst>
                </a:gridCol>
              </a:tblGrid>
              <a:tr h="205264">
                <a:tc rowSpan="2">
                  <a:txBody>
                    <a:bodyPr/>
                    <a:lstStyle/>
                    <a:p>
                      <a:pPr algn="l" rtl="0" fontAlgn="ctr"/>
                      <a:r>
                        <a:rPr lang="en-ZA" sz="1300" b="1" i="0" u="none" strike="noStrike">
                          <a:solidFill>
                            <a:srgbClr val="000000"/>
                          </a:solidFill>
                          <a:effectLst/>
                          <a:latin typeface="Calibri" panose="020F0502020204030204" pitchFamily="34" charset="0"/>
                        </a:rPr>
                        <a:t> TRANSFER PAYMENT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rtl="0" fontAlgn="ctr"/>
                      <a:r>
                        <a:rPr lang="en-ZA" sz="1300" b="1" i="0" u="none" strike="noStrike" dirty="0">
                          <a:solidFill>
                            <a:srgbClr val="000000"/>
                          </a:solidFill>
                          <a:effectLst/>
                          <a:latin typeface="Calibri" panose="020F0502020204030204" pitchFamily="34" charset="0"/>
                        </a:rPr>
                        <a:t> 2019/20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rtl="0" fontAlgn="ctr"/>
                      <a:r>
                        <a:rPr lang="en-ZA" sz="1300" b="1" i="0" u="none" strike="noStrike">
                          <a:solidFill>
                            <a:srgbClr val="000000"/>
                          </a:solidFill>
                          <a:effectLst/>
                          <a:latin typeface="Calibri" panose="020F0502020204030204" pitchFamily="34" charset="0"/>
                        </a:rPr>
                        <a:t> 2020/21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rtl="0" fontAlgn="ctr"/>
                      <a:r>
                        <a:rPr lang="en-ZA" sz="1300" b="1" i="0" u="none" strike="noStrike">
                          <a:solidFill>
                            <a:srgbClr val="000000"/>
                          </a:solidFill>
                          <a:effectLst/>
                          <a:latin typeface="Calibri" panose="020F0502020204030204" pitchFamily="34" charset="0"/>
                        </a:rPr>
                        <a:t> 2021/22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rtl="0" fontAlgn="ctr"/>
                      <a:r>
                        <a:rPr lang="en-ZA" sz="1300" b="1" i="0" u="none" strike="noStrike">
                          <a:solidFill>
                            <a:srgbClr val="000000"/>
                          </a:solidFill>
                          <a:effectLst/>
                          <a:latin typeface="Calibri" panose="020F0502020204030204" pitchFamily="34" charset="0"/>
                        </a:rPr>
                        <a:t> 2022/23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xmlns="" val="67253687"/>
                  </a:ext>
                </a:extLst>
              </a:tr>
              <a:tr h="205264">
                <a:tc vMerge="1">
                  <a:txBody>
                    <a:bodyPr/>
                    <a:lstStyle/>
                    <a:p>
                      <a:endParaRPr lang="en-ZA"/>
                    </a:p>
                  </a:txBody>
                  <a:tcPr/>
                </a:tc>
                <a:tc>
                  <a:txBody>
                    <a:bodyPr/>
                    <a:lstStyle/>
                    <a:p>
                      <a:pPr algn="ctr" rtl="0" fontAlgn="ctr"/>
                      <a:r>
                        <a:rPr lang="en-ZA" sz="1300" b="1" i="0" u="none" strike="noStrike">
                          <a:solidFill>
                            <a:srgbClr val="000000"/>
                          </a:solidFill>
                          <a:effectLst/>
                          <a:latin typeface="Calibri" panose="020F0502020204030204" pitchFamily="34" charset="0"/>
                        </a:rPr>
                        <a:t> R’ 000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rtl="0" fontAlgn="ctr"/>
                      <a:r>
                        <a:rPr lang="en-ZA" sz="1300" b="1" i="0" u="none" strike="noStrike">
                          <a:solidFill>
                            <a:srgbClr val="000000"/>
                          </a:solidFill>
                          <a:effectLst/>
                          <a:latin typeface="Calibri" panose="020F0502020204030204" pitchFamily="34" charset="0"/>
                        </a:rPr>
                        <a:t> R’ 000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rtl="0" fontAlgn="ctr"/>
                      <a:r>
                        <a:rPr lang="en-ZA" sz="1300" b="1" i="0" u="none" strike="noStrike">
                          <a:solidFill>
                            <a:srgbClr val="000000"/>
                          </a:solidFill>
                          <a:effectLst/>
                          <a:latin typeface="Calibri" panose="020F0502020204030204" pitchFamily="34" charset="0"/>
                        </a:rPr>
                        <a:t> R’ 000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rtl="0" fontAlgn="ctr"/>
                      <a:r>
                        <a:rPr lang="en-ZA" sz="1300" b="1" i="0" u="none" strike="noStrike">
                          <a:solidFill>
                            <a:srgbClr val="000000"/>
                          </a:solidFill>
                          <a:effectLst/>
                          <a:latin typeface="Calibri" panose="020F0502020204030204" pitchFamily="34" charset="0"/>
                        </a:rPr>
                        <a:t> R’000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xmlns="" val="2498610539"/>
                  </a:ext>
                </a:extLst>
              </a:tr>
              <a:tr h="252462">
                <a:tc>
                  <a:txBody>
                    <a:bodyPr/>
                    <a:lstStyle/>
                    <a:p>
                      <a:pPr algn="l" rtl="0" fontAlgn="ctr"/>
                      <a:r>
                        <a:rPr lang="en-ZA" sz="1300" b="0" i="0" u="none" strike="noStrike" dirty="0">
                          <a:solidFill>
                            <a:srgbClr val="000000"/>
                          </a:solidFill>
                          <a:effectLst/>
                          <a:latin typeface="Calibri" panose="020F0502020204030204" pitchFamily="34" charset="0"/>
                        </a:rPr>
                        <a:t> Social Assistance Grants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a:solidFill>
                            <a:srgbClr val="000000"/>
                          </a:solidFill>
                          <a:effectLst/>
                          <a:latin typeface="Calibri" panose="020F0502020204030204" pitchFamily="34" charset="0"/>
                        </a:rPr>
                        <a:t>  </a:t>
                      </a: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175 155 593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a:solidFill>
                            <a:srgbClr val="000000"/>
                          </a:solidFill>
                          <a:effectLst/>
                          <a:latin typeface="Calibri" panose="020F0502020204030204" pitchFamily="34" charset="0"/>
                        </a:rPr>
                        <a:t>   </a:t>
                      </a: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189 273 511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a:solidFill>
                            <a:srgbClr val="000000"/>
                          </a:solidFill>
                          <a:effectLst/>
                          <a:latin typeface="Calibri" panose="020F0502020204030204" pitchFamily="34" charset="0"/>
                        </a:rPr>
                        <a:t>     </a:t>
                      </a: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202 867 882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a:solidFill>
                            <a:srgbClr val="000000"/>
                          </a:solidFill>
                          <a:effectLst/>
                          <a:latin typeface="Calibri" panose="020F0502020204030204" pitchFamily="34" charset="0"/>
                        </a:rPr>
                        <a:t>      </a:t>
                      </a: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217 271 502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9151075"/>
                  </a:ext>
                </a:extLst>
              </a:tr>
              <a:tr h="255605">
                <a:tc>
                  <a:txBody>
                    <a:bodyPr/>
                    <a:lstStyle/>
                    <a:p>
                      <a:pPr algn="l" rtl="0" fontAlgn="ctr"/>
                      <a:r>
                        <a:rPr lang="en-ZA" sz="1300" b="0" i="0" u="none" strike="noStrike" dirty="0">
                          <a:solidFill>
                            <a:srgbClr val="000000"/>
                          </a:solidFill>
                          <a:effectLst/>
                          <a:latin typeface="Calibri" panose="020F0502020204030204" pitchFamily="34" charset="0"/>
                        </a:rPr>
                        <a:t> Social Grant Administration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7 552 979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a:solidFill>
                            <a:srgbClr val="000000"/>
                          </a:solidFill>
                          <a:effectLst/>
                          <a:latin typeface="Calibri" panose="020F0502020204030204" pitchFamily="34" charset="0"/>
                        </a:rPr>
                        <a:t>    </a:t>
                      </a: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8 052 043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a:solidFill>
                            <a:srgbClr val="000000"/>
                          </a:solidFill>
                          <a:effectLst/>
                          <a:latin typeface="Calibri" panose="020F0502020204030204" pitchFamily="34" charset="0"/>
                        </a:rPr>
                        <a:t> </a:t>
                      </a: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8 545 481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a:solidFill>
                            <a:srgbClr val="000000"/>
                          </a:solidFill>
                          <a:effectLst/>
                          <a:latin typeface="Calibri" panose="020F0502020204030204" pitchFamily="34" charset="0"/>
                        </a:rPr>
                        <a:t>   </a:t>
                      </a: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8 863 408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7298951"/>
                  </a:ext>
                </a:extLst>
              </a:tr>
              <a:tr h="345448">
                <a:tc>
                  <a:txBody>
                    <a:bodyPr/>
                    <a:lstStyle/>
                    <a:p>
                      <a:pPr algn="l" rtl="0" fontAlgn="ctr"/>
                      <a:r>
                        <a:rPr lang="en-ZA" sz="1300" b="0" i="0" u="none" strike="noStrike" dirty="0">
                          <a:solidFill>
                            <a:srgbClr val="000000"/>
                          </a:solidFill>
                          <a:effectLst/>
                          <a:latin typeface="Calibri" panose="020F0502020204030204" pitchFamily="34" charset="0"/>
                        </a:rPr>
                        <a:t> Social Grant Fraud Investigations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68 794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72 578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76 570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79 416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3895031"/>
                  </a:ext>
                </a:extLst>
              </a:tr>
              <a:tr h="252462">
                <a:tc>
                  <a:txBody>
                    <a:bodyPr/>
                    <a:lstStyle/>
                    <a:p>
                      <a:pPr algn="l" rtl="0" fontAlgn="ctr"/>
                      <a:r>
                        <a:rPr lang="en-ZA" sz="1300" b="0" i="0" u="none" strike="noStrike" dirty="0">
                          <a:solidFill>
                            <a:srgbClr val="000000"/>
                          </a:solidFill>
                          <a:effectLst/>
                          <a:latin typeface="Calibri" panose="020F0502020204030204" pitchFamily="34" charset="0"/>
                        </a:rPr>
                        <a:t> National Development Agency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212 355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224 544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236 894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245 701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5398114"/>
                  </a:ext>
                </a:extLst>
              </a:tr>
              <a:tr h="252462">
                <a:tc>
                  <a:txBody>
                    <a:bodyPr/>
                    <a:lstStyle/>
                    <a:p>
                      <a:pPr algn="l" rtl="0" fontAlgn="ctr"/>
                      <a:r>
                        <a:rPr lang="en-ZA" sz="1300" b="0" i="0" u="none" strike="noStrike" dirty="0">
                          <a:solidFill>
                            <a:srgbClr val="000000"/>
                          </a:solidFill>
                          <a:effectLst/>
                          <a:latin typeface="Calibri" panose="020F0502020204030204" pitchFamily="34" charset="0"/>
                        </a:rPr>
                        <a:t> Social Work Scholarships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125 250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136 627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142 981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147 819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3936877"/>
                  </a:ext>
                </a:extLst>
              </a:tr>
              <a:tr h="252462">
                <a:tc>
                  <a:txBody>
                    <a:bodyPr/>
                    <a:lstStyle/>
                    <a:p>
                      <a:pPr algn="l" rtl="0" fontAlgn="ctr"/>
                      <a:r>
                        <a:rPr lang="en-ZA" sz="1300" b="0" i="0" u="none" strike="noStrike" dirty="0">
                          <a:solidFill>
                            <a:srgbClr val="000000"/>
                          </a:solidFill>
                          <a:effectLst/>
                          <a:latin typeface="Calibri" panose="020F0502020204030204" pitchFamily="34" charset="0"/>
                        </a:rPr>
                        <a:t> HIV and AIDS Organisations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66 063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69 697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73 530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77 207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1193228"/>
                  </a:ext>
                </a:extLst>
              </a:tr>
              <a:tr h="252462">
                <a:tc>
                  <a:txBody>
                    <a:bodyPr/>
                    <a:lstStyle/>
                    <a:p>
                      <a:pPr algn="l" rtl="0" fontAlgn="ctr"/>
                      <a:r>
                        <a:rPr lang="en-ZA" sz="1300" b="0" i="0" u="none" strike="noStrike" dirty="0">
                          <a:solidFill>
                            <a:srgbClr val="000000"/>
                          </a:solidFill>
                          <a:effectLst/>
                          <a:latin typeface="Calibri" panose="020F0502020204030204" pitchFamily="34" charset="0"/>
                        </a:rPr>
                        <a:t> SANAC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31 680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33 422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35 260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37 023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3468472"/>
                  </a:ext>
                </a:extLst>
              </a:tr>
              <a:tr h="252462">
                <a:tc>
                  <a:txBody>
                    <a:bodyPr/>
                    <a:lstStyle/>
                    <a:p>
                      <a:pPr algn="l" rtl="0" fontAlgn="ctr"/>
                      <a:r>
                        <a:rPr lang="en-ZA" sz="1300" b="0" i="0" u="none" strike="noStrike" dirty="0">
                          <a:solidFill>
                            <a:srgbClr val="000000"/>
                          </a:solidFill>
                          <a:effectLst/>
                          <a:latin typeface="Calibri" panose="020F0502020204030204" pitchFamily="34" charset="0"/>
                        </a:rPr>
                        <a:t> National Councils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30 902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32 601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34 394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36 114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3648728"/>
                  </a:ext>
                </a:extLst>
              </a:tr>
              <a:tr h="252462">
                <a:tc>
                  <a:txBody>
                    <a:bodyPr/>
                    <a:lstStyle/>
                    <a:p>
                      <a:pPr algn="l" rtl="0" fontAlgn="ctr"/>
                      <a:r>
                        <a:rPr lang="en-ZA" sz="1300" b="0" i="0" u="none" strike="noStrike" dirty="0">
                          <a:solidFill>
                            <a:srgbClr val="000000"/>
                          </a:solidFill>
                          <a:effectLst/>
                          <a:latin typeface="Calibri" panose="020F0502020204030204" pitchFamily="34" charset="0"/>
                        </a:rPr>
                        <a:t> ECD Conditional Grant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518 228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552 949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583 361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609 918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4272420"/>
                  </a:ext>
                </a:extLst>
              </a:tr>
              <a:tr h="403384">
                <a:tc>
                  <a:txBody>
                    <a:bodyPr/>
                    <a:lstStyle/>
                    <a:p>
                      <a:pPr algn="l" rtl="0" fontAlgn="ctr"/>
                      <a:r>
                        <a:rPr lang="en-ZA" sz="1300" b="0" i="0" u="none" strike="noStrike" dirty="0">
                          <a:solidFill>
                            <a:srgbClr val="000000"/>
                          </a:solidFill>
                          <a:effectLst/>
                          <a:latin typeface="Calibri" panose="020F0502020204030204" pitchFamily="34" charset="0"/>
                        </a:rPr>
                        <a:t> Food Relief Programme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dirty="0" smtClean="0">
                          <a:solidFill>
                            <a:srgbClr val="000000"/>
                          </a:solidFill>
                          <a:effectLst/>
                          <a:latin typeface="Calibri" panose="020F0502020204030204" pitchFamily="34" charset="0"/>
                        </a:rPr>
                        <a:t>             </a:t>
                      </a:r>
                      <a:r>
                        <a:rPr lang="en-ZA" sz="1300" b="0" i="0" u="none" strike="noStrike" dirty="0">
                          <a:solidFill>
                            <a:srgbClr val="000000"/>
                          </a:solidFill>
                          <a:effectLst/>
                          <a:latin typeface="Calibri" panose="020F0502020204030204" pitchFamily="34" charset="0"/>
                        </a:rPr>
                        <a:t>63 300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3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r" rtl="0" fontAlgn="ctr"/>
                      <a:r>
                        <a:rPr lang="en-ZA" sz="1300" b="0" i="0" u="none" strike="noStrike" dirty="0">
                          <a:solidFill>
                            <a:srgbClr val="000000"/>
                          </a:solidFill>
                          <a:effectLst/>
                          <a:latin typeface="Calibri" panose="020F0502020204030204" pitchFamily="34" charset="0"/>
                        </a:rPr>
                        <a:t>                                        -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r" rtl="0" fontAlgn="ctr"/>
                      <a:r>
                        <a:rPr lang="en-ZA" sz="13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xmlns="" val="695329276"/>
                  </a:ext>
                </a:extLst>
              </a:tr>
              <a:tr h="252462">
                <a:tc>
                  <a:txBody>
                    <a:bodyPr/>
                    <a:lstStyle/>
                    <a:p>
                      <a:pPr algn="l" rtl="0" fontAlgn="ctr"/>
                      <a:r>
                        <a:rPr lang="en-ZA" sz="1300" b="1" i="0" u="none" strike="noStrike" dirty="0">
                          <a:solidFill>
                            <a:srgbClr val="000000"/>
                          </a:solidFill>
                          <a:effectLst/>
                          <a:latin typeface="Calibri" panose="020F0502020204030204" pitchFamily="34" charset="0"/>
                        </a:rPr>
                        <a:t> TOTAL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ctr"/>
                      <a:r>
                        <a:rPr lang="en-ZA" sz="1300" b="1" i="0" u="none" strike="noStrike" dirty="0" smtClean="0">
                          <a:solidFill>
                            <a:srgbClr val="000000"/>
                          </a:solidFill>
                          <a:effectLst/>
                          <a:latin typeface="Calibri" panose="020F0502020204030204" pitchFamily="34" charset="0"/>
                        </a:rPr>
                        <a:t>        </a:t>
                      </a:r>
                      <a:r>
                        <a:rPr lang="en-ZA" sz="1300" b="1" i="0" u="none" strike="noStrike" dirty="0">
                          <a:solidFill>
                            <a:srgbClr val="000000"/>
                          </a:solidFill>
                          <a:effectLst/>
                          <a:latin typeface="Calibri" panose="020F0502020204030204" pitchFamily="34" charset="0"/>
                        </a:rPr>
                        <a:t>183 825 144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ctr"/>
                      <a:r>
                        <a:rPr lang="en-ZA" sz="1300" b="1" i="0" u="none" strike="noStrike" dirty="0">
                          <a:solidFill>
                            <a:srgbClr val="000000"/>
                          </a:solidFill>
                          <a:effectLst/>
                          <a:latin typeface="Calibri" panose="020F0502020204030204" pitchFamily="34" charset="0"/>
                        </a:rPr>
                        <a:t> </a:t>
                      </a:r>
                      <a:r>
                        <a:rPr lang="en-ZA" sz="1300" b="1" i="0" u="none" strike="noStrike" dirty="0" smtClean="0">
                          <a:solidFill>
                            <a:srgbClr val="000000"/>
                          </a:solidFill>
                          <a:effectLst/>
                          <a:latin typeface="Calibri" panose="020F0502020204030204" pitchFamily="34" charset="0"/>
                        </a:rPr>
                        <a:t>     </a:t>
                      </a:r>
                      <a:r>
                        <a:rPr lang="en-ZA" sz="1300" b="1" i="0" u="none" strike="noStrike" dirty="0">
                          <a:solidFill>
                            <a:srgbClr val="000000"/>
                          </a:solidFill>
                          <a:effectLst/>
                          <a:latin typeface="Calibri" panose="020F0502020204030204" pitchFamily="34" charset="0"/>
                        </a:rPr>
                        <a:t>198 447 972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ctr"/>
                      <a:r>
                        <a:rPr lang="en-ZA" sz="1300" b="1" i="0" u="none" strike="noStrike" dirty="0">
                          <a:solidFill>
                            <a:srgbClr val="000000"/>
                          </a:solidFill>
                          <a:effectLst/>
                          <a:latin typeface="Calibri" panose="020F0502020204030204" pitchFamily="34" charset="0"/>
                        </a:rPr>
                        <a:t>    </a:t>
                      </a:r>
                      <a:r>
                        <a:rPr lang="en-ZA" sz="1300" b="1" i="0" u="none" strike="noStrike" dirty="0" smtClean="0">
                          <a:solidFill>
                            <a:srgbClr val="000000"/>
                          </a:solidFill>
                          <a:effectLst/>
                          <a:latin typeface="Calibri" panose="020F0502020204030204" pitchFamily="34" charset="0"/>
                        </a:rPr>
                        <a:t>212 </a:t>
                      </a:r>
                      <a:r>
                        <a:rPr lang="en-ZA" sz="1300" b="1" i="0" u="none" strike="noStrike" dirty="0">
                          <a:solidFill>
                            <a:srgbClr val="000000"/>
                          </a:solidFill>
                          <a:effectLst/>
                          <a:latin typeface="Calibri" panose="020F0502020204030204" pitchFamily="34" charset="0"/>
                        </a:rPr>
                        <a:t>596 353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ctr"/>
                      <a:r>
                        <a:rPr lang="en-ZA" sz="1300" b="1" i="0" u="none" strike="noStrike" dirty="0">
                          <a:solidFill>
                            <a:srgbClr val="000000"/>
                          </a:solidFill>
                          <a:effectLst/>
                          <a:latin typeface="Calibri" panose="020F0502020204030204" pitchFamily="34" charset="0"/>
                        </a:rPr>
                        <a:t>      </a:t>
                      </a:r>
                      <a:r>
                        <a:rPr lang="en-ZA" sz="1300" b="1" i="0" u="none" strike="noStrike" dirty="0" smtClean="0">
                          <a:solidFill>
                            <a:srgbClr val="000000"/>
                          </a:solidFill>
                          <a:effectLst/>
                          <a:latin typeface="Calibri" panose="020F0502020204030204" pitchFamily="34" charset="0"/>
                        </a:rPr>
                        <a:t>227 </a:t>
                      </a:r>
                      <a:r>
                        <a:rPr lang="en-ZA" sz="1300" b="1" i="0" u="none" strike="noStrike" dirty="0">
                          <a:solidFill>
                            <a:srgbClr val="000000"/>
                          </a:solidFill>
                          <a:effectLst/>
                          <a:latin typeface="Calibri" panose="020F0502020204030204" pitchFamily="34" charset="0"/>
                        </a:rPr>
                        <a:t>368 108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xmlns="" val="3249483015"/>
                  </a:ext>
                </a:extLst>
              </a:tr>
            </a:tbl>
          </a:graphicData>
        </a:graphic>
      </p:graphicFrame>
    </p:spTree>
    <p:extLst>
      <p:ext uri="{BB962C8B-B14F-4D97-AF65-F5344CB8AC3E}">
        <p14:creationId xmlns:p14="http://schemas.microsoft.com/office/powerpoint/2010/main" xmlns="" val="288279123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87470"/>
          </a:xfrm>
        </p:spPr>
        <p:txBody>
          <a:bodyPr>
            <a:noAutofit/>
          </a:bodyPr>
          <a:lstStyle/>
          <a:p>
            <a:r>
              <a:rPr lang="en-ZA" b="1" dirty="0" smtClean="0"/>
              <a:t>PROGRAMME 1: ADMINISTRATION</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xmlns="" val="1195382411"/>
              </p:ext>
            </p:extLst>
          </p:nvPr>
        </p:nvGraphicFramePr>
        <p:xfrm>
          <a:off x="352177" y="1192189"/>
          <a:ext cx="9245046" cy="4413528"/>
        </p:xfrm>
        <a:graphic>
          <a:graphicData uri="http://schemas.openxmlformats.org/drawingml/2006/table">
            <a:tbl>
              <a:tblPr firstRow="1" firstCol="1" bandRow="1"/>
              <a:tblGrid>
                <a:gridCol w="1669317">
                  <a:extLst>
                    <a:ext uri="{9D8B030D-6E8A-4147-A177-3AD203B41FA5}">
                      <a16:colId xmlns:a16="http://schemas.microsoft.com/office/drawing/2014/main" xmlns="" val="2759891871"/>
                    </a:ext>
                  </a:extLst>
                </a:gridCol>
                <a:gridCol w="946805">
                  <a:extLst>
                    <a:ext uri="{9D8B030D-6E8A-4147-A177-3AD203B41FA5}">
                      <a16:colId xmlns:a16="http://schemas.microsoft.com/office/drawing/2014/main" xmlns="" val="484722056"/>
                    </a:ext>
                  </a:extLst>
                </a:gridCol>
                <a:gridCol w="946805">
                  <a:extLst>
                    <a:ext uri="{9D8B030D-6E8A-4147-A177-3AD203B41FA5}">
                      <a16:colId xmlns:a16="http://schemas.microsoft.com/office/drawing/2014/main" xmlns="" val="693521328"/>
                    </a:ext>
                  </a:extLst>
                </a:gridCol>
                <a:gridCol w="946805">
                  <a:extLst>
                    <a:ext uri="{9D8B030D-6E8A-4147-A177-3AD203B41FA5}">
                      <a16:colId xmlns:a16="http://schemas.microsoft.com/office/drawing/2014/main" xmlns="" val="994102630"/>
                    </a:ext>
                  </a:extLst>
                </a:gridCol>
                <a:gridCol w="946805">
                  <a:extLst>
                    <a:ext uri="{9D8B030D-6E8A-4147-A177-3AD203B41FA5}">
                      <a16:colId xmlns:a16="http://schemas.microsoft.com/office/drawing/2014/main" xmlns="" val="3619748382"/>
                    </a:ext>
                  </a:extLst>
                </a:gridCol>
                <a:gridCol w="946805">
                  <a:extLst>
                    <a:ext uri="{9D8B030D-6E8A-4147-A177-3AD203B41FA5}">
                      <a16:colId xmlns:a16="http://schemas.microsoft.com/office/drawing/2014/main" xmlns="" val="36347501"/>
                    </a:ext>
                  </a:extLst>
                </a:gridCol>
                <a:gridCol w="946805">
                  <a:extLst>
                    <a:ext uri="{9D8B030D-6E8A-4147-A177-3AD203B41FA5}">
                      <a16:colId xmlns:a16="http://schemas.microsoft.com/office/drawing/2014/main" xmlns="" val="984054846"/>
                    </a:ext>
                  </a:extLst>
                </a:gridCol>
                <a:gridCol w="946805">
                  <a:extLst>
                    <a:ext uri="{9D8B030D-6E8A-4147-A177-3AD203B41FA5}">
                      <a16:colId xmlns:a16="http://schemas.microsoft.com/office/drawing/2014/main" xmlns="" val="3023401281"/>
                    </a:ext>
                  </a:extLst>
                </a:gridCol>
                <a:gridCol w="948094">
                  <a:extLst>
                    <a:ext uri="{9D8B030D-6E8A-4147-A177-3AD203B41FA5}">
                      <a16:colId xmlns:a16="http://schemas.microsoft.com/office/drawing/2014/main" xmlns="" val="2193664213"/>
                    </a:ext>
                  </a:extLst>
                </a:gridCol>
              </a:tblGrid>
              <a:tr h="224966">
                <a:tc gridSpan="9">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PROGRAMME 1: ADMINISTRATION</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291590026"/>
                  </a:ext>
                </a:extLst>
              </a:tr>
              <a:tr h="224966">
                <a:tc>
                  <a:txBody>
                    <a:bodyPr/>
                    <a:lstStyle/>
                    <a:p>
                      <a:endParaRPr lang="en-ZA" sz="1100">
                        <a:effectLst/>
                        <a:latin typeface="+mn-lt"/>
                        <a:ea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2015/16</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2016/17</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2017/18</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2018/19</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2019/20</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2020/21</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2021/22</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2022/23</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1533804620"/>
                  </a:ext>
                </a:extLst>
              </a:tr>
              <a:tr h="216958">
                <a:tc>
                  <a:txBody>
                    <a:bodyPr/>
                    <a:lstStyle/>
                    <a:p>
                      <a:endParaRPr lang="en-ZA" sz="1100">
                        <a:effectLst/>
                        <a:latin typeface="+mn-lt"/>
                        <a:ea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Audited outcome</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Budget</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ZA" sz="1100" b="1">
                          <a:effectLst/>
                          <a:latin typeface="+mn-lt"/>
                          <a:ea typeface="Times New Roman" panose="02020603050405020304" pitchFamily="18" charset="0"/>
                          <a:cs typeface="Calibri" panose="020F0502020204030204" pitchFamily="34" charset="0"/>
                        </a:rPr>
                        <a:t>MTEF</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19561875"/>
                  </a:ext>
                </a:extLst>
              </a:tr>
              <a:tr h="204580">
                <a:tc>
                  <a:txBody>
                    <a:bodyPr/>
                    <a:lstStyle/>
                    <a:p>
                      <a:pPr>
                        <a:lnSpc>
                          <a:spcPct val="107000"/>
                        </a:lnSpc>
                        <a:spcAft>
                          <a:spcPts val="0"/>
                        </a:spcAft>
                      </a:pPr>
                      <a:r>
                        <a:rPr lang="en-ZA" sz="1100">
                          <a:effectLst/>
                          <a:latin typeface="+mn-lt"/>
                          <a:ea typeface="Times New Roman" panose="02020603050405020304" pitchFamily="18" charset="0"/>
                          <a:cs typeface="Calibri" panose="020F0502020204030204" pitchFamily="34" charset="0"/>
                        </a:rPr>
                        <a:t>Ministry</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51 171</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55 513</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44 123</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47 379</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40 503</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43 197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46 836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48 587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8108684"/>
                  </a:ext>
                </a:extLst>
              </a:tr>
              <a:tr h="204580">
                <a:tc>
                  <a:txBody>
                    <a:bodyPr/>
                    <a:lstStyle/>
                    <a:p>
                      <a:pPr>
                        <a:lnSpc>
                          <a:spcPct val="107000"/>
                        </a:lnSpc>
                        <a:spcAft>
                          <a:spcPts val="0"/>
                        </a:spcAft>
                      </a:pPr>
                      <a:r>
                        <a:rPr lang="en-ZA" sz="1100">
                          <a:effectLst/>
                          <a:latin typeface="+mn-lt"/>
                          <a:ea typeface="Times New Roman" panose="02020603050405020304" pitchFamily="18" charset="0"/>
                          <a:cs typeface="Calibri" panose="020F0502020204030204" pitchFamily="34" charset="0"/>
                        </a:rPr>
                        <a:t>Department Management</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57 339</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59 941</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68 100</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67 223</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75 584</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74 473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79 095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83 237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5058082"/>
                  </a:ext>
                </a:extLst>
              </a:tr>
              <a:tr h="204580">
                <a:tc>
                  <a:txBody>
                    <a:bodyPr/>
                    <a:lstStyle/>
                    <a:p>
                      <a:pPr>
                        <a:lnSpc>
                          <a:spcPct val="107000"/>
                        </a:lnSpc>
                        <a:spcAft>
                          <a:spcPts val="0"/>
                        </a:spcAft>
                      </a:pPr>
                      <a:r>
                        <a:rPr lang="en-ZA" sz="1100">
                          <a:effectLst/>
                          <a:latin typeface="+mn-lt"/>
                          <a:ea typeface="Times New Roman" panose="02020603050405020304" pitchFamily="18" charset="0"/>
                          <a:cs typeface="Calibri" panose="020F0502020204030204" pitchFamily="34" charset="0"/>
                        </a:rPr>
                        <a:t>Corporate Management</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105 414</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127 787</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161 290</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133 650</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162 246</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171 229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180 108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188 082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8632824"/>
                  </a:ext>
                </a:extLst>
              </a:tr>
              <a:tr h="204580">
                <a:tc>
                  <a:txBody>
                    <a:bodyPr/>
                    <a:lstStyle/>
                    <a:p>
                      <a:pPr>
                        <a:lnSpc>
                          <a:spcPct val="107000"/>
                        </a:lnSpc>
                        <a:spcAft>
                          <a:spcPts val="0"/>
                        </a:spcAft>
                      </a:pPr>
                      <a:r>
                        <a:rPr lang="en-ZA" sz="1100">
                          <a:effectLst/>
                          <a:latin typeface="+mn-lt"/>
                          <a:ea typeface="Times New Roman" panose="02020603050405020304" pitchFamily="18" charset="0"/>
                          <a:cs typeface="Calibri" panose="020F0502020204030204" pitchFamily="34" charset="0"/>
                        </a:rPr>
                        <a:t>Finance</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54 383</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60 537</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59 323</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64 040</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71 726</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76 194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80 813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83 830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6955148"/>
                  </a:ext>
                </a:extLst>
              </a:tr>
              <a:tr h="204580">
                <a:tc>
                  <a:txBody>
                    <a:bodyPr/>
                    <a:lstStyle/>
                    <a:p>
                      <a:pPr>
                        <a:lnSpc>
                          <a:spcPct val="107000"/>
                        </a:lnSpc>
                        <a:spcAft>
                          <a:spcPts val="0"/>
                        </a:spcAft>
                      </a:pPr>
                      <a:r>
                        <a:rPr lang="en-ZA" sz="1100">
                          <a:effectLst/>
                          <a:latin typeface="+mn-lt"/>
                          <a:ea typeface="Times New Roman" panose="02020603050405020304" pitchFamily="18" charset="0"/>
                          <a:cs typeface="Calibri" panose="020F0502020204030204" pitchFamily="34" charset="0"/>
                        </a:rPr>
                        <a:t>Internal Audit</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8 946</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9 548</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11 101</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13 197</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16 040</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17 187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18 277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18 956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3628076"/>
                  </a:ext>
                </a:extLst>
              </a:tr>
              <a:tr h="204580">
                <a:tc>
                  <a:txBody>
                    <a:bodyPr/>
                    <a:lstStyle/>
                    <a:p>
                      <a:pPr>
                        <a:lnSpc>
                          <a:spcPct val="107000"/>
                        </a:lnSpc>
                        <a:spcAft>
                          <a:spcPts val="0"/>
                        </a:spcAft>
                      </a:pPr>
                      <a:r>
                        <a:rPr lang="en-ZA" sz="1100">
                          <a:effectLst/>
                          <a:latin typeface="+mn-lt"/>
                          <a:ea typeface="Times New Roman" panose="02020603050405020304" pitchFamily="18" charset="0"/>
                          <a:cs typeface="Calibri" panose="020F0502020204030204" pitchFamily="34" charset="0"/>
                        </a:rPr>
                        <a:t>Office Accommodation</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27 800</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36 420</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40 182</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35 878</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42 275</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44 380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46 821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a:effectLst/>
                          <a:latin typeface="+mn-lt"/>
                          <a:ea typeface="Times New Roman" panose="02020603050405020304" pitchFamily="18" charset="0"/>
                          <a:cs typeface="Calibri" panose="020F0502020204030204" pitchFamily="34" charset="0"/>
                        </a:rPr>
                        <a:t> 48 562 </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3118074"/>
                  </a:ext>
                </a:extLst>
              </a:tr>
              <a:tr h="204580">
                <a:tc>
                  <a:txBody>
                    <a:bodyPr/>
                    <a:lstStyle/>
                    <a:p>
                      <a:pP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Total</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305 053</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349 746</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384 119</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361 367</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408 374</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 426 660 </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 451 950 </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 471 254 </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381096285"/>
                  </a:ext>
                </a:extLst>
              </a:tr>
              <a:tr h="224966">
                <a:tc>
                  <a:txBody>
                    <a:bodyPr/>
                    <a:lstStyle/>
                    <a:p>
                      <a:pPr>
                        <a:lnSpc>
                          <a:spcPct val="107000"/>
                        </a:lnSpc>
                        <a:spcAft>
                          <a:spcPts val="0"/>
                        </a:spcAft>
                      </a:pP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2082206"/>
                  </a:ext>
                </a:extLst>
              </a:tr>
              <a:tr h="224966">
                <a:tc>
                  <a:txBody>
                    <a:bodyPr/>
                    <a:lstStyle/>
                    <a:p>
                      <a:pPr>
                        <a:lnSpc>
                          <a:spcPct val="107000"/>
                        </a:lnSpc>
                        <a:spcAft>
                          <a:spcPts val="0"/>
                        </a:spcAft>
                      </a:pPr>
                      <a:r>
                        <a:rPr lang="en-ZA" sz="1100" b="1" dirty="0">
                          <a:solidFill>
                            <a:srgbClr val="000000"/>
                          </a:solidFill>
                          <a:effectLst/>
                          <a:latin typeface="+mn-lt"/>
                          <a:ea typeface="Times New Roman" panose="02020603050405020304" pitchFamily="18" charset="0"/>
                          <a:cs typeface="Calibri" panose="020F0502020204030204" pitchFamily="34" charset="0"/>
                        </a:rPr>
                        <a:t>Current payments</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296 105</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344 173</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380 912</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350 280</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403 334</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 421 359 </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 446 350 </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 465 388 </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9155839"/>
                  </a:ext>
                </a:extLst>
              </a:tr>
              <a:tr h="204580">
                <a:tc>
                  <a:txBody>
                    <a:bodyPr/>
                    <a:lstStyle/>
                    <a:p>
                      <a:pPr indent="16510">
                        <a:lnSpc>
                          <a:spcPct val="107000"/>
                        </a:lnSpc>
                        <a:spcAft>
                          <a:spcPts val="0"/>
                        </a:spcAft>
                      </a:pPr>
                      <a:r>
                        <a:rPr lang="en-ZA" sz="1100" dirty="0">
                          <a:solidFill>
                            <a:srgbClr val="000000"/>
                          </a:solidFill>
                          <a:effectLst/>
                          <a:latin typeface="+mn-lt"/>
                          <a:ea typeface="Times New Roman" panose="02020603050405020304" pitchFamily="18" charset="0"/>
                          <a:cs typeface="Calibri" panose="020F0502020204030204" pitchFamily="34" charset="0"/>
                        </a:rPr>
                        <a:t>Compensation of employees</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dirty="0">
                          <a:effectLst/>
                          <a:latin typeface="+mn-lt"/>
                          <a:ea typeface="Times New Roman" panose="02020603050405020304" pitchFamily="18" charset="0"/>
                          <a:cs typeface="Calibri" panose="020F0502020204030204" pitchFamily="34" charset="0"/>
                        </a:rPr>
                        <a:t>169 652</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dirty="0">
                          <a:effectLst/>
                          <a:latin typeface="+mn-lt"/>
                          <a:ea typeface="Times New Roman" panose="02020603050405020304" pitchFamily="18" charset="0"/>
                          <a:cs typeface="Calibri" panose="020F0502020204030204" pitchFamily="34" charset="0"/>
                        </a:rPr>
                        <a:t>186 703</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186 608</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197 850</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212 841</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 221 883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 236 375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 247 574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9652803"/>
                  </a:ext>
                </a:extLst>
              </a:tr>
              <a:tr h="204580">
                <a:tc>
                  <a:txBody>
                    <a:bodyPr/>
                    <a:lstStyle/>
                    <a:p>
                      <a:pPr indent="16510">
                        <a:lnSpc>
                          <a:spcPct val="107000"/>
                        </a:lnSpc>
                        <a:spcAft>
                          <a:spcPts val="0"/>
                        </a:spcAft>
                      </a:pPr>
                      <a:r>
                        <a:rPr lang="en-ZA" sz="1100" dirty="0">
                          <a:solidFill>
                            <a:srgbClr val="000000"/>
                          </a:solidFill>
                          <a:effectLst/>
                          <a:latin typeface="+mn-lt"/>
                          <a:ea typeface="Times New Roman" panose="02020603050405020304" pitchFamily="18" charset="0"/>
                          <a:cs typeface="Calibri" panose="020F0502020204030204" pitchFamily="34" charset="0"/>
                        </a:rPr>
                        <a:t>Goods and services</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126 453</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dirty="0">
                          <a:effectLst/>
                          <a:latin typeface="+mn-lt"/>
                          <a:ea typeface="Times New Roman" panose="02020603050405020304" pitchFamily="18" charset="0"/>
                          <a:cs typeface="Calibri" panose="020F0502020204030204" pitchFamily="34" charset="0"/>
                        </a:rPr>
                        <a:t>157 470</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194 304</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152 430</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190 493</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 199 476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 209 975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u="none">
                          <a:effectLst/>
                          <a:latin typeface="+mn-lt"/>
                          <a:ea typeface="Times New Roman" panose="02020603050405020304" pitchFamily="18" charset="0"/>
                          <a:cs typeface="Calibri" panose="020F0502020204030204" pitchFamily="34" charset="0"/>
                        </a:rPr>
                        <a:t> 217 814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2636976"/>
                  </a:ext>
                </a:extLst>
              </a:tr>
              <a:tr h="224966">
                <a:tc>
                  <a:txBody>
                    <a:bodyPr/>
                    <a:lstStyle/>
                    <a:p>
                      <a:pPr>
                        <a:lnSpc>
                          <a:spcPct val="107000"/>
                        </a:lnSpc>
                        <a:spcAft>
                          <a:spcPts val="0"/>
                        </a:spcAft>
                      </a:pPr>
                      <a:r>
                        <a:rPr lang="en-ZA" sz="1100" b="1" dirty="0">
                          <a:solidFill>
                            <a:srgbClr val="000000"/>
                          </a:solidFill>
                          <a:effectLst/>
                          <a:latin typeface="+mn-lt"/>
                          <a:ea typeface="Times New Roman" panose="02020603050405020304" pitchFamily="18" charset="0"/>
                          <a:cs typeface="Calibri" panose="020F0502020204030204" pitchFamily="34" charset="0"/>
                        </a:rPr>
                        <a:t>Transfers and subsidies</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1 685</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1 551</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1 760</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3 371</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2 149</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 2 268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 2 400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 2 496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952396"/>
                  </a:ext>
                </a:extLst>
              </a:tr>
              <a:tr h="224966">
                <a:tc>
                  <a:txBody>
                    <a:bodyPr/>
                    <a:lstStyle/>
                    <a:p>
                      <a:pPr>
                        <a:lnSpc>
                          <a:spcPct val="107000"/>
                        </a:lnSpc>
                        <a:spcAft>
                          <a:spcPts val="0"/>
                        </a:spcAft>
                      </a:pPr>
                      <a:r>
                        <a:rPr lang="en-ZA" sz="1100" b="1" dirty="0">
                          <a:solidFill>
                            <a:srgbClr val="000000"/>
                          </a:solidFill>
                          <a:effectLst/>
                          <a:latin typeface="+mn-lt"/>
                          <a:ea typeface="Times New Roman" panose="02020603050405020304" pitchFamily="18" charset="0"/>
                          <a:cs typeface="Calibri" panose="020F0502020204030204" pitchFamily="34" charset="0"/>
                        </a:rPr>
                        <a:t>Payments for capital assets</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7 263</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4 022</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1 447</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6 425</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2 891</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 3 033 </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 3 200 </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 3 370 </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1118807"/>
                  </a:ext>
                </a:extLst>
              </a:tr>
              <a:tr h="224966">
                <a:tc>
                  <a:txBody>
                    <a:bodyPr/>
                    <a:lstStyle/>
                    <a:p>
                      <a:pPr>
                        <a:lnSpc>
                          <a:spcPct val="107000"/>
                        </a:lnSpc>
                        <a:spcAft>
                          <a:spcPts val="0"/>
                        </a:spcAft>
                      </a:pPr>
                      <a:r>
                        <a:rPr lang="en-ZA" sz="1100" b="1">
                          <a:solidFill>
                            <a:srgbClr val="000000"/>
                          </a:solidFill>
                          <a:effectLst/>
                          <a:latin typeface="+mn-lt"/>
                          <a:ea typeface="Times New Roman" panose="02020603050405020304" pitchFamily="18" charset="0"/>
                          <a:cs typeface="Calibri" panose="020F0502020204030204" pitchFamily="34" charset="0"/>
                        </a:rPr>
                        <a:t>Payments for financial assets</a:t>
                      </a:r>
                      <a:endParaRPr lang="en-ZA" sz="110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a:effectLst/>
                          <a:latin typeface="+mn-lt"/>
                          <a:ea typeface="Times New Roman" panose="02020603050405020304" pitchFamily="18" charset="0"/>
                          <a:cs typeface="Calibri" panose="020F0502020204030204" pitchFamily="34" charset="0"/>
                        </a:rPr>
                        <a:t>-</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1 291</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dirty="0">
                          <a:effectLst/>
                          <a:latin typeface="+mn-lt"/>
                          <a:ea typeface="Times New Roman" panose="02020603050405020304" pitchFamily="18" charset="0"/>
                          <a:cs typeface="Calibri" panose="020F0502020204030204" pitchFamily="34" charset="0"/>
                        </a:rPr>
                        <a:t>-</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strike="noStrike" dirty="0">
                          <a:effectLst/>
                          <a:latin typeface="+mn-lt"/>
                          <a:ea typeface="Times New Roman" panose="02020603050405020304" pitchFamily="18" charset="0"/>
                          <a:cs typeface="Calibri" panose="020F0502020204030204" pitchFamily="34" charset="0"/>
                        </a:rPr>
                        <a:t> </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strike="noStrike">
                          <a:effectLst/>
                          <a:latin typeface="+mn-lt"/>
                          <a:ea typeface="Times New Roman" panose="02020603050405020304" pitchFamily="18" charset="0"/>
                          <a:cs typeface="Calibri" panose="020F0502020204030204" pitchFamily="34" charset="0"/>
                        </a:rPr>
                        <a:t> </a:t>
                      </a:r>
                      <a:endParaRPr lang="en-ZA" sz="1100" u="none">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100" b="1" u="none" strike="noStrike" dirty="0">
                          <a:effectLst/>
                          <a:latin typeface="+mn-lt"/>
                          <a:ea typeface="Times New Roman" panose="02020603050405020304" pitchFamily="18" charset="0"/>
                          <a:cs typeface="Calibri" panose="020F0502020204030204" pitchFamily="34" charset="0"/>
                        </a:rPr>
                        <a:t> </a:t>
                      </a:r>
                      <a:endParaRPr lang="en-ZA" sz="1100" u="none"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1540557"/>
                  </a:ext>
                </a:extLst>
              </a:tr>
              <a:tr h="204580">
                <a:tc>
                  <a:txBody>
                    <a:bodyPr/>
                    <a:lstStyle/>
                    <a:p>
                      <a:pPr>
                        <a:lnSpc>
                          <a:spcPct val="107000"/>
                        </a:lnSpc>
                        <a:spcAft>
                          <a:spcPts val="0"/>
                        </a:spcAft>
                      </a:pPr>
                      <a:r>
                        <a:rPr lang="en-ZA" sz="1100" b="1" dirty="0">
                          <a:solidFill>
                            <a:srgbClr val="000000"/>
                          </a:solidFill>
                          <a:effectLst/>
                          <a:latin typeface="+mn-lt"/>
                          <a:ea typeface="Times New Roman" panose="02020603050405020304" pitchFamily="18" charset="0"/>
                          <a:cs typeface="Calibri" panose="020F0502020204030204" pitchFamily="34" charset="0"/>
                        </a:rPr>
                        <a:t>Total economic classification</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305 053</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349 746</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384 119</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361 367</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408 374</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 426 660 </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 451 950 </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1100" b="1" dirty="0">
                          <a:effectLst/>
                          <a:latin typeface="+mn-lt"/>
                          <a:ea typeface="Times New Roman" panose="02020603050405020304" pitchFamily="18" charset="0"/>
                          <a:cs typeface="Calibri" panose="020F0502020204030204" pitchFamily="34" charset="0"/>
                        </a:rPr>
                        <a:t> 471 254 </a:t>
                      </a:r>
                      <a:endParaRPr lang="en-ZA" sz="1100" dirty="0">
                        <a:effectLst/>
                        <a:latin typeface="+mn-lt"/>
                        <a:ea typeface="Calibri" panose="020F0502020204030204" pitchFamily="34" charset="0"/>
                        <a:cs typeface="Times New Roman" panose="02020603050405020304" pitchFamily="18" charset="0"/>
                      </a:endParaRPr>
                    </a:p>
                  </a:txBody>
                  <a:tcPr marL="67127" marR="6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4256132935"/>
                  </a:ext>
                </a:extLst>
              </a:tr>
            </a:tbl>
          </a:graphicData>
        </a:graphic>
      </p:graphicFrame>
    </p:spTree>
    <p:extLst>
      <p:ext uri="{BB962C8B-B14F-4D97-AF65-F5344CB8AC3E}">
        <p14:creationId xmlns:p14="http://schemas.microsoft.com/office/powerpoint/2010/main" xmlns="" val="2346459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82885"/>
          </a:xfrm>
        </p:spPr>
        <p:txBody>
          <a:bodyPr/>
          <a:lstStyle/>
          <a:p>
            <a:r>
              <a:rPr lang="en-ZA" b="1" dirty="0" smtClean="0"/>
              <a:t>PROGRAMME 2: SOCIAL ASSISTANCE</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xmlns="" val="2885431361"/>
              </p:ext>
            </p:extLst>
          </p:nvPr>
        </p:nvGraphicFramePr>
        <p:xfrm>
          <a:off x="328323" y="1251746"/>
          <a:ext cx="9205290" cy="3522895"/>
        </p:xfrm>
        <a:graphic>
          <a:graphicData uri="http://schemas.openxmlformats.org/drawingml/2006/table">
            <a:tbl>
              <a:tblPr firstRow="1" firstCol="1" bandRow="1"/>
              <a:tblGrid>
                <a:gridCol w="1389629">
                  <a:extLst>
                    <a:ext uri="{9D8B030D-6E8A-4147-A177-3AD203B41FA5}">
                      <a16:colId xmlns:a16="http://schemas.microsoft.com/office/drawing/2014/main" xmlns="" val="3157510595"/>
                    </a:ext>
                  </a:extLst>
                </a:gridCol>
                <a:gridCol w="1039921">
                  <a:extLst>
                    <a:ext uri="{9D8B030D-6E8A-4147-A177-3AD203B41FA5}">
                      <a16:colId xmlns:a16="http://schemas.microsoft.com/office/drawing/2014/main" xmlns="" val="177823539"/>
                    </a:ext>
                  </a:extLst>
                </a:gridCol>
                <a:gridCol w="956481">
                  <a:extLst>
                    <a:ext uri="{9D8B030D-6E8A-4147-A177-3AD203B41FA5}">
                      <a16:colId xmlns:a16="http://schemas.microsoft.com/office/drawing/2014/main" xmlns="" val="1669668482"/>
                    </a:ext>
                  </a:extLst>
                </a:gridCol>
                <a:gridCol w="957095">
                  <a:extLst>
                    <a:ext uri="{9D8B030D-6E8A-4147-A177-3AD203B41FA5}">
                      <a16:colId xmlns:a16="http://schemas.microsoft.com/office/drawing/2014/main" xmlns="" val="3081806232"/>
                    </a:ext>
                  </a:extLst>
                </a:gridCol>
                <a:gridCol w="956481">
                  <a:extLst>
                    <a:ext uri="{9D8B030D-6E8A-4147-A177-3AD203B41FA5}">
                      <a16:colId xmlns:a16="http://schemas.microsoft.com/office/drawing/2014/main" xmlns="" val="955859204"/>
                    </a:ext>
                  </a:extLst>
                </a:gridCol>
                <a:gridCol w="956481">
                  <a:extLst>
                    <a:ext uri="{9D8B030D-6E8A-4147-A177-3AD203B41FA5}">
                      <a16:colId xmlns:a16="http://schemas.microsoft.com/office/drawing/2014/main" xmlns="" val="243353556"/>
                    </a:ext>
                  </a:extLst>
                </a:gridCol>
                <a:gridCol w="956481">
                  <a:extLst>
                    <a:ext uri="{9D8B030D-6E8A-4147-A177-3AD203B41FA5}">
                      <a16:colId xmlns:a16="http://schemas.microsoft.com/office/drawing/2014/main" xmlns="" val="1072136282"/>
                    </a:ext>
                  </a:extLst>
                </a:gridCol>
                <a:gridCol w="957095">
                  <a:extLst>
                    <a:ext uri="{9D8B030D-6E8A-4147-A177-3AD203B41FA5}">
                      <a16:colId xmlns:a16="http://schemas.microsoft.com/office/drawing/2014/main" xmlns="" val="1903709195"/>
                    </a:ext>
                  </a:extLst>
                </a:gridCol>
                <a:gridCol w="1035626">
                  <a:extLst>
                    <a:ext uri="{9D8B030D-6E8A-4147-A177-3AD203B41FA5}">
                      <a16:colId xmlns:a16="http://schemas.microsoft.com/office/drawing/2014/main" xmlns="" val="1970825474"/>
                    </a:ext>
                  </a:extLst>
                </a:gridCol>
              </a:tblGrid>
              <a:tr h="387960">
                <a:tc gridSpan="9">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PROGRAMME 2: SOCIAL ASSISTANCE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07172876"/>
                  </a:ext>
                </a:extLst>
              </a:tr>
              <a:tr h="194329">
                <a:tc>
                  <a:txBody>
                    <a:bodyPr/>
                    <a:lstStyle/>
                    <a:p>
                      <a:endParaRPr lang="en-ZA" sz="900">
                        <a:effectLst/>
                        <a:latin typeface="Times New Roman" panose="02020603050405020304" pitchFamily="18" charset="0"/>
                        <a:ea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2015/16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2016/17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2017/18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2018/19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2019/20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2020/21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2021/22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2022/23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1257465988"/>
                  </a:ext>
                </a:extLst>
              </a:tr>
              <a:tr h="357731">
                <a:tc>
                  <a:txBody>
                    <a:bodyPr/>
                    <a:lstStyle/>
                    <a:p>
                      <a:endParaRPr lang="en-ZA" sz="900">
                        <a:effectLst/>
                        <a:latin typeface="Times New Roman" panose="02020603050405020304" pitchFamily="18" charset="0"/>
                        <a:ea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Budget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Medium-term estimates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38558832"/>
                  </a:ext>
                </a:extLst>
              </a:tr>
              <a:tr h="178865">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Old Age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53 134 481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58 327 000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64 130 161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70 542 096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76 750 917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83 105 596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90 053 470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97 068 256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9529907"/>
                  </a:ext>
                </a:extLst>
              </a:tr>
              <a:tr h="178865">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War Veterans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4 842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3 850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3 086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2 380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1 732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1 797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1 246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1 012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7155615"/>
                  </a:ext>
                </a:extLst>
              </a:tr>
              <a:tr h="178865">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Disability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19 166 969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19 850 553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20 944 847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21 960 632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23 077 574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24 390 083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25 488 476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26 521 562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7777165"/>
                  </a:ext>
                </a:extLst>
              </a:tr>
              <a:tr h="178865">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Foster Care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5 408 370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5 327 659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5 207 026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5 114 211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5 280 800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4 965 276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4 829 402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4 795 329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8237372"/>
                  </a:ext>
                </a:extLst>
              </a:tr>
              <a:tr h="178865">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Care Dependency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2 394 702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2 613 892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2 841 422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3 068 028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3 429 783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3 568 568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3 808 876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4 077 377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9613150"/>
                  </a:ext>
                </a:extLst>
              </a:tr>
              <a:tr h="178865">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Child Support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47 308 008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51 555 181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55 847 799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60 611 568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64 967 275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69 765 229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74 779 778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80 735 401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7872753"/>
                  </a:ext>
                </a:extLst>
              </a:tr>
              <a:tr h="178865">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Grant-in-Aid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503 085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650 311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816 588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994 205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1 237 512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1 632 230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1 978 412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2 421 156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5340976"/>
                  </a:ext>
                </a:extLst>
              </a:tr>
              <a:tr h="178865">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Social Relief of Distress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412 919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587 192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545 842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416 720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410 000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407 000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407 000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407 000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6024993"/>
                  </a:ext>
                </a:extLst>
              </a:tr>
              <a:tr h="178865">
                <a:tc>
                  <a:txBody>
                    <a:bodyPr/>
                    <a:lstStyle/>
                    <a:p>
                      <a:pP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Total</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128 333 376</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138 915 638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150 336 771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162 709 840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175 155 593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187 835 779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201 346 660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216 027 093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3987952919"/>
                  </a:ext>
                </a:extLst>
              </a:tr>
              <a:tr h="178865">
                <a:tc>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926344"/>
                  </a:ext>
                </a:extLst>
              </a:tr>
              <a:tr h="257629">
                <a:tc>
                  <a:txBody>
                    <a:bodyPr/>
                    <a:lstStyle/>
                    <a:p>
                      <a:pPr>
                        <a:lnSpc>
                          <a:spcPct val="107000"/>
                        </a:lnSpc>
                        <a:spcAft>
                          <a:spcPts val="0"/>
                        </a:spcAft>
                      </a:pPr>
                      <a:r>
                        <a:rPr lang="en-Z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Transfers and subsidies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128 333 376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138 915 638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150 323 267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162 709 840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175 155 593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187 835 779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201 346 660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216 027 093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0571563"/>
                  </a:ext>
                </a:extLst>
              </a:tr>
              <a:tr h="178865">
                <a:tc>
                  <a:txBody>
                    <a:bodyPr/>
                    <a:lstStyle/>
                    <a:p>
                      <a:pPr marL="0" indent="182563">
                        <a:lnSpc>
                          <a:spcPct val="107000"/>
                        </a:lnSpc>
                        <a:spcAft>
                          <a:spcPts val="0"/>
                        </a:spcAft>
                      </a:pPr>
                      <a:r>
                        <a:rPr lang="en-ZA" sz="9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 benefits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smtClean="0">
                          <a:effectLst/>
                          <a:latin typeface="Calibri" panose="020F0502020204030204" pitchFamily="34" charset="0"/>
                          <a:ea typeface="Times New Roman" panose="02020603050405020304" pitchFamily="18" charset="0"/>
                          <a:cs typeface="Calibri" panose="020F0502020204030204" pitchFamily="34" charset="0"/>
                        </a:rPr>
                        <a:t>128 333 376</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smtClean="0">
                          <a:effectLst/>
                          <a:latin typeface="Calibri" panose="020F0502020204030204" pitchFamily="34" charset="0"/>
                          <a:ea typeface="Times New Roman" panose="02020603050405020304" pitchFamily="18" charset="0"/>
                          <a:cs typeface="Calibri" panose="020F0502020204030204" pitchFamily="34" charset="0"/>
                        </a:rPr>
                        <a:t>138 915 638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smtClean="0">
                          <a:effectLst/>
                          <a:latin typeface="Calibri" panose="020F0502020204030204" pitchFamily="34" charset="0"/>
                          <a:ea typeface="Times New Roman" panose="02020603050405020304" pitchFamily="18" charset="0"/>
                          <a:cs typeface="Calibri" panose="020F0502020204030204" pitchFamily="34" charset="0"/>
                        </a:rPr>
                        <a:t>150 494 832</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smtClean="0">
                          <a:effectLst/>
                          <a:latin typeface="Calibri" panose="020F0502020204030204" pitchFamily="34" charset="0"/>
                          <a:ea typeface="Times New Roman" panose="02020603050405020304" pitchFamily="18" charset="0"/>
                          <a:cs typeface="Calibri" panose="020F0502020204030204" pitchFamily="34" charset="0"/>
                        </a:rPr>
                        <a:t>162 960 723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smtClean="0">
                          <a:effectLst/>
                          <a:latin typeface="Calibri" panose="020F0502020204030204" pitchFamily="34" charset="0"/>
                          <a:ea typeface="Times New Roman" panose="02020603050405020304" pitchFamily="18" charset="0"/>
                          <a:cs typeface="Calibri" panose="020F0502020204030204" pitchFamily="34" charset="0"/>
                        </a:rPr>
                        <a:t>175 155 593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smtClean="0">
                          <a:effectLst/>
                          <a:latin typeface="Calibri" panose="020F0502020204030204" pitchFamily="34" charset="0"/>
                          <a:ea typeface="Times New Roman" panose="02020603050405020304" pitchFamily="18" charset="0"/>
                          <a:cs typeface="Calibri" panose="020F0502020204030204" pitchFamily="34" charset="0"/>
                        </a:rPr>
                        <a:t> 187 835 779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smtClean="0">
                          <a:effectLst/>
                          <a:latin typeface="Calibri" panose="020F0502020204030204" pitchFamily="34" charset="0"/>
                          <a:ea typeface="Times New Roman" panose="02020603050405020304" pitchFamily="18" charset="0"/>
                          <a:cs typeface="Calibri" panose="020F0502020204030204" pitchFamily="34" charset="0"/>
                        </a:rPr>
                        <a:t> 201 346 660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smtClean="0">
                          <a:effectLst/>
                          <a:latin typeface="Calibri" panose="020F0502020204030204" pitchFamily="34" charset="0"/>
                          <a:ea typeface="Times New Roman" panose="02020603050405020304" pitchFamily="18" charset="0"/>
                          <a:cs typeface="Calibri" panose="020F0502020204030204" pitchFamily="34" charset="0"/>
                        </a:rPr>
                        <a:t> 216 027 093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5113218"/>
                  </a:ext>
                </a:extLst>
              </a:tr>
              <a:tr h="357731">
                <a:tc>
                  <a:txBody>
                    <a:bodyPr/>
                    <a:lstStyle/>
                    <a:p>
                      <a:pPr>
                        <a:lnSpc>
                          <a:spcPct val="107000"/>
                        </a:lnSpc>
                        <a:spcAft>
                          <a:spcPts val="0"/>
                        </a:spcAft>
                      </a:pPr>
                      <a:r>
                        <a:rPr lang="en-ZA"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economic classification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128 333 376</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138 915 638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150 336 771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162 709 840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175 155 593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187 835 779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201 346 660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216 027 093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219798206"/>
                  </a:ext>
                </a:extLst>
              </a:tr>
            </a:tbl>
          </a:graphicData>
        </a:graphic>
      </p:graphicFrame>
    </p:spTree>
    <p:extLst>
      <p:ext uri="{BB962C8B-B14F-4D97-AF65-F5344CB8AC3E}">
        <p14:creationId xmlns:p14="http://schemas.microsoft.com/office/powerpoint/2010/main" xmlns="" val="1757832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00" y="179222"/>
            <a:ext cx="9438199" cy="830593"/>
          </a:xfrm>
        </p:spPr>
        <p:txBody>
          <a:bodyPr>
            <a:noAutofit/>
          </a:bodyPr>
          <a:lstStyle/>
          <a:p>
            <a:r>
              <a:rPr lang="en-ZA" sz="3600" b="1" dirty="0" smtClean="0"/>
              <a:t>PROGRAMME 3: SOCIAL SECURITY POLICY AND ADMINISTRATION</a:t>
            </a:r>
            <a:endParaRPr lang="en-ZA" sz="3600" b="1" dirty="0"/>
          </a:p>
        </p:txBody>
      </p:sp>
      <p:graphicFrame>
        <p:nvGraphicFramePr>
          <p:cNvPr id="8" name="Table 7"/>
          <p:cNvGraphicFramePr>
            <a:graphicFrameLocks noGrp="1"/>
          </p:cNvGraphicFramePr>
          <p:nvPr>
            <p:extLst>
              <p:ext uri="{D42A27DB-BD31-4B8C-83A1-F6EECF244321}">
                <p14:modId xmlns:p14="http://schemas.microsoft.com/office/powerpoint/2010/main" xmlns="" val="939656520"/>
              </p:ext>
            </p:extLst>
          </p:nvPr>
        </p:nvGraphicFramePr>
        <p:xfrm>
          <a:off x="391933" y="2040620"/>
          <a:ext cx="8915400" cy="1959447"/>
        </p:xfrm>
        <a:graphic>
          <a:graphicData uri="http://schemas.openxmlformats.org/drawingml/2006/table">
            <a:tbl>
              <a:tblPr firstRow="1" firstCol="1" bandRow="1"/>
              <a:tblGrid>
                <a:gridCol w="2000984">
                  <a:extLst>
                    <a:ext uri="{9D8B030D-6E8A-4147-A177-3AD203B41FA5}">
                      <a16:colId xmlns:a16="http://schemas.microsoft.com/office/drawing/2014/main" xmlns="" val="2697258433"/>
                    </a:ext>
                  </a:extLst>
                </a:gridCol>
                <a:gridCol w="863861">
                  <a:extLst>
                    <a:ext uri="{9D8B030D-6E8A-4147-A177-3AD203B41FA5}">
                      <a16:colId xmlns:a16="http://schemas.microsoft.com/office/drawing/2014/main" xmlns="" val="4268173144"/>
                    </a:ext>
                  </a:extLst>
                </a:gridCol>
                <a:gridCol w="864449">
                  <a:extLst>
                    <a:ext uri="{9D8B030D-6E8A-4147-A177-3AD203B41FA5}">
                      <a16:colId xmlns:a16="http://schemas.microsoft.com/office/drawing/2014/main" xmlns="" val="827081012"/>
                    </a:ext>
                  </a:extLst>
                </a:gridCol>
                <a:gridCol w="864449">
                  <a:extLst>
                    <a:ext uri="{9D8B030D-6E8A-4147-A177-3AD203B41FA5}">
                      <a16:colId xmlns:a16="http://schemas.microsoft.com/office/drawing/2014/main" xmlns="" val="3076712060"/>
                    </a:ext>
                  </a:extLst>
                </a:gridCol>
                <a:gridCol w="864449">
                  <a:extLst>
                    <a:ext uri="{9D8B030D-6E8A-4147-A177-3AD203B41FA5}">
                      <a16:colId xmlns:a16="http://schemas.microsoft.com/office/drawing/2014/main" xmlns="" val="296888498"/>
                    </a:ext>
                  </a:extLst>
                </a:gridCol>
                <a:gridCol w="863861">
                  <a:extLst>
                    <a:ext uri="{9D8B030D-6E8A-4147-A177-3AD203B41FA5}">
                      <a16:colId xmlns:a16="http://schemas.microsoft.com/office/drawing/2014/main" xmlns="" val="720319873"/>
                    </a:ext>
                  </a:extLst>
                </a:gridCol>
                <a:gridCol w="864449">
                  <a:extLst>
                    <a:ext uri="{9D8B030D-6E8A-4147-A177-3AD203B41FA5}">
                      <a16:colId xmlns:a16="http://schemas.microsoft.com/office/drawing/2014/main" xmlns="" val="2502361223"/>
                    </a:ext>
                  </a:extLst>
                </a:gridCol>
                <a:gridCol w="864449">
                  <a:extLst>
                    <a:ext uri="{9D8B030D-6E8A-4147-A177-3AD203B41FA5}">
                      <a16:colId xmlns:a16="http://schemas.microsoft.com/office/drawing/2014/main" xmlns="" val="1649470119"/>
                    </a:ext>
                  </a:extLst>
                </a:gridCol>
                <a:gridCol w="864449">
                  <a:extLst>
                    <a:ext uri="{9D8B030D-6E8A-4147-A177-3AD203B41FA5}">
                      <a16:colId xmlns:a16="http://schemas.microsoft.com/office/drawing/2014/main" xmlns="" val="2297879422"/>
                    </a:ext>
                  </a:extLst>
                </a:gridCol>
              </a:tblGrid>
              <a:tr h="159319">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Social Security Policy Development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43 452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43 135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42 970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39 617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82 643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68 359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73 820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78 143.00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5598282"/>
                  </a:ext>
                </a:extLst>
              </a:tr>
              <a:tr h="159319">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Appeals Adjudication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24 803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25 467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26 903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34 993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39 288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39 585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44 244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45 047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7480289"/>
                  </a:ext>
                </a:extLst>
              </a:tr>
              <a:tr h="159319">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Social Grants Administration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6 564 077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6 825 866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7 144 341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7 697 630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7 552 979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7 645 843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8 028 181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8 237 408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9481084"/>
                  </a:ext>
                </a:extLst>
              </a:tr>
              <a:tr h="159319">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Social Grants Fraud Investigations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78 885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83 066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61 719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65 248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68 794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72 578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76 570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79 414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5237244"/>
                  </a:ext>
                </a:extLst>
              </a:tr>
              <a:tr h="159319">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Programme Management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5 207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3 408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1 784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3 073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5 212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5 605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5 945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6 169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8123040"/>
                  </a:ext>
                </a:extLst>
              </a:tr>
              <a:tr h="159319">
                <a:tc>
                  <a:txBody>
                    <a:bodyPr/>
                    <a:lstStyle/>
                    <a:p>
                      <a:pP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Total</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6 716 424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6 980 942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7 277 717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7 840 561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7 748 916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 7 831 970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 8 228 760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 8 446 181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8027010"/>
                  </a:ext>
                </a:extLst>
              </a:tr>
              <a:tr h="175192">
                <a:tc>
                  <a:txBody>
                    <a:bodyPr/>
                    <a:lstStyle/>
                    <a:p>
                      <a:pPr>
                        <a:lnSpc>
                          <a:spcPct val="107000"/>
                        </a:lnSpc>
                        <a:spcAft>
                          <a:spcPts val="0"/>
                        </a:spcAft>
                      </a:pPr>
                      <a:r>
                        <a:rPr lang="en-Z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Current payments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69 943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65 334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65 701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72 394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119 950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106 099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116 143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121 146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4692507"/>
                  </a:ext>
                </a:extLst>
              </a:tr>
              <a:tr h="159319">
                <a:tc>
                  <a:txBody>
                    <a:bodyPr/>
                    <a:lstStyle/>
                    <a:p>
                      <a:pPr indent="106680">
                        <a:lnSpc>
                          <a:spcPct val="107000"/>
                        </a:lnSpc>
                        <a:spcAft>
                          <a:spcPts val="0"/>
                        </a:spcAft>
                      </a:pPr>
                      <a:r>
                        <a:rPr lang="en-Z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Compensation of employees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45 614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46 704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47 773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49 689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73 077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68 889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74 001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77 131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2902437"/>
                  </a:ext>
                </a:extLst>
              </a:tr>
              <a:tr h="159319">
                <a:tc>
                  <a:txBody>
                    <a:bodyPr/>
                    <a:lstStyle/>
                    <a:p>
                      <a:pPr indent="106680">
                        <a:lnSpc>
                          <a:spcPct val="107000"/>
                        </a:lnSpc>
                        <a:spcAft>
                          <a:spcPts val="0"/>
                        </a:spcAft>
                      </a:pPr>
                      <a:r>
                        <a:rPr lang="en-Z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Goods and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24 329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18 630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17 928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22 705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46 873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37 210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42 142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 44 015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9907828"/>
                  </a:ext>
                </a:extLst>
              </a:tr>
              <a:tr h="175192">
                <a:tc>
                  <a:txBody>
                    <a:bodyPr/>
                    <a:lstStyle/>
                    <a:p>
                      <a:pPr>
                        <a:lnSpc>
                          <a:spcPct val="107000"/>
                        </a:lnSpc>
                        <a:spcAft>
                          <a:spcPts val="0"/>
                        </a:spcAft>
                      </a:pPr>
                      <a:r>
                        <a:rPr lang="en-Z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Transfers and subsidies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6 645 754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6 914 629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7 211 718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7 767 811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7 626 426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7 723 192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8 109 790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8 322 048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5172303"/>
                  </a:ext>
                </a:extLst>
              </a:tr>
              <a:tr h="175192">
                <a:tc>
                  <a:txBody>
                    <a:bodyPr/>
                    <a:lstStyle/>
                    <a:p>
                      <a:pPr>
                        <a:lnSpc>
                          <a:spcPct val="107000"/>
                        </a:lnSpc>
                        <a:spcAft>
                          <a:spcPts val="0"/>
                        </a:spcAft>
                      </a:pPr>
                      <a:r>
                        <a:rPr lang="en-Z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Payments for capital assets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727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979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298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356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2 540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2 679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2 827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2 987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5534709"/>
                  </a:ext>
                </a:extLst>
              </a:tr>
              <a:tr h="159319">
                <a:tc>
                  <a:txBody>
                    <a:bodyPr/>
                    <a:lstStyle/>
                    <a:p>
                      <a:pPr>
                        <a:lnSpc>
                          <a:spcPct val="107000"/>
                        </a:lnSpc>
                        <a:spcAft>
                          <a:spcPts val="0"/>
                        </a:spcAft>
                      </a:pPr>
                      <a:r>
                        <a:rPr lang="en-Z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economic classification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6 716 424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6 980 942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7 277 717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7 840 561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7 748 916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 7 831 970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 8 228 760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8 446 181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10095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729524404"/>
              </p:ext>
            </p:extLst>
          </p:nvPr>
        </p:nvGraphicFramePr>
        <p:xfrm>
          <a:off x="391934" y="1239166"/>
          <a:ext cx="8915399" cy="801454"/>
        </p:xfrm>
        <a:graphic>
          <a:graphicData uri="http://schemas.openxmlformats.org/drawingml/2006/table">
            <a:tbl>
              <a:tblPr firstRow="1" firstCol="1" bandRow="1"/>
              <a:tblGrid>
                <a:gridCol w="2009360">
                  <a:extLst>
                    <a:ext uri="{9D8B030D-6E8A-4147-A177-3AD203B41FA5}">
                      <a16:colId xmlns:a16="http://schemas.microsoft.com/office/drawing/2014/main" xmlns="" val="2681106140"/>
                    </a:ext>
                  </a:extLst>
                </a:gridCol>
                <a:gridCol w="850789">
                  <a:extLst>
                    <a:ext uri="{9D8B030D-6E8A-4147-A177-3AD203B41FA5}">
                      <a16:colId xmlns:a16="http://schemas.microsoft.com/office/drawing/2014/main" xmlns="" val="1923268261"/>
                    </a:ext>
                  </a:extLst>
                </a:gridCol>
                <a:gridCol w="866693">
                  <a:extLst>
                    <a:ext uri="{9D8B030D-6E8A-4147-A177-3AD203B41FA5}">
                      <a16:colId xmlns:a16="http://schemas.microsoft.com/office/drawing/2014/main" xmlns="" val="1511756777"/>
                    </a:ext>
                  </a:extLst>
                </a:gridCol>
                <a:gridCol w="874643">
                  <a:extLst>
                    <a:ext uri="{9D8B030D-6E8A-4147-A177-3AD203B41FA5}">
                      <a16:colId xmlns:a16="http://schemas.microsoft.com/office/drawing/2014/main" xmlns="" val="1433484574"/>
                    </a:ext>
                  </a:extLst>
                </a:gridCol>
                <a:gridCol w="858741">
                  <a:extLst>
                    <a:ext uri="{9D8B030D-6E8A-4147-A177-3AD203B41FA5}">
                      <a16:colId xmlns:a16="http://schemas.microsoft.com/office/drawing/2014/main" xmlns="" val="3003435016"/>
                    </a:ext>
                  </a:extLst>
                </a:gridCol>
                <a:gridCol w="858741">
                  <a:extLst>
                    <a:ext uri="{9D8B030D-6E8A-4147-A177-3AD203B41FA5}">
                      <a16:colId xmlns:a16="http://schemas.microsoft.com/office/drawing/2014/main" xmlns="" val="1562254106"/>
                    </a:ext>
                  </a:extLst>
                </a:gridCol>
                <a:gridCol w="666466">
                  <a:extLst>
                    <a:ext uri="{9D8B030D-6E8A-4147-A177-3AD203B41FA5}">
                      <a16:colId xmlns:a16="http://schemas.microsoft.com/office/drawing/2014/main" xmlns="" val="1712773660"/>
                    </a:ext>
                  </a:extLst>
                </a:gridCol>
                <a:gridCol w="926954">
                  <a:extLst>
                    <a:ext uri="{9D8B030D-6E8A-4147-A177-3AD203B41FA5}">
                      <a16:colId xmlns:a16="http://schemas.microsoft.com/office/drawing/2014/main" xmlns="" val="900461148"/>
                    </a:ext>
                  </a:extLst>
                </a:gridCol>
                <a:gridCol w="1003012">
                  <a:extLst>
                    <a:ext uri="{9D8B030D-6E8A-4147-A177-3AD203B41FA5}">
                      <a16:colId xmlns:a16="http://schemas.microsoft.com/office/drawing/2014/main" xmlns="" val="879656099"/>
                    </a:ext>
                  </a:extLst>
                </a:gridCol>
              </a:tblGrid>
              <a:tr h="330772">
                <a:tc gridSpan="9">
                  <a:txBody>
                    <a:bodyPr/>
                    <a:lstStyle/>
                    <a:p>
                      <a:pPr algn="ctr">
                        <a:lnSpc>
                          <a:spcPct val="107000"/>
                        </a:lnSpc>
                        <a:spcAft>
                          <a:spcPts val="0"/>
                        </a:spcAft>
                      </a:pPr>
                      <a:r>
                        <a:rPr lang="en-ZA" sz="1000" b="1" dirty="0" smtClean="0"/>
                        <a:t>PROGRAMME 3: SOCIAL SECURITY POLICY AND ADMINISTRATION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98329424"/>
                  </a:ext>
                </a:extLst>
              </a:tr>
              <a:tr h="165683">
                <a:tc>
                  <a:txBody>
                    <a:bodyPr/>
                    <a:lstStyle/>
                    <a:p>
                      <a:endParaRPr lang="en-ZA" sz="900">
                        <a:effectLst/>
                        <a:latin typeface="Times New Roman" panose="02020603050405020304" pitchFamily="18" charset="0"/>
                        <a:ea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2015/16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2016/17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2017/18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2018/19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2019/20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2020/21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2021/22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2022/23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390041444"/>
                  </a:ext>
                </a:extLst>
              </a:tr>
              <a:tr h="304999">
                <a:tc>
                  <a:txBody>
                    <a:bodyPr/>
                    <a:lstStyle/>
                    <a:p>
                      <a:endParaRPr lang="en-ZA" sz="900">
                        <a:effectLst/>
                        <a:latin typeface="Times New Roman" panose="02020603050405020304" pitchFamily="18" charset="0"/>
                        <a:ea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Budget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Medium-term estimates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123129084"/>
                  </a:ext>
                </a:extLst>
              </a:tr>
            </a:tbl>
          </a:graphicData>
        </a:graphic>
      </p:graphicFrame>
    </p:spTree>
    <p:extLst>
      <p:ext uri="{BB962C8B-B14F-4D97-AF65-F5344CB8AC3E}">
        <p14:creationId xmlns:p14="http://schemas.microsoft.com/office/powerpoint/2010/main" xmlns="" val="1608856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37" y="274638"/>
            <a:ext cx="9446149" cy="1143000"/>
          </a:xfrm>
        </p:spPr>
        <p:txBody>
          <a:bodyPr>
            <a:noAutofit/>
          </a:bodyPr>
          <a:lstStyle/>
          <a:p>
            <a:r>
              <a:rPr lang="en-ZA" sz="32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PROGRAMME 4: WELFARE SERVICES POLICY DEVELOPMENT AND IMPLEMENTATION </a:t>
            </a:r>
            <a:r>
              <a:rPr lang="en-ZA" sz="32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SUPPORT</a:t>
            </a:r>
            <a:endParaRPr lang="en-ZA" sz="3200"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xmlns="" val="1661662268"/>
              </p:ext>
            </p:extLst>
          </p:nvPr>
        </p:nvGraphicFramePr>
        <p:xfrm>
          <a:off x="320371" y="1506655"/>
          <a:ext cx="9348414" cy="4045142"/>
        </p:xfrm>
        <a:graphic>
          <a:graphicData uri="http://schemas.openxmlformats.org/drawingml/2006/table">
            <a:tbl>
              <a:tblPr firstRow="1" firstCol="1" bandRow="1"/>
              <a:tblGrid>
                <a:gridCol w="2045612">
                  <a:extLst>
                    <a:ext uri="{9D8B030D-6E8A-4147-A177-3AD203B41FA5}">
                      <a16:colId xmlns:a16="http://schemas.microsoft.com/office/drawing/2014/main" xmlns="" val="3820144980"/>
                    </a:ext>
                  </a:extLst>
                </a:gridCol>
                <a:gridCol w="714241">
                  <a:extLst>
                    <a:ext uri="{9D8B030D-6E8A-4147-A177-3AD203B41FA5}">
                      <a16:colId xmlns:a16="http://schemas.microsoft.com/office/drawing/2014/main" xmlns="" val="1399038097"/>
                    </a:ext>
                  </a:extLst>
                </a:gridCol>
                <a:gridCol w="977382">
                  <a:extLst>
                    <a:ext uri="{9D8B030D-6E8A-4147-A177-3AD203B41FA5}">
                      <a16:colId xmlns:a16="http://schemas.microsoft.com/office/drawing/2014/main" xmlns="" val="3273815463"/>
                    </a:ext>
                  </a:extLst>
                </a:gridCol>
                <a:gridCol w="976756">
                  <a:extLst>
                    <a:ext uri="{9D8B030D-6E8A-4147-A177-3AD203B41FA5}">
                      <a16:colId xmlns:a16="http://schemas.microsoft.com/office/drawing/2014/main" xmlns="" val="2310235857"/>
                    </a:ext>
                  </a:extLst>
                </a:gridCol>
                <a:gridCol w="976756">
                  <a:extLst>
                    <a:ext uri="{9D8B030D-6E8A-4147-A177-3AD203B41FA5}">
                      <a16:colId xmlns:a16="http://schemas.microsoft.com/office/drawing/2014/main" xmlns="" val="1525899066"/>
                    </a:ext>
                  </a:extLst>
                </a:gridCol>
                <a:gridCol w="976756">
                  <a:extLst>
                    <a:ext uri="{9D8B030D-6E8A-4147-A177-3AD203B41FA5}">
                      <a16:colId xmlns:a16="http://schemas.microsoft.com/office/drawing/2014/main" xmlns="" val="3156886985"/>
                    </a:ext>
                  </a:extLst>
                </a:gridCol>
                <a:gridCol w="714241">
                  <a:extLst>
                    <a:ext uri="{9D8B030D-6E8A-4147-A177-3AD203B41FA5}">
                      <a16:colId xmlns:a16="http://schemas.microsoft.com/office/drawing/2014/main" xmlns="" val="820317698"/>
                    </a:ext>
                  </a:extLst>
                </a:gridCol>
                <a:gridCol w="977382">
                  <a:extLst>
                    <a:ext uri="{9D8B030D-6E8A-4147-A177-3AD203B41FA5}">
                      <a16:colId xmlns:a16="http://schemas.microsoft.com/office/drawing/2014/main" xmlns="" val="1818044783"/>
                    </a:ext>
                  </a:extLst>
                </a:gridCol>
                <a:gridCol w="989288">
                  <a:extLst>
                    <a:ext uri="{9D8B030D-6E8A-4147-A177-3AD203B41FA5}">
                      <a16:colId xmlns:a16="http://schemas.microsoft.com/office/drawing/2014/main" xmlns="" val="1385339873"/>
                    </a:ext>
                  </a:extLst>
                </a:gridCol>
              </a:tblGrid>
              <a:tr h="193748">
                <a:tc gridSpan="9">
                  <a:txBody>
                    <a:bodyPr/>
                    <a:lstStyle/>
                    <a:p>
                      <a:pPr marL="457200">
                        <a:lnSpc>
                          <a:spcPct val="115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PROGRAMME 4: WELFARE SERVICES POLICY DEVELOPMENT AND IMPLEMENTATION SUPPORT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2237779"/>
                  </a:ext>
                </a:extLst>
              </a:tr>
              <a:tr h="193748">
                <a:tc>
                  <a:txBody>
                    <a:bodyPr/>
                    <a:lstStyle/>
                    <a:p>
                      <a:endParaRPr lang="en-ZA" sz="900">
                        <a:effectLst/>
                        <a:latin typeface="Times New Roman" panose="02020603050405020304" pitchFamily="18" charset="0"/>
                        <a:ea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2015/16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2016/17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2017/18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2018/19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2019/20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2020/21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2021/22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2022/23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72499403"/>
                  </a:ext>
                </a:extLst>
              </a:tr>
              <a:tr h="299592">
                <a:tc>
                  <a:txBody>
                    <a:bodyPr/>
                    <a:lstStyle/>
                    <a:p>
                      <a:endParaRPr lang="en-ZA" sz="900">
                        <a:effectLst/>
                        <a:latin typeface="Times New Roman" panose="02020603050405020304" pitchFamily="18" charset="0"/>
                        <a:ea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Audited outcome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Budget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Medium-term estimates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95078805"/>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Service Standards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34 452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23 110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22 908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22 944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32 486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31 852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34 865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36 770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2994037"/>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Substance Abuse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73 875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103 770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42 048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104 833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20 915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22 038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23 383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24 254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911483"/>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Older Persons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18 697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16 012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20 100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16 480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20 528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19 355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21 624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22 415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03349"/>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People with Disabilities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21 569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27 139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26 608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26 970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31 134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13 366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14 937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15 386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6030203"/>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Children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76 026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75 461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390 703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575 889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605 528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1 008 295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1 156 674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1 295 693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9796273"/>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Families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8 830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9 631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10 021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8 967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10 406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11 080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11 778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12 225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7101102"/>
                  </a:ext>
                </a:extLst>
              </a:tr>
              <a:tr h="30712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Social Crime Prevention and Victim Empowerment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64 449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65 620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74 091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67 713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69 643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74 334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78 958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81 939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8742339"/>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Youth</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18 038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16 967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18 009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15 619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14 295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12 753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14 583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15 112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4599186"/>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HIV and AIDS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79 161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80 271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97 133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111 602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127 953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35 945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28 513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28 685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5551765"/>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Social Worker Scholarships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276 144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290 780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305 319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322 239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128 462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22 927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3 581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5 427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575646"/>
                  </a:ext>
                </a:extLst>
              </a:tr>
              <a:tr h="176406">
                <a:tc>
                  <a:txBody>
                    <a:bodyPr/>
                    <a:lstStyle/>
                    <a:p>
                      <a:pPr>
                        <a:lnSpc>
                          <a:spcPct val="107000"/>
                        </a:lnSpc>
                        <a:spcAft>
                          <a:spcPts val="0"/>
                        </a:spcAft>
                      </a:pPr>
                      <a:r>
                        <a:rPr lang="en-ZA" sz="900">
                          <a:effectLst/>
                          <a:latin typeface="Calibri" panose="020F0502020204030204" pitchFamily="34" charset="0"/>
                          <a:ea typeface="Times New Roman" panose="02020603050405020304" pitchFamily="18" charset="0"/>
                          <a:cs typeface="Calibri" panose="020F0502020204030204" pitchFamily="34" charset="0"/>
                        </a:rPr>
                        <a:t>Programme Management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5 162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4 327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4 414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4 581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4 457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4 753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5 040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5 232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7774402"/>
                  </a:ext>
                </a:extLst>
              </a:tr>
              <a:tr h="176406">
                <a:tc>
                  <a:txBody>
                    <a:bodyPr/>
                    <a:lstStyle/>
                    <a:p>
                      <a:pPr>
                        <a:lnSpc>
                          <a:spcPct val="107000"/>
                        </a:lnSpc>
                        <a:spcAft>
                          <a:spcPts val="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Total</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a:effectLst/>
                          <a:latin typeface="Calibri" panose="020F0502020204030204" pitchFamily="34" charset="0"/>
                          <a:ea typeface="Times New Roman" panose="02020603050405020304" pitchFamily="18" charset="0"/>
                          <a:cs typeface="Calibri" panose="020F0502020204030204" pitchFamily="34" charset="0"/>
                        </a:rPr>
                        <a:t>676 403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713 088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1 011 354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1 277 837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1 065 807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1 256 698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1 393 936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1 543 138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690852310"/>
                  </a:ext>
                </a:extLst>
              </a:tr>
              <a:tr h="193748">
                <a:tc>
                  <a:txBody>
                    <a:bodyPr/>
                    <a:lstStyle/>
                    <a:p>
                      <a:pPr>
                        <a:lnSpc>
                          <a:spcPct val="107000"/>
                        </a:lnSpc>
                        <a:spcAft>
                          <a:spcPts val="0"/>
                        </a:spcAft>
                      </a:pPr>
                      <a:r>
                        <a:rPr lang="en-Z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Current payments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273 565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253 417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261 151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271 262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286 724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272 563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295 016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307 253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2961166"/>
                  </a:ext>
                </a:extLst>
              </a:tr>
              <a:tr h="176406">
                <a:tc>
                  <a:txBody>
                    <a:bodyPr/>
                    <a:lstStyle/>
                    <a:p>
                      <a:pPr indent="279400">
                        <a:lnSpc>
                          <a:spcPct val="107000"/>
                        </a:lnSpc>
                        <a:spcAft>
                          <a:spcPts val="0"/>
                        </a:spcAft>
                      </a:pPr>
                      <a:r>
                        <a:rPr lang="en-Z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Compensation of employees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129 820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139 868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146 094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149 045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155 114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154 196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164 351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171 514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1354576"/>
                  </a:ext>
                </a:extLst>
              </a:tr>
              <a:tr h="176406">
                <a:tc>
                  <a:txBody>
                    <a:bodyPr/>
                    <a:lstStyle/>
                    <a:p>
                      <a:pPr indent="279400">
                        <a:lnSpc>
                          <a:spcPct val="107000"/>
                        </a:lnSpc>
                        <a:spcAft>
                          <a:spcPts val="0"/>
                        </a:spcAft>
                      </a:pPr>
                      <a:r>
                        <a:rPr lang="en-Z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Goods and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143 745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113 549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115 057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122 217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131 610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118 367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130 665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a:effectLst/>
                          <a:latin typeface="Calibri" panose="020F0502020204030204" pitchFamily="34" charset="0"/>
                          <a:ea typeface="Times New Roman" panose="02020603050405020304" pitchFamily="18" charset="0"/>
                          <a:cs typeface="Calibri" panose="020F0502020204030204" pitchFamily="34" charset="0"/>
                        </a:rPr>
                        <a:t> 135 739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8608925"/>
                  </a:ext>
                </a:extLst>
              </a:tr>
              <a:tr h="193748">
                <a:tc>
                  <a:txBody>
                    <a:bodyPr/>
                    <a:lstStyle/>
                    <a:p>
                      <a:pPr>
                        <a:lnSpc>
                          <a:spcPct val="107000"/>
                        </a:lnSpc>
                        <a:spcAft>
                          <a:spcPts val="0"/>
                        </a:spcAft>
                      </a:pPr>
                      <a:r>
                        <a:rPr lang="en-Z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Transfers and subsidies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401 344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458 158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749 517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1 005 874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773 739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978 825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1 093 317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1 229 961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795647"/>
                  </a:ext>
                </a:extLst>
              </a:tr>
              <a:tr h="193748">
                <a:tc>
                  <a:txBody>
                    <a:bodyPr/>
                    <a:lstStyle/>
                    <a:p>
                      <a:pPr>
                        <a:lnSpc>
                          <a:spcPct val="107000"/>
                        </a:lnSpc>
                        <a:spcAft>
                          <a:spcPts val="0"/>
                        </a:spcAft>
                      </a:pPr>
                      <a:r>
                        <a:rPr lang="en-Z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Payments for capital assets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1 494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1 513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686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701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5 344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5 310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5 603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900" b="1" u="sng">
                          <a:effectLst/>
                          <a:latin typeface="Calibri" panose="020F0502020204030204" pitchFamily="34" charset="0"/>
                          <a:ea typeface="Times New Roman" panose="02020603050405020304" pitchFamily="18" charset="0"/>
                          <a:cs typeface="Calibri" panose="020F0502020204030204" pitchFamily="34" charset="0"/>
                        </a:rPr>
                        <a:t> 5 924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0629074"/>
                  </a:ext>
                </a:extLst>
              </a:tr>
              <a:tr h="176406">
                <a:tc>
                  <a:txBody>
                    <a:bodyPr/>
                    <a:lstStyle/>
                    <a:p>
                      <a:pPr>
                        <a:lnSpc>
                          <a:spcPct val="107000"/>
                        </a:lnSpc>
                        <a:spcAft>
                          <a:spcPts val="0"/>
                        </a:spcAft>
                      </a:pPr>
                      <a:r>
                        <a:rPr lang="en-ZA"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economic classification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676 403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713 088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1 011 354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1 277 837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1 065 807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1 256 698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1 393 936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800"/>
                        </a:spcAft>
                      </a:pPr>
                      <a:r>
                        <a:rPr lang="en-ZA" sz="900" b="1" dirty="0">
                          <a:effectLst/>
                          <a:latin typeface="Calibri" panose="020F0502020204030204" pitchFamily="34" charset="0"/>
                          <a:ea typeface="Times New Roman" panose="02020603050405020304" pitchFamily="18" charset="0"/>
                          <a:cs typeface="Calibri" panose="020F0502020204030204" pitchFamily="34" charset="0"/>
                        </a:rPr>
                        <a:t> 1 543 138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405766148"/>
                  </a:ext>
                </a:extLst>
              </a:tr>
            </a:tbl>
          </a:graphicData>
        </a:graphic>
      </p:graphicFrame>
    </p:spTree>
    <p:extLst>
      <p:ext uri="{BB962C8B-B14F-4D97-AF65-F5344CB8AC3E}">
        <p14:creationId xmlns:p14="http://schemas.microsoft.com/office/powerpoint/2010/main" xmlns="" val="1432311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01" y="274638"/>
            <a:ext cx="9366636" cy="822642"/>
          </a:xfrm>
        </p:spPr>
        <p:txBody>
          <a:bodyPr>
            <a:noAutofit/>
          </a:bodyPr>
          <a:lstStyle/>
          <a:p>
            <a:r>
              <a:rPr lang="en-ZA" sz="3600" b="1"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PROGRAMME 5: SOCIAL POLICY AND INTEGRATED </a:t>
            </a:r>
            <a:r>
              <a:rPr lang="en-ZA" sz="3600" b="1" dirty="0" smtClean="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DEVELOPMENT</a:t>
            </a:r>
            <a:endParaRPr lang="en-ZA" sz="3600"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xmlns="" val="836771379"/>
              </p:ext>
            </p:extLst>
          </p:nvPr>
        </p:nvGraphicFramePr>
        <p:xfrm>
          <a:off x="310101" y="1160894"/>
          <a:ext cx="9279172" cy="4325505"/>
        </p:xfrm>
        <a:graphic>
          <a:graphicData uri="http://schemas.openxmlformats.org/drawingml/2006/table">
            <a:tbl>
              <a:tblPr firstRow="1" firstCol="1" bandRow="1"/>
              <a:tblGrid>
                <a:gridCol w="2026998">
                  <a:extLst>
                    <a:ext uri="{9D8B030D-6E8A-4147-A177-3AD203B41FA5}">
                      <a16:colId xmlns:a16="http://schemas.microsoft.com/office/drawing/2014/main" xmlns="" val="2746398723"/>
                    </a:ext>
                  </a:extLst>
                </a:gridCol>
                <a:gridCol w="893763">
                  <a:extLst>
                    <a:ext uri="{9D8B030D-6E8A-4147-A177-3AD203B41FA5}">
                      <a16:colId xmlns:a16="http://schemas.microsoft.com/office/drawing/2014/main" xmlns="" val="716689066"/>
                    </a:ext>
                  </a:extLst>
                </a:gridCol>
                <a:gridCol w="893763">
                  <a:extLst>
                    <a:ext uri="{9D8B030D-6E8A-4147-A177-3AD203B41FA5}">
                      <a16:colId xmlns:a16="http://schemas.microsoft.com/office/drawing/2014/main" xmlns="" val="3265352076"/>
                    </a:ext>
                  </a:extLst>
                </a:gridCol>
                <a:gridCol w="982747">
                  <a:extLst>
                    <a:ext uri="{9D8B030D-6E8A-4147-A177-3AD203B41FA5}">
                      <a16:colId xmlns:a16="http://schemas.microsoft.com/office/drawing/2014/main" xmlns="" val="1307856936"/>
                    </a:ext>
                  </a:extLst>
                </a:gridCol>
                <a:gridCol w="893763">
                  <a:extLst>
                    <a:ext uri="{9D8B030D-6E8A-4147-A177-3AD203B41FA5}">
                      <a16:colId xmlns:a16="http://schemas.microsoft.com/office/drawing/2014/main" xmlns="" val="896817277"/>
                    </a:ext>
                  </a:extLst>
                </a:gridCol>
                <a:gridCol w="893763">
                  <a:extLst>
                    <a:ext uri="{9D8B030D-6E8A-4147-A177-3AD203B41FA5}">
                      <a16:colId xmlns:a16="http://schemas.microsoft.com/office/drawing/2014/main" xmlns="" val="1990283491"/>
                    </a:ext>
                  </a:extLst>
                </a:gridCol>
                <a:gridCol w="893109">
                  <a:extLst>
                    <a:ext uri="{9D8B030D-6E8A-4147-A177-3AD203B41FA5}">
                      <a16:colId xmlns:a16="http://schemas.microsoft.com/office/drawing/2014/main" xmlns="" val="3604196206"/>
                    </a:ext>
                  </a:extLst>
                </a:gridCol>
                <a:gridCol w="893763">
                  <a:extLst>
                    <a:ext uri="{9D8B030D-6E8A-4147-A177-3AD203B41FA5}">
                      <a16:colId xmlns:a16="http://schemas.microsoft.com/office/drawing/2014/main" xmlns="" val="3665349280"/>
                    </a:ext>
                  </a:extLst>
                </a:gridCol>
                <a:gridCol w="907503">
                  <a:extLst>
                    <a:ext uri="{9D8B030D-6E8A-4147-A177-3AD203B41FA5}">
                      <a16:colId xmlns:a16="http://schemas.microsoft.com/office/drawing/2014/main" xmlns="" val="2029156334"/>
                    </a:ext>
                  </a:extLst>
                </a:gridCol>
              </a:tblGrid>
              <a:tr h="177286">
                <a:tc gridSpan="9">
                  <a:txBody>
                    <a:bodyPr/>
                    <a:lstStyle/>
                    <a:p>
                      <a:pPr algn="ct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PROGRAMME 5: SOCIAL POLICY AND INTEGRATED </a:t>
                      </a:r>
                      <a:r>
                        <a:rPr lang="en-ZA" sz="900" b="1" dirty="0" smtClean="0">
                          <a:effectLst/>
                          <a:latin typeface="Calibri Light" panose="020F0302020204030204" pitchFamily="34" charset="0"/>
                          <a:ea typeface="Times New Roman" panose="02020603050405020304" pitchFamily="18" charset="0"/>
                          <a:cs typeface="Times New Roman" panose="02020603050405020304" pitchFamily="18" charset="0"/>
                        </a:rPr>
                        <a:t>DEVELOPMENT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356723203"/>
                  </a:ext>
                </a:extLst>
              </a:tr>
              <a:tr h="240647">
                <a:tc>
                  <a:txBody>
                    <a:bodyPr/>
                    <a:lstStyle/>
                    <a:p>
                      <a:pP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2015/16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2016/17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2017/18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2018/19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2019/20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2020/21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2021/22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2022/23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1384729756"/>
                  </a:ext>
                </a:extLst>
              </a:tr>
              <a:tr h="173382">
                <a:tc>
                  <a:txBody>
                    <a:bodyPr/>
                    <a:lstStyle/>
                    <a:p>
                      <a:pP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Audited outcome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Budget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Medium-term estimates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2654901"/>
                  </a:ext>
                </a:extLst>
              </a:tr>
              <a:tr h="346765">
                <a:tc>
                  <a:txBody>
                    <a:bodyPr/>
                    <a:lstStyle/>
                    <a:p>
                      <a:pP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Social Policy Research and Development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5 758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6 062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4 889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6 408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6 334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6 783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7 210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7 485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198566"/>
                  </a:ext>
                </a:extLst>
              </a:tr>
              <a:tr h="219106">
                <a:tc>
                  <a:txBody>
                    <a:bodyPr/>
                    <a:lstStyle/>
                    <a:p>
                      <a:pP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Special Projects and Innovation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11 600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10 749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10 212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6 764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11 766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12 580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13 360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13 860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5967995"/>
                  </a:ext>
                </a:extLst>
              </a:tr>
              <a:tr h="219106">
                <a:tc>
                  <a:txBody>
                    <a:bodyPr/>
                    <a:lstStyle/>
                    <a:p>
                      <a:pP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Population Policy Promotion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35 763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33 762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35 443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33 560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36 921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39 443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41 991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43 562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11058"/>
                  </a:ext>
                </a:extLst>
              </a:tr>
              <a:tr h="346765">
                <a:tc>
                  <a:txBody>
                    <a:bodyPr/>
                    <a:lstStyle/>
                    <a:p>
                      <a:pP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Registration and Monitoring of Non-Profit Organisations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30 301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35 679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36 704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36 803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40 082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42 837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45 491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47 193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8039898"/>
                  </a:ext>
                </a:extLst>
              </a:tr>
              <a:tr h="346765">
                <a:tc>
                  <a:txBody>
                    <a:bodyPr/>
                    <a:lstStyle/>
                    <a:p>
                      <a:pP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Substance Abuse Advisory Services and Oversight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4 078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5 902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3 630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4 759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6 594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7 001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7 409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7 686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2189087"/>
                  </a:ext>
                </a:extLst>
              </a:tr>
              <a:tr h="219106">
                <a:tc>
                  <a:txBody>
                    <a:bodyPr/>
                    <a:lstStyle/>
                    <a:p>
                      <a:pP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Community Development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97 795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93 246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91 371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95 186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95 533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30 031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33 078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33 265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3685142"/>
                  </a:ext>
                </a:extLst>
              </a:tr>
              <a:tr h="219106">
                <a:tc>
                  <a:txBody>
                    <a:bodyPr/>
                    <a:lstStyle/>
                    <a:p>
                      <a:pP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National Development Agency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184 381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194 153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200 916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202 578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212 355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224 544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236 894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245 701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5675902"/>
                  </a:ext>
                </a:extLst>
              </a:tr>
              <a:tr h="219106">
                <a:tc>
                  <a:txBody>
                    <a:bodyPr/>
                    <a:lstStyle/>
                    <a:p>
                      <a:pP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Programme Management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4 741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3 661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3 424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4 254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3 697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3 949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4 190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4 350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0376215"/>
                  </a:ext>
                </a:extLst>
              </a:tr>
              <a:tr h="219106">
                <a:tc>
                  <a:txBody>
                    <a:bodyPr/>
                    <a:lstStyle/>
                    <a:p>
                      <a:pP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374 417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383 214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386 589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390 312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413 282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367 168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389 623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403 102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539756511"/>
                  </a:ext>
                </a:extLst>
              </a:tr>
              <a:tr h="240647">
                <a:tc>
                  <a:txBody>
                    <a:bodyPr/>
                    <a:lstStyle/>
                    <a:p>
                      <a:pPr>
                        <a:lnSpc>
                          <a:spcPct val="107000"/>
                        </a:lnSpc>
                        <a:spcAft>
                          <a:spcPts val="0"/>
                        </a:spcAft>
                      </a:pPr>
                      <a:r>
                        <a:rPr lang="en-ZA" sz="9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Current payments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135 409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132 152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126 494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125 745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134 718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139 571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149 506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154 035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2907632"/>
                  </a:ext>
                </a:extLst>
              </a:tr>
              <a:tr h="219106">
                <a:tc>
                  <a:txBody>
                    <a:bodyPr/>
                    <a:lstStyle/>
                    <a:p>
                      <a:pPr indent="228600">
                        <a:lnSpc>
                          <a:spcPct val="107000"/>
                        </a:lnSpc>
                        <a:spcAft>
                          <a:spcPts val="0"/>
                        </a:spcAft>
                      </a:pPr>
                      <a:r>
                        <a:rPr lang="en-ZA" sz="9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Compensation of employees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74 808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80 888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80 655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84 555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86 409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92 889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98 928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102 610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4197247"/>
                  </a:ext>
                </a:extLst>
              </a:tr>
              <a:tr h="219106">
                <a:tc>
                  <a:txBody>
                    <a:bodyPr/>
                    <a:lstStyle/>
                    <a:p>
                      <a:pPr indent="228600">
                        <a:lnSpc>
                          <a:spcPct val="107000"/>
                        </a:lnSpc>
                        <a:spcAft>
                          <a:spcPts val="0"/>
                        </a:spcAft>
                      </a:pPr>
                      <a:r>
                        <a:rPr lang="en-ZA" sz="9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Goods and services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60 601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51 264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45 839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41 190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48 309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46 682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50 578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a:effectLst/>
                          <a:latin typeface="Calibri Light" panose="020F0302020204030204" pitchFamily="34" charset="0"/>
                          <a:ea typeface="Times New Roman" panose="02020603050405020304" pitchFamily="18" charset="0"/>
                          <a:cs typeface="Times New Roman" panose="02020603050405020304" pitchFamily="18" charset="0"/>
                        </a:rPr>
                        <a:t> 51 425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3079360"/>
                  </a:ext>
                </a:extLst>
              </a:tr>
              <a:tr h="240647">
                <a:tc>
                  <a:txBody>
                    <a:bodyPr/>
                    <a:lstStyle/>
                    <a:p>
                      <a:pPr>
                        <a:lnSpc>
                          <a:spcPct val="107000"/>
                        </a:lnSpc>
                        <a:spcAft>
                          <a:spcPts val="0"/>
                        </a:spcAft>
                      </a:pPr>
                      <a:r>
                        <a:rPr lang="en-ZA" sz="9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Transfers and subsidies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238 519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250 458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259 971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264 354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277 707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226 693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239 164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248 059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8849153"/>
                  </a:ext>
                </a:extLst>
              </a:tr>
              <a:tr h="240647">
                <a:tc>
                  <a:txBody>
                    <a:bodyPr/>
                    <a:lstStyle/>
                    <a:p>
                      <a:pPr>
                        <a:lnSpc>
                          <a:spcPct val="107000"/>
                        </a:lnSpc>
                        <a:spcAft>
                          <a:spcPts val="0"/>
                        </a:spcAft>
                      </a:pPr>
                      <a:r>
                        <a:rPr lang="en-ZA" sz="9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Payments for capital assets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489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604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124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213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857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904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953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900" b="1" u="sng">
                          <a:effectLst/>
                          <a:latin typeface="Calibri Light" panose="020F0302020204030204" pitchFamily="34" charset="0"/>
                          <a:ea typeface="Times New Roman" panose="02020603050405020304" pitchFamily="18" charset="0"/>
                          <a:cs typeface="Times New Roman" panose="02020603050405020304" pitchFamily="18" charset="0"/>
                        </a:rPr>
                        <a:t> 1 008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7722452"/>
                  </a:ext>
                </a:extLst>
              </a:tr>
              <a:tr h="219106">
                <a:tc>
                  <a:txBody>
                    <a:bodyPr/>
                    <a:lstStyle/>
                    <a:p>
                      <a:pPr>
                        <a:lnSpc>
                          <a:spcPct val="107000"/>
                        </a:lnSpc>
                        <a:spcAft>
                          <a:spcPts val="0"/>
                        </a:spcAft>
                      </a:pPr>
                      <a:r>
                        <a:rPr lang="en-ZA"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economic classification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a:effectLst/>
                          <a:latin typeface="Calibri Light" panose="020F0302020204030204" pitchFamily="34" charset="0"/>
                          <a:ea typeface="Times New Roman" panose="02020603050405020304" pitchFamily="18" charset="0"/>
                          <a:cs typeface="Times New Roman" panose="02020603050405020304" pitchFamily="18" charset="0"/>
                        </a:rPr>
                        <a:t>           374 417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383 214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386 589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390 312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413 282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367 168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389 623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a:lnSpc>
                          <a:spcPct val="107000"/>
                        </a:lnSpc>
                        <a:spcAft>
                          <a:spcPts val="0"/>
                        </a:spcAft>
                      </a:pPr>
                      <a:r>
                        <a:rPr lang="en-ZA" sz="900" b="1" dirty="0">
                          <a:effectLst/>
                          <a:latin typeface="Calibri Light" panose="020F0302020204030204" pitchFamily="34" charset="0"/>
                          <a:ea typeface="Times New Roman" panose="02020603050405020304" pitchFamily="18" charset="0"/>
                          <a:cs typeface="Times New Roman" panose="02020603050405020304" pitchFamily="18" charset="0"/>
                        </a:rPr>
                        <a:t> 403 102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3" marR="6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3341153460"/>
                  </a:ext>
                </a:extLst>
              </a:tr>
            </a:tbl>
          </a:graphicData>
        </a:graphic>
      </p:graphicFrame>
    </p:spTree>
    <p:extLst>
      <p:ext uri="{BB962C8B-B14F-4D97-AF65-F5344CB8AC3E}">
        <p14:creationId xmlns:p14="http://schemas.microsoft.com/office/powerpoint/2010/main" xmlns="" val="2247803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629602"/>
          </a:xfrm>
        </p:spPr>
        <p:txBody>
          <a:bodyPr>
            <a:normAutofit/>
          </a:bodyPr>
          <a:lstStyle/>
          <a:p>
            <a:r>
              <a:rPr lang="en-GB" altLang="en-US" sz="2800" b="1" dirty="0" smtClean="0">
                <a:solidFill>
                  <a:srgbClr val="000000"/>
                </a:solidFill>
                <a:latin typeface="Arial" panose="020B0604020202020204" pitchFamily="34" charset="0"/>
                <a:cs typeface="Arial" panose="020B0604020202020204" pitchFamily="34" charset="0"/>
              </a:rPr>
              <a:t>Recommendation</a:t>
            </a:r>
            <a:endParaRPr lang="en-GB" altLang="en-US" sz="2800" b="1" dirty="0">
              <a:solidFill>
                <a:srgbClr val="0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0013" y="1090931"/>
            <a:ext cx="9644062" cy="4753609"/>
          </a:xfrm>
        </p:spPr>
        <p:txBody>
          <a:bodyPr>
            <a:noAutofit/>
          </a:bodyPr>
          <a:lstStyle/>
          <a:p>
            <a:pPr lvl="0" algn="just"/>
            <a:r>
              <a:rPr lang="en-ZA" sz="2000" dirty="0" smtClean="0">
                <a:latin typeface="Arial" panose="020B0604020202020204" pitchFamily="34" charset="0"/>
                <a:cs typeface="Arial" panose="020B0604020202020204" pitchFamily="34" charset="0"/>
              </a:rPr>
              <a:t>It is recommended that </a:t>
            </a: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Portfolio Committee on Social Development and the Select Committee on Health and Social Services </a:t>
            </a:r>
            <a:r>
              <a:rPr lang="en-GB" sz="2000" dirty="0" smtClean="0">
                <a:latin typeface="Arial" panose="020B0604020202020204" pitchFamily="34" charset="0"/>
                <a:cs typeface="Arial" panose="020B0604020202020204" pitchFamily="34" charset="0"/>
              </a:rPr>
              <a:t>consider the </a:t>
            </a:r>
            <a:r>
              <a:rPr lang="en-GB" sz="2000" dirty="0">
                <a:latin typeface="Arial" panose="020B0604020202020204" pitchFamily="34" charset="0"/>
                <a:cs typeface="Arial" panose="020B0604020202020204" pitchFamily="34" charset="0"/>
              </a:rPr>
              <a:t>Strategic </a:t>
            </a:r>
            <a:r>
              <a:rPr lang="en-GB" sz="2000" dirty="0" smtClean="0">
                <a:latin typeface="Arial" panose="020B0604020202020204" pitchFamily="34" charset="0"/>
                <a:cs typeface="Arial" panose="020B0604020202020204" pitchFamily="34" charset="0"/>
              </a:rPr>
              <a:t>Plan (2021/2025), </a:t>
            </a:r>
            <a:r>
              <a:rPr lang="en-GB" sz="2000" dirty="0">
                <a:latin typeface="Arial" panose="020B0604020202020204" pitchFamily="34" charset="0"/>
                <a:cs typeface="Arial" panose="020B0604020202020204" pitchFamily="34" charset="0"/>
              </a:rPr>
              <a:t>the Annual Performance </a:t>
            </a:r>
            <a:r>
              <a:rPr lang="en-GB" sz="2000" dirty="0" smtClean="0">
                <a:latin typeface="Arial" panose="020B0604020202020204" pitchFamily="34" charset="0"/>
                <a:cs typeface="Arial" panose="020B0604020202020204" pitchFamily="34" charset="0"/>
              </a:rPr>
              <a:t>Plan (2020/2021) </a:t>
            </a:r>
            <a:r>
              <a:rPr lang="en-GB" sz="2000" dirty="0">
                <a:latin typeface="Arial" panose="020B0604020202020204" pitchFamily="34" charset="0"/>
                <a:cs typeface="Arial" panose="020B0604020202020204" pitchFamily="34" charset="0"/>
              </a:rPr>
              <a:t>and the Budget Vote of the Department of Social </a:t>
            </a:r>
            <a:r>
              <a:rPr lang="en-GB" sz="2000" dirty="0" smtClean="0">
                <a:latin typeface="Arial" panose="020B0604020202020204" pitchFamily="34" charset="0"/>
                <a:cs typeface="Arial" panose="020B0604020202020204" pitchFamily="34" charset="0"/>
              </a:rPr>
              <a:t>Development.</a:t>
            </a:r>
            <a:endParaRPr lang="en-US" sz="2000" dirty="0">
              <a:latin typeface="Arial" panose="020B0604020202020204" pitchFamily="34" charset="0"/>
              <a:ea typeface="ヒラギノ角ゴ Pro W3" pitchFamily="1" charset="-128"/>
              <a:cs typeface="Arial" panose="020B0604020202020204" pitchFamily="34" charset="0"/>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pPr/>
              <a:t>58</a:t>
            </a:fld>
            <a:endParaRPr lang="en-US"/>
          </a:p>
        </p:txBody>
      </p:sp>
    </p:spTree>
    <p:extLst>
      <p:ext uri="{BB962C8B-B14F-4D97-AF65-F5344CB8AC3E}">
        <p14:creationId xmlns:p14="http://schemas.microsoft.com/office/powerpoint/2010/main" xmlns="" val="85735790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8"/>
            <a:ext cx="9143642" cy="6856920"/>
          </a:xfrm>
          <a:prstGeom prst="rect">
            <a:avLst/>
          </a:prstGeom>
          <a:blipFill>
            <a:blip r:embed="rId3" cstate="print"/>
            <a:stretch>
              <a:fillRect/>
            </a:stretch>
          </a:blipFill>
        </p:spPr>
        <p:txBody>
          <a:bodyPr wrap="square" lIns="0" tIns="0" rIns="0" bIns="0" rtlCol="0"/>
          <a:lstStyle/>
          <a:p>
            <a:pPr defTabSz="642915"/>
            <a:endParaRPr sz="1266">
              <a:solidFill>
                <a:prstClr val="black"/>
              </a:solidFill>
              <a:latin typeface="Calibri"/>
            </a:endParaRPr>
          </a:p>
        </p:txBody>
      </p:sp>
      <p:sp>
        <p:nvSpPr>
          <p:cNvPr id="3" name="object 3"/>
          <p:cNvSpPr/>
          <p:nvPr/>
        </p:nvSpPr>
        <p:spPr>
          <a:xfrm>
            <a:off x="381000" y="6377939"/>
            <a:ext cx="9144000" cy="480417"/>
          </a:xfrm>
          <a:custGeom>
            <a:avLst/>
            <a:gdLst/>
            <a:ahLst/>
            <a:cxnLst/>
            <a:rect l="l" t="t" r="r" b="b"/>
            <a:pathLst>
              <a:path w="13004800" h="683259">
                <a:moveTo>
                  <a:pt x="0" y="682751"/>
                </a:moveTo>
                <a:lnTo>
                  <a:pt x="13004292" y="682751"/>
                </a:lnTo>
                <a:lnTo>
                  <a:pt x="13004292" y="0"/>
                </a:lnTo>
                <a:lnTo>
                  <a:pt x="0" y="0"/>
                </a:lnTo>
                <a:lnTo>
                  <a:pt x="0" y="682751"/>
                </a:lnTo>
                <a:close/>
              </a:path>
            </a:pathLst>
          </a:custGeom>
          <a:solidFill>
            <a:srgbClr val="000000"/>
          </a:solidFill>
        </p:spPr>
        <p:txBody>
          <a:bodyPr wrap="square" lIns="0" tIns="0" rIns="0" bIns="0" rtlCol="0"/>
          <a:lstStyle/>
          <a:p>
            <a:pPr defTabSz="642915"/>
            <a:endParaRPr sz="1266">
              <a:solidFill>
                <a:prstClr val="black"/>
              </a:solidFill>
              <a:latin typeface="Calibri"/>
            </a:endParaRPr>
          </a:p>
        </p:txBody>
      </p:sp>
      <p:sp>
        <p:nvSpPr>
          <p:cNvPr id="4" name="Slide Number Placeholder 3"/>
          <p:cNvSpPr>
            <a:spLocks noGrp="1"/>
          </p:cNvSpPr>
          <p:nvPr>
            <p:ph type="sldNum" sz="quarter" idx="4294967295"/>
          </p:nvPr>
        </p:nvSpPr>
        <p:spPr>
          <a:xfrm>
            <a:off x="8887420" y="6398477"/>
            <a:ext cx="298252" cy="194797"/>
          </a:xfrm>
          <a:prstGeom prst="rect">
            <a:avLst/>
          </a:prstGeom>
        </p:spPr>
        <p:txBody>
          <a:bodyPr/>
          <a:lstStyle/>
          <a:p>
            <a:pPr marL="99116" defTabSz="642915"/>
            <a:fld id="{81D60167-4931-47E6-BA6A-407CBD079E47}" type="slidenum">
              <a:rPr lang="en-US" spc="-7">
                <a:solidFill>
                  <a:prstClr val="white"/>
                </a:solidFill>
              </a:rPr>
              <a:pPr marL="99116" defTabSz="642915"/>
              <a:t>59</a:t>
            </a:fld>
            <a:endParaRPr lang="en-US" spc="-7" dirty="0">
              <a:solidFill>
                <a:prstClr val="white"/>
              </a:solidFill>
            </a:endParaRPr>
          </a:p>
        </p:txBody>
      </p:sp>
      <p:sp>
        <p:nvSpPr>
          <p:cNvPr id="5" name="Footer Placeholder 4"/>
          <p:cNvSpPr>
            <a:spLocks noGrp="1"/>
          </p:cNvSpPr>
          <p:nvPr>
            <p:ph type="ftr" sz="quarter" idx="4294967295"/>
          </p:nvPr>
        </p:nvSpPr>
        <p:spPr>
          <a:xfrm>
            <a:off x="2749154" y="4484489"/>
            <a:ext cx="2228849" cy="194797"/>
          </a:xfrm>
          <a:prstGeom prst="rect">
            <a:avLst/>
          </a:prstGeom>
        </p:spPr>
        <p:txBody>
          <a:bodyPr/>
          <a:lstStyle/>
          <a:p>
            <a:pPr defTabSz="642915"/>
            <a:r>
              <a:rPr lang="en-US" sz="1266">
                <a:solidFill>
                  <a:prstClr val="black">
                    <a:tint val="75000"/>
                  </a:prstClr>
                </a:solidFill>
                <a:latin typeface="Calibri"/>
              </a:rPr>
              <a:t>Draft MTSF</a:t>
            </a:r>
          </a:p>
        </p:txBody>
      </p:sp>
    </p:spTree>
    <p:extLst>
      <p:ext uri="{BB962C8B-B14F-4D97-AF65-F5344CB8AC3E}">
        <p14:creationId xmlns:p14="http://schemas.microsoft.com/office/powerpoint/2010/main" xmlns="" val="4022239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17" y="-248823"/>
            <a:ext cx="8915400" cy="1143000"/>
          </a:xfrm>
        </p:spPr>
        <p:txBody>
          <a:bodyPr>
            <a:normAutofit/>
          </a:bodyPr>
          <a:lstStyle/>
          <a:p>
            <a:r>
              <a:rPr lang="en-ZA" sz="3200" dirty="0" smtClean="0">
                <a:latin typeface="Arial Black" panose="020B0A04020102020204" pitchFamily="34" charset="0"/>
              </a:rPr>
              <a:t>Contextual Analysis</a:t>
            </a:r>
            <a:endParaRPr lang="en-ZA" sz="3200" dirty="0">
              <a:latin typeface="Arial Black" panose="020B0A04020102020204" pitchFamily="34" charset="0"/>
            </a:endParaRPr>
          </a:p>
        </p:txBody>
      </p:sp>
      <p:sp>
        <p:nvSpPr>
          <p:cNvPr id="3" name="Content Placeholder 2"/>
          <p:cNvSpPr>
            <a:spLocks noGrp="1"/>
          </p:cNvSpPr>
          <p:nvPr>
            <p:ph sz="half" idx="1"/>
          </p:nvPr>
        </p:nvSpPr>
        <p:spPr>
          <a:xfrm>
            <a:off x="38098" y="559906"/>
            <a:ext cx="9748631" cy="5085520"/>
          </a:xfrm>
        </p:spPr>
        <p:txBody>
          <a:bodyPr>
            <a:noAutofit/>
          </a:bodyPr>
          <a:lstStyle/>
          <a:p>
            <a:pPr algn="just"/>
            <a:r>
              <a:rPr lang="en-ZA" sz="1600" dirty="0" smtClean="0"/>
              <a:t>However, these </a:t>
            </a:r>
            <a:r>
              <a:rPr lang="en-US" sz="1600" dirty="0" smtClean="0"/>
              <a:t>challenges present many opportunities that require us to work differently by making the now a new norm</a:t>
            </a:r>
            <a:r>
              <a:rPr lang="en-US" sz="1600" dirty="0"/>
              <a:t>.</a:t>
            </a:r>
            <a:endParaRPr lang="en-US" sz="1600" dirty="0" smtClean="0"/>
          </a:p>
          <a:p>
            <a:pPr algn="just"/>
            <a:r>
              <a:rPr lang="en-US" sz="1600" dirty="0" smtClean="0"/>
              <a:t>Amongst others, this challenges us to take </a:t>
            </a:r>
            <a:r>
              <a:rPr lang="en-US" sz="1600" dirty="0"/>
              <a:t>advantage of the </a:t>
            </a:r>
            <a:r>
              <a:rPr lang="en-US" sz="1600" dirty="0" smtClean="0"/>
              <a:t>technology and 4IR space in conducting some of our business towards achieving the set targets that include consultations, workshops, seminars, etc.  </a:t>
            </a:r>
            <a:endParaRPr lang="en-ZA" sz="1600" dirty="0"/>
          </a:p>
          <a:p>
            <a:pPr algn="just"/>
            <a:r>
              <a:rPr lang="en-US" sz="1600" dirty="0" smtClean="0"/>
              <a:t>Ordinarily</a:t>
            </a:r>
            <a:r>
              <a:rPr lang="en-US" sz="1600" dirty="0"/>
              <a:t>, we </a:t>
            </a:r>
            <a:r>
              <a:rPr lang="en-US" sz="1600" dirty="0" smtClean="0"/>
              <a:t>should be in the </a:t>
            </a:r>
            <a:r>
              <a:rPr lang="en-US" sz="1600" dirty="0"/>
              <a:t>second month of our first quarter in </a:t>
            </a:r>
            <a:r>
              <a:rPr lang="en-US" sz="1600" dirty="0" smtClean="0"/>
              <a:t>implementing the APP, it </a:t>
            </a:r>
            <a:r>
              <a:rPr lang="en-US" sz="1600" dirty="0"/>
              <a:t>is however business </a:t>
            </a:r>
            <a:r>
              <a:rPr lang="en-US" sz="1600" dirty="0" smtClean="0"/>
              <a:t>unusual </a:t>
            </a:r>
            <a:r>
              <a:rPr lang="en-US" sz="1600" dirty="0"/>
              <a:t>as the main focus is </a:t>
            </a:r>
            <a:r>
              <a:rPr lang="en-US" sz="1600" dirty="0" smtClean="0"/>
              <a:t>towards implementing interventions </a:t>
            </a:r>
            <a:r>
              <a:rPr lang="en-US" sz="1600" dirty="0"/>
              <a:t>to respond to the impact of COVID-19 </a:t>
            </a:r>
            <a:r>
              <a:rPr lang="en-US" sz="1600" dirty="0" smtClean="0"/>
              <a:t>on our </a:t>
            </a:r>
            <a:r>
              <a:rPr lang="en-US" sz="1600" dirty="0"/>
              <a:t>people.</a:t>
            </a:r>
            <a:endParaRPr lang="en-ZA" sz="1600" dirty="0"/>
          </a:p>
          <a:p>
            <a:pPr algn="just"/>
            <a:r>
              <a:rPr lang="en-US" sz="1600" dirty="0" smtClean="0"/>
              <a:t>DSD is fully aware of the imminent reduction in budgets by National Treasury, where </a:t>
            </a:r>
            <a:r>
              <a:rPr lang="en-US" sz="1600" dirty="0"/>
              <a:t>funds will be diverted towards </a:t>
            </a:r>
            <a:r>
              <a:rPr lang="en-US" sz="1600" dirty="0" smtClean="0"/>
              <a:t>economic recovery </a:t>
            </a:r>
            <a:r>
              <a:rPr lang="en-US" sz="1600" dirty="0"/>
              <a:t>plans and </a:t>
            </a:r>
            <a:r>
              <a:rPr lang="en-US" sz="1600" dirty="0" smtClean="0"/>
              <a:t>as well as procurement </a:t>
            </a:r>
            <a:r>
              <a:rPr lang="en-US" sz="1600" dirty="0"/>
              <a:t>of </a:t>
            </a:r>
            <a:r>
              <a:rPr lang="en-US" sz="1600" dirty="0" smtClean="0"/>
              <a:t>PPEs.</a:t>
            </a:r>
          </a:p>
          <a:p>
            <a:pPr algn="just"/>
            <a:r>
              <a:rPr lang="en-US" sz="1600" dirty="0" smtClean="0"/>
              <a:t>This calls </a:t>
            </a:r>
            <a:r>
              <a:rPr lang="en-US" sz="1600" dirty="0"/>
              <a:t>for us to </a:t>
            </a:r>
            <a:r>
              <a:rPr lang="en-US" sz="1600" dirty="0" smtClean="0"/>
              <a:t>keep our focus </a:t>
            </a:r>
            <a:r>
              <a:rPr lang="en-US" sz="1600" dirty="0"/>
              <a:t>on the new demands </a:t>
            </a:r>
            <a:r>
              <a:rPr lang="en-US" sz="1600" dirty="0" smtClean="0"/>
              <a:t>brought by the Corona virus and the challenges with nationwide lockdown while striking a balance with the </a:t>
            </a:r>
            <a:r>
              <a:rPr lang="en-US" sz="1600" dirty="0"/>
              <a:t>usual </a:t>
            </a:r>
            <a:r>
              <a:rPr lang="en-US" sz="1600" dirty="0" smtClean="0"/>
              <a:t>commitments. </a:t>
            </a:r>
            <a:endParaRPr lang="en-ZA" sz="1600" dirty="0"/>
          </a:p>
          <a:p>
            <a:pPr algn="just"/>
            <a:r>
              <a:rPr lang="en-ZA" sz="1600" dirty="0" smtClean="0"/>
              <a:t>Our </a:t>
            </a:r>
            <a:r>
              <a:rPr lang="en-ZA" sz="1600" dirty="0"/>
              <a:t>portfolio approach based response measures and efforts put in place together with our bold plans are an indication of our commitment to ensure that our people are cared for and protected during this critical time and beyond</a:t>
            </a:r>
            <a:r>
              <a:rPr lang="en-ZA" sz="1600" dirty="0" smtClean="0"/>
              <a:t>.</a:t>
            </a:r>
          </a:p>
          <a:p>
            <a:pPr algn="just"/>
            <a:r>
              <a:rPr lang="en-GB" sz="1600" dirty="0" smtClean="0"/>
              <a:t>To this end the Department is starting a process of </a:t>
            </a:r>
            <a:r>
              <a:rPr lang="en-GB" sz="1600" dirty="0"/>
              <a:t>rationalizing and reprioritizing  </a:t>
            </a:r>
            <a:r>
              <a:rPr lang="en-GB" sz="1600" dirty="0" smtClean="0"/>
              <a:t>the plans </a:t>
            </a:r>
            <a:r>
              <a:rPr lang="en-GB" sz="1600" dirty="0"/>
              <a:t>by identifying </a:t>
            </a:r>
            <a:r>
              <a:rPr lang="en-GB" sz="1600" dirty="0" smtClean="0"/>
              <a:t>the </a:t>
            </a:r>
            <a:r>
              <a:rPr lang="en-GB" sz="1600" dirty="0"/>
              <a:t>targets that are being </a:t>
            </a:r>
            <a:r>
              <a:rPr lang="en-GB" sz="1600" dirty="0" smtClean="0"/>
              <a:t>impacted by COVID-19;eg, households accessing nutritious  food, psychosocial services, training, and  including targets that involve extensive consultations.  </a:t>
            </a:r>
            <a:endParaRPr lang="en-ZA" sz="1600" dirty="0"/>
          </a:p>
        </p:txBody>
      </p:sp>
    </p:spTree>
    <p:extLst>
      <p:ext uri="{BB962C8B-B14F-4D97-AF65-F5344CB8AC3E}">
        <p14:creationId xmlns:p14="http://schemas.microsoft.com/office/powerpoint/2010/main" xmlns="" val="975386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629602"/>
          </a:xfrm>
        </p:spPr>
        <p:txBody>
          <a:bodyPr>
            <a:normAutofit/>
          </a:bodyPr>
          <a:lstStyle/>
          <a:p>
            <a:r>
              <a:rPr lang="en-GB" altLang="en-US" sz="3200" b="1" dirty="0" smtClean="0">
                <a:solidFill>
                  <a:srgbClr val="000000"/>
                </a:solidFill>
                <a:latin typeface="Arial Black" panose="020B0A04020102020204" pitchFamily="34" charset="0"/>
                <a:cs typeface="Arial" panose="020B0604020202020204" pitchFamily="34" charset="0"/>
              </a:rPr>
              <a:t>Strategic Planning Process</a:t>
            </a:r>
            <a:endParaRPr lang="en-GB" altLang="en-US" sz="3200" b="1" dirty="0">
              <a:solidFill>
                <a:srgbClr val="000000"/>
              </a:solidFill>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130969" y="1210314"/>
            <a:ext cx="9644062" cy="4753609"/>
          </a:xfrm>
        </p:spPr>
        <p:txBody>
          <a:bodyPr>
            <a:noAutofit/>
          </a:bodyPr>
          <a:lstStyle/>
          <a:p>
            <a:pPr lvl="0" algn="just"/>
            <a:r>
              <a:rPr lang="en-ZA" sz="2000" dirty="0" smtClean="0">
                <a:latin typeface="Arial" panose="020B0604020202020204" pitchFamily="34" charset="0"/>
                <a:cs typeface="Arial" panose="020B0604020202020204" pitchFamily="34" charset="0"/>
              </a:rPr>
              <a:t>The department developed the strategic plan (SP) and the annual performance plan (APP) using </a:t>
            </a:r>
            <a:r>
              <a:rPr lang="en-ZA" sz="2000" dirty="0">
                <a:latin typeface="Arial" panose="020B0604020202020204" pitchFamily="34" charset="0"/>
                <a:cs typeface="Arial" panose="020B0604020202020204" pitchFamily="34" charset="0"/>
              </a:rPr>
              <a:t>the Revised Framework for Strategic Plans and Annual Performance Plans (2019</a:t>
            </a:r>
            <a:r>
              <a:rPr lang="en-ZA" sz="2000" dirty="0" smtClean="0">
                <a:latin typeface="Arial" panose="020B0604020202020204" pitchFamily="34" charset="0"/>
                <a:cs typeface="Arial" panose="020B0604020202020204" pitchFamily="34" charset="0"/>
              </a:rPr>
              <a:t>) as required by the Department of Performance Planning, Monitoring and Evaluation (DPME).</a:t>
            </a:r>
          </a:p>
          <a:p>
            <a:pPr algn="just"/>
            <a:r>
              <a:rPr lang="en-ZA" sz="2000" dirty="0" smtClean="0">
                <a:latin typeface="Arial" panose="020B0604020202020204" pitchFamily="34" charset="0"/>
                <a:cs typeface="Arial" panose="020B0604020202020204" pitchFamily="34" charset="0"/>
              </a:rPr>
              <a:t>The strategic plan and the APP were developed in line with constitutional and legislative mandates, </a:t>
            </a:r>
            <a:r>
              <a:rPr lang="en-US" sz="2000" dirty="0" smtClean="0">
                <a:latin typeface="Arial" panose="020B0604020202020204" pitchFamily="34" charset="0"/>
                <a:cs typeface="Arial" panose="020B0604020202020204" pitchFamily="34" charset="0"/>
              </a:rPr>
              <a:t>the National Development Plan and the new MTSF Priorities (2019/2024) of the 6</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administration particularly Priority 4 on </a:t>
            </a:r>
            <a:r>
              <a:rPr lang="en-ZA" sz="2000" dirty="0" smtClean="0">
                <a:latin typeface="Arial" panose="020B0604020202020204" pitchFamily="34" charset="0"/>
                <a:cs typeface="Arial" panose="020B0604020202020204" pitchFamily="34" charset="0"/>
              </a:rPr>
              <a:t>Consolidating </a:t>
            </a:r>
            <a:r>
              <a:rPr lang="en-ZA" sz="2000" dirty="0">
                <a:latin typeface="Arial" panose="020B0604020202020204" pitchFamily="34" charset="0"/>
                <a:cs typeface="Arial" panose="020B0604020202020204" pitchFamily="34" charset="0"/>
              </a:rPr>
              <a:t>the Social Wage through Reliable and Quality Basic </a:t>
            </a:r>
            <a:r>
              <a:rPr lang="en-ZA" sz="2000" dirty="0" smtClean="0">
                <a:latin typeface="Arial" panose="020B0604020202020204" pitchFamily="34" charset="0"/>
                <a:cs typeface="Arial" panose="020B0604020202020204" pitchFamily="34" charset="0"/>
              </a:rPr>
              <a:t>Services.</a:t>
            </a:r>
          </a:p>
          <a:p>
            <a:pPr algn="just"/>
            <a:r>
              <a:rPr lang="en-ZA" sz="2000" dirty="0" smtClean="0">
                <a:latin typeface="Arial" panose="020B0604020202020204" pitchFamily="34" charset="0"/>
                <a:cs typeface="Arial" panose="020B0604020202020204" pitchFamily="34" charset="0"/>
              </a:rPr>
              <a:t>The national department together with the provinces, South African Social Security Agency (SASSA) and the National Development Agency (NDA) also developed a sector strategic plan which is also aligned to the Medium Term Strategic Framework (MTSF) priorities. The sector strategic plan seeks to ensure integrated planning and alignment of strategic plans and APPs within the social development sector.  </a:t>
            </a:r>
            <a:endParaRPr lang="en-ZA" sz="2000" dirty="0">
              <a:latin typeface="Arial" panose="020B0604020202020204" pitchFamily="34" charset="0"/>
              <a:cs typeface="Arial" panose="020B0604020202020204" pitchFamily="34" charset="0"/>
            </a:endParaRPr>
          </a:p>
          <a:p>
            <a:pPr marL="0" lvl="0" indent="0">
              <a:buNone/>
            </a:pPr>
            <a:endParaRPr lang="en-US" sz="2000" dirty="0">
              <a:latin typeface="Arial" panose="020B0604020202020204" pitchFamily="34" charset="0"/>
              <a:ea typeface="ヒラギノ角ゴ Pro W3" pitchFamily="1" charset="-128"/>
              <a:cs typeface="Arial" panose="020B0604020202020204" pitchFamily="34" charset="0"/>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pPr/>
              <a:t>7</a:t>
            </a:fld>
            <a:endParaRPr lang="en-US"/>
          </a:p>
        </p:txBody>
      </p:sp>
    </p:spTree>
    <p:extLst>
      <p:ext uri="{BB962C8B-B14F-4D97-AF65-F5344CB8AC3E}">
        <p14:creationId xmlns:p14="http://schemas.microsoft.com/office/powerpoint/2010/main" xmlns="" val="175745240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629602"/>
          </a:xfrm>
        </p:spPr>
        <p:txBody>
          <a:bodyPr>
            <a:normAutofit/>
          </a:bodyPr>
          <a:lstStyle/>
          <a:p>
            <a:r>
              <a:rPr lang="en-GB" altLang="en-US" sz="3200" b="1" dirty="0" smtClean="0">
                <a:solidFill>
                  <a:srgbClr val="000000"/>
                </a:solidFill>
                <a:latin typeface="Arial Black" panose="020B0A04020102020204" pitchFamily="34" charset="0"/>
                <a:cs typeface="Arial" panose="020B0604020202020204" pitchFamily="34" charset="0"/>
              </a:rPr>
              <a:t>Strategic Planning Process</a:t>
            </a:r>
            <a:endParaRPr lang="en-GB" altLang="en-US" sz="3200" b="1" dirty="0">
              <a:solidFill>
                <a:srgbClr val="000000"/>
              </a:solidFill>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130969" y="1223012"/>
            <a:ext cx="9644062" cy="4753609"/>
          </a:xfrm>
        </p:spPr>
        <p:txBody>
          <a:bodyPr>
            <a:noAutofit/>
          </a:bodyPr>
          <a:lstStyle/>
          <a:p>
            <a:pPr lvl="0" algn="just"/>
            <a:r>
              <a:rPr lang="en-ZA" sz="2000" dirty="0" smtClean="0">
                <a:latin typeface="Arial" panose="020B0604020202020204" pitchFamily="34" charset="0"/>
                <a:cs typeface="Arial" panose="020B0604020202020204" pitchFamily="34" charset="0"/>
              </a:rPr>
              <a:t>Both the strategic plan and the APP take into account the results based management approach as articulated in the revised Framework for strategic plans and APPs and the guidance provided by the Portfolio Committee on Social Development in the previous financial year. The department appreciates the directive provided by the Portfolio Committee seeking to ensure that the department develop the strategic plan and the APP that are results based in order to make impact in people’s lives.</a:t>
            </a:r>
          </a:p>
          <a:p>
            <a:pPr lvl="0"/>
            <a:r>
              <a:rPr lang="en-US" sz="2000" dirty="0" smtClean="0">
                <a:latin typeface="Arial" panose="020B0604020202020204" pitchFamily="34" charset="0"/>
                <a:ea typeface="ヒラギノ角ゴ Pro W3" pitchFamily="1" charset="-128"/>
                <a:cs typeface="Arial" panose="020B0604020202020204" pitchFamily="34" charset="0"/>
              </a:rPr>
              <a:t>The departmental operational plans will also include detail operational activities while the strategic plan and the APP reflect the impact/outcomes and the outputs respectively.</a:t>
            </a:r>
          </a:p>
          <a:p>
            <a:pPr lvl="0" algn="just"/>
            <a:r>
              <a:rPr lang="en-US" sz="2000" dirty="0" smtClean="0">
                <a:latin typeface="Arial" panose="020B0604020202020204" pitchFamily="34" charset="0"/>
                <a:ea typeface="ヒラギノ角ゴ Pro W3" pitchFamily="1" charset="-128"/>
                <a:cs typeface="Arial" panose="020B0604020202020204" pitchFamily="34" charset="0"/>
              </a:rPr>
              <a:t>The department will also further integrate a District Development Model as pronounced by the State President. </a:t>
            </a:r>
          </a:p>
          <a:p>
            <a:pPr lvl="0" algn="just"/>
            <a:r>
              <a:rPr lang="en-US" sz="2000" dirty="0" smtClean="0">
                <a:latin typeface="Arial" panose="020B0604020202020204" pitchFamily="34" charset="0"/>
                <a:ea typeface="ヒラギノ角ゴ Pro W3" pitchFamily="1" charset="-128"/>
                <a:cs typeface="Arial" panose="020B0604020202020204" pitchFamily="34" charset="0"/>
              </a:rPr>
              <a:t>The department will also conduct evaluation studies to monitor impact.</a:t>
            </a:r>
            <a:endParaRPr lang="en-US" sz="2000" dirty="0">
              <a:latin typeface="Arial" panose="020B0604020202020204" pitchFamily="34" charset="0"/>
              <a:ea typeface="ヒラギノ角ゴ Pro W3" pitchFamily="1" charset="-128"/>
              <a:cs typeface="Arial" panose="020B0604020202020204" pitchFamily="34" charset="0"/>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pPr/>
              <a:t>8</a:t>
            </a:fld>
            <a:endParaRPr lang="en-US"/>
          </a:p>
        </p:txBody>
      </p:sp>
    </p:spTree>
    <p:extLst>
      <p:ext uri="{BB962C8B-B14F-4D97-AF65-F5344CB8AC3E}">
        <p14:creationId xmlns:p14="http://schemas.microsoft.com/office/powerpoint/2010/main" xmlns="" val="358240272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1726" y="143868"/>
            <a:ext cx="8562549" cy="492075"/>
          </a:xfrm>
          <a:prstGeom prst="rect">
            <a:avLst/>
          </a:prstGeom>
        </p:spPr>
        <p:txBody>
          <a:bodyPr vert="horz" wrap="square" lIns="0" tIns="60596" rIns="0" bIns="0" rtlCol="0" anchor="ctr">
            <a:spAutoFit/>
          </a:bodyPr>
          <a:lstStyle/>
          <a:p>
            <a:pPr marL="568801"/>
            <a:r>
              <a:rPr lang="en-US" sz="2800" b="1" dirty="0">
                <a:solidFill>
                  <a:srgbClr val="000000"/>
                </a:solidFill>
                <a:latin typeface="Arial" panose="020B0604020202020204" pitchFamily="34" charset="0"/>
                <a:cs typeface="Arial" panose="020B0604020202020204" pitchFamily="34" charset="0"/>
              </a:rPr>
              <a:t>Integrated Planning Framework</a:t>
            </a:r>
            <a:endParaRPr sz="2800" b="1" dirty="0">
              <a:latin typeface="Arial" panose="020B0604020202020204" pitchFamily="34" charset="0"/>
              <a:cs typeface="Arial" panose="020B0604020202020204" pitchFamily="34" charset="0"/>
            </a:endParaRPr>
          </a:p>
        </p:txBody>
      </p:sp>
      <p:sp>
        <p:nvSpPr>
          <p:cNvPr id="4" name="object 4"/>
          <p:cNvSpPr txBox="1">
            <a:spLocks noGrp="1"/>
          </p:cNvSpPr>
          <p:nvPr>
            <p:ph type="sldNum" sz="quarter" idx="4294967295"/>
          </p:nvPr>
        </p:nvSpPr>
        <p:spPr>
          <a:xfrm>
            <a:off x="8887420" y="6398478"/>
            <a:ext cx="199131" cy="830997"/>
          </a:xfrm>
          <a:prstGeom prst="rect">
            <a:avLst/>
          </a:prstGeom>
        </p:spPr>
        <p:txBody>
          <a:bodyPr vert="horz" wrap="square" lIns="0" tIns="0" rIns="0" bIns="0" rtlCol="0">
            <a:spAutoFit/>
          </a:bodyPr>
          <a:lstStyle/>
          <a:p>
            <a:pPr marL="99116"/>
            <a:fld id="{81D60167-4931-47E6-BA6A-407CBD079E47}" type="slidenum">
              <a:rPr spc="-7" dirty="0"/>
              <a:pPr marL="99116"/>
              <a:t>9</a:t>
            </a:fld>
            <a:endParaRPr spc="-7" dirty="0"/>
          </a:p>
        </p:txBody>
      </p:sp>
      <p:pic>
        <p:nvPicPr>
          <p:cNvPr id="65" name="Picture 64"/>
          <p:cNvPicPr>
            <a:picLocks noChangeAspect="1"/>
          </p:cNvPicPr>
          <p:nvPr/>
        </p:nvPicPr>
        <p:blipFill rotWithShape="1">
          <a:blip r:embed="rId3">
            <a:extLst>
              <a:ext uri="{28A0092B-C50C-407E-A947-70E740481C1C}">
                <a14:useLocalDpi xmlns:a14="http://schemas.microsoft.com/office/drawing/2010/main" xmlns="" val="0"/>
              </a:ext>
            </a:extLst>
          </a:blip>
          <a:srcRect t="6010" b="17779"/>
          <a:stretch/>
        </p:blipFill>
        <p:spPr>
          <a:xfrm>
            <a:off x="404983" y="750094"/>
            <a:ext cx="9122761" cy="5648383"/>
          </a:xfrm>
          <a:prstGeom prst="rect">
            <a:avLst/>
          </a:prstGeom>
        </p:spPr>
      </p:pic>
    </p:spTree>
    <p:extLst>
      <p:ext uri="{BB962C8B-B14F-4D97-AF65-F5344CB8AC3E}">
        <p14:creationId xmlns:p14="http://schemas.microsoft.com/office/powerpoint/2010/main" xmlns="" val="15533386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oon"/>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VdezcmcQpiqB4DjHwmc5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VdezcmcQpiqB4DjHwmc5A"/>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VdezcmcQpiqB4DjHwmc5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VdezcmcQpiqB4DjHwmc5A"/>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Firm Format - template_Blue">
  <a:themeElements>
    <a:clrScheme name="LETSEMA">
      <a:dk1>
        <a:srgbClr val="303333"/>
      </a:dk1>
      <a:lt1>
        <a:srgbClr val="FFFFFF"/>
      </a:lt1>
      <a:dk2>
        <a:srgbClr val="0A2E46"/>
      </a:dk2>
      <a:lt2>
        <a:srgbClr val="FFFFFF"/>
      </a:lt2>
      <a:accent1>
        <a:srgbClr val="0A2E46"/>
      </a:accent1>
      <a:accent2>
        <a:srgbClr val="1A6968"/>
      </a:accent2>
      <a:accent3>
        <a:srgbClr val="303333"/>
      </a:accent3>
      <a:accent4>
        <a:srgbClr val="61AC4A"/>
      </a:accent4>
      <a:accent5>
        <a:srgbClr val="AED363"/>
      </a:accent5>
      <a:accent6>
        <a:srgbClr val="0A2E46"/>
      </a:accent6>
      <a:hlink>
        <a:srgbClr val="1A6968"/>
      </a:hlink>
      <a:folHlink>
        <a:srgbClr val="303333"/>
      </a:folHlink>
    </a:clrScheme>
    <a:fontScheme name="LETSEMA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smtClean="0">
            <a:solidFill>
              <a:schemeClr val="bg1"/>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A2E4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latin typeface="Calibri" panose="020F0502020204030204" pitchFamily="34" charset="0"/>
          </a:defRPr>
        </a:defPPr>
      </a:lstStyle>
    </a:tx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Firm Format - template - blue - normal" id="{DFFC87FE-E378-48E5-880C-429190FD33BA}" vid="{9B5EF60C-54F3-4236-9E99-4AFEC72687A9}"/>
    </a:ext>
  </a:extLst>
</a:theme>
</file>

<file path=ppt/theme/theme3.xml><?xml version="1.0" encoding="utf-8"?>
<a:theme xmlns:a="http://schemas.openxmlformats.org/drawingml/2006/main" name="5_Firm Format - template_Blue">
  <a:themeElements>
    <a:clrScheme name="LETSEMA">
      <a:dk1>
        <a:srgbClr val="303333"/>
      </a:dk1>
      <a:lt1>
        <a:srgbClr val="FFFFFF"/>
      </a:lt1>
      <a:dk2>
        <a:srgbClr val="0A2E46"/>
      </a:dk2>
      <a:lt2>
        <a:srgbClr val="FFFFFF"/>
      </a:lt2>
      <a:accent1>
        <a:srgbClr val="0A2E46"/>
      </a:accent1>
      <a:accent2>
        <a:srgbClr val="1A6968"/>
      </a:accent2>
      <a:accent3>
        <a:srgbClr val="303333"/>
      </a:accent3>
      <a:accent4>
        <a:srgbClr val="61AC4A"/>
      </a:accent4>
      <a:accent5>
        <a:srgbClr val="AED363"/>
      </a:accent5>
      <a:accent6>
        <a:srgbClr val="0A2E46"/>
      </a:accent6>
      <a:hlink>
        <a:srgbClr val="1A6968"/>
      </a:hlink>
      <a:folHlink>
        <a:srgbClr val="303333"/>
      </a:folHlink>
    </a:clrScheme>
    <a:fontScheme name="LETSEMA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smtClean="0">
            <a:solidFill>
              <a:schemeClr val="bg1"/>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A2E4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latin typeface="Calibri" panose="020F0502020204030204" pitchFamily="34" charset="0"/>
          </a:defRPr>
        </a:defPPr>
      </a:lstStyle>
    </a:tx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Firm Format - template - blue - normal" id="{DFFC87FE-E378-48E5-880C-429190FD33BA}" vid="{9B5EF60C-54F3-4236-9E99-4AFEC72687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5332</TotalTime>
  <Words>6951</Words>
  <Application>Microsoft Office PowerPoint</Application>
  <PresentationFormat>A4 Paper (210x297 mm)</PresentationFormat>
  <Paragraphs>1701</Paragraphs>
  <Slides>59</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59</vt:i4>
      </vt:variant>
    </vt:vector>
  </HeadingPairs>
  <TitlesOfParts>
    <vt:vector size="63" baseType="lpstr">
      <vt:lpstr>Office Theme</vt:lpstr>
      <vt:lpstr>4_Firm Format - template_Blue</vt:lpstr>
      <vt:lpstr>5_Firm Format - template_Blue</vt:lpstr>
      <vt:lpstr>think-cell Slide</vt:lpstr>
      <vt:lpstr>Briefing to the Portfolio Committee on Social Development  and the Select Committee on Health and Social Services  Strategic Plan (2020/2025), Annual Performance Plan (2020/2021) and Budget Vote   8 May 2020</vt:lpstr>
      <vt:lpstr>Presentation Outline</vt:lpstr>
      <vt:lpstr>SOCIAL DEVELOPMENT PORTFOLIO</vt:lpstr>
      <vt:lpstr>Purpose</vt:lpstr>
      <vt:lpstr>Contextual Analysis</vt:lpstr>
      <vt:lpstr>Contextual Analysis</vt:lpstr>
      <vt:lpstr>Strategic Planning Process</vt:lpstr>
      <vt:lpstr>Strategic Planning Process</vt:lpstr>
      <vt:lpstr>Integrated Planning Framework</vt:lpstr>
      <vt:lpstr> Priorities of Government 2019-2024</vt:lpstr>
      <vt:lpstr>Results Based Concepts</vt:lpstr>
      <vt:lpstr>Slide 12</vt:lpstr>
      <vt:lpstr>Dsd Sector Strategy  STRATEGY </vt:lpstr>
      <vt:lpstr>Strategic Plan (2020/21 -2024/25)   </vt:lpstr>
      <vt:lpstr>Outcome 1:  Reduced levels of poverty, inequality, vulnerability and social ills  </vt:lpstr>
      <vt:lpstr>Slide 16</vt:lpstr>
      <vt:lpstr>Outcome 2:  Empowered, resilient individuals, families and sustainable communities   </vt:lpstr>
      <vt:lpstr>Slide 18</vt:lpstr>
      <vt:lpstr>Outcome 3:  Functional, Efficient and Integrated Sector    </vt:lpstr>
      <vt:lpstr>Slide 20</vt:lpstr>
      <vt:lpstr>Annual Performance Plan 2020/2021</vt:lpstr>
      <vt:lpstr>Programmes</vt:lpstr>
      <vt:lpstr>Programme 1: Administration</vt:lpstr>
      <vt:lpstr>Indicators, Annual and Quarterly targets</vt:lpstr>
      <vt:lpstr>Slide 25</vt:lpstr>
      <vt:lpstr> PROGRAMME 2: social assistance</vt:lpstr>
      <vt:lpstr>Slide 27</vt:lpstr>
      <vt:lpstr> PROGRAMME 3: social SECURITY POLICY AND ADMINISTRATION</vt:lpstr>
      <vt:lpstr>Indicators, Annual and Quarterly targets</vt:lpstr>
      <vt:lpstr>Indicators, Annual and Quarterly targets</vt:lpstr>
      <vt:lpstr> PROGRAMME 4: WELFARE SERVICES POLICY DEVELOPMENT AND IMPLEMENTATION SUPPORT</vt:lpstr>
      <vt:lpstr>Indicators, Annual and Quarterly targets</vt:lpstr>
      <vt:lpstr>Slide 33</vt:lpstr>
      <vt:lpstr>Slide 34</vt:lpstr>
      <vt:lpstr>Sub programme: Child protection</vt:lpstr>
      <vt:lpstr>Sub Programme: Professional social services and Older persons</vt:lpstr>
      <vt:lpstr>Sub programme: Families and social crime prevention</vt:lpstr>
      <vt:lpstr>Slide 38</vt:lpstr>
      <vt:lpstr>Slide 39</vt:lpstr>
      <vt:lpstr>Sub programme: Services to Persons with Disabilities</vt:lpstr>
      <vt:lpstr>PROGAMME 5: SOCIAL POLICY AND INTEGRATED SERVICE DELIVERY</vt:lpstr>
      <vt:lpstr>Indicators, Annual and Quarterly targets</vt:lpstr>
      <vt:lpstr>Slide 43</vt:lpstr>
      <vt:lpstr>Slide 44</vt:lpstr>
      <vt:lpstr>Slide 45</vt:lpstr>
      <vt:lpstr>Slide 46</vt:lpstr>
      <vt:lpstr>BUDGET ALLOCATIONS</vt:lpstr>
      <vt:lpstr>BASELINE ALLOCATIONS</vt:lpstr>
      <vt:lpstr>2020 MTEF ALLOCATION LETTER – CHANGES TO DSD BASELINE</vt:lpstr>
      <vt:lpstr>2020 MTEF ALLOCATION LETTER – CHANGES TO DSD BASELINE</vt:lpstr>
      <vt:lpstr>ALLOCATIONS PER PROGRAMMES</vt:lpstr>
      <vt:lpstr>Slide 52</vt:lpstr>
      <vt:lpstr>PROGRAMME 1: ADMINISTRATION</vt:lpstr>
      <vt:lpstr>PROGRAMME 2: SOCIAL ASSISTANCE</vt:lpstr>
      <vt:lpstr>PROGRAMME 3: SOCIAL SECURITY POLICY AND ADMINISTRATION</vt:lpstr>
      <vt:lpstr>PROGRAMME 4: WELFARE SERVICES POLICY DEVELOPMENT AND IMPLEMENTATION SUPPORT</vt:lpstr>
      <vt:lpstr>PROGRAMME 5: SOCIAL POLICY AND INTEGRATED DEVELOPMENT</vt:lpstr>
      <vt:lpstr>Recommendation</vt:lpstr>
      <vt:lpstr>Slide 59</vt:lpstr>
    </vt:vector>
  </TitlesOfParts>
  <Company>DSD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 Lebelo</dc:creator>
  <cp:lastModifiedBy>User</cp:lastModifiedBy>
  <cp:revision>574</cp:revision>
  <cp:lastPrinted>2020-01-24T09:51:47Z</cp:lastPrinted>
  <dcterms:created xsi:type="dcterms:W3CDTF">2017-04-24T13:16:48Z</dcterms:created>
  <dcterms:modified xsi:type="dcterms:W3CDTF">2020-05-08T18:17:51Z</dcterms:modified>
</cp:coreProperties>
</file>