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9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9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tags/tag100.xml" ContentType="application/vnd.openxmlformats-officedocument.presentationml.tag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101.xml" ContentType="application/vnd.openxmlformats-officedocument.presentationml.tags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charts/chart10.xml" ContentType="application/vnd.openxmlformats-officedocument.drawingml.chart+xml"/>
  <Override PartName="/ppt/theme/themeOverride3.xml" ContentType="application/vnd.openxmlformats-officedocument.themeOverrid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ags/tag102.xml" ContentType="application/vnd.openxmlformats-officedocument.presentationml.tags+xml"/>
  <Override PartName="/ppt/notesSlides/notesSlide9.xml" ContentType="application/vnd.openxmlformats-officedocument.presentationml.notesSlid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6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7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8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ags/tag103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19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ags/tag104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20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1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ags/tag105.xml" ContentType="application/vnd.openxmlformats-officedocument.presentationml.tags+xml"/>
  <Override PartName="/ppt/notesSlides/notesSlide12.xml" ContentType="application/vnd.openxmlformats-officedocument.presentationml.notesSlide+xml"/>
  <Override PartName="/ppt/charts/chart22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3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ags/tag106.xml" ContentType="application/vnd.openxmlformats-officedocument.presentationml.tags+xml"/>
  <Override PartName="/ppt/notesSlides/notesSlide13.xml" ContentType="application/vnd.openxmlformats-officedocument.presentationml.notesSlide+xml"/>
  <Override PartName="/ppt/charts/chart24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5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ags/tag107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5" r:id="rId1"/>
    <p:sldMasterId id="2147483700" r:id="rId2"/>
  </p:sldMasterIdLst>
  <p:notesMasterIdLst>
    <p:notesMasterId r:id="rId37"/>
  </p:notesMasterIdLst>
  <p:handoutMasterIdLst>
    <p:handoutMasterId r:id="rId38"/>
  </p:handoutMasterIdLst>
  <p:sldIdLst>
    <p:sldId id="261" r:id="rId3"/>
    <p:sldId id="446" r:id="rId4"/>
    <p:sldId id="716" r:id="rId5"/>
    <p:sldId id="717" r:id="rId6"/>
    <p:sldId id="833" r:id="rId7"/>
    <p:sldId id="834" r:id="rId8"/>
    <p:sldId id="721" r:id="rId9"/>
    <p:sldId id="835" r:id="rId10"/>
    <p:sldId id="836" r:id="rId11"/>
    <p:sldId id="649" r:id="rId12"/>
    <p:sldId id="648" r:id="rId13"/>
    <p:sldId id="480" r:id="rId14"/>
    <p:sldId id="612" r:id="rId15"/>
    <p:sldId id="500" r:id="rId16"/>
    <p:sldId id="503" r:id="rId17"/>
    <p:sldId id="837" r:id="rId18"/>
    <p:sldId id="759" r:id="rId19"/>
    <p:sldId id="613" r:id="rId20"/>
    <p:sldId id="490" r:id="rId21"/>
    <p:sldId id="827" r:id="rId22"/>
    <p:sldId id="838" r:id="rId23"/>
    <p:sldId id="829" r:id="rId24"/>
    <p:sldId id="616" r:id="rId25"/>
    <p:sldId id="824" r:id="rId26"/>
    <p:sldId id="617" r:id="rId27"/>
    <p:sldId id="530" r:id="rId28"/>
    <p:sldId id="830" r:id="rId29"/>
    <p:sldId id="621" r:id="rId30"/>
    <p:sldId id="826" r:id="rId31"/>
    <p:sldId id="831" r:id="rId32"/>
    <p:sldId id="622" r:id="rId33"/>
    <p:sldId id="766" r:id="rId34"/>
    <p:sldId id="832" r:id="rId35"/>
    <p:sldId id="623" r:id="rId36"/>
  </p:sldIdLst>
  <p:sldSz cx="9144000" cy="6858000" type="screen4x3"/>
  <p:notesSz cx="6980238" cy="9144000"/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pos="5602">
          <p15:clr>
            <a:srgbClr val="A4A3A4"/>
          </p15:clr>
        </p15:guide>
        <p15:guide id="4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Butler" initials="KB" lastIdx="51" clrIdx="0"/>
  <p:cmAuthor id="7" name="Tshegofatso Mmuoe" initials="TM" lastIdx="11" clrIdx="7">
    <p:extLst>
      <p:ext uri="{19B8F6BF-5375-455C-9EA6-DF929625EA0E}">
        <p15:presenceInfo xmlns:p15="http://schemas.microsoft.com/office/powerpoint/2012/main" userId="S-1-5-21-3528385313-3887411669-492545649-198013" providerId="AD"/>
      </p:ext>
    </p:extLst>
  </p:cmAuthor>
  <p:cmAuthor id="1" name="Clayton C Thomopoulos" initials="CT" lastIdx="11" clrIdx="1"/>
  <p:cmAuthor id="2" name="Soofiya Khan" initials="SK" lastIdx="17" clrIdx="2"/>
  <p:cmAuthor id="3" name="Khan, Soofiya (ZA - Cape Town)" initials="KS(-CT" lastIdx="1" clrIdx="3">
    <p:extLst/>
  </p:cmAuthor>
  <p:cmAuthor id="4" name="Ruthven Janse van Rensburg" initials="RJvR" lastIdx="41" clrIdx="4">
    <p:extLst>
      <p:ext uri="{19B8F6BF-5375-455C-9EA6-DF929625EA0E}">
        <p15:presenceInfo xmlns:p15="http://schemas.microsoft.com/office/powerpoint/2012/main" userId="S-1-5-21-3528385313-3887411669-492545649-118323" providerId="AD"/>
      </p:ext>
    </p:extLst>
  </p:cmAuthor>
  <p:cmAuthor id="5" name="Erica Knight" initials="EK" lastIdx="70" clrIdx="5">
    <p:extLst>
      <p:ext uri="{19B8F6BF-5375-455C-9EA6-DF929625EA0E}">
        <p15:presenceInfo xmlns:p15="http://schemas.microsoft.com/office/powerpoint/2012/main" userId="S-1-5-21-3528385313-3887411669-492545649-10881" providerId="AD"/>
      </p:ext>
    </p:extLst>
  </p:cmAuthor>
  <p:cmAuthor id="6" name="Wendy J Hansby" initials="WJH" lastIdx="26" clrIdx="6">
    <p:extLst>
      <p:ext uri="{19B8F6BF-5375-455C-9EA6-DF929625EA0E}">
        <p15:presenceInfo xmlns:p15="http://schemas.microsoft.com/office/powerpoint/2012/main" userId="S-1-5-21-3528385313-3887411669-492545649-264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B"/>
    <a:srgbClr val="B512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2621" autoAdjust="0"/>
  </p:normalViewPr>
  <p:slideViewPr>
    <p:cSldViewPr>
      <p:cViewPr varScale="1">
        <p:scale>
          <a:sx n="114" d="100"/>
          <a:sy n="114" d="100"/>
        </p:scale>
        <p:origin x="1500" y="108"/>
      </p:cViewPr>
      <p:guideLst>
        <p:guide orient="horz" pos="3838"/>
        <p:guide orient="horz" pos="890"/>
        <p:guide pos="5602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>
        <p:scale>
          <a:sx n="120" d="100"/>
          <a:sy n="120" d="100"/>
        </p:scale>
        <p:origin x="590" y="-2251"/>
      </p:cViewPr>
      <p:guideLst>
        <p:guide orient="horz" pos="2880"/>
        <p:guide pos="21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gs" Target="tags/tag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190930%20Sept%20Case%20list%20V1_SCOP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55315704\Documents\SCOPA\7.%202019_2020\1.%20Data\20190930%20Master%20Recommendations_Q2%2019_20%20v1_SCOPA.xlsx" TargetMode="External"/><Relationship Id="rId1" Type="http://schemas.openxmlformats.org/officeDocument/2006/relationships/themeOverride" Target="../theme/themeOverride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200331%20Master%20Recommendations_Q4%2019_20%20v2_SCOP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200331%20Recommendations_for%20Q1%20&amp;%20Q2_SCOP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200331%20Master%20Recommendations_Q4%2019_20%20v2_SCOP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190930%20Sept%20Case%20list%20V1_SCOP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200331%20Master%20Recommendations_Q4%2019_20%20v2_SCOP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200331%20Master%20Recommendations_Q4%2019_20%20v2_SCOP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200331%20Master%20Recommendations_Q4%2019_20%20v2_SCOP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200331%20Master%20Recommendations_Q4%2019_20%20v2_SCOP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190930%20Sept%20Case%20list%20V1_SCOP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55315704\Documents\SCOPA\7.%202019_2020\1.%20Data\20190930%20Master%20Recommendations_Q2%2019_20%20v1_SCOPA.xlsx" TargetMode="External"/><Relationship Id="rId1" Type="http://schemas.openxmlformats.org/officeDocument/2006/relationships/themeOverride" Target="../theme/themeOverride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190930%20Sept%20Case%20list%20V1_SCOPA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200331%20Master%20Recommendations_Q4%2019_20%20v2_SCOP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190930%20Sept%20Case%20list%20V1_SCOPA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200331%20Master%20Recommendations_Q4%2019_20%20v2_SCOP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190930%20Sept%20Case%20list%20V1_SCOPA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200331%20Master%20Recommendations_Q4%2019_20%20v2_SCOPA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200331%20Master%20Recommendations_Q4%2019_20%20v2_SCOP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200331%20Master%20Recommendations_Q4%2019_20%20v2_SCOP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200331%20Recommendations_for%20Q1%20&amp;%20Q2_SCOP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200331%20Master%20Recommendations_Q4%2019_20%20v2_SCOP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190930%20Sept%20Case%20list%20V1_SCOP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5315704\Documents\SCOPA\7.%202019_2020\1.%20Data\20190930%20Sept%20Case%20list%20V1_SCOP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55315704\Documents\Case%20Manager\SCOPA\5.%202017_2018\1.%20Data\2.%20Recommendations\2.%20Master%20SCOPA%20recomm\20180124%20Master%20Recommendations_SCOPA%20Q2%20Q3_17.18%20v3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[20190930 Sept Case list V1_SCOPA.xlsx]Q1 &amp; Q2 19.20 SCOPA all!PivotTable2</c:name>
    <c:fmtId val="9"/>
  </c:pivotSource>
  <c:chart>
    <c:autoTitleDeleted val="1"/>
    <c:pivotFmts>
      <c:pivotFmt>
        <c:idx val="0"/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'Q1 &amp; Q2 19.20 SCOPA all'!$B$162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 &amp; Q2 19.20 SCOPA all'!$A$163:$A$173</c:f>
              <c:strCache>
                <c:ptCount val="10"/>
                <c:pt idx="0">
                  <c:v>Corruption, extortion and theft </c:v>
                </c:pt>
                <c:pt idx="1">
                  <c:v>Corruption, Fraud</c:v>
                </c:pt>
                <c:pt idx="2">
                  <c:v>Fraud and/or Corruption, Irregularity and/or Non-Compliance</c:v>
                </c:pt>
                <c:pt idx="3">
                  <c:v>Fraud, Corruption, Other</c:v>
                </c:pt>
                <c:pt idx="4">
                  <c:v>Fraud, Other</c:v>
                </c:pt>
                <c:pt idx="5">
                  <c:v>Investigation with no adverse findings</c:v>
                </c:pt>
                <c:pt idx="6">
                  <c:v>Investigation with no adverse findings but with recommendations</c:v>
                </c:pt>
                <c:pt idx="7">
                  <c:v>Irregularity </c:v>
                </c:pt>
                <c:pt idx="8">
                  <c:v>Irregularity and/or Non-Compliance</c:v>
                </c:pt>
                <c:pt idx="9">
                  <c:v>Non-compliance</c:v>
                </c:pt>
              </c:strCache>
            </c:strRef>
          </c:cat>
          <c:val>
            <c:numRef>
              <c:f>'Q1 &amp; Q2 19.20 SCOPA all'!$B$163:$B$173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6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95-4D34-A8E1-C53D1E8888C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793830000"/>
        <c:axId val="793829168"/>
      </c:barChart>
      <c:catAx>
        <c:axId val="793830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93829168"/>
        <c:crosses val="autoZero"/>
        <c:auto val="1"/>
        <c:lblAlgn val="ctr"/>
        <c:lblOffset val="100"/>
        <c:noMultiLvlLbl val="0"/>
      </c:catAx>
      <c:valAx>
        <c:axId val="793829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38300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[20190930 Master Recommendations_Q2 19_20 v1_SCOPA.xlsx]WCED!PivotTable13</c:name>
    <c:fmtId val="9"/>
  </c:pivotSource>
  <c:chart>
    <c:autoTitleDeleted val="1"/>
    <c:pivotFmts>
      <c:pivotFmt>
        <c:idx val="0"/>
        <c:spPr>
          <a:ln>
            <a:solidFill>
              <a:sysClr val="window" lastClr="FFFFFF"/>
            </a:solidFill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100" baseline="0"/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100" baseline="0"/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100" baseline="0"/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100" baseline="0"/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100" baseline="0"/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100" baseline="0"/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</c:pivotFmts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13407008432112"/>
          <c:y val="0.24665228848512294"/>
          <c:w val="0.48852297899181207"/>
          <c:h val="0.7352999830891363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0088681002029789"/>
          <c:y val="4.7837247497866048E-3"/>
          <c:w val="0.41483346988651637"/>
          <c:h val="0.29740174858254564"/>
        </c:manualLayout>
      </c:layout>
      <c:overlay val="0"/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en-US"/>
    </a:p>
  </c:txPr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[20200331 Master Recommendations_Q4 19_20 v2_SCOPA.xlsx]WCED!PivotTable16</c:name>
    <c:fmtId val="14"/>
  </c:pivotSource>
  <c:chart>
    <c:autoTitleDeleted val="1"/>
    <c:pivotFmts>
      <c:pivotFmt>
        <c:idx val="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diamond"/>
          <c:size val="5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3105552152280775"/>
          <c:y val="0.14519010603185037"/>
          <c:w val="0.60704328467480462"/>
          <c:h val="0.764374640026499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WCED!$M$237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FDF-456C-989D-868E80D453C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FDF-456C-989D-868E80D453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WCED!$L$238:$L$240</c:f>
              <c:strCache>
                <c:ptCount val="2"/>
                <c:pt idx="0">
                  <c:v>Recommendation implemented</c:v>
                </c:pt>
                <c:pt idx="1">
                  <c:v>Recommendation not yet implemented</c:v>
                </c:pt>
              </c:strCache>
            </c:strRef>
          </c:cat>
          <c:val>
            <c:numRef>
              <c:f>WCED!$M$238:$M$240</c:f>
              <c:numCache>
                <c:formatCode>General</c:formatCode>
                <c:ptCount val="2"/>
                <c:pt idx="0">
                  <c:v>5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DF-456C-989D-868E80D453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705242479"/>
        <c:axId val="705241647"/>
      </c:barChart>
      <c:valAx>
        <c:axId val="7052416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5242479"/>
        <c:crosses val="autoZero"/>
        <c:crossBetween val="between"/>
      </c:valAx>
      <c:catAx>
        <c:axId val="7052424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0524164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[20200331 Recommendations_for Q1 &amp; Q2_SCOPA.xlsx]WCED!PivotTable13</c:name>
    <c:fmtId val="17"/>
  </c:pivotSource>
  <c:chart>
    <c:autoTitleDeleted val="1"/>
    <c:pivotFmts>
      <c:pivotFmt>
        <c:idx val="0"/>
        <c:dLbl>
          <c:idx val="0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diamond"/>
          <c:size val="5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51271643617346219"/>
          <c:y val="0.14938112692965325"/>
          <c:w val="0.62871777370618298"/>
          <c:h val="0.671361520754762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WCED!$M$90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C30-42B6-B6CD-210656E1A21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C30-42B6-B6CD-210656E1A21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C30-42B6-B6CD-210656E1A2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WCED!$L$91:$L$93</c:f>
              <c:strCache>
                <c:ptCount val="2"/>
                <c:pt idx="0">
                  <c:v>Recommendation not implementable</c:v>
                </c:pt>
                <c:pt idx="1">
                  <c:v>Recommendation implemented</c:v>
                </c:pt>
              </c:strCache>
            </c:strRef>
          </c:cat>
          <c:val>
            <c:numRef>
              <c:f>WCED!$M$91:$M$93</c:f>
              <c:numCache>
                <c:formatCode>General</c:formatCode>
                <c:ptCount val="2"/>
                <c:pt idx="0">
                  <c:v>3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30-42B6-B6CD-210656E1A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605967519"/>
        <c:axId val="605977087"/>
      </c:barChart>
      <c:valAx>
        <c:axId val="60597708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05967519"/>
        <c:crosses val="autoZero"/>
        <c:crossBetween val="between"/>
      </c:valAx>
      <c:catAx>
        <c:axId val="6059675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60597708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[20200331 Master Recommendations_Q4 19_20 v2_SCOPA.xlsx]WCED!PivotTable4</c:name>
    <c:fmtId val="14"/>
  </c:pivotSource>
  <c:chart>
    <c:autoTitleDeleted val="1"/>
    <c:pivotFmts>
      <c:pivotFmt>
        <c:idx val="0"/>
        <c:dLbl>
          <c:idx val="0"/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</c:pivotFmt>
      <c:pivotFmt>
        <c:idx val="12"/>
      </c:pivotFmt>
      <c:pivotFmt>
        <c:idx val="13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</c:pivotFmt>
      <c:pivotFmt>
        <c:idx val="2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</c:pivotFmt>
      <c:pivotFmt>
        <c:idx val="2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</c:pivotFmt>
      <c:pivotFmt>
        <c:idx val="25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WCED!$M$128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WCED!$L$129:$L$133</c:f>
              <c:strCache>
                <c:ptCount val="4"/>
                <c:pt idx="0">
                  <c:v>Cautionary Letter</c:v>
                </c:pt>
                <c:pt idx="1">
                  <c:v>Final Written Warning and Suspended without pay (2 months) </c:v>
                </c:pt>
                <c:pt idx="2">
                  <c:v>Insufficient information on/evidence to warrant formal charges by DLR</c:v>
                </c:pt>
                <c:pt idx="3">
                  <c:v>Retired / Resigned / contract expired (no disciplinary action)</c:v>
                </c:pt>
              </c:strCache>
            </c:strRef>
          </c:cat>
          <c:val>
            <c:numRef>
              <c:f>WCED!$M$129:$M$133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ED-4FFF-9CF7-51FAD2B4B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3441024"/>
        <c:axId val="1"/>
      </c:barChart>
      <c:catAx>
        <c:axId val="2434410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0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344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[20190930 Sept Case list V1_SCOPA.xlsx]DTPW!PivotTable2</c:name>
    <c:fmtId val="11"/>
  </c:pivotSource>
  <c:chart>
    <c:autoTitleDeleted val="1"/>
    <c:pivotFmts>
      <c:pivotFmt>
        <c:idx val="0"/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diamond"/>
          <c:size val="5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DTPW!$B$162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DTPW!$A$163:$A$165</c:f>
              <c:strCache>
                <c:ptCount val="2"/>
                <c:pt idx="0">
                  <c:v>Corruption, Fraud</c:v>
                </c:pt>
                <c:pt idx="1">
                  <c:v>Fraud, Other</c:v>
                </c:pt>
              </c:strCache>
            </c:strRef>
          </c:cat>
          <c:val>
            <c:numRef>
              <c:f>DTPW!$B$163:$B$165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A1-439B-8E16-148C1016FC6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793830000"/>
        <c:axId val="793829168"/>
      </c:barChart>
      <c:catAx>
        <c:axId val="793830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93829168"/>
        <c:crosses val="autoZero"/>
        <c:auto val="1"/>
        <c:lblAlgn val="ctr"/>
        <c:lblOffset val="100"/>
        <c:noMultiLvlLbl val="0"/>
      </c:catAx>
      <c:valAx>
        <c:axId val="793829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38300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[20200331 Master Recommendations_Q4 19_20 v2_SCOPA.xlsx]DTPW!PivotTable13</c:name>
    <c:fmtId val="15"/>
  </c:pivotSource>
  <c:chart>
    <c:autoTitleDeleted val="1"/>
    <c:pivotFmts>
      <c:pivotFmt>
        <c:idx val="0"/>
        <c:dLbl>
          <c:idx val="0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diamond"/>
          <c:size val="5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51271643617346219"/>
          <c:y val="0.14938112692965325"/>
          <c:w val="0.62871777370618298"/>
          <c:h val="0.671361520754762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DTPW!$M$90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116-445B-841E-CE650E43295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116-445B-841E-CE650E43295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116-445B-841E-CE650E4329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DTPW!$L$91:$L$92</c:f>
              <c:strCache>
                <c:ptCount val="1"/>
                <c:pt idx="0">
                  <c:v>Recommendation implemented</c:v>
                </c:pt>
              </c:strCache>
            </c:strRef>
          </c:cat>
          <c:val>
            <c:numRef>
              <c:f>DTPW!$M$91:$M$92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16-445B-841E-CE650E4329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605967519"/>
        <c:axId val="605977087"/>
      </c:barChart>
      <c:valAx>
        <c:axId val="60597708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05967519"/>
        <c:crosses val="autoZero"/>
        <c:crossBetween val="between"/>
      </c:valAx>
      <c:catAx>
        <c:axId val="6059675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60597708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[20200331 Master Recommendations_Q4 19_20 v2_SCOPA.xlsx]DTPW!PivotTable16</c:name>
    <c:fmtId val="15"/>
  </c:pivotSource>
  <c:chart>
    <c:autoTitleDeleted val="1"/>
    <c:pivotFmts>
      <c:pivotFmt>
        <c:idx val="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diamond"/>
          <c:size val="5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3105552152280775"/>
          <c:y val="0.14519010603185037"/>
          <c:w val="0.60704328467480462"/>
          <c:h val="0.764374640026499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DTPW!$M$237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6FC-4B5B-8A11-30271947456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6FC-4B5B-8A11-3027194745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DTPW!$L$238:$L$240</c:f>
              <c:strCache>
                <c:ptCount val="2"/>
                <c:pt idx="0">
                  <c:v>Recommendation not implementable</c:v>
                </c:pt>
                <c:pt idx="1">
                  <c:v>Recommendation implemented</c:v>
                </c:pt>
              </c:strCache>
            </c:strRef>
          </c:cat>
          <c:val>
            <c:numRef>
              <c:f>DTPW!$M$238:$M$240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FC-4B5B-8A11-302719474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705242479"/>
        <c:axId val="705241647"/>
      </c:barChart>
      <c:valAx>
        <c:axId val="7052416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5242479"/>
        <c:crosses val="autoZero"/>
        <c:crossBetween val="between"/>
      </c:valAx>
      <c:catAx>
        <c:axId val="7052424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0524164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[20200331 Master Recommendations_Q4 19_20 v2_SCOPA.xlsx]DTPW!PivotTable14</c:name>
    <c:fmtId val="15"/>
  </c:pivotSource>
  <c:chart>
    <c:autoTitleDeleted val="1"/>
    <c:pivotFmts>
      <c:pivotFmt>
        <c:idx val="0"/>
        <c:dLbl>
          <c:idx val="0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dLbl>
          <c:idx val="0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</c:pivotFmt>
      <c:pivotFmt>
        <c:idx val="10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31053239083750889"/>
          <c:y val="0.24182073514471228"/>
          <c:w val="0.65814572894297307"/>
          <c:h val="0.6360453704394318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DTPW!$M$329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6D9-47D8-89BF-30F7123F67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DTPW!$L$330:$L$331</c:f>
              <c:strCache>
                <c:ptCount val="1"/>
                <c:pt idx="0">
                  <c:v>Recommendation implemented</c:v>
                </c:pt>
              </c:strCache>
            </c:strRef>
          </c:cat>
          <c:val>
            <c:numRef>
              <c:f>DTPW!$M$330:$M$331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D9-47D8-89BF-30F7123F67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740104575"/>
        <c:axId val="740104991"/>
      </c:barChart>
      <c:valAx>
        <c:axId val="74010499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40104575"/>
        <c:crosses val="autoZero"/>
        <c:crossBetween val="between"/>
      </c:valAx>
      <c:catAx>
        <c:axId val="7401045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401049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[20200331 Master Recommendations_Q4 19_20 v2_SCOPA.xlsx]DTPW!PivotTable4</c:name>
    <c:fmtId val="12"/>
  </c:pivotSource>
  <c:chart>
    <c:autoTitleDeleted val="1"/>
    <c:pivotFmts>
      <c:pivotFmt>
        <c:idx val="0"/>
        <c:dLbl>
          <c:idx val="0"/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</c:pivotFmt>
      <c:pivotFmt>
        <c:idx val="12"/>
      </c:pivotFmt>
      <c:pivotFmt>
        <c:idx val="13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</c:pivotFmt>
      <c:pivotFmt>
        <c:idx val="2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</c:pivotFmt>
      <c:pivotFmt>
        <c:idx val="2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</c:pivotFmt>
      <c:pivotFmt>
        <c:idx val="25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040676988255872"/>
          <c:y val="4.954954954954955E-2"/>
          <c:w val="0.76544932603603943"/>
          <c:h val="0.900900900900900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DTPW!$M$128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DTPW!$L$129:$L$130</c:f>
              <c:strCache>
                <c:ptCount val="1"/>
                <c:pt idx="0">
                  <c:v>Dismissal</c:v>
                </c:pt>
              </c:strCache>
            </c:strRef>
          </c:cat>
          <c:val>
            <c:numRef>
              <c:f>DTPW!$M$129:$M$130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28-430F-8A9F-17B9CF83FD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3441024"/>
        <c:axId val="1"/>
      </c:barChart>
      <c:catAx>
        <c:axId val="2434410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0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344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[20190930 Sept Case list V1_SCOPA.xlsx]DCAS!PivotTable2</c:name>
    <c:fmtId val="11"/>
  </c:pivotSource>
  <c:chart>
    <c:autoTitleDeleted val="1"/>
    <c:pivotFmts>
      <c:pivotFmt>
        <c:idx val="0"/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diamond"/>
          <c:size val="5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DCAS!$B$162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DCAS!$A$163:$A$164</c:f>
              <c:strCache>
                <c:ptCount val="1"/>
                <c:pt idx="0">
                  <c:v>Investigation with no adverse findings </c:v>
                </c:pt>
              </c:strCache>
            </c:strRef>
          </c:cat>
          <c:val>
            <c:numRef>
              <c:f>DCAS!$B$163:$B$164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44-4982-93F5-A8E792ADE38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793830000"/>
        <c:axId val="793829168"/>
      </c:barChart>
      <c:catAx>
        <c:axId val="793830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93829168"/>
        <c:crosses val="autoZero"/>
        <c:auto val="1"/>
        <c:lblAlgn val="ctr"/>
        <c:lblOffset val="100"/>
        <c:noMultiLvlLbl val="0"/>
      </c:catAx>
      <c:valAx>
        <c:axId val="793829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38300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[20190930 Master Recommendations_Q2 19_20 v1_SCOPA.xlsx]Q2 19 20 HOD All !PivotTable13</c:name>
    <c:fmtId val="-1"/>
  </c:pivotSource>
  <c:chart>
    <c:autoTitleDeleted val="1"/>
    <c:pivotFmts>
      <c:pivotFmt>
        <c:idx val="0"/>
        <c:spPr>
          <a:ln>
            <a:solidFill>
              <a:sysClr val="window" lastClr="FFFFFF"/>
            </a:solidFill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100" baseline="0"/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100" baseline="0"/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100" baseline="0"/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100" baseline="0"/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</c:pivotFmts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78245274334598"/>
          <c:y val="0.15730240082273172"/>
          <c:w val="0.51974730982271822"/>
          <c:h val="0.795030204988561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5937083379624494"/>
          <c:y val="9.0584938980105417E-2"/>
          <c:w val="0.40899258908341346"/>
          <c:h val="0.29740174858254564"/>
        </c:manualLayout>
      </c:layout>
      <c:overlay val="0"/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en-US"/>
    </a:p>
  </c:txPr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[20190930 Sept Case list V1_SCOPA.xlsx]DHS!PivotTable2</c:name>
    <c:fmtId val="12"/>
  </c:pivotSource>
  <c:chart>
    <c:autoTitleDeleted val="1"/>
    <c:pivotFmts>
      <c:pivotFmt>
        <c:idx val="0"/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diamond"/>
          <c:size val="5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DHS!$B$162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DHS!$A$163:$A$165</c:f>
              <c:strCache>
                <c:ptCount val="2"/>
                <c:pt idx="0">
                  <c:v>Investigation with no adverse findings</c:v>
                </c:pt>
                <c:pt idx="1">
                  <c:v>Non-compliance</c:v>
                </c:pt>
              </c:strCache>
            </c:strRef>
          </c:cat>
          <c:val>
            <c:numRef>
              <c:f>DHS!$B$163:$B$165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1E-44EA-961D-31E86CD4427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793830000"/>
        <c:axId val="793829168"/>
      </c:barChart>
      <c:catAx>
        <c:axId val="793830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93829168"/>
        <c:crosses val="autoZero"/>
        <c:auto val="1"/>
        <c:lblAlgn val="ctr"/>
        <c:lblOffset val="100"/>
        <c:noMultiLvlLbl val="0"/>
      </c:catAx>
      <c:valAx>
        <c:axId val="793829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38300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[20200331 Master Recommendations_Q4 19_20 v2_SCOPA.xlsx]DHS!PivotTable16</c:name>
    <c:fmtId val="14"/>
  </c:pivotSource>
  <c:chart>
    <c:autoTitleDeleted val="1"/>
    <c:pivotFmts>
      <c:pivotFmt>
        <c:idx val="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diamond"/>
          <c:size val="5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30641963420837948"/>
          <c:y val="0.14519010603185037"/>
          <c:w val="0.68960457359836347"/>
          <c:h val="0.764374640026499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DHS!$M$237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A9A-423B-A27A-A1D258F7AAA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A9A-423B-A27A-A1D258F7AA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DHS!$L$238:$L$239</c:f>
              <c:strCache>
                <c:ptCount val="1"/>
                <c:pt idx="0">
                  <c:v>Recommendation implemented</c:v>
                </c:pt>
              </c:strCache>
            </c:strRef>
          </c:cat>
          <c:val>
            <c:numRef>
              <c:f>DHS!$M$238:$M$239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9A-423B-A27A-A1D258F7AA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705242479"/>
        <c:axId val="705241647"/>
      </c:barChart>
      <c:valAx>
        <c:axId val="7052416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5242479"/>
        <c:crosses val="autoZero"/>
        <c:crossBetween val="between"/>
      </c:valAx>
      <c:catAx>
        <c:axId val="7052424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0524164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[20190930 Sept Case list V1_SCOPA.xlsx]DEDAT!PivotTable2</c:name>
    <c:fmtId val="13"/>
  </c:pivotSource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diamond"/>
          <c:size val="5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DEDAT!$B$162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DEDAT!$A$163:$A$164</c:f>
              <c:strCache>
                <c:ptCount val="1"/>
                <c:pt idx="0">
                  <c:v>Irregularity </c:v>
                </c:pt>
              </c:strCache>
            </c:strRef>
          </c:cat>
          <c:val>
            <c:numRef>
              <c:f>DEDAT!$B$163:$B$164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CB-4AC8-A975-F4F08F64992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793830000"/>
        <c:axId val="793829168"/>
      </c:barChart>
      <c:catAx>
        <c:axId val="793830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93829168"/>
        <c:crosses val="autoZero"/>
        <c:auto val="1"/>
        <c:lblAlgn val="ctr"/>
        <c:lblOffset val="100"/>
        <c:noMultiLvlLbl val="0"/>
      </c:catAx>
      <c:valAx>
        <c:axId val="793829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38300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[20200331 Master Recommendations_Q4 19_20 v2_SCOPA.xlsx]DEDAT!PivotTable16</c:name>
    <c:fmtId val="14"/>
  </c:pivotSource>
  <c:chart>
    <c:autoTitleDeleted val="1"/>
    <c:pivotFmts>
      <c:pivotFmt>
        <c:idx val="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diamond"/>
          <c:size val="5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30490553514514329"/>
          <c:y val="0.15487198761024099"/>
          <c:w val="0.60704328467480462"/>
          <c:h val="0.764374640026499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DEDAT!$M$237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815-4F74-9A8D-5D630AFEAE2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815-4F74-9A8D-5D630AFEAE2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DEDAT!$L$238:$L$240</c:f>
              <c:strCache>
                <c:ptCount val="2"/>
                <c:pt idx="0">
                  <c:v>Recommendation implemented</c:v>
                </c:pt>
                <c:pt idx="1">
                  <c:v>Recommendation not yet implemented</c:v>
                </c:pt>
              </c:strCache>
            </c:strRef>
          </c:cat>
          <c:val>
            <c:numRef>
              <c:f>DEDAT!$M$238:$M$240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15-4F74-9A8D-5D630AFEAE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705242479"/>
        <c:axId val="705241647"/>
      </c:barChart>
      <c:valAx>
        <c:axId val="7052416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5242479"/>
        <c:crosses val="autoZero"/>
        <c:crossBetween val="between"/>
      </c:valAx>
      <c:catAx>
        <c:axId val="7052424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0524164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[20190930 Sept Case list V1_SCOPA.xlsx]DSD!PivotTable2</c:name>
    <c:fmtId val="15"/>
  </c:pivotSource>
  <c:chart>
    <c:autoTitleDeleted val="1"/>
    <c:pivotFmts>
      <c:pivotFmt>
        <c:idx val="0"/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diamond"/>
          <c:size val="5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DSD!$B$162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DSD!$A$163:$A$165</c:f>
              <c:strCache>
                <c:ptCount val="2"/>
                <c:pt idx="0">
                  <c:v>Investigation with no adverse findings</c:v>
                </c:pt>
                <c:pt idx="1">
                  <c:v>Irregularity and/or Non-Compliance</c:v>
                </c:pt>
              </c:strCache>
            </c:strRef>
          </c:cat>
          <c:val>
            <c:numRef>
              <c:f>DSD!$B$163:$B$165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2A-4721-BDD0-22EB752B03E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793830000"/>
        <c:axId val="793829168"/>
      </c:barChart>
      <c:catAx>
        <c:axId val="793830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93829168"/>
        <c:crosses val="autoZero"/>
        <c:auto val="1"/>
        <c:lblAlgn val="ctr"/>
        <c:lblOffset val="100"/>
        <c:noMultiLvlLbl val="0"/>
      </c:catAx>
      <c:valAx>
        <c:axId val="793829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38300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[20200331 Master Recommendations_Q4 19_20 v2_SCOPA.xlsx]DSD!PivotTable4</c:name>
    <c:fmtId val="11"/>
  </c:pivotSource>
  <c:chart>
    <c:autoTitleDeleted val="1"/>
    <c:pivotFmts>
      <c:pivotFmt>
        <c:idx val="0"/>
        <c:dLbl>
          <c:idx val="0"/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</c:pivotFmt>
      <c:pivotFmt>
        <c:idx val="12"/>
      </c:pivotFmt>
      <c:pivotFmt>
        <c:idx val="13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</c:pivotFmt>
      <c:pivotFmt>
        <c:idx val="2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</c:pivotFmt>
      <c:pivotFmt>
        <c:idx val="2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</c:pivotFmt>
      <c:pivotFmt>
        <c:idx val="25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</c:pivotFmt>
      <c:pivotFmt>
        <c:idx val="34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</c:pivotFmt>
      <c:pivotFmt>
        <c:idx val="35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</c:pivotFmt>
    </c:pivotFmts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DSD!$M$128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DSD!$L$129:$L$130</c:f>
              <c:strCache>
                <c:ptCount val="1"/>
                <c:pt idx="0">
                  <c:v>Informal disciplinary process in progress</c:v>
                </c:pt>
              </c:strCache>
            </c:strRef>
          </c:cat>
          <c:val>
            <c:numRef>
              <c:f>DSD!$M$129:$M$130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8A-4403-86D2-D03E977B36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3441024"/>
        <c:axId val="1"/>
      </c:barChart>
      <c:catAx>
        <c:axId val="2434410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0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344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[20200331 Master Recommendations_Q4 19_20 v2_SCOPA.xlsx]Q4 19 20 HOD All !PivotTable16</c:name>
    <c:fmtId val="10"/>
  </c:pivotSource>
  <c:chart>
    <c:autoTitleDeleted val="1"/>
    <c:pivotFmts>
      <c:pivotFmt>
        <c:idx val="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diamond"/>
          <c:size val="5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3105552152280775"/>
          <c:y val="0.14519010603185037"/>
          <c:w val="0.60704328467480462"/>
          <c:h val="0.764374640026499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'Q4 19 20 HOD All '!$M$237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B47-4566-A465-37C52E91235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B47-4566-A465-37C52E91235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 19 20 HOD All '!$L$238:$L$241</c:f>
              <c:strCache>
                <c:ptCount val="3"/>
                <c:pt idx="0">
                  <c:v>Recommendation not implementable</c:v>
                </c:pt>
                <c:pt idx="1">
                  <c:v>Recommendation implemented</c:v>
                </c:pt>
                <c:pt idx="2">
                  <c:v>Recommendation not yet implemented</c:v>
                </c:pt>
              </c:strCache>
            </c:strRef>
          </c:cat>
          <c:val>
            <c:numRef>
              <c:f>'Q4 19 20 HOD All '!$M$238:$M$241</c:f>
              <c:numCache>
                <c:formatCode>General</c:formatCode>
                <c:ptCount val="3"/>
                <c:pt idx="0">
                  <c:v>1</c:v>
                </c:pt>
                <c:pt idx="1">
                  <c:v>9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47-4566-A465-37C52E9123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705242479"/>
        <c:axId val="705241647"/>
      </c:barChart>
      <c:valAx>
        <c:axId val="7052416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5242479"/>
        <c:crosses val="autoZero"/>
        <c:crossBetween val="between"/>
      </c:valAx>
      <c:catAx>
        <c:axId val="7052424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0524164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[20200331 Master Recommendations_Q4 19_20 v2_SCOPA.xlsx]Q4 19 20 HOD All !PivotTable14</c:name>
    <c:fmtId val="10"/>
  </c:pivotSource>
  <c:chart>
    <c:autoTitleDeleted val="1"/>
    <c:pivotFmts>
      <c:pivotFmt>
        <c:idx val="0"/>
        <c:dLbl>
          <c:idx val="0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dLbl>
          <c:idx val="0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</c:pivotFmt>
      <c:pivotFmt>
        <c:idx val="10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31053239083750889"/>
          <c:y val="0.24182073514471228"/>
          <c:w val="0.65814572894297307"/>
          <c:h val="0.6360453704394318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'Q4 19 20 HOD All '!$M$329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E75-4C1B-98B1-1FC051FF9528}"/>
              </c:ext>
            </c:extLst>
          </c:dPt>
          <c:cat>
            <c:strRef>
              <c:f>'Q4 19 20 HOD All '!$L$330:$L$331</c:f>
              <c:strCache>
                <c:ptCount val="1"/>
                <c:pt idx="0">
                  <c:v>Recommendation implemented</c:v>
                </c:pt>
              </c:strCache>
            </c:strRef>
          </c:cat>
          <c:val>
            <c:numRef>
              <c:f>'Q4 19 20 HOD All '!$M$330:$M$331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75-4C1B-98B1-1FC051FF9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740104575"/>
        <c:axId val="740104991"/>
      </c:barChart>
      <c:valAx>
        <c:axId val="74010499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40104575"/>
        <c:crosses val="autoZero"/>
        <c:crossBetween val="between"/>
      </c:valAx>
      <c:catAx>
        <c:axId val="7401045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01049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[20200331 Recommendations_for Q1 &amp; Q2_SCOPA.xlsx]Q4 19 20 HOD All !PivotTable13</c:name>
    <c:fmtId val="13"/>
  </c:pivotSource>
  <c:chart>
    <c:autoTitleDeleted val="1"/>
    <c:pivotFmts>
      <c:pivotFmt>
        <c:idx val="0"/>
        <c:dLbl>
          <c:idx val="0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51271643617346219"/>
          <c:y val="0.14938112692965325"/>
          <c:w val="0.62871777370618298"/>
          <c:h val="0.671361520754762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'Q4 19 20 HOD All '!$M$90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CF5-45CB-972A-64372383B6C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CF5-45CB-972A-64372383B6C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CF5-45CB-972A-64372383B6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 19 20 HOD All '!$L$91:$L$94</c:f>
              <c:strCache>
                <c:ptCount val="3"/>
                <c:pt idx="0">
                  <c:v>Recommendation not yet implemented</c:v>
                </c:pt>
                <c:pt idx="1">
                  <c:v>Recommendation not implementable</c:v>
                </c:pt>
                <c:pt idx="2">
                  <c:v>Recommendation implemented</c:v>
                </c:pt>
              </c:strCache>
            </c:strRef>
          </c:cat>
          <c:val>
            <c:numRef>
              <c:f>'Q4 19 20 HOD All '!$M$91:$M$94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F5-45CB-972A-64372383B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605967519"/>
        <c:axId val="605977087"/>
      </c:barChart>
      <c:valAx>
        <c:axId val="60597708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05967519"/>
        <c:crosses val="autoZero"/>
        <c:crossBetween val="between"/>
      </c:valAx>
      <c:catAx>
        <c:axId val="6059675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60597708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[20200331 Master Recommendations_Q4 19_20 v2_SCOPA.xlsx]WCED!PivotTable4</c:name>
    <c:fmtId val="11"/>
  </c:pivotSource>
  <c:chart>
    <c:autoTitleDeleted val="1"/>
    <c:pivotFmts>
      <c:pivotFmt>
        <c:idx val="0"/>
        <c:dLbl>
          <c:idx val="0"/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</c:pivotFmt>
      <c:pivotFmt>
        <c:idx val="12"/>
      </c:pivotFmt>
      <c:pivotFmt>
        <c:idx val="13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</c:pivotFmt>
      <c:pivotFmt>
        <c:idx val="2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</c:pivotFmt>
      <c:pivotFmt>
        <c:idx val="2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</c:pivotFmt>
      <c:pivotFmt>
        <c:idx val="25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</c:pivotFmt>
      <c:pivotFmt>
        <c:idx val="34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</c:pivotFmt>
      <c:pivotFmt>
        <c:idx val="35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</c:pivotFmt>
    </c:pivotFmts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WCED!$M$128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WCED!$L$129:$L$134</c:f>
              <c:strCache>
                <c:ptCount val="5"/>
                <c:pt idx="0">
                  <c:v>Cautionary Letter</c:v>
                </c:pt>
                <c:pt idx="1">
                  <c:v>Dismissal</c:v>
                </c:pt>
                <c:pt idx="2">
                  <c:v>Final Written Warning and Suspended without pay (2 months) </c:v>
                </c:pt>
                <c:pt idx="3">
                  <c:v>Insufficient information on/evidence to warrant formal charges by DLR</c:v>
                </c:pt>
                <c:pt idx="4">
                  <c:v>Retired / Resigned / contract expired (no disciplinary action)</c:v>
                </c:pt>
              </c:strCache>
            </c:strRef>
          </c:cat>
          <c:val>
            <c:numRef>
              <c:f>WCED!$M$129:$M$134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CB-4B15-B34D-15D7E61976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3441024"/>
        <c:axId val="1"/>
      </c:barChart>
      <c:catAx>
        <c:axId val="2434410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0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344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[20190930 Sept Case list V1_SCOPA.xlsx]DOH!PivotTable2</c:name>
    <c:fmtId val="10"/>
  </c:pivotSource>
  <c:chart>
    <c:autoTitleDeleted val="1"/>
    <c:pivotFmts>
      <c:pivotFmt>
        <c:idx val="0"/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diamond"/>
          <c:size val="5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DOH!$B$162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DOH!$A$163:$A$164</c:f>
              <c:strCache>
                <c:ptCount val="1"/>
                <c:pt idx="0">
                  <c:v>Investigation with no adverse findings </c:v>
                </c:pt>
              </c:strCache>
            </c:strRef>
          </c:cat>
          <c:val>
            <c:numRef>
              <c:f>DOH!$B$163:$B$164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EC-4F98-AB1C-97CB6FABC9C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793830000"/>
        <c:axId val="793829168"/>
      </c:barChart>
      <c:catAx>
        <c:axId val="793830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93829168"/>
        <c:crosses val="autoZero"/>
        <c:auto val="1"/>
        <c:lblAlgn val="ctr"/>
        <c:lblOffset val="100"/>
        <c:noMultiLvlLbl val="0"/>
      </c:catAx>
      <c:valAx>
        <c:axId val="793829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38300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[20190930 Sept Case list V1_SCOPA.xlsx]WCED!PivotTable2</c:name>
    <c:fmtId val="13"/>
  </c:pivotSource>
  <c:chart>
    <c:autoTitleDeleted val="1"/>
    <c:pivotFmts>
      <c:pivotFmt>
        <c:idx val="0"/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diamond"/>
          <c:size val="5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WCED!$B$162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WCED!$A$163:$A$170</c:f>
              <c:strCache>
                <c:ptCount val="7"/>
                <c:pt idx="0">
                  <c:v>Corruption, extortion and theft </c:v>
                </c:pt>
                <c:pt idx="1">
                  <c:v>Fraud and/or Corruption, Irregularity and/or Non-Compliance</c:v>
                </c:pt>
                <c:pt idx="2">
                  <c:v>Fraud, Corruption, Other</c:v>
                </c:pt>
                <c:pt idx="3">
                  <c:v>Investigation with no adverse findings</c:v>
                </c:pt>
                <c:pt idx="4">
                  <c:v>Investigation with no adverse findings but with recommendations</c:v>
                </c:pt>
                <c:pt idx="5">
                  <c:v>Irregularity and/or Non-Compliance</c:v>
                </c:pt>
                <c:pt idx="6">
                  <c:v>Non-compliance</c:v>
                </c:pt>
              </c:strCache>
            </c:strRef>
          </c:cat>
          <c:val>
            <c:numRef>
              <c:f>WCED!$B$163:$B$170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88-47CE-9045-DDA3EB344C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793830000"/>
        <c:axId val="793829168"/>
      </c:barChart>
      <c:catAx>
        <c:axId val="793830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93829168"/>
        <c:crosses val="autoZero"/>
        <c:auto val="1"/>
        <c:lblAlgn val="ctr"/>
        <c:lblOffset val="100"/>
        <c:noMultiLvlLbl val="0"/>
      </c:catAx>
      <c:valAx>
        <c:axId val="793829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38300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[20180124 Master Recommendations_SCOPA Q2 Q3_17.18 v3.xls]WCED!PivotTable16</c:name>
    <c:fmtId val="2"/>
  </c:pivotSource>
  <c:chart>
    <c:autoTitleDeleted val="1"/>
    <c:pivotFmts>
      <c:pivotFmt>
        <c:idx val="0"/>
        <c:spPr>
          <a:ln>
            <a:solidFill>
              <a:sysClr val="window" lastClr="FFFFFF"/>
            </a:solidFill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ln>
            <a:solidFill>
              <a:sysClr val="window" lastClr="FFFFFF"/>
            </a:solidFill>
          </a:ln>
        </c:spPr>
      </c:pivotFmt>
      <c:pivotFmt>
        <c:idx val="2"/>
        <c:spPr>
          <a:ln>
            <a:solidFill>
              <a:sysClr val="window" lastClr="FFFFFF"/>
            </a:solidFill>
          </a:ln>
        </c:spPr>
      </c:pivotFmt>
      <c:pivotFmt>
        <c:idx val="3"/>
        <c:spPr>
          <a:ln>
            <a:solidFill>
              <a:sysClr val="window" lastClr="FFFFFF"/>
            </a:solidFill>
          </a:ln>
        </c:spPr>
      </c:pivotFmt>
      <c:pivotFmt>
        <c:idx val="4"/>
        <c:spPr>
          <a:ln>
            <a:solidFill>
              <a:sysClr val="window" lastClr="FFFFFF"/>
            </a:solidFill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ln>
            <a:solidFill>
              <a:sysClr val="window" lastClr="FFFFFF"/>
            </a:solidFill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</c:pivotFmts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261107337011592"/>
          <c:y val="0.1112473358415761"/>
          <c:w val="0.3267980161387341"/>
          <c:h val="0.63310362890135508"/>
        </c:manualLayout>
      </c:layout>
      <c:overlay val="0"/>
      <c:txPr>
        <a:bodyPr/>
        <a:lstStyle/>
        <a:p>
          <a:pPr>
            <a:defRPr sz="755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en-US"/>
    </a:p>
  </c:txPr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7F027-379E-4D32-9199-1B8938F68AAE}" type="datetimeFigureOut">
              <a:rPr lang="en-GB" smtClean="0"/>
              <a:t>28/04/2020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3FB82-2445-4031-8D77-475052559E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245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E7989-31F3-4EB9-8547-909D99F43AE5}" type="datetimeFigureOut">
              <a:rPr lang="en-ZA" smtClean="0"/>
              <a:t>2020/04/28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5" y="4343400"/>
            <a:ext cx="558419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2897E-B052-44CE-92A6-D4B2AB10F3F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6560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12029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t>23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9092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t>25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90927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t>28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90927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t>31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9092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t>34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9092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64695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83103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58247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89889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71559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9092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9092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t>18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909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9.xml"/><Relationship Id="rId4" Type="http://schemas.openxmlformats.org/officeDocument/2006/relationships/image" Target="../media/image9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8.xml"/><Relationship Id="rId1" Type="http://schemas.openxmlformats.org/officeDocument/2006/relationships/tags" Target="../tags/tag87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0.xml"/><Relationship Id="rId1" Type="http://schemas.openxmlformats.org/officeDocument/2006/relationships/tags" Target="../tags/tag89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2.xml"/><Relationship Id="rId1" Type="http://schemas.openxmlformats.org/officeDocument/2006/relationships/tags" Target="../tags/tag9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4.xml"/><Relationship Id="rId1" Type="http://schemas.openxmlformats.org/officeDocument/2006/relationships/tags" Target="../tags/tag9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6.xml"/><Relationship Id="rId1" Type="http://schemas.openxmlformats.org/officeDocument/2006/relationships/tags" Target="../tags/tag95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97.xml"/><Relationship Id="rId4" Type="http://schemas.openxmlformats.org/officeDocument/2006/relationships/image" Target="../media/image9.png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585688"/>
            <a:ext cx="9144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11" name="Picture 2" descr="C:\Users\Conny\Desktop\WCG\WCG - Logo\PNG\Logos blue\Department of the Premier\WCG - Logo - Department of the Premier - Tagline - Transpare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01" y="382084"/>
            <a:ext cx="5400600" cy="157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83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val="283201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479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770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782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50" y="5516880"/>
            <a:ext cx="9086850" cy="170799"/>
          </a:xfrm>
          <a:prstGeom prst="rect">
            <a:avLst/>
          </a:prstGeom>
        </p:spPr>
      </p:pic>
      <p:pic>
        <p:nvPicPr>
          <p:cNvPr id="7" name="Picture 115" descr="C:\Users\Conny\Desktop\WCG\WCG - Logo\PNG\Logos blue\Department of the Premier\WCG - Logo - Department of the Premier - Blu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54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4938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4032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3179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938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0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83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545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6080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6863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 userDrawn="1"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1" name="Picture 10"/>
            <p:cNvPicPr>
              <a:picLocks noChangeAspect="1"/>
            </p:cNvPicPr>
            <p:nvPr userDrawn="1"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www.westerncape.gov.za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Contact Us</a:t>
            </a:r>
            <a:endParaRPr lang="en-GB" sz="2400" b="0" dirty="0">
              <a:solidFill>
                <a:schemeClr val="bg1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pic>
        <p:nvPicPr>
          <p:cNvPr id="23" name="Picture 2" descr="C:\Users\Conny\Desktop\WCG\WCG - Logo\PNG\Logos blue\Department of the Premier\WCG - Logo - Department of the Premier - Tagline - Blue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102" y="1910659"/>
            <a:ext cx="2446066" cy="689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066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b="0" cap="none" baseline="0" dirty="0">
                <a:solidFill>
                  <a:prstClr val="white"/>
                </a:solidFill>
                <a:latin typeface="Century Gothic"/>
                <a:cs typeface="Century Gothic"/>
              </a:rPr>
              <a:t>Thank you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223800"/>
            <a:ext cx="9144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666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585688"/>
            <a:ext cx="9144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11" name="Picture 2" descr="C:\Users\Conny\Desktop\WCG\WCG - Logo\PNG\Logos blue\Department of the Premier\WCG - Logo - Department of the Premier - Tagline - Transpare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01" y="382084"/>
            <a:ext cx="5400600" cy="157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9782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1151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129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0208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5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7407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1711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44327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0529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805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val="24489850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89989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3922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31980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50" y="5516880"/>
            <a:ext cx="9086850" cy="170799"/>
          </a:xfrm>
          <a:prstGeom prst="rect">
            <a:avLst/>
          </a:prstGeom>
        </p:spPr>
      </p:pic>
      <p:pic>
        <p:nvPicPr>
          <p:cNvPr id="7" name="Picture 115" descr="C:\Users\Conny\Desktop\WCG\WCG - Logo\PNG\Logos blue\Department of the Premier\WCG - Logo - Department of the Premier - Blu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6726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720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7197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67920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90616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37186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85435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53271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9745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10142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 userDrawn="1"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1" name="Picture 10"/>
            <p:cNvPicPr>
              <a:picLocks noChangeAspect="1"/>
            </p:cNvPicPr>
            <p:nvPr userDrawn="1"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www.westerncape.gov.za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Contact Us</a:t>
            </a:r>
            <a:endParaRPr lang="en-GB" sz="2400" b="0" dirty="0">
              <a:solidFill>
                <a:schemeClr val="bg1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pic>
        <p:nvPicPr>
          <p:cNvPr id="23" name="Picture 2" descr="C:\Users\Conny\Desktop\WCG\WCG - Logo\PNG\Logos blue\Department of the Premier\WCG - Logo - Department of the Premier - Tagline - Blue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102" y="1910659"/>
            <a:ext cx="2446066" cy="689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9309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b="0" cap="none" baseline="0" dirty="0">
                <a:solidFill>
                  <a:prstClr val="white"/>
                </a:solidFill>
                <a:latin typeface="Century Gothic"/>
                <a:cs typeface="Century Gothic"/>
              </a:rPr>
              <a:t>Thank you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223800"/>
            <a:ext cx="9144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40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8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70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83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3rd quarter 30092013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80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vmlDrawing" Target="../drawings/vmlDrawing1.vml"/><Relationship Id="rId21" Type="http://schemas.openxmlformats.org/officeDocument/2006/relationships/slideLayout" Target="../slideLayouts/slideLayout21.xml"/><Relationship Id="rId34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33" Type="http://schemas.openxmlformats.org/officeDocument/2006/relationships/tags" Target="../tags/tag8.xml"/><Relationship Id="rId38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7.xml"/><Relationship Id="rId37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36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tags" Target="../tags/tag5.xml"/><Relationship Id="rId35" Type="http://schemas.openxmlformats.org/officeDocument/2006/relationships/image" Target="../media/image1.emf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26" Type="http://schemas.openxmlformats.org/officeDocument/2006/relationships/vmlDrawing" Target="../drawings/vmlDrawing2.vml"/><Relationship Id="rId21" Type="http://schemas.openxmlformats.org/officeDocument/2006/relationships/slideLayout" Target="../slideLayouts/slideLayout45.xml"/><Relationship Id="rId34" Type="http://schemas.openxmlformats.org/officeDocument/2006/relationships/oleObject" Target="../embeddings/oleObject1.bin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5" Type="http://schemas.openxmlformats.org/officeDocument/2006/relationships/theme" Target="../theme/theme2.xml"/><Relationship Id="rId33" Type="http://schemas.openxmlformats.org/officeDocument/2006/relationships/tags" Target="../tags/tag56.xml"/><Relationship Id="rId38" Type="http://schemas.openxmlformats.org/officeDocument/2006/relationships/image" Target="../media/image4.png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29" Type="http://schemas.openxmlformats.org/officeDocument/2006/relationships/tags" Target="../tags/tag52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24" Type="http://schemas.openxmlformats.org/officeDocument/2006/relationships/slideLayout" Target="../slideLayouts/slideLayout48.xml"/><Relationship Id="rId32" Type="http://schemas.openxmlformats.org/officeDocument/2006/relationships/tags" Target="../tags/tag55.xml"/><Relationship Id="rId37" Type="http://schemas.openxmlformats.org/officeDocument/2006/relationships/image" Target="../media/image3.png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23" Type="http://schemas.openxmlformats.org/officeDocument/2006/relationships/slideLayout" Target="../slideLayouts/slideLayout47.xml"/><Relationship Id="rId28" Type="http://schemas.openxmlformats.org/officeDocument/2006/relationships/tags" Target="../tags/tag51.xml"/><Relationship Id="rId36" Type="http://schemas.openxmlformats.org/officeDocument/2006/relationships/image" Target="../media/image2.jpeg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31" Type="http://schemas.openxmlformats.org/officeDocument/2006/relationships/tags" Target="../tags/tag5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slideLayout" Target="../slideLayouts/slideLayout46.xml"/><Relationship Id="rId27" Type="http://schemas.openxmlformats.org/officeDocument/2006/relationships/tags" Target="../tags/tag50.xml"/><Relationship Id="rId30" Type="http://schemas.openxmlformats.org/officeDocument/2006/relationships/tags" Target="../tags/tag53.xml"/><Relationship Id="rId35" Type="http://schemas.openxmlformats.org/officeDocument/2006/relationships/image" Target="../media/image1.emf"/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292474096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" name="think-cell Slide" r:id="rId34" imgW="270" imgH="270" progId="TCLayout.ActiveDocument.1">
                  <p:embed/>
                </p:oleObj>
              </mc:Choice>
              <mc:Fallback>
                <p:oleObj name="think-cell Slide" r:id="rId3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28"/>
            </p:custDataLst>
          </p:nvPr>
        </p:nvPicPr>
        <p:blipFill rotWithShape="1"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40232"/>
            <a:ext cx="9144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9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0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4° quarter 30092013</a:t>
            </a:r>
            <a:endParaRPr lang="en-GB" dirty="0"/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3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pPr lvl="0"/>
            <a:r>
              <a:rPr lang="en-US" sz="800" dirty="0">
                <a:solidFill>
                  <a:schemeClr val="accent3"/>
                </a:solidFill>
              </a:rPr>
              <a:t>© Western Cape Government 2012  |</a:t>
            </a:r>
            <a:endParaRPr lang="en-GB" sz="800" dirty="0">
              <a:solidFill>
                <a:schemeClr val="accent3"/>
              </a:solidFill>
            </a:endParaRPr>
          </a:p>
        </p:txBody>
      </p:sp>
      <p:pic>
        <p:nvPicPr>
          <p:cNvPr id="11" name="Picture 115" descr="C:\Users\Conny\Desktop\WCG\WCG - Logo\PNG\Logos blue\Department of the Premier\WCG - Logo - Department of the Premier - Blue.png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43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88" r:id="rId3"/>
    <p:sldLayoutId id="2147483686" r:id="rId4"/>
    <p:sldLayoutId id="2147483674" r:id="rId5"/>
    <p:sldLayoutId id="2147483689" r:id="rId6"/>
    <p:sldLayoutId id="2147483685" r:id="rId7"/>
    <p:sldLayoutId id="2147483679" r:id="rId8"/>
    <p:sldLayoutId id="2147483690" r:id="rId9"/>
    <p:sldLayoutId id="2147483684" r:id="rId10"/>
    <p:sldLayoutId id="2147483680" r:id="rId11"/>
    <p:sldLayoutId id="2147483691" r:id="rId12"/>
    <p:sldLayoutId id="2147483683" r:id="rId13"/>
    <p:sldLayoutId id="214748368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  <p:sldLayoutId id="2147483698" r:id="rId21"/>
    <p:sldLayoutId id="2147483699" r:id="rId22"/>
    <p:sldLayoutId id="2147483682" r:id="rId23"/>
    <p:sldLayoutId id="2147483670" r:id="rId2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8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7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think-cell Slide" r:id="rId34" imgW="270" imgH="270" progId="TCLayout.ActiveDocument.1">
                  <p:embed/>
                </p:oleObj>
              </mc:Choice>
              <mc:Fallback>
                <p:oleObj name="think-cell Slide" r:id="rId34" imgW="270" imgH="270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28"/>
            </p:custDataLst>
          </p:nvPr>
        </p:nvPicPr>
        <p:blipFill rotWithShape="1"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40232"/>
            <a:ext cx="9144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9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0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it-IT" dirty="0"/>
              <a:t>WCG-SCOPA Statistics 4° quarter 30092013</a:t>
            </a:r>
            <a:endParaRPr lang="en-GB" dirty="0"/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3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pPr lvl="0"/>
            <a:r>
              <a:rPr lang="en-US" sz="800" dirty="0">
                <a:solidFill>
                  <a:schemeClr val="accent3"/>
                </a:solidFill>
              </a:rPr>
              <a:t>© Western Cape Government 2012  |</a:t>
            </a:r>
            <a:endParaRPr lang="en-GB" sz="800" dirty="0">
              <a:solidFill>
                <a:schemeClr val="accent3"/>
              </a:solidFill>
            </a:endParaRPr>
          </a:p>
        </p:txBody>
      </p:sp>
      <p:pic>
        <p:nvPicPr>
          <p:cNvPr id="11" name="Picture 115" descr="C:\Users\Conny\Desktop\WCG\WCG - Logo\PNG\Logos blue\Department of the Premier\WCG - Logo - Department of the Premier - Blue.png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26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  <p:sldLayoutId id="2147483720" r:id="rId20"/>
    <p:sldLayoutId id="2147483721" r:id="rId21"/>
    <p:sldLayoutId id="2147483722" r:id="rId22"/>
    <p:sldLayoutId id="2147483723" r:id="rId23"/>
    <p:sldLayoutId id="2147483724" r:id="rId2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8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0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0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0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7.xml"/><Relationship Id="rId4" Type="http://schemas.openxmlformats.org/officeDocument/2006/relationships/chart" Target="../charts/char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0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0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0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9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0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0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68144" y="5805264"/>
            <a:ext cx="2736304" cy="50405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WCG-SCOPA </a:t>
            </a:r>
          </a:p>
          <a:p>
            <a:r>
              <a:rPr lang="en-GB" dirty="0"/>
              <a:t>08 May 2020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156176" y="5373216"/>
            <a:ext cx="2448272" cy="365125"/>
          </a:xfrm>
        </p:spPr>
        <p:txBody>
          <a:bodyPr>
            <a:noAutofit/>
          </a:bodyPr>
          <a:lstStyle/>
          <a:p>
            <a:r>
              <a:rPr lang="en-GB" sz="1200" dirty="0"/>
              <a:t>Ruthven Janse van Rensburg</a:t>
            </a: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PROVINCIAL FORENSIC SERVICE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23528" y="4532527"/>
            <a:ext cx="8496944" cy="773765"/>
          </a:xfrm>
        </p:spPr>
        <p:txBody>
          <a:bodyPr>
            <a:normAutofit/>
          </a:bodyPr>
          <a:lstStyle/>
          <a:p>
            <a:r>
              <a:rPr lang="en-GB" dirty="0"/>
              <a:t>Investigations undertaken in the 1</a:t>
            </a:r>
            <a:r>
              <a:rPr lang="en-GB" baseline="30000" dirty="0"/>
              <a:t>st</a:t>
            </a:r>
            <a:r>
              <a:rPr lang="en-GB" dirty="0"/>
              <a:t> and 2</a:t>
            </a:r>
            <a:r>
              <a:rPr lang="en-GB" baseline="30000" dirty="0"/>
              <a:t>nd</a:t>
            </a:r>
            <a:r>
              <a:rPr lang="en-GB" dirty="0"/>
              <a:t> quarters of the 2019/2020 financial year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5078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1015776"/>
          </a:xfrm>
        </p:spPr>
        <p:txBody>
          <a:bodyPr/>
          <a:lstStyle/>
          <a:p>
            <a:r>
              <a:rPr lang="en-ZA" dirty="0"/>
              <a:t>Criminal cases – All Departments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78080" y="6468150"/>
            <a:ext cx="514400" cy="230832"/>
          </a:xfrm>
        </p:spPr>
        <p:txBody>
          <a:bodyPr/>
          <a:lstStyle/>
          <a:p>
            <a:fld id="{8406839F-D7A4-4E5D-B93D-768AD4D1DB36}" type="slidenum">
              <a:rPr lang="en-ZA" smtClean="0"/>
              <a:pPr/>
              <a:t>10</a:t>
            </a:fld>
            <a:endParaRPr lang="en-ZA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43080" y="6468150"/>
            <a:ext cx="4138573" cy="230832"/>
          </a:xfrm>
        </p:spPr>
        <p:txBody>
          <a:bodyPr/>
          <a:lstStyle/>
          <a:p>
            <a:r>
              <a:rPr lang="en-GB" dirty="0"/>
              <a:t>WCG-SCOPA </a:t>
            </a:r>
            <a:r>
              <a:rPr lang="en-ZA" dirty="0"/>
              <a:t>1 April 19 – 30 September 19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dirty="0"/>
              <a:t>PFS recommended criminal action (SAPS cases) in 4 cases finalised during the 1</a:t>
            </a:r>
            <a:r>
              <a:rPr lang="en-ZA" sz="1400" baseline="30000" dirty="0"/>
              <a:t>st</a:t>
            </a:r>
            <a:r>
              <a:rPr lang="en-ZA" sz="1400" dirty="0"/>
              <a:t> and 2</a:t>
            </a:r>
            <a:r>
              <a:rPr lang="en-ZA" sz="1400" baseline="30000" dirty="0"/>
              <a:t>nd</a:t>
            </a:r>
            <a:r>
              <a:rPr lang="en-ZA" sz="1400" dirty="0"/>
              <a:t> quarters of 2019/2020. </a:t>
            </a:r>
          </a:p>
          <a:p>
            <a:endParaRPr lang="en-ZA" sz="1400" dirty="0"/>
          </a:p>
          <a:p>
            <a:r>
              <a:rPr lang="en-ZA" sz="1400" dirty="0"/>
              <a:t>In another case a criminal matter had been reported with SAPS and PFS filed a supplementary affidavit with SAPS following its investigation.</a:t>
            </a:r>
          </a:p>
          <a:p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3559281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39552" y="2780928"/>
            <a:ext cx="8281291" cy="936625"/>
          </a:xfrm>
        </p:spPr>
        <p:txBody>
          <a:bodyPr/>
          <a:lstStyle/>
          <a:p>
            <a:pPr algn="ctr"/>
            <a:r>
              <a:rPr lang="en-GB" dirty="0"/>
              <a:t>Department of Health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2052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Outcomes of Finalised Cases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12</a:t>
            </a:fld>
            <a:endParaRPr lang="en-ZA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43080" y="6468150"/>
            <a:ext cx="4138573" cy="230832"/>
          </a:xfrm>
        </p:spPr>
        <p:txBody>
          <a:bodyPr/>
          <a:lstStyle/>
          <a:p>
            <a:r>
              <a:rPr lang="en-GB" dirty="0"/>
              <a:t>WCG-SCOPA </a:t>
            </a:r>
            <a:r>
              <a:rPr lang="en-ZA" dirty="0"/>
              <a:t>1 April 19  – 30 September 19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169555"/>
              </p:ext>
            </p:extLst>
          </p:nvPr>
        </p:nvGraphicFramePr>
        <p:xfrm>
          <a:off x="471488" y="1671637"/>
          <a:ext cx="8060952" cy="3341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4573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39552" y="2780928"/>
            <a:ext cx="8281291" cy="936625"/>
          </a:xfrm>
        </p:spPr>
        <p:txBody>
          <a:bodyPr/>
          <a:lstStyle/>
          <a:p>
            <a:pPr algn="ctr"/>
            <a:r>
              <a:rPr lang="en-GB" dirty="0"/>
              <a:t>Department of Education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1753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Outcomes of Completed Cases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14</a:t>
            </a:fld>
            <a:endParaRPr lang="en-ZA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43080" y="6468150"/>
            <a:ext cx="4138573" cy="230832"/>
          </a:xfrm>
        </p:spPr>
        <p:txBody>
          <a:bodyPr/>
          <a:lstStyle/>
          <a:p>
            <a:r>
              <a:rPr lang="en-GB" dirty="0"/>
              <a:t>WCG-SCOPA </a:t>
            </a:r>
            <a:r>
              <a:rPr lang="en-ZA" dirty="0"/>
              <a:t>1 April – 30 September 19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1245131"/>
              </p:ext>
            </p:extLst>
          </p:nvPr>
        </p:nvGraphicFramePr>
        <p:xfrm>
          <a:off x="539552" y="1196752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4310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336125"/>
            <a:ext cx="8597205" cy="559256"/>
          </a:xfrm>
          <a:noFill/>
        </p:spPr>
        <p:txBody>
          <a:bodyPr/>
          <a:lstStyle/>
          <a:p>
            <a:r>
              <a:rPr lang="en-ZA" dirty="0"/>
              <a:t>Recommendations made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15</a:t>
            </a:fld>
            <a:endParaRPr lang="en-ZA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WCG-SCOPA </a:t>
            </a:r>
            <a:r>
              <a:rPr lang="en-ZA" dirty="0"/>
              <a:t>1 April 19 – 30 September 19 </a:t>
            </a:r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95275" y="1196753"/>
            <a:ext cx="4204717" cy="4176464"/>
          </a:xfrm>
        </p:spPr>
        <p:txBody>
          <a:bodyPr/>
          <a:lstStyle/>
          <a:p>
            <a:r>
              <a:rPr lang="en-ZA" dirty="0"/>
              <a:t>7 Disciplinary Action Recommendations made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831779" y="1196753"/>
            <a:ext cx="4060701" cy="3240359"/>
          </a:xfrm>
        </p:spPr>
        <p:txBody>
          <a:bodyPr/>
          <a:lstStyle/>
          <a:p>
            <a:r>
              <a:rPr lang="en-ZA" dirty="0"/>
              <a:t>15 Control/Other Recommendations made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3656448"/>
              </p:ext>
            </p:extLst>
          </p:nvPr>
        </p:nvGraphicFramePr>
        <p:xfrm>
          <a:off x="4831778" y="1700808"/>
          <a:ext cx="3700662" cy="2550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554322"/>
              </p:ext>
            </p:extLst>
          </p:nvPr>
        </p:nvGraphicFramePr>
        <p:xfrm>
          <a:off x="316685" y="1841123"/>
          <a:ext cx="4348733" cy="2111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071395"/>
              </p:ext>
            </p:extLst>
          </p:nvPr>
        </p:nvGraphicFramePr>
        <p:xfrm>
          <a:off x="4831777" y="1752602"/>
          <a:ext cx="4060704" cy="2828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9222315"/>
              </p:ext>
            </p:extLst>
          </p:nvPr>
        </p:nvGraphicFramePr>
        <p:xfrm>
          <a:off x="295274" y="1752602"/>
          <a:ext cx="4354286" cy="2828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59267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Outcome of finalised Disciplinary Action recommendations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16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WCG-SCOPA Statistics 3rd quarter 30092013</a:t>
            </a:r>
            <a:endParaRPr lang="en-GB" dirty="0"/>
          </a:p>
        </p:txBody>
      </p:sp>
      <p:graphicFrame>
        <p:nvGraphicFramePr>
          <p:cNvPr id="7" name="Chart 6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4730253"/>
              </p:ext>
            </p:extLst>
          </p:nvPr>
        </p:nvGraphicFramePr>
        <p:xfrm>
          <a:off x="827584" y="1470660"/>
          <a:ext cx="7704856" cy="419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9760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17</a:t>
            </a:fld>
            <a:endParaRPr lang="en-ZA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ZA" dirty="0"/>
              <a:t>Criminal cases</a:t>
            </a: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43080" y="6468150"/>
            <a:ext cx="4138573" cy="230832"/>
          </a:xfrm>
        </p:spPr>
        <p:txBody>
          <a:bodyPr/>
          <a:lstStyle/>
          <a:p>
            <a:r>
              <a:rPr lang="en-GB" dirty="0"/>
              <a:t>WCG-SCOPA </a:t>
            </a:r>
            <a:r>
              <a:rPr lang="en-ZA" dirty="0"/>
              <a:t>1 April 19 – 30 September 19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95274" y="1052736"/>
            <a:ext cx="8741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ZA" sz="1100" dirty="0"/>
          </a:p>
          <a:p>
            <a:r>
              <a:rPr lang="en-ZA" sz="1400" dirty="0"/>
              <a:t>PFS recommended criminal action (SAPS cases) in 3 cases finalised during the 1</a:t>
            </a:r>
            <a:r>
              <a:rPr lang="en-ZA" sz="1400" baseline="30000" dirty="0"/>
              <a:t>st</a:t>
            </a:r>
            <a:r>
              <a:rPr lang="en-ZA" sz="1400" dirty="0"/>
              <a:t> and  2</a:t>
            </a:r>
            <a:r>
              <a:rPr lang="en-ZA" sz="1400" baseline="30000" dirty="0"/>
              <a:t>nd</a:t>
            </a:r>
            <a:r>
              <a:rPr lang="en-ZA" sz="1400" dirty="0"/>
              <a:t> quarters of 2019/2020. </a:t>
            </a:r>
          </a:p>
          <a:p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val="385127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39552" y="2780928"/>
            <a:ext cx="8281291" cy="936625"/>
          </a:xfrm>
        </p:spPr>
        <p:txBody>
          <a:bodyPr>
            <a:normAutofit fontScale="92500"/>
          </a:bodyPr>
          <a:lstStyle/>
          <a:p>
            <a:pPr algn="ctr"/>
            <a:r>
              <a:rPr lang="en-GB" dirty="0"/>
              <a:t>Department of Transport and Public Works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1753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Outcomes of Completed Cases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19</a:t>
            </a:fld>
            <a:endParaRPr lang="en-ZA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43080" y="6468150"/>
            <a:ext cx="4138573" cy="230832"/>
          </a:xfrm>
        </p:spPr>
        <p:txBody>
          <a:bodyPr/>
          <a:lstStyle/>
          <a:p>
            <a:r>
              <a:rPr lang="en-GB" dirty="0"/>
              <a:t>WCG-SCOPA </a:t>
            </a:r>
            <a:r>
              <a:rPr lang="en-ZA" dirty="0"/>
              <a:t>1 April 19 – 30 September 19 </a:t>
            </a:r>
            <a:endParaRPr lang="en-GB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578346"/>
              </p:ext>
            </p:extLst>
          </p:nvPr>
        </p:nvGraphicFramePr>
        <p:xfrm>
          <a:off x="611560" y="1268760"/>
          <a:ext cx="788139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058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1" b="78222"/>
          <a:stretch/>
        </p:blipFill>
        <p:spPr bwMode="auto">
          <a:xfrm>
            <a:off x="0" y="43934"/>
            <a:ext cx="91440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1" y="1600202"/>
            <a:ext cx="8075239" cy="514023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ZA" sz="1200" b="0" dirty="0"/>
              <a:t>Your ref: 11/4/1/2/1</a:t>
            </a:r>
          </a:p>
          <a:p>
            <a:pPr>
              <a:spcBef>
                <a:spcPts val="0"/>
              </a:spcBef>
            </a:pPr>
            <a:endParaRPr lang="en-ZA" sz="1200" b="0" dirty="0"/>
          </a:p>
          <a:p>
            <a:pPr>
              <a:spcBef>
                <a:spcPts val="0"/>
              </a:spcBef>
            </a:pPr>
            <a:r>
              <a:rPr lang="en-ZA" sz="1200" b="0" dirty="0"/>
              <a:t>Mr L </a:t>
            </a:r>
            <a:r>
              <a:rPr lang="en-ZA" sz="1200" b="0" dirty="0" err="1"/>
              <a:t>Mvimbi</a:t>
            </a:r>
            <a:r>
              <a:rPr lang="en-ZA" sz="1200" b="0" dirty="0"/>
              <a:t>, MPP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1200" b="0" dirty="0"/>
              <a:t>Chairperson of the Standing Committee on Public Accounts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1200" b="0" dirty="0"/>
              <a:t>P O Box 648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1200" b="0" dirty="0"/>
              <a:t>Cape Town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1200" b="0" dirty="0"/>
              <a:t>8000</a:t>
            </a:r>
          </a:p>
          <a:p>
            <a:pPr marL="0" indent="0">
              <a:spcBef>
                <a:spcPts val="0"/>
              </a:spcBef>
              <a:buNone/>
            </a:pPr>
            <a:endParaRPr lang="en-ZA" sz="1200" b="0" dirty="0"/>
          </a:p>
          <a:p>
            <a:pPr>
              <a:spcBef>
                <a:spcPts val="0"/>
              </a:spcBef>
            </a:pPr>
            <a:r>
              <a:rPr lang="en-ZA" sz="1200" b="0" dirty="0"/>
              <a:t>Dear Mr </a:t>
            </a:r>
            <a:r>
              <a:rPr lang="en-ZA" sz="1200" b="0" dirty="0" err="1"/>
              <a:t>Mvimbi</a:t>
            </a:r>
            <a:endParaRPr lang="en-ZA" sz="1200" b="0" dirty="0"/>
          </a:p>
          <a:p>
            <a:pPr marL="0" indent="0">
              <a:spcBef>
                <a:spcPts val="0"/>
              </a:spcBef>
              <a:buNone/>
            </a:pPr>
            <a:endParaRPr lang="en-ZA" sz="1200" b="0" dirty="0"/>
          </a:p>
          <a:p>
            <a:pPr>
              <a:spcBef>
                <a:spcPts val="0"/>
              </a:spcBef>
            </a:pPr>
            <a:r>
              <a:rPr lang="en-US" sz="1200" dirty="0"/>
              <a:t>BRIEFING ON CASES INVESTIGATED PER DEPARTMENT AND ENTITY DURING 1</a:t>
            </a:r>
            <a:r>
              <a:rPr lang="en-US" sz="1200" baseline="30000" dirty="0"/>
              <a:t>ST</a:t>
            </a:r>
            <a:r>
              <a:rPr lang="en-US" sz="1200" dirty="0"/>
              <a:t> AND 2</a:t>
            </a:r>
            <a:r>
              <a:rPr lang="en-US" sz="1200" baseline="30000" dirty="0"/>
              <a:t>ND</a:t>
            </a:r>
            <a:r>
              <a:rPr lang="en-US" sz="1200" dirty="0"/>
              <a:t> QUARTERS OF 2019/20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 algn="just">
              <a:spcBef>
                <a:spcPts val="0"/>
              </a:spcBef>
            </a:pPr>
            <a:r>
              <a:rPr lang="en-US" sz="1200" b="0" dirty="0"/>
              <a:t>Your letter dated 24 April 2020 refers.</a:t>
            </a:r>
            <a:endParaRPr lang="en-ZA" sz="1200" b="0" dirty="0"/>
          </a:p>
          <a:p>
            <a:pPr marL="0" indent="0" algn="just">
              <a:spcBef>
                <a:spcPts val="0"/>
              </a:spcBef>
              <a:buNone/>
            </a:pPr>
            <a:endParaRPr lang="en-ZA" sz="1200" b="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ZA" sz="1200" b="0" dirty="0"/>
              <a:t>I am pleased to submit herewith our presentation in the above-mentioned regard.  We appreciate the engagement with the Public Accounts Committee.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ZA" sz="1200" b="0" dirty="0"/>
          </a:p>
          <a:p>
            <a:pPr marL="0" indent="0">
              <a:spcBef>
                <a:spcPts val="0"/>
              </a:spcBef>
              <a:buNone/>
            </a:pPr>
            <a:r>
              <a:rPr lang="en-ZA" sz="1200" b="0" dirty="0"/>
              <a:t>Yours sincerely</a:t>
            </a:r>
          </a:p>
          <a:p>
            <a:pPr marL="0" indent="0">
              <a:spcBef>
                <a:spcPts val="0"/>
              </a:spcBef>
              <a:buNone/>
            </a:pPr>
            <a:endParaRPr lang="en-ZA" sz="1200" b="0" dirty="0"/>
          </a:p>
          <a:p>
            <a:pPr marL="0" indent="0">
              <a:spcBef>
                <a:spcPts val="0"/>
              </a:spcBef>
              <a:buNone/>
            </a:pPr>
            <a:endParaRPr lang="en-ZA" sz="1200" b="0" dirty="0"/>
          </a:p>
          <a:p>
            <a:pPr marL="0" indent="0">
              <a:spcBef>
                <a:spcPts val="0"/>
              </a:spcBef>
              <a:buNone/>
            </a:pPr>
            <a:r>
              <a:rPr lang="en-ZA" sz="1200" b="0" i="1" dirty="0"/>
              <a:t>Electronically signed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1200" dirty="0"/>
              <a:t>Ruthven Janse van Rensburg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1200" dirty="0"/>
              <a:t>Chief Director:  Provincial Forensic Services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1200" dirty="0"/>
              <a:t>Date: 27 APRIL 2020</a:t>
            </a:r>
          </a:p>
        </p:txBody>
      </p:sp>
      <p:sp>
        <p:nvSpPr>
          <p:cNvPr id="4" name="Rectangle 3"/>
          <p:cNvSpPr/>
          <p:nvPr/>
        </p:nvSpPr>
        <p:spPr>
          <a:xfrm>
            <a:off x="4540411" y="32304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ZA" sz="1600" dirty="0"/>
              <a:t>Provincial Forensic Services</a:t>
            </a:r>
          </a:p>
          <a:p>
            <a:r>
              <a:rPr lang="en-ZA" sz="1100" dirty="0"/>
              <a:t>Reference:  2/11/2/R</a:t>
            </a:r>
          </a:p>
          <a:p>
            <a:r>
              <a:rPr lang="en-ZA" sz="1100" dirty="0"/>
              <a:t>Enquiries:  Ruthven Janse van Rensburg</a:t>
            </a:r>
          </a:p>
          <a:p>
            <a:r>
              <a:rPr lang="en-ZA" dirty="0"/>
              <a:t> 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</a:t>
            </a:fld>
            <a:endParaRPr lang="en-ZA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43080" y="6468150"/>
            <a:ext cx="4138573" cy="230832"/>
          </a:xfrm>
        </p:spPr>
        <p:txBody>
          <a:bodyPr/>
          <a:lstStyle/>
          <a:p>
            <a:r>
              <a:rPr lang="en-GB" dirty="0"/>
              <a:t>WCG-SCOPA </a:t>
            </a:r>
            <a:r>
              <a:rPr lang="en-ZA" dirty="0"/>
              <a:t>1 April 19 - 30 Sep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995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336125"/>
            <a:ext cx="8597205" cy="559256"/>
          </a:xfrm>
          <a:noFill/>
        </p:spPr>
        <p:txBody>
          <a:bodyPr/>
          <a:lstStyle/>
          <a:p>
            <a:r>
              <a:rPr lang="en-ZA" dirty="0"/>
              <a:t>Recommendations made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06839F-D7A4-4E5D-B93D-768AD4D1DB36}" type="slidenum">
              <a:rPr kumimoji="0" lang="en-ZA" b="0" i="0" u="none" strike="noStrike" kern="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ZA" b="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WCG-SCOPA </a:t>
            </a:r>
            <a:r>
              <a:rPr kumimoji="0" lang="en-ZA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1 April 19 – 30 September 19 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95275" y="1196753"/>
            <a:ext cx="4060701" cy="2880319"/>
          </a:xfrm>
        </p:spPr>
        <p:txBody>
          <a:bodyPr/>
          <a:lstStyle/>
          <a:p>
            <a:r>
              <a:rPr lang="en-ZA" dirty="0"/>
              <a:t>1 Disciplinary Action Recommendation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28247" y="1196753"/>
            <a:ext cx="4364234" cy="2880319"/>
          </a:xfrm>
        </p:spPr>
        <p:txBody>
          <a:bodyPr/>
          <a:lstStyle/>
          <a:p>
            <a:r>
              <a:rPr lang="en-ZA" dirty="0"/>
              <a:t>3 Control/Other Recommendations made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71800" y="4070889"/>
            <a:ext cx="3528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b="1" dirty="0"/>
              <a:t>1 Civil Action Recommendation made</a:t>
            </a:r>
          </a:p>
        </p:txBody>
      </p:sp>
      <p:graphicFrame>
        <p:nvGraphicFramePr>
          <p:cNvPr id="12" name="Chart 11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6108513"/>
              </p:ext>
            </p:extLst>
          </p:nvPr>
        </p:nvGraphicFramePr>
        <p:xfrm>
          <a:off x="306625" y="1687461"/>
          <a:ext cx="4090076" cy="2245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0339433"/>
              </p:ext>
            </p:extLst>
          </p:nvPr>
        </p:nvGraphicFramePr>
        <p:xfrm>
          <a:off x="4587646" y="1604413"/>
          <a:ext cx="4189071" cy="2328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052548"/>
              </p:ext>
            </p:extLst>
          </p:nvPr>
        </p:nvGraphicFramePr>
        <p:xfrm>
          <a:off x="2206916" y="4449797"/>
          <a:ext cx="4309300" cy="2018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19792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741221" cy="559256"/>
          </a:xfrm>
        </p:spPr>
        <p:txBody>
          <a:bodyPr/>
          <a:lstStyle/>
          <a:p>
            <a:r>
              <a:rPr lang="en-ZA" dirty="0"/>
              <a:t>Outcome of finalised Disciplinary Action recommendations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21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WCG-SCOPA Statistics 3rd quarter 30092013</a:t>
            </a:r>
            <a:endParaRPr lang="en-GB" dirty="0"/>
          </a:p>
        </p:txBody>
      </p:sp>
      <p:graphicFrame>
        <p:nvGraphicFramePr>
          <p:cNvPr id="8" name="Chart 7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076047"/>
              </p:ext>
            </p:extLst>
          </p:nvPr>
        </p:nvGraphicFramePr>
        <p:xfrm>
          <a:off x="2280557" y="2155371"/>
          <a:ext cx="4307668" cy="2353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822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22</a:t>
            </a:fld>
            <a:endParaRPr lang="en-ZA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ZA" dirty="0"/>
              <a:t>Criminal cases</a:t>
            </a: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43080" y="6468150"/>
            <a:ext cx="4138573" cy="230832"/>
          </a:xfrm>
        </p:spPr>
        <p:txBody>
          <a:bodyPr/>
          <a:lstStyle/>
          <a:p>
            <a:r>
              <a:rPr lang="en-GB" dirty="0"/>
              <a:t>WCG-SCOPA </a:t>
            </a:r>
            <a:r>
              <a:rPr lang="en-ZA" dirty="0"/>
              <a:t>1 April 19 – 30 September 19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95274" y="1052736"/>
            <a:ext cx="874122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ZA" sz="1100" dirty="0"/>
          </a:p>
          <a:p>
            <a:r>
              <a:rPr lang="en-ZA" sz="1400" dirty="0"/>
              <a:t>PFS recommended criminal action to be reported SAPS in one case finalised during the 1</a:t>
            </a:r>
            <a:r>
              <a:rPr lang="en-ZA" sz="1400" baseline="30000" dirty="0"/>
              <a:t>st</a:t>
            </a:r>
            <a:r>
              <a:rPr lang="en-ZA" sz="1400" dirty="0"/>
              <a:t> and  2</a:t>
            </a:r>
            <a:r>
              <a:rPr lang="en-ZA" sz="1400" baseline="30000" dirty="0"/>
              <a:t>nd</a:t>
            </a:r>
            <a:r>
              <a:rPr lang="en-ZA" sz="1400" dirty="0"/>
              <a:t> quarters of 2019/2020. </a:t>
            </a:r>
          </a:p>
          <a:p>
            <a:endParaRPr lang="en-ZA" sz="1400" dirty="0"/>
          </a:p>
          <a:p>
            <a:r>
              <a:rPr lang="en-US" sz="1400" dirty="0"/>
              <a:t>In another case a criminal matter had been reported with SAPS and PFS filed a supplementary affidavit with SAPS following its investigation.</a:t>
            </a:r>
          </a:p>
          <a:p>
            <a:endParaRPr lang="en-ZA" sz="1400" dirty="0"/>
          </a:p>
          <a:p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val="651640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39552" y="2780928"/>
            <a:ext cx="8281291" cy="936625"/>
          </a:xfrm>
        </p:spPr>
        <p:txBody>
          <a:bodyPr/>
          <a:lstStyle/>
          <a:p>
            <a:pPr algn="ctr"/>
            <a:r>
              <a:rPr lang="en-GB" dirty="0"/>
              <a:t>Department of Cultural Affairs and Sport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1753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Outcomes of Completed Cases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24</a:t>
            </a:fld>
            <a:endParaRPr lang="en-ZA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43080" y="6468150"/>
            <a:ext cx="4138573" cy="230832"/>
          </a:xfrm>
        </p:spPr>
        <p:txBody>
          <a:bodyPr/>
          <a:lstStyle/>
          <a:p>
            <a:r>
              <a:rPr lang="en-GB" dirty="0"/>
              <a:t>WCG-SCOPA </a:t>
            </a:r>
            <a:r>
              <a:rPr lang="en-ZA" dirty="0"/>
              <a:t>1 April 19 – 30 September 19 </a:t>
            </a:r>
            <a:endParaRPr lang="en-GB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089509"/>
              </p:ext>
            </p:extLst>
          </p:nvPr>
        </p:nvGraphicFramePr>
        <p:xfrm>
          <a:off x="1403648" y="1390650"/>
          <a:ext cx="7056784" cy="3262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8307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39552" y="2780928"/>
            <a:ext cx="8281291" cy="936625"/>
          </a:xfrm>
        </p:spPr>
        <p:txBody>
          <a:bodyPr/>
          <a:lstStyle/>
          <a:p>
            <a:pPr algn="ctr"/>
            <a:r>
              <a:rPr lang="en-GB" dirty="0"/>
              <a:t>Department of Human Settlements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1753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Outcomes of Completed Cases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26</a:t>
            </a:fld>
            <a:endParaRPr lang="en-ZA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43080" y="6468150"/>
            <a:ext cx="4138573" cy="230832"/>
          </a:xfrm>
        </p:spPr>
        <p:txBody>
          <a:bodyPr/>
          <a:lstStyle/>
          <a:p>
            <a:r>
              <a:rPr lang="en-GB" dirty="0"/>
              <a:t>WCG-SCOPA </a:t>
            </a:r>
            <a:r>
              <a:rPr lang="en-ZA" dirty="0"/>
              <a:t>1 April 19 – 30 September 19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661228"/>
              </p:ext>
            </p:extLst>
          </p:nvPr>
        </p:nvGraphicFramePr>
        <p:xfrm>
          <a:off x="1115616" y="1390650"/>
          <a:ext cx="7416824" cy="3694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57043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336125"/>
            <a:ext cx="8597205" cy="559256"/>
          </a:xfrm>
          <a:noFill/>
        </p:spPr>
        <p:txBody>
          <a:bodyPr/>
          <a:lstStyle/>
          <a:p>
            <a:r>
              <a:rPr lang="en-ZA" dirty="0"/>
              <a:t>Recommendations made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06839F-D7A4-4E5D-B93D-768AD4D1DB36}" type="slidenum">
              <a:rPr kumimoji="0" lang="en-ZA" b="0" i="0" u="none" strike="noStrike" kern="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ZA" b="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</a:rPr>
              <a:t>WCG-SCOPA </a:t>
            </a:r>
            <a:r>
              <a:rPr kumimoji="0" lang="en-ZA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</a:rPr>
              <a:t>1 April 19 – 30 September 19 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8" name="Chart 7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490676"/>
              </p:ext>
            </p:extLst>
          </p:nvPr>
        </p:nvGraphicFramePr>
        <p:xfrm>
          <a:off x="2123728" y="2117271"/>
          <a:ext cx="4696171" cy="2623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555776" y="1366677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ZA" sz="1100" b="1" dirty="0"/>
              <a:t>1 Control/Other Recommendation made</a:t>
            </a:r>
          </a:p>
        </p:txBody>
      </p:sp>
    </p:spTree>
    <p:extLst>
      <p:ext uri="{BB962C8B-B14F-4D97-AF65-F5344CB8AC3E}">
        <p14:creationId xmlns:p14="http://schemas.microsoft.com/office/powerpoint/2010/main" val="41053352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39552" y="2780928"/>
            <a:ext cx="8281291" cy="93662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dirty="0"/>
              <a:t>Department of Economic Development and Tourism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17535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Outcomes of Completed Cases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29</a:t>
            </a:fld>
            <a:endParaRPr lang="en-ZA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43080" y="6468150"/>
            <a:ext cx="4138573" cy="230832"/>
          </a:xfrm>
        </p:spPr>
        <p:txBody>
          <a:bodyPr/>
          <a:lstStyle/>
          <a:p>
            <a:r>
              <a:rPr lang="en-GB" dirty="0"/>
              <a:t>WCG-SCOPA </a:t>
            </a:r>
            <a:r>
              <a:rPr lang="en-ZA" dirty="0"/>
              <a:t>1 April 19 – 30 September 19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280796"/>
              </p:ext>
            </p:extLst>
          </p:nvPr>
        </p:nvGraphicFramePr>
        <p:xfrm>
          <a:off x="827584" y="1390650"/>
          <a:ext cx="7632848" cy="3478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2127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39552" y="2780928"/>
            <a:ext cx="8281291" cy="936625"/>
          </a:xfrm>
        </p:spPr>
        <p:txBody>
          <a:bodyPr>
            <a:normAutofit fontScale="92500"/>
          </a:bodyPr>
          <a:lstStyle/>
          <a:p>
            <a:pPr algn="ctr"/>
            <a:r>
              <a:rPr lang="en-GB" dirty="0"/>
              <a:t>Case Load Reconciliation – All Departments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50998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336125"/>
            <a:ext cx="8597205" cy="559256"/>
          </a:xfrm>
          <a:noFill/>
        </p:spPr>
        <p:txBody>
          <a:bodyPr/>
          <a:lstStyle/>
          <a:p>
            <a:r>
              <a:rPr lang="en-ZA" dirty="0"/>
              <a:t>Recommendations made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06839F-D7A4-4E5D-B93D-768AD4D1DB36}" type="slidenum">
              <a:rPr kumimoji="0" lang="en-ZA" b="0" i="0" u="none" strike="noStrike" kern="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ZA" b="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WCG-SCOPA </a:t>
            </a:r>
            <a:r>
              <a:rPr kumimoji="0" lang="en-ZA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1 April 19 – 30 September </a:t>
            </a:r>
            <a:r>
              <a:rPr kumimoji="0" lang="en-ZA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19 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331640" y="1196752"/>
            <a:ext cx="5976664" cy="4176464"/>
          </a:xfrm>
        </p:spPr>
        <p:txBody>
          <a:bodyPr/>
          <a:lstStyle/>
          <a:p>
            <a:r>
              <a:rPr lang="en-ZA" dirty="0"/>
              <a:t>2 Control/Other Recommendations made</a:t>
            </a:r>
          </a:p>
        </p:txBody>
      </p:sp>
      <p:graphicFrame>
        <p:nvGraphicFramePr>
          <p:cNvPr id="7" name="Chart 6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445706"/>
              </p:ext>
            </p:extLst>
          </p:nvPr>
        </p:nvGraphicFramePr>
        <p:xfrm>
          <a:off x="2324100" y="2117271"/>
          <a:ext cx="4495799" cy="2623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1080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39552" y="2780928"/>
            <a:ext cx="8281291" cy="936625"/>
          </a:xfrm>
        </p:spPr>
        <p:txBody>
          <a:bodyPr/>
          <a:lstStyle/>
          <a:p>
            <a:pPr algn="ctr"/>
            <a:r>
              <a:rPr lang="en-GB" dirty="0"/>
              <a:t>Department of Social Development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17535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Outcomes of Completed Cases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32</a:t>
            </a:fld>
            <a:endParaRPr lang="en-ZA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43080" y="6468150"/>
            <a:ext cx="4138573" cy="230832"/>
          </a:xfrm>
        </p:spPr>
        <p:txBody>
          <a:bodyPr/>
          <a:lstStyle/>
          <a:p>
            <a:r>
              <a:rPr lang="en-GB" dirty="0"/>
              <a:t>WCG-SCOPA </a:t>
            </a:r>
            <a:r>
              <a:rPr lang="en-ZA" dirty="0"/>
              <a:t>1 April 19 – 30 September 19</a:t>
            </a:r>
            <a:endParaRPr lang="en-GB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365996"/>
              </p:ext>
            </p:extLst>
          </p:nvPr>
        </p:nvGraphicFramePr>
        <p:xfrm>
          <a:off x="683568" y="1390650"/>
          <a:ext cx="7498085" cy="3694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30513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336125"/>
            <a:ext cx="8597205" cy="559256"/>
          </a:xfrm>
          <a:noFill/>
        </p:spPr>
        <p:txBody>
          <a:bodyPr/>
          <a:lstStyle/>
          <a:p>
            <a:r>
              <a:rPr lang="en-ZA" dirty="0"/>
              <a:t>Recommendations made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78080" y="6468150"/>
            <a:ext cx="514400" cy="45719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06839F-D7A4-4E5D-B93D-768AD4D1DB36}" type="slidenum">
              <a:rPr kumimoji="0" lang="en-ZA" sz="1100" b="0" i="0" u="none" strike="noStrike" kern="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ZA" sz="1100" b="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67944" y="6468150"/>
            <a:ext cx="4138573" cy="230832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WCG-SCOPA </a:t>
            </a:r>
            <a:r>
              <a:rPr kumimoji="0" lang="en-ZA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1 April 19 – 30 September 19 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835696" y="1196752"/>
            <a:ext cx="5472608" cy="4752528"/>
          </a:xfrm>
        </p:spPr>
        <p:txBody>
          <a:bodyPr/>
          <a:lstStyle/>
          <a:p>
            <a:r>
              <a:rPr lang="en-ZA" dirty="0"/>
              <a:t>	1 Disciplinary Action Recommendation made</a:t>
            </a:r>
          </a:p>
        </p:txBody>
      </p:sp>
      <p:graphicFrame>
        <p:nvGraphicFramePr>
          <p:cNvPr id="10" name="Chart 9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87391"/>
              </p:ext>
            </p:extLst>
          </p:nvPr>
        </p:nvGraphicFramePr>
        <p:xfrm>
          <a:off x="1259632" y="1988840"/>
          <a:ext cx="633670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27091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39552" y="2780928"/>
            <a:ext cx="8281291" cy="936625"/>
          </a:xfrm>
        </p:spPr>
        <p:txBody>
          <a:bodyPr/>
          <a:lstStyle/>
          <a:p>
            <a:pPr algn="ctr"/>
            <a:r>
              <a:rPr lang="en-GB" dirty="0"/>
              <a:t>Thank you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175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  <a:noFill/>
        </p:spPr>
        <p:txBody>
          <a:bodyPr/>
          <a:lstStyle/>
          <a:p>
            <a:r>
              <a:rPr lang="en-ZA" dirty="0"/>
              <a:t>Case Load Reconciliation – All Departments</a:t>
            </a:r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43080" y="6468150"/>
            <a:ext cx="4138573" cy="230832"/>
          </a:xfrm>
        </p:spPr>
        <p:txBody>
          <a:bodyPr/>
          <a:lstStyle/>
          <a:p>
            <a:r>
              <a:rPr lang="en-ZA" dirty="0"/>
              <a:t>1</a:t>
            </a:r>
            <a:endParaRPr lang="en-GB" dirty="0"/>
          </a:p>
          <a:p>
            <a:r>
              <a:rPr lang="en-ZA" dirty="0"/>
              <a:t>WCG SCOPA 1 April 19 – 30 Sep 19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16920"/>
              </p:ext>
            </p:extLst>
          </p:nvPr>
        </p:nvGraphicFramePr>
        <p:xfrm>
          <a:off x="1475656" y="980726"/>
          <a:ext cx="4780726" cy="3182918"/>
        </p:xfrm>
        <a:graphic>
          <a:graphicData uri="http://schemas.openxmlformats.org/drawingml/2006/table">
            <a:tbl>
              <a:tblPr/>
              <a:tblGrid>
                <a:gridCol w="3668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30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="1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CASE</a:t>
                      </a:r>
                      <a:r>
                        <a:rPr lang="en-ZA" sz="1100" b="1" baseline="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LOAD RECONCILIATION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ZA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2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2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981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Cases open as at 1 April 2019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2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981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Q1 &amp;</a:t>
                      </a:r>
                      <a:r>
                        <a:rPr lang="en-ZA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Q2 19/20</a:t>
                      </a:r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 -  New Cases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2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981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Q1 &amp;</a:t>
                      </a:r>
                      <a:r>
                        <a:rPr lang="en-ZA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Q2 19/20</a:t>
                      </a:r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  - Finalised Cases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2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981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Q1 &amp; Q2 - 19.20  - Duplicate/Incorporated Cases</a:t>
                      </a:r>
                    </a:p>
                    <a:p>
                      <a:pPr algn="l" fontAlgn="ctr"/>
                      <a:endParaRPr lang="en-ZA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E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2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653367"/>
                  </a:ext>
                </a:extLst>
              </a:tr>
              <a:tr h="514981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Cases on hand as at 30 September</a:t>
                      </a:r>
                      <a:r>
                        <a:rPr lang="en-ZA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2019</a:t>
                      </a:r>
                      <a:endParaRPr lang="en-ZA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2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261687"/>
              </p:ext>
            </p:extLst>
          </p:nvPr>
        </p:nvGraphicFramePr>
        <p:xfrm>
          <a:off x="1475656" y="4319850"/>
          <a:ext cx="4780726" cy="1833365"/>
        </p:xfrm>
        <a:graphic>
          <a:graphicData uri="http://schemas.openxmlformats.org/drawingml/2006/table">
            <a:tbl>
              <a:tblPr/>
              <a:tblGrid>
                <a:gridCol w="3668437">
                  <a:extLst>
                    <a:ext uri="{9D8B030D-6E8A-4147-A177-3AD203B41FA5}">
                      <a16:colId xmlns:a16="http://schemas.microsoft.com/office/drawing/2014/main" val="2080930717"/>
                    </a:ext>
                  </a:extLst>
                </a:gridCol>
                <a:gridCol w="1112289">
                  <a:extLst>
                    <a:ext uri="{9D8B030D-6E8A-4147-A177-3AD203B41FA5}">
                      <a16:colId xmlns:a16="http://schemas.microsoft.com/office/drawing/2014/main" val="2575990700"/>
                    </a:ext>
                  </a:extLst>
                </a:gridCol>
              </a:tblGrid>
              <a:tr h="6165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="1" kern="12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 OF CASE LOAD ON HAND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ZA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2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2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982544"/>
                  </a:ext>
                </a:extLst>
              </a:tr>
              <a:tr h="60840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</a:t>
                      </a:r>
                      <a:r>
                        <a:rPr lang="en-ZA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Progress (Refer to Slide 5)</a:t>
                      </a:r>
                      <a:endParaRPr lang="en-ZA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2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602987"/>
                  </a:ext>
                </a:extLst>
              </a:tr>
              <a:tr h="60840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Not yet started (as at 30 September 2019)</a:t>
                      </a:r>
                      <a:endParaRPr lang="en-ZA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2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312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510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7D7AE-0810-41CB-8657-22313CC4B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Investigations in progress during Q1 and Q2 2019- 20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E7400D-76C6-470F-9951-E1C4C0E4BB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9D0DB5-8BF3-4EFA-BDE4-1D7B440DCD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WCG-SCOPA Statistics 3rd quarter 30092013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280674"/>
              </p:ext>
            </p:extLst>
          </p:nvPr>
        </p:nvGraphicFramePr>
        <p:xfrm>
          <a:off x="1063623" y="1261110"/>
          <a:ext cx="7314456" cy="4754880"/>
        </p:xfrm>
        <a:graphic>
          <a:graphicData uri="http://schemas.openxmlformats.org/drawingml/2006/table">
            <a:tbl>
              <a:tblPr/>
              <a:tblGrid>
                <a:gridCol w="1512882">
                  <a:extLst>
                    <a:ext uri="{9D8B030D-6E8A-4147-A177-3AD203B41FA5}">
                      <a16:colId xmlns:a16="http://schemas.microsoft.com/office/drawing/2014/main" val="4224232143"/>
                    </a:ext>
                  </a:extLst>
                </a:gridCol>
                <a:gridCol w="1078751">
                  <a:extLst>
                    <a:ext uri="{9D8B030D-6E8A-4147-A177-3AD203B41FA5}">
                      <a16:colId xmlns:a16="http://schemas.microsoft.com/office/drawing/2014/main" val="592124489"/>
                    </a:ext>
                  </a:extLst>
                </a:gridCol>
                <a:gridCol w="2433767">
                  <a:extLst>
                    <a:ext uri="{9D8B030D-6E8A-4147-A177-3AD203B41FA5}">
                      <a16:colId xmlns:a16="http://schemas.microsoft.com/office/drawing/2014/main" val="1696517657"/>
                    </a:ext>
                  </a:extLst>
                </a:gridCol>
                <a:gridCol w="2289056">
                  <a:extLst>
                    <a:ext uri="{9D8B030D-6E8A-4147-A177-3AD203B41FA5}">
                      <a16:colId xmlns:a16="http://schemas.microsoft.com/office/drawing/2014/main" val="281560404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FIU Number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Allegation Type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How Reported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133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Agriculture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Corruption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Internal Tip-off line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9363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Agriculture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Fraud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Departmental Referral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2249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PFS19-20-0-000001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Agriculture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Nepotism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Whistle-blower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6382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DSD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Fraud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Departmental Referral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95857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DSD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Theft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Departmental Referral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454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PFS19-20-0-000002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DSD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Corruption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Departmental Referral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32509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PFS19-20-0-000010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DSD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Fraud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Departmental Referral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59356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HEALTH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Fraud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Departmental Referral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16273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HEALTH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Fraud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Departmental Referral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863917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HEALTH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Procurement Irregularities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Internal Tip-off line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5346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HEALTH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Nepotism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Internal Tip-off line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37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Health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Nepotism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Internal Tip-off line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6968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Fraud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Departmental Referral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337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Corruption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Departmental Referral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5825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PFS17-18-0-000036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 &amp; PW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procurement irregularities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Departmental Referral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9647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PFS17-18-0-000041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 &amp; PW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Nepotism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Whistle-blower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5375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 &amp; PW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Corruption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Internal Tip-off line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0683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 &amp; PW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Theft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Departmental Referral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57553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PFS17-18-0-000030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WCED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Financial Irregularities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Departmental Referral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886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WCED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Financial Irregularities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Departmental Referral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9239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PFS19-20-0-000003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WCED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Fraud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Departmental Referral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3343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PFS19-20-0-000007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WCED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Financial Irregularities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Internal Tip-off line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3957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PFS19-20-0-000008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WCED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Financial Irregularities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Departmental Referral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553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PFS19-20-0-000011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WCED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Theft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Departmental Referral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60969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PFS19-20-0-000014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WCED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Financial Irregularities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Departmental Referral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473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2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8AEF-9076-40FC-9FDB-EA538A757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Cases finalised 1 April 2019 - 30 September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4B6874-7952-4A1E-AFEE-90DB31A6F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A39469-515D-45BA-8996-DD08AD489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dirty="0"/>
              <a:t>WCG-SCOPA Statistics 1 April 19 – 30 September 19</a:t>
            </a:r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628396"/>
              </p:ext>
            </p:extLst>
          </p:nvPr>
        </p:nvGraphicFramePr>
        <p:xfrm>
          <a:off x="867188" y="1196979"/>
          <a:ext cx="7454074" cy="4883140"/>
        </p:xfrm>
        <a:graphic>
          <a:graphicData uri="http://schemas.openxmlformats.org/drawingml/2006/table">
            <a:tbl>
              <a:tblPr/>
              <a:tblGrid>
                <a:gridCol w="516426">
                  <a:extLst>
                    <a:ext uri="{9D8B030D-6E8A-4147-A177-3AD203B41FA5}">
                      <a16:colId xmlns:a16="http://schemas.microsoft.com/office/drawing/2014/main" val="3081421447"/>
                    </a:ext>
                  </a:extLst>
                </a:gridCol>
                <a:gridCol w="974389">
                  <a:extLst>
                    <a:ext uri="{9D8B030D-6E8A-4147-A177-3AD203B41FA5}">
                      <a16:colId xmlns:a16="http://schemas.microsoft.com/office/drawing/2014/main" val="3945999153"/>
                    </a:ext>
                  </a:extLst>
                </a:gridCol>
                <a:gridCol w="1325169">
                  <a:extLst>
                    <a:ext uri="{9D8B030D-6E8A-4147-A177-3AD203B41FA5}">
                      <a16:colId xmlns:a16="http://schemas.microsoft.com/office/drawing/2014/main" val="48436213"/>
                    </a:ext>
                  </a:extLst>
                </a:gridCol>
                <a:gridCol w="867206">
                  <a:extLst>
                    <a:ext uri="{9D8B030D-6E8A-4147-A177-3AD203B41FA5}">
                      <a16:colId xmlns:a16="http://schemas.microsoft.com/office/drawing/2014/main" val="421622830"/>
                    </a:ext>
                  </a:extLst>
                </a:gridCol>
                <a:gridCol w="857462">
                  <a:extLst>
                    <a:ext uri="{9D8B030D-6E8A-4147-A177-3AD203B41FA5}">
                      <a16:colId xmlns:a16="http://schemas.microsoft.com/office/drawing/2014/main" val="2034395361"/>
                    </a:ext>
                  </a:extLst>
                </a:gridCol>
                <a:gridCol w="1627229">
                  <a:extLst>
                    <a:ext uri="{9D8B030D-6E8A-4147-A177-3AD203B41FA5}">
                      <a16:colId xmlns:a16="http://schemas.microsoft.com/office/drawing/2014/main" val="3758321203"/>
                    </a:ext>
                  </a:extLst>
                </a:gridCol>
                <a:gridCol w="1286193">
                  <a:extLst>
                    <a:ext uri="{9D8B030D-6E8A-4147-A177-3AD203B41FA5}">
                      <a16:colId xmlns:a16="http://schemas.microsoft.com/office/drawing/2014/main" val="2691159865"/>
                    </a:ext>
                  </a:extLst>
                </a:gridCol>
              </a:tblGrid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No.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FIU Number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Allegation Type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Department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Date file closed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Outcome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Financial Implications - Rand Amount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294203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PFS17-18-0-000006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Financial Irregularities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WCED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2019/05/13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Fraud and/or Corruption, Irregularity and/or Non-Compliance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R169550.00 (Possible corruption)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5899116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PFS17-18-0-000015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Fraud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WCED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2019/05/13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Investigation with no adverse findings but with recommendations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845846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PFS17-18-0-000039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Corruption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WCED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2019/05/03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Corruption, extortion and theft 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R117 600 (Corruption); R1095.75 (Theft)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503131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PFS17-18-0-000042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procurement irregularities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WCED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2019/05/24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Investigation with no adverse findings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726051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PFS18-19-0-000001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Fraud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WCED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2019/05/06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Investigation with no adverse findings but with recommendations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209915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PFS18-19-0-000016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Fraud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 &amp; PW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2019/05/28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Corruption, Fraud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R4329.56 (Irregular expenditure)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739051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PFS18-19-0-000017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Fraud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DSD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2019/05/24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Irregularity and/or Non-Compliance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3732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PFS18-19-0-000028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Corruption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DSD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2019/05/15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Investigation with no adverse findings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684976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PFS17-18-0-000017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Financial Irregularities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WCED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2019/06/24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Non-compliance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131593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PFS18-19-0-000015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Fraud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 &amp; PW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2019/06/27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Fraud, Other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R436106.00 (Irregular Expenditure, Fraud)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564995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PFS19-20-0-000009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Financial Irregularities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WCED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2019/06/24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Investigation with no adverse findings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146813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PFS18-19-0-000010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Procurement Irregularities 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DCAS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2019/07/31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Investigation with no adverse findings 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460271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PFS17-18-0-000031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Financial Irregularities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WCED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2019/08/05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Irregularity and/or Non-Compliance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67882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PFS18-19-0-000003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HR Irregularities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HS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2019/08/26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Non-compliance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764943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PFS18-19-0-000007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Corruption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WCED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2019/08/23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Fraud, Corruption, Other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611684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PFS18-19-0-000008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Theft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WCED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2019/08/20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Non-compliance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972860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PFS18-19-0-000012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Corruption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HEALTH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2019/08/21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Investigation with no adverse findings 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041190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PFS18-19-0-000018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Fraud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DEDAT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2019/08/20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Irregularity 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341976"/>
                  </a:ext>
                </a:extLst>
              </a:tr>
              <a:tr h="24415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PFS19-20-0-000017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Alleged Fraud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HS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2019/09/30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Investigation with no adverse findings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 marL="5846" marR="5846" marT="5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37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563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ZA" dirty="0"/>
              <a:t>Outcomes of finalised cases – All Departments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78080" y="6468150"/>
            <a:ext cx="514400" cy="230832"/>
          </a:xfrm>
        </p:spPr>
        <p:txBody>
          <a:bodyPr/>
          <a:lstStyle/>
          <a:p>
            <a:fld id="{8406839F-D7A4-4E5D-B93D-768AD4D1DB36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43080" y="6468150"/>
            <a:ext cx="4138573" cy="230832"/>
          </a:xfrm>
        </p:spPr>
        <p:txBody>
          <a:bodyPr/>
          <a:lstStyle/>
          <a:p>
            <a:r>
              <a:rPr lang="en-GB" dirty="0"/>
              <a:t>WCG-SCOPA </a:t>
            </a:r>
            <a:r>
              <a:rPr lang="en-ZA" dirty="0"/>
              <a:t>1 April 19 – 30 September 19 </a:t>
            </a:r>
            <a:endParaRPr lang="en-GB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100827"/>
              </p:ext>
            </p:extLst>
          </p:nvPr>
        </p:nvGraphicFramePr>
        <p:xfrm>
          <a:off x="611560" y="1390650"/>
          <a:ext cx="7766520" cy="38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4986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ZA" dirty="0"/>
              <a:t>Recommendations made &amp; current status– All Departments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WCG-SCOPA </a:t>
            </a:r>
            <a:r>
              <a:rPr lang="en-ZA" dirty="0"/>
              <a:t>1 April  19 – 30 September 19 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3174647"/>
          </a:xfrm>
        </p:spPr>
        <p:txBody>
          <a:bodyPr/>
          <a:lstStyle/>
          <a:p>
            <a:r>
              <a:rPr lang="en-ZA" dirty="0"/>
              <a:t>    21 Control/Other Recommendations made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A9C926-8109-48D7-ADD4-12775452CF81}"/>
              </a:ext>
            </a:extLst>
          </p:cNvPr>
          <p:cNvSpPr txBox="1"/>
          <p:nvPr/>
        </p:nvSpPr>
        <p:spPr>
          <a:xfrm>
            <a:off x="3203848" y="4371399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1 Civil Recommendation was made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AE36AD5-8B09-40C0-B304-E6DA4F5062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1780" y="1196752"/>
            <a:ext cx="4060701" cy="2664296"/>
          </a:xfrm>
        </p:spPr>
        <p:txBody>
          <a:bodyPr/>
          <a:lstStyle/>
          <a:p>
            <a:r>
              <a:rPr lang="en-US" dirty="0"/>
              <a:t>9  Disciplinary Recommendations were made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6DA3813-FF8C-45DD-BF81-691569C950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338446"/>
              </p:ext>
            </p:extLst>
          </p:nvPr>
        </p:nvGraphicFramePr>
        <p:xfrm>
          <a:off x="135156" y="1384812"/>
          <a:ext cx="4032448" cy="2664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87809"/>
              </p:ext>
            </p:extLst>
          </p:nvPr>
        </p:nvGraphicFramePr>
        <p:xfrm>
          <a:off x="4831779" y="1659730"/>
          <a:ext cx="4060701" cy="2550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591384"/>
              </p:ext>
            </p:extLst>
          </p:nvPr>
        </p:nvGraphicFramePr>
        <p:xfrm>
          <a:off x="2637196" y="4673231"/>
          <a:ext cx="4224933" cy="1794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5196419"/>
              </p:ext>
            </p:extLst>
          </p:nvPr>
        </p:nvGraphicFramePr>
        <p:xfrm>
          <a:off x="395376" y="1659729"/>
          <a:ext cx="4176624" cy="2550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52545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848725" cy="655736"/>
          </a:xfrm>
        </p:spPr>
        <p:txBody>
          <a:bodyPr/>
          <a:lstStyle/>
          <a:p>
            <a:pPr algn="ctr"/>
            <a:r>
              <a:rPr lang="en-ZA" dirty="0"/>
              <a:t>Outcome of finalised Disciplinary Action recommendations</a:t>
            </a:r>
            <a:br>
              <a:rPr lang="en-ZA" dirty="0"/>
            </a:br>
            <a:r>
              <a:rPr lang="en-ZA" dirty="0"/>
              <a:t> All Departments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WCG-SCOPA Statistics 3rd quarter 30092013</a:t>
            </a:r>
            <a:endParaRPr lang="en-GB" dirty="0"/>
          </a:p>
        </p:txBody>
      </p:sp>
      <p:graphicFrame>
        <p:nvGraphicFramePr>
          <p:cNvPr id="7" name="Chart 6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5080140"/>
              </p:ext>
            </p:extLst>
          </p:nvPr>
        </p:nvGraphicFramePr>
        <p:xfrm>
          <a:off x="611560" y="1470660"/>
          <a:ext cx="7920879" cy="4262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79029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5" val="n/h/r1zNZ+uLfX4pvKHBZZMsZqKpVmQp"/>
  <p:tag name="SMARTBOX_SB2" val="4EA1ZNr7a5lNBMyQCX9x/TKDuKOrxNs8"/>
  <p:tag name="THINKCELLPRESENTATIONDONOTDELETE" val="&lt;?xml version=&quot;1.0&quot; encoding=&quot;UTF-16&quot; standalone=&quot;yes&quot;?&gt;&#10;&lt;root reqver=&quot;17839&quot;&gt;&lt;version val=&quot;2107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2&quot;&gt;&lt;elem m_fUsage=&quot;2.71000000000000000000E+000&quot;&gt;&lt;m_ppcolschidx val=&quot;0&quot;/&gt;&lt;m_rgb r=&quot;0&quot; g=&quot;32&quot; b=&quot;9b&quot;/&gt;&lt;/elem&gt;&lt;elem m_fUsage=&quot;7.29000000000000090000E-001&quot;&gt;&lt;m_ppcolschidx val=&quot;0&quot;/&gt;&lt;m_rgb r=&quot;0&quot; g=&quot;96&quot; b=&quot;33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368"/>
  <p:tag name="SMARTBOX_SB1" val="Wf9MXAXG6E1/9B/7EXz0FWhUUork4+DhzrR7R5fBYeYQzMpmTDpxLC/MJm00QZg2dvZRXYV31rgpitB72fvkWDsgJK5ohi+54ClNXQLYvoHXD0rCJeVmWnjrA4sDDc4GADc7BPMl6/rBXWk8gTXS7BQ0LHfZFFjWGr5n9ZqzzGo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kgf6QsQMytz7XQAXBkU45hJoGkBVdF3e"/>
  <p:tag name="SMARTBOX_SB8" val="tTCkwJn3A4ske96X0njIiQ=="/>
  <p:tag name="SMARTBOX_SB7" val="owjU+t/i5LxMWfmvLPlZKw==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kgf6QsQMytz7XQAXBkU45hJoGkBVdF3e"/>
  <p:tag name="SMARTBOX_SB8" val="tTCkwJn3A4ske96X0njIiQ=="/>
  <p:tag name="SMARTBOX_SB7" val="owjU+t/i5LxMWfmvLPlZKw==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kgf6QsQMytz7XQAXBkU45hJoGkBVdF3e"/>
  <p:tag name="SMARTBOX_SB8" val="tTCkwJn3A4ske96X0njIiQ=="/>
  <p:tag name="SMARTBOX_SB7" val="owjU+t/i5LxMWfmvLPlZKw==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kgf6QsQMytz7XQAXBkU45hJoGkBVdF3e"/>
  <p:tag name="SMARTBOX_SB8" val="tTCkwJn3A4ske96X0njIiQ=="/>
  <p:tag name="SMARTBOX_SB7" val="owjU+t/i5LxMWfmvLPlZKw==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kgf6QsQMytz7XQAXBkU45hJoGkBVdF3e"/>
  <p:tag name="SMARTBOX_SB8" val="tTCkwJn3A4ske96X0njIiQ=="/>
  <p:tag name="SMARTBOX_SB7" val="owjU+t/i5LxMWfmvLPlZKw==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kgf6QsQMytz7XQAXBkU45hJoGkBVdF3e"/>
  <p:tag name="SMARTBOX_SB8" val="tTCkwJn3A4ske96X0njIiQ=="/>
  <p:tag name="SMARTBOX_SB7" val="owjU+t/i5LxMWfmvLPlZKw==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kgf6QsQMytz7XQAXBkU45hJoGkBVdF3e"/>
  <p:tag name="SMARTBOX_SB8" val="tTCkwJn3A4ske96X0njIiQ=="/>
  <p:tag name="SMARTBOX_SB7" val="owjU+t/i5LxMWfmvLPlZKw==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kgf6QsQMytz7XQAXBkU45hJoGkBVdF3e"/>
  <p:tag name="SMARTBOX_SB8" val="tTCkwJn3A4ske96X0njIiQ=="/>
  <p:tag name="SMARTBOX_SB7" val="owjU+t/i5LxMWfmvLPlZKw==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snTsFZ8Y/CBJMgu9y8Dq8/H4Owf5ZP/3"/>
  <p:tag name="SMARTBOX_SB8" val="0iCA1Z23kaaMiGZOE1yeGg=="/>
  <p:tag name="SMARTBOX_SB7" val="U8/1IBd/oCkOa3RV9JIGzg==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kgf6QsQMytz7XQAXBkU45hJoGkBVdF3e"/>
  <p:tag name="SMARTBOX_SB8" val="tTCkwJn3A4ske96X0njIiQ=="/>
  <p:tag name="SMARTBOX_SB7" val="owjU+t/i5LxMWfmvLPlZKw=="/>
</p:tagLst>
</file>

<file path=ppt/theme/theme1.xml><?xml version="1.0" encoding="utf-8"?>
<a:theme xmlns:a="http://schemas.openxmlformats.org/drawingml/2006/main" name="Template for presentations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emplate for presentations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8">
    <a:dk1>
      <a:sysClr val="windowText" lastClr="000000"/>
    </a:dk1>
    <a:lt1>
      <a:sysClr val="window" lastClr="FFFFFF"/>
    </a:lt1>
    <a:dk2>
      <a:srgbClr val="003399"/>
    </a:dk2>
    <a:lt2>
      <a:srgbClr val="3377FF"/>
    </a:lt2>
    <a:accent1>
      <a:srgbClr val="73AFB6"/>
    </a:accent1>
    <a:accent2>
      <a:srgbClr val="956E8E"/>
    </a:accent2>
    <a:accent3>
      <a:srgbClr val="998F86"/>
    </a:accent3>
    <a:accent4>
      <a:srgbClr val="C4BEB8"/>
    </a:accent4>
    <a:accent5>
      <a:srgbClr val="5C8727"/>
    </a:accent5>
    <a:accent6>
      <a:srgbClr val="F89728"/>
    </a:accent6>
    <a:hlink>
      <a:srgbClr val="B5121B"/>
    </a:hlink>
    <a:folHlink>
      <a:srgbClr val="998F86"/>
    </a:folHlink>
  </a:clrScheme>
  <a:fontScheme name="Western Cape Governmen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8">
    <a:dk1>
      <a:sysClr val="windowText" lastClr="000000"/>
    </a:dk1>
    <a:lt1>
      <a:sysClr val="window" lastClr="FFFFFF"/>
    </a:lt1>
    <a:dk2>
      <a:srgbClr val="003399"/>
    </a:dk2>
    <a:lt2>
      <a:srgbClr val="3377FF"/>
    </a:lt2>
    <a:accent1>
      <a:srgbClr val="73AFB6"/>
    </a:accent1>
    <a:accent2>
      <a:srgbClr val="956E8E"/>
    </a:accent2>
    <a:accent3>
      <a:srgbClr val="998F86"/>
    </a:accent3>
    <a:accent4>
      <a:srgbClr val="C4BEB8"/>
    </a:accent4>
    <a:accent5>
      <a:srgbClr val="5C8727"/>
    </a:accent5>
    <a:accent6>
      <a:srgbClr val="F89728"/>
    </a:accent6>
    <a:hlink>
      <a:srgbClr val="B5121B"/>
    </a:hlink>
    <a:folHlink>
      <a:srgbClr val="998F86"/>
    </a:folHlink>
  </a:clrScheme>
  <a:fontScheme name="Western Cape Governmen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8">
    <a:dk1>
      <a:sysClr val="windowText" lastClr="000000"/>
    </a:dk1>
    <a:lt1>
      <a:sysClr val="window" lastClr="FFFFFF"/>
    </a:lt1>
    <a:dk2>
      <a:srgbClr val="003399"/>
    </a:dk2>
    <a:lt2>
      <a:srgbClr val="3377FF"/>
    </a:lt2>
    <a:accent1>
      <a:srgbClr val="73AFB6"/>
    </a:accent1>
    <a:accent2>
      <a:srgbClr val="956E8E"/>
    </a:accent2>
    <a:accent3>
      <a:srgbClr val="998F86"/>
    </a:accent3>
    <a:accent4>
      <a:srgbClr val="C4BEB8"/>
    </a:accent4>
    <a:accent5>
      <a:srgbClr val="5C8727"/>
    </a:accent5>
    <a:accent6>
      <a:srgbClr val="F89728"/>
    </a:accent6>
    <a:hlink>
      <a:srgbClr val="B5121B"/>
    </a:hlink>
    <a:folHlink>
      <a:srgbClr val="998F86"/>
    </a:folHlink>
  </a:clrScheme>
  <a:fontScheme name="Western Cape Governmen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 for presentations</Template>
  <TotalTime>15563</TotalTime>
  <Words>1159</Words>
  <Application>Microsoft Office PowerPoint</Application>
  <PresentationFormat>On-screen Show (4:3)</PresentationFormat>
  <Paragraphs>408</Paragraphs>
  <Slides>34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Century Gothic</vt:lpstr>
      <vt:lpstr>Times New Roman</vt:lpstr>
      <vt:lpstr>Template for presentations</vt:lpstr>
      <vt:lpstr>1_Template for presentations</vt:lpstr>
      <vt:lpstr>think-cell Slide</vt:lpstr>
      <vt:lpstr>PROVINCIAL FORENSIC SERVICE</vt:lpstr>
      <vt:lpstr>PowerPoint Presentation</vt:lpstr>
      <vt:lpstr>PowerPoint Presentation</vt:lpstr>
      <vt:lpstr>Case Load Reconciliation – All Departments</vt:lpstr>
      <vt:lpstr>Investigations in progress during Q1 and Q2 2019- 20</vt:lpstr>
      <vt:lpstr>Cases finalised 1 April 2019 - 30 September 2019</vt:lpstr>
      <vt:lpstr>Outcomes of finalised cases – All Departments</vt:lpstr>
      <vt:lpstr>Recommendations made &amp; current status– All Departments</vt:lpstr>
      <vt:lpstr>Outcome of finalised Disciplinary Action recommendations  All Departments</vt:lpstr>
      <vt:lpstr>Criminal cases – All Departments</vt:lpstr>
      <vt:lpstr>PowerPoint Presentation</vt:lpstr>
      <vt:lpstr>Outcomes of Finalised Cases</vt:lpstr>
      <vt:lpstr>PowerPoint Presentation</vt:lpstr>
      <vt:lpstr>Outcomes of Completed Cases</vt:lpstr>
      <vt:lpstr>Recommendations made</vt:lpstr>
      <vt:lpstr>Outcome of finalised Disciplinary Action recommendations</vt:lpstr>
      <vt:lpstr>Criminal cases</vt:lpstr>
      <vt:lpstr>PowerPoint Presentation</vt:lpstr>
      <vt:lpstr>Outcomes of Completed Cases</vt:lpstr>
      <vt:lpstr>Recommendations made</vt:lpstr>
      <vt:lpstr>Outcome of finalised Disciplinary Action recommendations</vt:lpstr>
      <vt:lpstr>Criminal cases</vt:lpstr>
      <vt:lpstr>PowerPoint Presentation</vt:lpstr>
      <vt:lpstr>Outcomes of Completed Cases</vt:lpstr>
      <vt:lpstr>PowerPoint Presentation</vt:lpstr>
      <vt:lpstr>Outcomes of Completed Cases</vt:lpstr>
      <vt:lpstr>Recommendations made</vt:lpstr>
      <vt:lpstr>PowerPoint Presentation</vt:lpstr>
      <vt:lpstr>Outcomes of Completed Cases</vt:lpstr>
      <vt:lpstr>Recommendations made</vt:lpstr>
      <vt:lpstr>PowerPoint Presentation</vt:lpstr>
      <vt:lpstr>Outcomes of Completed Cases </vt:lpstr>
      <vt:lpstr>Recommendations made</vt:lpstr>
      <vt:lpstr>PowerPoint Presentation</vt:lpstr>
    </vt:vector>
  </TitlesOfParts>
  <Company>PGWC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Statistics</dc:title>
  <dc:creator>Henriette Robson</dc:creator>
  <cp:keywords>POTX</cp:keywords>
  <cp:lastModifiedBy>Nozipho Maholwana</cp:lastModifiedBy>
  <cp:revision>1715</cp:revision>
  <cp:lastPrinted>2013-07-17T10:57:41Z</cp:lastPrinted>
  <dcterms:created xsi:type="dcterms:W3CDTF">2013-01-11T13:18:26Z</dcterms:created>
  <dcterms:modified xsi:type="dcterms:W3CDTF">2020-04-28T10:18:14Z</dcterms:modified>
  <cp:category>CI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44da156c-9682-46ee-85f0-1e4774893c71</vt:lpwstr>
  </property>
  <property fmtid="{D5CDD505-2E9C-101B-9397-08002B2CF9AE}" pid="3" name="DeloitteMetaDataTag1">
    <vt:lpwstr>DA - HANA</vt:lpwstr>
  </property>
  <property fmtid="{D5CDD505-2E9C-101B-9397-08002B2CF9AE}" pid="4" name="DeloitteMetaDataTag2">
    <vt:lpwstr>Not Applicable</vt:lpwstr>
  </property>
  <property fmtid="{D5CDD505-2E9C-101B-9397-08002B2CF9AE}" pid="5" name="DeloitteMetaDataTag3">
    <vt:lpwstr>Not Applicable</vt:lpwstr>
  </property>
  <property fmtid="{D5CDD505-2E9C-101B-9397-08002B2CF9AE}" pid="6" name="DeloitteDocumentType">
    <vt:lpwstr>General</vt:lpwstr>
  </property>
  <property fmtid="{D5CDD505-2E9C-101B-9397-08002B2CF9AE}" pid="7" name="DeloitteMetaDataTag4">
    <vt:lpwstr>2014</vt:lpwstr>
  </property>
  <property fmtid="{D5CDD505-2E9C-101B-9397-08002B2CF9AE}" pid="8" name="DeloitteDivision">
    <vt:lpwstr>None</vt:lpwstr>
  </property>
  <property fmtid="{D5CDD505-2E9C-101B-9397-08002B2CF9AE}" pid="9" name="DeloitteBusinessUnit">
    <vt:lpwstr>None</vt:lpwstr>
  </property>
  <property fmtid="{D5CDD505-2E9C-101B-9397-08002B2CF9AE}" pid="10" name="DeloitteCompany">
    <vt:lpwstr>DeloitteZA</vt:lpwstr>
  </property>
  <property fmtid="{D5CDD505-2E9C-101B-9397-08002B2CF9AE}" pid="11" name="DeloitteCountry">
    <vt:lpwstr>SouthAfrica</vt:lpwstr>
  </property>
  <property fmtid="{D5CDD505-2E9C-101B-9397-08002B2CF9AE}" pid="12" name="DeloitteServiceLine">
    <vt:lpwstr>None</vt:lpwstr>
  </property>
  <property fmtid="{D5CDD505-2E9C-101B-9397-08002B2CF9AE}" pid="13" name="DeloitteSecurityClassification">
    <vt:lpwstr>Internal</vt:lpwstr>
  </property>
  <property fmtid="{D5CDD505-2E9C-101B-9397-08002B2CF9AE}" pid="14" name="DeloitteSensitivity">
    <vt:lpwstr>FirmPersonalAndConfidential</vt:lpwstr>
  </property>
</Properties>
</file>