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commentAuthors.xml" ContentType="application/vnd.openxmlformats-officedocument.presentationml.commentAuthors+xml"/>
  <Override PartName="/ppt/diagrams/layout1.xml" ContentType="application/vnd.openxmlformats-officedocument.drawingml.diagram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diagrams/data1.xml" ContentType="application/vnd.openxmlformats-officedocument.drawingml.diagramData+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emf" ContentType="image/x-emf"/>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20" r:id="rId3"/>
    <p:sldMasterId id="2147483759" r:id="rId4"/>
  </p:sldMasterIdLst>
  <p:notesMasterIdLst>
    <p:notesMasterId r:id="rId29"/>
  </p:notesMasterIdLst>
  <p:handoutMasterIdLst>
    <p:handoutMasterId r:id="rId30"/>
  </p:handoutMasterIdLst>
  <p:sldIdLst>
    <p:sldId id="1155" r:id="rId5"/>
    <p:sldId id="1214" r:id="rId6"/>
    <p:sldId id="1223" r:id="rId7"/>
    <p:sldId id="1224" r:id="rId8"/>
    <p:sldId id="1225" r:id="rId9"/>
    <p:sldId id="1226" r:id="rId10"/>
    <p:sldId id="1227" r:id="rId11"/>
    <p:sldId id="1228" r:id="rId12"/>
    <p:sldId id="1229" r:id="rId13"/>
    <p:sldId id="1231" r:id="rId14"/>
    <p:sldId id="1232" r:id="rId15"/>
    <p:sldId id="1233" r:id="rId16"/>
    <p:sldId id="1234" r:id="rId17"/>
    <p:sldId id="1235" r:id="rId18"/>
    <p:sldId id="1236" r:id="rId19"/>
    <p:sldId id="1237" r:id="rId20"/>
    <p:sldId id="1238" r:id="rId21"/>
    <p:sldId id="1239" r:id="rId22"/>
    <p:sldId id="1213" r:id="rId23"/>
    <p:sldId id="1247" r:id="rId24"/>
    <p:sldId id="1241" r:id="rId25"/>
    <p:sldId id="1242" r:id="rId26"/>
    <p:sldId id="1246" r:id="rId27"/>
    <p:sldId id="1145" r:id="rId28"/>
  </p:sldIdLst>
  <p:sldSz cx="9144000" cy="6858000" type="screen4x3"/>
  <p:notesSz cx="7010400" cy="9296400"/>
  <p:defaultTextStyle>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itchFamily="34" charset="-128"/>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itchFamily="34" charset="-128"/>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itchFamily="34" charset="-128"/>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itchFamily="34" charset="-128"/>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itchFamily="34"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siah Lodi" initials="JL"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C400E"/>
    <a:srgbClr val="EC1E0A"/>
    <a:srgbClr val="D30B0A"/>
    <a:srgbClr val="BE0105"/>
    <a:srgbClr val="E50009"/>
    <a:srgbClr val="C2D909"/>
    <a:srgbClr val="1F8312"/>
    <a:srgbClr val="155903"/>
    <a:srgbClr val="FD8F0D"/>
    <a:srgbClr val="19670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41" autoAdjust="0"/>
    <p:restoredTop sz="94992" autoAdjust="0"/>
  </p:normalViewPr>
  <p:slideViewPr>
    <p:cSldViewPr snapToObjects="1">
      <p:cViewPr varScale="1">
        <p:scale>
          <a:sx n="69" d="100"/>
          <a:sy n="69" d="100"/>
        </p:scale>
        <p:origin x="-1374" y="-10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20" d="100"/>
        <a:sy n="120" d="100"/>
      </p:scale>
      <p:origin x="0" y="-228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1.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2.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E0B78B2-5A48-9846-A4D6-739C093043AD}" type="doc">
      <dgm:prSet loTypeId="urn:microsoft.com/office/officeart/2005/8/layout/chevron1" loCatId="" qsTypeId="urn:microsoft.com/office/officeart/2005/8/quickstyle/simple1" qsCatId="simple" csTypeId="urn:microsoft.com/office/officeart/2005/8/colors/accent1_2" csCatId="accent1" phldr="1"/>
      <dgm:spPr/>
    </dgm:pt>
    <dgm:pt modelId="{0A1EFCA0-6C04-456A-99B6-C984B6DFA2C1}">
      <dgm:prSet phldrT="[Text]" custT="1"/>
      <dgm:spPr>
        <a:solidFill>
          <a:schemeClr val="tx1">
            <a:lumMod val="65000"/>
            <a:lumOff val="35000"/>
          </a:schemeClr>
        </a:solidFill>
      </dgm:spPr>
      <dgm:t>
        <a:bodyPr/>
        <a:lstStyle/>
        <a:p>
          <a:r>
            <a:rPr lang="en-GB" sz="2000" b="1" dirty="0">
              <a:latin typeface="Arial" panose="020B0604020202020204" pitchFamily="34" charset="0"/>
              <a:cs typeface="Arial" panose="020B0604020202020204" pitchFamily="34" charset="0"/>
            </a:rPr>
            <a:t>Review, re-think and fast track implementation</a:t>
          </a:r>
        </a:p>
      </dgm:t>
    </dgm:pt>
    <dgm:pt modelId="{A6E596E4-2559-4D0B-AB8C-B17330EBD12D}" type="parTrans" cxnId="{243E152D-A5E9-4DB0-80E1-F22E9F3220DF}">
      <dgm:prSet/>
      <dgm:spPr/>
      <dgm:t>
        <a:bodyPr/>
        <a:lstStyle/>
        <a:p>
          <a:endParaRPr lang="en-US"/>
        </a:p>
      </dgm:t>
    </dgm:pt>
    <dgm:pt modelId="{471D44E6-0435-478A-961C-823A5E70A705}" type="sibTrans" cxnId="{243E152D-A5E9-4DB0-80E1-F22E9F3220DF}">
      <dgm:prSet/>
      <dgm:spPr/>
      <dgm:t>
        <a:bodyPr/>
        <a:lstStyle/>
        <a:p>
          <a:endParaRPr lang="en-US"/>
        </a:p>
      </dgm:t>
    </dgm:pt>
    <dgm:pt modelId="{E129573D-CFA6-7A46-BC8C-4416950C2F4D}" type="pres">
      <dgm:prSet presAssocID="{0E0B78B2-5A48-9846-A4D6-739C093043AD}" presName="Name0" presStyleCnt="0">
        <dgm:presLayoutVars>
          <dgm:dir/>
          <dgm:animLvl val="lvl"/>
          <dgm:resizeHandles val="exact"/>
        </dgm:presLayoutVars>
      </dgm:prSet>
      <dgm:spPr/>
    </dgm:pt>
    <dgm:pt modelId="{4CB40DBE-A414-422B-B8D1-9014CF67D774}" type="pres">
      <dgm:prSet presAssocID="{0A1EFCA0-6C04-456A-99B6-C984B6DFA2C1}" presName="parTxOnly" presStyleLbl="node1" presStyleIdx="0" presStyleCnt="1" custLinFactNeighborX="-49" custLinFactNeighborY="-11435">
        <dgm:presLayoutVars>
          <dgm:chMax val="0"/>
          <dgm:chPref val="0"/>
          <dgm:bulletEnabled val="1"/>
        </dgm:presLayoutVars>
      </dgm:prSet>
      <dgm:spPr/>
      <dgm:t>
        <a:bodyPr/>
        <a:lstStyle/>
        <a:p>
          <a:endParaRPr lang="en-US"/>
        </a:p>
      </dgm:t>
    </dgm:pt>
  </dgm:ptLst>
  <dgm:cxnLst>
    <dgm:cxn modelId="{B0037A79-0583-D64F-895D-9BFE55A29E4C}" type="presOf" srcId="{0A1EFCA0-6C04-456A-99B6-C984B6DFA2C1}" destId="{4CB40DBE-A414-422B-B8D1-9014CF67D774}" srcOrd="0" destOrd="0" presId="urn:microsoft.com/office/officeart/2005/8/layout/chevron1"/>
    <dgm:cxn modelId="{243E152D-A5E9-4DB0-80E1-F22E9F3220DF}" srcId="{0E0B78B2-5A48-9846-A4D6-739C093043AD}" destId="{0A1EFCA0-6C04-456A-99B6-C984B6DFA2C1}" srcOrd="0" destOrd="0" parTransId="{A6E596E4-2559-4D0B-AB8C-B17330EBD12D}" sibTransId="{471D44E6-0435-478A-961C-823A5E70A705}"/>
    <dgm:cxn modelId="{E04B1EE5-77D3-DB41-A5CE-9EBFA4F71CC4}" type="presOf" srcId="{0E0B78B2-5A48-9846-A4D6-739C093043AD}" destId="{E129573D-CFA6-7A46-BC8C-4416950C2F4D}" srcOrd="0" destOrd="0" presId="urn:microsoft.com/office/officeart/2005/8/layout/chevron1"/>
    <dgm:cxn modelId="{017A95DE-5C11-6944-B479-9DEDFD99FED5}" type="presParOf" srcId="{E129573D-CFA6-7A46-BC8C-4416950C2F4D}" destId="{4CB40DBE-A414-422B-B8D1-9014CF67D774}" srcOrd="0" destOrd="0" presId="urn:microsoft.com/office/officeart/2005/8/layout/chevro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604" cy="465341"/>
          </a:xfrm>
          <a:prstGeom prst="rect">
            <a:avLst/>
          </a:prstGeom>
        </p:spPr>
        <p:txBody>
          <a:bodyPr vert="horz" wrap="square" lIns="90416" tIns="45208" rIns="90416" bIns="45208" numCol="1" anchor="t" anchorCtr="0" compatLnSpc="1">
            <a:prstTxWarp prst="textNoShape">
              <a:avLst/>
            </a:prstTxWarp>
          </a:bodyPr>
          <a:lstStyle>
            <a:lvl1pPr eaLnBrk="1" hangingPunct="1">
              <a:defRPr sz="1200"/>
            </a:lvl1pPr>
          </a:lstStyle>
          <a:p>
            <a:pPr>
              <a:defRPr/>
            </a:pPr>
            <a:endParaRPr lang="en-ZA" altLang="en-US" dirty="0"/>
          </a:p>
        </p:txBody>
      </p:sp>
      <p:sp>
        <p:nvSpPr>
          <p:cNvPr id="3" name="Date Placeholder 2"/>
          <p:cNvSpPr>
            <a:spLocks noGrp="1"/>
          </p:cNvSpPr>
          <p:nvPr>
            <p:ph type="dt" sz="quarter" idx="1"/>
          </p:nvPr>
        </p:nvSpPr>
        <p:spPr>
          <a:xfrm>
            <a:off x="3970160" y="0"/>
            <a:ext cx="3038604" cy="465341"/>
          </a:xfrm>
          <a:prstGeom prst="rect">
            <a:avLst/>
          </a:prstGeom>
        </p:spPr>
        <p:txBody>
          <a:bodyPr vert="horz" wrap="square" lIns="90416" tIns="45208" rIns="90416" bIns="45208" numCol="1" anchor="t" anchorCtr="0" compatLnSpc="1">
            <a:prstTxWarp prst="textNoShape">
              <a:avLst/>
            </a:prstTxWarp>
          </a:bodyPr>
          <a:lstStyle>
            <a:lvl1pPr algn="r" eaLnBrk="1" hangingPunct="1">
              <a:defRPr sz="1200"/>
            </a:lvl1pPr>
          </a:lstStyle>
          <a:p>
            <a:pPr>
              <a:defRPr/>
            </a:pPr>
            <a:fld id="{A95F1E8F-4337-4EEA-ADE0-1816A0B15578}" type="datetimeFigureOut">
              <a:rPr lang="en-ZA" altLang="en-US"/>
              <a:pPr>
                <a:defRPr/>
              </a:pPr>
              <a:t>2020/05/08</a:t>
            </a:fld>
            <a:endParaRPr lang="en-ZA" altLang="en-US" dirty="0"/>
          </a:p>
        </p:txBody>
      </p:sp>
      <p:sp>
        <p:nvSpPr>
          <p:cNvPr id="4" name="Footer Placeholder 3"/>
          <p:cNvSpPr>
            <a:spLocks noGrp="1"/>
          </p:cNvSpPr>
          <p:nvPr>
            <p:ph type="ftr" sz="quarter" idx="2"/>
          </p:nvPr>
        </p:nvSpPr>
        <p:spPr>
          <a:xfrm>
            <a:off x="0" y="8829574"/>
            <a:ext cx="3038604" cy="465340"/>
          </a:xfrm>
          <a:prstGeom prst="rect">
            <a:avLst/>
          </a:prstGeom>
        </p:spPr>
        <p:txBody>
          <a:bodyPr vert="horz" wrap="square" lIns="90416" tIns="45208" rIns="90416" bIns="45208" numCol="1" anchor="b" anchorCtr="0" compatLnSpc="1">
            <a:prstTxWarp prst="textNoShape">
              <a:avLst/>
            </a:prstTxWarp>
          </a:bodyPr>
          <a:lstStyle>
            <a:lvl1pPr eaLnBrk="1" hangingPunct="1">
              <a:defRPr sz="1200"/>
            </a:lvl1pPr>
          </a:lstStyle>
          <a:p>
            <a:pPr>
              <a:defRPr/>
            </a:pPr>
            <a:endParaRPr lang="en-ZA" altLang="en-US" dirty="0"/>
          </a:p>
        </p:txBody>
      </p:sp>
      <p:sp>
        <p:nvSpPr>
          <p:cNvPr id="5" name="Slide Number Placeholder 4"/>
          <p:cNvSpPr>
            <a:spLocks noGrp="1"/>
          </p:cNvSpPr>
          <p:nvPr>
            <p:ph type="sldNum" sz="quarter" idx="3"/>
          </p:nvPr>
        </p:nvSpPr>
        <p:spPr>
          <a:xfrm>
            <a:off x="3970160" y="8829574"/>
            <a:ext cx="3038604" cy="465340"/>
          </a:xfrm>
          <a:prstGeom prst="rect">
            <a:avLst/>
          </a:prstGeom>
        </p:spPr>
        <p:txBody>
          <a:bodyPr vert="horz" wrap="square" lIns="90416" tIns="45208" rIns="90416" bIns="45208" numCol="1" anchor="b" anchorCtr="0" compatLnSpc="1">
            <a:prstTxWarp prst="textNoShape">
              <a:avLst/>
            </a:prstTxWarp>
          </a:bodyPr>
          <a:lstStyle>
            <a:lvl1pPr algn="r" eaLnBrk="1" hangingPunct="1">
              <a:defRPr sz="1200"/>
            </a:lvl1pPr>
          </a:lstStyle>
          <a:p>
            <a:pPr>
              <a:defRPr/>
            </a:pPr>
            <a:fld id="{FD877F5E-48A0-4D35-8E8F-FB17EE24D763}" type="slidenum">
              <a:rPr lang="en-ZA" altLang="en-US"/>
              <a:pPr>
                <a:defRPr/>
              </a:pPr>
              <a:t>‹#›</a:t>
            </a:fld>
            <a:endParaRPr lang="en-ZA" altLang="en-US" dirty="0"/>
          </a:p>
        </p:txBody>
      </p:sp>
    </p:spTree>
    <p:extLst>
      <p:ext uri="{BB962C8B-B14F-4D97-AF65-F5344CB8AC3E}">
        <p14:creationId xmlns:p14="http://schemas.microsoft.com/office/powerpoint/2010/main" xmlns="" val="4854728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604" cy="465341"/>
          </a:xfrm>
          <a:prstGeom prst="rect">
            <a:avLst/>
          </a:prstGeom>
        </p:spPr>
        <p:txBody>
          <a:bodyPr vert="horz" wrap="square" lIns="90416" tIns="45208" rIns="90416" bIns="45208" numCol="1" anchor="t" anchorCtr="0" compatLnSpc="1">
            <a:prstTxWarp prst="textNoShape">
              <a:avLst/>
            </a:prstTxWarp>
          </a:bodyPr>
          <a:lstStyle>
            <a:lvl1pPr>
              <a:defRPr sz="1200"/>
            </a:lvl1pPr>
          </a:lstStyle>
          <a:p>
            <a:pPr>
              <a:defRPr/>
            </a:pPr>
            <a:endParaRPr lang="en-ZA" altLang="en-US" dirty="0"/>
          </a:p>
        </p:txBody>
      </p:sp>
      <p:sp>
        <p:nvSpPr>
          <p:cNvPr id="3" name="Date Placeholder 2"/>
          <p:cNvSpPr>
            <a:spLocks noGrp="1"/>
          </p:cNvSpPr>
          <p:nvPr>
            <p:ph type="dt" idx="1"/>
          </p:nvPr>
        </p:nvSpPr>
        <p:spPr>
          <a:xfrm>
            <a:off x="3970160" y="0"/>
            <a:ext cx="3038604" cy="465341"/>
          </a:xfrm>
          <a:prstGeom prst="rect">
            <a:avLst/>
          </a:prstGeom>
        </p:spPr>
        <p:txBody>
          <a:bodyPr vert="horz" wrap="square" lIns="90416" tIns="45208" rIns="90416" bIns="45208" numCol="1" anchor="t" anchorCtr="0" compatLnSpc="1">
            <a:prstTxWarp prst="textNoShape">
              <a:avLst/>
            </a:prstTxWarp>
          </a:bodyPr>
          <a:lstStyle>
            <a:lvl1pPr algn="r">
              <a:defRPr sz="1200"/>
            </a:lvl1pPr>
          </a:lstStyle>
          <a:p>
            <a:pPr>
              <a:defRPr/>
            </a:pPr>
            <a:fld id="{8EE57824-2140-44FD-9E28-D8DE1A0246F8}" type="datetimeFigureOut">
              <a:rPr lang="en-ZA" altLang="en-US"/>
              <a:pPr>
                <a:defRPr/>
              </a:pPr>
              <a:t>2020/05/08</a:t>
            </a:fld>
            <a:endParaRPr lang="en-ZA" altLang="en-US" dirty="0"/>
          </a:p>
        </p:txBody>
      </p:sp>
      <p:sp>
        <p:nvSpPr>
          <p:cNvPr id="4" name="Slide Image Placeholder 3"/>
          <p:cNvSpPr>
            <a:spLocks noGrp="1" noRot="1" noChangeAspect="1"/>
          </p:cNvSpPr>
          <p:nvPr>
            <p:ph type="sldImg" idx="2"/>
          </p:nvPr>
        </p:nvSpPr>
        <p:spPr>
          <a:xfrm>
            <a:off x="1416050" y="1163638"/>
            <a:ext cx="4178300" cy="3135312"/>
          </a:xfrm>
          <a:prstGeom prst="rect">
            <a:avLst/>
          </a:prstGeom>
          <a:noFill/>
          <a:ln w="12700">
            <a:solidFill>
              <a:prstClr val="black"/>
            </a:solidFill>
          </a:ln>
        </p:spPr>
        <p:txBody>
          <a:bodyPr vert="horz" lIns="90416" tIns="45208" rIns="90416" bIns="45208" rtlCol="0" anchor="ctr"/>
          <a:lstStyle/>
          <a:p>
            <a:pPr lvl="0"/>
            <a:endParaRPr lang="en-ZA" noProof="0" dirty="0"/>
          </a:p>
        </p:txBody>
      </p:sp>
      <p:sp>
        <p:nvSpPr>
          <p:cNvPr id="5" name="Notes Placeholder 4"/>
          <p:cNvSpPr>
            <a:spLocks noGrp="1"/>
          </p:cNvSpPr>
          <p:nvPr>
            <p:ph type="body" sz="quarter" idx="3"/>
          </p:nvPr>
        </p:nvSpPr>
        <p:spPr>
          <a:xfrm>
            <a:off x="700714" y="4473512"/>
            <a:ext cx="5608974" cy="3660281"/>
          </a:xfrm>
          <a:prstGeom prst="rect">
            <a:avLst/>
          </a:prstGeom>
        </p:spPr>
        <p:txBody>
          <a:bodyPr vert="horz" wrap="square" lIns="90416" tIns="45208" rIns="90416" bIns="45208"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endParaRPr lang="en-ZA" altLang="en-US" noProof="0"/>
          </a:p>
        </p:txBody>
      </p:sp>
      <p:sp>
        <p:nvSpPr>
          <p:cNvPr id="6" name="Footer Placeholder 5"/>
          <p:cNvSpPr>
            <a:spLocks noGrp="1"/>
          </p:cNvSpPr>
          <p:nvPr>
            <p:ph type="ftr" sz="quarter" idx="4"/>
          </p:nvPr>
        </p:nvSpPr>
        <p:spPr>
          <a:xfrm>
            <a:off x="0" y="8831059"/>
            <a:ext cx="3038604" cy="465341"/>
          </a:xfrm>
          <a:prstGeom prst="rect">
            <a:avLst/>
          </a:prstGeom>
        </p:spPr>
        <p:txBody>
          <a:bodyPr vert="horz" wrap="square" lIns="90416" tIns="45208" rIns="90416" bIns="45208" numCol="1" anchor="b" anchorCtr="0" compatLnSpc="1">
            <a:prstTxWarp prst="textNoShape">
              <a:avLst/>
            </a:prstTxWarp>
          </a:bodyPr>
          <a:lstStyle>
            <a:lvl1pPr>
              <a:defRPr sz="1200"/>
            </a:lvl1pPr>
          </a:lstStyle>
          <a:p>
            <a:pPr>
              <a:defRPr/>
            </a:pPr>
            <a:endParaRPr lang="en-ZA" altLang="en-US" dirty="0"/>
          </a:p>
        </p:txBody>
      </p:sp>
      <p:sp>
        <p:nvSpPr>
          <p:cNvPr id="7" name="Slide Number Placeholder 6"/>
          <p:cNvSpPr>
            <a:spLocks noGrp="1"/>
          </p:cNvSpPr>
          <p:nvPr>
            <p:ph type="sldNum" sz="quarter" idx="5"/>
          </p:nvPr>
        </p:nvSpPr>
        <p:spPr>
          <a:xfrm>
            <a:off x="3970160" y="8831059"/>
            <a:ext cx="3038604" cy="465341"/>
          </a:xfrm>
          <a:prstGeom prst="rect">
            <a:avLst/>
          </a:prstGeom>
        </p:spPr>
        <p:txBody>
          <a:bodyPr vert="horz" wrap="square" lIns="90416" tIns="45208" rIns="90416" bIns="45208" numCol="1" anchor="b" anchorCtr="0" compatLnSpc="1">
            <a:prstTxWarp prst="textNoShape">
              <a:avLst/>
            </a:prstTxWarp>
          </a:bodyPr>
          <a:lstStyle>
            <a:lvl1pPr algn="r">
              <a:defRPr sz="1200"/>
            </a:lvl1pPr>
          </a:lstStyle>
          <a:p>
            <a:pPr>
              <a:defRPr/>
            </a:pPr>
            <a:fld id="{4807BF63-E7EA-48FD-A890-33BD889E66D7}" type="slidenum">
              <a:rPr lang="en-ZA" altLang="en-US"/>
              <a:pPr>
                <a:defRPr/>
              </a:pPr>
              <a:t>‹#›</a:t>
            </a:fld>
            <a:endParaRPr lang="en-ZA" altLang="en-US" dirty="0"/>
          </a:p>
        </p:txBody>
      </p:sp>
    </p:spTree>
    <p:extLst>
      <p:ext uri="{BB962C8B-B14F-4D97-AF65-F5344CB8AC3E}">
        <p14:creationId xmlns:p14="http://schemas.microsoft.com/office/powerpoint/2010/main" xmlns="" val="175504090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4807BF63-E7EA-48FD-A890-33BD889E66D7}" type="slidenum">
              <a:rPr lang="en-ZA" altLang="en-US" smtClean="0"/>
              <a:pPr>
                <a:defRPr/>
              </a:pPr>
              <a:t>8</a:t>
            </a:fld>
            <a:endParaRPr lang="en-ZA" altLang="en-US" dirty="0"/>
          </a:p>
        </p:txBody>
      </p:sp>
    </p:spTree>
    <p:extLst>
      <p:ext uri="{BB962C8B-B14F-4D97-AF65-F5344CB8AC3E}">
        <p14:creationId xmlns:p14="http://schemas.microsoft.com/office/powerpoint/2010/main" xmlns="" val="9072064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dirty="0">
                <a:latin typeface="Arial" panose="020B0604020202020204" pitchFamily="34" charset="0"/>
                <a:cs typeface="Arial" panose="020B0604020202020204" pitchFamily="34" charset="0"/>
              </a:rPr>
              <a:t>Since the adoption of the DDM by the PCC on 20 August 2019 and the endorsement by Cabinet on the 21st August 2019, the profiles of the three pilot sites have been concluded. Thus, providing a holistic view of the challenges and public sector investments in the three pilot sites, which totals R71.648 billion, with R11.2 billion in OR Tambo, R25.23 in Waterberg, and R35.3 in eThekwini. </a:t>
            </a:r>
            <a:endParaRPr lang="en-US" sz="1000" dirty="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 </a:t>
            </a:r>
            <a:endParaRPr lang="en-US" sz="1000" dirty="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The national, provincial and local government investments mirror the DORA allocations with national investing about 56.4%, provincial 23.3% and 20.3%. However, given that in line with DORA the provincial government receives about 43% of the budget allocations, it may have to invest more into the districts and metro.  </a:t>
            </a:r>
            <a:endParaRPr lang="en-US" sz="1000" dirty="0">
              <a:latin typeface="Arial" panose="020B0604020202020204" pitchFamily="34" charset="0"/>
              <a:cs typeface="Arial" panose="020B0604020202020204" pitchFamily="34" charset="0"/>
            </a:endParaRPr>
          </a:p>
          <a:p>
            <a:endParaRPr lang="en-US"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4807BF63-E7EA-48FD-A890-33BD889E66D7}" type="slidenum">
              <a:rPr lang="en-ZA" altLang="en-US" smtClean="0"/>
              <a:pPr>
                <a:defRPr/>
              </a:pPr>
              <a:t>9</a:t>
            </a:fld>
            <a:endParaRPr lang="en-ZA" altLang="en-US" dirty="0"/>
          </a:p>
        </p:txBody>
      </p:sp>
    </p:spTree>
    <p:extLst>
      <p:ext uri="{BB962C8B-B14F-4D97-AF65-F5344CB8AC3E}">
        <p14:creationId xmlns:p14="http://schemas.microsoft.com/office/powerpoint/2010/main" xmlns="" val="31238298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defTabSz="452079">
              <a:defRPr/>
            </a:pPr>
            <a:fld id="{4807BF63-E7EA-48FD-A890-33BD889E66D7}" type="slidenum">
              <a:rPr lang="en-ZA" altLang="en-US">
                <a:solidFill>
                  <a:prstClr val="black"/>
                </a:solidFill>
              </a:rPr>
              <a:pPr defTabSz="452079">
                <a:defRPr/>
              </a:pPr>
              <a:t>11</a:t>
            </a:fld>
            <a:endParaRPr lang="en-ZA" altLang="en-US" dirty="0">
              <a:solidFill>
                <a:prstClr val="black"/>
              </a:solidFill>
            </a:endParaRPr>
          </a:p>
        </p:txBody>
      </p:sp>
    </p:spTree>
    <p:extLst>
      <p:ext uri="{BB962C8B-B14F-4D97-AF65-F5344CB8AC3E}">
        <p14:creationId xmlns:p14="http://schemas.microsoft.com/office/powerpoint/2010/main" xmlns="" val="30021571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defTabSz="452079">
              <a:defRPr/>
            </a:pPr>
            <a:fld id="{4807BF63-E7EA-48FD-A890-33BD889E66D7}" type="slidenum">
              <a:rPr lang="en-ZA" altLang="en-US">
                <a:solidFill>
                  <a:prstClr val="black"/>
                </a:solidFill>
              </a:rPr>
              <a:pPr defTabSz="452079">
                <a:defRPr/>
              </a:pPr>
              <a:t>12</a:t>
            </a:fld>
            <a:endParaRPr lang="en-ZA" altLang="en-US" dirty="0">
              <a:solidFill>
                <a:prstClr val="black"/>
              </a:solidFill>
            </a:endParaRPr>
          </a:p>
        </p:txBody>
      </p:sp>
    </p:spTree>
    <p:extLst>
      <p:ext uri="{BB962C8B-B14F-4D97-AF65-F5344CB8AC3E}">
        <p14:creationId xmlns:p14="http://schemas.microsoft.com/office/powerpoint/2010/main" xmlns="" val="14772903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sz="1800" baseline="0" dirty="0">
              <a:latin typeface="Arial" panose="020B0604020202020204" pitchFamily="34" charset="0"/>
              <a:cs typeface="Arial" panose="020B0604020202020204" pitchFamily="34" charset="0"/>
            </a:endParaRPr>
          </a:p>
          <a:p>
            <a:endParaRPr lang="en-ZA" sz="1800" baseline="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F074CF-F3D7-472C-AB84-A4F1FC03AD6C}"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Z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22674070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sz="1800" baseline="0" dirty="0">
              <a:latin typeface="Arial" panose="020B0604020202020204" pitchFamily="34" charset="0"/>
              <a:cs typeface="Arial" panose="020B0604020202020204" pitchFamily="34" charset="0"/>
            </a:endParaRPr>
          </a:p>
          <a:p>
            <a:endParaRPr lang="en-ZA" sz="1800" baseline="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F074CF-F3D7-472C-AB84-A4F1FC03AD6C}"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Z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13113751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sz="1800" baseline="0" dirty="0">
              <a:latin typeface="Arial" panose="020B0604020202020204" pitchFamily="34" charset="0"/>
              <a:cs typeface="Arial" panose="020B0604020202020204" pitchFamily="34" charset="0"/>
            </a:endParaRPr>
          </a:p>
          <a:p>
            <a:endParaRPr lang="en-ZA" sz="1800" baseline="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F074CF-F3D7-472C-AB84-A4F1FC03AD6C}"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Z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31715951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20" y="836712"/>
            <a:ext cx="4352156" cy="2088232"/>
          </a:xfrm>
        </p:spPr>
        <p:txBody>
          <a:bodyPr anchor="ctr"/>
          <a:lstStyle>
            <a:lvl1pPr algn="ctr">
              <a:defRPr sz="2400" b="1">
                <a:solidFill>
                  <a:srgbClr val="F9671C"/>
                </a:solidFill>
                <a:latin typeface="Arial" panose="020B0604020202020204" pitchFamily="34" charset="0"/>
                <a:cs typeface="Arial" panose="020B0604020202020204" pitchFamily="34" charset="0"/>
              </a:defRPr>
            </a:lvl1pPr>
          </a:lstStyle>
          <a:p>
            <a:r>
              <a:rPr lang="en-US" dirty="0"/>
              <a:t>CLICK TO ENTER PRESENTATION TITLE</a:t>
            </a:r>
          </a:p>
        </p:txBody>
      </p:sp>
      <p:sp>
        <p:nvSpPr>
          <p:cNvPr id="3" name="Subtitle 2"/>
          <p:cNvSpPr>
            <a:spLocks noGrp="1"/>
          </p:cNvSpPr>
          <p:nvPr>
            <p:ph type="subTitle" idx="1" hasCustomPrompt="1"/>
          </p:nvPr>
        </p:nvSpPr>
        <p:spPr>
          <a:xfrm>
            <a:off x="-12824" y="3068960"/>
            <a:ext cx="4368800" cy="1368152"/>
          </a:xfrm>
        </p:spPr>
        <p:txBody>
          <a:bodyPr anchor="ctr"/>
          <a:lstStyle>
            <a:lvl1pPr marL="0" indent="0" algn="ctr">
              <a:buNone/>
              <a:defRPr sz="2000" b="1">
                <a:solidFill>
                  <a:srgbClr val="F9671C"/>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Enter Meeting and Presenter</a:t>
            </a:r>
          </a:p>
        </p:txBody>
      </p:sp>
      <p:sp>
        <p:nvSpPr>
          <p:cNvPr id="4" name="Date Placeholder 3"/>
          <p:cNvSpPr>
            <a:spLocks noGrp="1"/>
          </p:cNvSpPr>
          <p:nvPr>
            <p:ph type="dt" sz="half" idx="10"/>
          </p:nvPr>
        </p:nvSpPr>
        <p:spPr>
          <a:xfrm>
            <a:off x="344339" y="6205536"/>
            <a:ext cx="2057400" cy="365125"/>
          </a:xfrm>
        </p:spPr>
        <p:txBody>
          <a:bodyPr/>
          <a:lstStyle>
            <a:lvl1pPr>
              <a:defRPr/>
            </a:lvl1pPr>
          </a:lstStyle>
          <a:p>
            <a:pPr>
              <a:defRPr/>
            </a:pPr>
            <a:fld id="{520F2392-48CB-4118-9895-CC33DBA6FAB7}" type="datetime1">
              <a:rPr lang="en-US" altLang="en-US" smtClean="0"/>
              <a:pPr>
                <a:defRPr/>
              </a:pPr>
              <a:t>5/8/2020</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altLang="en-US" dirty="0"/>
          </a:p>
        </p:txBody>
      </p:sp>
      <p:sp>
        <p:nvSpPr>
          <p:cNvPr id="6" name="Slide Number Placeholder 5"/>
          <p:cNvSpPr>
            <a:spLocks noGrp="1"/>
          </p:cNvSpPr>
          <p:nvPr>
            <p:ph type="sldNum" sz="quarter" idx="12"/>
          </p:nvPr>
        </p:nvSpPr>
        <p:spPr/>
        <p:txBody>
          <a:bodyPr/>
          <a:lstStyle>
            <a:lvl1pPr>
              <a:defRPr sz="1200"/>
            </a:lvl1pPr>
          </a:lstStyle>
          <a:p>
            <a:pPr>
              <a:defRPr/>
            </a:pPr>
            <a:fld id="{0771AC7C-942F-450F-AE9F-48ABDBD49A1A}" type="slidenum">
              <a:rPr lang="en-US" altLang="en-US"/>
              <a:pPr>
                <a:defRPr/>
              </a:pPr>
              <a:t>‹#›</a:t>
            </a:fld>
            <a:endParaRPr lang="en-US" altLang="en-US" dirty="0"/>
          </a:p>
        </p:txBody>
      </p:sp>
      <p:sp>
        <p:nvSpPr>
          <p:cNvPr id="7" name="Text Placeholder 8"/>
          <p:cNvSpPr txBox="1">
            <a:spLocks/>
          </p:cNvSpPr>
          <p:nvPr userDrawn="1"/>
        </p:nvSpPr>
        <p:spPr>
          <a:xfrm>
            <a:off x="74464" y="4747395"/>
            <a:ext cx="2597150" cy="444500"/>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400" b="1" kern="120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ZA" sz="1400" b="1" i="0" u="none" strike="noStrike" kern="1200" cap="none" spc="0" normalizeH="0" baseline="0" noProof="0" dirty="0">
              <a:ln>
                <a:noFill/>
              </a:ln>
              <a:solidFill>
                <a:srgbClr val="005D28"/>
              </a:solidFill>
              <a:effectLst/>
              <a:uLnTx/>
              <a:uFillTx/>
              <a:latin typeface="Arial" panose="020B0604020202020204" pitchFamily="34" charset="0"/>
              <a:cs typeface="Arial" panose="020B0604020202020204" pitchFamily="34" charset="0"/>
            </a:endParaRPr>
          </a:p>
        </p:txBody>
      </p:sp>
      <p:sp>
        <p:nvSpPr>
          <p:cNvPr id="8" name="Text Placeholder 8"/>
          <p:cNvSpPr txBox="1">
            <a:spLocks/>
          </p:cNvSpPr>
          <p:nvPr userDrawn="1"/>
        </p:nvSpPr>
        <p:spPr>
          <a:xfrm>
            <a:off x="-12824" y="4581128"/>
            <a:ext cx="2597150" cy="444500"/>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400" b="1" kern="120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ZA" sz="1400" b="1" i="0" u="none" strike="noStrike" kern="1200" cap="none" spc="0" normalizeH="0" baseline="0" noProof="0" dirty="0">
              <a:ln>
                <a:noFill/>
              </a:ln>
              <a:solidFill>
                <a:sysClr val="window" lastClr="FFFFFF"/>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endParaRPr>
          </a:p>
        </p:txBody>
      </p:sp>
      <p:sp>
        <p:nvSpPr>
          <p:cNvPr id="10" name="Content Placeholder 9"/>
          <p:cNvSpPr>
            <a:spLocks noGrp="1"/>
          </p:cNvSpPr>
          <p:nvPr>
            <p:ph sz="quarter" idx="13" hasCustomPrompt="1"/>
          </p:nvPr>
        </p:nvSpPr>
        <p:spPr>
          <a:xfrm>
            <a:off x="6896" y="4717119"/>
            <a:ext cx="3412976" cy="448816"/>
          </a:xfrm>
        </p:spPr>
        <p:txBody>
          <a:bodyPr anchor="ctr"/>
          <a:lstStyle>
            <a:lvl1pPr marL="0" indent="0" algn="ctr">
              <a:buNone/>
              <a:defRPr sz="1400" b="1">
                <a:solidFill>
                  <a:srgbClr val="005D28"/>
                </a:solidFill>
                <a:latin typeface="Arial" panose="020B0604020202020204" pitchFamily="34" charset="0"/>
                <a:cs typeface="Arial" panose="020B0604020202020204" pitchFamily="34"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enter Date</a:t>
            </a:r>
            <a:endParaRPr lang="en-ZA" dirty="0"/>
          </a:p>
        </p:txBody>
      </p:sp>
    </p:spTree>
    <p:extLst>
      <p:ext uri="{BB962C8B-B14F-4D97-AF65-F5344CB8AC3E}">
        <p14:creationId xmlns:p14="http://schemas.microsoft.com/office/powerpoint/2010/main" xmlns="" val="42456768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 You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fld id="{230B6A44-8948-44B1-BAE6-699D97E34C65}" type="datetime1">
              <a:rPr lang="en-US" altLang="en-US" smtClean="0"/>
              <a:pPr>
                <a:defRPr/>
              </a:pPr>
              <a:t>5/8/2020</a:t>
            </a:fld>
            <a:endParaRPr lang="en-US" altLang="en-US" dirty="0"/>
          </a:p>
        </p:txBody>
      </p:sp>
      <p:sp>
        <p:nvSpPr>
          <p:cNvPr id="4" name="Footer Placeholder 3"/>
          <p:cNvSpPr>
            <a:spLocks noGrp="1"/>
          </p:cNvSpPr>
          <p:nvPr>
            <p:ph type="ftr" sz="quarter" idx="11"/>
          </p:nvPr>
        </p:nvSpPr>
        <p:spPr/>
        <p:txBody>
          <a:bodyPr/>
          <a:lstStyle/>
          <a:p>
            <a:pPr>
              <a:defRPr/>
            </a:pPr>
            <a:endParaRPr lang="en-US" altLang="en-US" dirty="0"/>
          </a:p>
        </p:txBody>
      </p:sp>
      <p:sp>
        <p:nvSpPr>
          <p:cNvPr id="17" name="TextBox 16"/>
          <p:cNvSpPr txBox="1"/>
          <p:nvPr userDrawn="1"/>
        </p:nvSpPr>
        <p:spPr>
          <a:xfrm>
            <a:off x="469218" y="3150840"/>
            <a:ext cx="3814750" cy="523220"/>
          </a:xfrm>
          <a:prstGeom prst="rect">
            <a:avLst/>
          </a:prstGeom>
          <a:noFill/>
        </p:spPr>
        <p:txBody>
          <a:bodyPr wrap="square" rtlCol="0" anchor="ctr">
            <a:spAutoFit/>
          </a:bodyPr>
          <a:lstStyle/>
          <a:p>
            <a:pPr algn="ctr"/>
            <a:r>
              <a:rPr lang="en-ZA" sz="2800" b="1" dirty="0">
                <a:solidFill>
                  <a:srgbClr val="F9671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Thank You!</a:t>
            </a:r>
          </a:p>
        </p:txBody>
      </p:sp>
    </p:spTree>
    <p:extLst>
      <p:ext uri="{BB962C8B-B14F-4D97-AF65-F5344CB8AC3E}">
        <p14:creationId xmlns:p14="http://schemas.microsoft.com/office/powerpoint/2010/main" xmlns="" val="41151710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05AAE92-848C-4B9D-8E53-4CC27519C9E4}" type="datetime1">
              <a:rPr lang="en-US" altLang="en-US" smtClean="0"/>
              <a:pPr>
                <a:defRPr/>
              </a:pPr>
              <a:t>5/8/2020</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endParaRPr lang="en-US" altLang="en-US" dirty="0"/>
          </a:p>
        </p:txBody>
      </p:sp>
      <p:sp>
        <p:nvSpPr>
          <p:cNvPr id="7" name="Slide Number Placeholder 5"/>
          <p:cNvSpPr>
            <a:spLocks noGrp="1"/>
          </p:cNvSpPr>
          <p:nvPr>
            <p:ph type="sldNum" sz="quarter" idx="12"/>
          </p:nvPr>
        </p:nvSpPr>
        <p:spPr/>
        <p:txBody>
          <a:bodyPr/>
          <a:lstStyle>
            <a:lvl1pPr>
              <a:defRPr/>
            </a:lvl1pPr>
          </a:lstStyle>
          <a:p>
            <a:pPr>
              <a:defRPr/>
            </a:pPr>
            <a:fld id="{4F7EF6C3-2C39-41F3-8068-C91AF6575724}" type="slidenum">
              <a:rPr lang="en-US" altLang="en-US"/>
              <a:pPr>
                <a:defRPr/>
              </a:pPr>
              <a:t>‹#›</a:t>
            </a:fld>
            <a:endParaRPr lang="en-US" altLang="en-US" dirty="0"/>
          </a:p>
        </p:txBody>
      </p:sp>
    </p:spTree>
    <p:extLst>
      <p:ext uri="{BB962C8B-B14F-4D97-AF65-F5344CB8AC3E}">
        <p14:creationId xmlns:p14="http://schemas.microsoft.com/office/powerpoint/2010/main" xmlns="" val="6846192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98975C0-3AE0-43C0-81BA-D1E89D86206C}" type="datetime1">
              <a:rPr lang="en-US" altLang="en-US" smtClean="0"/>
              <a:pPr>
                <a:defRPr/>
              </a:pPr>
              <a:t>5/8/2020</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endParaRPr lang="en-US" altLang="en-US" dirty="0"/>
          </a:p>
        </p:txBody>
      </p:sp>
      <p:sp>
        <p:nvSpPr>
          <p:cNvPr id="7" name="Slide Number Placeholder 5"/>
          <p:cNvSpPr>
            <a:spLocks noGrp="1"/>
          </p:cNvSpPr>
          <p:nvPr>
            <p:ph type="sldNum" sz="quarter" idx="12"/>
          </p:nvPr>
        </p:nvSpPr>
        <p:spPr/>
        <p:txBody>
          <a:bodyPr/>
          <a:lstStyle>
            <a:lvl1pPr>
              <a:defRPr/>
            </a:lvl1pPr>
          </a:lstStyle>
          <a:p>
            <a:pPr>
              <a:defRPr/>
            </a:pPr>
            <a:fld id="{63F881F1-635A-4234-BF8B-81467AA297AF}" type="slidenum">
              <a:rPr lang="en-US" altLang="en-US"/>
              <a:pPr>
                <a:defRPr/>
              </a:pPr>
              <a:t>‹#›</a:t>
            </a:fld>
            <a:endParaRPr lang="en-US" altLang="en-US" dirty="0"/>
          </a:p>
        </p:txBody>
      </p:sp>
    </p:spTree>
    <p:extLst>
      <p:ext uri="{BB962C8B-B14F-4D97-AF65-F5344CB8AC3E}">
        <p14:creationId xmlns:p14="http://schemas.microsoft.com/office/powerpoint/2010/main" xmlns="" val="6525272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78F4820-12FE-401B-910D-60586CA29015}" type="datetime1">
              <a:rPr lang="en-US" altLang="en-US" smtClean="0"/>
              <a:pPr>
                <a:defRPr/>
              </a:pPr>
              <a:t>5/8/2020</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altLang="en-US" dirty="0"/>
          </a:p>
        </p:txBody>
      </p:sp>
      <p:sp>
        <p:nvSpPr>
          <p:cNvPr id="6" name="Slide Number Placeholder 5"/>
          <p:cNvSpPr>
            <a:spLocks noGrp="1"/>
          </p:cNvSpPr>
          <p:nvPr>
            <p:ph type="sldNum" sz="quarter" idx="12"/>
          </p:nvPr>
        </p:nvSpPr>
        <p:spPr/>
        <p:txBody>
          <a:bodyPr/>
          <a:lstStyle>
            <a:lvl1pPr>
              <a:defRPr/>
            </a:lvl1pPr>
          </a:lstStyle>
          <a:p>
            <a:pPr>
              <a:defRPr/>
            </a:pPr>
            <a:fld id="{4B49F2DA-B8B7-4757-899C-B833A2E55C42}" type="slidenum">
              <a:rPr lang="en-US" altLang="en-US"/>
              <a:pPr>
                <a:defRPr/>
              </a:pPr>
              <a:t>‹#›</a:t>
            </a:fld>
            <a:endParaRPr lang="en-US" altLang="en-US" dirty="0"/>
          </a:p>
        </p:txBody>
      </p:sp>
    </p:spTree>
    <p:extLst>
      <p:ext uri="{BB962C8B-B14F-4D97-AF65-F5344CB8AC3E}">
        <p14:creationId xmlns:p14="http://schemas.microsoft.com/office/powerpoint/2010/main" xmlns="" val="7102405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8438019-8829-4A01-BF8C-C7D33571602A}" type="datetime1">
              <a:rPr lang="en-US" altLang="en-US" smtClean="0"/>
              <a:pPr>
                <a:defRPr/>
              </a:pPr>
              <a:t>5/8/2020</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altLang="en-US" dirty="0"/>
          </a:p>
        </p:txBody>
      </p:sp>
      <p:sp>
        <p:nvSpPr>
          <p:cNvPr id="6" name="Slide Number Placeholder 5"/>
          <p:cNvSpPr>
            <a:spLocks noGrp="1"/>
          </p:cNvSpPr>
          <p:nvPr>
            <p:ph type="sldNum" sz="quarter" idx="12"/>
          </p:nvPr>
        </p:nvSpPr>
        <p:spPr/>
        <p:txBody>
          <a:bodyPr/>
          <a:lstStyle>
            <a:lvl1pPr>
              <a:defRPr/>
            </a:lvl1pPr>
          </a:lstStyle>
          <a:p>
            <a:pPr>
              <a:defRPr/>
            </a:pPr>
            <a:fld id="{6DDDBA89-0625-4A0B-9E8E-0C6AA6EC87BE}" type="slidenum">
              <a:rPr lang="en-US" altLang="en-US"/>
              <a:pPr>
                <a:defRPr/>
              </a:pPr>
              <a:t>‹#›</a:t>
            </a:fld>
            <a:endParaRPr lang="en-US" altLang="en-US" dirty="0"/>
          </a:p>
        </p:txBody>
      </p:sp>
    </p:spTree>
    <p:extLst>
      <p:ext uri="{BB962C8B-B14F-4D97-AF65-F5344CB8AC3E}">
        <p14:creationId xmlns:p14="http://schemas.microsoft.com/office/powerpoint/2010/main" xmlns="" val="25292302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lvl1pPr marL="385763" indent="-385763">
              <a:buFont typeface="+mj-lt"/>
              <a:buAutoNum type="arabicPeriod"/>
              <a:defRPr sz="1500">
                <a:latin typeface="Arial" panose="020B0604020202020204" pitchFamily="34" charset="0"/>
                <a:cs typeface="Arial" panose="020B0604020202020204" pitchFamily="34" charset="0"/>
              </a:defRPr>
            </a:lvl1pPr>
            <a:lvl2pPr marL="685800" indent="-342900">
              <a:buFont typeface="+mj-lt"/>
              <a:buAutoNum type="arabicPeriod"/>
              <a:defRPr sz="1500">
                <a:latin typeface="Arial" panose="020B0604020202020204" pitchFamily="34" charset="0"/>
                <a:cs typeface="Arial" panose="020B0604020202020204" pitchFamily="34" charset="0"/>
              </a:defRPr>
            </a:lvl2pPr>
            <a:lvl3pPr marL="1028700" indent="-342900">
              <a:buFont typeface="+mj-lt"/>
              <a:buAutoNum type="arabicPeriod"/>
              <a:defRPr sz="1500">
                <a:latin typeface="Arial" panose="020B0604020202020204" pitchFamily="34" charset="0"/>
                <a:cs typeface="Arial" panose="020B0604020202020204" pitchFamily="34" charset="0"/>
              </a:defRPr>
            </a:lvl3pPr>
            <a:lvl4pPr marL="1285875" indent="-257175">
              <a:buFont typeface="+mj-lt"/>
              <a:buAutoNum type="arabicPeriod"/>
              <a:defRPr sz="1500">
                <a:latin typeface="Arial" panose="020B0604020202020204" pitchFamily="34" charset="0"/>
                <a:cs typeface="Arial" panose="020B0604020202020204" pitchFamily="34" charset="0"/>
              </a:defRPr>
            </a:lvl4pPr>
            <a:lvl5pPr marL="1628775" indent="-257175">
              <a:buFont typeface="+mj-lt"/>
              <a:buAutoNum type="arabicPeriod"/>
              <a:defRPr sz="15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2AEFF4E0-09CF-465B-A129-0A4208E40038}" type="slidenum">
              <a:rPr lang="en-ZA" smtClean="0"/>
              <a:pPr/>
              <a:t>‹#›</a:t>
            </a:fld>
            <a:endParaRPr lang="en-ZA"/>
          </a:p>
        </p:txBody>
      </p:sp>
      <p:sp>
        <p:nvSpPr>
          <p:cNvPr id="9" name="Text Placeholder 8"/>
          <p:cNvSpPr>
            <a:spLocks noGrp="1"/>
          </p:cNvSpPr>
          <p:nvPr>
            <p:ph type="body" sz="quarter" idx="13" hasCustomPrompt="1"/>
          </p:nvPr>
        </p:nvSpPr>
        <p:spPr>
          <a:xfrm>
            <a:off x="628650" y="330200"/>
            <a:ext cx="7981950" cy="787400"/>
          </a:xfrm>
        </p:spPr>
        <p:txBody>
          <a:bodyPr anchor="ctr">
            <a:noAutofit/>
          </a:bodyPr>
          <a:lstStyle>
            <a:lvl1pPr marL="0" indent="0" algn="ctr">
              <a:buNone/>
              <a:defRPr sz="1800" b="1">
                <a:solidFill>
                  <a:srgbClr val="F9671C"/>
                </a:solidFill>
                <a:latin typeface="Arial" panose="020B0604020202020204" pitchFamily="34" charset="0"/>
                <a:cs typeface="Arial" panose="020B0604020202020204" pitchFamily="34" charset="0"/>
              </a:defRPr>
            </a:lvl1pPr>
            <a:lvl2pPr marL="342900" indent="0">
              <a:buNone/>
              <a:defRPr sz="1800" b="1">
                <a:solidFill>
                  <a:srgbClr val="EF4718"/>
                </a:solidFill>
                <a:latin typeface="Arial" panose="020B0604020202020204" pitchFamily="34" charset="0"/>
                <a:cs typeface="Arial" panose="020B0604020202020204" pitchFamily="34" charset="0"/>
              </a:defRPr>
            </a:lvl2pPr>
            <a:lvl3pPr marL="685800" indent="0">
              <a:buNone/>
              <a:defRPr sz="1800" b="1">
                <a:solidFill>
                  <a:srgbClr val="EF4718"/>
                </a:solidFill>
                <a:latin typeface="Arial" panose="020B0604020202020204" pitchFamily="34" charset="0"/>
                <a:cs typeface="Arial" panose="020B0604020202020204" pitchFamily="34" charset="0"/>
              </a:defRPr>
            </a:lvl3pPr>
            <a:lvl4pPr marL="1028700" indent="0">
              <a:buNone/>
              <a:defRPr sz="1800" b="1">
                <a:solidFill>
                  <a:srgbClr val="EF4718"/>
                </a:solidFill>
                <a:latin typeface="Arial" panose="020B0604020202020204" pitchFamily="34" charset="0"/>
                <a:cs typeface="Arial" panose="020B0604020202020204" pitchFamily="34" charset="0"/>
              </a:defRPr>
            </a:lvl4pPr>
            <a:lvl5pPr marL="1371600" indent="0">
              <a:buNone/>
              <a:defRPr sz="1800" b="1">
                <a:solidFill>
                  <a:srgbClr val="EF4718"/>
                </a:solidFill>
                <a:latin typeface="Arial" panose="020B0604020202020204" pitchFamily="34" charset="0"/>
                <a:cs typeface="Arial" panose="020B0604020202020204" pitchFamily="34" charset="0"/>
              </a:defRPr>
            </a:lvl5pPr>
          </a:lstStyle>
          <a:p>
            <a:pPr lvl="0"/>
            <a:r>
              <a:rPr lang="en-US" dirty="0"/>
              <a:t>Click to enter Heading</a:t>
            </a:r>
          </a:p>
        </p:txBody>
      </p:sp>
    </p:spTree>
    <p:extLst>
      <p:ext uri="{BB962C8B-B14F-4D97-AF65-F5344CB8AC3E}">
        <p14:creationId xmlns:p14="http://schemas.microsoft.com/office/powerpoint/2010/main" xmlns="" val="1016071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1685652-C836-4096-A249-8A21DC8FAEA4}"/>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ZA"/>
          </a:p>
        </p:txBody>
      </p:sp>
      <p:sp>
        <p:nvSpPr>
          <p:cNvPr id="3" name="Subtitle 2">
            <a:extLst>
              <a:ext uri="{FF2B5EF4-FFF2-40B4-BE49-F238E27FC236}">
                <a16:creationId xmlns:a16="http://schemas.microsoft.com/office/drawing/2014/main" xmlns="" id="{FDCBB1BE-1B5D-4814-9C80-BA1678CAF928}"/>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ZA"/>
          </a:p>
        </p:txBody>
      </p:sp>
      <p:sp>
        <p:nvSpPr>
          <p:cNvPr id="4" name="Date Placeholder 3">
            <a:extLst>
              <a:ext uri="{FF2B5EF4-FFF2-40B4-BE49-F238E27FC236}">
                <a16:creationId xmlns:a16="http://schemas.microsoft.com/office/drawing/2014/main" xmlns="" id="{0704CCF4-6FE6-4146-AD39-6ED486F33A5C}"/>
              </a:ext>
            </a:extLst>
          </p:cNvPr>
          <p:cNvSpPr>
            <a:spLocks noGrp="1"/>
          </p:cNvSpPr>
          <p:nvPr>
            <p:ph type="dt" sz="half" idx="10"/>
          </p:nvPr>
        </p:nvSpPr>
        <p:spPr/>
        <p:txBody>
          <a:bodyPr/>
          <a:lstStyle/>
          <a:p>
            <a:fld id="{BE5F0739-96CA-4DAB-8A4E-8534F26B578D}" type="datetimeFigureOut">
              <a:rPr lang="en-ZA" smtClean="0"/>
              <a:pPr/>
              <a:t>2020/05/08</a:t>
            </a:fld>
            <a:endParaRPr lang="en-ZA"/>
          </a:p>
        </p:txBody>
      </p:sp>
      <p:sp>
        <p:nvSpPr>
          <p:cNvPr id="5" name="Footer Placeholder 4">
            <a:extLst>
              <a:ext uri="{FF2B5EF4-FFF2-40B4-BE49-F238E27FC236}">
                <a16:creationId xmlns:a16="http://schemas.microsoft.com/office/drawing/2014/main" xmlns="" id="{6F608D34-67AE-40AD-9773-2DC726860692}"/>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xmlns="" id="{3F16360C-3EAE-4006-A364-E9A86DA19F52}"/>
              </a:ext>
            </a:extLst>
          </p:cNvPr>
          <p:cNvSpPr>
            <a:spLocks noGrp="1"/>
          </p:cNvSpPr>
          <p:nvPr>
            <p:ph type="sldNum" sz="quarter" idx="12"/>
          </p:nvPr>
        </p:nvSpPr>
        <p:spPr/>
        <p:txBody>
          <a:bodyPr/>
          <a:lstStyle/>
          <a:p>
            <a:fld id="{FC357D85-A21C-454A-A49F-58CED8A97994}" type="slidenum">
              <a:rPr lang="en-ZA" smtClean="0"/>
              <a:pPr/>
              <a:t>‹#›</a:t>
            </a:fld>
            <a:endParaRPr lang="en-ZA"/>
          </a:p>
        </p:txBody>
      </p:sp>
    </p:spTree>
    <p:extLst>
      <p:ext uri="{BB962C8B-B14F-4D97-AF65-F5344CB8AC3E}">
        <p14:creationId xmlns:p14="http://schemas.microsoft.com/office/powerpoint/2010/main" xmlns="" val="4153935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07E8EA1-E9E8-4AE6-83E3-55A6153739FE}"/>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xmlns="" id="{BC502C58-98F6-42C9-8BA3-9DD93DDD335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xmlns="" id="{98E49F24-55D6-42F6-8E61-C7A092899A46}"/>
              </a:ext>
            </a:extLst>
          </p:cNvPr>
          <p:cNvSpPr>
            <a:spLocks noGrp="1"/>
          </p:cNvSpPr>
          <p:nvPr>
            <p:ph type="dt" sz="half" idx="10"/>
          </p:nvPr>
        </p:nvSpPr>
        <p:spPr/>
        <p:txBody>
          <a:bodyPr/>
          <a:lstStyle/>
          <a:p>
            <a:fld id="{BE5F0739-96CA-4DAB-8A4E-8534F26B578D}" type="datetimeFigureOut">
              <a:rPr lang="en-ZA" smtClean="0"/>
              <a:pPr/>
              <a:t>2020/05/08</a:t>
            </a:fld>
            <a:endParaRPr lang="en-ZA"/>
          </a:p>
        </p:txBody>
      </p:sp>
      <p:sp>
        <p:nvSpPr>
          <p:cNvPr id="5" name="Footer Placeholder 4">
            <a:extLst>
              <a:ext uri="{FF2B5EF4-FFF2-40B4-BE49-F238E27FC236}">
                <a16:creationId xmlns:a16="http://schemas.microsoft.com/office/drawing/2014/main" xmlns="" id="{BA71BCC2-E1C0-467B-86D2-64531EBC5C87}"/>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xmlns="" id="{FC86C5BC-67C5-40F3-A6A3-9E7CB62C2CE9}"/>
              </a:ext>
            </a:extLst>
          </p:cNvPr>
          <p:cNvSpPr>
            <a:spLocks noGrp="1"/>
          </p:cNvSpPr>
          <p:nvPr>
            <p:ph type="sldNum" sz="quarter" idx="12"/>
          </p:nvPr>
        </p:nvSpPr>
        <p:spPr/>
        <p:txBody>
          <a:bodyPr/>
          <a:lstStyle/>
          <a:p>
            <a:fld id="{FC357D85-A21C-454A-A49F-58CED8A97994}" type="slidenum">
              <a:rPr lang="en-ZA" smtClean="0"/>
              <a:pPr/>
              <a:t>‹#›</a:t>
            </a:fld>
            <a:endParaRPr lang="en-ZA"/>
          </a:p>
        </p:txBody>
      </p:sp>
    </p:spTree>
    <p:extLst>
      <p:ext uri="{BB962C8B-B14F-4D97-AF65-F5344CB8AC3E}">
        <p14:creationId xmlns:p14="http://schemas.microsoft.com/office/powerpoint/2010/main" xmlns="" val="1657028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6A38E0-1B70-4AA5-A703-7D662C7CEBE1}"/>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ZA"/>
          </a:p>
        </p:txBody>
      </p:sp>
      <p:sp>
        <p:nvSpPr>
          <p:cNvPr id="3" name="Text Placeholder 2">
            <a:extLst>
              <a:ext uri="{FF2B5EF4-FFF2-40B4-BE49-F238E27FC236}">
                <a16:creationId xmlns:a16="http://schemas.microsoft.com/office/drawing/2014/main" xmlns="" id="{673CCF64-18D5-4731-8E31-26A124A2C03C}"/>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B72737F3-5003-4C90-8E79-E6259078110B}"/>
              </a:ext>
            </a:extLst>
          </p:cNvPr>
          <p:cNvSpPr>
            <a:spLocks noGrp="1"/>
          </p:cNvSpPr>
          <p:nvPr>
            <p:ph type="dt" sz="half" idx="10"/>
          </p:nvPr>
        </p:nvSpPr>
        <p:spPr/>
        <p:txBody>
          <a:bodyPr/>
          <a:lstStyle/>
          <a:p>
            <a:fld id="{BE5F0739-96CA-4DAB-8A4E-8534F26B578D}" type="datetimeFigureOut">
              <a:rPr lang="en-ZA" smtClean="0"/>
              <a:pPr/>
              <a:t>2020/05/08</a:t>
            </a:fld>
            <a:endParaRPr lang="en-ZA"/>
          </a:p>
        </p:txBody>
      </p:sp>
      <p:sp>
        <p:nvSpPr>
          <p:cNvPr id="5" name="Footer Placeholder 4">
            <a:extLst>
              <a:ext uri="{FF2B5EF4-FFF2-40B4-BE49-F238E27FC236}">
                <a16:creationId xmlns:a16="http://schemas.microsoft.com/office/drawing/2014/main" xmlns="" id="{0EA9296D-09E5-40AE-872E-56771BC3A960}"/>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xmlns="" id="{E23CFCDC-61BF-45F5-80F1-B2105454FCE3}"/>
              </a:ext>
            </a:extLst>
          </p:cNvPr>
          <p:cNvSpPr>
            <a:spLocks noGrp="1"/>
          </p:cNvSpPr>
          <p:nvPr>
            <p:ph type="sldNum" sz="quarter" idx="12"/>
          </p:nvPr>
        </p:nvSpPr>
        <p:spPr/>
        <p:txBody>
          <a:bodyPr/>
          <a:lstStyle/>
          <a:p>
            <a:fld id="{FC357D85-A21C-454A-A49F-58CED8A97994}" type="slidenum">
              <a:rPr lang="en-ZA" smtClean="0"/>
              <a:pPr/>
              <a:t>‹#›</a:t>
            </a:fld>
            <a:endParaRPr lang="en-ZA"/>
          </a:p>
        </p:txBody>
      </p:sp>
    </p:spTree>
    <p:extLst>
      <p:ext uri="{BB962C8B-B14F-4D97-AF65-F5344CB8AC3E}">
        <p14:creationId xmlns:p14="http://schemas.microsoft.com/office/powerpoint/2010/main" xmlns="" val="32912456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FE1B18F-1D3E-4B65-9418-7193CB2AC289}"/>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xmlns="" id="{DFDB5A7B-4740-490F-9B02-5E181FEB2A31}"/>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a:extLst>
              <a:ext uri="{FF2B5EF4-FFF2-40B4-BE49-F238E27FC236}">
                <a16:creationId xmlns:a16="http://schemas.microsoft.com/office/drawing/2014/main" xmlns="" id="{38620C01-5B00-4D8E-8659-7A62F83352CB}"/>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xmlns="" id="{57E4A428-0FD0-483E-A82A-1AECF1D236A2}"/>
              </a:ext>
            </a:extLst>
          </p:cNvPr>
          <p:cNvSpPr>
            <a:spLocks noGrp="1"/>
          </p:cNvSpPr>
          <p:nvPr>
            <p:ph type="dt" sz="half" idx="10"/>
          </p:nvPr>
        </p:nvSpPr>
        <p:spPr/>
        <p:txBody>
          <a:bodyPr/>
          <a:lstStyle/>
          <a:p>
            <a:fld id="{BE5F0739-96CA-4DAB-8A4E-8534F26B578D}" type="datetimeFigureOut">
              <a:rPr lang="en-ZA" smtClean="0"/>
              <a:pPr/>
              <a:t>2020/05/08</a:t>
            </a:fld>
            <a:endParaRPr lang="en-ZA"/>
          </a:p>
        </p:txBody>
      </p:sp>
      <p:sp>
        <p:nvSpPr>
          <p:cNvPr id="6" name="Footer Placeholder 5">
            <a:extLst>
              <a:ext uri="{FF2B5EF4-FFF2-40B4-BE49-F238E27FC236}">
                <a16:creationId xmlns:a16="http://schemas.microsoft.com/office/drawing/2014/main" xmlns="" id="{3315B7B1-9519-49B6-919D-D6AFE06DB85B}"/>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xmlns="" id="{50F7737F-3827-4447-95E6-8569FCC4987D}"/>
              </a:ext>
            </a:extLst>
          </p:cNvPr>
          <p:cNvSpPr>
            <a:spLocks noGrp="1"/>
          </p:cNvSpPr>
          <p:nvPr>
            <p:ph type="sldNum" sz="quarter" idx="12"/>
          </p:nvPr>
        </p:nvSpPr>
        <p:spPr/>
        <p:txBody>
          <a:bodyPr/>
          <a:lstStyle/>
          <a:p>
            <a:fld id="{FC357D85-A21C-454A-A49F-58CED8A97994}" type="slidenum">
              <a:rPr lang="en-ZA" smtClean="0"/>
              <a:pPr/>
              <a:t>‹#›</a:t>
            </a:fld>
            <a:endParaRPr lang="en-ZA"/>
          </a:p>
        </p:txBody>
      </p:sp>
    </p:spTree>
    <p:extLst>
      <p:ext uri="{BB962C8B-B14F-4D97-AF65-F5344CB8AC3E}">
        <p14:creationId xmlns:p14="http://schemas.microsoft.com/office/powerpoint/2010/main" xmlns="" val="38013258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ctr">
              <a:defRPr sz="2400" b="1">
                <a:solidFill>
                  <a:srgbClr val="F9671C"/>
                </a:solidFill>
                <a:latin typeface="Arial" panose="020B0604020202020204" pitchFamily="34" charset="0"/>
                <a:cs typeface="Arial" panose="020B0604020202020204" pitchFamily="34" charset="0"/>
              </a:defRPr>
            </a:lvl1pPr>
          </a:lstStyle>
          <a:p>
            <a:r>
              <a:rPr lang="en-US" dirty="0"/>
              <a:t>Click to enter Heading</a:t>
            </a:r>
          </a:p>
        </p:txBody>
      </p:sp>
      <p:sp>
        <p:nvSpPr>
          <p:cNvPr id="3" name="Content Placeholder 2"/>
          <p:cNvSpPr>
            <a:spLocks noGrp="1"/>
          </p:cNvSpPr>
          <p:nvPr>
            <p:ph idx="1"/>
          </p:nvPr>
        </p:nvSpPr>
        <p:spPr>
          <a:xfrm>
            <a:off x="628650" y="2060847"/>
            <a:ext cx="7886700" cy="4116115"/>
          </a:xfrm>
        </p:spPr>
        <p:txBody>
          <a:bodyPr/>
          <a:lstStyle>
            <a:lvl1pPr marL="457200" indent="-457200">
              <a:buFont typeface="+mj-lt"/>
              <a:buAutoNum type="arabicPeriod"/>
              <a:defRPr sz="2000">
                <a:latin typeface="Arial" panose="020B0604020202020204" pitchFamily="34" charset="0"/>
                <a:cs typeface="Arial" panose="020B0604020202020204" pitchFamily="34" charset="0"/>
              </a:defRPr>
            </a:lvl1pPr>
            <a:lvl2pPr marL="800100" indent="-457200">
              <a:buFont typeface="+mj-lt"/>
              <a:buAutoNum type="arabicPeriod"/>
              <a:defRPr sz="2000">
                <a:latin typeface="Arial" panose="020B0604020202020204" pitchFamily="34" charset="0"/>
                <a:cs typeface="Arial" panose="020B0604020202020204" pitchFamily="34" charset="0"/>
              </a:defRPr>
            </a:lvl2pPr>
            <a:lvl3pPr marL="1143000" indent="-457200">
              <a:buFont typeface="+mj-lt"/>
              <a:buAutoNum type="arabicPeriod"/>
              <a:defRPr sz="2000">
                <a:latin typeface="Arial" panose="020B0604020202020204" pitchFamily="34" charset="0"/>
                <a:cs typeface="Arial" panose="020B0604020202020204" pitchFamily="34" charset="0"/>
              </a:defRPr>
            </a:lvl3pPr>
            <a:lvl4pPr marL="1485900" indent="-457200">
              <a:buFont typeface="+mj-lt"/>
              <a:buAutoNum type="arabicPeriod"/>
              <a:defRPr sz="2000">
                <a:latin typeface="Arial" panose="020B0604020202020204" pitchFamily="34" charset="0"/>
                <a:cs typeface="Arial" panose="020B0604020202020204" pitchFamily="34" charset="0"/>
              </a:defRPr>
            </a:lvl4pPr>
            <a:lvl5pPr marL="1828800" indent="-457200">
              <a:buFont typeface="+mj-lt"/>
              <a:buAutoNum type="arabicPeriod"/>
              <a:defRPr sz="20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fld id="{5F063F5B-BE7E-494A-818F-6AC4FDB18CDB}" type="datetime1">
              <a:rPr lang="en-US" altLang="en-US" smtClean="0"/>
              <a:pPr>
                <a:defRPr/>
              </a:pPr>
              <a:t>5/8/2020</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altLang="en-US" dirty="0"/>
          </a:p>
        </p:txBody>
      </p:sp>
      <p:sp>
        <p:nvSpPr>
          <p:cNvPr id="6" name="Slide Number Placeholder 5"/>
          <p:cNvSpPr>
            <a:spLocks noGrp="1"/>
          </p:cNvSpPr>
          <p:nvPr>
            <p:ph type="sldNum" sz="quarter" idx="12"/>
          </p:nvPr>
        </p:nvSpPr>
        <p:spPr>
          <a:xfrm>
            <a:off x="8483674" y="6356350"/>
            <a:ext cx="486966" cy="365125"/>
          </a:xfrm>
        </p:spPr>
        <p:txBody>
          <a:bodyPr/>
          <a:lstStyle>
            <a:lvl1pPr>
              <a:defRPr sz="1050" b="1">
                <a:solidFill>
                  <a:schemeClr val="tx1"/>
                </a:solidFill>
              </a:defRPr>
            </a:lvl1pPr>
          </a:lstStyle>
          <a:p>
            <a:pPr>
              <a:defRPr/>
            </a:pPr>
            <a:fld id="{7773200B-CD01-40FD-9F7E-DB68DF9A3C84}" type="slidenum">
              <a:rPr lang="en-US" altLang="en-US" smtClean="0"/>
              <a:pPr>
                <a:defRPr/>
              </a:pPr>
              <a:t>‹#›</a:t>
            </a:fld>
            <a:endParaRPr lang="en-US" altLang="en-US" dirty="0"/>
          </a:p>
        </p:txBody>
      </p:sp>
    </p:spTree>
    <p:extLst>
      <p:ext uri="{BB962C8B-B14F-4D97-AF65-F5344CB8AC3E}">
        <p14:creationId xmlns:p14="http://schemas.microsoft.com/office/powerpoint/2010/main" xmlns="" val="13008518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4509139-611C-4492-961A-ABBC1B94CBF6}"/>
              </a:ext>
            </a:extLst>
          </p:cNvPr>
          <p:cNvSpPr>
            <a:spLocks noGrp="1"/>
          </p:cNvSpPr>
          <p:nvPr>
            <p:ph type="title"/>
          </p:nvPr>
        </p:nvSpPr>
        <p:spPr>
          <a:xfrm>
            <a:off x="629841" y="365126"/>
            <a:ext cx="7886700" cy="1325563"/>
          </a:xfrm>
        </p:spPr>
        <p:txBody>
          <a:bodyPr/>
          <a:lstStyle/>
          <a:p>
            <a:r>
              <a:rPr lang="en-US"/>
              <a:t>Click to edit Master title style</a:t>
            </a:r>
            <a:endParaRPr lang="en-ZA"/>
          </a:p>
        </p:txBody>
      </p:sp>
      <p:sp>
        <p:nvSpPr>
          <p:cNvPr id="3" name="Text Placeholder 2">
            <a:extLst>
              <a:ext uri="{FF2B5EF4-FFF2-40B4-BE49-F238E27FC236}">
                <a16:creationId xmlns:a16="http://schemas.microsoft.com/office/drawing/2014/main" xmlns="" id="{62D29BEB-1D44-4B77-A347-396332A61C85}"/>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6F3E4764-40D6-4D98-93F7-51B9B026C377}"/>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a:extLst>
              <a:ext uri="{FF2B5EF4-FFF2-40B4-BE49-F238E27FC236}">
                <a16:creationId xmlns:a16="http://schemas.microsoft.com/office/drawing/2014/main" xmlns="" id="{DA633625-F33A-4BF2-A53E-32E087594858}"/>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422A3193-CC9B-4E27-9D6C-CE23197D91EE}"/>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a:extLst>
              <a:ext uri="{FF2B5EF4-FFF2-40B4-BE49-F238E27FC236}">
                <a16:creationId xmlns:a16="http://schemas.microsoft.com/office/drawing/2014/main" xmlns="" id="{A23610E2-03AF-440D-B53A-A6A096CF521C}"/>
              </a:ext>
            </a:extLst>
          </p:cNvPr>
          <p:cNvSpPr>
            <a:spLocks noGrp="1"/>
          </p:cNvSpPr>
          <p:nvPr>
            <p:ph type="dt" sz="half" idx="10"/>
          </p:nvPr>
        </p:nvSpPr>
        <p:spPr/>
        <p:txBody>
          <a:bodyPr/>
          <a:lstStyle/>
          <a:p>
            <a:fld id="{BE5F0739-96CA-4DAB-8A4E-8534F26B578D}" type="datetimeFigureOut">
              <a:rPr lang="en-ZA" smtClean="0"/>
              <a:pPr/>
              <a:t>2020/05/08</a:t>
            </a:fld>
            <a:endParaRPr lang="en-ZA"/>
          </a:p>
        </p:txBody>
      </p:sp>
      <p:sp>
        <p:nvSpPr>
          <p:cNvPr id="8" name="Footer Placeholder 7">
            <a:extLst>
              <a:ext uri="{FF2B5EF4-FFF2-40B4-BE49-F238E27FC236}">
                <a16:creationId xmlns:a16="http://schemas.microsoft.com/office/drawing/2014/main" xmlns="" id="{F1F78A04-6109-4E4A-AA4E-E6FB7DA3DE8E}"/>
              </a:ext>
            </a:extLst>
          </p:cNvPr>
          <p:cNvSpPr>
            <a:spLocks noGrp="1"/>
          </p:cNvSpPr>
          <p:nvPr>
            <p:ph type="ftr" sz="quarter" idx="11"/>
          </p:nvPr>
        </p:nvSpPr>
        <p:spPr/>
        <p:txBody>
          <a:bodyPr/>
          <a:lstStyle/>
          <a:p>
            <a:endParaRPr lang="en-ZA"/>
          </a:p>
        </p:txBody>
      </p:sp>
      <p:sp>
        <p:nvSpPr>
          <p:cNvPr id="9" name="Slide Number Placeholder 8">
            <a:extLst>
              <a:ext uri="{FF2B5EF4-FFF2-40B4-BE49-F238E27FC236}">
                <a16:creationId xmlns:a16="http://schemas.microsoft.com/office/drawing/2014/main" xmlns="" id="{F25589FD-57BB-4B4F-9C01-03B7120BE5D6}"/>
              </a:ext>
            </a:extLst>
          </p:cNvPr>
          <p:cNvSpPr>
            <a:spLocks noGrp="1"/>
          </p:cNvSpPr>
          <p:nvPr>
            <p:ph type="sldNum" sz="quarter" idx="12"/>
          </p:nvPr>
        </p:nvSpPr>
        <p:spPr/>
        <p:txBody>
          <a:bodyPr/>
          <a:lstStyle/>
          <a:p>
            <a:fld id="{FC357D85-A21C-454A-A49F-58CED8A97994}" type="slidenum">
              <a:rPr lang="en-ZA" smtClean="0"/>
              <a:pPr/>
              <a:t>‹#›</a:t>
            </a:fld>
            <a:endParaRPr lang="en-ZA"/>
          </a:p>
        </p:txBody>
      </p:sp>
    </p:spTree>
    <p:extLst>
      <p:ext uri="{BB962C8B-B14F-4D97-AF65-F5344CB8AC3E}">
        <p14:creationId xmlns:p14="http://schemas.microsoft.com/office/powerpoint/2010/main" xmlns="" val="11064464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A4B0233-BF59-452E-A915-412DB9ED958C}"/>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xmlns="" id="{9073FEB5-AB6C-4370-BA83-DF576E37CDF3}"/>
              </a:ext>
            </a:extLst>
          </p:cNvPr>
          <p:cNvSpPr>
            <a:spLocks noGrp="1"/>
          </p:cNvSpPr>
          <p:nvPr>
            <p:ph type="dt" sz="half" idx="10"/>
          </p:nvPr>
        </p:nvSpPr>
        <p:spPr/>
        <p:txBody>
          <a:bodyPr/>
          <a:lstStyle/>
          <a:p>
            <a:fld id="{BE5F0739-96CA-4DAB-8A4E-8534F26B578D}" type="datetimeFigureOut">
              <a:rPr lang="en-ZA" smtClean="0"/>
              <a:pPr/>
              <a:t>2020/05/08</a:t>
            </a:fld>
            <a:endParaRPr lang="en-ZA"/>
          </a:p>
        </p:txBody>
      </p:sp>
      <p:sp>
        <p:nvSpPr>
          <p:cNvPr id="4" name="Footer Placeholder 3">
            <a:extLst>
              <a:ext uri="{FF2B5EF4-FFF2-40B4-BE49-F238E27FC236}">
                <a16:creationId xmlns:a16="http://schemas.microsoft.com/office/drawing/2014/main" xmlns="" id="{D914B8BA-AE70-4FF6-98E0-FCA3CD4577C5}"/>
              </a:ext>
            </a:extLst>
          </p:cNvPr>
          <p:cNvSpPr>
            <a:spLocks noGrp="1"/>
          </p:cNvSpPr>
          <p:nvPr>
            <p:ph type="ftr" sz="quarter" idx="11"/>
          </p:nvPr>
        </p:nvSpPr>
        <p:spPr/>
        <p:txBody>
          <a:bodyPr/>
          <a:lstStyle/>
          <a:p>
            <a:endParaRPr lang="en-ZA"/>
          </a:p>
        </p:txBody>
      </p:sp>
      <p:sp>
        <p:nvSpPr>
          <p:cNvPr id="5" name="Slide Number Placeholder 4">
            <a:extLst>
              <a:ext uri="{FF2B5EF4-FFF2-40B4-BE49-F238E27FC236}">
                <a16:creationId xmlns:a16="http://schemas.microsoft.com/office/drawing/2014/main" xmlns="" id="{EB3B9F58-2879-4AB8-825C-BCF4EC8FE026}"/>
              </a:ext>
            </a:extLst>
          </p:cNvPr>
          <p:cNvSpPr>
            <a:spLocks noGrp="1"/>
          </p:cNvSpPr>
          <p:nvPr>
            <p:ph type="sldNum" sz="quarter" idx="12"/>
          </p:nvPr>
        </p:nvSpPr>
        <p:spPr/>
        <p:txBody>
          <a:bodyPr/>
          <a:lstStyle/>
          <a:p>
            <a:fld id="{FC357D85-A21C-454A-A49F-58CED8A97994}" type="slidenum">
              <a:rPr lang="en-ZA" smtClean="0"/>
              <a:pPr/>
              <a:t>‹#›</a:t>
            </a:fld>
            <a:endParaRPr lang="en-ZA"/>
          </a:p>
        </p:txBody>
      </p:sp>
    </p:spTree>
    <p:extLst>
      <p:ext uri="{BB962C8B-B14F-4D97-AF65-F5344CB8AC3E}">
        <p14:creationId xmlns:p14="http://schemas.microsoft.com/office/powerpoint/2010/main" xmlns="" val="12217346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7A035684-7994-4154-9D36-6D5C8F8BD70F}"/>
              </a:ext>
            </a:extLst>
          </p:cNvPr>
          <p:cNvSpPr>
            <a:spLocks noGrp="1"/>
          </p:cNvSpPr>
          <p:nvPr>
            <p:ph type="dt" sz="half" idx="10"/>
          </p:nvPr>
        </p:nvSpPr>
        <p:spPr/>
        <p:txBody>
          <a:bodyPr/>
          <a:lstStyle/>
          <a:p>
            <a:fld id="{BE5F0739-96CA-4DAB-8A4E-8534F26B578D}" type="datetimeFigureOut">
              <a:rPr lang="en-ZA" smtClean="0"/>
              <a:pPr/>
              <a:t>2020/05/08</a:t>
            </a:fld>
            <a:endParaRPr lang="en-ZA"/>
          </a:p>
        </p:txBody>
      </p:sp>
      <p:sp>
        <p:nvSpPr>
          <p:cNvPr id="3" name="Footer Placeholder 2">
            <a:extLst>
              <a:ext uri="{FF2B5EF4-FFF2-40B4-BE49-F238E27FC236}">
                <a16:creationId xmlns:a16="http://schemas.microsoft.com/office/drawing/2014/main" xmlns="" id="{9B29B54C-36F2-401F-BB6D-F290E4F35E97}"/>
              </a:ext>
            </a:extLst>
          </p:cNvPr>
          <p:cNvSpPr>
            <a:spLocks noGrp="1"/>
          </p:cNvSpPr>
          <p:nvPr>
            <p:ph type="ftr" sz="quarter" idx="11"/>
          </p:nvPr>
        </p:nvSpPr>
        <p:spPr/>
        <p:txBody>
          <a:bodyPr/>
          <a:lstStyle/>
          <a:p>
            <a:endParaRPr lang="en-ZA"/>
          </a:p>
        </p:txBody>
      </p:sp>
      <p:sp>
        <p:nvSpPr>
          <p:cNvPr id="4" name="Slide Number Placeholder 3">
            <a:extLst>
              <a:ext uri="{FF2B5EF4-FFF2-40B4-BE49-F238E27FC236}">
                <a16:creationId xmlns:a16="http://schemas.microsoft.com/office/drawing/2014/main" xmlns="" id="{D504CE1E-30A0-4C1C-A37F-0FC20D81C1F6}"/>
              </a:ext>
            </a:extLst>
          </p:cNvPr>
          <p:cNvSpPr>
            <a:spLocks noGrp="1"/>
          </p:cNvSpPr>
          <p:nvPr>
            <p:ph type="sldNum" sz="quarter" idx="12"/>
          </p:nvPr>
        </p:nvSpPr>
        <p:spPr/>
        <p:txBody>
          <a:bodyPr/>
          <a:lstStyle/>
          <a:p>
            <a:fld id="{FC357D85-A21C-454A-A49F-58CED8A97994}" type="slidenum">
              <a:rPr lang="en-ZA" smtClean="0"/>
              <a:pPr/>
              <a:t>‹#›</a:t>
            </a:fld>
            <a:endParaRPr lang="en-ZA"/>
          </a:p>
        </p:txBody>
      </p:sp>
    </p:spTree>
    <p:extLst>
      <p:ext uri="{BB962C8B-B14F-4D97-AF65-F5344CB8AC3E}">
        <p14:creationId xmlns:p14="http://schemas.microsoft.com/office/powerpoint/2010/main" xmlns="" val="131225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00A1C27-261F-4388-85CC-E7CF430BFB95}"/>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ZA"/>
          </a:p>
        </p:txBody>
      </p:sp>
      <p:sp>
        <p:nvSpPr>
          <p:cNvPr id="3" name="Content Placeholder 2">
            <a:extLst>
              <a:ext uri="{FF2B5EF4-FFF2-40B4-BE49-F238E27FC236}">
                <a16:creationId xmlns:a16="http://schemas.microsoft.com/office/drawing/2014/main" xmlns="" id="{EBD383B8-BCA6-4D1B-BC74-8871546F3655}"/>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a:extLst>
              <a:ext uri="{FF2B5EF4-FFF2-40B4-BE49-F238E27FC236}">
                <a16:creationId xmlns:a16="http://schemas.microsoft.com/office/drawing/2014/main" xmlns="" id="{DDEAEA2E-4EED-4869-A8C9-B516EF8B1FF0}"/>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xmlns="" id="{38440A9E-6FA8-4249-ABDD-E6556A226CA3}"/>
              </a:ext>
            </a:extLst>
          </p:cNvPr>
          <p:cNvSpPr>
            <a:spLocks noGrp="1"/>
          </p:cNvSpPr>
          <p:nvPr>
            <p:ph type="dt" sz="half" idx="10"/>
          </p:nvPr>
        </p:nvSpPr>
        <p:spPr/>
        <p:txBody>
          <a:bodyPr/>
          <a:lstStyle/>
          <a:p>
            <a:fld id="{BE5F0739-96CA-4DAB-8A4E-8534F26B578D}" type="datetimeFigureOut">
              <a:rPr lang="en-ZA" smtClean="0"/>
              <a:pPr/>
              <a:t>2020/05/08</a:t>
            </a:fld>
            <a:endParaRPr lang="en-ZA"/>
          </a:p>
        </p:txBody>
      </p:sp>
      <p:sp>
        <p:nvSpPr>
          <p:cNvPr id="6" name="Footer Placeholder 5">
            <a:extLst>
              <a:ext uri="{FF2B5EF4-FFF2-40B4-BE49-F238E27FC236}">
                <a16:creationId xmlns:a16="http://schemas.microsoft.com/office/drawing/2014/main" xmlns="" id="{AFBCC512-7842-42F0-AAED-EF49B09DD6F1}"/>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xmlns="" id="{D112F169-D80D-41D0-8B36-31810637B54A}"/>
              </a:ext>
            </a:extLst>
          </p:cNvPr>
          <p:cNvSpPr>
            <a:spLocks noGrp="1"/>
          </p:cNvSpPr>
          <p:nvPr>
            <p:ph type="sldNum" sz="quarter" idx="12"/>
          </p:nvPr>
        </p:nvSpPr>
        <p:spPr/>
        <p:txBody>
          <a:bodyPr/>
          <a:lstStyle/>
          <a:p>
            <a:fld id="{FC357D85-A21C-454A-A49F-58CED8A97994}" type="slidenum">
              <a:rPr lang="en-ZA" smtClean="0"/>
              <a:pPr/>
              <a:t>‹#›</a:t>
            </a:fld>
            <a:endParaRPr lang="en-ZA"/>
          </a:p>
        </p:txBody>
      </p:sp>
    </p:spTree>
    <p:extLst>
      <p:ext uri="{BB962C8B-B14F-4D97-AF65-F5344CB8AC3E}">
        <p14:creationId xmlns:p14="http://schemas.microsoft.com/office/powerpoint/2010/main" xmlns="" val="36748030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BBB01A0-1C01-4B25-B3C1-8BC7ED719A95}"/>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ZA"/>
          </a:p>
        </p:txBody>
      </p:sp>
      <p:sp>
        <p:nvSpPr>
          <p:cNvPr id="3" name="Picture Placeholder 2">
            <a:extLst>
              <a:ext uri="{FF2B5EF4-FFF2-40B4-BE49-F238E27FC236}">
                <a16:creationId xmlns:a16="http://schemas.microsoft.com/office/drawing/2014/main" xmlns="" id="{307AE21B-0438-43EB-97CC-18AA28ECCF3F}"/>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ZA"/>
          </a:p>
        </p:txBody>
      </p:sp>
      <p:sp>
        <p:nvSpPr>
          <p:cNvPr id="4" name="Text Placeholder 3">
            <a:extLst>
              <a:ext uri="{FF2B5EF4-FFF2-40B4-BE49-F238E27FC236}">
                <a16:creationId xmlns:a16="http://schemas.microsoft.com/office/drawing/2014/main" xmlns="" id="{32F9D4B4-6122-4B8F-BC6B-693E789D268A}"/>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xmlns="" id="{F99FC696-B648-41FC-BC0B-5CC937738E3A}"/>
              </a:ext>
            </a:extLst>
          </p:cNvPr>
          <p:cNvSpPr>
            <a:spLocks noGrp="1"/>
          </p:cNvSpPr>
          <p:nvPr>
            <p:ph type="dt" sz="half" idx="10"/>
          </p:nvPr>
        </p:nvSpPr>
        <p:spPr/>
        <p:txBody>
          <a:bodyPr/>
          <a:lstStyle/>
          <a:p>
            <a:fld id="{BE5F0739-96CA-4DAB-8A4E-8534F26B578D}" type="datetimeFigureOut">
              <a:rPr lang="en-ZA" smtClean="0"/>
              <a:pPr/>
              <a:t>2020/05/08</a:t>
            </a:fld>
            <a:endParaRPr lang="en-ZA"/>
          </a:p>
        </p:txBody>
      </p:sp>
      <p:sp>
        <p:nvSpPr>
          <p:cNvPr id="6" name="Footer Placeholder 5">
            <a:extLst>
              <a:ext uri="{FF2B5EF4-FFF2-40B4-BE49-F238E27FC236}">
                <a16:creationId xmlns:a16="http://schemas.microsoft.com/office/drawing/2014/main" xmlns="" id="{1E08C26E-56CE-457D-98FC-0C09E0EFEABB}"/>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xmlns="" id="{542B3F91-AC23-436D-9CF4-F0CA7EA9C924}"/>
              </a:ext>
            </a:extLst>
          </p:cNvPr>
          <p:cNvSpPr>
            <a:spLocks noGrp="1"/>
          </p:cNvSpPr>
          <p:nvPr>
            <p:ph type="sldNum" sz="quarter" idx="12"/>
          </p:nvPr>
        </p:nvSpPr>
        <p:spPr/>
        <p:txBody>
          <a:bodyPr/>
          <a:lstStyle/>
          <a:p>
            <a:fld id="{FC357D85-A21C-454A-A49F-58CED8A97994}" type="slidenum">
              <a:rPr lang="en-ZA" smtClean="0"/>
              <a:pPr/>
              <a:t>‹#›</a:t>
            </a:fld>
            <a:endParaRPr lang="en-ZA"/>
          </a:p>
        </p:txBody>
      </p:sp>
    </p:spTree>
    <p:extLst>
      <p:ext uri="{BB962C8B-B14F-4D97-AF65-F5344CB8AC3E}">
        <p14:creationId xmlns:p14="http://schemas.microsoft.com/office/powerpoint/2010/main" xmlns="" val="6292512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D8DD6B1-E859-4073-8BA8-F11EF8FCCE71}"/>
              </a:ext>
            </a:extLst>
          </p:cNvPr>
          <p:cNvSpPr>
            <a:spLocks noGrp="1"/>
          </p:cNvSpPr>
          <p:nvPr>
            <p:ph type="title"/>
          </p:nvPr>
        </p:nvSpPr>
        <p:spPr/>
        <p:txBody>
          <a:bodyPr/>
          <a:lstStyle/>
          <a:p>
            <a:r>
              <a:rPr lang="en-US"/>
              <a:t>Click to edit Master title style</a:t>
            </a:r>
            <a:endParaRPr lang="en-ZA"/>
          </a:p>
        </p:txBody>
      </p:sp>
      <p:sp>
        <p:nvSpPr>
          <p:cNvPr id="3" name="Vertical Text Placeholder 2">
            <a:extLst>
              <a:ext uri="{FF2B5EF4-FFF2-40B4-BE49-F238E27FC236}">
                <a16:creationId xmlns:a16="http://schemas.microsoft.com/office/drawing/2014/main" xmlns="" id="{A441F4A9-173E-41E7-BDB6-3FE857D1886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xmlns="" id="{5E9EC1D7-6307-4C33-BD08-0E859C4599BB}"/>
              </a:ext>
            </a:extLst>
          </p:cNvPr>
          <p:cNvSpPr>
            <a:spLocks noGrp="1"/>
          </p:cNvSpPr>
          <p:nvPr>
            <p:ph type="dt" sz="half" idx="10"/>
          </p:nvPr>
        </p:nvSpPr>
        <p:spPr/>
        <p:txBody>
          <a:bodyPr/>
          <a:lstStyle/>
          <a:p>
            <a:fld id="{BE5F0739-96CA-4DAB-8A4E-8534F26B578D}" type="datetimeFigureOut">
              <a:rPr lang="en-ZA" smtClean="0"/>
              <a:pPr/>
              <a:t>2020/05/08</a:t>
            </a:fld>
            <a:endParaRPr lang="en-ZA"/>
          </a:p>
        </p:txBody>
      </p:sp>
      <p:sp>
        <p:nvSpPr>
          <p:cNvPr id="5" name="Footer Placeholder 4">
            <a:extLst>
              <a:ext uri="{FF2B5EF4-FFF2-40B4-BE49-F238E27FC236}">
                <a16:creationId xmlns:a16="http://schemas.microsoft.com/office/drawing/2014/main" xmlns="" id="{06A74133-D6E4-45F4-84A2-333EE040B2A6}"/>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xmlns="" id="{C5991EAC-7626-43BD-96A1-08897974B40E}"/>
              </a:ext>
            </a:extLst>
          </p:cNvPr>
          <p:cNvSpPr>
            <a:spLocks noGrp="1"/>
          </p:cNvSpPr>
          <p:nvPr>
            <p:ph type="sldNum" sz="quarter" idx="12"/>
          </p:nvPr>
        </p:nvSpPr>
        <p:spPr/>
        <p:txBody>
          <a:bodyPr/>
          <a:lstStyle/>
          <a:p>
            <a:fld id="{FC357D85-A21C-454A-A49F-58CED8A97994}" type="slidenum">
              <a:rPr lang="en-ZA" smtClean="0"/>
              <a:pPr/>
              <a:t>‹#›</a:t>
            </a:fld>
            <a:endParaRPr lang="en-ZA"/>
          </a:p>
        </p:txBody>
      </p:sp>
    </p:spTree>
    <p:extLst>
      <p:ext uri="{BB962C8B-B14F-4D97-AF65-F5344CB8AC3E}">
        <p14:creationId xmlns:p14="http://schemas.microsoft.com/office/powerpoint/2010/main" xmlns="" val="12876337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35F91AFA-2949-4499-962E-AF407CC75F1E}"/>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ZA"/>
          </a:p>
        </p:txBody>
      </p:sp>
      <p:sp>
        <p:nvSpPr>
          <p:cNvPr id="3" name="Vertical Text Placeholder 2">
            <a:extLst>
              <a:ext uri="{FF2B5EF4-FFF2-40B4-BE49-F238E27FC236}">
                <a16:creationId xmlns:a16="http://schemas.microsoft.com/office/drawing/2014/main" xmlns="" id="{F4497730-861E-4499-BCC5-161428296592}"/>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xmlns="" id="{5C204743-DC6E-4C33-87D6-1A3AC079D832}"/>
              </a:ext>
            </a:extLst>
          </p:cNvPr>
          <p:cNvSpPr>
            <a:spLocks noGrp="1"/>
          </p:cNvSpPr>
          <p:nvPr>
            <p:ph type="dt" sz="half" idx="10"/>
          </p:nvPr>
        </p:nvSpPr>
        <p:spPr/>
        <p:txBody>
          <a:bodyPr/>
          <a:lstStyle/>
          <a:p>
            <a:fld id="{BE5F0739-96CA-4DAB-8A4E-8534F26B578D}" type="datetimeFigureOut">
              <a:rPr lang="en-ZA" smtClean="0"/>
              <a:pPr/>
              <a:t>2020/05/08</a:t>
            </a:fld>
            <a:endParaRPr lang="en-ZA"/>
          </a:p>
        </p:txBody>
      </p:sp>
      <p:sp>
        <p:nvSpPr>
          <p:cNvPr id="5" name="Footer Placeholder 4">
            <a:extLst>
              <a:ext uri="{FF2B5EF4-FFF2-40B4-BE49-F238E27FC236}">
                <a16:creationId xmlns:a16="http://schemas.microsoft.com/office/drawing/2014/main" xmlns="" id="{909B0370-71DC-4763-974C-BE2E69F78B2C}"/>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xmlns="" id="{78EE8F57-68F4-4ABA-84CA-EC462DBCB86C}"/>
              </a:ext>
            </a:extLst>
          </p:cNvPr>
          <p:cNvSpPr>
            <a:spLocks noGrp="1"/>
          </p:cNvSpPr>
          <p:nvPr>
            <p:ph type="sldNum" sz="quarter" idx="12"/>
          </p:nvPr>
        </p:nvSpPr>
        <p:spPr/>
        <p:txBody>
          <a:bodyPr/>
          <a:lstStyle/>
          <a:p>
            <a:fld id="{FC357D85-A21C-454A-A49F-58CED8A97994}" type="slidenum">
              <a:rPr lang="en-ZA" smtClean="0"/>
              <a:pPr/>
              <a:t>‹#›</a:t>
            </a:fld>
            <a:endParaRPr lang="en-ZA"/>
          </a:p>
        </p:txBody>
      </p:sp>
    </p:spTree>
    <p:extLst>
      <p:ext uri="{BB962C8B-B14F-4D97-AF65-F5344CB8AC3E}">
        <p14:creationId xmlns:p14="http://schemas.microsoft.com/office/powerpoint/2010/main" xmlns="" val="23786419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esentation Oulin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fld id="{D952468F-CFBF-42E2-BEDD-E018D9C1C062}" type="datetime1">
              <a:rPr lang="en-US" altLang="en-US" smtClean="0"/>
              <a:pPr>
                <a:defRPr/>
              </a:pPr>
              <a:t>5/8/2020</a:t>
            </a:fld>
            <a:endParaRPr lang="en-US" altLang="en-US" dirty="0"/>
          </a:p>
        </p:txBody>
      </p:sp>
      <p:sp>
        <p:nvSpPr>
          <p:cNvPr id="4" name="Footer Placeholder 3"/>
          <p:cNvSpPr>
            <a:spLocks noGrp="1"/>
          </p:cNvSpPr>
          <p:nvPr>
            <p:ph type="ftr" sz="quarter" idx="11"/>
          </p:nvPr>
        </p:nvSpPr>
        <p:spPr/>
        <p:txBody>
          <a:bodyPr/>
          <a:lstStyle/>
          <a:p>
            <a:pPr>
              <a:defRPr/>
            </a:pPr>
            <a:endParaRPr lang="en-US" altLang="en-US" dirty="0"/>
          </a:p>
        </p:txBody>
      </p:sp>
      <p:sp>
        <p:nvSpPr>
          <p:cNvPr id="5" name="Slide Number Placeholder 4"/>
          <p:cNvSpPr>
            <a:spLocks noGrp="1"/>
          </p:cNvSpPr>
          <p:nvPr>
            <p:ph type="sldNum" sz="quarter" idx="12"/>
          </p:nvPr>
        </p:nvSpPr>
        <p:spPr>
          <a:xfrm>
            <a:off x="8515350" y="6375400"/>
            <a:ext cx="486966" cy="365125"/>
          </a:xfrm>
        </p:spPr>
        <p:txBody>
          <a:bodyPr/>
          <a:lstStyle>
            <a:lvl1pPr>
              <a:defRPr sz="1050" b="1">
                <a:solidFill>
                  <a:schemeClr val="tx1"/>
                </a:solidFill>
              </a:defRPr>
            </a:lvl1pPr>
          </a:lstStyle>
          <a:p>
            <a:pPr>
              <a:defRPr/>
            </a:pPr>
            <a:fld id="{7DFFE2B6-938D-47C6-8A9B-DD6FD95CA4F9}" type="slidenum">
              <a:rPr lang="en-US" altLang="en-US" smtClean="0"/>
              <a:pPr>
                <a:defRPr/>
              </a:pPr>
              <a:t>‹#›</a:t>
            </a:fld>
            <a:endParaRPr lang="en-US" altLang="en-US" dirty="0"/>
          </a:p>
        </p:txBody>
      </p:sp>
      <p:sp>
        <p:nvSpPr>
          <p:cNvPr id="6" name="TextBox 5"/>
          <p:cNvSpPr txBox="1"/>
          <p:nvPr userDrawn="1"/>
        </p:nvSpPr>
        <p:spPr>
          <a:xfrm>
            <a:off x="628650" y="147991"/>
            <a:ext cx="7886700" cy="1569660"/>
          </a:xfrm>
          <a:prstGeom prst="rect">
            <a:avLst/>
          </a:prstGeom>
          <a:noFill/>
        </p:spPr>
        <p:txBody>
          <a:bodyPr wrap="square" rtlCol="0" anchor="ctr">
            <a:spAutoFit/>
          </a:bodyPr>
          <a:lstStyle/>
          <a:p>
            <a:pPr algn="ctr"/>
            <a:endParaRPr lang="en-ZA" sz="2400" b="1" dirty="0">
              <a:solidFill>
                <a:srgbClr val="F9671C"/>
              </a:solidFill>
            </a:endParaRPr>
          </a:p>
          <a:p>
            <a:pPr algn="ctr"/>
            <a:r>
              <a:rPr lang="en-ZA" sz="2400" b="1" dirty="0">
                <a:solidFill>
                  <a:srgbClr val="F9671C"/>
                </a:solidFill>
              </a:rPr>
              <a:t>Presentation Outline</a:t>
            </a:r>
          </a:p>
          <a:p>
            <a:pPr algn="ctr"/>
            <a:endParaRPr lang="en-ZA" sz="2400" b="1" dirty="0">
              <a:solidFill>
                <a:srgbClr val="F9671C"/>
              </a:solidFill>
            </a:endParaRPr>
          </a:p>
          <a:p>
            <a:pPr algn="ctr"/>
            <a:endParaRPr lang="en-ZA" sz="2400" b="1" dirty="0">
              <a:solidFill>
                <a:srgbClr val="F9671C"/>
              </a:solidFill>
            </a:endParaRPr>
          </a:p>
        </p:txBody>
      </p:sp>
      <p:sp>
        <p:nvSpPr>
          <p:cNvPr id="10" name="Text Placeholder 9"/>
          <p:cNvSpPr>
            <a:spLocks noGrp="1"/>
          </p:cNvSpPr>
          <p:nvPr>
            <p:ph type="body" sz="quarter" idx="13"/>
          </p:nvPr>
        </p:nvSpPr>
        <p:spPr>
          <a:xfrm>
            <a:off x="692113" y="1412776"/>
            <a:ext cx="7759774" cy="4375645"/>
          </a:xfrm>
        </p:spPr>
        <p:txBody>
          <a:bodyPr/>
          <a:lstStyle>
            <a:lvl1pPr marL="457200" indent="-457200">
              <a:buFont typeface="+mj-lt"/>
              <a:buAutoNum type="arabicPeriod"/>
              <a:defRPr sz="2000">
                <a:latin typeface="Arial" panose="020B0604020202020204" pitchFamily="34" charset="0"/>
                <a:cs typeface="Arial" panose="020B0604020202020204" pitchFamily="34" charset="0"/>
              </a:defRPr>
            </a:lvl1pPr>
            <a:lvl2pPr marL="800100" indent="-457200">
              <a:buFont typeface="+mj-lt"/>
              <a:buAutoNum type="arabicPeriod"/>
              <a:defRPr sz="2000">
                <a:latin typeface="Arial" panose="020B0604020202020204" pitchFamily="34" charset="0"/>
                <a:cs typeface="Arial" panose="020B0604020202020204" pitchFamily="34" charset="0"/>
              </a:defRPr>
            </a:lvl2pPr>
            <a:lvl3pPr marL="1143000" indent="-457200">
              <a:buFont typeface="+mj-lt"/>
              <a:buAutoNum type="arabicPeriod"/>
              <a:defRPr sz="2000">
                <a:latin typeface="Arial" panose="020B0604020202020204" pitchFamily="34" charset="0"/>
                <a:cs typeface="Arial" panose="020B0604020202020204" pitchFamily="34" charset="0"/>
              </a:defRPr>
            </a:lvl3pPr>
            <a:lvl4pPr marL="1485900" indent="-457200">
              <a:buFont typeface="+mj-lt"/>
              <a:buAutoNum type="arabicPeriod"/>
              <a:defRPr sz="2000">
                <a:latin typeface="Arial" panose="020B0604020202020204" pitchFamily="34" charset="0"/>
                <a:cs typeface="Arial" panose="020B0604020202020204" pitchFamily="34" charset="0"/>
              </a:defRPr>
            </a:lvl4pPr>
            <a:lvl5pPr marL="1828800" indent="-457200">
              <a:buFont typeface="+mj-lt"/>
              <a:buAutoNum type="arabicPeriod"/>
              <a:defRPr sz="20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Tree>
    <p:extLst>
      <p:ext uri="{BB962C8B-B14F-4D97-AF65-F5344CB8AC3E}">
        <p14:creationId xmlns:p14="http://schemas.microsoft.com/office/powerpoint/2010/main" xmlns="" val="26475229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ctr">
              <a:defRPr sz="2400" b="1">
                <a:solidFill>
                  <a:srgbClr val="F9671C"/>
                </a:solidFill>
                <a:latin typeface="Arial" panose="020B0604020202020204" pitchFamily="34" charset="0"/>
                <a:cs typeface="Arial" panose="020B0604020202020204" pitchFamily="34" charset="0"/>
              </a:defRPr>
            </a:lvl1pPr>
          </a:lstStyle>
          <a:p>
            <a:r>
              <a:rPr lang="en-US" dirty="0"/>
              <a:t>Click to enter Heading</a:t>
            </a:r>
            <a:endParaRPr lang="en-ZA" dirty="0"/>
          </a:p>
        </p:txBody>
      </p:sp>
      <p:sp>
        <p:nvSpPr>
          <p:cNvPr id="3" name="Date Placeholder 2"/>
          <p:cNvSpPr>
            <a:spLocks noGrp="1"/>
          </p:cNvSpPr>
          <p:nvPr>
            <p:ph type="dt" sz="half" idx="10"/>
          </p:nvPr>
        </p:nvSpPr>
        <p:spPr/>
        <p:txBody>
          <a:bodyPr/>
          <a:lstStyle/>
          <a:p>
            <a:pPr>
              <a:defRPr/>
            </a:pPr>
            <a:fld id="{C373181E-3C7D-475D-9214-8A97742296F1}" type="datetime1">
              <a:rPr lang="en-US" altLang="en-US" smtClean="0"/>
              <a:pPr>
                <a:defRPr/>
              </a:pPr>
              <a:t>5/8/2020</a:t>
            </a:fld>
            <a:endParaRPr lang="en-US" altLang="en-US" dirty="0"/>
          </a:p>
        </p:txBody>
      </p:sp>
      <p:sp>
        <p:nvSpPr>
          <p:cNvPr id="4" name="Footer Placeholder 3"/>
          <p:cNvSpPr>
            <a:spLocks noGrp="1"/>
          </p:cNvSpPr>
          <p:nvPr>
            <p:ph type="ftr" sz="quarter" idx="11"/>
          </p:nvPr>
        </p:nvSpPr>
        <p:spPr/>
        <p:txBody>
          <a:bodyPr/>
          <a:lstStyle/>
          <a:p>
            <a:pPr>
              <a:defRPr/>
            </a:pPr>
            <a:endParaRPr lang="en-US" altLang="en-US" dirty="0"/>
          </a:p>
        </p:txBody>
      </p:sp>
      <p:sp>
        <p:nvSpPr>
          <p:cNvPr id="5" name="Slide Number Placeholder 4"/>
          <p:cNvSpPr>
            <a:spLocks noGrp="1"/>
          </p:cNvSpPr>
          <p:nvPr>
            <p:ph type="sldNum" sz="quarter" idx="12"/>
          </p:nvPr>
        </p:nvSpPr>
        <p:spPr>
          <a:xfrm>
            <a:off x="8360965" y="6356349"/>
            <a:ext cx="630982" cy="365125"/>
          </a:xfrm>
        </p:spPr>
        <p:txBody>
          <a:bodyPr/>
          <a:lstStyle>
            <a:lvl1pPr>
              <a:defRPr sz="1050" b="1">
                <a:solidFill>
                  <a:schemeClr val="tx1"/>
                </a:solidFill>
              </a:defRPr>
            </a:lvl1pPr>
          </a:lstStyle>
          <a:p>
            <a:pPr>
              <a:defRPr/>
            </a:pPr>
            <a:fld id="{7DFFE2B6-938D-47C6-8A9B-DD6FD95CA4F9}" type="slidenum">
              <a:rPr lang="en-US" altLang="en-US" smtClean="0"/>
              <a:pPr>
                <a:defRPr/>
              </a:pPr>
              <a:t>‹#›</a:t>
            </a:fld>
            <a:endParaRPr lang="en-US" altLang="en-US" dirty="0"/>
          </a:p>
        </p:txBody>
      </p:sp>
      <p:sp>
        <p:nvSpPr>
          <p:cNvPr id="7" name="Content Placeholder 6"/>
          <p:cNvSpPr>
            <a:spLocks noGrp="1"/>
          </p:cNvSpPr>
          <p:nvPr>
            <p:ph sz="quarter" idx="13"/>
          </p:nvPr>
        </p:nvSpPr>
        <p:spPr>
          <a:xfrm>
            <a:off x="628650" y="2060848"/>
            <a:ext cx="8047806" cy="4104456"/>
          </a:xfrm>
        </p:spPr>
        <p:txBody>
          <a:bodyPr/>
          <a:lstStyle>
            <a:lvl1pPr>
              <a:defRPr sz="20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xmlns="" val="2964832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9448" y="1052737"/>
            <a:ext cx="7886700" cy="1728192"/>
          </a:xfrm>
        </p:spPr>
        <p:txBody>
          <a:bodyPr anchor="ctr"/>
          <a:lstStyle>
            <a:lvl1pPr algn="ctr">
              <a:defRPr sz="2400" b="1">
                <a:solidFill>
                  <a:srgbClr val="F9671C"/>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p:cNvSpPr>
            <a:spLocks noGrp="1"/>
          </p:cNvSpPr>
          <p:nvPr>
            <p:ph type="body" idx="1"/>
          </p:nvPr>
        </p:nvSpPr>
        <p:spPr>
          <a:xfrm>
            <a:off x="623888" y="3284984"/>
            <a:ext cx="7886700" cy="2592288"/>
          </a:xfrm>
        </p:spPr>
        <p:txBody>
          <a:bodyPr/>
          <a:lstStyle>
            <a:lvl1pPr marL="342900" indent="-3429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2C972558-5CD1-448F-9121-7DC48CB795B7}" type="datetime1">
              <a:rPr lang="en-US" altLang="en-US" smtClean="0"/>
              <a:pPr>
                <a:defRPr/>
              </a:pPr>
              <a:t>5/8/2020</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altLang="en-US" dirty="0"/>
          </a:p>
        </p:txBody>
      </p:sp>
      <p:sp>
        <p:nvSpPr>
          <p:cNvPr id="6" name="Slide Number Placeholder 5"/>
          <p:cNvSpPr>
            <a:spLocks noGrp="1"/>
          </p:cNvSpPr>
          <p:nvPr>
            <p:ph type="sldNum" sz="quarter" idx="12"/>
          </p:nvPr>
        </p:nvSpPr>
        <p:spPr>
          <a:xfrm>
            <a:off x="8316416" y="6350000"/>
            <a:ext cx="702990" cy="365125"/>
          </a:xfrm>
        </p:spPr>
        <p:txBody>
          <a:bodyPr/>
          <a:lstStyle>
            <a:lvl1pPr>
              <a:defRPr sz="1050" b="1">
                <a:solidFill>
                  <a:schemeClr val="tx1"/>
                </a:solidFill>
              </a:defRPr>
            </a:lvl1pPr>
          </a:lstStyle>
          <a:p>
            <a:pPr>
              <a:defRPr/>
            </a:pPr>
            <a:fld id="{BC9634C8-74A5-40CB-934A-CD2A3BFAA19A}" type="slidenum">
              <a:rPr lang="en-US" altLang="en-US" smtClean="0"/>
              <a:pPr>
                <a:defRPr/>
              </a:pPr>
              <a:t>‹#›</a:t>
            </a:fld>
            <a:endParaRPr lang="en-US" altLang="en-US" dirty="0"/>
          </a:p>
        </p:txBody>
      </p:sp>
    </p:spTree>
    <p:extLst>
      <p:ext uri="{BB962C8B-B14F-4D97-AF65-F5344CB8AC3E}">
        <p14:creationId xmlns:p14="http://schemas.microsoft.com/office/powerpoint/2010/main" xmlns="" val="4087553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sz="2400" b="1">
                <a:solidFill>
                  <a:srgbClr val="F9671C"/>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lvl1pPr>
              <a:defRPr sz="20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825625"/>
            <a:ext cx="3886200" cy="4351338"/>
          </a:xfrm>
        </p:spPr>
        <p:txBody>
          <a:bodyPr/>
          <a:lstStyle>
            <a:lvl1pPr>
              <a:defRPr sz="20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9A402F7B-AAE7-4FC5-BCED-2ECAB4233EA8}" type="datetime1">
              <a:rPr lang="en-US" altLang="en-US" smtClean="0"/>
              <a:pPr>
                <a:defRPr/>
              </a:pPr>
              <a:t>5/8/2020</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endParaRPr lang="en-US" altLang="en-US" dirty="0"/>
          </a:p>
        </p:txBody>
      </p:sp>
      <p:sp>
        <p:nvSpPr>
          <p:cNvPr id="7" name="Slide Number Placeholder 5"/>
          <p:cNvSpPr>
            <a:spLocks noGrp="1"/>
          </p:cNvSpPr>
          <p:nvPr>
            <p:ph type="sldNum" sz="quarter" idx="12"/>
          </p:nvPr>
        </p:nvSpPr>
        <p:spPr>
          <a:xfrm>
            <a:off x="8500566" y="6362700"/>
            <a:ext cx="486966" cy="365125"/>
          </a:xfrm>
        </p:spPr>
        <p:txBody>
          <a:bodyPr/>
          <a:lstStyle>
            <a:lvl1pPr>
              <a:defRPr sz="1050" b="1">
                <a:solidFill>
                  <a:schemeClr val="tx1"/>
                </a:solidFill>
              </a:defRPr>
            </a:lvl1pPr>
          </a:lstStyle>
          <a:p>
            <a:pPr>
              <a:defRPr/>
            </a:pPr>
            <a:fld id="{7D1B44E7-E1DC-4BA0-A8D3-21BCA9610FFD}" type="slidenum">
              <a:rPr lang="en-US" altLang="en-US" smtClean="0"/>
              <a:pPr>
                <a:defRPr/>
              </a:pPr>
              <a:t>‹#›</a:t>
            </a:fld>
            <a:endParaRPr lang="en-US" altLang="en-US" dirty="0"/>
          </a:p>
        </p:txBody>
      </p:sp>
    </p:spTree>
    <p:extLst>
      <p:ext uri="{BB962C8B-B14F-4D97-AF65-F5344CB8AC3E}">
        <p14:creationId xmlns:p14="http://schemas.microsoft.com/office/powerpoint/2010/main" xmlns="" val="19839317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9841" y="365126"/>
            <a:ext cx="7886700" cy="1325563"/>
          </a:xfrm>
        </p:spPr>
        <p:txBody>
          <a:bodyPr/>
          <a:lstStyle>
            <a:lvl1pPr algn="ctr">
              <a:defRPr sz="2400" b="1">
                <a:solidFill>
                  <a:srgbClr val="F9671C"/>
                </a:solidFill>
                <a:latin typeface="Arial" panose="020B0604020202020204" pitchFamily="34" charset="0"/>
                <a:cs typeface="Arial" panose="020B0604020202020204" pitchFamily="34" charset="0"/>
              </a:defRPr>
            </a:lvl1pPr>
          </a:lstStyle>
          <a:p>
            <a:r>
              <a:rPr lang="en-US" dirty="0"/>
              <a:t>Click to enter Heading</a:t>
            </a:r>
          </a:p>
        </p:txBody>
      </p:sp>
      <p:sp>
        <p:nvSpPr>
          <p:cNvPr id="3" name="Text Placeholder 2"/>
          <p:cNvSpPr>
            <a:spLocks noGrp="1"/>
          </p:cNvSpPr>
          <p:nvPr>
            <p:ph type="body" idx="1" hasCustomPrompt="1"/>
          </p:nvPr>
        </p:nvSpPr>
        <p:spPr>
          <a:xfrm>
            <a:off x="629842" y="1681163"/>
            <a:ext cx="3868340" cy="823912"/>
          </a:xfrm>
        </p:spPr>
        <p:txBody>
          <a:bodyPr anchor="b"/>
          <a:lstStyle>
            <a:lvl1pPr marL="0" indent="0">
              <a:buNone/>
              <a:defRPr sz="2000" b="1">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enter sub-heading 1</a:t>
            </a:r>
          </a:p>
        </p:txBody>
      </p:sp>
      <p:sp>
        <p:nvSpPr>
          <p:cNvPr id="4" name="Content Placeholder 3"/>
          <p:cNvSpPr>
            <a:spLocks noGrp="1"/>
          </p:cNvSpPr>
          <p:nvPr>
            <p:ph sz="half" idx="2"/>
          </p:nvPr>
        </p:nvSpPr>
        <p:spPr>
          <a:xfrm>
            <a:off x="629842" y="2505075"/>
            <a:ext cx="3868340" cy="3684588"/>
          </a:xfrm>
        </p:spPr>
        <p:txBody>
          <a:bodyPr/>
          <a:lstStyle>
            <a:lvl1pPr>
              <a:defRPr sz="20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hasCustomPrompt="1"/>
          </p:nvPr>
        </p:nvSpPr>
        <p:spPr>
          <a:xfrm>
            <a:off x="4629150" y="1681163"/>
            <a:ext cx="3887391" cy="823912"/>
          </a:xfrm>
        </p:spPr>
        <p:txBody>
          <a:bodyPr anchor="b"/>
          <a:lstStyle>
            <a:lvl1pPr marL="0" indent="0">
              <a:buNone/>
              <a:defRPr sz="2000" b="1">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enter sub-heading 2</a:t>
            </a:r>
          </a:p>
        </p:txBody>
      </p:sp>
      <p:sp>
        <p:nvSpPr>
          <p:cNvPr id="6" name="Content Placeholder 5"/>
          <p:cNvSpPr>
            <a:spLocks noGrp="1"/>
          </p:cNvSpPr>
          <p:nvPr>
            <p:ph sz="quarter" idx="4"/>
          </p:nvPr>
        </p:nvSpPr>
        <p:spPr>
          <a:xfrm>
            <a:off x="4629150" y="2505075"/>
            <a:ext cx="3887391" cy="3684588"/>
          </a:xfrm>
        </p:spPr>
        <p:txBody>
          <a:bodyPr/>
          <a:lstStyle>
            <a:lvl1pPr>
              <a:defRPr sz="20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p:cNvSpPr>
            <a:spLocks noGrp="1"/>
          </p:cNvSpPr>
          <p:nvPr>
            <p:ph type="dt" sz="half" idx="10"/>
          </p:nvPr>
        </p:nvSpPr>
        <p:spPr/>
        <p:txBody>
          <a:bodyPr/>
          <a:lstStyle>
            <a:lvl1pPr>
              <a:defRPr/>
            </a:lvl1pPr>
          </a:lstStyle>
          <a:p>
            <a:pPr>
              <a:defRPr/>
            </a:pPr>
            <a:fld id="{D3E4C44D-F539-48D9-A543-10D7E163C103}" type="datetime1">
              <a:rPr lang="en-US" altLang="en-US" smtClean="0"/>
              <a:pPr>
                <a:defRPr/>
              </a:pPr>
              <a:t>5/8/2020</a:t>
            </a:fld>
            <a:endParaRPr lang="en-US" altLang="en-US" dirty="0"/>
          </a:p>
        </p:txBody>
      </p:sp>
      <p:sp>
        <p:nvSpPr>
          <p:cNvPr id="8" name="Footer Placeholder 4"/>
          <p:cNvSpPr>
            <a:spLocks noGrp="1"/>
          </p:cNvSpPr>
          <p:nvPr>
            <p:ph type="ftr" sz="quarter" idx="11"/>
          </p:nvPr>
        </p:nvSpPr>
        <p:spPr/>
        <p:txBody>
          <a:bodyPr/>
          <a:lstStyle>
            <a:lvl1pPr>
              <a:defRPr/>
            </a:lvl1pPr>
          </a:lstStyle>
          <a:p>
            <a:pPr>
              <a:defRPr/>
            </a:pPr>
            <a:endParaRPr lang="en-US" altLang="en-US" dirty="0"/>
          </a:p>
        </p:txBody>
      </p:sp>
      <p:sp>
        <p:nvSpPr>
          <p:cNvPr id="9" name="Slide Number Placeholder 5"/>
          <p:cNvSpPr>
            <a:spLocks noGrp="1"/>
          </p:cNvSpPr>
          <p:nvPr>
            <p:ph type="sldNum" sz="quarter" idx="12"/>
          </p:nvPr>
        </p:nvSpPr>
        <p:spPr>
          <a:xfrm>
            <a:off x="8676456" y="6356350"/>
            <a:ext cx="342950" cy="365125"/>
          </a:xfrm>
        </p:spPr>
        <p:txBody>
          <a:bodyPr/>
          <a:lstStyle>
            <a:lvl1pPr>
              <a:defRPr sz="1050" b="1"/>
            </a:lvl1pPr>
          </a:lstStyle>
          <a:p>
            <a:pPr>
              <a:defRPr/>
            </a:pPr>
            <a:fld id="{806F8076-3A8E-4B46-B4F5-C8C360422376}" type="slidenum">
              <a:rPr lang="en-US" altLang="en-US" smtClean="0"/>
              <a:pPr>
                <a:defRPr/>
              </a:pPr>
              <a:t>‹#›</a:t>
            </a:fld>
            <a:endParaRPr lang="en-US" altLang="en-US" dirty="0"/>
          </a:p>
        </p:txBody>
      </p:sp>
    </p:spTree>
    <p:extLst>
      <p:ext uri="{BB962C8B-B14F-4D97-AF65-F5344CB8AC3E}">
        <p14:creationId xmlns:p14="http://schemas.microsoft.com/office/powerpoint/2010/main" xmlns="" val="13984080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ctr">
              <a:defRPr sz="2400" b="1">
                <a:solidFill>
                  <a:srgbClr val="F9671C"/>
                </a:solidFill>
                <a:latin typeface="Arial" panose="020B0604020202020204" pitchFamily="34" charset="0"/>
                <a:cs typeface="Arial" panose="020B0604020202020204" pitchFamily="34" charset="0"/>
              </a:defRPr>
            </a:lvl1pPr>
          </a:lstStyle>
          <a:p>
            <a:r>
              <a:rPr lang="en-US" dirty="0"/>
              <a:t>Click to enter Heading</a:t>
            </a:r>
          </a:p>
        </p:txBody>
      </p:sp>
      <p:sp>
        <p:nvSpPr>
          <p:cNvPr id="3" name="Date Placeholder 3"/>
          <p:cNvSpPr>
            <a:spLocks noGrp="1"/>
          </p:cNvSpPr>
          <p:nvPr>
            <p:ph type="dt" sz="half" idx="10"/>
          </p:nvPr>
        </p:nvSpPr>
        <p:spPr/>
        <p:txBody>
          <a:bodyPr/>
          <a:lstStyle>
            <a:lvl1pPr>
              <a:defRPr/>
            </a:lvl1pPr>
          </a:lstStyle>
          <a:p>
            <a:pPr>
              <a:defRPr/>
            </a:pPr>
            <a:fld id="{B69C9669-C3F6-456E-87EE-63506711B63C}" type="datetime1">
              <a:rPr lang="en-US" altLang="en-US" smtClean="0"/>
              <a:pPr>
                <a:defRPr/>
              </a:pPr>
              <a:t>5/8/2020</a:t>
            </a:fld>
            <a:endParaRPr lang="en-US" altLang="en-US" dirty="0"/>
          </a:p>
        </p:txBody>
      </p:sp>
      <p:sp>
        <p:nvSpPr>
          <p:cNvPr id="4" name="Footer Placeholder 4"/>
          <p:cNvSpPr>
            <a:spLocks noGrp="1"/>
          </p:cNvSpPr>
          <p:nvPr>
            <p:ph type="ftr" sz="quarter" idx="11"/>
          </p:nvPr>
        </p:nvSpPr>
        <p:spPr/>
        <p:txBody>
          <a:bodyPr/>
          <a:lstStyle>
            <a:lvl1pPr>
              <a:defRPr/>
            </a:lvl1pPr>
          </a:lstStyle>
          <a:p>
            <a:pPr>
              <a:defRPr/>
            </a:pPr>
            <a:endParaRPr lang="en-US" altLang="en-US" dirty="0"/>
          </a:p>
        </p:txBody>
      </p:sp>
      <p:sp>
        <p:nvSpPr>
          <p:cNvPr id="5" name="Slide Number Placeholder 5"/>
          <p:cNvSpPr>
            <a:spLocks noGrp="1"/>
          </p:cNvSpPr>
          <p:nvPr>
            <p:ph type="sldNum" sz="quarter" idx="12"/>
          </p:nvPr>
        </p:nvSpPr>
        <p:spPr>
          <a:xfrm>
            <a:off x="8547174" y="6356350"/>
            <a:ext cx="414958" cy="365125"/>
          </a:xfrm>
        </p:spPr>
        <p:txBody>
          <a:bodyPr/>
          <a:lstStyle>
            <a:lvl1pPr>
              <a:defRPr sz="1050" b="1">
                <a:solidFill>
                  <a:schemeClr val="tx1"/>
                </a:solidFill>
              </a:defRPr>
            </a:lvl1pPr>
          </a:lstStyle>
          <a:p>
            <a:pPr>
              <a:defRPr/>
            </a:pPr>
            <a:fld id="{A366BFC1-2C5E-46C1-BDEF-7A7A2330CF33}" type="slidenum">
              <a:rPr lang="en-US" altLang="en-US" smtClean="0"/>
              <a:pPr>
                <a:defRPr/>
              </a:pPr>
              <a:t>‹#›</a:t>
            </a:fld>
            <a:endParaRPr lang="en-US" altLang="en-US" dirty="0"/>
          </a:p>
        </p:txBody>
      </p:sp>
    </p:spTree>
    <p:extLst>
      <p:ext uri="{BB962C8B-B14F-4D97-AF65-F5344CB8AC3E}">
        <p14:creationId xmlns:p14="http://schemas.microsoft.com/office/powerpoint/2010/main" xmlns="" val="12377202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CA8B4AC-0F24-4BEB-BB61-589260CF91ED}" type="datetime1">
              <a:rPr lang="en-US" altLang="en-US" smtClean="0"/>
              <a:pPr>
                <a:defRPr/>
              </a:pPr>
              <a:t>5/8/2020</a:t>
            </a:fld>
            <a:endParaRPr lang="en-US" altLang="en-US" dirty="0"/>
          </a:p>
        </p:txBody>
      </p:sp>
      <p:sp>
        <p:nvSpPr>
          <p:cNvPr id="3" name="Footer Placeholder 4"/>
          <p:cNvSpPr>
            <a:spLocks noGrp="1"/>
          </p:cNvSpPr>
          <p:nvPr>
            <p:ph type="ftr" sz="quarter" idx="11"/>
          </p:nvPr>
        </p:nvSpPr>
        <p:spPr/>
        <p:txBody>
          <a:bodyPr/>
          <a:lstStyle>
            <a:lvl1pPr>
              <a:defRPr/>
            </a:lvl1pPr>
          </a:lstStyle>
          <a:p>
            <a:pPr>
              <a:defRPr/>
            </a:pPr>
            <a:endParaRPr lang="en-US" altLang="en-US" dirty="0"/>
          </a:p>
        </p:txBody>
      </p:sp>
      <p:sp>
        <p:nvSpPr>
          <p:cNvPr id="4" name="Slide Number Placeholder 5"/>
          <p:cNvSpPr>
            <a:spLocks noGrp="1"/>
          </p:cNvSpPr>
          <p:nvPr>
            <p:ph type="sldNum" sz="quarter" idx="12"/>
          </p:nvPr>
        </p:nvSpPr>
        <p:spPr>
          <a:xfrm>
            <a:off x="8515350" y="6375400"/>
            <a:ext cx="414958" cy="365125"/>
          </a:xfrm>
        </p:spPr>
        <p:txBody>
          <a:bodyPr/>
          <a:lstStyle>
            <a:lvl1pPr>
              <a:defRPr sz="1050" b="1">
                <a:solidFill>
                  <a:schemeClr val="tx1"/>
                </a:solidFill>
              </a:defRPr>
            </a:lvl1pPr>
          </a:lstStyle>
          <a:p>
            <a:pPr>
              <a:defRPr/>
            </a:pPr>
            <a:fld id="{8DAE5F84-E312-425D-9DEB-2BEEBC90EA2A}" type="slidenum">
              <a:rPr lang="en-US" altLang="en-US" smtClean="0"/>
              <a:pPr>
                <a:defRPr/>
              </a:pPr>
              <a:t>‹#›</a:t>
            </a:fld>
            <a:endParaRPr lang="en-US" altLang="en-US" dirty="0"/>
          </a:p>
        </p:txBody>
      </p:sp>
    </p:spTree>
    <p:extLst>
      <p:ext uri="{BB962C8B-B14F-4D97-AF65-F5344CB8AC3E}">
        <p14:creationId xmlns:p14="http://schemas.microsoft.com/office/powerpoint/2010/main" xmlns="" val="40445728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D0283E40-B75A-41F8-BFB9-95D502E8A40E}" type="datetime1">
              <a:rPr lang="en-US" altLang="en-US" smtClean="0"/>
              <a:pPr>
                <a:defRPr/>
              </a:pPr>
              <a:t>5/8/2020</a:t>
            </a:fld>
            <a:endParaRPr lang="en-US" altLang="en-US" dirty="0"/>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ltLang="en-US" dirty="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7DFFE2B6-938D-47C6-8A9B-DD6FD95CA4F9}"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3755" r:id="rId1"/>
    <p:sldLayoutId id="2147483745" r:id="rId2"/>
    <p:sldLayoutId id="2147483757" r:id="rId3"/>
    <p:sldLayoutId id="2147483756" r:id="rId4"/>
    <p:sldLayoutId id="2147483746" r:id="rId5"/>
    <p:sldLayoutId id="2147483747" r:id="rId6"/>
    <p:sldLayoutId id="2147483748" r:id="rId7"/>
    <p:sldLayoutId id="2147483749" r:id="rId8"/>
    <p:sldLayoutId id="2147483750" r:id="rId9"/>
    <p:sldLayoutId id="2147483758" r:id="rId10"/>
    <p:sldLayoutId id="2147483751" r:id="rId11"/>
    <p:sldLayoutId id="2147483752" r:id="rId12"/>
    <p:sldLayoutId id="2147483753" r:id="rId13"/>
    <p:sldLayoutId id="2147483754" r:id="rId14"/>
    <p:sldLayoutId id="2147483771" r:id="rId15"/>
  </p:sldLayoutIdLst>
  <p:hf hdr="0" ftr="0" dt="0"/>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1BCA183A-D241-4D0E-AD01-FB73EF5BB0BB}"/>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a:extLst>
              <a:ext uri="{FF2B5EF4-FFF2-40B4-BE49-F238E27FC236}">
                <a16:creationId xmlns:a16="http://schemas.microsoft.com/office/drawing/2014/main" xmlns="" id="{65D7B4BF-5316-4233-ADF3-292B2408A114}"/>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xmlns="" id="{98CCEC35-570C-44E5-8125-361D412DD0ED}"/>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E5F0739-96CA-4DAB-8A4E-8534F26B578D}" type="datetimeFigureOut">
              <a:rPr lang="en-ZA" smtClean="0"/>
              <a:pPr/>
              <a:t>2020/05/08</a:t>
            </a:fld>
            <a:endParaRPr lang="en-ZA"/>
          </a:p>
        </p:txBody>
      </p:sp>
      <p:sp>
        <p:nvSpPr>
          <p:cNvPr id="5" name="Footer Placeholder 4">
            <a:extLst>
              <a:ext uri="{FF2B5EF4-FFF2-40B4-BE49-F238E27FC236}">
                <a16:creationId xmlns:a16="http://schemas.microsoft.com/office/drawing/2014/main" xmlns="" id="{74D96963-1EC8-42AE-8DDB-7F9C26C82F4D}"/>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ZA"/>
          </a:p>
        </p:txBody>
      </p:sp>
      <p:sp>
        <p:nvSpPr>
          <p:cNvPr id="6" name="Slide Number Placeholder 5">
            <a:extLst>
              <a:ext uri="{FF2B5EF4-FFF2-40B4-BE49-F238E27FC236}">
                <a16:creationId xmlns:a16="http://schemas.microsoft.com/office/drawing/2014/main" xmlns="" id="{7653CD46-5D9C-4342-BC02-EA904F6F14AB}"/>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C357D85-A21C-454A-A49F-58CED8A97994}" type="slidenum">
              <a:rPr lang="en-ZA" smtClean="0"/>
              <a:pPr/>
              <a:t>‹#›</a:t>
            </a:fld>
            <a:endParaRPr lang="en-ZA"/>
          </a:p>
        </p:txBody>
      </p:sp>
    </p:spTree>
    <p:extLst>
      <p:ext uri="{BB962C8B-B14F-4D97-AF65-F5344CB8AC3E}">
        <p14:creationId xmlns:p14="http://schemas.microsoft.com/office/powerpoint/2010/main" xmlns="" val="2438612840"/>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750" y="2420888"/>
            <a:ext cx="6619482" cy="1368152"/>
          </a:xfrm>
        </p:spPr>
        <p:txBody>
          <a:bodyPr/>
          <a:lstStyle/>
          <a:p>
            <a:pPr>
              <a:lnSpc>
                <a:spcPct val="100000"/>
              </a:lnSpc>
            </a:pPr>
            <a:r>
              <a:rPr lang="en-ZA" sz="1600" b="0" dirty="0">
                <a:solidFill>
                  <a:schemeClr val="tx1">
                    <a:lumMod val="65000"/>
                    <a:lumOff val="35000"/>
                  </a:schemeClr>
                </a:solidFill>
              </a:rPr>
              <a:t>REPORT ON THE</a:t>
            </a:r>
            <a:br>
              <a:rPr lang="en-ZA" sz="1600" b="0" dirty="0">
                <a:solidFill>
                  <a:schemeClr val="tx1">
                    <a:lumMod val="65000"/>
                    <a:lumOff val="35000"/>
                  </a:schemeClr>
                </a:solidFill>
              </a:rPr>
            </a:br>
            <a:r>
              <a:rPr lang="en-ZA" sz="2600" dirty="0">
                <a:solidFill>
                  <a:srgbClr val="548235"/>
                </a:solidFill>
              </a:rPr>
              <a:t>Institutionalisation</a:t>
            </a:r>
            <a:r>
              <a:rPr lang="en-ZA" sz="2600" dirty="0">
                <a:solidFill>
                  <a:srgbClr val="FF6600"/>
                </a:solidFill>
              </a:rPr>
              <a:t> </a:t>
            </a:r>
            <a:br>
              <a:rPr lang="en-ZA" sz="2600" dirty="0">
                <a:solidFill>
                  <a:srgbClr val="FF6600"/>
                </a:solidFill>
              </a:rPr>
            </a:br>
            <a:r>
              <a:rPr lang="en-ZA" sz="2600" b="0" dirty="0">
                <a:solidFill>
                  <a:schemeClr val="tx1">
                    <a:lumMod val="65000"/>
                    <a:lumOff val="35000"/>
                  </a:schemeClr>
                </a:solidFill>
              </a:rPr>
              <a:t>and</a:t>
            </a:r>
            <a:r>
              <a:rPr lang="en-ZA" sz="2600" dirty="0">
                <a:solidFill>
                  <a:srgbClr val="FF6600"/>
                </a:solidFill>
              </a:rPr>
              <a:t> </a:t>
            </a:r>
            <a:r>
              <a:rPr lang="en-ZA" sz="2600" dirty="0">
                <a:solidFill>
                  <a:srgbClr val="548235"/>
                </a:solidFill>
              </a:rPr>
              <a:t>Roll-out </a:t>
            </a:r>
            <a:r>
              <a:rPr lang="en-ZA" sz="2600" b="0" dirty="0">
                <a:solidFill>
                  <a:schemeClr val="tx1">
                    <a:lumMod val="65000"/>
                    <a:lumOff val="35000"/>
                  </a:schemeClr>
                </a:solidFill>
              </a:rPr>
              <a:t>of the </a:t>
            </a:r>
            <a:br>
              <a:rPr lang="en-ZA" sz="2600" b="0" dirty="0">
                <a:solidFill>
                  <a:schemeClr val="tx1">
                    <a:lumMod val="65000"/>
                    <a:lumOff val="35000"/>
                  </a:schemeClr>
                </a:solidFill>
              </a:rPr>
            </a:br>
            <a:r>
              <a:rPr lang="en-ZA" sz="2600" dirty="0">
                <a:solidFill>
                  <a:srgbClr val="548235"/>
                </a:solidFill>
              </a:rPr>
              <a:t>District Development Model</a:t>
            </a:r>
          </a:p>
        </p:txBody>
      </p:sp>
      <p:cxnSp>
        <p:nvCxnSpPr>
          <p:cNvPr id="6" name="Straight Connector 5"/>
          <p:cNvCxnSpPr/>
          <p:nvPr/>
        </p:nvCxnSpPr>
        <p:spPr>
          <a:xfrm>
            <a:off x="3028573" y="4077072"/>
            <a:ext cx="720080" cy="0"/>
          </a:xfrm>
          <a:prstGeom prst="line">
            <a:avLst/>
          </a:prstGeom>
          <a:ln w="28575" cmpd="sng">
            <a:solidFill>
              <a:srgbClr val="F9671C"/>
            </a:solidFill>
          </a:ln>
        </p:spPr>
        <p:style>
          <a:lnRef idx="2">
            <a:schemeClr val="accent1"/>
          </a:lnRef>
          <a:fillRef idx="0">
            <a:schemeClr val="accent1"/>
          </a:fillRef>
          <a:effectRef idx="1">
            <a:schemeClr val="accent1"/>
          </a:effectRef>
          <a:fontRef idx="minor">
            <a:schemeClr val="tx1"/>
          </a:fontRef>
        </p:style>
      </p:cxnSp>
      <p:sp>
        <p:nvSpPr>
          <p:cNvPr id="7" name="Rectangle 6"/>
          <p:cNvSpPr/>
          <p:nvPr/>
        </p:nvSpPr>
        <p:spPr>
          <a:xfrm>
            <a:off x="1691680" y="5517232"/>
            <a:ext cx="5256584" cy="288032"/>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03648" y="5590480"/>
            <a:ext cx="5820804" cy="486929"/>
          </a:xfrm>
        </p:spPr>
        <p:txBody>
          <a:bodyPr/>
          <a:lstStyle/>
          <a:p>
            <a:r>
              <a:rPr lang="en-ZA" sz="1400" b="0" dirty="0">
                <a:solidFill>
                  <a:schemeClr val="tx1">
                    <a:lumMod val="65000"/>
                    <a:lumOff val="35000"/>
                  </a:schemeClr>
                </a:solidFill>
              </a:rPr>
              <a:t> </a:t>
            </a:r>
          </a:p>
          <a:p>
            <a:endParaRPr lang="en-ZA" sz="1500" b="0" dirty="0">
              <a:solidFill>
                <a:schemeClr val="tx1">
                  <a:lumMod val="65000"/>
                  <a:lumOff val="35000"/>
                </a:schemeClr>
              </a:solidFill>
            </a:endParaRPr>
          </a:p>
        </p:txBody>
      </p:sp>
    </p:spTree>
    <p:extLst>
      <p:ext uri="{BB962C8B-B14F-4D97-AF65-F5344CB8AC3E}">
        <p14:creationId xmlns:p14="http://schemas.microsoft.com/office/powerpoint/2010/main" xmlns="" val="40907692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7773200B-CD01-40FD-9F7E-DB68DF9A3C84}" type="slidenum">
              <a:rPr kumimoji="0" lang="en-US" altLang="en-US" sz="1050" b="1" i="0" u="none" strike="noStrike" kern="1200" cap="none" spc="0" normalizeH="0" baseline="0" noProof="0" smtClean="0">
                <a:ln>
                  <a:noFill/>
                </a:ln>
                <a:solidFill>
                  <a:prstClr val="black"/>
                </a:solidFill>
                <a:effectLst/>
                <a:uLnTx/>
                <a:uFillTx/>
                <a:latin typeface="Arial" panose="020B0604020202020204" pitchFamily="34" charset="0"/>
                <a:ea typeface="ＭＳ Ｐゴシック"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10</a:t>
            </a:fld>
            <a:endParaRPr kumimoji="0" lang="en-US" altLang="en-US" sz="1050" b="1"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mn-cs"/>
            </a:endParaRPr>
          </a:p>
        </p:txBody>
      </p:sp>
      <p:sp>
        <p:nvSpPr>
          <p:cNvPr id="6" name="Title 1"/>
          <p:cNvSpPr txBox="1">
            <a:spLocks/>
          </p:cNvSpPr>
          <p:nvPr/>
        </p:nvSpPr>
        <p:spPr>
          <a:xfrm>
            <a:off x="0" y="149101"/>
            <a:ext cx="9144000" cy="650520"/>
          </a:xfrm>
          <a:prstGeom prst="rect">
            <a:avLst/>
          </a:prstGeom>
          <a:solidFill>
            <a:srgbClr val="F9671C"/>
          </a:solidFill>
        </p:spPr>
        <p:txBody>
          <a:bodyPr anchor="ctr"/>
          <a:lst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sym typeface="Calibri Light" panose="020F0302020204030204" pitchFamily="34" charset="0"/>
              </a:rPr>
              <a:t>Cross-cutting Lessons from Pilots: </a:t>
            </a:r>
            <a:r>
              <a:rPr kumimoji="0" lang="en-US" altLang="en-US" sz="28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sym typeface="Calibri Light" panose="020F0302020204030204" pitchFamily="34" charset="0"/>
              </a:rPr>
              <a:t>Socio-economic</a:t>
            </a:r>
            <a:endParaRPr kumimoji="0" lang="en-ZA" sz="28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pic>
        <p:nvPicPr>
          <p:cNvPr id="7" name="Picture 6" descr="19d7b74cb7bb0aa8859564fd4bffa564.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995936" y="1253735"/>
            <a:ext cx="1182518" cy="1182518"/>
          </a:xfrm>
          <a:prstGeom prst="rect">
            <a:avLst/>
          </a:prstGeom>
        </p:spPr>
      </p:pic>
      <p:pic>
        <p:nvPicPr>
          <p:cNvPr id="8" name="Picture 7" descr="kindpng_278717.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399781" y="1844824"/>
            <a:ext cx="1494931" cy="539031"/>
          </a:xfrm>
          <a:prstGeom prst="rect">
            <a:avLst/>
          </a:prstGeom>
        </p:spPr>
      </p:pic>
      <p:pic>
        <p:nvPicPr>
          <p:cNvPr id="11" name="Picture 10" descr="pngtree-dollar-arrow-decrease-icon-money-arrow-symbol-economy-stretching-png-image_1550947.jpg"/>
          <p:cNvPicPr>
            <a:picLocks noChangeAspect="1"/>
          </p:cNvPicPr>
          <p:nvPr/>
        </p:nvPicPr>
        <p:blipFill rotWithShape="1">
          <a:blip r:embed="rId4">
            <a:extLst>
              <a:ext uri="{28A0092B-C50C-407E-A947-70E740481C1C}">
                <a14:useLocalDpi xmlns:a14="http://schemas.microsoft.com/office/drawing/2010/main" xmlns="" val="0"/>
              </a:ext>
            </a:extLst>
          </a:blip>
          <a:srcRect l="17685" t="23807" r="19395" b="25858"/>
          <a:stretch/>
        </p:blipFill>
        <p:spPr>
          <a:xfrm>
            <a:off x="3581890" y="3573016"/>
            <a:ext cx="2070230" cy="1656184"/>
          </a:xfrm>
          <a:prstGeom prst="rect">
            <a:avLst/>
          </a:prstGeom>
        </p:spPr>
      </p:pic>
      <p:pic>
        <p:nvPicPr>
          <p:cNvPr id="12" name="Picture 11" descr="257-2575219_png-file-svg-city-icon-noun-project.png"/>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6458061" y="3776254"/>
            <a:ext cx="1426307" cy="1341893"/>
          </a:xfrm>
          <a:prstGeom prst="rect">
            <a:avLst/>
          </a:prstGeom>
        </p:spPr>
      </p:pic>
      <p:pic>
        <p:nvPicPr>
          <p:cNvPr id="13" name="Picture 12" descr="drum-clipart-drum-container-24.png"/>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1386677" y="3808665"/>
            <a:ext cx="953075" cy="1420535"/>
          </a:xfrm>
          <a:prstGeom prst="rect">
            <a:avLst/>
          </a:prstGeom>
        </p:spPr>
      </p:pic>
      <p:sp>
        <p:nvSpPr>
          <p:cNvPr id="14" name="Rectangle 13"/>
          <p:cNvSpPr/>
          <p:nvPr/>
        </p:nvSpPr>
        <p:spPr>
          <a:xfrm>
            <a:off x="971600" y="2514962"/>
            <a:ext cx="1800200" cy="553998"/>
          </a:xfrm>
          <a:prstGeom prst="rect">
            <a:avLst/>
          </a:prstGeom>
        </p:spPr>
        <p:txBody>
          <a:bodyPr wrap="square">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ZA" sz="15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ＭＳ Ｐゴシック" pitchFamily="34" charset="-128"/>
                <a:cs typeface="+mn-cs"/>
              </a:rPr>
              <a:t>YOUTH UNEMPLOYMENT</a:t>
            </a:r>
          </a:p>
        </p:txBody>
      </p:sp>
      <p:sp>
        <p:nvSpPr>
          <p:cNvPr id="15" name="Rectangle 14"/>
          <p:cNvSpPr/>
          <p:nvPr/>
        </p:nvSpPr>
        <p:spPr>
          <a:xfrm>
            <a:off x="3449050" y="2564904"/>
            <a:ext cx="2347086" cy="553998"/>
          </a:xfrm>
          <a:prstGeom prst="rect">
            <a:avLst/>
          </a:prstGeom>
        </p:spPr>
        <p:txBody>
          <a:bodyPr wrap="square">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ZA" sz="15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ＭＳ Ｐゴシック" pitchFamily="34" charset="-128"/>
                <a:cs typeface="+mn-cs"/>
              </a:rPr>
              <a:t>WOMEN-HEADED</a:t>
            </a: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ZA" sz="15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ＭＳ Ｐゴシック" pitchFamily="34" charset="-128"/>
                <a:cs typeface="+mn-cs"/>
              </a:rPr>
              <a:t>HOUSEHOLDS</a:t>
            </a:r>
          </a:p>
        </p:txBody>
      </p:sp>
      <p:sp>
        <p:nvSpPr>
          <p:cNvPr id="16" name="Rectangle 15"/>
          <p:cNvSpPr/>
          <p:nvPr/>
        </p:nvSpPr>
        <p:spPr>
          <a:xfrm>
            <a:off x="6299544" y="2514962"/>
            <a:ext cx="1848558" cy="553998"/>
          </a:xfrm>
          <a:prstGeom prst="rect">
            <a:avLst/>
          </a:prstGeom>
        </p:spPr>
        <p:txBody>
          <a:bodyPr wrap="square">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ZA" sz="15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ＭＳ Ｐゴシック" pitchFamily="34" charset="-128"/>
                <a:cs typeface="+mn-cs"/>
              </a:rPr>
              <a:t>CHILD-HEADED HOUSEHOLDS</a:t>
            </a:r>
          </a:p>
        </p:txBody>
      </p:sp>
      <p:sp>
        <p:nvSpPr>
          <p:cNvPr id="17" name="Rectangle 16"/>
          <p:cNvSpPr/>
          <p:nvPr/>
        </p:nvSpPr>
        <p:spPr>
          <a:xfrm>
            <a:off x="966254" y="5395282"/>
            <a:ext cx="1805546" cy="553998"/>
          </a:xfrm>
          <a:prstGeom prst="rect">
            <a:avLst/>
          </a:prstGeom>
        </p:spPr>
        <p:txBody>
          <a:bodyPr wrap="none">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ZA" sz="15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ＭＳ Ｐゴシック" pitchFamily="34" charset="-128"/>
                <a:cs typeface="+mn-cs"/>
              </a:rPr>
              <a:t>DISINTEGRATION</a:t>
            </a: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ZA" sz="15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ＭＳ Ｐゴシック" pitchFamily="34" charset="-128"/>
                <a:cs typeface="+mn-cs"/>
              </a:rPr>
              <a:t>SOCIAL FABRIC</a:t>
            </a:r>
          </a:p>
        </p:txBody>
      </p:sp>
      <p:sp>
        <p:nvSpPr>
          <p:cNvPr id="18" name="Rectangle 17"/>
          <p:cNvSpPr/>
          <p:nvPr/>
        </p:nvSpPr>
        <p:spPr>
          <a:xfrm>
            <a:off x="3724175" y="5404728"/>
            <a:ext cx="1711921" cy="553998"/>
          </a:xfrm>
          <a:prstGeom prst="rect">
            <a:avLst/>
          </a:prstGeom>
        </p:spPr>
        <p:txBody>
          <a:bodyPr wrap="square">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ZA" sz="15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ＭＳ Ｐゴシック" pitchFamily="34" charset="-128"/>
                <a:cs typeface="+mn-cs"/>
              </a:rPr>
              <a:t>LOW ECONOMIC GROWTH</a:t>
            </a:r>
          </a:p>
        </p:txBody>
      </p:sp>
      <p:sp>
        <p:nvSpPr>
          <p:cNvPr id="19" name="Rectangle 18"/>
          <p:cNvSpPr/>
          <p:nvPr/>
        </p:nvSpPr>
        <p:spPr>
          <a:xfrm>
            <a:off x="6253329" y="5301208"/>
            <a:ext cx="1856392" cy="553998"/>
          </a:xfrm>
          <a:prstGeom prst="rect">
            <a:avLst/>
          </a:prstGeom>
        </p:spPr>
        <p:txBody>
          <a:bodyPr wrap="square">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ZA" sz="15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ＭＳ Ｐゴシック" pitchFamily="34" charset="-128"/>
                <a:cs typeface="+mn-cs"/>
              </a:rPr>
              <a:t>RURAL TO URBAN MIGRATION</a:t>
            </a:r>
          </a:p>
        </p:txBody>
      </p:sp>
      <p:cxnSp>
        <p:nvCxnSpPr>
          <p:cNvPr id="24" name="Straight Connector 23"/>
          <p:cNvCxnSpPr/>
          <p:nvPr/>
        </p:nvCxnSpPr>
        <p:spPr>
          <a:xfrm flipV="1">
            <a:off x="6399781" y="1489968"/>
            <a:ext cx="864096" cy="360041"/>
          </a:xfrm>
          <a:prstGeom prst="line">
            <a:avLst/>
          </a:prstGeom>
          <a:ln w="5715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7263877" y="1484784"/>
            <a:ext cx="764507" cy="277902"/>
          </a:xfrm>
          <a:prstGeom prst="line">
            <a:avLst/>
          </a:prstGeom>
          <a:ln w="5715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3" name="Straight Connector 7"/>
          <p:cNvCxnSpPr>
            <a:cxnSpLocks noChangeShapeType="1"/>
          </p:cNvCxnSpPr>
          <p:nvPr/>
        </p:nvCxnSpPr>
        <p:spPr bwMode="auto">
          <a:xfrm>
            <a:off x="2670347" y="3432531"/>
            <a:ext cx="1046855" cy="0"/>
          </a:xfrm>
          <a:prstGeom prst="line">
            <a:avLst/>
          </a:prstGeom>
          <a:noFill/>
          <a:ln w="9525">
            <a:solidFill>
              <a:srgbClr val="FF9933"/>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35" name="Straight Connector 7"/>
          <p:cNvCxnSpPr>
            <a:cxnSpLocks noChangeShapeType="1"/>
          </p:cNvCxnSpPr>
          <p:nvPr/>
        </p:nvCxnSpPr>
        <p:spPr bwMode="auto">
          <a:xfrm>
            <a:off x="3203848" y="3050176"/>
            <a:ext cx="0" cy="852181"/>
          </a:xfrm>
          <a:prstGeom prst="line">
            <a:avLst/>
          </a:prstGeom>
          <a:noFill/>
          <a:ln w="9525">
            <a:solidFill>
              <a:srgbClr val="FF9933"/>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37" name="Straight Connector 7"/>
          <p:cNvCxnSpPr>
            <a:cxnSpLocks noChangeShapeType="1"/>
          </p:cNvCxnSpPr>
          <p:nvPr/>
        </p:nvCxnSpPr>
        <p:spPr bwMode="auto">
          <a:xfrm>
            <a:off x="5406651" y="3388795"/>
            <a:ext cx="1046855" cy="0"/>
          </a:xfrm>
          <a:prstGeom prst="line">
            <a:avLst/>
          </a:prstGeom>
          <a:noFill/>
          <a:ln w="9525">
            <a:solidFill>
              <a:srgbClr val="FF9933"/>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38" name="Straight Connector 7"/>
          <p:cNvCxnSpPr>
            <a:cxnSpLocks noChangeShapeType="1"/>
          </p:cNvCxnSpPr>
          <p:nvPr/>
        </p:nvCxnSpPr>
        <p:spPr bwMode="auto">
          <a:xfrm>
            <a:off x="5940152" y="3006440"/>
            <a:ext cx="0" cy="852181"/>
          </a:xfrm>
          <a:prstGeom prst="line">
            <a:avLst/>
          </a:prstGeom>
          <a:noFill/>
          <a:ln w="9525">
            <a:solidFill>
              <a:srgbClr val="FF9933"/>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xmlns="" val="35960681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2" name="TextBox 1">
            <a:extLst>
              <a:ext uri="{FF2B5EF4-FFF2-40B4-BE49-F238E27FC236}">
                <a16:creationId xmlns:a16="http://schemas.microsoft.com/office/drawing/2014/main" xmlns="" id="{6C815350-94C9-4708-B543-A429E78E14E9}"/>
              </a:ext>
            </a:extLst>
          </p:cNvPr>
          <p:cNvSpPr txBox="1">
            <a:spLocks noChangeArrowheads="1"/>
          </p:cNvSpPr>
          <p:nvPr/>
        </p:nvSpPr>
        <p:spPr bwMode="auto">
          <a:xfrm>
            <a:off x="1689702" y="1556792"/>
            <a:ext cx="6846912" cy="3794885"/>
          </a:xfrm>
          <a:prstGeom prst="rect">
            <a:avLst/>
          </a:prstGeom>
          <a:solidFill>
            <a:schemeClr val="bg1"/>
          </a:solidFill>
          <a:ln>
            <a:noFill/>
          </a:ln>
        </p:spPr>
        <p:txBody>
          <a:bodyPr wrap="square">
            <a:spAutoFit/>
          </a:bodyPr>
          <a:lstStyle>
            <a:lvl1pPr>
              <a:defRPr>
                <a:solidFill>
                  <a:schemeClr val="tx1"/>
                </a:solidFill>
                <a:latin typeface="Arial" panose="020B0604020202020204" pitchFamily="34" charset="0"/>
                <a:ea typeface="SimSun" panose="02010600030101010101" pitchFamily="2" charset="-122"/>
              </a:defRPr>
            </a:lvl1pPr>
            <a:lvl2pPr marL="742950" indent="-285750">
              <a:defRPr>
                <a:solidFill>
                  <a:schemeClr val="tx1"/>
                </a:solidFill>
                <a:latin typeface="Arial" panose="020B0604020202020204" pitchFamily="34" charset="0"/>
                <a:ea typeface="SimSun" panose="02010600030101010101" pitchFamily="2" charset="-122"/>
              </a:defRPr>
            </a:lvl2pPr>
            <a:lvl3pPr marL="1143000" indent="-228600">
              <a:defRPr>
                <a:solidFill>
                  <a:schemeClr val="tx1"/>
                </a:solidFill>
                <a:latin typeface="Arial" panose="020B0604020202020204" pitchFamily="34" charset="0"/>
                <a:ea typeface="SimSun" panose="02010600030101010101" pitchFamily="2" charset="-122"/>
              </a:defRPr>
            </a:lvl3pPr>
            <a:lvl4pPr marL="1600200" indent="-228600">
              <a:defRPr>
                <a:solidFill>
                  <a:schemeClr val="tx1"/>
                </a:solidFill>
                <a:latin typeface="Arial" panose="020B0604020202020204" pitchFamily="34" charset="0"/>
                <a:ea typeface="SimSun" panose="02010600030101010101" pitchFamily="2" charset="-122"/>
              </a:defRPr>
            </a:lvl4pPr>
            <a:lvl5pPr marL="2057400" indent="-228600">
              <a:defRPr>
                <a:solidFill>
                  <a:schemeClr val="tx1"/>
                </a:solidFill>
                <a:latin typeface="Arial" panose="020B0604020202020204" pitchFamily="34" charset="0"/>
                <a:ea typeface="SimSun" panose="02010600030101010101" pitchFamily="2" charset="-122"/>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marL="0" marR="0" lvl="0" indent="0" algn="l" defTabSz="457200" rtl="0" eaLnBrk="0" fontAlgn="base" latinLnBrk="0" hangingPunct="0">
              <a:lnSpc>
                <a:spcPct val="110000"/>
              </a:lnSpc>
              <a:spcBef>
                <a:spcPct val="0"/>
              </a:spcBef>
              <a:spcAft>
                <a:spcPct val="0"/>
              </a:spcAft>
              <a:buClrTx/>
              <a:buSzTx/>
              <a:buFontTx/>
              <a:buNone/>
              <a:tabLst/>
              <a:defRPr/>
            </a:pPr>
            <a:r>
              <a:rPr kumimoji="0" lang="en-ZA" sz="1900" b="1"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rPr>
              <a:t>Opportunities not used to </a:t>
            </a:r>
            <a:r>
              <a:rPr kumimoji="0" lang="en-ZA" sz="1900" b="1" i="0" u="none" strike="noStrike" kern="1200" cap="none" spc="0" normalizeH="0" baseline="0" noProof="0" dirty="0">
                <a:ln>
                  <a:noFill/>
                </a:ln>
                <a:solidFill>
                  <a:srgbClr val="FF6600"/>
                </a:solidFill>
                <a:effectLst/>
                <a:uLnTx/>
                <a:uFillTx/>
                <a:latin typeface="Arial" panose="020B0604020202020204" pitchFamily="34" charset="0"/>
                <a:ea typeface="SimSun" panose="02010600030101010101" pitchFamily="2" charset="-122"/>
                <a:cs typeface="+mn-cs"/>
              </a:rPr>
              <a:t>grow local economies</a:t>
            </a:r>
            <a:r>
              <a:rPr kumimoji="0" lang="en-ZA" sz="1900" b="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rPr>
              <a:t>:</a:t>
            </a:r>
          </a:p>
          <a:p>
            <a:pPr marL="285750" marR="0" lvl="0" indent="-285750" algn="l" defTabSz="457200" rtl="0" eaLnBrk="0" fontAlgn="base" latinLnBrk="0" hangingPunct="0">
              <a:lnSpc>
                <a:spcPct val="110000"/>
              </a:lnSpc>
              <a:spcBef>
                <a:spcPct val="0"/>
              </a:spcBef>
              <a:spcAft>
                <a:spcPct val="0"/>
              </a:spcAft>
              <a:buClr>
                <a:srgbClr val="FF6600"/>
              </a:buClr>
              <a:buSzTx/>
              <a:buFont typeface="Lucida Grande"/>
              <a:buChar char="-"/>
              <a:tabLst/>
              <a:defRPr/>
            </a:pPr>
            <a:r>
              <a:rPr kumimoji="0" lang="en-ZA" sz="18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SimSun" panose="02010600030101010101" pitchFamily="2" charset="-122"/>
                <a:cs typeface="+mn-cs"/>
              </a:rPr>
              <a:t>Agriculture potential for job creation </a:t>
            </a:r>
          </a:p>
          <a:p>
            <a:pPr marL="285750" marR="0" lvl="0" indent="-285750" algn="l" defTabSz="457200" rtl="0" eaLnBrk="0" fontAlgn="base" latinLnBrk="0" hangingPunct="0">
              <a:lnSpc>
                <a:spcPct val="110000"/>
              </a:lnSpc>
              <a:spcBef>
                <a:spcPct val="0"/>
              </a:spcBef>
              <a:spcAft>
                <a:spcPct val="0"/>
              </a:spcAft>
              <a:buClr>
                <a:srgbClr val="FF6600"/>
              </a:buClr>
              <a:buSzTx/>
              <a:buFont typeface="Lucida Grande"/>
              <a:buChar char="-"/>
              <a:tabLst/>
              <a:defRPr/>
            </a:pPr>
            <a:r>
              <a:rPr kumimoji="0" lang="en-ZA" sz="18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SimSun" panose="02010600030101010101" pitchFamily="2" charset="-122"/>
                <a:cs typeface="+mn-cs"/>
              </a:rPr>
              <a:t>Tourism not unlocked </a:t>
            </a:r>
          </a:p>
          <a:p>
            <a:pPr marL="285750" marR="0" lvl="0" indent="-285750" algn="l" defTabSz="457200" rtl="0" eaLnBrk="0" fontAlgn="base" latinLnBrk="0" hangingPunct="0">
              <a:lnSpc>
                <a:spcPct val="110000"/>
              </a:lnSpc>
              <a:spcBef>
                <a:spcPct val="0"/>
              </a:spcBef>
              <a:spcAft>
                <a:spcPct val="0"/>
              </a:spcAft>
              <a:buClr>
                <a:srgbClr val="FF6600"/>
              </a:buClr>
              <a:buSzTx/>
              <a:buFont typeface="Lucida Grande"/>
              <a:buChar char="-"/>
              <a:tabLst/>
              <a:defRPr/>
            </a:pPr>
            <a:r>
              <a:rPr kumimoji="0" lang="en-ZA" sz="18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SimSun" panose="02010600030101010101" pitchFamily="2" charset="-122"/>
                <a:cs typeface="+mn-cs"/>
              </a:rPr>
              <a:t>No clear strategy blue economy potential</a:t>
            </a:r>
          </a:p>
          <a:p>
            <a:pPr marL="457200" marR="0" lvl="1" indent="0" algn="l" defTabSz="457200" rtl="0" eaLnBrk="0" fontAlgn="base" latinLnBrk="0" hangingPunct="0">
              <a:lnSpc>
                <a:spcPct val="130000"/>
              </a:lnSpc>
              <a:spcBef>
                <a:spcPct val="0"/>
              </a:spcBef>
              <a:spcAft>
                <a:spcPct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endParaRPr>
          </a:p>
          <a:p>
            <a:pPr marL="0" marR="0" lvl="0" indent="0" algn="l" defTabSz="457200" rtl="0" eaLnBrk="0" fontAlgn="base" latinLnBrk="0" hangingPunct="0">
              <a:lnSpc>
                <a:spcPct val="110000"/>
              </a:lnSpc>
              <a:spcBef>
                <a:spcPct val="0"/>
              </a:spcBef>
              <a:spcAft>
                <a:spcPct val="0"/>
              </a:spcAft>
              <a:buClrTx/>
              <a:buSzTx/>
              <a:buFontTx/>
              <a:buNone/>
              <a:tabLst/>
              <a:defRPr/>
            </a:pPr>
            <a:r>
              <a:rPr kumimoji="0" lang="en-ZA" sz="1900" b="1"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rPr>
              <a:t>No specialised </a:t>
            </a:r>
            <a:r>
              <a:rPr kumimoji="0" lang="en-ZA" sz="1900" b="1" i="0" u="none" strike="noStrike" kern="1200" cap="none" spc="0" normalizeH="0" baseline="0" noProof="0" dirty="0">
                <a:ln>
                  <a:noFill/>
                </a:ln>
                <a:solidFill>
                  <a:srgbClr val="FF6600"/>
                </a:solidFill>
                <a:effectLst/>
                <a:uLnTx/>
                <a:uFillTx/>
                <a:latin typeface="Arial" panose="020B0604020202020204" pitchFamily="34" charset="0"/>
                <a:ea typeface="SimSun" panose="02010600030101010101" pitchFamily="2" charset="-122"/>
                <a:cs typeface="+mn-cs"/>
              </a:rPr>
              <a:t>learning institutions </a:t>
            </a:r>
            <a:r>
              <a:rPr kumimoji="0" lang="en-ZA" sz="1900" b="1"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rPr>
              <a:t>for economy support</a:t>
            </a:r>
            <a:r>
              <a:rPr kumimoji="0" lang="en-ZA" sz="1900" b="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rPr>
              <a:t>:</a:t>
            </a:r>
          </a:p>
          <a:p>
            <a:pPr marL="285750" marR="0" lvl="0" indent="-285750" algn="l" defTabSz="457200" rtl="0" eaLnBrk="0" fontAlgn="base" latinLnBrk="0" hangingPunct="0">
              <a:lnSpc>
                <a:spcPct val="110000"/>
              </a:lnSpc>
              <a:spcBef>
                <a:spcPct val="0"/>
              </a:spcBef>
              <a:spcAft>
                <a:spcPct val="0"/>
              </a:spcAft>
              <a:buClr>
                <a:srgbClr val="FF6600"/>
              </a:buClr>
              <a:buSzTx/>
              <a:buFont typeface="Lucida Grande"/>
              <a:buChar char="-"/>
              <a:tabLst/>
              <a:defRPr/>
            </a:pPr>
            <a:r>
              <a:rPr kumimoji="0" lang="en-ZA" sz="1800" b="1"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SimSun" panose="02010600030101010101" pitchFamily="2" charset="-122"/>
                <a:cs typeface="+mn-cs"/>
              </a:rPr>
              <a:t>OR Tambo/eThekwini: </a:t>
            </a:r>
            <a:r>
              <a:rPr kumimoji="0" lang="en-ZA" sz="18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SimSun" panose="02010600030101010101" pitchFamily="2" charset="-122"/>
                <a:cs typeface="+mn-cs"/>
              </a:rPr>
              <a:t>agriculture, tourism, oceans economy </a:t>
            </a:r>
          </a:p>
          <a:p>
            <a:pPr marL="285750" marR="0" lvl="0" indent="-285750" algn="l" defTabSz="457200" rtl="0" eaLnBrk="0" fontAlgn="base" latinLnBrk="0" hangingPunct="0">
              <a:lnSpc>
                <a:spcPct val="110000"/>
              </a:lnSpc>
              <a:spcBef>
                <a:spcPct val="0"/>
              </a:spcBef>
              <a:spcAft>
                <a:spcPct val="0"/>
              </a:spcAft>
              <a:buClr>
                <a:srgbClr val="FF6600"/>
              </a:buClr>
              <a:buSzTx/>
              <a:buFont typeface="Lucida Grande"/>
              <a:buChar char="-"/>
              <a:tabLst/>
              <a:defRPr/>
            </a:pPr>
            <a:r>
              <a:rPr kumimoji="0" lang="en-ZA" sz="1800" b="1"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SimSun" panose="02010600030101010101" pitchFamily="2" charset="-122"/>
                <a:cs typeface="+mn-cs"/>
              </a:rPr>
              <a:t>Waterberg</a:t>
            </a:r>
            <a:r>
              <a:rPr kumimoji="0" lang="en-ZA" sz="18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SimSun" panose="02010600030101010101" pitchFamily="2" charset="-122"/>
                <a:cs typeface="+mn-cs"/>
              </a:rPr>
              <a:t>: mining, agriculture and tourism</a:t>
            </a:r>
          </a:p>
          <a:p>
            <a:pPr marL="742950" marR="0" lvl="1" indent="0" algn="l" defTabSz="457200" rtl="0" eaLnBrk="0" fontAlgn="base" latinLnBrk="0" hangingPunct="0">
              <a:lnSpc>
                <a:spcPct val="90000"/>
              </a:lnSpc>
              <a:spcBef>
                <a:spcPct val="0"/>
              </a:spcBef>
              <a:spcAft>
                <a:spcPct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endParaRPr>
          </a:p>
          <a:p>
            <a:pPr marL="0" marR="0" lvl="0" indent="0" algn="l" defTabSz="457200" rtl="0" eaLnBrk="0" fontAlgn="base" latinLnBrk="0" hangingPunct="0">
              <a:lnSpc>
                <a:spcPct val="110000"/>
              </a:lnSpc>
              <a:spcBef>
                <a:spcPct val="0"/>
              </a:spcBef>
              <a:spcAft>
                <a:spcPct val="0"/>
              </a:spcAft>
              <a:buClrTx/>
              <a:buSzTx/>
              <a:buFontTx/>
              <a:buNone/>
              <a:tabLst/>
              <a:defRPr/>
            </a:pPr>
            <a:r>
              <a:rPr kumimoji="0" lang="en-ZA" sz="1800" b="1"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rPr>
              <a:t/>
            </a:r>
            <a:br>
              <a:rPr kumimoji="0" lang="en-ZA" sz="1800" b="1"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rPr>
            </a:br>
            <a:r>
              <a:rPr kumimoji="0" lang="en-ZA" sz="1900" b="1"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rPr>
              <a:t>No proper </a:t>
            </a:r>
            <a:r>
              <a:rPr kumimoji="0" lang="en-ZA" sz="1900" b="1" i="0" u="none" strike="noStrike" kern="1200" cap="none" spc="0" normalizeH="0" baseline="0" noProof="0" dirty="0">
                <a:ln>
                  <a:noFill/>
                </a:ln>
                <a:solidFill>
                  <a:srgbClr val="FF6600"/>
                </a:solidFill>
                <a:effectLst/>
                <a:uLnTx/>
                <a:uFillTx/>
                <a:latin typeface="Arial" panose="020B0604020202020204" pitchFamily="34" charset="0"/>
                <a:ea typeface="SimSun" panose="02010600030101010101" pitchFamily="2" charset="-122"/>
                <a:cs typeface="+mn-cs"/>
              </a:rPr>
              <a:t>LED frameworks</a:t>
            </a:r>
            <a:r>
              <a:rPr kumimoji="0" lang="en-ZA" sz="1900" b="1"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rPr>
              <a:t>, programmes only eThekwini </a:t>
            </a:r>
          </a:p>
          <a:p>
            <a:pPr marL="285750" marR="0" lvl="0" indent="-285750" algn="l" defTabSz="457200" rtl="0" eaLnBrk="0" fontAlgn="base" latinLnBrk="0" hangingPunct="0">
              <a:lnSpc>
                <a:spcPct val="110000"/>
              </a:lnSpc>
              <a:spcBef>
                <a:spcPct val="0"/>
              </a:spcBef>
              <a:spcAft>
                <a:spcPct val="0"/>
              </a:spcAft>
              <a:buClr>
                <a:srgbClr val="FF6600"/>
              </a:buClr>
              <a:buSzTx/>
              <a:buFont typeface="Lucida Grande"/>
              <a:buChar char="-"/>
              <a:tabLst/>
              <a:defRPr/>
            </a:pPr>
            <a:r>
              <a:rPr kumimoji="0" lang="en-ZA" sz="1800" b="0" i="0" u="none" strike="noStrike" kern="1200" cap="none" spc="0" normalizeH="0" baseline="0" noProof="0" dirty="0">
                <a:ln>
                  <a:noFill/>
                </a:ln>
                <a:solidFill>
                  <a:srgbClr val="595959"/>
                </a:solidFill>
                <a:effectLst/>
                <a:uLnTx/>
                <a:uFillTx/>
                <a:latin typeface="Arial" panose="020B0604020202020204" pitchFamily="34" charset="0"/>
                <a:ea typeface="SimSun" panose="02010600030101010101" pitchFamily="2" charset="-122"/>
                <a:cs typeface="+mn-cs"/>
              </a:rPr>
              <a:t>Poor </a:t>
            </a:r>
            <a:r>
              <a:rPr kumimoji="0" lang="en-ZA" sz="1800" b="1" i="0" u="none" strike="noStrike" kern="1200" cap="none" spc="0" normalizeH="0" baseline="0" noProof="0" dirty="0">
                <a:ln>
                  <a:noFill/>
                </a:ln>
                <a:solidFill>
                  <a:srgbClr val="595959"/>
                </a:solidFill>
                <a:effectLst/>
                <a:uLnTx/>
                <a:uFillTx/>
                <a:latin typeface="Arial" panose="020B0604020202020204" pitchFamily="34" charset="0"/>
                <a:ea typeface="SimSun" panose="02010600030101010101" pitchFamily="2" charset="-122"/>
                <a:cs typeface="+mn-cs"/>
              </a:rPr>
              <a:t>linkage </a:t>
            </a:r>
            <a:r>
              <a:rPr kumimoji="0" lang="en-ZA" sz="1800" b="0" i="0" u="none" strike="noStrike" kern="1200" cap="none" spc="0" normalizeH="0" baseline="0" noProof="0" dirty="0">
                <a:ln>
                  <a:noFill/>
                </a:ln>
                <a:solidFill>
                  <a:srgbClr val="595959"/>
                </a:solidFill>
                <a:effectLst/>
                <a:uLnTx/>
                <a:uFillTx/>
                <a:latin typeface="Arial" panose="020B0604020202020204" pitchFamily="34" charset="0"/>
                <a:ea typeface="SimSun" panose="02010600030101010101" pitchFamily="2" charset="-122"/>
                <a:cs typeface="+mn-cs"/>
              </a:rPr>
              <a:t>with national economic strategies</a:t>
            </a:r>
          </a:p>
        </p:txBody>
      </p:sp>
      <p:sp>
        <p:nvSpPr>
          <p:cNvPr id="12290" name="Slide Number Placeholder 4">
            <a:extLst>
              <a:ext uri="{FF2B5EF4-FFF2-40B4-BE49-F238E27FC236}">
                <a16:creationId xmlns:a16="http://schemas.microsoft.com/office/drawing/2014/main" xmlns="" id="{D0EE615E-3630-4930-8DD4-8CFA944C111C}"/>
              </a:ext>
            </a:extLst>
          </p:cNvPr>
          <p:cNvSpPr>
            <a:spLocks noGrp="1"/>
          </p:cNvSpPr>
          <p:nvPr>
            <p:ph type="sldNum" sz="quarter" idx="12"/>
          </p:nvPr>
        </p:nvSpPr>
        <p:spPr>
          <a:noFill/>
        </p:spPr>
        <p:txBody>
          <a:bodyPr/>
          <a:lstStyle>
            <a:lvl1pPr>
              <a:defRPr>
                <a:solidFill>
                  <a:schemeClr val="tx1"/>
                </a:solidFill>
                <a:latin typeface="Arial" panose="020B0604020202020204" pitchFamily="34" charset="0"/>
                <a:ea typeface="SimSun" panose="02010600030101010101" pitchFamily="2" charset="-122"/>
              </a:defRPr>
            </a:lvl1pPr>
            <a:lvl2pPr marL="742950" indent="-285750">
              <a:defRPr>
                <a:solidFill>
                  <a:schemeClr val="tx1"/>
                </a:solidFill>
                <a:latin typeface="Arial" panose="020B0604020202020204" pitchFamily="34" charset="0"/>
                <a:ea typeface="SimSun" panose="02010600030101010101" pitchFamily="2" charset="-122"/>
              </a:defRPr>
            </a:lvl2pPr>
            <a:lvl3pPr marL="1143000" indent="-228600">
              <a:defRPr>
                <a:solidFill>
                  <a:schemeClr val="tx1"/>
                </a:solidFill>
                <a:latin typeface="Arial" panose="020B0604020202020204" pitchFamily="34" charset="0"/>
                <a:ea typeface="SimSun" panose="02010600030101010101" pitchFamily="2" charset="-122"/>
              </a:defRPr>
            </a:lvl3pPr>
            <a:lvl4pPr marL="1600200" indent="-228600">
              <a:defRPr>
                <a:solidFill>
                  <a:schemeClr val="tx1"/>
                </a:solidFill>
                <a:latin typeface="Arial" panose="020B0604020202020204" pitchFamily="34" charset="0"/>
                <a:ea typeface="SimSun" panose="02010600030101010101" pitchFamily="2" charset="-122"/>
              </a:defRPr>
            </a:lvl4pPr>
            <a:lvl5pPr marL="2057400" indent="-228600">
              <a:defRPr>
                <a:solidFill>
                  <a:schemeClr val="tx1"/>
                </a:solidFill>
                <a:latin typeface="Arial" panose="020B0604020202020204" pitchFamily="34" charset="0"/>
                <a:ea typeface="SimSun" panose="02010600030101010101" pitchFamily="2" charset="-122"/>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marL="0" marR="0" lvl="0" indent="0" algn="r" defTabSz="457200" rtl="0" eaLnBrk="0" fontAlgn="base" latinLnBrk="0" hangingPunct="0">
              <a:lnSpc>
                <a:spcPct val="100000"/>
              </a:lnSpc>
              <a:spcBef>
                <a:spcPct val="0"/>
              </a:spcBef>
              <a:spcAft>
                <a:spcPct val="0"/>
              </a:spcAft>
              <a:buClrTx/>
              <a:buSzTx/>
              <a:buFontTx/>
              <a:buNone/>
              <a:tabLst/>
              <a:defRPr/>
            </a:pPr>
            <a:fld id="{AB23BEF8-A0AA-4E16-BC0F-CE65A48072C5}" type="slidenum">
              <a:rPr kumimoji="0" lang="en-US" altLang="en-US" sz="1400" b="1" i="0" u="none" strike="noStrike" kern="1200" cap="none" spc="0" normalizeH="0" baseline="0" noProof="0" smtClean="0">
                <a:ln>
                  <a:noFill/>
                </a:ln>
                <a:solidFill>
                  <a:prstClr val="black"/>
                </a:solidFill>
                <a:effectLst/>
                <a:uLnTx/>
                <a:uFillTx/>
                <a:latin typeface="Arial" panose="020B0604020202020204" pitchFamily="34" charset="0"/>
                <a:ea typeface="MS PGothic" panose="020B0600070205080204"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11</a:t>
            </a:fld>
            <a:endParaRPr kumimoji="0" lang="en-US" altLang="en-US" sz="1400" b="1"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mn-cs"/>
            </a:endParaRPr>
          </a:p>
        </p:txBody>
      </p:sp>
      <p:sp>
        <p:nvSpPr>
          <p:cNvPr id="5" name="Title 1"/>
          <p:cNvSpPr txBox="1">
            <a:spLocks/>
          </p:cNvSpPr>
          <p:nvPr/>
        </p:nvSpPr>
        <p:spPr>
          <a:xfrm>
            <a:off x="0" y="149101"/>
            <a:ext cx="9144000" cy="687611"/>
          </a:xfrm>
          <a:prstGeom prst="rect">
            <a:avLst/>
          </a:prstGeom>
          <a:solidFill>
            <a:srgbClr val="F9671C"/>
          </a:solidFill>
        </p:spPr>
        <p:txBody>
          <a:bodyPr anchor="ctr"/>
          <a:lst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sym typeface="Calibri Light" panose="020F0302020204030204" pitchFamily="34" charset="0"/>
              </a:rPr>
              <a:t>Cross-cutting Lessons from Pilots: </a:t>
            </a:r>
            <a:r>
              <a:rPr kumimoji="0" lang="en-US" altLang="en-US" sz="28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sym typeface="Calibri Light" panose="020F0302020204030204" pitchFamily="34" charset="0"/>
              </a:rPr>
              <a:t>Growth potential</a:t>
            </a:r>
            <a:endParaRPr kumimoji="0" lang="en-ZA" sz="28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pic>
        <p:nvPicPr>
          <p:cNvPr id="6" name="Picture 5" descr="1234_2.jpg"/>
          <p:cNvPicPr>
            <a:picLocks noChangeAspect="1"/>
          </p:cNvPicPr>
          <p:nvPr/>
        </p:nvPicPr>
        <p:blipFill rotWithShape="1">
          <a:blip r:embed="rId3">
            <a:extLst>
              <a:ext uri="{28A0092B-C50C-407E-A947-70E740481C1C}">
                <a14:useLocalDpi xmlns:a14="http://schemas.microsoft.com/office/drawing/2010/main" xmlns="" val="0"/>
              </a:ext>
            </a:extLst>
          </a:blip>
          <a:srcRect l="14652" t="15164" r="63889" b="69638"/>
          <a:stretch/>
        </p:blipFill>
        <p:spPr>
          <a:xfrm>
            <a:off x="538086" y="1628800"/>
            <a:ext cx="1223026" cy="1224710"/>
          </a:xfrm>
          <a:prstGeom prst="rect">
            <a:avLst/>
          </a:prstGeom>
        </p:spPr>
      </p:pic>
      <p:pic>
        <p:nvPicPr>
          <p:cNvPr id="7" name="Picture 6" descr="1234_2.jpg"/>
          <p:cNvPicPr>
            <a:picLocks noChangeAspect="1"/>
          </p:cNvPicPr>
          <p:nvPr/>
        </p:nvPicPr>
        <p:blipFill rotWithShape="1">
          <a:blip r:embed="rId3">
            <a:extLst>
              <a:ext uri="{28A0092B-C50C-407E-A947-70E740481C1C}">
                <a14:useLocalDpi xmlns:a14="http://schemas.microsoft.com/office/drawing/2010/main" xmlns="" val="0"/>
              </a:ext>
            </a:extLst>
          </a:blip>
          <a:srcRect l="14652" t="30096" r="64005" b="53980"/>
          <a:stretch/>
        </p:blipFill>
        <p:spPr>
          <a:xfrm>
            <a:off x="559480" y="2924944"/>
            <a:ext cx="1202230" cy="1268271"/>
          </a:xfrm>
          <a:prstGeom prst="rect">
            <a:avLst/>
          </a:prstGeom>
        </p:spPr>
      </p:pic>
      <p:pic>
        <p:nvPicPr>
          <p:cNvPr id="8" name="Picture 7" descr="1234_2.jpg"/>
          <p:cNvPicPr>
            <a:picLocks noChangeAspect="1"/>
          </p:cNvPicPr>
          <p:nvPr/>
        </p:nvPicPr>
        <p:blipFill rotWithShape="1">
          <a:blip r:embed="rId3">
            <a:extLst>
              <a:ext uri="{28A0092B-C50C-407E-A947-70E740481C1C}">
                <a14:useLocalDpi xmlns:a14="http://schemas.microsoft.com/office/drawing/2010/main" xmlns="" val="0"/>
              </a:ext>
            </a:extLst>
          </a:blip>
          <a:srcRect l="14652" t="45754" r="64380" b="38853"/>
          <a:stretch/>
        </p:blipFill>
        <p:spPr>
          <a:xfrm>
            <a:off x="539552" y="4221088"/>
            <a:ext cx="1199930" cy="1245550"/>
          </a:xfrm>
          <a:prstGeom prst="rect">
            <a:avLst/>
          </a:prstGeom>
        </p:spPr>
      </p:pic>
    </p:spTree>
    <p:extLst>
      <p:ext uri="{BB962C8B-B14F-4D97-AF65-F5344CB8AC3E}">
        <p14:creationId xmlns:p14="http://schemas.microsoft.com/office/powerpoint/2010/main" xmlns="" val="2985835476"/>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2" name="TextBox 1">
            <a:extLst>
              <a:ext uri="{FF2B5EF4-FFF2-40B4-BE49-F238E27FC236}">
                <a16:creationId xmlns:a16="http://schemas.microsoft.com/office/drawing/2014/main" xmlns="" id="{6C815350-94C9-4708-B543-A429E78E14E9}"/>
              </a:ext>
            </a:extLst>
          </p:cNvPr>
          <p:cNvSpPr txBox="1">
            <a:spLocks noChangeArrowheads="1"/>
          </p:cNvSpPr>
          <p:nvPr/>
        </p:nvSpPr>
        <p:spPr bwMode="auto">
          <a:xfrm>
            <a:off x="5542343" y="1585823"/>
            <a:ext cx="2747629" cy="3527120"/>
          </a:xfrm>
          <a:prstGeom prst="rect">
            <a:avLst/>
          </a:prstGeom>
          <a:solidFill>
            <a:schemeClr val="bg1"/>
          </a:solidFill>
          <a:ln>
            <a:noFill/>
          </a:ln>
        </p:spPr>
        <p:txBody>
          <a:bodyPr wrap="square">
            <a:spAutoFit/>
          </a:bodyPr>
          <a:lstStyle>
            <a:lvl1pPr>
              <a:defRPr>
                <a:solidFill>
                  <a:schemeClr val="tx1"/>
                </a:solidFill>
                <a:latin typeface="Arial" panose="020B0604020202020204" pitchFamily="34" charset="0"/>
                <a:ea typeface="SimSun" panose="02010600030101010101" pitchFamily="2" charset="-122"/>
              </a:defRPr>
            </a:lvl1pPr>
            <a:lvl2pPr marL="742950" indent="-285750">
              <a:defRPr>
                <a:solidFill>
                  <a:schemeClr val="tx1"/>
                </a:solidFill>
                <a:latin typeface="Arial" panose="020B0604020202020204" pitchFamily="34" charset="0"/>
                <a:ea typeface="SimSun" panose="02010600030101010101" pitchFamily="2" charset="-122"/>
              </a:defRPr>
            </a:lvl2pPr>
            <a:lvl3pPr marL="1143000" indent="-228600">
              <a:defRPr>
                <a:solidFill>
                  <a:schemeClr val="tx1"/>
                </a:solidFill>
                <a:latin typeface="Arial" panose="020B0604020202020204" pitchFamily="34" charset="0"/>
                <a:ea typeface="SimSun" panose="02010600030101010101" pitchFamily="2" charset="-122"/>
              </a:defRPr>
            </a:lvl3pPr>
            <a:lvl4pPr marL="1600200" indent="-228600">
              <a:defRPr>
                <a:solidFill>
                  <a:schemeClr val="tx1"/>
                </a:solidFill>
                <a:latin typeface="Arial" panose="020B0604020202020204" pitchFamily="34" charset="0"/>
                <a:ea typeface="SimSun" panose="02010600030101010101" pitchFamily="2" charset="-122"/>
              </a:defRPr>
            </a:lvl4pPr>
            <a:lvl5pPr marL="2057400" indent="-228600">
              <a:defRPr>
                <a:solidFill>
                  <a:schemeClr val="tx1"/>
                </a:solidFill>
                <a:latin typeface="Arial" panose="020B0604020202020204" pitchFamily="34" charset="0"/>
                <a:ea typeface="SimSun" panose="02010600030101010101" pitchFamily="2" charset="-122"/>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endParaRP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ZA" sz="18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SimSun" panose="02010600030101010101" pitchFamily="2" charset="-122"/>
                <a:cs typeface="+mn-cs"/>
              </a:rPr>
              <a:t>Most projects not </a:t>
            </a:r>
            <a:r>
              <a:rPr kumimoji="0" lang="en-ZA" sz="1800" b="1"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SimSun" panose="02010600030101010101" pitchFamily="2" charset="-122"/>
                <a:cs typeface="+mn-cs"/>
              </a:rPr>
              <a:t>spatially mapped</a:t>
            </a:r>
          </a:p>
          <a:p>
            <a:pPr marL="0" marR="0" lvl="0" indent="0" algn="l" defTabSz="457200" rtl="0" eaLnBrk="0" fontAlgn="base" latinLnBrk="0" hangingPunct="0">
              <a:lnSpc>
                <a:spcPct val="60000"/>
              </a:lnSpc>
              <a:spcBef>
                <a:spcPct val="0"/>
              </a:spcBef>
              <a:spcAft>
                <a:spcPct val="0"/>
              </a:spcAft>
              <a:buClrTx/>
              <a:buSzTx/>
              <a:buFontTx/>
              <a:buNone/>
              <a:tabLst/>
              <a:defRPr/>
            </a:pPr>
            <a:endParaRPr kumimoji="0" lang="en-ZA" sz="18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SimSun" panose="02010600030101010101" pitchFamily="2" charset="-122"/>
              <a:cs typeface="+mn-cs"/>
            </a:endParaRPr>
          </a:p>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ZA" sz="18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SimSun" panose="02010600030101010101" pitchFamily="2" charset="-122"/>
              <a:cs typeface="+mn-cs"/>
            </a:endParaRP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ZA" sz="18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SimSun" panose="02010600030101010101" pitchFamily="2" charset="-122"/>
                <a:cs typeface="+mn-cs"/>
              </a:rPr>
              <a:t>Strengthen our </a:t>
            </a:r>
            <a:r>
              <a:rPr kumimoji="0" lang="en-ZA" sz="1800" b="1"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SimSun" panose="02010600030101010101" pitchFamily="2" charset="-122"/>
                <a:cs typeface="+mn-cs"/>
              </a:rPr>
              <a:t>data gathering </a:t>
            </a:r>
            <a:r>
              <a:rPr kumimoji="0" lang="en-ZA" sz="18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SimSun" panose="02010600030101010101" pitchFamily="2" charset="-122"/>
                <a:cs typeface="+mn-cs"/>
              </a:rPr>
              <a:t>and research capabilities</a:t>
            </a:r>
          </a:p>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ZA" sz="18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SimSun" panose="02010600030101010101" pitchFamily="2" charset="-122"/>
              <a:cs typeface="+mn-cs"/>
            </a:endParaRPr>
          </a:p>
          <a:p>
            <a:pPr marL="0" marR="0" lvl="0" indent="0" algn="l" defTabSz="457200" rtl="0" eaLnBrk="0" fontAlgn="base" latinLnBrk="0" hangingPunct="0">
              <a:lnSpc>
                <a:spcPct val="70000"/>
              </a:lnSpc>
              <a:spcBef>
                <a:spcPct val="0"/>
              </a:spcBef>
              <a:spcAft>
                <a:spcPct val="0"/>
              </a:spcAft>
              <a:buClrTx/>
              <a:buSzTx/>
              <a:buFontTx/>
              <a:buNone/>
              <a:tabLst/>
              <a:defRPr/>
            </a:pPr>
            <a:endParaRPr kumimoji="0" lang="en-ZA" sz="18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SimSun" panose="02010600030101010101" pitchFamily="2" charset="-122"/>
              <a:cs typeface="+mn-cs"/>
            </a:endParaRP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ZA" sz="18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SimSun" panose="02010600030101010101" pitchFamily="2" charset="-122"/>
                <a:cs typeface="+mn-cs"/>
              </a:rPr>
              <a:t>There are </a:t>
            </a:r>
            <a:r>
              <a:rPr kumimoji="0" lang="en-ZA" sz="1800" b="1"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SimSun" panose="02010600030101010101" pitchFamily="2" charset="-122"/>
                <a:cs typeface="+mn-cs"/>
              </a:rPr>
              <a:t>skills gaps </a:t>
            </a:r>
            <a:br>
              <a:rPr kumimoji="0" lang="en-ZA" sz="1800" b="1"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SimSun" panose="02010600030101010101" pitchFamily="2" charset="-122"/>
                <a:cs typeface="+mn-cs"/>
              </a:rPr>
            </a:br>
            <a:r>
              <a:rPr kumimoji="0" lang="en-ZA" sz="18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SimSun" panose="02010600030101010101" pitchFamily="2" charset="-122"/>
                <a:cs typeface="+mn-cs"/>
              </a:rPr>
              <a:t>in specific areas </a:t>
            </a:r>
            <a:br>
              <a:rPr kumimoji="0" lang="en-ZA" sz="18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SimSun" panose="02010600030101010101" pitchFamily="2" charset="-122"/>
                <a:cs typeface="+mn-cs"/>
              </a:rPr>
            </a:br>
            <a:r>
              <a:rPr kumimoji="0" lang="en-ZA" sz="18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SimSun" panose="02010600030101010101" pitchFamily="2" charset="-122"/>
                <a:cs typeface="+mn-cs"/>
              </a:rPr>
              <a:t>of expertise</a:t>
            </a:r>
          </a:p>
        </p:txBody>
      </p:sp>
      <p:sp>
        <p:nvSpPr>
          <p:cNvPr id="12290" name="Slide Number Placeholder 4">
            <a:extLst>
              <a:ext uri="{FF2B5EF4-FFF2-40B4-BE49-F238E27FC236}">
                <a16:creationId xmlns:a16="http://schemas.microsoft.com/office/drawing/2014/main" xmlns="" id="{D0EE615E-3630-4930-8DD4-8CFA944C111C}"/>
              </a:ext>
            </a:extLst>
          </p:cNvPr>
          <p:cNvSpPr>
            <a:spLocks noGrp="1"/>
          </p:cNvSpPr>
          <p:nvPr>
            <p:ph type="sldNum" sz="quarter" idx="12"/>
          </p:nvPr>
        </p:nvSpPr>
        <p:spPr>
          <a:noFill/>
        </p:spPr>
        <p:txBody>
          <a:bodyPr/>
          <a:lstStyle>
            <a:lvl1pPr>
              <a:defRPr>
                <a:solidFill>
                  <a:schemeClr val="tx1"/>
                </a:solidFill>
                <a:latin typeface="Arial" panose="020B0604020202020204" pitchFamily="34" charset="0"/>
                <a:ea typeface="SimSun" panose="02010600030101010101" pitchFamily="2" charset="-122"/>
              </a:defRPr>
            </a:lvl1pPr>
            <a:lvl2pPr marL="742950" indent="-285750">
              <a:defRPr>
                <a:solidFill>
                  <a:schemeClr val="tx1"/>
                </a:solidFill>
                <a:latin typeface="Arial" panose="020B0604020202020204" pitchFamily="34" charset="0"/>
                <a:ea typeface="SimSun" panose="02010600030101010101" pitchFamily="2" charset="-122"/>
              </a:defRPr>
            </a:lvl2pPr>
            <a:lvl3pPr marL="1143000" indent="-228600">
              <a:defRPr>
                <a:solidFill>
                  <a:schemeClr val="tx1"/>
                </a:solidFill>
                <a:latin typeface="Arial" panose="020B0604020202020204" pitchFamily="34" charset="0"/>
                <a:ea typeface="SimSun" panose="02010600030101010101" pitchFamily="2" charset="-122"/>
              </a:defRPr>
            </a:lvl3pPr>
            <a:lvl4pPr marL="1600200" indent="-228600">
              <a:defRPr>
                <a:solidFill>
                  <a:schemeClr val="tx1"/>
                </a:solidFill>
                <a:latin typeface="Arial" panose="020B0604020202020204" pitchFamily="34" charset="0"/>
                <a:ea typeface="SimSun" panose="02010600030101010101" pitchFamily="2" charset="-122"/>
              </a:defRPr>
            </a:lvl4pPr>
            <a:lvl5pPr marL="2057400" indent="-228600">
              <a:defRPr>
                <a:solidFill>
                  <a:schemeClr val="tx1"/>
                </a:solidFill>
                <a:latin typeface="Arial" panose="020B0604020202020204" pitchFamily="34" charset="0"/>
                <a:ea typeface="SimSun" panose="02010600030101010101" pitchFamily="2" charset="-122"/>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marL="0" marR="0" lvl="0" indent="0" algn="r" defTabSz="457200" rtl="0" eaLnBrk="0" fontAlgn="base" latinLnBrk="0" hangingPunct="0">
              <a:lnSpc>
                <a:spcPct val="100000"/>
              </a:lnSpc>
              <a:spcBef>
                <a:spcPct val="0"/>
              </a:spcBef>
              <a:spcAft>
                <a:spcPct val="0"/>
              </a:spcAft>
              <a:buClrTx/>
              <a:buSzTx/>
              <a:buFontTx/>
              <a:buNone/>
              <a:tabLst/>
              <a:defRPr/>
            </a:pPr>
            <a:fld id="{AB23BEF8-A0AA-4E16-BC0F-CE65A48072C5}" type="slidenum">
              <a:rPr kumimoji="0" lang="en-US" altLang="en-US" sz="1400" b="1" i="0" u="none" strike="noStrike" kern="1200" cap="none" spc="0" normalizeH="0" baseline="0" noProof="0" smtClean="0">
                <a:ln>
                  <a:noFill/>
                </a:ln>
                <a:solidFill>
                  <a:prstClr val="black"/>
                </a:solidFill>
                <a:effectLst/>
                <a:uLnTx/>
                <a:uFillTx/>
                <a:latin typeface="Arial" panose="020B0604020202020204" pitchFamily="34" charset="0"/>
                <a:ea typeface="MS PGothic" panose="020B0600070205080204"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12</a:t>
            </a:fld>
            <a:endParaRPr kumimoji="0" lang="en-US" altLang="en-US" sz="1400" b="1"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mn-cs"/>
            </a:endParaRPr>
          </a:p>
        </p:txBody>
      </p:sp>
      <p:sp>
        <p:nvSpPr>
          <p:cNvPr id="5" name="Title 1"/>
          <p:cNvSpPr txBox="1">
            <a:spLocks/>
          </p:cNvSpPr>
          <p:nvPr/>
        </p:nvSpPr>
        <p:spPr>
          <a:xfrm>
            <a:off x="0" y="149101"/>
            <a:ext cx="9144000" cy="615603"/>
          </a:xfrm>
          <a:prstGeom prst="rect">
            <a:avLst/>
          </a:prstGeom>
          <a:solidFill>
            <a:srgbClr val="F9671C"/>
          </a:solidFill>
        </p:spPr>
        <p:txBody>
          <a:bodyPr anchor="ctr"/>
          <a:lst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sym typeface="Calibri Light" panose="020F0302020204030204" pitchFamily="34" charset="0"/>
              </a:rPr>
              <a:t>Cross-cutting Lessons from Pilots: </a:t>
            </a:r>
            <a:r>
              <a:rPr kumimoji="0" lang="en-US" altLang="en-US" sz="28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sym typeface="Calibri Light" panose="020F0302020204030204" pitchFamily="34" charset="0"/>
              </a:rPr>
              <a:t>Institutional</a:t>
            </a:r>
            <a:endParaRPr kumimoji="0" lang="en-ZA" sz="28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3" name="Rectangle 2"/>
          <p:cNvSpPr/>
          <p:nvPr/>
        </p:nvSpPr>
        <p:spPr>
          <a:xfrm>
            <a:off x="2023792" y="1763055"/>
            <a:ext cx="2574032" cy="3250121"/>
          </a:xfrm>
          <a:prstGeom prst="rect">
            <a:avLst/>
          </a:prstGeom>
        </p:spPr>
        <p:txBody>
          <a:bodyPr wrap="square">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ZA" sz="1800" b="1"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ＭＳ Ｐゴシック" pitchFamily="34" charset="-128"/>
                <a:cs typeface="+mn-cs"/>
              </a:rPr>
              <a:t>Poor</a:t>
            </a:r>
            <a:r>
              <a:rPr kumimoji="0" lang="en-ZA" sz="18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ＭＳ Ｐゴシック" pitchFamily="34" charset="-128"/>
                <a:cs typeface="+mn-cs"/>
              </a:rPr>
              <a:t> integration, coordination of programmes/projects</a:t>
            </a:r>
          </a:p>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ZA" sz="18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ＭＳ Ｐゴシック" pitchFamily="34" charset="-128"/>
              <a:cs typeface="+mn-cs"/>
            </a:endParaRPr>
          </a:p>
          <a:p>
            <a:pPr marL="0" marR="0" lvl="0" indent="0" algn="l" defTabSz="457200" rtl="0" eaLnBrk="0" fontAlgn="base" latinLnBrk="0" hangingPunct="0">
              <a:lnSpc>
                <a:spcPct val="60000"/>
              </a:lnSpc>
              <a:spcBef>
                <a:spcPct val="0"/>
              </a:spcBef>
              <a:spcAft>
                <a:spcPct val="0"/>
              </a:spcAft>
              <a:buClrTx/>
              <a:buSzTx/>
              <a:buFontTx/>
              <a:buNone/>
              <a:tabLst/>
              <a:defRPr/>
            </a:pPr>
            <a:endParaRPr kumimoji="0" lang="en-ZA" sz="18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ＭＳ Ｐゴシック" pitchFamily="34" charset="-128"/>
              <a:cs typeface="+mn-cs"/>
            </a:endParaRP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ZA" sz="18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ＭＳ Ｐゴシック" pitchFamily="34" charset="-128"/>
                <a:cs typeface="+mn-cs"/>
              </a:rPr>
              <a:t>Unclear on </a:t>
            </a:r>
            <a:br>
              <a:rPr kumimoji="0" lang="en-ZA" sz="18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ＭＳ Ｐゴシック" pitchFamily="34" charset="-128"/>
                <a:cs typeface="+mn-cs"/>
              </a:rPr>
            </a:br>
            <a:r>
              <a:rPr kumimoji="0" lang="en-ZA" sz="1800" b="1"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ＭＳ Ｐゴシック" pitchFamily="34" charset="-128"/>
                <a:cs typeface="+mn-cs"/>
              </a:rPr>
              <a:t>the rationale</a:t>
            </a:r>
            <a:r>
              <a:rPr kumimoji="0" lang="en-ZA" sz="18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ＭＳ Ｐゴシック" pitchFamily="34" charset="-128"/>
                <a:cs typeface="+mn-cs"/>
              </a:rPr>
              <a:t> of </a:t>
            </a:r>
            <a:br>
              <a:rPr kumimoji="0" lang="en-ZA" sz="18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ＭＳ Ｐゴシック" pitchFamily="34" charset="-128"/>
                <a:cs typeface="+mn-cs"/>
              </a:rPr>
            </a:br>
            <a:r>
              <a:rPr kumimoji="0" lang="en-ZA" sz="18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ＭＳ Ｐゴシック" pitchFamily="34" charset="-128"/>
                <a:cs typeface="+mn-cs"/>
              </a:rPr>
              <a:t>the projects</a:t>
            </a:r>
          </a:p>
          <a:p>
            <a:pPr marL="0" marR="0" lvl="0" indent="0" algn="l" defTabSz="457200" rtl="0" eaLnBrk="0" fontAlgn="base" latinLnBrk="0" hangingPunct="0">
              <a:lnSpc>
                <a:spcPct val="80000"/>
              </a:lnSpc>
              <a:spcBef>
                <a:spcPct val="0"/>
              </a:spcBef>
              <a:spcAft>
                <a:spcPct val="0"/>
              </a:spcAft>
              <a:buClrTx/>
              <a:buSzTx/>
              <a:buFontTx/>
              <a:buNone/>
              <a:tabLst/>
              <a:defRPr/>
            </a:pPr>
            <a:endParaRPr kumimoji="0" lang="en-ZA" sz="18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ＭＳ Ｐゴシック" pitchFamily="34" charset="-128"/>
              <a:cs typeface="+mn-cs"/>
            </a:endParaRPr>
          </a:p>
          <a:p>
            <a:pPr marL="0" marR="0" lvl="0" indent="0" algn="l" defTabSz="457200" rtl="0" eaLnBrk="0" fontAlgn="base" latinLnBrk="0" hangingPunct="0">
              <a:lnSpc>
                <a:spcPct val="70000"/>
              </a:lnSpc>
              <a:spcBef>
                <a:spcPct val="0"/>
              </a:spcBef>
              <a:spcAft>
                <a:spcPct val="0"/>
              </a:spcAft>
              <a:buClrTx/>
              <a:buSzTx/>
              <a:buFontTx/>
              <a:buNone/>
              <a:tabLst/>
              <a:defRPr/>
            </a:pPr>
            <a:endParaRPr kumimoji="0" lang="en-ZA" sz="18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ＭＳ Ｐゴシック" pitchFamily="34" charset="-128"/>
              <a:cs typeface="+mn-cs"/>
            </a:endParaRP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ZA" sz="18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ＭＳ Ｐゴシック" pitchFamily="34" charset="-128"/>
                <a:cs typeface="+mn-cs"/>
              </a:rPr>
              <a:t>Sector departments </a:t>
            </a:r>
            <a:br>
              <a:rPr kumimoji="0" lang="en-ZA" sz="18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ＭＳ Ｐゴシック" pitchFamily="34" charset="-128"/>
                <a:cs typeface="+mn-cs"/>
              </a:rPr>
            </a:br>
            <a:r>
              <a:rPr kumimoji="0" lang="en-ZA" sz="18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ＭＳ Ｐゴシック" pitchFamily="34" charset="-128"/>
                <a:cs typeface="+mn-cs"/>
              </a:rPr>
              <a:t>do not </a:t>
            </a:r>
            <a:r>
              <a:rPr kumimoji="0" lang="en-ZA" sz="1800" b="1"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ＭＳ Ｐゴシック" pitchFamily="34" charset="-128"/>
                <a:cs typeface="+mn-cs"/>
              </a:rPr>
              <a:t>collaborate</a:t>
            </a:r>
          </a:p>
        </p:txBody>
      </p:sp>
      <p:cxnSp>
        <p:nvCxnSpPr>
          <p:cNvPr id="9" name="Straight Connector 7"/>
          <p:cNvCxnSpPr>
            <a:cxnSpLocks noChangeShapeType="1"/>
          </p:cNvCxnSpPr>
          <p:nvPr/>
        </p:nvCxnSpPr>
        <p:spPr bwMode="auto">
          <a:xfrm>
            <a:off x="4499992" y="1268760"/>
            <a:ext cx="0" cy="4392488"/>
          </a:xfrm>
          <a:prstGeom prst="line">
            <a:avLst/>
          </a:prstGeom>
          <a:noFill/>
          <a:ln w="28575" cmpd="sng">
            <a:solidFill>
              <a:srgbClr val="548235"/>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pic>
        <p:nvPicPr>
          <p:cNvPr id="10" name="Picture 9"/>
          <p:cNvPicPr>
            <a:picLocks noChangeAspect="1"/>
          </p:cNvPicPr>
          <p:nvPr/>
        </p:nvPicPr>
        <p:blipFill rotWithShape="1">
          <a:blip r:embed="rId3"/>
          <a:srcRect b="48233"/>
          <a:stretch/>
        </p:blipFill>
        <p:spPr>
          <a:xfrm>
            <a:off x="1187624" y="1628800"/>
            <a:ext cx="818251" cy="3569350"/>
          </a:xfrm>
          <a:prstGeom prst="rect">
            <a:avLst/>
          </a:prstGeom>
        </p:spPr>
      </p:pic>
      <p:pic>
        <p:nvPicPr>
          <p:cNvPr id="11" name="Picture 10"/>
          <p:cNvPicPr>
            <a:picLocks noChangeAspect="1"/>
          </p:cNvPicPr>
          <p:nvPr/>
        </p:nvPicPr>
        <p:blipFill rotWithShape="1">
          <a:blip r:embed="rId3"/>
          <a:srcRect t="50290" b="31298"/>
          <a:stretch/>
        </p:blipFill>
        <p:spPr>
          <a:xfrm>
            <a:off x="4688839" y="1585823"/>
            <a:ext cx="864096" cy="1340689"/>
          </a:xfrm>
          <a:prstGeom prst="rect">
            <a:avLst/>
          </a:prstGeom>
        </p:spPr>
      </p:pic>
      <p:grpSp>
        <p:nvGrpSpPr>
          <p:cNvPr id="37" name="Group 36"/>
          <p:cNvGrpSpPr/>
          <p:nvPr/>
        </p:nvGrpSpPr>
        <p:grpSpPr>
          <a:xfrm>
            <a:off x="4673722" y="2934494"/>
            <a:ext cx="847725" cy="1060450"/>
            <a:chOff x="2094959" y="5112943"/>
            <a:chExt cx="847725" cy="1060450"/>
          </a:xfrm>
        </p:grpSpPr>
        <p:sp>
          <p:nvSpPr>
            <p:cNvPr id="39" name="Freeform 28"/>
            <p:cNvSpPr>
              <a:spLocks/>
            </p:cNvSpPr>
            <p:nvPr/>
          </p:nvSpPr>
          <p:spPr bwMode="auto">
            <a:xfrm>
              <a:off x="2094959" y="5112943"/>
              <a:ext cx="847725" cy="1060450"/>
            </a:xfrm>
            <a:custGeom>
              <a:avLst/>
              <a:gdLst>
                <a:gd name="T0" fmla="*/ 337 w 884"/>
                <a:gd name="T1" fmla="*/ 0 h 1109"/>
                <a:gd name="T2" fmla="*/ 337 w 884"/>
                <a:gd name="T3" fmla="*/ 0 h 1109"/>
                <a:gd name="T4" fmla="*/ 0 w 884"/>
                <a:gd name="T5" fmla="*/ 337 h 1109"/>
                <a:gd name="T6" fmla="*/ 0 w 884"/>
                <a:gd name="T7" fmla="*/ 772 h 1109"/>
                <a:gd name="T8" fmla="*/ 337 w 884"/>
                <a:gd name="T9" fmla="*/ 1109 h 1109"/>
                <a:gd name="T10" fmla="*/ 547 w 884"/>
                <a:gd name="T11" fmla="*/ 1109 h 1109"/>
                <a:gd name="T12" fmla="*/ 884 w 884"/>
                <a:gd name="T13" fmla="*/ 772 h 1109"/>
                <a:gd name="T14" fmla="*/ 884 w 884"/>
                <a:gd name="T15" fmla="*/ 337 h 1109"/>
                <a:gd name="T16" fmla="*/ 547 w 884"/>
                <a:gd name="T17" fmla="*/ 0 h 1109"/>
                <a:gd name="T18" fmla="*/ 337 w 884"/>
                <a:gd name="T19" fmla="*/ 0 h 1109"/>
                <a:gd name="T20" fmla="*/ 337 w 884"/>
                <a:gd name="T21" fmla="*/ 0 h 1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84" h="1109">
                  <a:moveTo>
                    <a:pt x="337" y="0"/>
                  </a:moveTo>
                  <a:lnTo>
                    <a:pt x="337" y="0"/>
                  </a:lnTo>
                  <a:cubicBezTo>
                    <a:pt x="337" y="0"/>
                    <a:pt x="0" y="0"/>
                    <a:pt x="0" y="337"/>
                  </a:cubicBezTo>
                  <a:lnTo>
                    <a:pt x="0" y="772"/>
                  </a:lnTo>
                  <a:cubicBezTo>
                    <a:pt x="0" y="772"/>
                    <a:pt x="0" y="1109"/>
                    <a:pt x="337" y="1109"/>
                  </a:cubicBezTo>
                  <a:lnTo>
                    <a:pt x="547" y="1109"/>
                  </a:lnTo>
                  <a:cubicBezTo>
                    <a:pt x="547" y="1109"/>
                    <a:pt x="884" y="1109"/>
                    <a:pt x="884" y="772"/>
                  </a:cubicBezTo>
                  <a:lnTo>
                    <a:pt x="884" y="337"/>
                  </a:lnTo>
                  <a:cubicBezTo>
                    <a:pt x="884" y="337"/>
                    <a:pt x="884" y="0"/>
                    <a:pt x="547" y="0"/>
                  </a:cubicBezTo>
                  <a:lnTo>
                    <a:pt x="337" y="0"/>
                  </a:lnTo>
                  <a:lnTo>
                    <a:pt x="337" y="0"/>
                  </a:lnTo>
                  <a:close/>
                </a:path>
              </a:pathLst>
            </a:custGeom>
            <a:noFill/>
            <a:ln w="28575" cap="flat">
              <a:solidFill>
                <a:srgbClr val="757575"/>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sp>
          <p:nvSpPr>
            <p:cNvPr id="40" name="Freeform 29"/>
            <p:cNvSpPr>
              <a:spLocks/>
            </p:cNvSpPr>
            <p:nvPr/>
          </p:nvSpPr>
          <p:spPr bwMode="auto">
            <a:xfrm>
              <a:off x="2235779" y="5275661"/>
              <a:ext cx="520700" cy="735013"/>
            </a:xfrm>
            <a:custGeom>
              <a:avLst/>
              <a:gdLst>
                <a:gd name="T0" fmla="*/ 518 w 543"/>
                <a:gd name="T1" fmla="*/ 141 h 769"/>
                <a:gd name="T2" fmla="*/ 518 w 543"/>
                <a:gd name="T3" fmla="*/ 141 h 769"/>
                <a:gd name="T4" fmla="*/ 218 w 543"/>
                <a:gd name="T5" fmla="*/ 141 h 769"/>
                <a:gd name="T6" fmla="*/ 214 w 543"/>
                <a:gd name="T7" fmla="*/ 257 h 769"/>
                <a:gd name="T8" fmla="*/ 282 w 543"/>
                <a:gd name="T9" fmla="*/ 249 h 769"/>
                <a:gd name="T10" fmla="*/ 387 w 543"/>
                <a:gd name="T11" fmla="*/ 266 h 769"/>
                <a:gd name="T12" fmla="*/ 470 w 543"/>
                <a:gd name="T13" fmla="*/ 315 h 769"/>
                <a:gd name="T14" fmla="*/ 524 w 543"/>
                <a:gd name="T15" fmla="*/ 394 h 769"/>
                <a:gd name="T16" fmla="*/ 543 w 543"/>
                <a:gd name="T17" fmla="*/ 499 h 769"/>
                <a:gd name="T18" fmla="*/ 521 w 543"/>
                <a:gd name="T19" fmla="*/ 613 h 769"/>
                <a:gd name="T20" fmla="*/ 461 w 543"/>
                <a:gd name="T21" fmla="*/ 698 h 769"/>
                <a:gd name="T22" fmla="*/ 370 w 543"/>
                <a:gd name="T23" fmla="*/ 751 h 769"/>
                <a:gd name="T24" fmla="*/ 255 w 543"/>
                <a:gd name="T25" fmla="*/ 769 h 769"/>
                <a:gd name="T26" fmla="*/ 90 w 543"/>
                <a:gd name="T27" fmla="*/ 721 h 769"/>
                <a:gd name="T28" fmla="*/ 0 w 543"/>
                <a:gd name="T29" fmla="*/ 575 h 769"/>
                <a:gd name="T30" fmla="*/ 167 w 543"/>
                <a:gd name="T31" fmla="*/ 537 h 769"/>
                <a:gd name="T32" fmla="*/ 202 w 543"/>
                <a:gd name="T33" fmla="*/ 603 h 769"/>
                <a:gd name="T34" fmla="*/ 271 w 543"/>
                <a:gd name="T35" fmla="*/ 628 h 769"/>
                <a:gd name="T36" fmla="*/ 353 w 543"/>
                <a:gd name="T37" fmla="*/ 596 h 769"/>
                <a:gd name="T38" fmla="*/ 383 w 543"/>
                <a:gd name="T39" fmla="*/ 515 h 769"/>
                <a:gd name="T40" fmla="*/ 368 w 543"/>
                <a:gd name="T41" fmla="*/ 453 h 769"/>
                <a:gd name="T42" fmla="*/ 327 w 543"/>
                <a:gd name="T43" fmla="*/ 415 h 769"/>
                <a:gd name="T44" fmla="*/ 271 w 543"/>
                <a:gd name="T45" fmla="*/ 395 h 769"/>
                <a:gd name="T46" fmla="*/ 209 w 543"/>
                <a:gd name="T47" fmla="*/ 390 h 769"/>
                <a:gd name="T48" fmla="*/ 129 w 543"/>
                <a:gd name="T49" fmla="*/ 397 h 769"/>
                <a:gd name="T50" fmla="*/ 52 w 543"/>
                <a:gd name="T51" fmla="*/ 417 h 769"/>
                <a:gd name="T52" fmla="*/ 61 w 543"/>
                <a:gd name="T53" fmla="*/ 0 h 769"/>
                <a:gd name="T54" fmla="*/ 518 w 543"/>
                <a:gd name="T55" fmla="*/ 0 h 769"/>
                <a:gd name="T56" fmla="*/ 518 w 543"/>
                <a:gd name="T57" fmla="*/ 141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3" h="769">
                  <a:moveTo>
                    <a:pt x="518" y="141"/>
                  </a:moveTo>
                  <a:lnTo>
                    <a:pt x="518" y="141"/>
                  </a:lnTo>
                  <a:lnTo>
                    <a:pt x="218" y="141"/>
                  </a:lnTo>
                  <a:lnTo>
                    <a:pt x="214" y="257"/>
                  </a:lnTo>
                  <a:cubicBezTo>
                    <a:pt x="231" y="252"/>
                    <a:pt x="253" y="249"/>
                    <a:pt x="282" y="249"/>
                  </a:cubicBezTo>
                  <a:cubicBezTo>
                    <a:pt x="320" y="249"/>
                    <a:pt x="355" y="254"/>
                    <a:pt x="387" y="266"/>
                  </a:cubicBezTo>
                  <a:cubicBezTo>
                    <a:pt x="419" y="277"/>
                    <a:pt x="447" y="294"/>
                    <a:pt x="470" y="315"/>
                  </a:cubicBezTo>
                  <a:cubicBezTo>
                    <a:pt x="493" y="337"/>
                    <a:pt x="511" y="363"/>
                    <a:pt x="524" y="394"/>
                  </a:cubicBezTo>
                  <a:cubicBezTo>
                    <a:pt x="537" y="425"/>
                    <a:pt x="543" y="460"/>
                    <a:pt x="543" y="499"/>
                  </a:cubicBezTo>
                  <a:cubicBezTo>
                    <a:pt x="543" y="541"/>
                    <a:pt x="536" y="579"/>
                    <a:pt x="521" y="613"/>
                  </a:cubicBezTo>
                  <a:cubicBezTo>
                    <a:pt x="507" y="646"/>
                    <a:pt x="487" y="675"/>
                    <a:pt x="461" y="698"/>
                  </a:cubicBezTo>
                  <a:cubicBezTo>
                    <a:pt x="435" y="721"/>
                    <a:pt x="405" y="739"/>
                    <a:pt x="370" y="751"/>
                  </a:cubicBezTo>
                  <a:cubicBezTo>
                    <a:pt x="335" y="763"/>
                    <a:pt x="296" y="769"/>
                    <a:pt x="255" y="769"/>
                  </a:cubicBezTo>
                  <a:cubicBezTo>
                    <a:pt x="189" y="769"/>
                    <a:pt x="135" y="753"/>
                    <a:pt x="90" y="721"/>
                  </a:cubicBezTo>
                  <a:cubicBezTo>
                    <a:pt x="46" y="689"/>
                    <a:pt x="16" y="640"/>
                    <a:pt x="0" y="575"/>
                  </a:cubicBezTo>
                  <a:lnTo>
                    <a:pt x="167" y="537"/>
                  </a:lnTo>
                  <a:cubicBezTo>
                    <a:pt x="172" y="564"/>
                    <a:pt x="183" y="586"/>
                    <a:pt x="202" y="603"/>
                  </a:cubicBezTo>
                  <a:cubicBezTo>
                    <a:pt x="220" y="619"/>
                    <a:pt x="243" y="628"/>
                    <a:pt x="271" y="628"/>
                  </a:cubicBezTo>
                  <a:cubicBezTo>
                    <a:pt x="305" y="628"/>
                    <a:pt x="332" y="617"/>
                    <a:pt x="353" y="596"/>
                  </a:cubicBezTo>
                  <a:cubicBezTo>
                    <a:pt x="373" y="574"/>
                    <a:pt x="383" y="547"/>
                    <a:pt x="383" y="515"/>
                  </a:cubicBezTo>
                  <a:cubicBezTo>
                    <a:pt x="383" y="490"/>
                    <a:pt x="378" y="469"/>
                    <a:pt x="368" y="453"/>
                  </a:cubicBezTo>
                  <a:cubicBezTo>
                    <a:pt x="357" y="437"/>
                    <a:pt x="344" y="424"/>
                    <a:pt x="327" y="415"/>
                  </a:cubicBezTo>
                  <a:cubicBezTo>
                    <a:pt x="310" y="405"/>
                    <a:pt x="292" y="399"/>
                    <a:pt x="271" y="395"/>
                  </a:cubicBezTo>
                  <a:cubicBezTo>
                    <a:pt x="250" y="391"/>
                    <a:pt x="230" y="390"/>
                    <a:pt x="209" y="390"/>
                  </a:cubicBezTo>
                  <a:cubicBezTo>
                    <a:pt x="183" y="390"/>
                    <a:pt x="156" y="392"/>
                    <a:pt x="129" y="397"/>
                  </a:cubicBezTo>
                  <a:cubicBezTo>
                    <a:pt x="103" y="402"/>
                    <a:pt x="77" y="409"/>
                    <a:pt x="52" y="417"/>
                  </a:cubicBezTo>
                  <a:lnTo>
                    <a:pt x="61" y="0"/>
                  </a:lnTo>
                  <a:lnTo>
                    <a:pt x="518" y="0"/>
                  </a:lnTo>
                  <a:lnTo>
                    <a:pt x="518" y="141"/>
                  </a:lnTo>
                  <a:close/>
                </a:path>
              </a:pathLst>
            </a:custGeom>
            <a:solidFill>
              <a:srgbClr val="5E5E5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ZA"/>
            </a:p>
          </p:txBody>
        </p:sp>
      </p:grpSp>
      <p:grpSp>
        <p:nvGrpSpPr>
          <p:cNvPr id="38" name="Group 37"/>
          <p:cNvGrpSpPr/>
          <p:nvPr/>
        </p:nvGrpSpPr>
        <p:grpSpPr>
          <a:xfrm>
            <a:off x="4646221" y="4275932"/>
            <a:ext cx="847725" cy="1058863"/>
            <a:chOff x="6492294" y="5131815"/>
            <a:chExt cx="847725" cy="1058863"/>
          </a:xfrm>
        </p:grpSpPr>
        <p:sp>
          <p:nvSpPr>
            <p:cNvPr id="41" name="Freeform 31"/>
            <p:cNvSpPr>
              <a:spLocks noEditPoints="1"/>
            </p:cNvSpPr>
            <p:nvPr/>
          </p:nvSpPr>
          <p:spPr bwMode="auto">
            <a:xfrm>
              <a:off x="6646282" y="5293741"/>
              <a:ext cx="539750" cy="735013"/>
            </a:xfrm>
            <a:custGeom>
              <a:avLst/>
              <a:gdLst>
                <a:gd name="T0" fmla="*/ 274 w 563"/>
                <a:gd name="T1" fmla="*/ 270 h 769"/>
                <a:gd name="T2" fmla="*/ 274 w 563"/>
                <a:gd name="T3" fmla="*/ 270 h 769"/>
                <a:gd name="T4" fmla="*/ 300 w 563"/>
                <a:gd name="T5" fmla="*/ 265 h 769"/>
                <a:gd name="T6" fmla="*/ 326 w 563"/>
                <a:gd name="T7" fmla="*/ 263 h 769"/>
                <a:gd name="T8" fmla="*/ 424 w 563"/>
                <a:gd name="T9" fmla="*/ 282 h 769"/>
                <a:gd name="T10" fmla="*/ 498 w 563"/>
                <a:gd name="T11" fmla="*/ 334 h 769"/>
                <a:gd name="T12" fmla="*/ 546 w 563"/>
                <a:gd name="T13" fmla="*/ 413 h 769"/>
                <a:gd name="T14" fmla="*/ 563 w 563"/>
                <a:gd name="T15" fmla="*/ 509 h 769"/>
                <a:gd name="T16" fmla="*/ 542 w 563"/>
                <a:gd name="T17" fmla="*/ 616 h 769"/>
                <a:gd name="T18" fmla="*/ 482 w 563"/>
                <a:gd name="T19" fmla="*/ 697 h 769"/>
                <a:gd name="T20" fmla="*/ 392 w 563"/>
                <a:gd name="T21" fmla="*/ 750 h 769"/>
                <a:gd name="T22" fmla="*/ 282 w 563"/>
                <a:gd name="T23" fmla="*/ 769 h 769"/>
                <a:gd name="T24" fmla="*/ 170 w 563"/>
                <a:gd name="T25" fmla="*/ 750 h 769"/>
                <a:gd name="T26" fmla="*/ 81 w 563"/>
                <a:gd name="T27" fmla="*/ 697 h 769"/>
                <a:gd name="T28" fmla="*/ 21 w 563"/>
                <a:gd name="T29" fmla="*/ 616 h 769"/>
                <a:gd name="T30" fmla="*/ 0 w 563"/>
                <a:gd name="T31" fmla="*/ 509 h 769"/>
                <a:gd name="T32" fmla="*/ 7 w 563"/>
                <a:gd name="T33" fmla="*/ 435 h 769"/>
                <a:gd name="T34" fmla="*/ 27 w 563"/>
                <a:gd name="T35" fmla="*/ 372 h 769"/>
                <a:gd name="T36" fmla="*/ 56 w 563"/>
                <a:gd name="T37" fmla="*/ 314 h 769"/>
                <a:gd name="T38" fmla="*/ 90 w 563"/>
                <a:gd name="T39" fmla="*/ 258 h 769"/>
                <a:gd name="T40" fmla="*/ 256 w 563"/>
                <a:gd name="T41" fmla="*/ 0 h 769"/>
                <a:gd name="T42" fmla="*/ 451 w 563"/>
                <a:gd name="T43" fmla="*/ 0 h 769"/>
                <a:gd name="T44" fmla="*/ 274 w 563"/>
                <a:gd name="T45" fmla="*/ 270 h 769"/>
                <a:gd name="T46" fmla="*/ 403 w 563"/>
                <a:gd name="T47" fmla="*/ 503 h 769"/>
                <a:gd name="T48" fmla="*/ 403 w 563"/>
                <a:gd name="T49" fmla="*/ 503 h 769"/>
                <a:gd name="T50" fmla="*/ 370 w 563"/>
                <a:gd name="T51" fmla="*/ 418 h 769"/>
                <a:gd name="T52" fmla="*/ 282 w 563"/>
                <a:gd name="T53" fmla="*/ 384 h 769"/>
                <a:gd name="T54" fmla="*/ 193 w 563"/>
                <a:gd name="T55" fmla="*/ 418 h 769"/>
                <a:gd name="T56" fmla="*/ 160 w 563"/>
                <a:gd name="T57" fmla="*/ 503 h 769"/>
                <a:gd name="T58" fmla="*/ 193 w 563"/>
                <a:gd name="T59" fmla="*/ 588 h 769"/>
                <a:gd name="T60" fmla="*/ 282 w 563"/>
                <a:gd name="T61" fmla="*/ 622 h 769"/>
                <a:gd name="T62" fmla="*/ 370 w 563"/>
                <a:gd name="T63" fmla="*/ 588 h 769"/>
                <a:gd name="T64" fmla="*/ 403 w 563"/>
                <a:gd name="T65" fmla="*/ 503 h 769"/>
                <a:gd name="T66" fmla="*/ 403 w 563"/>
                <a:gd name="T67" fmla="*/ 503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63" h="769">
                  <a:moveTo>
                    <a:pt x="274" y="270"/>
                  </a:moveTo>
                  <a:lnTo>
                    <a:pt x="274" y="270"/>
                  </a:lnTo>
                  <a:cubicBezTo>
                    <a:pt x="283" y="268"/>
                    <a:pt x="291" y="266"/>
                    <a:pt x="300" y="265"/>
                  </a:cubicBezTo>
                  <a:cubicBezTo>
                    <a:pt x="308" y="263"/>
                    <a:pt x="317" y="263"/>
                    <a:pt x="326" y="263"/>
                  </a:cubicBezTo>
                  <a:cubicBezTo>
                    <a:pt x="362" y="263"/>
                    <a:pt x="394" y="269"/>
                    <a:pt x="424" y="282"/>
                  </a:cubicBezTo>
                  <a:cubicBezTo>
                    <a:pt x="453" y="295"/>
                    <a:pt x="478" y="312"/>
                    <a:pt x="498" y="334"/>
                  </a:cubicBezTo>
                  <a:cubicBezTo>
                    <a:pt x="519" y="356"/>
                    <a:pt x="535" y="383"/>
                    <a:pt x="546" y="413"/>
                  </a:cubicBezTo>
                  <a:cubicBezTo>
                    <a:pt x="558" y="443"/>
                    <a:pt x="563" y="475"/>
                    <a:pt x="563" y="509"/>
                  </a:cubicBezTo>
                  <a:cubicBezTo>
                    <a:pt x="563" y="549"/>
                    <a:pt x="556" y="584"/>
                    <a:pt x="542" y="616"/>
                  </a:cubicBezTo>
                  <a:cubicBezTo>
                    <a:pt x="527" y="647"/>
                    <a:pt x="507" y="675"/>
                    <a:pt x="482" y="697"/>
                  </a:cubicBezTo>
                  <a:cubicBezTo>
                    <a:pt x="456" y="720"/>
                    <a:pt x="427" y="738"/>
                    <a:pt x="392" y="750"/>
                  </a:cubicBezTo>
                  <a:cubicBezTo>
                    <a:pt x="358" y="763"/>
                    <a:pt x="321" y="769"/>
                    <a:pt x="282" y="769"/>
                  </a:cubicBezTo>
                  <a:cubicBezTo>
                    <a:pt x="242" y="769"/>
                    <a:pt x="205" y="763"/>
                    <a:pt x="170" y="750"/>
                  </a:cubicBezTo>
                  <a:cubicBezTo>
                    <a:pt x="136" y="738"/>
                    <a:pt x="107" y="720"/>
                    <a:pt x="81" y="697"/>
                  </a:cubicBezTo>
                  <a:cubicBezTo>
                    <a:pt x="56" y="675"/>
                    <a:pt x="36" y="647"/>
                    <a:pt x="21" y="616"/>
                  </a:cubicBezTo>
                  <a:cubicBezTo>
                    <a:pt x="7" y="584"/>
                    <a:pt x="0" y="549"/>
                    <a:pt x="0" y="509"/>
                  </a:cubicBezTo>
                  <a:cubicBezTo>
                    <a:pt x="0" y="482"/>
                    <a:pt x="2" y="458"/>
                    <a:pt x="7" y="435"/>
                  </a:cubicBezTo>
                  <a:cubicBezTo>
                    <a:pt x="12" y="413"/>
                    <a:pt x="19" y="392"/>
                    <a:pt x="27" y="372"/>
                  </a:cubicBezTo>
                  <a:cubicBezTo>
                    <a:pt x="35" y="352"/>
                    <a:pt x="45" y="333"/>
                    <a:pt x="56" y="314"/>
                  </a:cubicBezTo>
                  <a:cubicBezTo>
                    <a:pt x="67" y="296"/>
                    <a:pt x="78" y="278"/>
                    <a:pt x="90" y="258"/>
                  </a:cubicBezTo>
                  <a:lnTo>
                    <a:pt x="256" y="0"/>
                  </a:lnTo>
                  <a:lnTo>
                    <a:pt x="451" y="0"/>
                  </a:lnTo>
                  <a:lnTo>
                    <a:pt x="274" y="270"/>
                  </a:lnTo>
                  <a:close/>
                  <a:moveTo>
                    <a:pt x="403" y="503"/>
                  </a:moveTo>
                  <a:lnTo>
                    <a:pt x="403" y="503"/>
                  </a:lnTo>
                  <a:cubicBezTo>
                    <a:pt x="403" y="469"/>
                    <a:pt x="392" y="441"/>
                    <a:pt x="370" y="418"/>
                  </a:cubicBezTo>
                  <a:cubicBezTo>
                    <a:pt x="347" y="396"/>
                    <a:pt x="318" y="384"/>
                    <a:pt x="282" y="384"/>
                  </a:cubicBezTo>
                  <a:cubicBezTo>
                    <a:pt x="245" y="384"/>
                    <a:pt x="216" y="396"/>
                    <a:pt x="193" y="418"/>
                  </a:cubicBezTo>
                  <a:cubicBezTo>
                    <a:pt x="171" y="441"/>
                    <a:pt x="160" y="469"/>
                    <a:pt x="160" y="503"/>
                  </a:cubicBezTo>
                  <a:cubicBezTo>
                    <a:pt x="160" y="537"/>
                    <a:pt x="171" y="565"/>
                    <a:pt x="193" y="588"/>
                  </a:cubicBezTo>
                  <a:cubicBezTo>
                    <a:pt x="216" y="610"/>
                    <a:pt x="245" y="622"/>
                    <a:pt x="282" y="622"/>
                  </a:cubicBezTo>
                  <a:cubicBezTo>
                    <a:pt x="318" y="622"/>
                    <a:pt x="347" y="610"/>
                    <a:pt x="370" y="588"/>
                  </a:cubicBezTo>
                  <a:cubicBezTo>
                    <a:pt x="392" y="565"/>
                    <a:pt x="403" y="537"/>
                    <a:pt x="403" y="503"/>
                  </a:cubicBezTo>
                  <a:lnTo>
                    <a:pt x="403" y="503"/>
                  </a:lnTo>
                  <a:close/>
                </a:path>
              </a:pathLst>
            </a:custGeom>
            <a:solidFill>
              <a:srgbClr val="5E5E5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ZA"/>
            </a:p>
          </p:txBody>
        </p:sp>
        <p:sp>
          <p:nvSpPr>
            <p:cNvPr id="42" name="Freeform 30"/>
            <p:cNvSpPr>
              <a:spLocks/>
            </p:cNvSpPr>
            <p:nvPr/>
          </p:nvSpPr>
          <p:spPr bwMode="auto">
            <a:xfrm>
              <a:off x="6492294" y="5131815"/>
              <a:ext cx="847725" cy="1058863"/>
            </a:xfrm>
            <a:custGeom>
              <a:avLst/>
              <a:gdLst>
                <a:gd name="T0" fmla="*/ 337 w 884"/>
                <a:gd name="T1" fmla="*/ 0 h 1108"/>
                <a:gd name="T2" fmla="*/ 337 w 884"/>
                <a:gd name="T3" fmla="*/ 0 h 1108"/>
                <a:gd name="T4" fmla="*/ 0 w 884"/>
                <a:gd name="T5" fmla="*/ 336 h 1108"/>
                <a:gd name="T6" fmla="*/ 0 w 884"/>
                <a:gd name="T7" fmla="*/ 771 h 1108"/>
                <a:gd name="T8" fmla="*/ 337 w 884"/>
                <a:gd name="T9" fmla="*/ 1108 h 1108"/>
                <a:gd name="T10" fmla="*/ 547 w 884"/>
                <a:gd name="T11" fmla="*/ 1108 h 1108"/>
                <a:gd name="T12" fmla="*/ 884 w 884"/>
                <a:gd name="T13" fmla="*/ 771 h 1108"/>
                <a:gd name="T14" fmla="*/ 884 w 884"/>
                <a:gd name="T15" fmla="*/ 336 h 1108"/>
                <a:gd name="T16" fmla="*/ 547 w 884"/>
                <a:gd name="T17" fmla="*/ 0 h 1108"/>
                <a:gd name="T18" fmla="*/ 337 w 884"/>
                <a:gd name="T19" fmla="*/ 0 h 1108"/>
                <a:gd name="T20" fmla="*/ 337 w 884"/>
                <a:gd name="T21" fmla="*/ 0 h 1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84" h="1108">
                  <a:moveTo>
                    <a:pt x="337" y="0"/>
                  </a:moveTo>
                  <a:lnTo>
                    <a:pt x="337" y="0"/>
                  </a:lnTo>
                  <a:cubicBezTo>
                    <a:pt x="337" y="0"/>
                    <a:pt x="0" y="0"/>
                    <a:pt x="0" y="336"/>
                  </a:cubicBezTo>
                  <a:lnTo>
                    <a:pt x="0" y="771"/>
                  </a:lnTo>
                  <a:cubicBezTo>
                    <a:pt x="0" y="771"/>
                    <a:pt x="0" y="1108"/>
                    <a:pt x="337" y="1108"/>
                  </a:cubicBezTo>
                  <a:lnTo>
                    <a:pt x="547" y="1108"/>
                  </a:lnTo>
                  <a:cubicBezTo>
                    <a:pt x="547" y="1108"/>
                    <a:pt x="884" y="1108"/>
                    <a:pt x="884" y="771"/>
                  </a:cubicBezTo>
                  <a:lnTo>
                    <a:pt x="884" y="336"/>
                  </a:lnTo>
                  <a:cubicBezTo>
                    <a:pt x="884" y="336"/>
                    <a:pt x="884" y="0"/>
                    <a:pt x="547" y="0"/>
                  </a:cubicBezTo>
                  <a:lnTo>
                    <a:pt x="337" y="0"/>
                  </a:lnTo>
                  <a:lnTo>
                    <a:pt x="337" y="0"/>
                  </a:lnTo>
                  <a:close/>
                </a:path>
              </a:pathLst>
            </a:custGeom>
            <a:noFill/>
            <a:ln w="28575" cap="flat">
              <a:solidFill>
                <a:srgbClr val="757575"/>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grpSp>
    </p:spTree>
    <p:extLst>
      <p:ext uri="{BB962C8B-B14F-4D97-AF65-F5344CB8AC3E}">
        <p14:creationId xmlns:p14="http://schemas.microsoft.com/office/powerpoint/2010/main" xmlns="" val="1314091791"/>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4929" y="980728"/>
            <a:ext cx="2574032" cy="3901929"/>
          </a:xfrm>
        </p:spPr>
        <p:txBody>
          <a:bodyPr/>
          <a:lstStyle/>
          <a:p>
            <a:pPr marL="685800" lvl="2" indent="0" algn="ctr">
              <a:lnSpc>
                <a:spcPct val="110000"/>
              </a:lnSpc>
              <a:buNone/>
            </a:pPr>
            <a:r>
              <a:rPr lang="en-ZA" sz="2400" b="1" dirty="0">
                <a:solidFill>
                  <a:srgbClr val="FF6600"/>
                </a:solidFill>
              </a:rPr>
              <a:t>5-pronged approach</a:t>
            </a:r>
            <a:endParaRPr lang="en-ZA" sz="2400" dirty="0">
              <a:solidFill>
                <a:schemeClr val="tx1">
                  <a:lumMod val="65000"/>
                  <a:lumOff val="35000"/>
                </a:schemeClr>
              </a:solidFill>
            </a:endParaRPr>
          </a:p>
          <a:p>
            <a:pPr marL="685800" lvl="2" indent="0" algn="ctr">
              <a:lnSpc>
                <a:spcPct val="110000"/>
              </a:lnSpc>
              <a:buNone/>
            </a:pPr>
            <a:r>
              <a:rPr lang="en-ZA" dirty="0">
                <a:solidFill>
                  <a:schemeClr val="tx1">
                    <a:lumMod val="65000"/>
                    <a:lumOff val="35000"/>
                  </a:schemeClr>
                </a:solidFill>
              </a:rPr>
              <a:t>To institutionalise the District Development Model </a:t>
            </a:r>
            <a:br>
              <a:rPr lang="en-ZA" dirty="0">
                <a:solidFill>
                  <a:schemeClr val="tx1">
                    <a:lumMod val="65000"/>
                    <a:lumOff val="35000"/>
                  </a:schemeClr>
                </a:solidFill>
              </a:rPr>
            </a:br>
            <a:endParaRPr lang="en-GB" sz="1800" dirty="0"/>
          </a:p>
          <a:p>
            <a:pPr marL="0" indent="0">
              <a:lnSpc>
                <a:spcPct val="150000"/>
              </a:lnSpc>
              <a:buNone/>
            </a:pPr>
            <a:endParaRPr lang="en-GB" sz="1800" dirty="0"/>
          </a:p>
          <a:p>
            <a:pPr marL="0" indent="0">
              <a:lnSpc>
                <a:spcPct val="150000"/>
              </a:lnSpc>
              <a:buNone/>
            </a:pPr>
            <a:endParaRPr lang="en-ZA" sz="1800" dirty="0"/>
          </a:p>
        </p:txBody>
      </p:sp>
      <p:sp>
        <p:nvSpPr>
          <p:cNvPr id="4" name="Slide Number Placeholder 3"/>
          <p:cNvSpPr>
            <a:spLocks noGrp="1"/>
          </p:cNvSpPr>
          <p:nvPr>
            <p:ph type="sldNum" sz="quarter" idx="12"/>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7773200B-CD01-40FD-9F7E-DB68DF9A3C84}" type="slidenum">
              <a:rPr kumimoji="0" lang="en-US" altLang="en-US" sz="1050" b="1" i="0" u="none" strike="noStrike" kern="1200" cap="none" spc="0" normalizeH="0" baseline="0" noProof="0" smtClean="0">
                <a:ln>
                  <a:noFill/>
                </a:ln>
                <a:solidFill>
                  <a:prstClr val="black"/>
                </a:solidFill>
                <a:effectLst/>
                <a:uLnTx/>
                <a:uFillTx/>
                <a:latin typeface="Arial" panose="020B0604020202020204" pitchFamily="34" charset="0"/>
                <a:ea typeface="ＭＳ Ｐゴシック"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13</a:t>
            </a:fld>
            <a:endParaRPr kumimoji="0" lang="en-US" altLang="en-US" sz="1050" b="1"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mn-cs"/>
            </a:endParaRPr>
          </a:p>
        </p:txBody>
      </p:sp>
      <p:sp>
        <p:nvSpPr>
          <p:cNvPr id="7" name="Title 1"/>
          <p:cNvSpPr txBox="1">
            <a:spLocks/>
          </p:cNvSpPr>
          <p:nvPr/>
        </p:nvSpPr>
        <p:spPr>
          <a:xfrm>
            <a:off x="0" y="149101"/>
            <a:ext cx="9144000" cy="471587"/>
          </a:xfrm>
          <a:prstGeom prst="rect">
            <a:avLst/>
          </a:prstGeom>
          <a:solidFill>
            <a:srgbClr val="F9671C"/>
          </a:solidFill>
        </p:spPr>
        <p:txBody>
          <a:bodyPr anchor="ctr"/>
          <a:lst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sym typeface="Calibri Light" panose="020F0302020204030204" pitchFamily="34" charset="0"/>
              </a:rPr>
              <a:t>DDM: Institutional Arrangements</a:t>
            </a:r>
            <a:endParaRPr kumimoji="0" lang="en-ZA" sz="28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cxnSp>
        <p:nvCxnSpPr>
          <p:cNvPr id="8" name="Straight Connector 7"/>
          <p:cNvCxnSpPr>
            <a:cxnSpLocks noChangeShapeType="1"/>
          </p:cNvCxnSpPr>
          <p:nvPr/>
        </p:nvCxnSpPr>
        <p:spPr bwMode="auto">
          <a:xfrm>
            <a:off x="4139952" y="1268760"/>
            <a:ext cx="0" cy="4392488"/>
          </a:xfrm>
          <a:prstGeom prst="line">
            <a:avLst/>
          </a:prstGeom>
          <a:noFill/>
          <a:ln w="28575" cmpd="sng">
            <a:solidFill>
              <a:schemeClr val="bg1">
                <a:lumMod val="75000"/>
              </a:schemeClr>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9" name="Rectangle 8"/>
          <p:cNvSpPr/>
          <p:nvPr/>
        </p:nvSpPr>
        <p:spPr>
          <a:xfrm>
            <a:off x="4117788" y="937645"/>
            <a:ext cx="4830688" cy="4777718"/>
          </a:xfrm>
          <a:prstGeom prst="rect">
            <a:avLst/>
          </a:prstGeom>
        </p:spPr>
        <p:txBody>
          <a:bodyPr wrap="square">
            <a:spAutoFit/>
          </a:bodyPr>
          <a:lstStyle/>
          <a:p>
            <a:pPr lvl="0" defTabSz="914400" eaLnBrk="1" fontAlgn="auto" hangingPunct="1">
              <a:lnSpc>
                <a:spcPct val="90000"/>
              </a:lnSpc>
              <a:spcBef>
                <a:spcPts val="1000"/>
              </a:spcBef>
              <a:spcAft>
                <a:spcPts val="0"/>
              </a:spcAft>
            </a:pPr>
            <a:r>
              <a:rPr lang="en-ZA" sz="2400" b="1" dirty="0">
                <a:solidFill>
                  <a:prstClr val="black"/>
                </a:solidFill>
                <a:latin typeface="Calibri" panose="020F0502020204030204"/>
                <a:ea typeface="+mn-ea"/>
              </a:rPr>
              <a:t>The five-pronged approach towards institutionalizing the District Development Model are: </a:t>
            </a:r>
          </a:p>
          <a:p>
            <a:pPr marL="228600" indent="-228600" defTabSz="914400" eaLnBrk="1" fontAlgn="auto" hangingPunct="1">
              <a:lnSpc>
                <a:spcPct val="150000"/>
              </a:lnSpc>
              <a:spcBef>
                <a:spcPts val="1000"/>
              </a:spcBef>
              <a:spcAft>
                <a:spcPts val="0"/>
              </a:spcAft>
              <a:buFont typeface="Arial" panose="020B0604020202020204" pitchFamily="34" charset="0"/>
              <a:buChar char="•"/>
            </a:pPr>
            <a:r>
              <a:rPr lang="en-GB" sz="1600" dirty="0">
                <a:solidFill>
                  <a:prstClr val="black"/>
                </a:solidFill>
                <a:cs typeface="Arial" panose="020B0604020202020204" pitchFamily="34" charset="0"/>
              </a:rPr>
              <a:t>Political leadership</a:t>
            </a:r>
          </a:p>
          <a:p>
            <a:pPr marL="228600" lvl="0" indent="-228600" defTabSz="914400" eaLnBrk="1" fontAlgn="auto" hangingPunct="1">
              <a:lnSpc>
                <a:spcPct val="150000"/>
              </a:lnSpc>
              <a:spcBef>
                <a:spcPts val="1000"/>
              </a:spcBef>
              <a:spcAft>
                <a:spcPts val="0"/>
              </a:spcAft>
              <a:buFont typeface="Arial" panose="020B0604020202020204" pitchFamily="34" charset="0"/>
              <a:buChar char="•"/>
            </a:pPr>
            <a:r>
              <a:rPr lang="en-GB" sz="1600" dirty="0">
                <a:solidFill>
                  <a:prstClr val="black"/>
                </a:solidFill>
                <a:ea typeface="+mn-ea"/>
                <a:cs typeface="Arial" panose="020B0604020202020204" pitchFamily="34" charset="0"/>
              </a:rPr>
              <a:t>Intergovernmental Planning, Implementation and Budgeting processes</a:t>
            </a:r>
          </a:p>
          <a:p>
            <a:pPr marL="228600" lvl="0" indent="-228600" defTabSz="914400" eaLnBrk="1" fontAlgn="auto" hangingPunct="1">
              <a:lnSpc>
                <a:spcPct val="150000"/>
              </a:lnSpc>
              <a:spcBef>
                <a:spcPts val="1000"/>
              </a:spcBef>
              <a:spcAft>
                <a:spcPts val="0"/>
              </a:spcAft>
              <a:buFont typeface="Arial" panose="020B0604020202020204" pitchFamily="34" charset="0"/>
              <a:buChar char="•"/>
            </a:pPr>
            <a:r>
              <a:rPr lang="en-GB" sz="1600" dirty="0">
                <a:solidFill>
                  <a:prstClr val="black"/>
                </a:solidFill>
                <a:ea typeface="+mn-ea"/>
                <a:cs typeface="Arial" panose="020B0604020202020204" pitchFamily="34" charset="0"/>
              </a:rPr>
              <a:t>Intergovernmental Relations Structures that will monitor and report on the performance of the state overall, and in any given district.</a:t>
            </a:r>
          </a:p>
          <a:p>
            <a:pPr marL="228600" lvl="0" indent="-228600" defTabSz="914400" eaLnBrk="1" fontAlgn="auto" hangingPunct="1">
              <a:lnSpc>
                <a:spcPct val="150000"/>
              </a:lnSpc>
              <a:spcBef>
                <a:spcPts val="1000"/>
              </a:spcBef>
              <a:spcAft>
                <a:spcPts val="0"/>
              </a:spcAft>
              <a:buFont typeface="Arial" panose="020B0604020202020204" pitchFamily="34" charset="0"/>
              <a:buChar char="•"/>
            </a:pPr>
            <a:r>
              <a:rPr lang="en-GB" sz="1600" dirty="0">
                <a:solidFill>
                  <a:prstClr val="black"/>
                </a:solidFill>
                <a:ea typeface="+mn-ea"/>
                <a:cs typeface="Arial" panose="020B0604020202020204" pitchFamily="34" charset="0"/>
              </a:rPr>
              <a:t>DDM Information System/Dashboard</a:t>
            </a:r>
          </a:p>
          <a:p>
            <a:pPr marL="228600" indent="-228600" defTabSz="914400" eaLnBrk="1" fontAlgn="auto" hangingPunct="1">
              <a:lnSpc>
                <a:spcPct val="150000"/>
              </a:lnSpc>
              <a:spcBef>
                <a:spcPts val="1000"/>
              </a:spcBef>
              <a:spcAft>
                <a:spcPts val="0"/>
              </a:spcAft>
              <a:buFont typeface="Arial" panose="020B0604020202020204" pitchFamily="34" charset="0"/>
              <a:buChar char="•"/>
            </a:pPr>
            <a:r>
              <a:rPr lang="en-GB" sz="1600" dirty="0">
                <a:solidFill>
                  <a:prstClr val="black"/>
                </a:solidFill>
                <a:cs typeface="Arial" panose="020B0604020202020204" pitchFamily="34" charset="0"/>
              </a:rPr>
              <a:t>Legal and Policy Reforms</a:t>
            </a:r>
          </a:p>
        </p:txBody>
      </p:sp>
    </p:spTree>
    <p:extLst>
      <p:ext uri="{BB962C8B-B14F-4D97-AF65-F5344CB8AC3E}">
        <p14:creationId xmlns:p14="http://schemas.microsoft.com/office/powerpoint/2010/main" xmlns="" val="37031656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7768" y="2708920"/>
            <a:ext cx="3654151" cy="2952328"/>
          </a:xfrm>
        </p:spPr>
        <p:txBody>
          <a:bodyPr/>
          <a:lstStyle/>
          <a:p>
            <a:pPr marL="685800" lvl="2" indent="0" algn="ctr">
              <a:lnSpc>
                <a:spcPct val="110000"/>
              </a:lnSpc>
              <a:buNone/>
            </a:pPr>
            <a:r>
              <a:rPr lang="en-ZA" sz="2400" b="1" dirty="0">
                <a:solidFill>
                  <a:srgbClr val="FF6600"/>
                </a:solidFill>
              </a:rPr>
              <a:t>5-pronged approach</a:t>
            </a:r>
            <a:endParaRPr lang="en-ZA" sz="2400" dirty="0">
              <a:solidFill>
                <a:schemeClr val="tx1">
                  <a:lumMod val="65000"/>
                  <a:lumOff val="35000"/>
                </a:schemeClr>
              </a:solidFill>
            </a:endParaRPr>
          </a:p>
          <a:p>
            <a:pPr marL="685800" lvl="2" indent="0" algn="ctr">
              <a:lnSpc>
                <a:spcPct val="110000"/>
              </a:lnSpc>
              <a:buNone/>
            </a:pPr>
            <a:r>
              <a:rPr lang="en-ZA" dirty="0">
                <a:solidFill>
                  <a:schemeClr val="tx1">
                    <a:lumMod val="65000"/>
                    <a:lumOff val="35000"/>
                  </a:schemeClr>
                </a:solidFill>
              </a:rPr>
              <a:t>To institutionalise the District Development Model </a:t>
            </a:r>
            <a:br>
              <a:rPr lang="en-ZA" dirty="0">
                <a:solidFill>
                  <a:schemeClr val="tx1">
                    <a:lumMod val="65000"/>
                    <a:lumOff val="35000"/>
                  </a:schemeClr>
                </a:solidFill>
              </a:rPr>
            </a:br>
            <a:endParaRPr lang="en-GB" sz="1800" dirty="0"/>
          </a:p>
          <a:p>
            <a:pPr marL="0" indent="0">
              <a:lnSpc>
                <a:spcPct val="150000"/>
              </a:lnSpc>
              <a:buNone/>
            </a:pPr>
            <a:endParaRPr lang="en-GB" sz="1800" dirty="0"/>
          </a:p>
          <a:p>
            <a:pPr marL="0" indent="0">
              <a:lnSpc>
                <a:spcPct val="150000"/>
              </a:lnSpc>
              <a:buNone/>
            </a:pPr>
            <a:endParaRPr lang="en-ZA" sz="1800" dirty="0"/>
          </a:p>
        </p:txBody>
      </p:sp>
      <p:sp>
        <p:nvSpPr>
          <p:cNvPr id="4" name="Slide Number Placeholder 3"/>
          <p:cNvSpPr>
            <a:spLocks noGrp="1"/>
          </p:cNvSpPr>
          <p:nvPr>
            <p:ph type="sldNum" sz="quarter" idx="12"/>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7773200B-CD01-40FD-9F7E-DB68DF9A3C84}" type="slidenum">
              <a:rPr kumimoji="0" lang="en-US" altLang="en-US" sz="1050" b="1" i="0" u="none" strike="noStrike" kern="1200" cap="none" spc="0" normalizeH="0" baseline="0" noProof="0" smtClean="0">
                <a:ln>
                  <a:noFill/>
                </a:ln>
                <a:solidFill>
                  <a:prstClr val="black"/>
                </a:solidFill>
                <a:effectLst/>
                <a:uLnTx/>
                <a:uFillTx/>
                <a:latin typeface="Arial" panose="020B0604020202020204" pitchFamily="34" charset="0"/>
                <a:ea typeface="ＭＳ Ｐゴシック"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14</a:t>
            </a:fld>
            <a:endParaRPr kumimoji="0" lang="en-US" altLang="en-US" sz="1050" b="1"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mn-cs"/>
            </a:endParaRPr>
          </a:p>
        </p:txBody>
      </p:sp>
      <p:sp>
        <p:nvSpPr>
          <p:cNvPr id="7" name="Title 1"/>
          <p:cNvSpPr txBox="1">
            <a:spLocks/>
          </p:cNvSpPr>
          <p:nvPr/>
        </p:nvSpPr>
        <p:spPr>
          <a:xfrm>
            <a:off x="0" y="149101"/>
            <a:ext cx="9144000" cy="471587"/>
          </a:xfrm>
          <a:prstGeom prst="rect">
            <a:avLst/>
          </a:prstGeom>
          <a:solidFill>
            <a:srgbClr val="F9671C"/>
          </a:solidFill>
        </p:spPr>
        <p:txBody>
          <a:bodyPr anchor="ctr"/>
          <a:lst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altLang="en-US" sz="28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sym typeface="Calibri Light" panose="020F0302020204030204" pitchFamily="34" charset="0"/>
              </a:rPr>
              <a:t>DDM: Institutional Arrangements</a:t>
            </a:r>
            <a:endParaRPr kumimoji="0" lang="en-ZA" sz="28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5" name="Rectangle 4"/>
          <p:cNvSpPr/>
          <p:nvPr/>
        </p:nvSpPr>
        <p:spPr>
          <a:xfrm>
            <a:off x="4040594" y="820672"/>
            <a:ext cx="4662264" cy="1292662"/>
          </a:xfrm>
          <a:prstGeom prst="rect">
            <a:avLst/>
          </a:prstGeom>
        </p:spPr>
        <p:txBody>
          <a:bodyPr wrap="square">
            <a:spAutoFit/>
          </a:bodyPr>
          <a:lstStyle/>
          <a:p>
            <a:pPr marL="1371600" marR="0" lvl="4" indent="0" algn="ctr" defTabSz="457200" rtl="0" eaLnBrk="0" fontAlgn="base" latinLnBrk="0" hangingPunct="0">
              <a:lnSpc>
                <a:spcPct val="100000"/>
              </a:lnSpc>
              <a:spcBef>
                <a:spcPct val="0"/>
              </a:spcBef>
              <a:spcAft>
                <a:spcPct val="0"/>
              </a:spcAft>
              <a:buClrTx/>
              <a:buSzTx/>
              <a:buFontTx/>
              <a:buNone/>
              <a:tabLst/>
              <a:defRPr/>
            </a:pPr>
            <a:r>
              <a:rPr kumimoji="0" lang="en-GB" sz="26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ＭＳ Ｐゴシック" pitchFamily="34" charset="-128"/>
                <a:cs typeface="+mn-cs"/>
              </a:rPr>
              <a:t>Providing </a:t>
            </a:r>
            <a:br>
              <a:rPr kumimoji="0" lang="en-GB" sz="26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ＭＳ Ｐゴシック" pitchFamily="34" charset="-128"/>
                <a:cs typeface="+mn-cs"/>
              </a:rPr>
            </a:br>
            <a:r>
              <a:rPr kumimoji="0" lang="en-GB" sz="2600" b="1"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ＭＳ Ｐゴシック" pitchFamily="34" charset="-128"/>
                <a:cs typeface="+mn-cs"/>
              </a:rPr>
              <a:t>political leadership</a:t>
            </a:r>
            <a:r>
              <a:rPr kumimoji="0" lang="en-GB" sz="26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ＭＳ Ｐゴシック" pitchFamily="34" charset="-128"/>
                <a:cs typeface="+mn-cs"/>
              </a:rPr>
              <a:t>, capacity </a:t>
            </a:r>
          </a:p>
        </p:txBody>
      </p:sp>
      <p:cxnSp>
        <p:nvCxnSpPr>
          <p:cNvPr id="8" name="Straight Connector 7"/>
          <p:cNvCxnSpPr>
            <a:cxnSpLocks noChangeShapeType="1"/>
          </p:cNvCxnSpPr>
          <p:nvPr/>
        </p:nvCxnSpPr>
        <p:spPr bwMode="auto">
          <a:xfrm>
            <a:off x="4139952" y="1268760"/>
            <a:ext cx="0" cy="4392488"/>
          </a:xfrm>
          <a:prstGeom prst="line">
            <a:avLst/>
          </a:prstGeom>
          <a:noFill/>
          <a:ln w="28575" cmpd="sng">
            <a:solidFill>
              <a:schemeClr val="bg1">
                <a:lumMod val="75000"/>
              </a:schemeClr>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pic>
        <p:nvPicPr>
          <p:cNvPr id="9" name="Picture 8"/>
          <p:cNvPicPr>
            <a:picLocks noChangeAspect="1"/>
          </p:cNvPicPr>
          <p:nvPr/>
        </p:nvPicPr>
        <p:blipFill>
          <a:blip r:embed="rId2"/>
          <a:stretch>
            <a:fillRect/>
          </a:stretch>
        </p:blipFill>
        <p:spPr>
          <a:xfrm>
            <a:off x="3972893" y="907454"/>
            <a:ext cx="1225402" cy="1225402"/>
          </a:xfrm>
          <a:prstGeom prst="rect">
            <a:avLst/>
          </a:prstGeom>
        </p:spPr>
      </p:pic>
      <p:sp>
        <p:nvSpPr>
          <p:cNvPr id="10" name="Rectangle 9"/>
          <p:cNvSpPr/>
          <p:nvPr/>
        </p:nvSpPr>
        <p:spPr>
          <a:xfrm>
            <a:off x="4427986" y="2387982"/>
            <a:ext cx="4392486" cy="3139321"/>
          </a:xfrm>
          <a:prstGeom prst="rect">
            <a:avLst/>
          </a:prstGeom>
        </p:spPr>
        <p:txBody>
          <a:bodyPr wrap="square">
            <a:spAutoFit/>
          </a:bodyPr>
          <a:lstStyle/>
          <a:p>
            <a:pPr lvl="1" indent="-457200" algn="just">
              <a:buFont typeface="Wingdings" panose="05000000000000000000" pitchFamily="2" charset="2"/>
              <a:buChar char="ü"/>
            </a:pPr>
            <a:r>
              <a:rPr kumimoji="0" lang="en-GB" b="0" i="0" u="none" strike="noStrike" kern="1200" cap="none" spc="0" normalizeH="0" baseline="0" noProof="0" dirty="0">
                <a:ln>
                  <a:noFill/>
                </a:ln>
                <a:solidFill>
                  <a:prstClr val="black">
                    <a:lumMod val="65000"/>
                    <a:lumOff val="35000"/>
                  </a:prstClr>
                </a:solidFill>
                <a:effectLst/>
                <a:uLnTx/>
                <a:uFillTx/>
              </a:rPr>
              <a:t>The President will deploy Ministers and Deputy Ministers as champions </a:t>
            </a:r>
            <a:r>
              <a:rPr lang="en-GB" dirty="0">
                <a:solidFill>
                  <a:prstClr val="black">
                    <a:lumMod val="65000"/>
                    <a:lumOff val="35000"/>
                  </a:prstClr>
                </a:solidFill>
              </a:rPr>
              <a:t>to each district and metro during implementation of the District Development Model.</a:t>
            </a:r>
          </a:p>
          <a:p>
            <a:pPr marL="0" lvl="1" algn="just"/>
            <a:endParaRPr lang="en-GB" dirty="0">
              <a:solidFill>
                <a:prstClr val="black">
                  <a:lumMod val="65000"/>
                  <a:lumOff val="35000"/>
                </a:prstClr>
              </a:solidFill>
            </a:endParaRPr>
          </a:p>
          <a:p>
            <a:pPr lvl="1" indent="-457200" algn="just">
              <a:buFont typeface="Wingdings" panose="05000000000000000000" pitchFamily="2" charset="2"/>
              <a:buChar char="ü"/>
            </a:pPr>
            <a:r>
              <a:rPr kumimoji="0" lang="en-GB" b="0" i="0" u="none" strike="noStrike" kern="1200" cap="none" spc="0" normalizeH="0" baseline="0" noProof="0" dirty="0">
                <a:ln>
                  <a:noFill/>
                </a:ln>
                <a:solidFill>
                  <a:prstClr val="black">
                    <a:lumMod val="65000"/>
                    <a:lumOff val="35000"/>
                  </a:prstClr>
                </a:solidFill>
                <a:effectLst/>
                <a:uLnTx/>
                <a:uFillTx/>
              </a:rPr>
              <a:t>In</a:t>
            </a:r>
            <a:r>
              <a:rPr kumimoji="0" lang="en-GB" b="0" i="0" u="none" strike="noStrike" kern="1200" cap="none" spc="0" normalizeH="0" noProof="0" dirty="0">
                <a:ln>
                  <a:noFill/>
                </a:ln>
                <a:solidFill>
                  <a:prstClr val="black">
                    <a:lumMod val="65000"/>
                    <a:lumOff val="35000"/>
                  </a:prstClr>
                </a:solidFill>
                <a:effectLst/>
                <a:uLnTx/>
                <a:uFillTx/>
              </a:rPr>
              <a:t> provinces, the Premier and MECs should also be allocated  to districts to work closely with Ministers that will be deployed.</a:t>
            </a:r>
            <a:endParaRPr kumimoji="0" lang="en-GB" b="0" i="0" u="none" strike="noStrike" kern="1200" cap="none" spc="0" normalizeH="0" baseline="0" noProof="0" dirty="0">
              <a:ln>
                <a:noFill/>
              </a:ln>
              <a:solidFill>
                <a:prstClr val="black">
                  <a:lumMod val="65000"/>
                  <a:lumOff val="35000"/>
                </a:prstClr>
              </a:solidFill>
              <a:effectLst/>
              <a:uLnTx/>
              <a:uFillTx/>
            </a:endParaRPr>
          </a:p>
          <a:p>
            <a:pPr indent="-457200" algn="just">
              <a:buFont typeface="Wingdings" panose="05000000000000000000" pitchFamily="2" charset="2"/>
              <a:buChar char="ü"/>
            </a:pPr>
            <a:endParaRPr kumimoji="0" lang="en-GB" b="0" i="0" u="none" strike="noStrike" kern="1200" cap="none" spc="0" normalizeH="0" baseline="0" noProof="0" dirty="0">
              <a:ln>
                <a:noFill/>
              </a:ln>
              <a:solidFill>
                <a:prstClr val="black">
                  <a:lumMod val="65000"/>
                  <a:lumOff val="35000"/>
                </a:prstClr>
              </a:solidFill>
              <a:effectLst/>
              <a:uLnTx/>
              <a:uFillTx/>
            </a:endParaRPr>
          </a:p>
        </p:txBody>
      </p:sp>
    </p:spTree>
    <p:extLst>
      <p:ext uri="{BB962C8B-B14F-4D97-AF65-F5344CB8AC3E}">
        <p14:creationId xmlns:p14="http://schemas.microsoft.com/office/powerpoint/2010/main" xmlns="" val="18940542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2536" y="2708920"/>
            <a:ext cx="4104456" cy="2952328"/>
          </a:xfrm>
        </p:spPr>
        <p:txBody>
          <a:bodyPr/>
          <a:lstStyle/>
          <a:p>
            <a:pPr marL="685800" lvl="2" indent="0" algn="ctr">
              <a:lnSpc>
                <a:spcPct val="110000"/>
              </a:lnSpc>
              <a:buNone/>
            </a:pPr>
            <a:r>
              <a:rPr lang="en-ZA" sz="2400" b="1" dirty="0">
                <a:solidFill>
                  <a:srgbClr val="FF6600"/>
                </a:solidFill>
              </a:rPr>
              <a:t>5-pronged approach</a:t>
            </a:r>
            <a:endParaRPr lang="en-ZA" sz="2400" dirty="0">
              <a:solidFill>
                <a:schemeClr val="tx1">
                  <a:lumMod val="65000"/>
                  <a:lumOff val="35000"/>
                </a:schemeClr>
              </a:solidFill>
            </a:endParaRPr>
          </a:p>
          <a:p>
            <a:pPr marL="685800" lvl="2" indent="0" algn="ctr">
              <a:lnSpc>
                <a:spcPct val="110000"/>
              </a:lnSpc>
              <a:buNone/>
            </a:pPr>
            <a:r>
              <a:rPr lang="en-ZA" dirty="0">
                <a:solidFill>
                  <a:schemeClr val="tx1">
                    <a:lumMod val="65000"/>
                    <a:lumOff val="35000"/>
                  </a:schemeClr>
                </a:solidFill>
              </a:rPr>
              <a:t>To institutionalise the District Development Model </a:t>
            </a:r>
            <a:br>
              <a:rPr lang="en-ZA" dirty="0">
                <a:solidFill>
                  <a:schemeClr val="tx1">
                    <a:lumMod val="65000"/>
                    <a:lumOff val="35000"/>
                  </a:schemeClr>
                </a:solidFill>
              </a:rPr>
            </a:br>
            <a:endParaRPr lang="en-GB" sz="1800" dirty="0"/>
          </a:p>
          <a:p>
            <a:pPr marL="0" indent="0">
              <a:lnSpc>
                <a:spcPct val="150000"/>
              </a:lnSpc>
              <a:buNone/>
            </a:pPr>
            <a:endParaRPr lang="en-GB" sz="1800" dirty="0"/>
          </a:p>
          <a:p>
            <a:pPr marL="0" indent="0">
              <a:lnSpc>
                <a:spcPct val="150000"/>
              </a:lnSpc>
              <a:buNone/>
            </a:pPr>
            <a:endParaRPr lang="en-ZA" sz="1800" dirty="0"/>
          </a:p>
        </p:txBody>
      </p:sp>
      <p:sp>
        <p:nvSpPr>
          <p:cNvPr id="4" name="Slide Number Placeholder 3"/>
          <p:cNvSpPr>
            <a:spLocks noGrp="1"/>
          </p:cNvSpPr>
          <p:nvPr>
            <p:ph type="sldNum" sz="quarter" idx="12"/>
          </p:nvPr>
        </p:nvSpPr>
        <p:spPr/>
        <p:txBody>
          <a:bodyPr/>
          <a:lstStyle/>
          <a:p>
            <a:pPr>
              <a:defRPr/>
            </a:pPr>
            <a:fld id="{7773200B-CD01-40FD-9F7E-DB68DF9A3C84}" type="slidenum">
              <a:rPr lang="en-US" altLang="en-US" smtClean="0"/>
              <a:pPr>
                <a:defRPr/>
              </a:pPr>
              <a:t>15</a:t>
            </a:fld>
            <a:endParaRPr lang="en-US" altLang="en-US" dirty="0"/>
          </a:p>
        </p:txBody>
      </p:sp>
      <p:sp>
        <p:nvSpPr>
          <p:cNvPr id="7" name="Title 1"/>
          <p:cNvSpPr txBox="1">
            <a:spLocks/>
          </p:cNvSpPr>
          <p:nvPr/>
        </p:nvSpPr>
        <p:spPr>
          <a:xfrm>
            <a:off x="0" y="149101"/>
            <a:ext cx="9144000" cy="471587"/>
          </a:xfrm>
          <a:prstGeom prst="rect">
            <a:avLst/>
          </a:prstGeom>
          <a:solidFill>
            <a:srgbClr val="F9671C"/>
          </a:solidFill>
        </p:spPr>
        <p:txBody>
          <a:bodyPr anchor="ctr"/>
          <a:lst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pPr algn="ctr" defTabSz="914400"/>
            <a:r>
              <a:rPr lang="en-US" altLang="en-US" sz="2800" b="1" dirty="0">
                <a:solidFill>
                  <a:schemeClr val="bg1"/>
                </a:solidFill>
                <a:latin typeface="Arial" panose="020B0604020202020204" pitchFamily="34" charset="0"/>
                <a:cs typeface="Arial" panose="020B0604020202020204" pitchFamily="34" charset="0"/>
                <a:sym typeface="Calibri Light" panose="020F0302020204030204" pitchFamily="34" charset="0"/>
              </a:rPr>
              <a:t>DDM: Institutional Arrangements</a:t>
            </a:r>
            <a:endParaRPr lang="en-ZA" sz="2800" b="1" dirty="0">
              <a:solidFill>
                <a:schemeClr val="bg1"/>
              </a:solidFill>
              <a:latin typeface="Arial" panose="020B0604020202020204" pitchFamily="34" charset="0"/>
              <a:cs typeface="Arial" panose="020B0604020202020204" pitchFamily="34" charset="0"/>
            </a:endParaRPr>
          </a:p>
        </p:txBody>
      </p:sp>
      <p:cxnSp>
        <p:nvCxnSpPr>
          <p:cNvPr id="8" name="Straight Connector 7"/>
          <p:cNvCxnSpPr>
            <a:cxnSpLocks noChangeShapeType="1"/>
          </p:cNvCxnSpPr>
          <p:nvPr/>
        </p:nvCxnSpPr>
        <p:spPr bwMode="auto">
          <a:xfrm>
            <a:off x="4139952" y="1268760"/>
            <a:ext cx="0" cy="4392488"/>
          </a:xfrm>
          <a:prstGeom prst="line">
            <a:avLst/>
          </a:prstGeom>
          <a:noFill/>
          <a:ln w="28575" cmpd="sng">
            <a:solidFill>
              <a:schemeClr val="bg1">
                <a:lumMod val="75000"/>
              </a:schemeClr>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11" name="Rectangle 10"/>
          <p:cNvSpPr/>
          <p:nvPr/>
        </p:nvSpPr>
        <p:spPr>
          <a:xfrm>
            <a:off x="3862657" y="815419"/>
            <a:ext cx="5146677" cy="1200329"/>
          </a:xfrm>
          <a:prstGeom prst="rect">
            <a:avLst/>
          </a:prstGeom>
        </p:spPr>
        <p:txBody>
          <a:bodyPr wrap="square">
            <a:spAutoFit/>
          </a:bodyPr>
          <a:lstStyle/>
          <a:p>
            <a:pPr marL="1371600" lvl="4" indent="0" algn="ctr">
              <a:buNone/>
            </a:pPr>
            <a:r>
              <a:rPr lang="en-GB" sz="2400" b="1" dirty="0">
                <a:solidFill>
                  <a:schemeClr val="tx1">
                    <a:lumMod val="65000"/>
                    <a:lumOff val="35000"/>
                  </a:schemeClr>
                </a:solidFill>
              </a:rPr>
              <a:t>Intergovernmental</a:t>
            </a:r>
            <a:r>
              <a:rPr lang="en-GB" sz="2400" dirty="0">
                <a:solidFill>
                  <a:schemeClr val="tx1">
                    <a:lumMod val="65000"/>
                    <a:lumOff val="35000"/>
                  </a:schemeClr>
                </a:solidFill>
              </a:rPr>
              <a:t> Planning, Implementation, Budgeting processes</a:t>
            </a:r>
          </a:p>
        </p:txBody>
      </p:sp>
      <p:pic>
        <p:nvPicPr>
          <p:cNvPr id="12" name="Picture 11" descr="1234_2.jpg"/>
          <p:cNvPicPr>
            <a:picLocks noChangeAspect="1"/>
          </p:cNvPicPr>
          <p:nvPr/>
        </p:nvPicPr>
        <p:blipFill rotWithShape="1">
          <a:blip r:embed="rId2">
            <a:extLst>
              <a:ext uri="{28A0092B-C50C-407E-A947-70E740481C1C}">
                <a14:useLocalDpi xmlns:a14="http://schemas.microsoft.com/office/drawing/2010/main" xmlns="" val="0"/>
              </a:ext>
            </a:extLst>
          </a:blip>
          <a:srcRect l="14652" t="30096" r="64005" b="53980"/>
          <a:stretch/>
        </p:blipFill>
        <p:spPr>
          <a:xfrm>
            <a:off x="3419872" y="770894"/>
            <a:ext cx="1440160" cy="1412479"/>
          </a:xfrm>
          <a:prstGeom prst="rect">
            <a:avLst/>
          </a:prstGeom>
        </p:spPr>
      </p:pic>
      <p:sp>
        <p:nvSpPr>
          <p:cNvPr id="9" name="Rectangle 8"/>
          <p:cNvSpPr/>
          <p:nvPr/>
        </p:nvSpPr>
        <p:spPr>
          <a:xfrm>
            <a:off x="4129215" y="2499784"/>
            <a:ext cx="4608513" cy="3785652"/>
          </a:xfrm>
          <a:prstGeom prst="rect">
            <a:avLst/>
          </a:prstGeom>
        </p:spPr>
        <p:txBody>
          <a:bodyPr wrap="square">
            <a:spAutoFit/>
          </a:bodyPr>
          <a:lstStyle/>
          <a:p>
            <a:pPr lvl="1" indent="-457200" algn="just">
              <a:buFont typeface="Wingdings" panose="05000000000000000000" pitchFamily="2" charset="2"/>
              <a:buChar char="ü"/>
            </a:pPr>
            <a:r>
              <a:rPr lang="en-GB" sz="2000" dirty="0">
                <a:solidFill>
                  <a:schemeClr val="tx1">
                    <a:lumMod val="65000"/>
                    <a:lumOff val="35000"/>
                  </a:schemeClr>
                </a:solidFill>
              </a:rPr>
              <a:t>Alignment of the One Plans with Integrated Development Plans of Municipalities and COVID-19 Response Plans </a:t>
            </a:r>
          </a:p>
          <a:p>
            <a:pPr lvl="1" indent="-457200" algn="just">
              <a:buFont typeface="Wingdings" panose="05000000000000000000" pitchFamily="2" charset="2"/>
              <a:buChar char="ü"/>
            </a:pPr>
            <a:endParaRPr lang="en-GB" sz="2000" dirty="0">
              <a:solidFill>
                <a:schemeClr val="tx1">
                  <a:lumMod val="65000"/>
                  <a:lumOff val="35000"/>
                </a:schemeClr>
              </a:solidFill>
            </a:endParaRPr>
          </a:p>
          <a:p>
            <a:pPr lvl="1" indent="-457200" algn="just">
              <a:buFont typeface="Wingdings" panose="05000000000000000000" pitchFamily="2" charset="2"/>
              <a:buChar char="ü"/>
            </a:pPr>
            <a:r>
              <a:rPr lang="en-GB" sz="2000" dirty="0">
                <a:solidFill>
                  <a:schemeClr val="tx1">
                    <a:lumMod val="65000"/>
                    <a:lumOff val="35000"/>
                  </a:schemeClr>
                </a:solidFill>
              </a:rPr>
              <a:t>Alignment of One Plans of the 52 district spaces with provincial plans, the MTSF and the MTBF.</a:t>
            </a:r>
          </a:p>
          <a:p>
            <a:pPr lvl="1" indent="-457200" algn="just">
              <a:buFont typeface="Wingdings" panose="05000000000000000000" pitchFamily="2" charset="2"/>
              <a:buChar char="ü"/>
            </a:pPr>
            <a:endParaRPr lang="en-GB" sz="2000" dirty="0">
              <a:solidFill>
                <a:schemeClr val="tx1">
                  <a:lumMod val="65000"/>
                  <a:lumOff val="35000"/>
                </a:schemeClr>
              </a:solidFill>
            </a:endParaRPr>
          </a:p>
          <a:p>
            <a:pPr lvl="1" indent="-457200" algn="just">
              <a:buFont typeface="Wingdings" panose="05000000000000000000" pitchFamily="2" charset="2"/>
              <a:buChar char="ü"/>
            </a:pPr>
            <a:r>
              <a:rPr lang="en-GB" sz="2000" dirty="0">
                <a:solidFill>
                  <a:schemeClr val="tx1">
                    <a:lumMod val="65000"/>
                    <a:lumOff val="35000"/>
                  </a:schemeClr>
                </a:solidFill>
              </a:rPr>
              <a:t>This alignment process must be underpinned by a collaborative and intergovernmental process </a:t>
            </a:r>
          </a:p>
        </p:txBody>
      </p:sp>
    </p:spTree>
    <p:extLst>
      <p:ext uri="{BB962C8B-B14F-4D97-AF65-F5344CB8AC3E}">
        <p14:creationId xmlns:p14="http://schemas.microsoft.com/office/powerpoint/2010/main" xmlns="" val="33548133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940873" y="814411"/>
            <a:ext cx="4029767" cy="1600438"/>
          </a:xfrm>
          <a:prstGeom prst="rect">
            <a:avLst/>
          </a:prstGeom>
        </p:spPr>
        <p:txBody>
          <a:bodyPr wrap="square">
            <a:spAutoFit/>
          </a:bodyPr>
          <a:lstStyle/>
          <a:p>
            <a:pPr marL="457200" marR="0" lvl="2" indent="0" algn="ctr" defTabSz="457200" rtl="0" eaLnBrk="0" fontAlgn="base" latinLnBrk="0" hangingPunct="0">
              <a:lnSpc>
                <a:spcPct val="100000"/>
              </a:lnSpc>
              <a:spcBef>
                <a:spcPct val="0"/>
              </a:spcBef>
              <a:spcAft>
                <a:spcPct val="0"/>
              </a:spcAft>
              <a:buClrTx/>
              <a:buSzTx/>
              <a:buFontTx/>
              <a:buNone/>
              <a:tabLst/>
              <a:defRPr/>
            </a:pPr>
            <a:r>
              <a:rPr kumimoji="0" lang="en-GB" sz="24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ＭＳ Ｐゴシック" pitchFamily="34" charset="-128"/>
                <a:cs typeface="+mn-cs"/>
              </a:rPr>
              <a:t>Intergovernmental Relations Structures </a:t>
            </a:r>
            <a:br>
              <a:rPr kumimoji="0" lang="en-GB" sz="24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ＭＳ Ｐゴシック" pitchFamily="34" charset="-128"/>
                <a:cs typeface="+mn-cs"/>
              </a:rPr>
            </a:br>
            <a:r>
              <a:rPr kumimoji="0" lang="en-GB" sz="24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ＭＳ Ｐゴシック" pitchFamily="34" charset="-128"/>
                <a:cs typeface="+mn-cs"/>
              </a:rPr>
              <a:t>to monitor </a:t>
            </a:r>
            <a:br>
              <a:rPr kumimoji="0" lang="en-GB" sz="24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ＭＳ Ｐゴシック" pitchFamily="34" charset="-128"/>
                <a:cs typeface="+mn-cs"/>
              </a:rPr>
            </a:br>
            <a:r>
              <a:rPr kumimoji="0" lang="en-GB" sz="2400" b="1"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ＭＳ Ｐゴシック" pitchFamily="34" charset="-128"/>
                <a:cs typeface="+mn-cs"/>
              </a:rPr>
              <a:t>state performanc</a:t>
            </a:r>
            <a:r>
              <a:rPr kumimoji="0" lang="en-GB" sz="2600" b="1"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ＭＳ Ｐゴシック" pitchFamily="34" charset="-128"/>
                <a:cs typeface="+mn-cs"/>
              </a:rPr>
              <a:t>e </a:t>
            </a:r>
          </a:p>
        </p:txBody>
      </p:sp>
      <p:sp>
        <p:nvSpPr>
          <p:cNvPr id="3" name="Content Placeholder 2"/>
          <p:cNvSpPr>
            <a:spLocks noGrp="1"/>
          </p:cNvSpPr>
          <p:nvPr>
            <p:ph idx="1"/>
          </p:nvPr>
        </p:nvSpPr>
        <p:spPr>
          <a:xfrm>
            <a:off x="179512" y="2708920"/>
            <a:ext cx="3672408" cy="2952328"/>
          </a:xfrm>
        </p:spPr>
        <p:txBody>
          <a:bodyPr/>
          <a:lstStyle/>
          <a:p>
            <a:pPr marL="685800" lvl="2" indent="0" algn="ctr">
              <a:lnSpc>
                <a:spcPct val="110000"/>
              </a:lnSpc>
              <a:buNone/>
            </a:pPr>
            <a:r>
              <a:rPr lang="en-ZA" sz="2400" b="1" dirty="0">
                <a:solidFill>
                  <a:srgbClr val="FF6600"/>
                </a:solidFill>
              </a:rPr>
              <a:t>5-pronged approach</a:t>
            </a:r>
            <a:endParaRPr lang="en-ZA" sz="2400" dirty="0">
              <a:solidFill>
                <a:schemeClr val="tx1">
                  <a:lumMod val="65000"/>
                  <a:lumOff val="35000"/>
                </a:schemeClr>
              </a:solidFill>
            </a:endParaRPr>
          </a:p>
          <a:p>
            <a:pPr marL="685800" lvl="2" indent="0" algn="ctr">
              <a:lnSpc>
                <a:spcPct val="110000"/>
              </a:lnSpc>
              <a:buNone/>
            </a:pPr>
            <a:r>
              <a:rPr lang="en-ZA" dirty="0">
                <a:solidFill>
                  <a:schemeClr val="tx1">
                    <a:lumMod val="65000"/>
                    <a:lumOff val="35000"/>
                  </a:schemeClr>
                </a:solidFill>
              </a:rPr>
              <a:t>To institutionalise the District Development Model </a:t>
            </a:r>
            <a:br>
              <a:rPr lang="en-ZA" dirty="0">
                <a:solidFill>
                  <a:schemeClr val="tx1">
                    <a:lumMod val="65000"/>
                    <a:lumOff val="35000"/>
                  </a:schemeClr>
                </a:solidFill>
              </a:rPr>
            </a:br>
            <a:endParaRPr lang="en-GB" sz="1800" dirty="0"/>
          </a:p>
          <a:p>
            <a:pPr marL="685800" lvl="2" indent="0" algn="ctr">
              <a:lnSpc>
                <a:spcPct val="110000"/>
              </a:lnSpc>
              <a:buNone/>
            </a:pPr>
            <a:r>
              <a:rPr lang="en-ZA" dirty="0">
                <a:solidFill>
                  <a:schemeClr val="tx1">
                    <a:lumMod val="65000"/>
                    <a:lumOff val="35000"/>
                  </a:schemeClr>
                </a:solidFill>
              </a:rPr>
              <a:t/>
            </a:r>
            <a:br>
              <a:rPr lang="en-ZA" dirty="0">
                <a:solidFill>
                  <a:schemeClr val="tx1">
                    <a:lumMod val="65000"/>
                    <a:lumOff val="35000"/>
                  </a:schemeClr>
                </a:solidFill>
              </a:rPr>
            </a:br>
            <a:endParaRPr lang="en-GB" sz="1800" dirty="0"/>
          </a:p>
          <a:p>
            <a:pPr marL="0" indent="0">
              <a:lnSpc>
                <a:spcPct val="150000"/>
              </a:lnSpc>
              <a:buNone/>
            </a:pPr>
            <a:endParaRPr lang="en-GB" sz="1800" dirty="0"/>
          </a:p>
          <a:p>
            <a:pPr marL="0" indent="0">
              <a:lnSpc>
                <a:spcPct val="150000"/>
              </a:lnSpc>
              <a:buNone/>
            </a:pPr>
            <a:endParaRPr lang="en-ZA" sz="1800" dirty="0"/>
          </a:p>
        </p:txBody>
      </p:sp>
      <p:sp>
        <p:nvSpPr>
          <p:cNvPr id="4" name="Slide Number Placeholder 3"/>
          <p:cNvSpPr>
            <a:spLocks noGrp="1"/>
          </p:cNvSpPr>
          <p:nvPr>
            <p:ph type="sldNum" sz="quarter" idx="12"/>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7773200B-CD01-40FD-9F7E-DB68DF9A3C84}" type="slidenum">
              <a:rPr kumimoji="0" lang="en-US" altLang="en-US" sz="1050" b="1" i="0" u="none" strike="noStrike" kern="1200" cap="none" spc="0" normalizeH="0" baseline="0" noProof="0" smtClean="0">
                <a:ln>
                  <a:noFill/>
                </a:ln>
                <a:solidFill>
                  <a:prstClr val="black"/>
                </a:solidFill>
                <a:effectLst/>
                <a:uLnTx/>
                <a:uFillTx/>
                <a:latin typeface="Arial" panose="020B0604020202020204" pitchFamily="34" charset="0"/>
                <a:ea typeface="ＭＳ Ｐゴシック"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16</a:t>
            </a:fld>
            <a:endParaRPr kumimoji="0" lang="en-US" altLang="en-US" sz="1050" b="1"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mn-cs"/>
            </a:endParaRPr>
          </a:p>
        </p:txBody>
      </p:sp>
      <p:sp>
        <p:nvSpPr>
          <p:cNvPr id="7" name="Title 1"/>
          <p:cNvSpPr txBox="1">
            <a:spLocks/>
          </p:cNvSpPr>
          <p:nvPr/>
        </p:nvSpPr>
        <p:spPr>
          <a:xfrm>
            <a:off x="0" y="149101"/>
            <a:ext cx="9144000" cy="471587"/>
          </a:xfrm>
          <a:prstGeom prst="rect">
            <a:avLst/>
          </a:prstGeom>
          <a:solidFill>
            <a:srgbClr val="F9671C"/>
          </a:solidFill>
        </p:spPr>
        <p:txBody>
          <a:bodyPr anchor="ctr"/>
          <a:lst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altLang="en-US" sz="28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sym typeface="Calibri Light" panose="020F0302020204030204" pitchFamily="34" charset="0"/>
              </a:rPr>
              <a:t>DDM: Institutional Arrangements</a:t>
            </a:r>
            <a:endParaRPr kumimoji="0" lang="en-ZA" sz="28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cxnSp>
        <p:nvCxnSpPr>
          <p:cNvPr id="8" name="Straight Connector 7"/>
          <p:cNvCxnSpPr>
            <a:cxnSpLocks noChangeShapeType="1"/>
          </p:cNvCxnSpPr>
          <p:nvPr/>
        </p:nvCxnSpPr>
        <p:spPr bwMode="auto">
          <a:xfrm>
            <a:off x="4139952" y="1268760"/>
            <a:ext cx="0" cy="4392488"/>
          </a:xfrm>
          <a:prstGeom prst="line">
            <a:avLst/>
          </a:prstGeom>
          <a:noFill/>
          <a:ln w="28575" cmpd="sng">
            <a:solidFill>
              <a:schemeClr val="bg1">
                <a:lumMod val="75000"/>
              </a:schemeClr>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11" name="Rectangle 10"/>
          <p:cNvSpPr/>
          <p:nvPr/>
        </p:nvSpPr>
        <p:spPr>
          <a:xfrm>
            <a:off x="4283968" y="2542557"/>
            <a:ext cx="4375712" cy="4124206"/>
          </a:xfrm>
          <a:prstGeom prst="rect">
            <a:avLst/>
          </a:prstGeom>
        </p:spPr>
        <p:txBody>
          <a:bodyPr wrap="square">
            <a:spAutoFit/>
          </a:bodyPr>
          <a:lstStyle/>
          <a:p>
            <a:pPr marL="0" lvl="1" algn="just"/>
            <a:r>
              <a:rPr kumimoji="0" lang="en-GB" sz="20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ＭＳ Ｐゴシック" pitchFamily="34" charset="-128"/>
                <a:cs typeface="+mn-cs"/>
              </a:rPr>
              <a:t>Use IGR Structures</a:t>
            </a:r>
            <a:r>
              <a:rPr kumimoji="0" lang="en-GB" sz="2000" b="0" i="0" u="none" strike="noStrike" kern="1200" cap="none" spc="0" normalizeH="0" noProof="0" dirty="0">
                <a:ln>
                  <a:noFill/>
                </a:ln>
                <a:solidFill>
                  <a:prstClr val="black">
                    <a:lumMod val="65000"/>
                    <a:lumOff val="35000"/>
                  </a:prstClr>
                </a:solidFill>
                <a:effectLst/>
                <a:uLnTx/>
                <a:uFillTx/>
                <a:latin typeface="Arial" panose="020B0604020202020204" pitchFamily="34" charset="0"/>
                <a:ea typeface="ＭＳ Ｐゴシック" pitchFamily="34" charset="-128"/>
                <a:cs typeface="+mn-cs"/>
              </a:rPr>
              <a:t> for Coordination:</a:t>
            </a:r>
          </a:p>
          <a:p>
            <a:pPr lvl="2" indent="-457200" algn="just">
              <a:buFont typeface="Wingdings" panose="05000000000000000000" pitchFamily="2" charset="2"/>
              <a:buChar char="ü"/>
            </a:pPr>
            <a:r>
              <a:rPr lang="en-GB" baseline="0" dirty="0">
                <a:solidFill>
                  <a:prstClr val="black">
                    <a:lumMod val="65000"/>
                    <a:lumOff val="35000"/>
                  </a:prstClr>
                </a:solidFill>
              </a:rPr>
              <a:t>President’s Coordinating Council;</a:t>
            </a:r>
          </a:p>
          <a:p>
            <a:pPr lvl="2" indent="-457200" algn="just">
              <a:buFont typeface="Wingdings" panose="05000000000000000000" pitchFamily="2" charset="2"/>
              <a:buChar char="ü"/>
            </a:pPr>
            <a:r>
              <a:rPr kumimoji="0" lang="en-GB" i="0" u="none" strike="noStrike" kern="1200" cap="none" spc="0" normalizeH="0" noProof="0" dirty="0">
                <a:ln>
                  <a:noFill/>
                </a:ln>
                <a:solidFill>
                  <a:prstClr val="black">
                    <a:lumMod val="65000"/>
                    <a:lumOff val="35000"/>
                  </a:prstClr>
                </a:solidFill>
                <a:effectLst/>
                <a:uLnTx/>
                <a:uFillTx/>
              </a:rPr>
              <a:t>Premier’s Coordinating Forums;</a:t>
            </a:r>
            <a:endParaRPr lang="en-GB" baseline="0" dirty="0">
              <a:solidFill>
                <a:prstClr val="black">
                  <a:lumMod val="65000"/>
                  <a:lumOff val="35000"/>
                </a:prstClr>
              </a:solidFill>
            </a:endParaRPr>
          </a:p>
          <a:p>
            <a:pPr lvl="2" indent="-457200" algn="just">
              <a:buFont typeface="Wingdings" panose="05000000000000000000" pitchFamily="2" charset="2"/>
              <a:buChar char="ü"/>
            </a:pPr>
            <a:r>
              <a:rPr lang="en-GB" dirty="0">
                <a:solidFill>
                  <a:prstClr val="black">
                    <a:lumMod val="65000"/>
                    <a:lumOff val="35000"/>
                  </a:prstClr>
                </a:solidFill>
              </a:rPr>
              <a:t>District Hubs to serve as the nucleus for intergovernmental coordination within the district spaces;</a:t>
            </a:r>
          </a:p>
          <a:p>
            <a:pPr lvl="2" indent="-457200" algn="just">
              <a:buFont typeface="Wingdings" panose="05000000000000000000" pitchFamily="2" charset="2"/>
              <a:buChar char="ü"/>
            </a:pPr>
            <a:r>
              <a:rPr lang="en-GB" baseline="0" dirty="0">
                <a:solidFill>
                  <a:prstClr val="black">
                    <a:lumMod val="65000"/>
                    <a:lumOff val="35000"/>
                  </a:prstClr>
                </a:solidFill>
              </a:rPr>
              <a:t>Shared Services</a:t>
            </a:r>
            <a:r>
              <a:rPr lang="en-GB" dirty="0">
                <a:solidFill>
                  <a:prstClr val="black">
                    <a:lumMod val="65000"/>
                    <a:lumOff val="35000"/>
                  </a:prstClr>
                </a:solidFill>
              </a:rPr>
              <a:t> will provide hands-on support to districts and metros</a:t>
            </a:r>
          </a:p>
          <a:p>
            <a:pPr lvl="2" indent="-457200" algn="just">
              <a:buFont typeface="Wingdings" panose="05000000000000000000" pitchFamily="2" charset="2"/>
              <a:buChar char="ü"/>
            </a:pPr>
            <a:r>
              <a:rPr lang="en-GB" baseline="0" dirty="0">
                <a:solidFill>
                  <a:prstClr val="black">
                    <a:lumMod val="65000"/>
                    <a:lumOff val="35000"/>
                  </a:prstClr>
                </a:solidFill>
              </a:rPr>
              <a:t>Align</a:t>
            </a:r>
            <a:r>
              <a:rPr lang="en-GB" dirty="0">
                <a:solidFill>
                  <a:prstClr val="black">
                    <a:lumMod val="65000"/>
                    <a:lumOff val="35000"/>
                  </a:prstClr>
                </a:solidFill>
              </a:rPr>
              <a:t> COVID-19 coordinating structures where possible</a:t>
            </a:r>
            <a:endParaRPr lang="en-GB" baseline="0" dirty="0">
              <a:solidFill>
                <a:prstClr val="black">
                  <a:lumMod val="65000"/>
                  <a:lumOff val="35000"/>
                </a:prstClr>
              </a:solidFill>
            </a:endParaRPr>
          </a:p>
          <a:p>
            <a:pPr lvl="1" indent="-457200" algn="just">
              <a:buFont typeface="Wingdings" panose="05000000000000000000" pitchFamily="2" charset="2"/>
              <a:buChar char="§"/>
            </a:pPr>
            <a:endParaRPr kumimoji="0" lang="en-GB" sz="2600" b="1"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ＭＳ Ｐゴシック" pitchFamily="34" charset="-128"/>
              <a:cs typeface="+mn-cs"/>
            </a:endParaRPr>
          </a:p>
        </p:txBody>
      </p:sp>
      <p:pic>
        <p:nvPicPr>
          <p:cNvPr id="10" name="Picture 9" descr="1234_2.jpg"/>
          <p:cNvPicPr>
            <a:picLocks noChangeAspect="1"/>
          </p:cNvPicPr>
          <p:nvPr/>
        </p:nvPicPr>
        <p:blipFill rotWithShape="1">
          <a:blip r:embed="rId2">
            <a:extLst>
              <a:ext uri="{28A0092B-C50C-407E-A947-70E740481C1C}">
                <a14:useLocalDpi xmlns:a14="http://schemas.microsoft.com/office/drawing/2010/main" xmlns="" val="0"/>
              </a:ext>
            </a:extLst>
          </a:blip>
          <a:srcRect l="14652" t="45754" r="64380" b="38853"/>
          <a:stretch/>
        </p:blipFill>
        <p:spPr>
          <a:xfrm>
            <a:off x="3347864" y="706798"/>
            <a:ext cx="1645490" cy="1708051"/>
          </a:xfrm>
          <a:prstGeom prst="rect">
            <a:avLst/>
          </a:prstGeom>
        </p:spPr>
      </p:pic>
    </p:spTree>
    <p:extLst>
      <p:ext uri="{BB962C8B-B14F-4D97-AF65-F5344CB8AC3E}">
        <p14:creationId xmlns:p14="http://schemas.microsoft.com/office/powerpoint/2010/main" xmlns="" val="22608295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2708920"/>
            <a:ext cx="3528392" cy="2952328"/>
          </a:xfrm>
        </p:spPr>
        <p:txBody>
          <a:bodyPr/>
          <a:lstStyle/>
          <a:p>
            <a:pPr marL="685800" lvl="2" indent="0" algn="ctr">
              <a:lnSpc>
                <a:spcPct val="110000"/>
              </a:lnSpc>
              <a:buNone/>
            </a:pPr>
            <a:r>
              <a:rPr lang="en-ZA" sz="2400" b="1" dirty="0">
                <a:solidFill>
                  <a:srgbClr val="FF6600"/>
                </a:solidFill>
              </a:rPr>
              <a:t>5-pronged approach</a:t>
            </a:r>
            <a:endParaRPr lang="en-ZA" sz="2400" dirty="0">
              <a:solidFill>
                <a:schemeClr val="tx1">
                  <a:lumMod val="65000"/>
                  <a:lumOff val="35000"/>
                </a:schemeClr>
              </a:solidFill>
            </a:endParaRPr>
          </a:p>
          <a:p>
            <a:pPr marL="685800" lvl="2" indent="0" algn="ctr">
              <a:lnSpc>
                <a:spcPct val="110000"/>
              </a:lnSpc>
              <a:buNone/>
            </a:pPr>
            <a:r>
              <a:rPr lang="en-ZA" dirty="0">
                <a:solidFill>
                  <a:schemeClr val="tx1">
                    <a:lumMod val="65000"/>
                    <a:lumOff val="35000"/>
                  </a:schemeClr>
                </a:solidFill>
              </a:rPr>
              <a:t>To institutionalise the District Development Model </a:t>
            </a:r>
            <a:br>
              <a:rPr lang="en-ZA" dirty="0">
                <a:solidFill>
                  <a:schemeClr val="tx1">
                    <a:lumMod val="65000"/>
                    <a:lumOff val="35000"/>
                  </a:schemeClr>
                </a:solidFill>
              </a:rPr>
            </a:br>
            <a:endParaRPr lang="en-GB" sz="1800" dirty="0"/>
          </a:p>
          <a:p>
            <a:pPr marL="685800" lvl="2" indent="0" algn="ctr">
              <a:lnSpc>
                <a:spcPct val="110000"/>
              </a:lnSpc>
              <a:buNone/>
            </a:pPr>
            <a:r>
              <a:rPr lang="en-ZA" dirty="0">
                <a:solidFill>
                  <a:schemeClr val="tx1">
                    <a:lumMod val="65000"/>
                    <a:lumOff val="35000"/>
                  </a:schemeClr>
                </a:solidFill>
              </a:rPr>
              <a:t/>
            </a:r>
            <a:br>
              <a:rPr lang="en-ZA" dirty="0">
                <a:solidFill>
                  <a:schemeClr val="tx1">
                    <a:lumMod val="65000"/>
                    <a:lumOff val="35000"/>
                  </a:schemeClr>
                </a:solidFill>
              </a:rPr>
            </a:br>
            <a:endParaRPr lang="en-GB" sz="1800" dirty="0"/>
          </a:p>
          <a:p>
            <a:pPr marL="0" indent="0">
              <a:lnSpc>
                <a:spcPct val="150000"/>
              </a:lnSpc>
              <a:buNone/>
            </a:pPr>
            <a:endParaRPr lang="en-GB" sz="1800" dirty="0"/>
          </a:p>
          <a:p>
            <a:pPr marL="0" indent="0">
              <a:lnSpc>
                <a:spcPct val="150000"/>
              </a:lnSpc>
              <a:buNone/>
            </a:pPr>
            <a:endParaRPr lang="en-ZA" sz="1800" dirty="0"/>
          </a:p>
        </p:txBody>
      </p:sp>
      <p:sp>
        <p:nvSpPr>
          <p:cNvPr id="4" name="Slide Number Placeholder 3"/>
          <p:cNvSpPr>
            <a:spLocks noGrp="1"/>
          </p:cNvSpPr>
          <p:nvPr>
            <p:ph type="sldNum" sz="quarter" idx="12"/>
          </p:nvPr>
        </p:nvSpPr>
        <p:spPr/>
        <p:txBody>
          <a:bodyPr/>
          <a:lstStyle/>
          <a:p>
            <a:pPr>
              <a:defRPr/>
            </a:pPr>
            <a:fld id="{7773200B-CD01-40FD-9F7E-DB68DF9A3C84}" type="slidenum">
              <a:rPr lang="en-US" altLang="en-US" smtClean="0"/>
              <a:pPr>
                <a:defRPr/>
              </a:pPr>
              <a:t>17</a:t>
            </a:fld>
            <a:endParaRPr lang="en-US" altLang="en-US" dirty="0"/>
          </a:p>
        </p:txBody>
      </p:sp>
      <p:sp>
        <p:nvSpPr>
          <p:cNvPr id="7" name="Title 1"/>
          <p:cNvSpPr txBox="1">
            <a:spLocks/>
          </p:cNvSpPr>
          <p:nvPr/>
        </p:nvSpPr>
        <p:spPr>
          <a:xfrm>
            <a:off x="0" y="149101"/>
            <a:ext cx="9144000" cy="471587"/>
          </a:xfrm>
          <a:prstGeom prst="rect">
            <a:avLst/>
          </a:prstGeom>
          <a:solidFill>
            <a:srgbClr val="F9671C"/>
          </a:solidFill>
        </p:spPr>
        <p:txBody>
          <a:bodyPr anchor="ctr"/>
          <a:lst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pPr algn="ctr" defTabSz="914400"/>
            <a:r>
              <a:rPr lang="en-US" altLang="en-US" sz="2400" dirty="0">
                <a:solidFill>
                  <a:schemeClr val="bg1"/>
                </a:solidFill>
                <a:latin typeface="Calibri"/>
                <a:cs typeface="Calibri"/>
                <a:sym typeface="Calibri Light" panose="020F0302020204030204" pitchFamily="34" charset="0"/>
              </a:rPr>
              <a:t>DDM: Institutional Arrangements</a:t>
            </a:r>
            <a:endParaRPr lang="en-ZA" sz="2400" dirty="0">
              <a:solidFill>
                <a:schemeClr val="bg1"/>
              </a:solidFill>
              <a:latin typeface="Calibri"/>
              <a:cs typeface="Calibri"/>
            </a:endParaRPr>
          </a:p>
        </p:txBody>
      </p:sp>
      <p:cxnSp>
        <p:nvCxnSpPr>
          <p:cNvPr id="8" name="Straight Connector 7"/>
          <p:cNvCxnSpPr>
            <a:cxnSpLocks noChangeShapeType="1"/>
          </p:cNvCxnSpPr>
          <p:nvPr/>
        </p:nvCxnSpPr>
        <p:spPr bwMode="auto">
          <a:xfrm>
            <a:off x="4139952" y="1268760"/>
            <a:ext cx="0" cy="4392488"/>
          </a:xfrm>
          <a:prstGeom prst="line">
            <a:avLst/>
          </a:prstGeom>
          <a:noFill/>
          <a:ln w="28575" cmpd="sng">
            <a:solidFill>
              <a:schemeClr val="bg1">
                <a:lumMod val="75000"/>
              </a:schemeClr>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11" name="Rectangle 10"/>
          <p:cNvSpPr/>
          <p:nvPr/>
        </p:nvSpPr>
        <p:spPr>
          <a:xfrm>
            <a:off x="4416328" y="1171785"/>
            <a:ext cx="4521181" cy="892552"/>
          </a:xfrm>
          <a:prstGeom prst="rect">
            <a:avLst/>
          </a:prstGeom>
        </p:spPr>
        <p:txBody>
          <a:bodyPr wrap="square">
            <a:spAutoFit/>
          </a:bodyPr>
          <a:lstStyle/>
          <a:p>
            <a:pPr marL="1371600" lvl="4" indent="0" algn="just">
              <a:buNone/>
            </a:pPr>
            <a:r>
              <a:rPr lang="en-GB" sz="2600" dirty="0">
                <a:solidFill>
                  <a:schemeClr val="tx1">
                    <a:lumMod val="65000"/>
                    <a:lumOff val="35000"/>
                  </a:schemeClr>
                </a:solidFill>
              </a:rPr>
              <a:t>DDM </a:t>
            </a:r>
            <a:r>
              <a:rPr lang="en-GB" sz="2600" b="1" dirty="0">
                <a:solidFill>
                  <a:schemeClr val="tx1">
                    <a:lumMod val="65000"/>
                    <a:lumOff val="35000"/>
                  </a:schemeClr>
                </a:solidFill>
              </a:rPr>
              <a:t>Information System</a:t>
            </a:r>
            <a:r>
              <a:rPr lang="en-GB" sz="2600" dirty="0">
                <a:solidFill>
                  <a:schemeClr val="tx1">
                    <a:lumMod val="65000"/>
                    <a:lumOff val="35000"/>
                  </a:schemeClr>
                </a:solidFill>
              </a:rPr>
              <a:t>/Dashboard</a:t>
            </a:r>
          </a:p>
        </p:txBody>
      </p:sp>
      <p:sp>
        <p:nvSpPr>
          <p:cNvPr id="9" name="Rectangle 8"/>
          <p:cNvSpPr/>
          <p:nvPr/>
        </p:nvSpPr>
        <p:spPr>
          <a:xfrm>
            <a:off x="4341805" y="2501600"/>
            <a:ext cx="4595704" cy="3785652"/>
          </a:xfrm>
          <a:prstGeom prst="rect">
            <a:avLst/>
          </a:prstGeom>
        </p:spPr>
        <p:txBody>
          <a:bodyPr wrap="square">
            <a:spAutoFit/>
          </a:bodyPr>
          <a:lstStyle/>
          <a:p>
            <a:pPr lvl="1" indent="-457200" algn="just">
              <a:lnSpc>
                <a:spcPct val="150000"/>
              </a:lnSpc>
              <a:buFont typeface="Wingdings" panose="05000000000000000000" pitchFamily="2" charset="2"/>
              <a:buChar char="ü"/>
            </a:pPr>
            <a:r>
              <a:rPr lang="en-GB" sz="2000" dirty="0">
                <a:solidFill>
                  <a:schemeClr val="tx1">
                    <a:lumMod val="65000"/>
                    <a:lumOff val="35000"/>
                  </a:schemeClr>
                </a:solidFill>
              </a:rPr>
              <a:t>Overlay the profiles of 52 sites and the One Plans</a:t>
            </a:r>
          </a:p>
          <a:p>
            <a:pPr lvl="1" indent="-457200" algn="just">
              <a:lnSpc>
                <a:spcPct val="150000"/>
              </a:lnSpc>
              <a:buFont typeface="Wingdings" panose="05000000000000000000" pitchFamily="2" charset="2"/>
              <a:buChar char="ü"/>
            </a:pPr>
            <a:r>
              <a:rPr lang="en-GB" sz="2000" dirty="0">
                <a:solidFill>
                  <a:schemeClr val="tx1">
                    <a:lumMod val="65000"/>
                    <a:lumOff val="35000"/>
                  </a:schemeClr>
                </a:solidFill>
              </a:rPr>
              <a:t>Overlay COVID-19 hotspots and epicentres</a:t>
            </a:r>
          </a:p>
          <a:p>
            <a:pPr lvl="1" indent="-457200" algn="just">
              <a:lnSpc>
                <a:spcPct val="150000"/>
              </a:lnSpc>
              <a:buFont typeface="Wingdings" panose="05000000000000000000" pitchFamily="2" charset="2"/>
              <a:buChar char="ü"/>
            </a:pPr>
            <a:r>
              <a:rPr lang="en-GB" sz="2000" dirty="0">
                <a:solidFill>
                  <a:schemeClr val="tx1">
                    <a:lumMod val="65000"/>
                    <a:lumOff val="35000"/>
                  </a:schemeClr>
                </a:solidFill>
              </a:rPr>
              <a:t>Information system will be used for monitoring and reporting</a:t>
            </a:r>
          </a:p>
          <a:p>
            <a:pPr lvl="1" indent="-457200" algn="just">
              <a:lnSpc>
                <a:spcPct val="150000"/>
              </a:lnSpc>
              <a:buFont typeface="Wingdings" panose="05000000000000000000" pitchFamily="2" charset="2"/>
              <a:buChar char="ü"/>
            </a:pPr>
            <a:r>
              <a:rPr lang="en-GB" sz="2000" dirty="0">
                <a:solidFill>
                  <a:schemeClr val="tx1">
                    <a:lumMod val="65000"/>
                    <a:lumOff val="35000"/>
                  </a:schemeClr>
                </a:solidFill>
              </a:rPr>
              <a:t>It will have a dashboard capabilities</a:t>
            </a:r>
          </a:p>
        </p:txBody>
      </p:sp>
      <p:pic>
        <p:nvPicPr>
          <p:cNvPr id="12" name="Picture 11" descr="1234_2.jpg"/>
          <p:cNvPicPr>
            <a:picLocks noChangeAspect="1"/>
          </p:cNvPicPr>
          <p:nvPr/>
        </p:nvPicPr>
        <p:blipFill rotWithShape="1">
          <a:blip r:embed="rId2">
            <a:extLst>
              <a:ext uri="{28A0092B-C50C-407E-A947-70E740481C1C}">
                <a14:useLocalDpi xmlns:a14="http://schemas.microsoft.com/office/drawing/2010/main" xmlns="" val="0"/>
              </a:ext>
            </a:extLst>
          </a:blip>
          <a:srcRect l="14652" t="61967" r="64005" b="23003"/>
          <a:stretch/>
        </p:blipFill>
        <p:spPr>
          <a:xfrm>
            <a:off x="3393469" y="734522"/>
            <a:ext cx="1682587" cy="1675407"/>
          </a:xfrm>
          <a:prstGeom prst="rect">
            <a:avLst/>
          </a:prstGeom>
        </p:spPr>
      </p:pic>
    </p:spTree>
    <p:extLst>
      <p:ext uri="{BB962C8B-B14F-4D97-AF65-F5344CB8AC3E}">
        <p14:creationId xmlns:p14="http://schemas.microsoft.com/office/powerpoint/2010/main" xmlns="" val="3549105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462330" y="859107"/>
            <a:ext cx="4286134" cy="892552"/>
          </a:xfrm>
          <a:prstGeom prst="rect">
            <a:avLst/>
          </a:prstGeom>
        </p:spPr>
        <p:txBody>
          <a:bodyPr wrap="square">
            <a:spAutoFit/>
          </a:bodyPr>
          <a:lstStyle/>
          <a:p>
            <a:pPr marL="457200" lvl="2" algn="just"/>
            <a:r>
              <a:rPr lang="en-GB" sz="2600" dirty="0">
                <a:solidFill>
                  <a:schemeClr val="tx1">
                    <a:lumMod val="65000"/>
                    <a:lumOff val="35000"/>
                  </a:schemeClr>
                </a:solidFill>
              </a:rPr>
              <a:t>Legal and Policy </a:t>
            </a:r>
            <a:r>
              <a:rPr lang="en-GB" sz="2600" b="1" dirty="0">
                <a:solidFill>
                  <a:schemeClr val="tx1">
                    <a:lumMod val="65000"/>
                    <a:lumOff val="35000"/>
                  </a:schemeClr>
                </a:solidFill>
              </a:rPr>
              <a:t>Reform</a:t>
            </a:r>
          </a:p>
        </p:txBody>
      </p:sp>
      <p:sp>
        <p:nvSpPr>
          <p:cNvPr id="3" name="Content Placeholder 2"/>
          <p:cNvSpPr>
            <a:spLocks noGrp="1"/>
          </p:cNvSpPr>
          <p:nvPr>
            <p:ph idx="1"/>
          </p:nvPr>
        </p:nvSpPr>
        <p:spPr>
          <a:xfrm>
            <a:off x="395536" y="2708920"/>
            <a:ext cx="3456384" cy="2952328"/>
          </a:xfrm>
        </p:spPr>
        <p:txBody>
          <a:bodyPr/>
          <a:lstStyle/>
          <a:p>
            <a:pPr marL="685800" lvl="2" indent="0" algn="ctr">
              <a:lnSpc>
                <a:spcPct val="110000"/>
              </a:lnSpc>
              <a:buNone/>
            </a:pPr>
            <a:r>
              <a:rPr lang="en-ZA" sz="2400" b="1" dirty="0">
                <a:solidFill>
                  <a:srgbClr val="FF6600"/>
                </a:solidFill>
              </a:rPr>
              <a:t>5-pronged approach</a:t>
            </a:r>
            <a:endParaRPr lang="en-ZA" sz="2400" dirty="0">
              <a:solidFill>
                <a:schemeClr val="tx1">
                  <a:lumMod val="65000"/>
                  <a:lumOff val="35000"/>
                </a:schemeClr>
              </a:solidFill>
            </a:endParaRPr>
          </a:p>
          <a:p>
            <a:pPr marL="685800" lvl="2" indent="0" algn="ctr">
              <a:lnSpc>
                <a:spcPct val="110000"/>
              </a:lnSpc>
              <a:buNone/>
            </a:pPr>
            <a:r>
              <a:rPr lang="en-ZA" dirty="0">
                <a:solidFill>
                  <a:schemeClr val="tx1">
                    <a:lumMod val="65000"/>
                    <a:lumOff val="35000"/>
                  </a:schemeClr>
                </a:solidFill>
              </a:rPr>
              <a:t>To institutionalise the District Development Model </a:t>
            </a:r>
            <a:br>
              <a:rPr lang="en-ZA" dirty="0">
                <a:solidFill>
                  <a:schemeClr val="tx1">
                    <a:lumMod val="65000"/>
                    <a:lumOff val="35000"/>
                  </a:schemeClr>
                </a:solidFill>
              </a:rPr>
            </a:br>
            <a:endParaRPr lang="en-GB" sz="1800" dirty="0"/>
          </a:p>
          <a:p>
            <a:pPr marL="0" indent="0">
              <a:lnSpc>
                <a:spcPct val="150000"/>
              </a:lnSpc>
              <a:buNone/>
            </a:pPr>
            <a:endParaRPr lang="en-GB" sz="1800" dirty="0"/>
          </a:p>
          <a:p>
            <a:pPr marL="0" indent="0">
              <a:lnSpc>
                <a:spcPct val="150000"/>
              </a:lnSpc>
              <a:buNone/>
            </a:pPr>
            <a:endParaRPr lang="en-ZA" sz="1800" dirty="0"/>
          </a:p>
        </p:txBody>
      </p:sp>
      <p:sp>
        <p:nvSpPr>
          <p:cNvPr id="4" name="Slide Number Placeholder 3"/>
          <p:cNvSpPr>
            <a:spLocks noGrp="1"/>
          </p:cNvSpPr>
          <p:nvPr>
            <p:ph type="sldNum" sz="quarter" idx="12"/>
          </p:nvPr>
        </p:nvSpPr>
        <p:spPr/>
        <p:txBody>
          <a:bodyPr/>
          <a:lstStyle/>
          <a:p>
            <a:pPr>
              <a:defRPr/>
            </a:pPr>
            <a:fld id="{7773200B-CD01-40FD-9F7E-DB68DF9A3C84}" type="slidenum">
              <a:rPr lang="en-US" altLang="en-US" smtClean="0"/>
              <a:pPr>
                <a:defRPr/>
              </a:pPr>
              <a:t>18</a:t>
            </a:fld>
            <a:endParaRPr lang="en-US" altLang="en-US" dirty="0"/>
          </a:p>
        </p:txBody>
      </p:sp>
      <p:sp>
        <p:nvSpPr>
          <p:cNvPr id="7" name="Title 1"/>
          <p:cNvSpPr txBox="1">
            <a:spLocks/>
          </p:cNvSpPr>
          <p:nvPr/>
        </p:nvSpPr>
        <p:spPr>
          <a:xfrm>
            <a:off x="0" y="149101"/>
            <a:ext cx="9144000" cy="471587"/>
          </a:xfrm>
          <a:prstGeom prst="rect">
            <a:avLst/>
          </a:prstGeom>
          <a:solidFill>
            <a:srgbClr val="F9671C"/>
          </a:solidFill>
        </p:spPr>
        <p:txBody>
          <a:bodyPr anchor="ctr"/>
          <a:lst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pPr algn="ctr" defTabSz="914400"/>
            <a:r>
              <a:rPr lang="en-US" altLang="en-US" sz="2400" dirty="0">
                <a:solidFill>
                  <a:schemeClr val="bg1"/>
                </a:solidFill>
                <a:latin typeface="Calibri"/>
                <a:cs typeface="Calibri"/>
                <a:sym typeface="Calibri Light" panose="020F0302020204030204" pitchFamily="34" charset="0"/>
              </a:rPr>
              <a:t>DDM: Institutional Arrangements</a:t>
            </a:r>
            <a:endParaRPr lang="en-ZA" sz="2400" dirty="0">
              <a:solidFill>
                <a:schemeClr val="bg1"/>
              </a:solidFill>
              <a:latin typeface="Calibri"/>
              <a:cs typeface="Calibri"/>
            </a:endParaRPr>
          </a:p>
        </p:txBody>
      </p:sp>
      <p:cxnSp>
        <p:nvCxnSpPr>
          <p:cNvPr id="8" name="Straight Connector 7"/>
          <p:cNvCxnSpPr>
            <a:cxnSpLocks noChangeShapeType="1"/>
          </p:cNvCxnSpPr>
          <p:nvPr/>
        </p:nvCxnSpPr>
        <p:spPr bwMode="auto">
          <a:xfrm>
            <a:off x="4139952" y="1268760"/>
            <a:ext cx="0" cy="4392488"/>
          </a:xfrm>
          <a:prstGeom prst="line">
            <a:avLst/>
          </a:prstGeom>
          <a:noFill/>
          <a:ln w="28575" cmpd="sng">
            <a:solidFill>
              <a:schemeClr val="bg1">
                <a:lumMod val="75000"/>
              </a:schemeClr>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2" name="Rectangle 1"/>
          <p:cNvSpPr/>
          <p:nvPr/>
        </p:nvSpPr>
        <p:spPr>
          <a:xfrm>
            <a:off x="3563888" y="814276"/>
            <a:ext cx="1008112" cy="1200329"/>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ZA" sz="7200" b="1" dirty="0">
                <a:solidFill>
                  <a:srgbClr val="FF6600"/>
                </a:solidFill>
                <a:ea typeface="+mn-ea"/>
                <a:cs typeface="Arial" panose="020B0604020202020204" pitchFamily="34" charset="0"/>
              </a:rPr>
              <a:t>5</a:t>
            </a:r>
            <a:endParaRPr lang="en-US" sz="7200" dirty="0"/>
          </a:p>
        </p:txBody>
      </p:sp>
      <p:sp>
        <p:nvSpPr>
          <p:cNvPr id="11" name="Rectangle 10"/>
          <p:cNvSpPr/>
          <p:nvPr/>
        </p:nvSpPr>
        <p:spPr>
          <a:xfrm>
            <a:off x="4262061" y="2332480"/>
            <a:ext cx="4686672" cy="4190314"/>
          </a:xfrm>
          <a:prstGeom prst="rect">
            <a:avLst/>
          </a:prstGeom>
        </p:spPr>
        <p:txBody>
          <a:bodyPr wrap="square">
            <a:spAutoFit/>
          </a:bodyPr>
          <a:lstStyle/>
          <a:p>
            <a:pPr lvl="1" indent="-457200" algn="just">
              <a:lnSpc>
                <a:spcPct val="150000"/>
              </a:lnSpc>
              <a:buFont typeface="Wingdings" panose="05000000000000000000" pitchFamily="2" charset="2"/>
              <a:buChar char="ü"/>
            </a:pPr>
            <a:r>
              <a:rPr lang="en-GB" sz="2000" dirty="0">
                <a:solidFill>
                  <a:schemeClr val="tx1">
                    <a:lumMod val="65000"/>
                    <a:lumOff val="35000"/>
                  </a:schemeClr>
                </a:solidFill>
              </a:rPr>
              <a:t>COGTA will promulgate regulations in terms of Section 47 of the Intergovernmental Relations Framework Act. </a:t>
            </a:r>
          </a:p>
          <a:p>
            <a:pPr lvl="1" indent="-457200" algn="just">
              <a:lnSpc>
                <a:spcPct val="150000"/>
              </a:lnSpc>
              <a:buFont typeface="Wingdings" panose="05000000000000000000" pitchFamily="2" charset="2"/>
              <a:buChar char="ü"/>
            </a:pPr>
            <a:r>
              <a:rPr lang="en-GB" sz="2000" dirty="0">
                <a:solidFill>
                  <a:schemeClr val="tx1">
                    <a:lumMod val="65000"/>
                    <a:lumOff val="35000"/>
                  </a:schemeClr>
                </a:solidFill>
              </a:rPr>
              <a:t>Review the local government planning system in the Municipal Systems Act.</a:t>
            </a:r>
          </a:p>
          <a:p>
            <a:pPr lvl="1" indent="-457200" algn="just">
              <a:lnSpc>
                <a:spcPct val="150000"/>
              </a:lnSpc>
              <a:buFont typeface="Wingdings" panose="05000000000000000000" pitchFamily="2" charset="2"/>
              <a:buChar char="ü"/>
            </a:pPr>
            <a:r>
              <a:rPr lang="en-GB" sz="2000" dirty="0">
                <a:solidFill>
                  <a:schemeClr val="tx1">
                    <a:lumMod val="65000"/>
                    <a:lumOff val="35000"/>
                  </a:schemeClr>
                </a:solidFill>
              </a:rPr>
              <a:t>Rationalisation of the planning instruments</a:t>
            </a:r>
          </a:p>
        </p:txBody>
      </p:sp>
    </p:spTree>
    <p:extLst>
      <p:ext uri="{BB962C8B-B14F-4D97-AF65-F5344CB8AC3E}">
        <p14:creationId xmlns:p14="http://schemas.microsoft.com/office/powerpoint/2010/main" xmlns="" val="8147008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xmlns="" id="{03614850-243F-F14E-A748-F26822F15489}"/>
              </a:ext>
            </a:extLst>
          </p:cNvPr>
          <p:cNvGraphicFramePr/>
          <p:nvPr>
            <p:extLst>
              <p:ext uri="{D42A27DB-BD31-4B8C-83A1-F6EECF244321}">
                <p14:modId xmlns:p14="http://schemas.microsoft.com/office/powerpoint/2010/main" xmlns="" val="3920990021"/>
              </p:ext>
            </p:extLst>
          </p:nvPr>
        </p:nvGraphicFramePr>
        <p:xfrm>
          <a:off x="457402" y="1507891"/>
          <a:ext cx="7848872" cy="11327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xmlns="" id="{EEBEF1F9-AA6B-3648-BEEC-BDC2A39DB3DF}"/>
              </a:ext>
            </a:extLst>
          </p:cNvPr>
          <p:cNvSpPr txBox="1"/>
          <p:nvPr/>
        </p:nvSpPr>
        <p:spPr>
          <a:xfrm>
            <a:off x="827584" y="1204010"/>
            <a:ext cx="1261306" cy="369332"/>
          </a:xfrm>
          <a:prstGeom prst="rect">
            <a:avLst/>
          </a:prstGeom>
          <a:noFill/>
        </p:spPr>
        <p:txBody>
          <a:bodyPr wrap="square" rtlCol="0">
            <a:spAutoFit/>
          </a:bodyPr>
          <a:lstStyle/>
          <a:p>
            <a:pPr algn="ctr"/>
            <a:r>
              <a:rPr lang="en-US" i="1" dirty="0"/>
              <a:t> </a:t>
            </a:r>
            <a:endParaRPr lang="en-US" i="1" dirty="0">
              <a:solidFill>
                <a:schemeClr val="tx1">
                  <a:lumMod val="65000"/>
                  <a:lumOff val="35000"/>
                </a:schemeClr>
              </a:solidFill>
            </a:endParaRPr>
          </a:p>
        </p:txBody>
      </p:sp>
      <p:sp>
        <p:nvSpPr>
          <p:cNvPr id="12" name="Slide Number Placeholder 11">
            <a:extLst>
              <a:ext uri="{FF2B5EF4-FFF2-40B4-BE49-F238E27FC236}">
                <a16:creationId xmlns:a16="http://schemas.microsoft.com/office/drawing/2014/main" xmlns="" id="{C0073148-3464-254C-8C0A-4A712C11689E}"/>
              </a:ext>
            </a:extLst>
          </p:cNvPr>
          <p:cNvSpPr>
            <a:spLocks noGrp="1"/>
          </p:cNvSpPr>
          <p:nvPr>
            <p:ph type="sldNum" sz="quarter" idx="12"/>
          </p:nvPr>
        </p:nvSpPr>
        <p:spPr/>
        <p:txBody>
          <a:bodyPr/>
          <a:lstStyle/>
          <a:p>
            <a:pPr>
              <a:defRPr/>
            </a:pPr>
            <a:fld id="{A366BFC1-2C5E-46C1-BDEF-7A7A2330CF33}" type="slidenum">
              <a:rPr lang="en-US" altLang="en-US" smtClean="0"/>
              <a:pPr>
                <a:defRPr/>
              </a:pPr>
              <a:t>19</a:t>
            </a:fld>
            <a:endParaRPr lang="en-US" altLang="en-US" dirty="0"/>
          </a:p>
        </p:txBody>
      </p:sp>
      <p:sp>
        <p:nvSpPr>
          <p:cNvPr id="14" name="Title 1"/>
          <p:cNvSpPr txBox="1">
            <a:spLocks/>
          </p:cNvSpPr>
          <p:nvPr/>
        </p:nvSpPr>
        <p:spPr>
          <a:xfrm>
            <a:off x="0" y="149101"/>
            <a:ext cx="9144000" cy="781066"/>
          </a:xfrm>
          <a:prstGeom prst="rect">
            <a:avLst/>
          </a:prstGeom>
          <a:solidFill>
            <a:srgbClr val="F9671C"/>
          </a:solidFill>
        </p:spPr>
        <p:txBody>
          <a:bodyPr anchor="ctr"/>
          <a:lst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pPr algn="ctr" defTabSz="914400"/>
            <a:r>
              <a:rPr lang="en-US" altLang="en-US" sz="2800" b="1" dirty="0">
                <a:solidFill>
                  <a:schemeClr val="bg1"/>
                </a:solidFill>
                <a:latin typeface="Arial" panose="020B0604020202020204" pitchFamily="34" charset="0"/>
                <a:cs typeface="Arial" panose="020B0604020202020204" pitchFamily="34" charset="0"/>
                <a:sym typeface="Calibri Light" panose="020F0302020204030204" pitchFamily="34" charset="0"/>
              </a:rPr>
              <a:t>District Development Model:  Medium-Term Roadmap </a:t>
            </a:r>
            <a:endParaRPr lang="en-ZA" sz="2800" b="1" dirty="0">
              <a:solidFill>
                <a:schemeClr val="bg1"/>
              </a:solidFill>
              <a:latin typeface="Arial" panose="020B0604020202020204" pitchFamily="34" charset="0"/>
              <a:cs typeface="Arial" panose="020B0604020202020204" pitchFamily="34" charset="0"/>
            </a:endParaRPr>
          </a:p>
        </p:txBody>
      </p:sp>
      <p:cxnSp>
        <p:nvCxnSpPr>
          <p:cNvPr id="21" name="Straight Connector 20"/>
          <p:cNvCxnSpPr/>
          <p:nvPr/>
        </p:nvCxnSpPr>
        <p:spPr>
          <a:xfrm>
            <a:off x="3995936" y="2640652"/>
            <a:ext cx="0" cy="491253"/>
          </a:xfrm>
          <a:prstGeom prst="line">
            <a:avLst/>
          </a:prstGeom>
          <a:ln>
            <a:solidFill>
              <a:schemeClr val="tx1">
                <a:lumMod val="75000"/>
                <a:lumOff val="25000"/>
              </a:schemeClr>
            </a:solidFill>
          </a:ln>
        </p:spPr>
        <p:style>
          <a:lnRef idx="2">
            <a:schemeClr val="accent1"/>
          </a:lnRef>
          <a:fillRef idx="0">
            <a:schemeClr val="accent1"/>
          </a:fillRef>
          <a:effectRef idx="1">
            <a:schemeClr val="accent1"/>
          </a:effectRef>
          <a:fontRef idx="minor">
            <a:schemeClr val="tx1"/>
          </a:fontRef>
        </p:style>
      </p:cxnSp>
      <p:sp>
        <p:nvSpPr>
          <p:cNvPr id="26" name="TextBox 25">
            <a:extLst>
              <a:ext uri="{FF2B5EF4-FFF2-40B4-BE49-F238E27FC236}">
                <a16:creationId xmlns:a16="http://schemas.microsoft.com/office/drawing/2014/main" xmlns="" id="{D861D15C-E3D0-2240-BEB6-56ECE6888789}"/>
              </a:ext>
            </a:extLst>
          </p:cNvPr>
          <p:cNvSpPr txBox="1"/>
          <p:nvPr/>
        </p:nvSpPr>
        <p:spPr>
          <a:xfrm>
            <a:off x="323528" y="3131905"/>
            <a:ext cx="8638603" cy="3257302"/>
          </a:xfrm>
          <a:prstGeom prst="rect">
            <a:avLst/>
          </a:prstGeom>
          <a:noFill/>
        </p:spPr>
        <p:txBody>
          <a:bodyPr wrap="square" rtlCol="0">
            <a:spAutoFit/>
          </a:bodyPr>
          <a:lstStyle/>
          <a:p>
            <a:pPr marL="252000" indent="-252000">
              <a:lnSpc>
                <a:spcPct val="150000"/>
              </a:lnSpc>
              <a:spcBef>
                <a:spcPts val="200"/>
              </a:spcBef>
              <a:spcAft>
                <a:spcPts val="200"/>
              </a:spcAft>
              <a:buClr>
                <a:schemeClr val="tx1">
                  <a:lumMod val="65000"/>
                  <a:lumOff val="35000"/>
                </a:schemeClr>
              </a:buClr>
              <a:buFont typeface="Lucida Grande"/>
              <a:buChar char="-"/>
            </a:pPr>
            <a:r>
              <a:rPr lang="en-US" dirty="0">
                <a:solidFill>
                  <a:schemeClr val="tx1">
                    <a:lumMod val="65000"/>
                    <a:lumOff val="35000"/>
                  </a:schemeClr>
                </a:solidFill>
              </a:rPr>
              <a:t>Review the current DDM implementation plan</a:t>
            </a:r>
          </a:p>
          <a:p>
            <a:pPr marL="252000" indent="-252000">
              <a:lnSpc>
                <a:spcPct val="150000"/>
              </a:lnSpc>
              <a:spcBef>
                <a:spcPts val="200"/>
              </a:spcBef>
              <a:spcAft>
                <a:spcPts val="200"/>
              </a:spcAft>
              <a:buClr>
                <a:schemeClr val="tx1">
                  <a:lumMod val="65000"/>
                  <a:lumOff val="35000"/>
                </a:schemeClr>
              </a:buClr>
              <a:buFont typeface="Lucida Grande"/>
              <a:buChar char="-"/>
            </a:pPr>
            <a:r>
              <a:rPr lang="en-US" dirty="0">
                <a:solidFill>
                  <a:schemeClr val="tx1">
                    <a:lumMod val="65000"/>
                    <a:lumOff val="35000"/>
                  </a:schemeClr>
                </a:solidFill>
              </a:rPr>
              <a:t>Update and finalize Profiles (national and provincial sector projects and budgets)</a:t>
            </a:r>
          </a:p>
          <a:p>
            <a:pPr marL="252000" indent="-252000">
              <a:lnSpc>
                <a:spcPct val="150000"/>
              </a:lnSpc>
              <a:spcBef>
                <a:spcPts val="200"/>
              </a:spcBef>
              <a:spcAft>
                <a:spcPts val="200"/>
              </a:spcAft>
              <a:buClr>
                <a:schemeClr val="tx1">
                  <a:lumMod val="65000"/>
                  <a:lumOff val="35000"/>
                </a:schemeClr>
              </a:buClr>
              <a:buFont typeface="Lucida Grande"/>
              <a:buChar char="-"/>
            </a:pPr>
            <a:r>
              <a:rPr lang="en-US" dirty="0">
                <a:solidFill>
                  <a:schemeClr val="tx1">
                    <a:lumMod val="65000"/>
                    <a:lumOff val="35000"/>
                  </a:schemeClr>
                </a:solidFill>
              </a:rPr>
              <a:t>Include district and provincial COVID-19 response plans in the DDM implementation process</a:t>
            </a:r>
          </a:p>
          <a:p>
            <a:pPr marL="252000" indent="-252000">
              <a:lnSpc>
                <a:spcPct val="150000"/>
              </a:lnSpc>
              <a:spcBef>
                <a:spcPts val="200"/>
              </a:spcBef>
              <a:spcAft>
                <a:spcPts val="200"/>
              </a:spcAft>
              <a:buClr>
                <a:schemeClr val="tx1">
                  <a:lumMod val="65000"/>
                  <a:lumOff val="35000"/>
                </a:schemeClr>
              </a:buClr>
              <a:buFont typeface="Lucida Grande"/>
              <a:buChar char="-"/>
            </a:pPr>
            <a:r>
              <a:rPr lang="en-US" dirty="0">
                <a:solidFill>
                  <a:schemeClr val="tx1">
                    <a:lumMod val="65000"/>
                    <a:lumOff val="35000"/>
                  </a:schemeClr>
                </a:solidFill>
              </a:rPr>
              <a:t>Development of One Plans </a:t>
            </a:r>
          </a:p>
          <a:p>
            <a:pPr marL="252000" indent="-252000">
              <a:lnSpc>
                <a:spcPct val="150000"/>
              </a:lnSpc>
              <a:spcBef>
                <a:spcPts val="200"/>
              </a:spcBef>
              <a:spcAft>
                <a:spcPts val="200"/>
              </a:spcAft>
              <a:buClr>
                <a:schemeClr val="tx1">
                  <a:lumMod val="65000"/>
                  <a:lumOff val="35000"/>
                </a:schemeClr>
              </a:buClr>
              <a:buFont typeface="Lucida Grande"/>
              <a:buChar char="-"/>
            </a:pPr>
            <a:r>
              <a:rPr lang="en-US" dirty="0">
                <a:solidFill>
                  <a:schemeClr val="tx1">
                    <a:lumMod val="65000"/>
                    <a:lumOff val="35000"/>
                  </a:schemeClr>
                </a:solidFill>
              </a:rPr>
              <a:t>Establishment of shared services </a:t>
            </a:r>
          </a:p>
          <a:p>
            <a:pPr marL="252000" indent="-252000">
              <a:lnSpc>
                <a:spcPct val="150000"/>
              </a:lnSpc>
              <a:spcBef>
                <a:spcPts val="200"/>
              </a:spcBef>
              <a:spcAft>
                <a:spcPts val="200"/>
              </a:spcAft>
              <a:buClr>
                <a:schemeClr val="tx1">
                  <a:lumMod val="65000"/>
                  <a:lumOff val="35000"/>
                </a:schemeClr>
              </a:buClr>
              <a:buFont typeface="Lucida Grande"/>
              <a:buChar char="-"/>
            </a:pPr>
            <a:r>
              <a:rPr lang="en-US" dirty="0">
                <a:solidFill>
                  <a:schemeClr val="tx1">
                    <a:lumMod val="65000"/>
                    <a:lumOff val="35000"/>
                  </a:schemeClr>
                </a:solidFill>
              </a:rPr>
              <a:t>Establishment of district hubs</a:t>
            </a:r>
          </a:p>
        </p:txBody>
      </p:sp>
      <p:sp>
        <p:nvSpPr>
          <p:cNvPr id="20" name="TextBox 19">
            <a:extLst>
              <a:ext uri="{FF2B5EF4-FFF2-40B4-BE49-F238E27FC236}">
                <a16:creationId xmlns:a16="http://schemas.microsoft.com/office/drawing/2014/main" xmlns="" id="{EEBEF1F9-AA6B-3648-BEEC-BDC2A39DB3DF}"/>
              </a:ext>
            </a:extLst>
          </p:cNvPr>
          <p:cNvSpPr txBox="1"/>
          <p:nvPr/>
        </p:nvSpPr>
        <p:spPr>
          <a:xfrm>
            <a:off x="1216833" y="1045516"/>
            <a:ext cx="5760640" cy="461665"/>
          </a:xfrm>
          <a:prstGeom prst="rect">
            <a:avLst/>
          </a:prstGeom>
          <a:noFill/>
        </p:spPr>
        <p:txBody>
          <a:bodyPr wrap="square" rtlCol="0">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mn-cs"/>
              </a:rPr>
              <a:t> </a:t>
            </a:r>
            <a:r>
              <a:rPr kumimoji="0" lang="en-US" b="0" i="1" u="none" strike="noStrike" kern="1200" cap="none" spc="0" normalizeH="0" baseline="0" noProof="0" dirty="0">
                <a:ln>
                  <a:noFill/>
                </a:ln>
                <a:solidFill>
                  <a:prstClr val="black">
                    <a:lumMod val="65000"/>
                    <a:lumOff val="35000"/>
                  </a:prstClr>
                </a:solidFill>
                <a:effectLst/>
                <a:uLnTx/>
                <a:uFillTx/>
              </a:rPr>
              <a:t>Now to </a:t>
            </a:r>
            <a:r>
              <a:rPr lang="en-US" i="1" noProof="0" dirty="0">
                <a:solidFill>
                  <a:prstClr val="black">
                    <a:lumMod val="65000"/>
                    <a:lumOff val="35000"/>
                  </a:prstClr>
                </a:solidFill>
              </a:rPr>
              <a:t>August</a:t>
            </a:r>
            <a:r>
              <a:rPr kumimoji="0" lang="en-US" b="0" i="1" u="none" strike="noStrike" kern="1200" cap="none" spc="0" normalizeH="0" baseline="0" noProof="0" dirty="0">
                <a:ln>
                  <a:noFill/>
                </a:ln>
                <a:solidFill>
                  <a:prstClr val="black">
                    <a:lumMod val="65000"/>
                    <a:lumOff val="35000"/>
                  </a:prstClr>
                </a:solidFill>
                <a:effectLst/>
                <a:uLnTx/>
                <a:uFillTx/>
              </a:rPr>
              <a:t> 2020</a:t>
            </a:r>
            <a:endParaRPr kumimoji="0" lang="en-US" sz="2400" b="0" i="1"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ＭＳ Ｐゴシック" pitchFamily="34" charset="-128"/>
              <a:cs typeface="+mn-cs"/>
            </a:endParaRPr>
          </a:p>
        </p:txBody>
      </p:sp>
    </p:spTree>
    <p:extLst>
      <p:ext uri="{BB962C8B-B14F-4D97-AF65-F5344CB8AC3E}">
        <p14:creationId xmlns:p14="http://schemas.microsoft.com/office/powerpoint/2010/main" xmlns="" val="29393990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9101"/>
            <a:ext cx="9144000" cy="471587"/>
          </a:xfrm>
          <a:solidFill>
            <a:srgbClr val="F9671C"/>
          </a:solidFill>
        </p:spPr>
        <p:txBody>
          <a:bodyPr/>
          <a:lstStyle/>
          <a:p>
            <a:r>
              <a:rPr lang="en-ZA" sz="2800" dirty="0">
                <a:solidFill>
                  <a:schemeClr val="bg1"/>
                </a:solidFill>
              </a:rPr>
              <a:t>Decisions of Presidential Coordinating Council </a:t>
            </a:r>
          </a:p>
        </p:txBody>
      </p:sp>
      <p:sp>
        <p:nvSpPr>
          <p:cNvPr id="3" name="Content Placeholder 2"/>
          <p:cNvSpPr>
            <a:spLocks noGrp="1"/>
          </p:cNvSpPr>
          <p:nvPr>
            <p:ph idx="1"/>
          </p:nvPr>
        </p:nvSpPr>
        <p:spPr>
          <a:xfrm>
            <a:off x="-499594" y="4231831"/>
            <a:ext cx="5220072" cy="1655503"/>
          </a:xfrm>
        </p:spPr>
        <p:txBody>
          <a:bodyPr/>
          <a:lstStyle/>
          <a:p>
            <a:pPr marL="342900" lvl="1" indent="0" algn="ctr">
              <a:lnSpc>
                <a:spcPct val="100000"/>
              </a:lnSpc>
              <a:buNone/>
            </a:pPr>
            <a:r>
              <a:rPr lang="en-ZA" sz="1900" dirty="0">
                <a:solidFill>
                  <a:schemeClr val="tx1">
                    <a:lumMod val="65000"/>
                    <a:lumOff val="35000"/>
                  </a:schemeClr>
                </a:solidFill>
              </a:rPr>
              <a:t/>
            </a:r>
            <a:br>
              <a:rPr lang="en-ZA" sz="1900" dirty="0">
                <a:solidFill>
                  <a:schemeClr val="tx1">
                    <a:lumMod val="65000"/>
                    <a:lumOff val="35000"/>
                  </a:schemeClr>
                </a:solidFill>
              </a:rPr>
            </a:br>
            <a:r>
              <a:rPr lang="en-ZA" sz="1900" b="1" dirty="0">
                <a:solidFill>
                  <a:srgbClr val="548235"/>
                </a:solidFill>
              </a:rPr>
              <a:t>DEVELOP</a:t>
            </a:r>
            <a:r>
              <a:rPr lang="en-ZA" sz="1900" dirty="0">
                <a:solidFill>
                  <a:srgbClr val="548235"/>
                </a:solidFill>
              </a:rPr>
              <a:t> </a:t>
            </a:r>
            <a:r>
              <a:rPr lang="en-ZA" sz="1900" dirty="0">
                <a:solidFill>
                  <a:schemeClr val="tx1">
                    <a:lumMod val="65000"/>
                    <a:lumOff val="35000"/>
                  </a:schemeClr>
                </a:solidFill>
              </a:rPr>
              <a:t/>
            </a:r>
            <a:br>
              <a:rPr lang="en-ZA" sz="1900" dirty="0">
                <a:solidFill>
                  <a:schemeClr val="tx1">
                    <a:lumMod val="65000"/>
                    <a:lumOff val="35000"/>
                  </a:schemeClr>
                </a:solidFill>
              </a:rPr>
            </a:br>
            <a:r>
              <a:rPr lang="en-ZA" sz="1900" dirty="0">
                <a:solidFill>
                  <a:schemeClr val="tx1">
                    <a:lumMod val="65000"/>
                    <a:lumOff val="35000"/>
                  </a:schemeClr>
                </a:solidFill>
              </a:rPr>
              <a:t>One Plan, One Budget </a:t>
            </a:r>
            <a:br>
              <a:rPr lang="en-ZA" sz="1900" dirty="0">
                <a:solidFill>
                  <a:schemeClr val="tx1">
                    <a:lumMod val="65000"/>
                    <a:lumOff val="35000"/>
                  </a:schemeClr>
                </a:solidFill>
              </a:rPr>
            </a:br>
            <a:r>
              <a:rPr lang="en-ZA" sz="1900" dirty="0">
                <a:solidFill>
                  <a:schemeClr val="tx1">
                    <a:lumMod val="65000"/>
                    <a:lumOff val="35000"/>
                  </a:schemeClr>
                </a:solidFill>
              </a:rPr>
              <a:t>for all districts </a:t>
            </a:r>
          </a:p>
        </p:txBody>
      </p:sp>
      <p:sp>
        <p:nvSpPr>
          <p:cNvPr id="4" name="Slide Number Placeholder 3"/>
          <p:cNvSpPr>
            <a:spLocks noGrp="1"/>
          </p:cNvSpPr>
          <p:nvPr>
            <p:ph type="sldNum" sz="quarter" idx="12"/>
          </p:nvPr>
        </p:nvSpPr>
        <p:spPr/>
        <p:txBody>
          <a:bodyPr/>
          <a:lstStyle/>
          <a:p>
            <a:pPr>
              <a:defRPr/>
            </a:pPr>
            <a:fld id="{7773200B-CD01-40FD-9F7E-DB68DF9A3C84}" type="slidenum">
              <a:rPr lang="en-US" altLang="en-US" smtClean="0"/>
              <a:pPr>
                <a:defRPr/>
              </a:pPr>
              <a:t>2</a:t>
            </a:fld>
            <a:endParaRPr lang="en-US" altLang="en-US" dirty="0"/>
          </a:p>
        </p:txBody>
      </p:sp>
      <p:sp>
        <p:nvSpPr>
          <p:cNvPr id="5" name="Rectangle 4"/>
          <p:cNvSpPr/>
          <p:nvPr/>
        </p:nvSpPr>
        <p:spPr>
          <a:xfrm>
            <a:off x="-229818" y="1456763"/>
            <a:ext cx="4680520" cy="969496"/>
          </a:xfrm>
          <a:prstGeom prst="rect">
            <a:avLst/>
          </a:prstGeom>
        </p:spPr>
        <p:txBody>
          <a:bodyPr wrap="square">
            <a:spAutoFit/>
          </a:bodyPr>
          <a:lstStyle/>
          <a:p>
            <a:pPr marL="342900" lvl="1" indent="0" algn="ctr">
              <a:buNone/>
            </a:pPr>
            <a:r>
              <a:rPr lang="en-ZA" sz="1900" dirty="0">
                <a:solidFill>
                  <a:schemeClr val="tx1">
                    <a:lumMod val="65000"/>
                    <a:lumOff val="35000"/>
                  </a:schemeClr>
                </a:solidFill>
              </a:rPr>
              <a:t>All spheres of government</a:t>
            </a:r>
          </a:p>
          <a:p>
            <a:pPr marL="342900" lvl="1" indent="0" algn="ctr">
              <a:buNone/>
            </a:pPr>
            <a:r>
              <a:rPr lang="en-ZA" sz="1900" b="1" dirty="0">
                <a:solidFill>
                  <a:srgbClr val="548235"/>
                </a:solidFill>
              </a:rPr>
              <a:t>IMPLEMENTING</a:t>
            </a:r>
            <a:r>
              <a:rPr lang="en-ZA" sz="1900" dirty="0">
                <a:solidFill>
                  <a:schemeClr val="tx1">
                    <a:lumMod val="65000"/>
                    <a:lumOff val="35000"/>
                  </a:schemeClr>
                </a:solidFill>
              </a:rPr>
              <a:t> </a:t>
            </a:r>
            <a:br>
              <a:rPr lang="en-ZA" sz="1900" dirty="0">
                <a:solidFill>
                  <a:schemeClr val="tx1">
                    <a:lumMod val="65000"/>
                    <a:lumOff val="35000"/>
                  </a:schemeClr>
                </a:solidFill>
              </a:rPr>
            </a:br>
            <a:r>
              <a:rPr lang="en-ZA" sz="1900" dirty="0">
                <a:solidFill>
                  <a:schemeClr val="tx1">
                    <a:lumMod val="65000"/>
                    <a:lumOff val="35000"/>
                  </a:schemeClr>
                </a:solidFill>
              </a:rPr>
              <a:t>the District Development Model </a:t>
            </a:r>
          </a:p>
        </p:txBody>
      </p:sp>
      <p:sp>
        <p:nvSpPr>
          <p:cNvPr id="7" name="Rectangle 6"/>
          <p:cNvSpPr/>
          <p:nvPr/>
        </p:nvSpPr>
        <p:spPr>
          <a:xfrm>
            <a:off x="4427984" y="1306694"/>
            <a:ext cx="4542656" cy="969496"/>
          </a:xfrm>
          <a:prstGeom prst="rect">
            <a:avLst/>
          </a:prstGeom>
        </p:spPr>
        <p:txBody>
          <a:bodyPr wrap="square">
            <a:spAutoFit/>
          </a:bodyPr>
          <a:lstStyle/>
          <a:p>
            <a:pPr marL="342900" lvl="1" indent="0" algn="ctr">
              <a:buNone/>
            </a:pPr>
            <a:r>
              <a:rPr lang="en-ZA" sz="1900" b="1" dirty="0">
                <a:solidFill>
                  <a:srgbClr val="548235"/>
                </a:solidFill>
              </a:rPr>
              <a:t>IMPLEMENTING</a:t>
            </a:r>
            <a:r>
              <a:rPr lang="en-ZA" sz="1900" dirty="0">
                <a:solidFill>
                  <a:srgbClr val="548235"/>
                </a:solidFill>
              </a:rPr>
              <a:t> </a:t>
            </a:r>
            <a:br>
              <a:rPr lang="en-ZA" sz="1900" dirty="0">
                <a:solidFill>
                  <a:srgbClr val="548235"/>
                </a:solidFill>
              </a:rPr>
            </a:br>
            <a:r>
              <a:rPr lang="en-ZA" sz="1900" dirty="0">
                <a:solidFill>
                  <a:schemeClr val="tx1">
                    <a:lumMod val="65000"/>
                    <a:lumOff val="35000"/>
                  </a:schemeClr>
                </a:solidFill>
              </a:rPr>
              <a:t>shared </a:t>
            </a:r>
            <a:br>
              <a:rPr lang="en-ZA" sz="1900" dirty="0">
                <a:solidFill>
                  <a:schemeClr val="tx1">
                    <a:lumMod val="65000"/>
                    <a:lumOff val="35000"/>
                  </a:schemeClr>
                </a:solidFill>
              </a:rPr>
            </a:br>
            <a:r>
              <a:rPr lang="en-ZA" sz="1900" dirty="0">
                <a:solidFill>
                  <a:schemeClr val="tx1">
                    <a:lumMod val="65000"/>
                    <a:lumOff val="35000"/>
                  </a:schemeClr>
                </a:solidFill>
              </a:rPr>
              <a:t>services to provide hands on support  </a:t>
            </a:r>
          </a:p>
        </p:txBody>
      </p:sp>
      <p:sp>
        <p:nvSpPr>
          <p:cNvPr id="10" name="Rectangle 9"/>
          <p:cNvSpPr/>
          <p:nvPr/>
        </p:nvSpPr>
        <p:spPr>
          <a:xfrm>
            <a:off x="94218" y="3265449"/>
            <a:ext cx="4032448" cy="923330"/>
          </a:xfrm>
          <a:prstGeom prst="rect">
            <a:avLst/>
          </a:prstGeom>
        </p:spPr>
        <p:txBody>
          <a:bodyPr wrap="square">
            <a:spAutoFit/>
          </a:bodyPr>
          <a:lstStyle/>
          <a:p>
            <a:pPr algn="ctr"/>
            <a:r>
              <a:rPr lang="en-ZA" b="1" dirty="0">
                <a:solidFill>
                  <a:srgbClr val="548235"/>
                </a:solidFill>
              </a:rPr>
              <a:t>LAUNCH</a:t>
            </a:r>
            <a:r>
              <a:rPr lang="en-ZA" dirty="0">
                <a:solidFill>
                  <a:srgbClr val="548235"/>
                </a:solidFill>
              </a:rPr>
              <a:t> </a:t>
            </a:r>
            <a:r>
              <a:rPr lang="en-ZA" dirty="0">
                <a:solidFill>
                  <a:schemeClr val="tx1">
                    <a:lumMod val="65000"/>
                    <a:lumOff val="35000"/>
                  </a:schemeClr>
                </a:solidFill>
              </a:rPr>
              <a:t/>
            </a:r>
            <a:br>
              <a:rPr lang="en-ZA" dirty="0">
                <a:solidFill>
                  <a:schemeClr val="tx1">
                    <a:lumMod val="65000"/>
                    <a:lumOff val="35000"/>
                  </a:schemeClr>
                </a:solidFill>
              </a:rPr>
            </a:br>
            <a:r>
              <a:rPr lang="en-ZA" dirty="0">
                <a:solidFill>
                  <a:schemeClr val="tx1">
                    <a:lumMod val="65000"/>
                    <a:lumOff val="35000"/>
                  </a:schemeClr>
                </a:solidFill>
              </a:rPr>
              <a:t>District Development Model in the 3 pilots</a:t>
            </a:r>
            <a:endParaRPr lang="en-US" dirty="0"/>
          </a:p>
        </p:txBody>
      </p:sp>
      <p:sp>
        <p:nvSpPr>
          <p:cNvPr id="11" name="Rectangle 10"/>
          <p:cNvSpPr/>
          <p:nvPr/>
        </p:nvSpPr>
        <p:spPr>
          <a:xfrm>
            <a:off x="4601344" y="3219283"/>
            <a:ext cx="4542656" cy="1261884"/>
          </a:xfrm>
          <a:prstGeom prst="rect">
            <a:avLst/>
          </a:prstGeom>
        </p:spPr>
        <p:txBody>
          <a:bodyPr wrap="square">
            <a:spAutoFit/>
          </a:bodyPr>
          <a:lstStyle/>
          <a:p>
            <a:pPr marL="342900" lvl="1" indent="0" algn="ctr">
              <a:buNone/>
            </a:pPr>
            <a:r>
              <a:rPr lang="en-ZA" sz="1900" b="1" dirty="0">
                <a:solidFill>
                  <a:srgbClr val="548235"/>
                </a:solidFill>
              </a:rPr>
              <a:t>NOMINATING</a:t>
            </a:r>
            <a:r>
              <a:rPr lang="en-ZA" sz="1900" dirty="0">
                <a:solidFill>
                  <a:srgbClr val="548235"/>
                </a:solidFill>
              </a:rPr>
              <a:t/>
            </a:r>
            <a:br>
              <a:rPr lang="en-ZA" sz="1900" dirty="0">
                <a:solidFill>
                  <a:srgbClr val="548235"/>
                </a:solidFill>
              </a:rPr>
            </a:br>
            <a:r>
              <a:rPr lang="en-ZA" sz="1900" dirty="0">
                <a:solidFill>
                  <a:schemeClr val="tx1">
                    <a:lumMod val="65000"/>
                    <a:lumOff val="35000"/>
                  </a:schemeClr>
                </a:solidFill>
              </a:rPr>
              <a:t>district political champions to oversee and support the implementation of the District Development Model</a:t>
            </a:r>
          </a:p>
        </p:txBody>
      </p:sp>
      <p:cxnSp>
        <p:nvCxnSpPr>
          <p:cNvPr id="8" name="Straight Connector 7"/>
          <p:cNvCxnSpPr/>
          <p:nvPr/>
        </p:nvCxnSpPr>
        <p:spPr>
          <a:xfrm>
            <a:off x="4427984" y="908720"/>
            <a:ext cx="22718" cy="5184576"/>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41783677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9144000" cy="687611"/>
          </a:xfrm>
          <a:solidFill>
            <a:schemeClr val="accent2"/>
          </a:solidFill>
        </p:spPr>
        <p:txBody>
          <a:bodyPr/>
          <a:lstStyle/>
          <a:p>
            <a:r>
              <a:rPr lang="en-ZA" sz="2800" dirty="0">
                <a:solidFill>
                  <a:schemeClr val="bg1"/>
                </a:solidFill>
              </a:rPr>
              <a:t>Alignment of DDM and COVID-19</a:t>
            </a:r>
          </a:p>
        </p:txBody>
      </p:sp>
      <p:sp>
        <p:nvSpPr>
          <p:cNvPr id="3" name="Slide Number Placeholder 2"/>
          <p:cNvSpPr>
            <a:spLocks noGrp="1"/>
          </p:cNvSpPr>
          <p:nvPr>
            <p:ph type="sldNum" sz="quarter" idx="12"/>
          </p:nvPr>
        </p:nvSpPr>
        <p:spPr/>
        <p:txBody>
          <a:bodyPr/>
          <a:lstStyle/>
          <a:p>
            <a:pPr>
              <a:defRPr/>
            </a:pPr>
            <a:fld id="{A366BFC1-2C5E-46C1-BDEF-7A7A2330CF33}" type="slidenum">
              <a:rPr lang="en-US" altLang="en-US" smtClean="0"/>
              <a:pPr>
                <a:defRPr/>
              </a:pPr>
              <a:t>20</a:t>
            </a:fld>
            <a:endParaRPr lang="en-US" altLang="en-US" dirty="0"/>
          </a:p>
        </p:txBody>
      </p:sp>
      <p:sp>
        <p:nvSpPr>
          <p:cNvPr id="4" name="TextBox 3"/>
          <p:cNvSpPr txBox="1"/>
          <p:nvPr/>
        </p:nvSpPr>
        <p:spPr>
          <a:xfrm>
            <a:off x="278730" y="1142303"/>
            <a:ext cx="8683402" cy="1315745"/>
          </a:xfrm>
          <a:prstGeom prst="rect">
            <a:avLst/>
          </a:prstGeom>
          <a:solidFill>
            <a:schemeClr val="accent6">
              <a:lumMod val="20000"/>
              <a:lumOff val="80000"/>
            </a:schemeClr>
          </a:solidFill>
          <a:ln>
            <a:solidFill>
              <a:schemeClr val="accent6">
                <a:lumMod val="60000"/>
                <a:lumOff val="40000"/>
              </a:schemeClr>
            </a:solidFill>
          </a:ln>
        </p:spPr>
        <p:txBody>
          <a:bodyPr wrap="square" rtlCol="0">
            <a:spAutoFit/>
          </a:bodyPr>
          <a:lstStyle/>
          <a:p>
            <a:r>
              <a:rPr lang="en-ZA" b="1" dirty="0"/>
              <a:t>Overarching Approach: </a:t>
            </a:r>
          </a:p>
          <a:p>
            <a:endParaRPr lang="en-ZA" sz="1050" b="1" dirty="0"/>
          </a:p>
          <a:p>
            <a:pPr marL="285750" indent="-285750">
              <a:buFont typeface="Arial" panose="020B0604020202020204" pitchFamily="34" charset="0"/>
              <a:buChar char="•"/>
            </a:pPr>
            <a:r>
              <a:rPr lang="en-ZA" sz="1700" b="1" i="1" dirty="0"/>
              <a:t>COVD-19 response and recovery to be driven through  and coordinated district and metro spaces and</a:t>
            </a:r>
          </a:p>
          <a:p>
            <a:pPr marL="285750" indent="-285750">
              <a:buFont typeface="Arial" panose="020B0604020202020204" pitchFamily="34" charset="0"/>
              <a:buChar char="•"/>
            </a:pPr>
            <a:r>
              <a:rPr lang="en-ZA" sz="1700" b="1" i="1" dirty="0"/>
              <a:t>Apply a differentiated district based approach to COVID response </a:t>
            </a:r>
          </a:p>
        </p:txBody>
      </p:sp>
      <p:sp>
        <p:nvSpPr>
          <p:cNvPr id="5" name="Rectangle 4"/>
          <p:cNvSpPr/>
          <p:nvPr/>
        </p:nvSpPr>
        <p:spPr>
          <a:xfrm>
            <a:off x="278730" y="2637844"/>
            <a:ext cx="8683402" cy="3508653"/>
          </a:xfrm>
          <a:prstGeom prst="rect">
            <a:avLst/>
          </a:prstGeom>
          <a:solidFill>
            <a:schemeClr val="accent2">
              <a:lumMod val="40000"/>
              <a:lumOff val="60000"/>
            </a:schemeClr>
          </a:solidFill>
          <a:ln>
            <a:solidFill>
              <a:schemeClr val="accent2">
                <a:lumMod val="75000"/>
              </a:schemeClr>
            </a:solidFill>
          </a:ln>
        </p:spPr>
        <p:txBody>
          <a:bodyPr wrap="square">
            <a:spAutoFit/>
          </a:bodyPr>
          <a:lstStyle/>
          <a:p>
            <a:r>
              <a:rPr lang="en-ZA" b="1" dirty="0"/>
              <a:t>Specific Interventions: </a:t>
            </a:r>
          </a:p>
          <a:p>
            <a:pPr marL="342900" indent="-342900">
              <a:lnSpc>
                <a:spcPct val="150000"/>
              </a:lnSpc>
              <a:buFont typeface="+mj-lt"/>
              <a:buAutoNum type="alphaLcPeriod"/>
            </a:pPr>
            <a:r>
              <a:rPr lang="en-ZA" sz="1700" dirty="0"/>
              <a:t>Collect spatial data in districts and metros on hotspots/epicentre</a:t>
            </a:r>
          </a:p>
          <a:p>
            <a:pPr marL="342900" indent="-342900">
              <a:lnSpc>
                <a:spcPct val="150000"/>
              </a:lnSpc>
              <a:buFont typeface="+mj-lt"/>
              <a:buAutoNum type="alphaLcPeriod"/>
            </a:pPr>
            <a:r>
              <a:rPr lang="en-ZA" sz="1700" dirty="0"/>
              <a:t>Spatially map infections, spread, quarantine sites, public spaces and any other critical intelligence within a district/metro to inform responses (Level 1 – 5)</a:t>
            </a:r>
          </a:p>
          <a:p>
            <a:pPr marL="342900" indent="-342900">
              <a:lnSpc>
                <a:spcPct val="150000"/>
              </a:lnSpc>
              <a:buFont typeface="+mj-lt"/>
              <a:buAutoNum type="alphaLcPeriod"/>
            </a:pPr>
            <a:r>
              <a:rPr lang="en-ZA" sz="1700" dirty="0"/>
              <a:t>Develop district and metro based response strategies and interventions </a:t>
            </a:r>
          </a:p>
          <a:p>
            <a:pPr marL="342900" indent="-342900">
              <a:lnSpc>
                <a:spcPct val="150000"/>
              </a:lnSpc>
              <a:buFont typeface="+mj-lt"/>
              <a:buAutoNum type="alphaLcPeriod"/>
            </a:pPr>
            <a:r>
              <a:rPr lang="en-ZA" sz="1700" dirty="0"/>
              <a:t>Develop COVID-19 inclusive One Plans that coordinates government and private sector programmes and responses over the short, medium and long term aimed at saving lives and economic recovery</a:t>
            </a:r>
          </a:p>
          <a:p>
            <a:pPr marL="342900" indent="-342900">
              <a:lnSpc>
                <a:spcPct val="150000"/>
              </a:lnSpc>
              <a:buFont typeface="+mj-lt"/>
              <a:buAutoNum type="alphaLcPeriod"/>
            </a:pPr>
            <a:r>
              <a:rPr lang="en-ZA" sz="1700" dirty="0"/>
              <a:t>Develop and implement district based budgets informed by the COVID-19 One Plans </a:t>
            </a:r>
          </a:p>
        </p:txBody>
      </p:sp>
    </p:spTree>
    <p:extLst>
      <p:ext uri="{BB962C8B-B14F-4D97-AF65-F5344CB8AC3E}">
        <p14:creationId xmlns:p14="http://schemas.microsoft.com/office/powerpoint/2010/main" xmlns="" val="23288761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AEFF4E0-09CF-465B-A129-0A4208E40038}" type="slidenum">
              <a:rPr lang="en-ZA" b="1">
                <a:solidFill>
                  <a:schemeClr val="tx1"/>
                </a:solidFill>
                <a:latin typeface="Calibri" panose="020F0502020204030204"/>
              </a:rPr>
              <a:pPr/>
              <a:t>21</a:t>
            </a:fld>
            <a:endParaRPr lang="en-ZA" b="1" dirty="0">
              <a:solidFill>
                <a:schemeClr val="tx1"/>
              </a:solidFill>
              <a:latin typeface="Calibri" panose="020F0502020204030204"/>
            </a:endParaRPr>
          </a:p>
        </p:txBody>
      </p:sp>
      <p:sp>
        <p:nvSpPr>
          <p:cNvPr id="9" name="Rectangle 8">
            <a:extLst>
              <a:ext uri="{FF2B5EF4-FFF2-40B4-BE49-F238E27FC236}">
                <a16:creationId xmlns:a16="http://schemas.microsoft.com/office/drawing/2014/main" xmlns="" id="{BD61279D-93EF-4B56-BB79-72C29194172B}"/>
              </a:ext>
            </a:extLst>
          </p:cNvPr>
          <p:cNvSpPr/>
          <p:nvPr/>
        </p:nvSpPr>
        <p:spPr>
          <a:xfrm>
            <a:off x="496956" y="861687"/>
            <a:ext cx="8467532" cy="5780044"/>
          </a:xfrm>
          <a:prstGeom prst="rect">
            <a:avLst/>
          </a:prstGeom>
          <a:ln>
            <a:noFill/>
            <a:prstDash val="dash"/>
          </a:ln>
        </p:spPr>
        <p:txBody>
          <a:bodyPr wrap="square">
            <a:spAutoFit/>
          </a:bodyPr>
          <a:lstStyle/>
          <a:p>
            <a:pPr marL="285750" indent="-285750">
              <a:lnSpc>
                <a:spcPct val="110000"/>
              </a:lnSpc>
              <a:buFont typeface="Wingdings" panose="05000000000000000000" pitchFamily="2" charset="2"/>
              <a:buChar char="v"/>
            </a:pPr>
            <a:r>
              <a:rPr lang="en-US" sz="1600" dirty="0">
                <a:cs typeface="Arial" panose="020B0604020202020204" pitchFamily="34" charset="0"/>
              </a:rPr>
              <a:t>The COGTA Minister, Dr Dlamini Zuma, issued Regulations regarding the steps necessary to prevent an escalation of the disaster or to alleviate, contain and </a:t>
            </a:r>
            <a:r>
              <a:rPr lang="en-US" sz="1600" dirty="0" err="1">
                <a:cs typeface="Arial" panose="020B0604020202020204" pitchFamily="34" charset="0"/>
              </a:rPr>
              <a:t>minimise</a:t>
            </a:r>
            <a:r>
              <a:rPr lang="en-US" sz="1600" dirty="0">
                <a:cs typeface="Arial" panose="020B0604020202020204" pitchFamily="34" charset="0"/>
              </a:rPr>
              <a:t> the effects of the disaster. </a:t>
            </a:r>
          </a:p>
          <a:p>
            <a:pPr>
              <a:lnSpc>
                <a:spcPct val="110000"/>
              </a:lnSpc>
            </a:pPr>
            <a:endParaRPr lang="en-US" sz="1600" dirty="0">
              <a:cs typeface="Arial" panose="020B0604020202020204" pitchFamily="34" charset="0"/>
            </a:endParaRPr>
          </a:p>
          <a:p>
            <a:pPr marL="285750" indent="-285750">
              <a:lnSpc>
                <a:spcPct val="110000"/>
              </a:lnSpc>
              <a:buFont typeface="Wingdings" panose="05000000000000000000" pitchFamily="2" charset="2"/>
              <a:buChar char="v"/>
            </a:pPr>
            <a:r>
              <a:rPr lang="en-US" sz="1600" dirty="0">
                <a:cs typeface="Arial" panose="020B0604020202020204" pitchFamily="34" charset="0"/>
              </a:rPr>
              <a:t>The following structures were established for the purposes of coordinating and guiding government response to the pandemic by all spheres of government and the society:</a:t>
            </a:r>
          </a:p>
          <a:p>
            <a:pPr>
              <a:lnSpc>
                <a:spcPct val="110000"/>
              </a:lnSpc>
            </a:pPr>
            <a:endParaRPr lang="en-US" sz="1600" dirty="0">
              <a:cs typeface="Arial" panose="020B0604020202020204" pitchFamily="34" charset="0"/>
            </a:endParaRPr>
          </a:p>
          <a:p>
            <a:pPr marL="742950" lvl="1" indent="-285750">
              <a:lnSpc>
                <a:spcPct val="110000"/>
              </a:lnSpc>
              <a:buFont typeface="Wingdings" panose="05000000000000000000" pitchFamily="2" charset="2"/>
              <a:buChar char="ü"/>
            </a:pPr>
            <a:r>
              <a:rPr lang="en-US" sz="1600" dirty="0">
                <a:cs typeface="Arial" panose="020B0604020202020204" pitchFamily="34" charset="0"/>
              </a:rPr>
              <a:t>National Coronavirus Command Council (NCCC) chaired by the President </a:t>
            </a:r>
          </a:p>
          <a:p>
            <a:pPr marL="742950" lvl="1" indent="-285750">
              <a:lnSpc>
                <a:spcPct val="110000"/>
              </a:lnSpc>
              <a:buFont typeface="Wingdings" panose="05000000000000000000" pitchFamily="2" charset="2"/>
              <a:buChar char="ü"/>
            </a:pPr>
            <a:r>
              <a:rPr lang="en-US" sz="1600" dirty="0">
                <a:cs typeface="Arial" panose="020B0604020202020204" pitchFamily="34" charset="0"/>
              </a:rPr>
              <a:t>Provincial Coronavirus Command Council (NCCC) Chaired by the Premiers</a:t>
            </a:r>
          </a:p>
          <a:p>
            <a:pPr marL="742950" lvl="1" indent="-285750">
              <a:lnSpc>
                <a:spcPct val="110000"/>
              </a:lnSpc>
              <a:buFont typeface="Wingdings" panose="05000000000000000000" pitchFamily="2" charset="2"/>
              <a:buChar char="ü"/>
            </a:pPr>
            <a:r>
              <a:rPr lang="en-US" sz="1600" dirty="0">
                <a:cs typeface="Arial" panose="020B0604020202020204" pitchFamily="34" charset="0"/>
              </a:rPr>
              <a:t>District Coronavirus Command Council (NCCC) chaired by Mayors</a:t>
            </a:r>
          </a:p>
          <a:p>
            <a:pPr marL="742950" lvl="1" indent="-285750">
              <a:lnSpc>
                <a:spcPct val="110000"/>
              </a:lnSpc>
              <a:buFont typeface="Wingdings" panose="05000000000000000000" pitchFamily="2" charset="2"/>
              <a:buChar char="ü"/>
            </a:pPr>
            <a:endParaRPr lang="en-US" sz="1600" dirty="0">
              <a:cs typeface="Arial" panose="020B0604020202020204" pitchFamily="34" charset="0"/>
            </a:endParaRPr>
          </a:p>
          <a:p>
            <a:pPr marL="363538" lvl="1" indent="-363538">
              <a:lnSpc>
                <a:spcPct val="110000"/>
              </a:lnSpc>
              <a:buFont typeface="Wingdings" panose="05000000000000000000" pitchFamily="2" charset="2"/>
              <a:buChar char="v"/>
            </a:pPr>
            <a:r>
              <a:rPr lang="en-US" sz="1600" dirty="0">
                <a:cs typeface="Arial" panose="020B0604020202020204" pitchFamily="34" charset="0"/>
              </a:rPr>
              <a:t>The following </a:t>
            </a:r>
            <a:r>
              <a:rPr lang="en-US" sz="1600" b="1" dirty="0">
                <a:cs typeface="Arial" panose="020B0604020202020204" pitchFamily="34" charset="0"/>
              </a:rPr>
              <a:t>operational structures </a:t>
            </a:r>
            <a:r>
              <a:rPr lang="en-US" sz="1600" dirty="0">
                <a:cs typeface="Arial" panose="020B0604020202020204" pitchFamily="34" charset="0"/>
              </a:rPr>
              <a:t>were also established to coordinate mitigation efforts:  </a:t>
            </a:r>
          </a:p>
          <a:p>
            <a:pPr marL="742950" lvl="1" indent="-285750">
              <a:lnSpc>
                <a:spcPct val="110000"/>
              </a:lnSpc>
              <a:buFont typeface="Wingdings" panose="05000000000000000000" pitchFamily="2" charset="2"/>
              <a:buChar char="ü"/>
            </a:pPr>
            <a:r>
              <a:rPr lang="en-US" sz="1600" dirty="0">
                <a:cs typeface="Arial" panose="020B0604020202020204" pitchFamily="34" charset="0"/>
              </a:rPr>
              <a:t>National Disaster Operations Centre (NDOC) </a:t>
            </a:r>
          </a:p>
          <a:p>
            <a:pPr marL="742950" lvl="1" indent="-285750">
              <a:lnSpc>
                <a:spcPct val="110000"/>
              </a:lnSpc>
              <a:buFont typeface="Wingdings" panose="05000000000000000000" pitchFamily="2" charset="2"/>
              <a:buChar char="ü"/>
            </a:pPr>
            <a:r>
              <a:rPr lang="en-US" sz="1600" dirty="0">
                <a:cs typeface="Arial" panose="020B0604020202020204" pitchFamily="34" charset="0"/>
              </a:rPr>
              <a:t>Provincial Disaster Operations Centre (PDOC)</a:t>
            </a:r>
          </a:p>
          <a:p>
            <a:pPr marL="742950" lvl="1" indent="-285750">
              <a:lnSpc>
                <a:spcPct val="110000"/>
              </a:lnSpc>
              <a:buFont typeface="Wingdings" panose="05000000000000000000" pitchFamily="2" charset="2"/>
              <a:buChar char="ü"/>
            </a:pPr>
            <a:r>
              <a:rPr lang="en-US" sz="1600" dirty="0">
                <a:cs typeface="Arial" panose="020B0604020202020204" pitchFamily="34" charset="0"/>
              </a:rPr>
              <a:t>District/Metro Disaster Operations Centre (PDOC) </a:t>
            </a:r>
          </a:p>
          <a:p>
            <a:pPr marL="742950" lvl="1" indent="-285750">
              <a:lnSpc>
                <a:spcPct val="110000"/>
              </a:lnSpc>
              <a:buFont typeface="Wingdings" panose="05000000000000000000" pitchFamily="2" charset="2"/>
              <a:buChar char="v"/>
            </a:pPr>
            <a:endParaRPr lang="en-US" sz="1600" dirty="0">
              <a:cs typeface="Arial" panose="020B0604020202020204" pitchFamily="34" charset="0"/>
            </a:endParaRPr>
          </a:p>
          <a:p>
            <a:pPr marL="285750" indent="-285750">
              <a:lnSpc>
                <a:spcPct val="110000"/>
              </a:lnSpc>
              <a:buFont typeface="Wingdings" panose="05000000000000000000" pitchFamily="2" charset="2"/>
              <a:buChar char="v"/>
            </a:pPr>
            <a:r>
              <a:rPr lang="en-US" sz="1600" dirty="0">
                <a:cs typeface="Arial" panose="020B0604020202020204" pitchFamily="34" charset="0"/>
              </a:rPr>
              <a:t>The </a:t>
            </a:r>
            <a:r>
              <a:rPr lang="en-US" sz="1600" b="1" dirty="0">
                <a:cs typeface="Arial" panose="020B0604020202020204" pitchFamily="34" charset="0"/>
              </a:rPr>
              <a:t>NATJOINTS</a:t>
            </a:r>
            <a:r>
              <a:rPr lang="en-US" sz="1600" dirty="0">
                <a:cs typeface="Arial" panose="020B0604020202020204" pitchFamily="34" charset="0"/>
              </a:rPr>
              <a:t> has also been established to provide overall coordination of the response to COVID-19 and provide regular reports to the NCCC. In the same way the </a:t>
            </a:r>
            <a:r>
              <a:rPr lang="en-US" sz="1600" dirty="0" err="1">
                <a:cs typeface="Arial" panose="020B0604020202020204" pitchFamily="34" charset="0"/>
              </a:rPr>
              <a:t>ProvJoints</a:t>
            </a:r>
            <a:r>
              <a:rPr lang="en-US" sz="1600" dirty="0">
                <a:cs typeface="Arial" panose="020B0604020202020204" pitchFamily="34" charset="0"/>
              </a:rPr>
              <a:t> chaired by the Security cluster have been established  and these report to the NATJOINTS</a:t>
            </a:r>
          </a:p>
        </p:txBody>
      </p:sp>
      <p:sp>
        <p:nvSpPr>
          <p:cNvPr id="7" name="Text Placeholder 7">
            <a:extLst>
              <a:ext uri="{FF2B5EF4-FFF2-40B4-BE49-F238E27FC236}">
                <a16:creationId xmlns:a16="http://schemas.microsoft.com/office/drawing/2014/main" xmlns="" id="{A9F67891-1B93-49D4-A8A4-F8BACB4F2ADA}"/>
              </a:ext>
            </a:extLst>
          </p:cNvPr>
          <p:cNvSpPr>
            <a:spLocks noGrp="1"/>
          </p:cNvSpPr>
          <p:nvPr>
            <p:ph type="body" sz="quarter" idx="13"/>
          </p:nvPr>
        </p:nvSpPr>
        <p:spPr>
          <a:xfrm>
            <a:off x="0" y="188640"/>
            <a:ext cx="9144000" cy="673047"/>
          </a:xfrm>
          <a:solidFill>
            <a:schemeClr val="accent2"/>
          </a:solidFill>
        </p:spPr>
        <p:txBody>
          <a:bodyPr/>
          <a:lstStyle/>
          <a:p>
            <a:r>
              <a:rPr lang="en-US" sz="2800" dirty="0">
                <a:solidFill>
                  <a:schemeClr val="bg1"/>
                </a:solidFill>
              </a:rPr>
              <a:t>COGTA - COVID-19 coordination </a:t>
            </a:r>
          </a:p>
        </p:txBody>
      </p:sp>
    </p:spTree>
    <p:extLst>
      <p:ext uri="{BB962C8B-B14F-4D97-AF65-F5344CB8AC3E}">
        <p14:creationId xmlns:p14="http://schemas.microsoft.com/office/powerpoint/2010/main" xmlns="" val="15293048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AEFF4E0-09CF-465B-A129-0A4208E40038}" type="slidenum">
              <a:rPr lang="en-ZA" b="1">
                <a:solidFill>
                  <a:schemeClr val="tx1"/>
                </a:solidFill>
                <a:latin typeface="Calibri" panose="020F0502020204030204"/>
              </a:rPr>
              <a:pPr/>
              <a:t>22</a:t>
            </a:fld>
            <a:endParaRPr lang="en-ZA" b="1" dirty="0">
              <a:solidFill>
                <a:schemeClr val="tx1"/>
              </a:solidFill>
              <a:latin typeface="Calibri" panose="020F0502020204030204"/>
            </a:endParaRPr>
          </a:p>
        </p:txBody>
      </p:sp>
      <p:sp>
        <p:nvSpPr>
          <p:cNvPr id="9" name="Rectangle 8">
            <a:extLst>
              <a:ext uri="{FF2B5EF4-FFF2-40B4-BE49-F238E27FC236}">
                <a16:creationId xmlns:a16="http://schemas.microsoft.com/office/drawing/2014/main" xmlns="" id="{BD61279D-93EF-4B56-BB79-72C29194172B}"/>
              </a:ext>
            </a:extLst>
          </p:cNvPr>
          <p:cNvSpPr/>
          <p:nvPr/>
        </p:nvSpPr>
        <p:spPr>
          <a:xfrm>
            <a:off x="306895" y="858485"/>
            <a:ext cx="8640960" cy="4708981"/>
          </a:xfrm>
          <a:prstGeom prst="rect">
            <a:avLst/>
          </a:prstGeom>
          <a:ln>
            <a:noFill/>
            <a:prstDash val="dash"/>
          </a:ln>
        </p:spPr>
        <p:txBody>
          <a:bodyPr wrap="square">
            <a:spAutoFit/>
          </a:bodyPr>
          <a:lstStyle/>
          <a:p>
            <a:pPr marL="285750" indent="-285750">
              <a:buFont typeface="Wingdings" panose="05000000000000000000" pitchFamily="2" charset="2"/>
              <a:buChar char="v"/>
            </a:pPr>
            <a:r>
              <a:rPr lang="en-US" sz="1600" dirty="0">
                <a:cs typeface="Arial" panose="020B0604020202020204" pitchFamily="34" charset="0"/>
              </a:rPr>
              <a:t>The </a:t>
            </a:r>
            <a:r>
              <a:rPr lang="en-US" sz="1600" b="1" dirty="0">
                <a:cs typeface="Arial" panose="020B0604020202020204" pitchFamily="34" charset="0"/>
              </a:rPr>
              <a:t>NATJOINTS Committee meets daily and processes progress reports from the various work streams. The NATJOINTS Committee also </a:t>
            </a:r>
            <a:r>
              <a:rPr lang="en-US" sz="1600" dirty="0">
                <a:cs typeface="Arial" panose="020B0604020202020204" pitchFamily="34" charset="0"/>
              </a:rPr>
              <a:t>coordinates all the </a:t>
            </a:r>
            <a:r>
              <a:rPr lang="en-US" sz="1600" dirty="0">
                <a:effectLst>
                  <a:outerShdw blurRad="38100" dist="38100" dir="2700000" algn="tl">
                    <a:srgbClr val="000000">
                      <a:alpha val="43137"/>
                    </a:srgbClr>
                  </a:outerShdw>
                </a:effectLst>
                <a:cs typeface="Arial" panose="020B0604020202020204" pitchFamily="34" charset="0"/>
              </a:rPr>
              <a:t>9 PROVJOINTS  </a:t>
            </a:r>
            <a:r>
              <a:rPr lang="en-US" sz="1600" dirty="0">
                <a:cs typeface="Arial" panose="020B0604020202020204" pitchFamily="34" charset="0"/>
              </a:rPr>
              <a:t>and</a:t>
            </a:r>
            <a:r>
              <a:rPr lang="en-US" sz="1600" dirty="0">
                <a:effectLst>
                  <a:outerShdw blurRad="38100" dist="38100" dir="2700000" algn="tl">
                    <a:srgbClr val="000000">
                      <a:alpha val="43137"/>
                    </a:srgbClr>
                  </a:outerShdw>
                </a:effectLst>
                <a:cs typeface="Arial" panose="020B0604020202020204" pitchFamily="34" charset="0"/>
              </a:rPr>
              <a:t> </a:t>
            </a:r>
            <a:r>
              <a:rPr lang="en-US" sz="1600" dirty="0">
                <a:cs typeface="Arial" panose="020B0604020202020204" pitchFamily="34" charset="0"/>
              </a:rPr>
              <a:t>operates through a number of </a:t>
            </a:r>
            <a:r>
              <a:rPr lang="en-US" sz="1600" dirty="0" err="1">
                <a:cs typeface="Arial" panose="020B0604020202020204" pitchFamily="34" charset="0"/>
              </a:rPr>
              <a:t>Workstreams</a:t>
            </a:r>
            <a:r>
              <a:rPr lang="en-US" sz="1600" dirty="0">
                <a:cs typeface="Arial" panose="020B0604020202020204" pitchFamily="34" charset="0"/>
              </a:rPr>
              <a:t> were COGTA is presented have been established as follows:</a:t>
            </a:r>
          </a:p>
          <a:p>
            <a:endParaRPr lang="en-US" sz="1600" dirty="0">
              <a:cs typeface="Arial" panose="020B0604020202020204" pitchFamily="34" charset="0"/>
            </a:endParaRPr>
          </a:p>
          <a:p>
            <a:pPr marL="536575" lvl="1" indent="-268288">
              <a:buFont typeface="Wingdings" panose="05000000000000000000" pitchFamily="2" charset="2"/>
              <a:buChar char="v"/>
            </a:pPr>
            <a:r>
              <a:rPr lang="en-US" sz="1600" dirty="0">
                <a:effectLst>
                  <a:outerShdw blurRad="38100" dist="38100" dir="2700000" algn="tl">
                    <a:srgbClr val="000000">
                      <a:alpha val="43137"/>
                    </a:srgbClr>
                  </a:outerShdw>
                </a:effectLst>
                <a:cs typeface="Arial" panose="020B0604020202020204" pitchFamily="34" charset="0"/>
              </a:rPr>
              <a:t>Intelligence Coordinating Committee;</a:t>
            </a:r>
            <a:endParaRPr lang="en-US" sz="1600" dirty="0">
              <a:cs typeface="Arial" panose="020B0604020202020204" pitchFamily="34" charset="0"/>
            </a:endParaRPr>
          </a:p>
          <a:p>
            <a:pPr marL="536575" lvl="1" indent="-268288">
              <a:buFont typeface="Wingdings" panose="05000000000000000000" pitchFamily="2" charset="2"/>
              <a:buChar char="v"/>
            </a:pPr>
            <a:r>
              <a:rPr lang="en-US" sz="1600" dirty="0">
                <a:effectLst>
                  <a:outerShdw blurRad="38100" dist="38100" dir="2700000" algn="tl">
                    <a:srgbClr val="000000">
                      <a:alpha val="43137"/>
                    </a:srgbClr>
                  </a:outerShdw>
                </a:effectLst>
                <a:cs typeface="Arial" panose="020B0604020202020204" pitchFamily="34" charset="0"/>
              </a:rPr>
              <a:t>Public Health Infections Containment ;</a:t>
            </a:r>
            <a:r>
              <a:rPr lang="en-US" sz="1600" dirty="0">
                <a:cs typeface="Arial" panose="020B0604020202020204" pitchFamily="34" charset="0"/>
              </a:rPr>
              <a:t>  </a:t>
            </a:r>
          </a:p>
          <a:p>
            <a:pPr marL="536575" lvl="1" indent="-268288">
              <a:buFont typeface="Wingdings" panose="05000000000000000000" pitchFamily="2" charset="2"/>
              <a:buChar char="v"/>
            </a:pPr>
            <a:r>
              <a:rPr lang="en-US" sz="1600" dirty="0">
                <a:effectLst>
                  <a:outerShdw blurRad="38100" dist="38100" dir="2700000" algn="tl">
                    <a:srgbClr val="000000">
                      <a:alpha val="43137"/>
                    </a:srgbClr>
                  </a:outerShdw>
                </a:effectLst>
                <a:cs typeface="Arial" panose="020B0604020202020204" pitchFamily="34" charset="0"/>
              </a:rPr>
              <a:t>Economic </a:t>
            </a:r>
            <a:r>
              <a:rPr lang="en-US" sz="1600" dirty="0" err="1">
                <a:effectLst>
                  <a:outerShdw blurRad="38100" dist="38100" dir="2700000" algn="tl">
                    <a:srgbClr val="000000">
                      <a:alpha val="43137"/>
                    </a:srgbClr>
                  </a:outerShdw>
                </a:effectLst>
                <a:cs typeface="Arial" panose="020B0604020202020204" pitchFamily="34" charset="0"/>
              </a:rPr>
              <a:t>Workstream</a:t>
            </a:r>
            <a:r>
              <a:rPr lang="en-US" sz="1600" dirty="0">
                <a:effectLst>
                  <a:outerShdw blurRad="38100" dist="38100" dir="2700000" algn="tl">
                    <a:srgbClr val="000000">
                      <a:alpha val="43137"/>
                    </a:srgbClr>
                  </a:outerShdw>
                </a:effectLst>
                <a:cs typeface="Arial" panose="020B0604020202020204" pitchFamily="34" charset="0"/>
              </a:rPr>
              <a:t>;</a:t>
            </a:r>
            <a:endParaRPr lang="en-US" sz="1600" dirty="0">
              <a:cs typeface="Arial" panose="020B0604020202020204" pitchFamily="34" charset="0"/>
            </a:endParaRPr>
          </a:p>
          <a:p>
            <a:pPr marL="536575" lvl="1" indent="-268288">
              <a:buFont typeface="Wingdings" panose="05000000000000000000" pitchFamily="2" charset="2"/>
              <a:buChar char="v"/>
            </a:pPr>
            <a:r>
              <a:rPr lang="en-US" sz="1600" dirty="0">
                <a:effectLst>
                  <a:outerShdw blurRad="38100" dist="38100" dir="2700000" algn="tl">
                    <a:srgbClr val="000000">
                      <a:alpha val="43137"/>
                    </a:srgbClr>
                  </a:outerShdw>
                </a:effectLst>
                <a:cs typeface="Arial" panose="020B0604020202020204" pitchFamily="34" charset="0"/>
              </a:rPr>
              <a:t>Legal </a:t>
            </a:r>
            <a:r>
              <a:rPr lang="en-US" sz="1600" dirty="0" err="1">
                <a:effectLst>
                  <a:outerShdw blurRad="38100" dist="38100" dir="2700000" algn="tl">
                    <a:srgbClr val="000000">
                      <a:alpha val="43137"/>
                    </a:srgbClr>
                  </a:outerShdw>
                </a:effectLst>
                <a:cs typeface="Arial" panose="020B0604020202020204" pitchFamily="34" charset="0"/>
              </a:rPr>
              <a:t>Workstream</a:t>
            </a:r>
            <a:r>
              <a:rPr lang="en-US" sz="1600" dirty="0">
                <a:effectLst>
                  <a:outerShdw blurRad="38100" dist="38100" dir="2700000" algn="tl">
                    <a:srgbClr val="000000">
                      <a:alpha val="43137"/>
                    </a:srgbClr>
                  </a:outerShdw>
                </a:effectLst>
                <a:cs typeface="Arial" panose="020B0604020202020204" pitchFamily="34" charset="0"/>
              </a:rPr>
              <a:t>; and </a:t>
            </a:r>
            <a:endParaRPr lang="en-US" sz="1600" dirty="0">
              <a:cs typeface="Arial" panose="020B0604020202020204" pitchFamily="34" charset="0"/>
            </a:endParaRPr>
          </a:p>
          <a:p>
            <a:pPr marL="536575" lvl="1" indent="-268288">
              <a:buFont typeface="Wingdings" panose="05000000000000000000" pitchFamily="2" charset="2"/>
              <a:buChar char="v"/>
            </a:pPr>
            <a:r>
              <a:rPr lang="en-US" sz="1600" dirty="0">
                <a:effectLst>
                  <a:outerShdw blurRad="38100" dist="38100" dir="2700000" algn="tl">
                    <a:srgbClr val="000000">
                      <a:alpha val="43137"/>
                    </a:srgbClr>
                  </a:outerShdw>
                </a:effectLst>
                <a:cs typeface="Arial" panose="020B0604020202020204" pitchFamily="34" charset="0"/>
              </a:rPr>
              <a:t>Social Impact </a:t>
            </a:r>
            <a:r>
              <a:rPr lang="en-US" sz="1600" dirty="0" err="1">
                <a:effectLst>
                  <a:outerShdw blurRad="38100" dist="38100" dir="2700000" algn="tl">
                    <a:srgbClr val="000000">
                      <a:alpha val="43137"/>
                    </a:srgbClr>
                  </a:outerShdw>
                </a:effectLst>
                <a:cs typeface="Arial" panose="020B0604020202020204" pitchFamily="34" charset="0"/>
              </a:rPr>
              <a:t>Workstream</a:t>
            </a:r>
            <a:r>
              <a:rPr lang="en-US" sz="1600" dirty="0">
                <a:effectLst>
                  <a:outerShdw blurRad="38100" dist="38100" dir="2700000" algn="tl">
                    <a:srgbClr val="000000">
                      <a:alpha val="43137"/>
                    </a:srgbClr>
                  </a:outerShdw>
                </a:effectLst>
                <a:cs typeface="Arial" panose="020B0604020202020204" pitchFamily="34" charset="0"/>
              </a:rPr>
              <a:t> Ports of Entry </a:t>
            </a:r>
          </a:p>
          <a:p>
            <a:pPr marL="536575" lvl="1" indent="-268288">
              <a:buFont typeface="Wingdings" panose="05000000000000000000" pitchFamily="2" charset="2"/>
              <a:buChar char="v"/>
            </a:pPr>
            <a:endParaRPr lang="en-US" sz="1400" dirty="0">
              <a:effectLst>
                <a:outerShdw blurRad="38100" dist="38100" dir="2700000" algn="tl">
                  <a:srgbClr val="000000">
                    <a:alpha val="43137"/>
                  </a:srgbClr>
                </a:outerShdw>
              </a:effectLst>
              <a:latin typeface="+mn-lt"/>
              <a:cs typeface="Calibri Light" panose="020F0302020204030204" pitchFamily="34" charset="0"/>
            </a:endParaRPr>
          </a:p>
          <a:p>
            <a:pPr marL="536575" lvl="1" indent="-268288">
              <a:buFont typeface="Wingdings" panose="05000000000000000000" pitchFamily="2" charset="2"/>
              <a:buChar char="v"/>
            </a:pPr>
            <a:endParaRPr lang="en-US" sz="1400" dirty="0">
              <a:effectLst>
                <a:outerShdw blurRad="38100" dist="38100" dir="2700000" algn="tl">
                  <a:srgbClr val="000000">
                    <a:alpha val="43137"/>
                  </a:srgbClr>
                </a:outerShdw>
              </a:effectLst>
              <a:latin typeface="+mn-lt"/>
              <a:cs typeface="Calibri Light" panose="020F0302020204030204" pitchFamily="34" charset="0"/>
            </a:endParaRPr>
          </a:p>
          <a:p>
            <a:pPr marL="536575" lvl="1" indent="-268288">
              <a:buFont typeface="Wingdings" panose="05000000000000000000" pitchFamily="2" charset="2"/>
              <a:buChar char="v"/>
            </a:pPr>
            <a:endParaRPr lang="en-US" sz="1400" dirty="0">
              <a:effectLst>
                <a:outerShdw blurRad="38100" dist="38100" dir="2700000" algn="tl">
                  <a:srgbClr val="000000">
                    <a:alpha val="43137"/>
                  </a:srgbClr>
                </a:outerShdw>
              </a:effectLst>
              <a:latin typeface="+mn-lt"/>
              <a:cs typeface="Calibri Light" panose="020F0302020204030204" pitchFamily="34" charset="0"/>
            </a:endParaRPr>
          </a:p>
          <a:p>
            <a:pPr marL="536575" lvl="1" indent="-268288">
              <a:buFont typeface="Wingdings" panose="05000000000000000000" pitchFamily="2" charset="2"/>
              <a:buChar char="v"/>
            </a:pPr>
            <a:endParaRPr lang="en-US" sz="1400" dirty="0">
              <a:effectLst>
                <a:outerShdw blurRad="38100" dist="38100" dir="2700000" algn="tl">
                  <a:srgbClr val="000000">
                    <a:alpha val="43137"/>
                  </a:srgbClr>
                </a:outerShdw>
              </a:effectLst>
              <a:latin typeface="+mn-lt"/>
              <a:cs typeface="Calibri Light" panose="020F0302020204030204" pitchFamily="34" charset="0"/>
            </a:endParaRPr>
          </a:p>
          <a:p>
            <a:pPr marL="536575" lvl="1" indent="-268288">
              <a:buFont typeface="Wingdings" panose="05000000000000000000" pitchFamily="2" charset="2"/>
              <a:buChar char="v"/>
            </a:pPr>
            <a:endParaRPr lang="en-US" sz="1400" dirty="0">
              <a:effectLst>
                <a:outerShdw blurRad="38100" dist="38100" dir="2700000" algn="tl">
                  <a:srgbClr val="000000">
                    <a:alpha val="43137"/>
                  </a:srgbClr>
                </a:outerShdw>
              </a:effectLst>
              <a:latin typeface="+mn-lt"/>
              <a:cs typeface="Calibri Light" panose="020F0302020204030204" pitchFamily="34" charset="0"/>
            </a:endParaRPr>
          </a:p>
          <a:p>
            <a:pPr marL="536575" lvl="1" indent="-268288">
              <a:buFont typeface="Wingdings" panose="05000000000000000000" pitchFamily="2" charset="2"/>
              <a:buChar char="v"/>
            </a:pPr>
            <a:endParaRPr lang="en-US" sz="1400" dirty="0">
              <a:effectLst>
                <a:outerShdw blurRad="38100" dist="38100" dir="2700000" algn="tl">
                  <a:srgbClr val="000000">
                    <a:alpha val="43137"/>
                  </a:srgbClr>
                </a:outerShdw>
              </a:effectLst>
              <a:latin typeface="+mn-lt"/>
              <a:cs typeface="Calibri Light" panose="020F0302020204030204" pitchFamily="34" charset="0"/>
            </a:endParaRPr>
          </a:p>
          <a:p>
            <a:pPr marL="536575" lvl="1" indent="-268288">
              <a:buFont typeface="Wingdings" panose="05000000000000000000" pitchFamily="2" charset="2"/>
              <a:buChar char="v"/>
            </a:pPr>
            <a:endParaRPr lang="en-US" sz="1400" dirty="0">
              <a:effectLst>
                <a:outerShdw blurRad="38100" dist="38100" dir="2700000" algn="tl">
                  <a:srgbClr val="000000">
                    <a:alpha val="43137"/>
                  </a:srgbClr>
                </a:outerShdw>
              </a:effectLst>
              <a:latin typeface="+mn-lt"/>
              <a:cs typeface="Calibri Light" panose="020F0302020204030204" pitchFamily="34" charset="0"/>
            </a:endParaRPr>
          </a:p>
          <a:p>
            <a:pPr marL="536575" lvl="1" indent="-268288">
              <a:buFont typeface="Wingdings" panose="05000000000000000000" pitchFamily="2" charset="2"/>
              <a:buChar char="v"/>
            </a:pPr>
            <a:endParaRPr lang="en-US" sz="1400" dirty="0">
              <a:effectLst>
                <a:outerShdw blurRad="38100" dist="38100" dir="2700000" algn="tl">
                  <a:srgbClr val="000000">
                    <a:alpha val="43137"/>
                  </a:srgbClr>
                </a:outerShdw>
              </a:effectLst>
              <a:latin typeface="+mn-lt"/>
              <a:cs typeface="Calibri Light" panose="020F0302020204030204" pitchFamily="34" charset="0"/>
            </a:endParaRPr>
          </a:p>
          <a:p>
            <a:pPr marL="536575" lvl="1" indent="-268288">
              <a:buFont typeface="Wingdings" panose="05000000000000000000" pitchFamily="2" charset="2"/>
              <a:buChar char="v"/>
            </a:pPr>
            <a:endParaRPr lang="en-US" sz="1400" dirty="0">
              <a:effectLst>
                <a:outerShdw blurRad="38100" dist="38100" dir="2700000" algn="tl">
                  <a:srgbClr val="000000">
                    <a:alpha val="43137"/>
                  </a:srgbClr>
                </a:outerShdw>
              </a:effectLst>
              <a:latin typeface="+mn-lt"/>
              <a:cs typeface="Calibri Light" panose="020F0302020204030204" pitchFamily="34" charset="0"/>
            </a:endParaRPr>
          </a:p>
          <a:p>
            <a:pPr marL="268287" lvl="1"/>
            <a:endParaRPr lang="en-US" sz="1400" dirty="0">
              <a:latin typeface="+mn-lt"/>
              <a:cs typeface="Calibri Light" panose="020F0302020204030204" pitchFamily="34" charset="0"/>
            </a:endParaRPr>
          </a:p>
        </p:txBody>
      </p:sp>
      <p:sp>
        <p:nvSpPr>
          <p:cNvPr id="7" name="Text Placeholder 7">
            <a:extLst>
              <a:ext uri="{FF2B5EF4-FFF2-40B4-BE49-F238E27FC236}">
                <a16:creationId xmlns:a16="http://schemas.microsoft.com/office/drawing/2014/main" xmlns="" id="{A9F67891-1B93-49D4-A8A4-F8BACB4F2ADA}"/>
              </a:ext>
            </a:extLst>
          </p:cNvPr>
          <p:cNvSpPr>
            <a:spLocks noGrp="1"/>
          </p:cNvSpPr>
          <p:nvPr>
            <p:ph type="body" sz="quarter" idx="13"/>
          </p:nvPr>
        </p:nvSpPr>
        <p:spPr>
          <a:xfrm>
            <a:off x="0" y="277088"/>
            <a:ext cx="9144000" cy="415608"/>
          </a:xfrm>
          <a:solidFill>
            <a:schemeClr val="accent2"/>
          </a:solidFill>
          <a:ln>
            <a:noFill/>
          </a:ln>
        </p:spPr>
        <p:txBody>
          <a:bodyPr/>
          <a:lstStyle/>
          <a:p>
            <a:r>
              <a:rPr lang="en-US" sz="2800" dirty="0">
                <a:solidFill>
                  <a:schemeClr val="bg1"/>
                </a:solidFill>
              </a:rPr>
              <a:t>COGTA - COVID-19 coordination </a:t>
            </a:r>
          </a:p>
        </p:txBody>
      </p:sp>
      <p:sp>
        <p:nvSpPr>
          <p:cNvPr id="5" name="Rectangle 4">
            <a:extLst>
              <a:ext uri="{FF2B5EF4-FFF2-40B4-BE49-F238E27FC236}">
                <a16:creationId xmlns:a16="http://schemas.microsoft.com/office/drawing/2014/main" xmlns="" id="{FB11EA7A-3A69-4A03-9C3B-4FACB132493B}"/>
              </a:ext>
            </a:extLst>
          </p:cNvPr>
          <p:cNvSpPr/>
          <p:nvPr/>
        </p:nvSpPr>
        <p:spPr>
          <a:xfrm>
            <a:off x="467544" y="3212976"/>
            <a:ext cx="8208912" cy="2800767"/>
          </a:xfrm>
          <a:prstGeom prst="rect">
            <a:avLst/>
          </a:prstGeom>
          <a:ln>
            <a:noFill/>
            <a:prstDash val="dash"/>
          </a:ln>
        </p:spPr>
        <p:txBody>
          <a:bodyPr wrap="square">
            <a:spAutoFit/>
          </a:bodyPr>
          <a:lstStyle/>
          <a:p>
            <a:pPr marR="0" lvl="0" defTabSz="914400" eaLnBrk="1" fontAlgn="auto" latinLnBrk="0" hangingPunct="1">
              <a:lnSpc>
                <a:spcPct val="110000"/>
              </a:lnSpc>
              <a:spcBef>
                <a:spcPts val="0"/>
              </a:spcBef>
              <a:spcAft>
                <a:spcPts val="0"/>
              </a:spcAft>
              <a:buClrTx/>
              <a:buSzTx/>
              <a:tabLst/>
              <a:defRPr/>
            </a:pPr>
            <a:endParaRPr kumimoji="0" lang="en-US" sz="16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R="0" lvl="0" defTabSz="914400" eaLnBrk="1" fontAlgn="auto" latinLnBrk="0" hangingPunct="1">
              <a:lnSpc>
                <a:spcPct val="110000"/>
              </a:lnSpc>
              <a:spcBef>
                <a:spcPts val="0"/>
              </a:spcBef>
              <a:spcAft>
                <a:spcPts val="0"/>
              </a:spcAft>
              <a:buClrTx/>
              <a:buSzTx/>
              <a:tabLst/>
              <a:defRPr/>
            </a:pPr>
            <a:r>
              <a:rPr lang="en-US" sz="1600" b="1" kern="0" dirty="0">
                <a:solidFill>
                  <a:prstClr val="black"/>
                </a:solidFill>
                <a:ea typeface="+mn-ea"/>
                <a:cs typeface="Arial" panose="020B0604020202020204" pitchFamily="34" charset="0"/>
              </a:rPr>
              <a:t>COGTA’s </a:t>
            </a:r>
            <a:r>
              <a:rPr kumimoji="0" lang="en-US" sz="16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Key Areas of Work:</a:t>
            </a:r>
          </a:p>
          <a:p>
            <a:pPr marR="0" lvl="0" defTabSz="914400" eaLnBrk="1" fontAlgn="auto" latinLnBrk="0" hangingPunct="1">
              <a:lnSpc>
                <a:spcPct val="110000"/>
              </a:lnSpc>
              <a:spcBef>
                <a:spcPts val="0"/>
              </a:spcBef>
              <a:spcAft>
                <a:spcPts val="0"/>
              </a:spcAft>
              <a:buClrTx/>
              <a:buSzTx/>
              <a:tabLst/>
              <a:defRPr/>
            </a:pPr>
            <a:endParaRPr kumimoji="0" lang="en-US" sz="16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defTabSz="914400" eaLnBrk="1" fontAlgn="auto" latinLnBrk="0" hangingPunct="1">
              <a:lnSpc>
                <a:spcPct val="110000"/>
              </a:lnSpc>
              <a:spcBef>
                <a:spcPts val="0"/>
              </a:spcBef>
              <a:spcAft>
                <a:spcPts val="0"/>
              </a:spcAft>
              <a:buClrTx/>
              <a:buSzTx/>
              <a:buFont typeface="Wingdings" panose="05000000000000000000" pitchFamily="2" charset="2"/>
              <a:buChar char="v"/>
              <a:tabLst/>
              <a:defRPr/>
            </a:pPr>
            <a:r>
              <a:rPr lang="en-US" sz="1600" kern="0"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Quarantine sites  </a:t>
            </a:r>
            <a:r>
              <a:rPr lang="en-US" sz="1600" kern="0" dirty="0">
                <a:solidFill>
                  <a:prstClr val="black"/>
                </a:solidFill>
                <a:latin typeface="Arial" panose="020B0604020202020204" pitchFamily="34" charset="0"/>
                <a:cs typeface="Arial" panose="020B0604020202020204" pitchFamily="34" charset="0"/>
              </a:rPr>
              <a:t>- </a:t>
            </a:r>
            <a:r>
              <a:rPr kumimoji="0" lang="en-US" sz="16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Identification, assessment and activation (working with the Depts of Public Works, Health and Human Settlements).</a:t>
            </a:r>
          </a:p>
          <a:p>
            <a:pPr marL="285750" marR="0" lvl="0" indent="-285750" defTabSz="914400" eaLnBrk="1" fontAlgn="auto" latinLnBrk="0" hangingPunct="1">
              <a:lnSpc>
                <a:spcPct val="110000"/>
              </a:lnSpc>
              <a:spcBef>
                <a:spcPts val="0"/>
              </a:spcBef>
              <a:spcAft>
                <a:spcPts val="0"/>
              </a:spcAft>
              <a:buClrTx/>
              <a:buSzTx/>
              <a:buFont typeface="Wingdings" panose="05000000000000000000" pitchFamily="2" charset="2"/>
              <a:buChar char="v"/>
              <a:tabLst/>
              <a:defRPr/>
            </a:pPr>
            <a:r>
              <a:rPr lang="en-US" sz="1600" kern="0"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Temporary </a:t>
            </a:r>
            <a:r>
              <a:rPr lang="en-US" sz="1600" kern="0" dirty="0">
                <a:solidFill>
                  <a:prstClr val="black"/>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Homeless shelters </a:t>
            </a:r>
            <a:r>
              <a:rPr lang="en-US" sz="1600" kern="0" dirty="0">
                <a:solidFill>
                  <a:prstClr val="black"/>
                </a:solidFill>
                <a:latin typeface="Arial" panose="020B0604020202020204" pitchFamily="34" charset="0"/>
                <a:ea typeface="+mn-ea"/>
                <a:cs typeface="Arial" panose="020B0604020202020204" pitchFamily="34" charset="0"/>
              </a:rPr>
              <a:t>– Development of standards, i</a:t>
            </a:r>
            <a:r>
              <a:rPr lang="en-US" sz="1600" kern="0" dirty="0">
                <a:solidFill>
                  <a:prstClr val="black"/>
                </a:solidFill>
                <a:latin typeface="Arial" panose="020B0604020202020204" pitchFamily="34" charset="0"/>
                <a:cs typeface="Arial" panose="020B0604020202020204" pitchFamily="34" charset="0"/>
              </a:rPr>
              <a:t>dentification and activation, including post-lockdown protocols </a:t>
            </a:r>
            <a:r>
              <a:rPr lang="en-US" sz="1600" kern="0" dirty="0">
                <a:solidFill>
                  <a:prstClr val="black"/>
                </a:solidFill>
                <a:latin typeface="Arial" panose="020B0604020202020204" pitchFamily="34" charset="0"/>
                <a:ea typeface="+mn-ea"/>
                <a:cs typeface="Arial" panose="020B0604020202020204" pitchFamily="34" charset="0"/>
              </a:rPr>
              <a:t>(working with DSD) </a:t>
            </a:r>
          </a:p>
          <a:p>
            <a:pPr marL="285750" marR="0" lvl="0" indent="-285750" defTabSz="914400" eaLnBrk="1" fontAlgn="auto" latinLnBrk="0" hangingPunct="1">
              <a:lnSpc>
                <a:spcPct val="110000"/>
              </a:lnSpc>
              <a:spcBef>
                <a:spcPts val="0"/>
              </a:spcBef>
              <a:spcAft>
                <a:spcPts val="0"/>
              </a:spcAft>
              <a:buClrTx/>
              <a:buSzTx/>
              <a:buFont typeface="Wingdings" panose="05000000000000000000" pitchFamily="2" charset="2"/>
              <a:buChar char="v"/>
              <a:tabLst/>
              <a:defRPr/>
            </a:pPr>
            <a:r>
              <a:rPr lang="en-US" sz="1600" kern="0" dirty="0">
                <a:solidFill>
                  <a:prstClr val="black"/>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Disinfection of Public Facilities - </a:t>
            </a:r>
            <a:r>
              <a:rPr lang="en-US" sz="1600" kern="0" dirty="0">
                <a:solidFill>
                  <a:prstClr val="black"/>
                </a:solidFill>
                <a:latin typeface="Arial" panose="020B0604020202020204" pitchFamily="34" charset="0"/>
                <a:ea typeface="+mn-ea"/>
                <a:cs typeface="Arial" panose="020B0604020202020204" pitchFamily="34" charset="0"/>
              </a:rPr>
              <a:t>Development of a Roll-out Plan Public for cleaning and disinfection of places during and post-lockdown (with Dept of Health)</a:t>
            </a:r>
          </a:p>
          <a:p>
            <a:pPr marL="285750" marR="0" lvl="0" indent="-285750" defTabSz="914400" eaLnBrk="1" fontAlgn="auto" latinLnBrk="0" hangingPunct="1">
              <a:lnSpc>
                <a:spcPct val="110000"/>
              </a:lnSpc>
              <a:spcBef>
                <a:spcPts val="0"/>
              </a:spcBef>
              <a:spcAft>
                <a:spcPts val="0"/>
              </a:spcAft>
              <a:buClrTx/>
              <a:buSzTx/>
              <a:buFont typeface="Wingdings" panose="05000000000000000000" pitchFamily="2" charset="2"/>
              <a:buChar char="v"/>
              <a:tabLst/>
              <a:defRPr/>
            </a:pPr>
            <a:r>
              <a:rPr lang="en-US" sz="1600" kern="0" dirty="0">
                <a:solidFill>
                  <a:prstClr val="black"/>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Regulations</a:t>
            </a:r>
            <a:r>
              <a:rPr lang="en-US" sz="1600" kern="0" dirty="0">
                <a:solidFill>
                  <a:prstClr val="black"/>
                </a:solidFill>
                <a:latin typeface="Arial" panose="020B0604020202020204" pitchFamily="34" charset="0"/>
                <a:ea typeface="+mn-ea"/>
                <a:cs typeface="Arial" panose="020B0604020202020204" pitchFamily="34" charset="0"/>
              </a:rPr>
              <a:t> – Development of regulations to support curbing the spread of COVID-19 </a:t>
            </a:r>
            <a:endParaRPr kumimoji="0" lang="en-US" sz="16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xmlns="" val="20216393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AEFF4E0-09CF-465B-A129-0A4208E40038}" type="slidenum">
              <a:rPr lang="en-ZA" b="1">
                <a:solidFill>
                  <a:schemeClr val="tx1"/>
                </a:solidFill>
                <a:latin typeface="Calibri" panose="020F0502020204030204"/>
              </a:rPr>
              <a:pPr/>
              <a:t>23</a:t>
            </a:fld>
            <a:endParaRPr lang="en-ZA" b="1" dirty="0">
              <a:solidFill>
                <a:schemeClr val="tx1"/>
              </a:solidFill>
              <a:latin typeface="Calibri" panose="020F0502020204030204"/>
            </a:endParaRPr>
          </a:p>
        </p:txBody>
      </p:sp>
      <p:sp>
        <p:nvSpPr>
          <p:cNvPr id="9" name="Rectangle 8">
            <a:extLst>
              <a:ext uri="{FF2B5EF4-FFF2-40B4-BE49-F238E27FC236}">
                <a16:creationId xmlns:a16="http://schemas.microsoft.com/office/drawing/2014/main" xmlns="" id="{BD61279D-93EF-4B56-BB79-72C29194172B}"/>
              </a:ext>
            </a:extLst>
          </p:cNvPr>
          <p:cNvSpPr/>
          <p:nvPr/>
        </p:nvSpPr>
        <p:spPr>
          <a:xfrm>
            <a:off x="121954" y="1124744"/>
            <a:ext cx="8698517" cy="3534301"/>
          </a:xfrm>
          <a:prstGeom prst="rect">
            <a:avLst/>
          </a:prstGeom>
          <a:ln>
            <a:noFill/>
            <a:prstDash val="dash"/>
          </a:ln>
        </p:spPr>
        <p:txBody>
          <a:bodyPr wrap="square">
            <a:spAutoFit/>
          </a:bodyPr>
          <a:lstStyle/>
          <a:p>
            <a:pPr marL="0" indent="0" algn="just">
              <a:lnSpc>
                <a:spcPct val="100000"/>
              </a:lnSpc>
              <a:buNone/>
            </a:pPr>
            <a:r>
              <a:rPr lang="en-US" sz="2000" dirty="0"/>
              <a:t>Coordination of </a:t>
            </a:r>
            <a:r>
              <a:rPr lang="en-US" dirty="0"/>
              <a:t>service delivery and infrastructure delivery interventions with specific emphasis on:</a:t>
            </a:r>
          </a:p>
          <a:p>
            <a:pPr marL="457200" lvl="0" indent="-457200" algn="just" defTabSz="914400" eaLnBrk="1" fontAlgn="auto" hangingPunct="1">
              <a:lnSpc>
                <a:spcPct val="150000"/>
              </a:lnSpc>
              <a:spcBef>
                <a:spcPts val="0"/>
              </a:spcBef>
              <a:spcAft>
                <a:spcPts val="0"/>
              </a:spcAft>
              <a:buFont typeface="+mj-lt"/>
              <a:buAutoNum type="arabicPeriod"/>
              <a:defRPr/>
            </a:pPr>
            <a:r>
              <a:rPr lang="en-US" dirty="0">
                <a:cs typeface="Arial" panose="020B0604020202020204" pitchFamily="34" charset="0"/>
              </a:rPr>
              <a:t>Identification of critical infrastructure to address the COVID19 pandemic</a:t>
            </a:r>
          </a:p>
          <a:p>
            <a:pPr marL="457200" lvl="0" indent="-457200" algn="just" defTabSz="914400" eaLnBrk="1" fontAlgn="auto" hangingPunct="1">
              <a:lnSpc>
                <a:spcPct val="150000"/>
              </a:lnSpc>
              <a:spcBef>
                <a:spcPts val="0"/>
              </a:spcBef>
              <a:spcAft>
                <a:spcPts val="0"/>
              </a:spcAft>
              <a:buFont typeface="+mj-lt"/>
              <a:buAutoNum type="arabicPeriod"/>
              <a:defRPr/>
            </a:pPr>
            <a:r>
              <a:rPr lang="en-US" dirty="0" err="1">
                <a:cs typeface="Arial" panose="020B0604020202020204" pitchFamily="34" charset="0"/>
              </a:rPr>
              <a:t>Mobilisation</a:t>
            </a:r>
            <a:r>
              <a:rPr lang="en-US" dirty="0">
                <a:cs typeface="Arial" panose="020B0604020202020204" pitchFamily="34" charset="0"/>
              </a:rPr>
              <a:t> of resources through the reprioritization and repurposing of existing grants (MIG, Disaster Relief Grants)</a:t>
            </a:r>
          </a:p>
          <a:p>
            <a:pPr marL="457200" lvl="0" indent="-457200" algn="just" defTabSz="914400" eaLnBrk="1" fontAlgn="auto" hangingPunct="1">
              <a:lnSpc>
                <a:spcPct val="150000"/>
              </a:lnSpc>
              <a:spcBef>
                <a:spcPts val="0"/>
              </a:spcBef>
              <a:spcAft>
                <a:spcPts val="0"/>
              </a:spcAft>
              <a:buFont typeface="+mj-lt"/>
              <a:buAutoNum type="arabicPeriod"/>
              <a:defRPr/>
            </a:pPr>
            <a:r>
              <a:rPr lang="en-US" dirty="0" err="1">
                <a:cs typeface="Arial" panose="020B0604020202020204" pitchFamily="34" charset="0"/>
              </a:rPr>
              <a:t>Mobilisation</a:t>
            </a:r>
            <a:r>
              <a:rPr lang="en-US" dirty="0">
                <a:cs typeface="Arial" panose="020B0604020202020204" pitchFamily="34" charset="0"/>
              </a:rPr>
              <a:t> of resources through partnerships and donors</a:t>
            </a:r>
          </a:p>
          <a:p>
            <a:pPr marL="342900" lvl="0" indent="-342900" algn="just" defTabSz="914400" eaLnBrk="1" fontAlgn="auto" hangingPunct="1">
              <a:lnSpc>
                <a:spcPct val="150000"/>
              </a:lnSpc>
              <a:spcBef>
                <a:spcPts val="0"/>
              </a:spcBef>
              <a:spcAft>
                <a:spcPts val="0"/>
              </a:spcAft>
              <a:buAutoNum type="arabicPeriod" startAt="4"/>
              <a:defRPr/>
            </a:pPr>
            <a:r>
              <a:rPr lang="en-US" dirty="0">
                <a:cs typeface="Arial" panose="020B0604020202020204" pitchFamily="34" charset="0"/>
              </a:rPr>
              <a:t>Acceleration of infrastructure delivery through MISA in collaboration with DWS</a:t>
            </a:r>
          </a:p>
          <a:p>
            <a:pPr marL="342900" lvl="0" indent="-342900" algn="just" defTabSz="914400" eaLnBrk="1" fontAlgn="auto" hangingPunct="1">
              <a:lnSpc>
                <a:spcPct val="150000"/>
              </a:lnSpc>
              <a:spcBef>
                <a:spcPts val="0"/>
              </a:spcBef>
              <a:spcAft>
                <a:spcPts val="0"/>
              </a:spcAft>
              <a:buAutoNum type="arabicPeriod" startAt="4"/>
              <a:defRPr/>
            </a:pPr>
            <a:r>
              <a:rPr lang="en-US" dirty="0">
                <a:cs typeface="Arial" panose="020B0604020202020204" pitchFamily="34" charset="0"/>
              </a:rPr>
              <a:t>Developed Economic Recovery Strategy – Stimulus Package ( R20 billion)</a:t>
            </a:r>
          </a:p>
          <a:p>
            <a:pPr lvl="0" algn="just" defTabSz="914400" eaLnBrk="1" fontAlgn="auto" hangingPunct="1">
              <a:lnSpc>
                <a:spcPct val="150000"/>
              </a:lnSpc>
              <a:spcBef>
                <a:spcPts val="0"/>
              </a:spcBef>
              <a:spcAft>
                <a:spcPts val="0"/>
              </a:spcAft>
              <a:defRPr/>
            </a:pPr>
            <a:endParaRPr lang="en-US" dirty="0">
              <a:cs typeface="Arial" panose="020B0604020202020204" pitchFamily="34" charset="0"/>
            </a:endParaRPr>
          </a:p>
        </p:txBody>
      </p:sp>
      <p:sp>
        <p:nvSpPr>
          <p:cNvPr id="7" name="Text Placeholder 7">
            <a:extLst>
              <a:ext uri="{FF2B5EF4-FFF2-40B4-BE49-F238E27FC236}">
                <a16:creationId xmlns:a16="http://schemas.microsoft.com/office/drawing/2014/main" xmlns="" id="{A9F67891-1B93-49D4-A8A4-F8BACB4F2ADA}"/>
              </a:ext>
            </a:extLst>
          </p:cNvPr>
          <p:cNvSpPr>
            <a:spLocks noGrp="1"/>
          </p:cNvSpPr>
          <p:nvPr>
            <p:ph type="body" sz="quarter" idx="13"/>
          </p:nvPr>
        </p:nvSpPr>
        <p:spPr>
          <a:xfrm>
            <a:off x="0" y="188641"/>
            <a:ext cx="9144000" cy="432048"/>
          </a:xfrm>
          <a:solidFill>
            <a:schemeClr val="accent2"/>
          </a:solidFill>
        </p:spPr>
        <p:txBody>
          <a:bodyPr/>
          <a:lstStyle/>
          <a:p>
            <a:r>
              <a:rPr lang="en-US" sz="2800" dirty="0">
                <a:solidFill>
                  <a:schemeClr val="bg1"/>
                </a:solidFill>
              </a:rPr>
              <a:t>COGTA - COVID-19 coordination </a:t>
            </a:r>
          </a:p>
        </p:txBody>
      </p:sp>
    </p:spTree>
    <p:extLst>
      <p:ext uri="{BB962C8B-B14F-4D97-AF65-F5344CB8AC3E}">
        <p14:creationId xmlns:p14="http://schemas.microsoft.com/office/powerpoint/2010/main" xmlns="" val="7723876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43608" y="2780928"/>
            <a:ext cx="3312368" cy="1728192"/>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1979712" y="2996371"/>
            <a:ext cx="3096344" cy="584775"/>
          </a:xfrm>
          <a:prstGeom prst="rect">
            <a:avLst/>
          </a:prstGeom>
          <a:noFill/>
        </p:spPr>
        <p:txBody>
          <a:bodyPr wrap="square" rtlCol="0">
            <a:spAutoFit/>
          </a:bodyPr>
          <a:lstStyle/>
          <a:p>
            <a:r>
              <a:rPr lang="en-US" sz="3200" b="1" dirty="0">
                <a:solidFill>
                  <a:srgbClr val="196706"/>
                </a:solidFill>
              </a:rPr>
              <a:t>THANK YOU</a:t>
            </a:r>
          </a:p>
        </p:txBody>
      </p:sp>
    </p:spTree>
    <p:extLst>
      <p:ext uri="{BB962C8B-B14F-4D97-AF65-F5344CB8AC3E}">
        <p14:creationId xmlns:p14="http://schemas.microsoft.com/office/powerpoint/2010/main" xmlns="" val="39027073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xmlns="" id="{C77BCBCA-0215-4851-8966-7E20BC85BF54}"/>
              </a:ext>
            </a:extLst>
          </p:cNvPr>
          <p:cNvSpPr>
            <a:spLocks noGrp="1" noChangeArrowheads="1"/>
          </p:cNvSpPr>
          <p:nvPr>
            <p:ph type="title"/>
          </p:nvPr>
        </p:nvSpPr>
        <p:spPr>
          <a:xfrm>
            <a:off x="0" y="413993"/>
            <a:ext cx="9144000" cy="595313"/>
          </a:xfrm>
          <a:solidFill>
            <a:schemeClr val="accent2"/>
          </a:solidFill>
        </p:spPr>
        <p:txBody>
          <a:bodyPr/>
          <a:lstStyle/>
          <a:p>
            <a:r>
              <a:rPr lang="en-US" altLang="en-US" sz="2800" dirty="0">
                <a:solidFill>
                  <a:schemeClr val="bg1"/>
                </a:solidFill>
              </a:rPr>
              <a:t>Objectives of the District Development Model</a:t>
            </a:r>
            <a:endParaRPr lang="en-ZA" altLang="en-US" sz="2800" dirty="0">
              <a:solidFill>
                <a:schemeClr val="bg1"/>
              </a:solidFill>
            </a:endParaRPr>
          </a:p>
        </p:txBody>
      </p:sp>
      <p:sp>
        <p:nvSpPr>
          <p:cNvPr id="9219" name="Slide Number Placeholder 4">
            <a:extLst>
              <a:ext uri="{FF2B5EF4-FFF2-40B4-BE49-F238E27FC236}">
                <a16:creationId xmlns:a16="http://schemas.microsoft.com/office/drawing/2014/main" xmlns="" id="{628559DB-937A-4F51-85F2-3649164904B4}"/>
              </a:ext>
            </a:extLst>
          </p:cNvPr>
          <p:cNvSpPr>
            <a:spLocks noGrp="1"/>
          </p:cNvSpPr>
          <p:nvPr>
            <p:ph type="sldNum" sz="quarter" idx="12"/>
          </p:nvPr>
        </p:nvSpPr>
        <p:spPr>
          <a:noFill/>
        </p:spPr>
        <p:txBody>
          <a:bodyPr/>
          <a:lstStyle>
            <a:lvl1pPr>
              <a:defRPr>
                <a:solidFill>
                  <a:schemeClr val="tx1"/>
                </a:solidFill>
                <a:latin typeface="Arial" panose="020B0604020202020204" pitchFamily="34" charset="0"/>
                <a:ea typeface="SimSun" panose="02010600030101010101" pitchFamily="2" charset="-122"/>
              </a:defRPr>
            </a:lvl1pPr>
            <a:lvl2pPr marL="557213" indent="-214313">
              <a:defRPr>
                <a:solidFill>
                  <a:schemeClr val="tx1"/>
                </a:solidFill>
                <a:latin typeface="Arial" panose="020B0604020202020204" pitchFamily="34" charset="0"/>
                <a:ea typeface="SimSun" panose="02010600030101010101" pitchFamily="2" charset="-122"/>
              </a:defRPr>
            </a:lvl2pPr>
            <a:lvl3pPr marL="857250" indent="-171450">
              <a:defRPr>
                <a:solidFill>
                  <a:schemeClr val="tx1"/>
                </a:solidFill>
                <a:latin typeface="Arial" panose="020B0604020202020204" pitchFamily="34" charset="0"/>
                <a:ea typeface="SimSun" panose="02010600030101010101" pitchFamily="2" charset="-122"/>
              </a:defRPr>
            </a:lvl3pPr>
            <a:lvl4pPr marL="1200150" indent="-171450">
              <a:defRPr>
                <a:solidFill>
                  <a:schemeClr val="tx1"/>
                </a:solidFill>
                <a:latin typeface="Arial" panose="020B0604020202020204" pitchFamily="34" charset="0"/>
                <a:ea typeface="SimSun" panose="02010600030101010101" pitchFamily="2" charset="-122"/>
              </a:defRPr>
            </a:lvl4pPr>
            <a:lvl5pPr marL="1543050" indent="-171450">
              <a:defRPr>
                <a:solidFill>
                  <a:schemeClr val="tx1"/>
                </a:solidFill>
                <a:latin typeface="Arial" panose="020B0604020202020204" pitchFamily="34" charset="0"/>
                <a:ea typeface="SimSun" panose="02010600030101010101" pitchFamily="2" charset="-122"/>
              </a:defRPr>
            </a:lvl5pPr>
            <a:lvl6pPr marL="1885950" indent="-171450" defTabSz="3429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228850" indent="-171450" defTabSz="3429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2571750" indent="-171450" defTabSz="3429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2914650" indent="-171450" defTabSz="3429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fld id="{5CC95ECA-DFDC-44F9-BB0F-E27F632C3F87}" type="slidenum">
              <a:rPr lang="en-US" altLang="en-US">
                <a:ea typeface="MS PGothic" panose="020B0600070205080204" pitchFamily="34" charset="-128"/>
              </a:rPr>
              <a:pPr/>
              <a:t>3</a:t>
            </a:fld>
            <a:endParaRPr lang="en-US" altLang="en-US" dirty="0">
              <a:ea typeface="MS PGothic" panose="020B0600070205080204" pitchFamily="34" charset="-128"/>
            </a:endParaRPr>
          </a:p>
        </p:txBody>
      </p:sp>
      <p:sp>
        <p:nvSpPr>
          <p:cNvPr id="9" name="TextBox 1">
            <a:extLst>
              <a:ext uri="{FF2B5EF4-FFF2-40B4-BE49-F238E27FC236}">
                <a16:creationId xmlns:a16="http://schemas.microsoft.com/office/drawing/2014/main" xmlns="" id="{4C8E67C9-EADA-4261-A86D-32B6779AD668}"/>
              </a:ext>
            </a:extLst>
          </p:cNvPr>
          <p:cNvSpPr txBox="1">
            <a:spLocks noChangeArrowheads="1"/>
          </p:cNvSpPr>
          <p:nvPr/>
        </p:nvSpPr>
        <p:spPr bwMode="auto">
          <a:xfrm>
            <a:off x="251520" y="1283249"/>
            <a:ext cx="7774432"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SimSun" panose="02010600030101010101" pitchFamily="2" charset="-122"/>
              </a:defRPr>
            </a:lvl1pPr>
            <a:lvl2pPr marL="742950" indent="-285750">
              <a:defRPr>
                <a:solidFill>
                  <a:schemeClr val="tx1"/>
                </a:solidFill>
                <a:latin typeface="Arial" panose="020B0604020202020204" pitchFamily="34" charset="0"/>
                <a:ea typeface="SimSun" panose="02010600030101010101" pitchFamily="2" charset="-122"/>
              </a:defRPr>
            </a:lvl2pPr>
            <a:lvl3pPr marL="1143000" indent="-228600">
              <a:defRPr>
                <a:solidFill>
                  <a:schemeClr val="tx1"/>
                </a:solidFill>
                <a:latin typeface="Arial" panose="020B0604020202020204" pitchFamily="34" charset="0"/>
                <a:ea typeface="SimSun" panose="02010600030101010101" pitchFamily="2" charset="-122"/>
              </a:defRPr>
            </a:lvl3pPr>
            <a:lvl4pPr marL="1600200" indent="-228600">
              <a:defRPr>
                <a:solidFill>
                  <a:schemeClr val="tx1"/>
                </a:solidFill>
                <a:latin typeface="Arial" panose="020B0604020202020204" pitchFamily="34" charset="0"/>
                <a:ea typeface="SimSun" panose="02010600030101010101" pitchFamily="2" charset="-122"/>
              </a:defRPr>
            </a:lvl4pPr>
            <a:lvl5pPr marL="2057400" indent="-228600">
              <a:defRPr>
                <a:solidFill>
                  <a:schemeClr val="tx1"/>
                </a:solidFill>
                <a:latin typeface="Arial" panose="020B0604020202020204" pitchFamily="34" charset="0"/>
                <a:ea typeface="SimSun" panose="02010600030101010101" pitchFamily="2" charset="-122"/>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defRPr/>
            </a:pPr>
            <a:r>
              <a:rPr lang="en-US" altLang="en-US" b="1" dirty="0"/>
              <a:t>The objectives of the Development Model (DDM) are as follows:</a:t>
            </a:r>
            <a:endParaRPr lang="en-US" altLang="en-US" dirty="0"/>
          </a:p>
          <a:p>
            <a:pPr>
              <a:defRPr/>
            </a:pPr>
            <a:endParaRPr lang="en-US" altLang="en-US" dirty="0"/>
          </a:p>
        </p:txBody>
      </p:sp>
      <p:sp>
        <p:nvSpPr>
          <p:cNvPr id="10" name="Content Placeholder 2">
            <a:extLst>
              <a:ext uri="{FF2B5EF4-FFF2-40B4-BE49-F238E27FC236}">
                <a16:creationId xmlns:a16="http://schemas.microsoft.com/office/drawing/2014/main" xmlns="" id="{D6A3C352-EBDA-4F88-A278-EB2EE179E069}"/>
              </a:ext>
            </a:extLst>
          </p:cNvPr>
          <p:cNvSpPr>
            <a:spLocks noGrp="1"/>
          </p:cNvSpPr>
          <p:nvPr/>
        </p:nvSpPr>
        <p:spPr bwMode="auto">
          <a:xfrm>
            <a:off x="251520" y="1929580"/>
            <a:ext cx="8568951" cy="34264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457200" indent="-457200" algn="l" defTabSz="685800" rtl="0" eaLnBrk="0" fontAlgn="base" hangingPunct="0">
              <a:lnSpc>
                <a:spcPct val="90000"/>
              </a:lnSpc>
              <a:spcBef>
                <a:spcPts val="750"/>
              </a:spcBef>
              <a:spcAft>
                <a:spcPct val="0"/>
              </a:spcAft>
              <a:buFont typeface="+mj-lt"/>
              <a:buAutoNum type="arabicPeriod"/>
              <a:defRPr sz="2000" kern="1200">
                <a:solidFill>
                  <a:schemeClr val="tx1"/>
                </a:solidFill>
                <a:latin typeface="Arial" panose="020B0604020202020204" pitchFamily="34" charset="0"/>
                <a:ea typeface="+mn-ea"/>
                <a:cs typeface="Arial" panose="020B0604020202020204" pitchFamily="34" charset="0"/>
              </a:defRPr>
            </a:lvl1pPr>
            <a:lvl2pPr marL="800100" indent="-457200" algn="l" defTabSz="685800" rtl="0" eaLnBrk="0" fontAlgn="base" hangingPunct="0">
              <a:lnSpc>
                <a:spcPct val="90000"/>
              </a:lnSpc>
              <a:spcBef>
                <a:spcPts val="375"/>
              </a:spcBef>
              <a:spcAft>
                <a:spcPct val="0"/>
              </a:spcAft>
              <a:buFont typeface="+mj-lt"/>
              <a:buAutoNum type="arabicPeriod"/>
              <a:defRPr sz="2000" kern="1200">
                <a:solidFill>
                  <a:schemeClr val="tx1"/>
                </a:solidFill>
                <a:latin typeface="Arial" panose="020B0604020202020204" pitchFamily="34" charset="0"/>
                <a:ea typeface="+mn-ea"/>
                <a:cs typeface="Arial" panose="020B0604020202020204" pitchFamily="34" charset="0"/>
              </a:defRPr>
            </a:lvl2pPr>
            <a:lvl3pPr marL="1143000" indent="-457200" algn="l" defTabSz="685800" rtl="0" eaLnBrk="0" fontAlgn="base" hangingPunct="0">
              <a:lnSpc>
                <a:spcPct val="90000"/>
              </a:lnSpc>
              <a:spcBef>
                <a:spcPts val="375"/>
              </a:spcBef>
              <a:spcAft>
                <a:spcPct val="0"/>
              </a:spcAft>
              <a:buFont typeface="+mj-lt"/>
              <a:buAutoNum type="arabicPeriod"/>
              <a:defRPr sz="2000" kern="1200">
                <a:solidFill>
                  <a:schemeClr val="tx1"/>
                </a:solidFill>
                <a:latin typeface="Arial" panose="020B0604020202020204" pitchFamily="34" charset="0"/>
                <a:ea typeface="+mn-ea"/>
                <a:cs typeface="Arial" panose="020B0604020202020204" pitchFamily="34" charset="0"/>
              </a:defRPr>
            </a:lvl3pPr>
            <a:lvl4pPr marL="1485900" indent="-457200" algn="l" defTabSz="685800" rtl="0" eaLnBrk="0" fontAlgn="base" hangingPunct="0">
              <a:lnSpc>
                <a:spcPct val="90000"/>
              </a:lnSpc>
              <a:spcBef>
                <a:spcPts val="375"/>
              </a:spcBef>
              <a:spcAft>
                <a:spcPct val="0"/>
              </a:spcAft>
              <a:buFont typeface="+mj-lt"/>
              <a:buAutoNum type="arabicPeriod"/>
              <a:defRPr sz="2000" kern="1200">
                <a:solidFill>
                  <a:schemeClr val="tx1"/>
                </a:solidFill>
                <a:latin typeface="Arial" panose="020B0604020202020204" pitchFamily="34" charset="0"/>
                <a:ea typeface="+mn-ea"/>
                <a:cs typeface="Arial" panose="020B0604020202020204" pitchFamily="34" charset="0"/>
              </a:defRPr>
            </a:lvl4pPr>
            <a:lvl5pPr marL="1828800" indent="-457200" algn="l" defTabSz="685800" rtl="0" eaLnBrk="0" fontAlgn="base" hangingPunct="0">
              <a:lnSpc>
                <a:spcPct val="90000"/>
              </a:lnSpc>
              <a:spcBef>
                <a:spcPts val="375"/>
              </a:spcBef>
              <a:spcAft>
                <a:spcPct val="0"/>
              </a:spcAft>
              <a:buFont typeface="+mj-lt"/>
              <a:buAutoNum type="arabicPeriod"/>
              <a:defRPr sz="20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just">
              <a:lnSpc>
                <a:spcPct val="100000"/>
              </a:lnSpc>
              <a:buFont typeface="+mj-lt"/>
              <a:buAutoNum type="arabicParenBoth"/>
              <a:defRPr/>
            </a:pPr>
            <a:r>
              <a:rPr lang="en-ZA" sz="1600" dirty="0"/>
              <a:t>Solve the Silos at a horizontal and vertical level.</a:t>
            </a:r>
          </a:p>
          <a:p>
            <a:pPr algn="just">
              <a:lnSpc>
                <a:spcPct val="100000"/>
              </a:lnSpc>
              <a:buFont typeface="+mj-lt"/>
              <a:buAutoNum type="arabicParenBoth"/>
              <a:defRPr/>
            </a:pPr>
            <a:r>
              <a:rPr lang="en-ZA" sz="1600" dirty="0"/>
              <a:t>Maximise impact and align plans and resources at our disposal through the development of </a:t>
            </a:r>
            <a:r>
              <a:rPr lang="en-ZA" sz="1600" b="1" i="1" dirty="0"/>
              <a:t>“</a:t>
            </a:r>
            <a:r>
              <a:rPr lang="en-ZA" sz="1600" i="1" dirty="0"/>
              <a:t>One District, One Plan and One Budget”. </a:t>
            </a:r>
          </a:p>
          <a:p>
            <a:pPr algn="just">
              <a:lnSpc>
                <a:spcPct val="100000"/>
              </a:lnSpc>
              <a:buFont typeface="+mj-lt"/>
              <a:buAutoNum type="arabicParenBoth"/>
              <a:defRPr/>
            </a:pPr>
            <a:r>
              <a:rPr lang="en-ZA" sz="1600" dirty="0"/>
              <a:t>Narrow the distance between people and government by strengthening the coordination role and capacities at the District and City levels.</a:t>
            </a:r>
          </a:p>
          <a:p>
            <a:pPr algn="just">
              <a:lnSpc>
                <a:spcPct val="100000"/>
              </a:lnSpc>
              <a:buFont typeface="+mj-lt"/>
              <a:buAutoNum type="arabicParenBoth"/>
              <a:defRPr/>
            </a:pPr>
            <a:r>
              <a:rPr lang="en-ZA" sz="1600" dirty="0"/>
              <a:t>Ensure inclusivity by gender budgeting based on the needs and aspirations of our people and communities at a local level. </a:t>
            </a:r>
          </a:p>
          <a:p>
            <a:pPr algn="just">
              <a:lnSpc>
                <a:spcPct val="100000"/>
              </a:lnSpc>
              <a:buFont typeface="+mj-lt"/>
              <a:buAutoNum type="arabicParenBoth"/>
              <a:defRPr/>
            </a:pPr>
            <a:r>
              <a:rPr lang="en-ZA" sz="1600" dirty="0"/>
              <a:t>Build government capacity to support to municipalities.  </a:t>
            </a:r>
          </a:p>
          <a:p>
            <a:pPr algn="just">
              <a:lnSpc>
                <a:spcPct val="100000"/>
              </a:lnSpc>
              <a:buFont typeface="+mj-lt"/>
              <a:buAutoNum type="arabicParenBoth"/>
              <a:defRPr/>
            </a:pPr>
            <a:r>
              <a:rPr lang="en-ZA" sz="1600" dirty="0"/>
              <a:t>Strengthen monitoring and evaluation at district and local levels. </a:t>
            </a:r>
          </a:p>
          <a:p>
            <a:pPr algn="just">
              <a:lnSpc>
                <a:spcPct val="100000"/>
              </a:lnSpc>
              <a:buFont typeface="+mj-lt"/>
              <a:buAutoNum type="arabicParenBoth"/>
              <a:defRPr/>
            </a:pPr>
            <a:r>
              <a:rPr lang="en-ZA" sz="1600" kern="0" dirty="0">
                <a:latin typeface="Arial"/>
              </a:rPr>
              <a:t>Implement</a:t>
            </a:r>
            <a:r>
              <a:rPr lang="en-US" sz="1600" kern="0" dirty="0">
                <a:latin typeface="Arial"/>
              </a:rPr>
              <a:t> a balanced approach towards development between urban and rural areas. </a:t>
            </a:r>
            <a:endParaRPr lang="en-ZA" sz="1600" dirty="0"/>
          </a:p>
          <a:p>
            <a:pPr algn="just">
              <a:lnSpc>
                <a:spcPct val="100000"/>
              </a:lnSpc>
              <a:buFont typeface="+mj-lt"/>
              <a:buAutoNum type="arabicParenBoth"/>
              <a:defRPr/>
            </a:pPr>
            <a:r>
              <a:rPr lang="en-ZA" sz="1600" dirty="0"/>
              <a:t>Ensure sustainable development whilst accelerating initiatives to promote poverty eradication, employment and equality. </a:t>
            </a:r>
          </a:p>
          <a:p>
            <a:pPr algn="just">
              <a:lnSpc>
                <a:spcPct val="100000"/>
              </a:lnSpc>
              <a:buFont typeface="+mj-lt"/>
              <a:buAutoNum type="arabicParenBoth"/>
              <a:defRPr/>
            </a:pPr>
            <a:r>
              <a:rPr lang="en-ZA" sz="1600" dirty="0"/>
              <a:t>Exercise oversight over budgets and projects in an accountable and transparent manner.  </a:t>
            </a:r>
          </a:p>
        </p:txBody>
      </p:sp>
    </p:spTree>
    <p:extLst>
      <p:ext uri="{BB962C8B-B14F-4D97-AF65-F5344CB8AC3E}">
        <p14:creationId xmlns:p14="http://schemas.microsoft.com/office/powerpoint/2010/main" xmlns="" val="1471399185"/>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xmlns="" id="{C77BCBCA-0215-4851-8966-7E20BC85BF54}"/>
              </a:ext>
            </a:extLst>
          </p:cNvPr>
          <p:cNvSpPr>
            <a:spLocks noGrp="1" noChangeArrowheads="1"/>
          </p:cNvSpPr>
          <p:nvPr>
            <p:ph type="title"/>
          </p:nvPr>
        </p:nvSpPr>
        <p:spPr>
          <a:xfrm>
            <a:off x="-1521" y="332656"/>
            <a:ext cx="9143999" cy="595313"/>
          </a:xfrm>
          <a:solidFill>
            <a:schemeClr val="accent2"/>
          </a:solidFill>
        </p:spPr>
        <p:txBody>
          <a:bodyPr>
            <a:normAutofit fontScale="90000"/>
          </a:bodyPr>
          <a:lstStyle/>
          <a:p>
            <a:pPr algn="ctr"/>
            <a:r>
              <a:rPr lang="en-US" altLang="en-US" sz="3100" dirty="0">
                <a:solidFill>
                  <a:schemeClr val="bg1"/>
                </a:solidFill>
              </a:rPr>
              <a:t>District Development Model </a:t>
            </a:r>
            <a:r>
              <a:rPr lang="en-US" altLang="en-US" sz="2700" dirty="0">
                <a:solidFill>
                  <a:schemeClr val="bg1"/>
                </a:solidFill>
              </a:rPr>
              <a:t/>
            </a:r>
            <a:br>
              <a:rPr lang="en-US" altLang="en-US" sz="2700" dirty="0">
                <a:solidFill>
                  <a:schemeClr val="bg1"/>
                </a:solidFill>
              </a:rPr>
            </a:br>
            <a:r>
              <a:rPr lang="en-US" altLang="en-US" sz="2200" dirty="0">
                <a:solidFill>
                  <a:schemeClr val="bg1"/>
                </a:solidFill>
              </a:rPr>
              <a:t>Objectives</a:t>
            </a:r>
            <a:endParaRPr lang="en-ZA" altLang="en-US" sz="2200" dirty="0">
              <a:solidFill>
                <a:schemeClr val="bg1"/>
              </a:solidFill>
            </a:endParaRPr>
          </a:p>
        </p:txBody>
      </p:sp>
      <p:sp>
        <p:nvSpPr>
          <p:cNvPr id="9219" name="Slide Number Placeholder 4">
            <a:extLst>
              <a:ext uri="{FF2B5EF4-FFF2-40B4-BE49-F238E27FC236}">
                <a16:creationId xmlns:a16="http://schemas.microsoft.com/office/drawing/2014/main" xmlns="" id="{628559DB-937A-4F51-85F2-3649164904B4}"/>
              </a:ext>
            </a:extLst>
          </p:cNvPr>
          <p:cNvSpPr>
            <a:spLocks noGrp="1"/>
          </p:cNvSpPr>
          <p:nvPr>
            <p:ph type="sldNum" sz="quarter" idx="12"/>
          </p:nvPr>
        </p:nvSpPr>
        <p:spPr>
          <a:noFill/>
        </p:spPr>
        <p:txBody>
          <a:bodyPr/>
          <a:lstStyle>
            <a:lvl1pPr>
              <a:defRPr>
                <a:solidFill>
                  <a:schemeClr val="tx1"/>
                </a:solidFill>
                <a:latin typeface="Arial" panose="020B0604020202020204" pitchFamily="34" charset="0"/>
                <a:ea typeface="SimSun" panose="02010600030101010101" pitchFamily="2" charset="-122"/>
              </a:defRPr>
            </a:lvl1pPr>
            <a:lvl2pPr marL="557213" indent="-214313">
              <a:defRPr>
                <a:solidFill>
                  <a:schemeClr val="tx1"/>
                </a:solidFill>
                <a:latin typeface="Arial" panose="020B0604020202020204" pitchFamily="34" charset="0"/>
                <a:ea typeface="SimSun" panose="02010600030101010101" pitchFamily="2" charset="-122"/>
              </a:defRPr>
            </a:lvl2pPr>
            <a:lvl3pPr marL="857250" indent="-171450">
              <a:defRPr>
                <a:solidFill>
                  <a:schemeClr val="tx1"/>
                </a:solidFill>
                <a:latin typeface="Arial" panose="020B0604020202020204" pitchFamily="34" charset="0"/>
                <a:ea typeface="SimSun" panose="02010600030101010101" pitchFamily="2" charset="-122"/>
              </a:defRPr>
            </a:lvl3pPr>
            <a:lvl4pPr marL="1200150" indent="-171450">
              <a:defRPr>
                <a:solidFill>
                  <a:schemeClr val="tx1"/>
                </a:solidFill>
                <a:latin typeface="Arial" panose="020B0604020202020204" pitchFamily="34" charset="0"/>
                <a:ea typeface="SimSun" panose="02010600030101010101" pitchFamily="2" charset="-122"/>
              </a:defRPr>
            </a:lvl4pPr>
            <a:lvl5pPr marL="1543050" indent="-171450">
              <a:defRPr>
                <a:solidFill>
                  <a:schemeClr val="tx1"/>
                </a:solidFill>
                <a:latin typeface="Arial" panose="020B0604020202020204" pitchFamily="34" charset="0"/>
                <a:ea typeface="SimSun" panose="02010600030101010101" pitchFamily="2" charset="-122"/>
              </a:defRPr>
            </a:lvl5pPr>
            <a:lvl6pPr marL="1885950" indent="-171450" defTabSz="3429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228850" indent="-171450" defTabSz="3429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2571750" indent="-171450" defTabSz="3429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2914650" indent="-171450" defTabSz="3429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fld id="{5CC95ECA-DFDC-44F9-BB0F-E27F632C3F87}" type="slidenum">
              <a:rPr lang="en-US" altLang="en-US">
                <a:ea typeface="MS PGothic" panose="020B0600070205080204" pitchFamily="34" charset="-128"/>
              </a:rPr>
              <a:pPr/>
              <a:t>4</a:t>
            </a:fld>
            <a:endParaRPr lang="en-US" altLang="en-US" dirty="0">
              <a:ea typeface="MS PGothic" panose="020B0600070205080204" pitchFamily="34" charset="-128"/>
            </a:endParaRPr>
          </a:p>
        </p:txBody>
      </p:sp>
      <p:sp>
        <p:nvSpPr>
          <p:cNvPr id="2" name="Rounded Rectangle 1">
            <a:extLst>
              <a:ext uri="{FF2B5EF4-FFF2-40B4-BE49-F238E27FC236}">
                <a16:creationId xmlns:a16="http://schemas.microsoft.com/office/drawing/2014/main" xmlns="" id="{222380F1-D9B1-C941-A061-473D182D3C4A}"/>
              </a:ext>
            </a:extLst>
          </p:cNvPr>
          <p:cNvSpPr/>
          <p:nvPr/>
        </p:nvSpPr>
        <p:spPr>
          <a:xfrm>
            <a:off x="3761910" y="1797420"/>
            <a:ext cx="4842538" cy="4367884"/>
          </a:xfrm>
          <a:prstGeom prst="roundRect">
            <a:avLst/>
          </a:prstGeom>
          <a:solidFill>
            <a:srgbClr val="F9671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sz="2100" dirty="0"/>
          </a:p>
          <a:p>
            <a:pPr marL="257175" indent="-257175">
              <a:buFont typeface="Arial" panose="020B0604020202020204" pitchFamily="34" charset="0"/>
              <a:buChar char="•"/>
            </a:pPr>
            <a:endParaRPr lang="en-US" b="1" dirty="0"/>
          </a:p>
          <a:p>
            <a:pPr marL="257175" indent="-257175">
              <a:buFont typeface="Arial" panose="020B0604020202020204" pitchFamily="34" charset="0"/>
              <a:buChar char="•"/>
            </a:pPr>
            <a:endParaRPr lang="en-US" b="1" dirty="0"/>
          </a:p>
          <a:p>
            <a:pPr marL="257175" indent="-257175">
              <a:buFont typeface="Arial" panose="020B0604020202020204" pitchFamily="34" charset="0"/>
              <a:buChar char="•"/>
            </a:pPr>
            <a:endParaRPr lang="en-US" b="1" dirty="0"/>
          </a:p>
          <a:p>
            <a:pPr marL="257175" indent="-257175" algn="ctr">
              <a:buFont typeface="Arial" panose="020B0604020202020204" pitchFamily="34" charset="0"/>
              <a:buChar char="•"/>
            </a:pPr>
            <a:endParaRPr lang="en-US" b="1" dirty="0"/>
          </a:p>
          <a:p>
            <a:pPr marL="257175" indent="-257175">
              <a:buFont typeface="Arial" panose="020B0604020202020204" pitchFamily="34" charset="0"/>
              <a:buChar char="•"/>
            </a:pPr>
            <a:endParaRPr lang="en-US" b="1" dirty="0"/>
          </a:p>
          <a:p>
            <a:pPr marL="257175" indent="-257175">
              <a:buFont typeface="Arial" panose="020B0604020202020204" pitchFamily="34" charset="0"/>
              <a:buChar char="•"/>
            </a:pPr>
            <a:endParaRPr lang="en-US" b="1" dirty="0"/>
          </a:p>
          <a:p>
            <a:pPr marL="257175" indent="-257175">
              <a:buFont typeface="Arial" panose="020B0604020202020204" pitchFamily="34" charset="0"/>
              <a:buChar char="•"/>
            </a:pPr>
            <a:endParaRPr lang="en-US" b="1" dirty="0"/>
          </a:p>
          <a:p>
            <a:r>
              <a:rPr lang="en-US" b="1" dirty="0">
                <a:latin typeface="Arial" panose="020B0604020202020204" pitchFamily="34" charset="0"/>
                <a:cs typeface="Arial" panose="020B0604020202020204" pitchFamily="34" charset="0"/>
              </a:rPr>
              <a:t>Overcome current Pitfalls and Misalignments (for example):</a:t>
            </a:r>
          </a:p>
          <a:p>
            <a:pPr marL="257175" indent="-257175">
              <a:buFont typeface="Arial" panose="020B0604020202020204" pitchFamily="34" charset="0"/>
              <a:buChar char="•"/>
            </a:pPr>
            <a:r>
              <a:rPr lang="en-US" b="1" dirty="0">
                <a:latin typeface="Arial" panose="020B0604020202020204" pitchFamily="34" charset="0"/>
                <a:cs typeface="Arial" panose="020B0604020202020204" pitchFamily="34" charset="0"/>
              </a:rPr>
              <a:t>Build correct number of schools according to where the population is (schools per population density)</a:t>
            </a:r>
          </a:p>
          <a:p>
            <a:pPr marL="257175" indent="-257175">
              <a:buFont typeface="Arial" panose="020B0604020202020204" pitchFamily="34" charset="0"/>
              <a:buChar char="•"/>
            </a:pPr>
            <a:r>
              <a:rPr lang="en-US" b="1" dirty="0">
                <a:latin typeface="Arial" panose="020B0604020202020204" pitchFamily="34" charset="0"/>
                <a:cs typeface="Arial" panose="020B0604020202020204" pitchFamily="34" charset="0"/>
              </a:rPr>
              <a:t> Build schools in the correct locations</a:t>
            </a:r>
          </a:p>
          <a:p>
            <a:pPr marL="257175" indent="-257175">
              <a:buFont typeface="Arial" panose="020B0604020202020204" pitchFamily="34" charset="0"/>
              <a:buChar char="•"/>
            </a:pPr>
            <a:r>
              <a:rPr lang="en-US" b="1" dirty="0">
                <a:latin typeface="Arial" panose="020B0604020202020204" pitchFamily="34" charset="0"/>
                <a:cs typeface="Arial" panose="020B0604020202020204" pitchFamily="34" charset="0"/>
              </a:rPr>
              <a:t>Determine whether we need new schools or better transport systems</a:t>
            </a:r>
          </a:p>
          <a:p>
            <a:pPr marL="257175" indent="-257175">
              <a:buFont typeface="Arial" panose="020B0604020202020204" pitchFamily="34" charset="0"/>
              <a:buChar char="•"/>
            </a:pPr>
            <a:r>
              <a:rPr lang="en-US" b="1" dirty="0">
                <a:latin typeface="Arial" panose="020B0604020202020204" pitchFamily="34" charset="0"/>
                <a:cs typeface="Arial" panose="020B0604020202020204" pitchFamily="34" charset="0"/>
              </a:rPr>
              <a:t>Ensure schools have all basic services (water, sanitation, electricity, waste management , roads)</a:t>
            </a:r>
          </a:p>
          <a:p>
            <a:endParaRPr lang="en-ZA" b="1" dirty="0"/>
          </a:p>
          <a:p>
            <a:pPr>
              <a:lnSpc>
                <a:spcPct val="100000"/>
              </a:lnSpc>
            </a:pPr>
            <a:endParaRPr lang="en-ZA" sz="1500" b="1" dirty="0"/>
          </a:p>
          <a:p>
            <a:pPr>
              <a:lnSpc>
                <a:spcPct val="100000"/>
              </a:lnSpc>
            </a:pPr>
            <a:r>
              <a:rPr lang="en-ZA" sz="1500" b="1" dirty="0"/>
              <a:t> </a:t>
            </a:r>
          </a:p>
          <a:p>
            <a:pPr marL="257175" indent="-257175">
              <a:buFont typeface="Arial" panose="020B0604020202020204" pitchFamily="34" charset="0"/>
              <a:buChar char="•"/>
            </a:pPr>
            <a:r>
              <a:rPr lang="en-ZA" sz="1500" b="1" dirty="0"/>
              <a:t>All Plans and Budgets follow agreed projections, targets and sustainable spatial growth patterns of districts and metros</a:t>
            </a:r>
          </a:p>
          <a:p>
            <a:pPr marL="257175" indent="-257175" algn="just">
              <a:buFont typeface="Arial" panose="020B0604020202020204" pitchFamily="34" charset="0"/>
              <a:buChar char="•"/>
            </a:pPr>
            <a:endParaRPr lang="en-ZA" b="1" dirty="0"/>
          </a:p>
          <a:p>
            <a:pPr algn="ctr"/>
            <a:endParaRPr lang="en-US" dirty="0"/>
          </a:p>
          <a:p>
            <a:pPr algn="ctr"/>
            <a:endParaRPr lang="en-US" dirty="0"/>
          </a:p>
        </p:txBody>
      </p:sp>
      <p:sp>
        <p:nvSpPr>
          <p:cNvPr id="7" name="Rounded Rectangle 6">
            <a:extLst>
              <a:ext uri="{FF2B5EF4-FFF2-40B4-BE49-F238E27FC236}">
                <a16:creationId xmlns:a16="http://schemas.microsoft.com/office/drawing/2014/main" xmlns="" id="{11F14BBA-3354-5C4C-9237-B9D993FEA236}"/>
              </a:ext>
            </a:extLst>
          </p:cNvPr>
          <p:cNvSpPr/>
          <p:nvPr/>
        </p:nvSpPr>
        <p:spPr>
          <a:xfrm>
            <a:off x="899592" y="1797420"/>
            <a:ext cx="2209632" cy="3975414"/>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sz="2100"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b="1" dirty="0"/>
          </a:p>
          <a:p>
            <a:pPr algn="ctr"/>
            <a:endParaRPr lang="en-US" dirty="0"/>
          </a:p>
          <a:p>
            <a:pPr algn="ctr"/>
            <a:r>
              <a:rPr lang="en-US" dirty="0">
                <a:latin typeface="Arial" panose="020B0604020202020204" pitchFamily="34" charset="0"/>
                <a:cs typeface="Arial" panose="020B0604020202020204" pitchFamily="34" charset="0"/>
              </a:rPr>
              <a:t>District/Metro </a:t>
            </a:r>
            <a:r>
              <a:rPr lang="en-US" b="1" dirty="0">
                <a:latin typeface="Arial" panose="020B0604020202020204" pitchFamily="34" charset="0"/>
                <a:cs typeface="Arial" panose="020B0604020202020204" pitchFamily="34" charset="0"/>
              </a:rPr>
              <a:t>Impact Oriented</a:t>
            </a:r>
            <a:r>
              <a:rPr lang="en-US" dirty="0">
                <a:latin typeface="Arial" panose="020B0604020202020204" pitchFamily="34" charset="0"/>
                <a:cs typeface="Arial" panose="020B0604020202020204" pitchFamily="34" charset="0"/>
              </a:rPr>
              <a:t> Planning, Budgeting, Implementation </a:t>
            </a:r>
          </a:p>
          <a:p>
            <a:pPr marL="214313" indent="-214313" algn="ctr">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14313" indent="-214313" algn="ctr">
              <a:buFont typeface="Arial" panose="020B0604020202020204" pitchFamily="34" charset="0"/>
              <a:buChar char="•"/>
            </a:pPr>
            <a:endParaRPr lang="en-US" dirty="0"/>
          </a:p>
          <a:p>
            <a:pPr marL="214313" indent="-214313" algn="ctr">
              <a:buFont typeface="Arial" panose="020B0604020202020204" pitchFamily="34" charset="0"/>
              <a:buChar char="•"/>
            </a:pPr>
            <a:endParaRPr lang="en-US" sz="1500" dirty="0"/>
          </a:p>
          <a:p>
            <a:pPr marL="214313" indent="-214313" algn="ctr">
              <a:buFont typeface="Arial" panose="020B0604020202020204" pitchFamily="34" charset="0"/>
              <a:buChar char="•"/>
            </a:pPr>
            <a:endParaRPr lang="en-US" sz="1500" dirty="0"/>
          </a:p>
          <a:p>
            <a:pPr marL="214313" indent="-214313" algn="ctr">
              <a:buFont typeface="Arial" panose="020B0604020202020204" pitchFamily="34" charset="0"/>
              <a:buChar char="•"/>
            </a:pPr>
            <a:endParaRPr lang="en-US" sz="1500" dirty="0"/>
          </a:p>
          <a:p>
            <a:pPr marL="214313" indent="-214313" algn="ctr">
              <a:buFont typeface="Arial" panose="020B0604020202020204" pitchFamily="34" charset="0"/>
              <a:buChar char="•"/>
            </a:pPr>
            <a:endParaRPr lang="en-US" sz="1500" dirty="0"/>
          </a:p>
          <a:p>
            <a:pPr marL="214313" indent="-214313" algn="ctr">
              <a:buFont typeface="Arial" panose="020B0604020202020204" pitchFamily="34" charset="0"/>
              <a:buChar char="•"/>
            </a:pPr>
            <a:endParaRPr lang="en-US" sz="1500" dirty="0"/>
          </a:p>
          <a:p>
            <a:pPr marL="214313" indent="-214313" algn="ctr">
              <a:buFont typeface="Arial" panose="020B0604020202020204" pitchFamily="34" charset="0"/>
              <a:buChar char="•"/>
            </a:pPr>
            <a:endParaRPr lang="en-US" sz="1500" dirty="0"/>
          </a:p>
          <a:p>
            <a:pPr algn="ctr"/>
            <a:r>
              <a:rPr lang="en-US" dirty="0"/>
              <a:t> </a:t>
            </a:r>
          </a:p>
          <a:p>
            <a:pPr algn="ctr"/>
            <a:endParaRPr lang="en-US" dirty="0"/>
          </a:p>
        </p:txBody>
      </p:sp>
      <p:sp>
        <p:nvSpPr>
          <p:cNvPr id="3" name="Right Arrow 2">
            <a:extLst>
              <a:ext uri="{FF2B5EF4-FFF2-40B4-BE49-F238E27FC236}">
                <a16:creationId xmlns:a16="http://schemas.microsoft.com/office/drawing/2014/main" xmlns="" id="{33472906-B654-CE4D-A909-E2DBAC9787A1}"/>
              </a:ext>
            </a:extLst>
          </p:cNvPr>
          <p:cNvSpPr/>
          <p:nvPr/>
        </p:nvSpPr>
        <p:spPr>
          <a:xfrm>
            <a:off x="3136227" y="3417431"/>
            <a:ext cx="598680" cy="723993"/>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308620960"/>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xmlns="" id="{C77BCBCA-0215-4851-8966-7E20BC85BF54}"/>
              </a:ext>
            </a:extLst>
          </p:cNvPr>
          <p:cNvSpPr>
            <a:spLocks noGrp="1" noChangeArrowheads="1"/>
          </p:cNvSpPr>
          <p:nvPr>
            <p:ph type="title"/>
          </p:nvPr>
        </p:nvSpPr>
        <p:spPr>
          <a:xfrm>
            <a:off x="0" y="188640"/>
            <a:ext cx="9144000" cy="595313"/>
          </a:xfrm>
          <a:solidFill>
            <a:schemeClr val="accent2"/>
          </a:solidFill>
        </p:spPr>
        <p:txBody>
          <a:bodyPr>
            <a:noAutofit/>
          </a:bodyPr>
          <a:lstStyle/>
          <a:p>
            <a:pPr algn="ctr"/>
            <a:r>
              <a:rPr lang="en-US" altLang="en-US" sz="2800" b="1" dirty="0">
                <a:solidFill>
                  <a:schemeClr val="bg1"/>
                </a:solidFill>
                <a:latin typeface="Arial" panose="020B0604020202020204" pitchFamily="34" charset="0"/>
                <a:cs typeface="Arial" panose="020B0604020202020204" pitchFamily="34" charset="0"/>
              </a:rPr>
              <a:t>District Development Model Outcomes</a:t>
            </a:r>
            <a:endParaRPr lang="en-ZA" altLang="en-US" sz="2800" b="1" dirty="0">
              <a:solidFill>
                <a:schemeClr val="bg1"/>
              </a:solidFill>
              <a:latin typeface="Arial" panose="020B0604020202020204" pitchFamily="34" charset="0"/>
              <a:cs typeface="Arial" panose="020B0604020202020204" pitchFamily="34" charset="0"/>
            </a:endParaRPr>
          </a:p>
        </p:txBody>
      </p:sp>
      <p:sp>
        <p:nvSpPr>
          <p:cNvPr id="9219" name="Slide Number Placeholder 4">
            <a:extLst>
              <a:ext uri="{FF2B5EF4-FFF2-40B4-BE49-F238E27FC236}">
                <a16:creationId xmlns:a16="http://schemas.microsoft.com/office/drawing/2014/main" xmlns="" id="{628559DB-937A-4F51-85F2-3649164904B4}"/>
              </a:ext>
            </a:extLst>
          </p:cNvPr>
          <p:cNvSpPr>
            <a:spLocks noGrp="1"/>
          </p:cNvSpPr>
          <p:nvPr>
            <p:ph type="sldNum" sz="quarter" idx="12"/>
          </p:nvPr>
        </p:nvSpPr>
        <p:spPr>
          <a:noFill/>
        </p:spPr>
        <p:txBody>
          <a:bodyPr/>
          <a:lstStyle>
            <a:lvl1pPr>
              <a:defRPr>
                <a:solidFill>
                  <a:schemeClr val="tx1"/>
                </a:solidFill>
                <a:latin typeface="Arial" panose="020B0604020202020204" pitchFamily="34" charset="0"/>
                <a:ea typeface="SimSun" panose="02010600030101010101" pitchFamily="2" charset="-122"/>
              </a:defRPr>
            </a:lvl1pPr>
            <a:lvl2pPr marL="557213" indent="-214313">
              <a:defRPr>
                <a:solidFill>
                  <a:schemeClr val="tx1"/>
                </a:solidFill>
                <a:latin typeface="Arial" panose="020B0604020202020204" pitchFamily="34" charset="0"/>
                <a:ea typeface="SimSun" panose="02010600030101010101" pitchFamily="2" charset="-122"/>
              </a:defRPr>
            </a:lvl2pPr>
            <a:lvl3pPr marL="857250" indent="-171450">
              <a:defRPr>
                <a:solidFill>
                  <a:schemeClr val="tx1"/>
                </a:solidFill>
                <a:latin typeface="Arial" panose="020B0604020202020204" pitchFamily="34" charset="0"/>
                <a:ea typeface="SimSun" panose="02010600030101010101" pitchFamily="2" charset="-122"/>
              </a:defRPr>
            </a:lvl3pPr>
            <a:lvl4pPr marL="1200150" indent="-171450">
              <a:defRPr>
                <a:solidFill>
                  <a:schemeClr val="tx1"/>
                </a:solidFill>
                <a:latin typeface="Arial" panose="020B0604020202020204" pitchFamily="34" charset="0"/>
                <a:ea typeface="SimSun" panose="02010600030101010101" pitchFamily="2" charset="-122"/>
              </a:defRPr>
            </a:lvl4pPr>
            <a:lvl5pPr marL="1543050" indent="-171450">
              <a:defRPr>
                <a:solidFill>
                  <a:schemeClr val="tx1"/>
                </a:solidFill>
                <a:latin typeface="Arial" panose="020B0604020202020204" pitchFamily="34" charset="0"/>
                <a:ea typeface="SimSun" panose="02010600030101010101" pitchFamily="2" charset="-122"/>
              </a:defRPr>
            </a:lvl5pPr>
            <a:lvl6pPr marL="1885950" indent="-171450" defTabSz="3429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228850" indent="-171450" defTabSz="3429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2571750" indent="-171450" defTabSz="3429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2914650" indent="-171450" defTabSz="3429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defTabSz="685800" eaLnBrk="1" fontAlgn="auto" hangingPunct="1">
              <a:spcBef>
                <a:spcPts val="0"/>
              </a:spcBef>
              <a:spcAft>
                <a:spcPts val="0"/>
              </a:spcAft>
            </a:pPr>
            <a:fld id="{5CC95ECA-DFDC-44F9-BB0F-E27F632C3F87}" type="slidenum">
              <a:rPr lang="en-US" altLang="en-US" sz="1050">
                <a:solidFill>
                  <a:prstClr val="black"/>
                </a:solidFill>
                <a:ea typeface="MS PGothic" panose="020B0600070205080204" pitchFamily="34" charset="-128"/>
              </a:rPr>
              <a:pPr defTabSz="685800" eaLnBrk="1" fontAlgn="auto" hangingPunct="1">
                <a:spcBef>
                  <a:spcPts val="0"/>
                </a:spcBef>
                <a:spcAft>
                  <a:spcPts val="0"/>
                </a:spcAft>
              </a:pPr>
              <a:t>5</a:t>
            </a:fld>
            <a:endParaRPr lang="en-US" altLang="en-US" sz="1050" dirty="0">
              <a:solidFill>
                <a:prstClr val="black"/>
              </a:solidFill>
              <a:ea typeface="MS PGothic" panose="020B0600070205080204" pitchFamily="34" charset="-128"/>
            </a:endParaRPr>
          </a:p>
        </p:txBody>
      </p:sp>
      <p:sp>
        <p:nvSpPr>
          <p:cNvPr id="2" name="Rounded Rectangle 1">
            <a:extLst>
              <a:ext uri="{FF2B5EF4-FFF2-40B4-BE49-F238E27FC236}">
                <a16:creationId xmlns:a16="http://schemas.microsoft.com/office/drawing/2014/main" xmlns="" id="{222380F1-D9B1-C941-A061-473D182D3C4A}"/>
              </a:ext>
            </a:extLst>
          </p:cNvPr>
          <p:cNvSpPr/>
          <p:nvPr/>
        </p:nvSpPr>
        <p:spPr>
          <a:xfrm>
            <a:off x="3734906" y="1412776"/>
            <a:ext cx="5085565" cy="5112568"/>
          </a:xfrm>
          <a:prstGeom prst="roundRect">
            <a:avLst/>
          </a:prstGeom>
          <a:solidFill>
            <a:srgbClr val="F9671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dirty="0">
              <a:solidFill>
                <a:prstClr val="white"/>
              </a:solidFill>
              <a:latin typeface="Calibri" panose="020F0502020204030204"/>
            </a:endParaRPr>
          </a:p>
          <a:p>
            <a:pPr algn="ctr" defTabSz="685800" eaLnBrk="1" fontAlgn="auto" hangingPunct="1">
              <a:spcBef>
                <a:spcPts val="0"/>
              </a:spcBef>
              <a:spcAft>
                <a:spcPts val="0"/>
              </a:spcAft>
            </a:pPr>
            <a:endParaRPr lang="en-US" sz="2100" dirty="0">
              <a:solidFill>
                <a:prstClr val="white"/>
              </a:solidFill>
              <a:latin typeface="Calibri" panose="020F0502020204030204"/>
            </a:endParaRPr>
          </a:p>
          <a:p>
            <a:pPr marL="257175" indent="-257175" defTabSz="685800" eaLnBrk="1" fontAlgn="auto" hangingPunct="1">
              <a:spcBef>
                <a:spcPts val="0"/>
              </a:spcBef>
              <a:spcAft>
                <a:spcPts val="0"/>
              </a:spcAft>
              <a:buFont typeface="Arial" panose="020B0604020202020204" pitchFamily="34" charset="0"/>
              <a:buChar char="•"/>
            </a:pPr>
            <a:r>
              <a:rPr lang="en-US" b="1" dirty="0">
                <a:solidFill>
                  <a:prstClr val="white"/>
                </a:solidFill>
                <a:latin typeface="Arial" panose="020B0604020202020204" pitchFamily="34" charset="0"/>
                <a:cs typeface="Arial" panose="020B0604020202020204" pitchFamily="34" charset="0"/>
              </a:rPr>
              <a:t>Communities Experience </a:t>
            </a:r>
            <a:r>
              <a:rPr lang="en-ZA" b="1" dirty="0">
                <a:solidFill>
                  <a:prstClr val="white"/>
                </a:solidFill>
                <a:latin typeface="Arial" panose="020B0604020202020204" pitchFamily="34" charset="0"/>
                <a:cs typeface="Arial" panose="020B0604020202020204" pitchFamily="34" charset="0"/>
              </a:rPr>
              <a:t>Seamless and Consistent service delivery</a:t>
            </a:r>
          </a:p>
          <a:p>
            <a:pPr defTabSz="685800" eaLnBrk="1" fontAlgn="auto" hangingPunct="1">
              <a:spcBef>
                <a:spcPts val="0"/>
              </a:spcBef>
              <a:spcAft>
                <a:spcPts val="0"/>
              </a:spcAft>
            </a:pPr>
            <a:endParaRPr lang="en-ZA" b="1" dirty="0">
              <a:solidFill>
                <a:prstClr val="white"/>
              </a:solidFill>
              <a:latin typeface="Arial" panose="020B0604020202020204" pitchFamily="34" charset="0"/>
              <a:cs typeface="Arial" panose="020B0604020202020204" pitchFamily="34" charset="0"/>
            </a:endParaRPr>
          </a:p>
          <a:p>
            <a:pPr marL="257175" indent="-257175" defTabSz="685800" eaLnBrk="1" fontAlgn="auto" hangingPunct="1">
              <a:spcBef>
                <a:spcPts val="0"/>
              </a:spcBef>
              <a:spcAft>
                <a:spcPts val="0"/>
              </a:spcAft>
              <a:buFont typeface="Arial" panose="020B0604020202020204" pitchFamily="34" charset="0"/>
              <a:buChar char="•"/>
            </a:pPr>
            <a:r>
              <a:rPr lang="en-ZA" b="1" dirty="0">
                <a:solidFill>
                  <a:prstClr val="white"/>
                </a:solidFill>
                <a:latin typeface="Arial" panose="020B0604020202020204" pitchFamily="34" charset="0"/>
                <a:cs typeface="Arial" panose="020B0604020202020204" pitchFamily="34" charset="0"/>
              </a:rPr>
              <a:t>Communities Experience living in functional and vibrant places</a:t>
            </a:r>
          </a:p>
          <a:p>
            <a:pPr marL="257175" indent="-257175" defTabSz="685800" eaLnBrk="1" fontAlgn="auto" hangingPunct="1">
              <a:spcBef>
                <a:spcPts val="0"/>
              </a:spcBef>
              <a:spcAft>
                <a:spcPts val="0"/>
              </a:spcAft>
              <a:buFont typeface="Arial" panose="020B0604020202020204" pitchFamily="34" charset="0"/>
              <a:buChar char="•"/>
            </a:pPr>
            <a:endParaRPr lang="en-ZA" b="1" dirty="0">
              <a:solidFill>
                <a:prstClr val="white"/>
              </a:solidFill>
              <a:latin typeface="Arial" panose="020B0604020202020204" pitchFamily="34" charset="0"/>
              <a:cs typeface="Arial" panose="020B0604020202020204" pitchFamily="34" charset="0"/>
            </a:endParaRPr>
          </a:p>
          <a:p>
            <a:pPr marL="257175" indent="-257175" defTabSz="685800" eaLnBrk="1" fontAlgn="auto" hangingPunct="1">
              <a:spcBef>
                <a:spcPts val="0"/>
              </a:spcBef>
              <a:spcAft>
                <a:spcPts val="0"/>
              </a:spcAft>
              <a:buFont typeface="Arial" panose="020B0604020202020204" pitchFamily="34" charset="0"/>
              <a:buChar char="•"/>
            </a:pPr>
            <a:r>
              <a:rPr lang="en-ZA" b="1" dirty="0">
                <a:solidFill>
                  <a:prstClr val="white"/>
                </a:solidFill>
                <a:latin typeface="Arial" panose="020B0604020202020204" pitchFamily="34" charset="0"/>
                <a:cs typeface="Arial" panose="020B0604020202020204" pitchFamily="34" charset="0"/>
              </a:rPr>
              <a:t>All Plans and Budgets across State based on shared understanding of district / metro challenges, dynamics and opportunities using IDPs and SDFs as the base</a:t>
            </a:r>
          </a:p>
          <a:p>
            <a:pPr defTabSz="685800" eaLnBrk="1" fontAlgn="auto" hangingPunct="1">
              <a:spcBef>
                <a:spcPts val="0"/>
              </a:spcBef>
              <a:spcAft>
                <a:spcPts val="0"/>
              </a:spcAft>
            </a:pPr>
            <a:r>
              <a:rPr lang="en-ZA" b="1" dirty="0">
                <a:solidFill>
                  <a:prstClr val="white"/>
                </a:solidFill>
                <a:latin typeface="Arial" panose="020B0604020202020204" pitchFamily="34" charset="0"/>
                <a:cs typeface="Arial" panose="020B0604020202020204" pitchFamily="34" charset="0"/>
              </a:rPr>
              <a:t> </a:t>
            </a:r>
          </a:p>
          <a:p>
            <a:pPr marL="257175" indent="-257175" defTabSz="685800" eaLnBrk="1" fontAlgn="auto" hangingPunct="1">
              <a:spcBef>
                <a:spcPts val="0"/>
              </a:spcBef>
              <a:spcAft>
                <a:spcPts val="0"/>
              </a:spcAft>
              <a:buFont typeface="Arial" panose="020B0604020202020204" pitchFamily="34" charset="0"/>
              <a:buChar char="•"/>
            </a:pPr>
            <a:r>
              <a:rPr lang="en-ZA" b="1" dirty="0">
                <a:solidFill>
                  <a:prstClr val="white"/>
                </a:solidFill>
                <a:latin typeface="Arial" panose="020B0604020202020204" pitchFamily="34" charset="0"/>
                <a:cs typeface="Arial" panose="020B0604020202020204" pitchFamily="34" charset="0"/>
              </a:rPr>
              <a:t>All Plans and Budgets follow agreed projections, targets and sustainable spatial growth patterns of districts and metros</a:t>
            </a:r>
          </a:p>
          <a:p>
            <a:pPr marL="257175" indent="-257175" algn="just" defTabSz="685800" eaLnBrk="1" fontAlgn="auto" hangingPunct="1">
              <a:spcBef>
                <a:spcPts val="0"/>
              </a:spcBef>
              <a:spcAft>
                <a:spcPts val="0"/>
              </a:spcAft>
              <a:buFont typeface="Arial" panose="020B0604020202020204" pitchFamily="34" charset="0"/>
              <a:buChar char="•"/>
            </a:pPr>
            <a:endParaRPr lang="en-ZA" b="1" dirty="0">
              <a:solidFill>
                <a:prstClr val="white"/>
              </a:solidFill>
              <a:latin typeface="Arial" panose="020B0604020202020204" pitchFamily="34" charset="0"/>
              <a:cs typeface="Arial" panose="020B0604020202020204" pitchFamily="34" charset="0"/>
            </a:endParaRPr>
          </a:p>
          <a:p>
            <a:pPr algn="ctr" defTabSz="685800" eaLnBrk="1" fontAlgn="auto" hangingPunct="1">
              <a:spcBef>
                <a:spcPts val="0"/>
              </a:spcBef>
              <a:spcAft>
                <a:spcPts val="0"/>
              </a:spcAft>
            </a:pPr>
            <a:endParaRPr lang="en-US" sz="1350" dirty="0">
              <a:solidFill>
                <a:prstClr val="white"/>
              </a:solidFill>
              <a:latin typeface="Arial" panose="020B0604020202020204" pitchFamily="34" charset="0"/>
              <a:cs typeface="Arial" panose="020B0604020202020204" pitchFamily="34" charset="0"/>
            </a:endParaRPr>
          </a:p>
          <a:p>
            <a:pPr algn="ctr" defTabSz="685800" eaLnBrk="1" fontAlgn="auto" hangingPunct="1">
              <a:spcBef>
                <a:spcPts val="0"/>
              </a:spcBef>
              <a:spcAft>
                <a:spcPts val="0"/>
              </a:spcAft>
            </a:pPr>
            <a:endParaRPr lang="en-US" sz="1350" dirty="0">
              <a:solidFill>
                <a:prstClr val="white"/>
              </a:solidFill>
              <a:latin typeface="Arial" panose="020B0604020202020204" pitchFamily="34" charset="0"/>
              <a:cs typeface="Arial" panose="020B0604020202020204" pitchFamily="34" charset="0"/>
            </a:endParaRPr>
          </a:p>
        </p:txBody>
      </p:sp>
      <p:sp>
        <p:nvSpPr>
          <p:cNvPr id="7" name="Rounded Rectangle 6">
            <a:extLst>
              <a:ext uri="{FF2B5EF4-FFF2-40B4-BE49-F238E27FC236}">
                <a16:creationId xmlns:a16="http://schemas.microsoft.com/office/drawing/2014/main" xmlns="" id="{11F14BBA-3354-5C4C-9237-B9D993FEA236}"/>
              </a:ext>
            </a:extLst>
          </p:cNvPr>
          <p:cNvSpPr/>
          <p:nvPr/>
        </p:nvSpPr>
        <p:spPr>
          <a:xfrm>
            <a:off x="395536" y="1564245"/>
            <a:ext cx="2713688" cy="4792106"/>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dirty="0">
              <a:solidFill>
                <a:prstClr val="white"/>
              </a:solidFill>
              <a:latin typeface="Calibri" panose="020F0502020204030204"/>
            </a:endParaRPr>
          </a:p>
          <a:p>
            <a:pPr algn="ctr" defTabSz="685800" eaLnBrk="1" fontAlgn="auto" hangingPunct="1">
              <a:spcBef>
                <a:spcPts val="0"/>
              </a:spcBef>
              <a:spcAft>
                <a:spcPts val="0"/>
              </a:spcAft>
            </a:pPr>
            <a:endParaRPr lang="en-US" sz="2100" dirty="0">
              <a:solidFill>
                <a:prstClr val="white"/>
              </a:solidFill>
              <a:latin typeface="Calibri" panose="020F0502020204030204"/>
            </a:endParaRPr>
          </a:p>
          <a:p>
            <a:pPr algn="ctr" defTabSz="685800" eaLnBrk="1" fontAlgn="auto" hangingPunct="1">
              <a:spcBef>
                <a:spcPts val="0"/>
              </a:spcBef>
              <a:spcAft>
                <a:spcPts val="0"/>
              </a:spcAft>
            </a:pPr>
            <a:endParaRPr lang="en-US" dirty="0">
              <a:solidFill>
                <a:prstClr val="white"/>
              </a:solidFill>
              <a:latin typeface="Calibri" panose="020F0502020204030204"/>
            </a:endParaRPr>
          </a:p>
          <a:p>
            <a:pPr algn="ctr" defTabSz="685800" eaLnBrk="1" fontAlgn="auto" hangingPunct="1">
              <a:spcBef>
                <a:spcPts val="0"/>
              </a:spcBef>
              <a:spcAft>
                <a:spcPts val="0"/>
              </a:spcAft>
            </a:pPr>
            <a:endParaRPr lang="en-US" sz="1350" dirty="0">
              <a:solidFill>
                <a:prstClr val="white"/>
              </a:solidFill>
              <a:latin typeface="Calibri" panose="020F0502020204030204"/>
            </a:endParaRPr>
          </a:p>
          <a:p>
            <a:pPr algn="ctr" defTabSz="685800" eaLnBrk="1" fontAlgn="auto" hangingPunct="1">
              <a:spcBef>
                <a:spcPts val="0"/>
              </a:spcBef>
              <a:spcAft>
                <a:spcPts val="0"/>
              </a:spcAft>
            </a:pPr>
            <a:endParaRPr lang="en-US" dirty="0">
              <a:solidFill>
                <a:prstClr val="white"/>
              </a:solidFill>
              <a:latin typeface="Calibri" panose="020F0502020204030204"/>
            </a:endParaRPr>
          </a:p>
          <a:p>
            <a:pPr algn="ctr" defTabSz="685800" eaLnBrk="1" fontAlgn="auto" hangingPunct="1">
              <a:spcBef>
                <a:spcPts val="0"/>
              </a:spcBef>
              <a:spcAft>
                <a:spcPts val="0"/>
              </a:spcAft>
            </a:pPr>
            <a:endParaRPr lang="en-US" dirty="0">
              <a:solidFill>
                <a:prstClr val="white"/>
              </a:solidFill>
              <a:latin typeface="Calibri" panose="020F0502020204030204"/>
            </a:endParaRPr>
          </a:p>
          <a:p>
            <a:pPr algn="ctr" defTabSz="685800" eaLnBrk="1" fontAlgn="auto" hangingPunct="1">
              <a:spcBef>
                <a:spcPts val="0"/>
              </a:spcBef>
              <a:spcAft>
                <a:spcPts val="0"/>
              </a:spcAft>
            </a:pPr>
            <a:endParaRPr lang="en-US" dirty="0">
              <a:solidFill>
                <a:prstClr val="white"/>
              </a:solidFill>
              <a:latin typeface="Calibri" panose="020F0502020204030204"/>
            </a:endParaRPr>
          </a:p>
          <a:p>
            <a:pPr algn="ctr" defTabSz="685800" eaLnBrk="1" fontAlgn="auto" hangingPunct="1">
              <a:spcBef>
                <a:spcPts val="0"/>
              </a:spcBef>
              <a:spcAft>
                <a:spcPts val="0"/>
              </a:spcAft>
            </a:pPr>
            <a:endParaRPr lang="en-US" b="1" dirty="0">
              <a:solidFill>
                <a:prstClr val="white"/>
              </a:solidFill>
              <a:latin typeface="Calibri" panose="020F0502020204030204"/>
            </a:endParaRPr>
          </a:p>
          <a:p>
            <a:pPr algn="ctr" defTabSz="685800" eaLnBrk="1" fontAlgn="auto" hangingPunct="1">
              <a:spcBef>
                <a:spcPts val="0"/>
              </a:spcBef>
              <a:spcAft>
                <a:spcPts val="0"/>
              </a:spcAft>
            </a:pPr>
            <a:r>
              <a:rPr lang="en-US" b="1" dirty="0">
                <a:solidFill>
                  <a:prstClr val="white"/>
                </a:solidFill>
                <a:latin typeface="Calibri" panose="020F0502020204030204"/>
              </a:rPr>
              <a:t>Capable, Ethical </a:t>
            </a:r>
            <a:r>
              <a:rPr lang="en-US" b="1" dirty="0">
                <a:solidFill>
                  <a:prstClr val="white"/>
                </a:solidFill>
                <a:latin typeface="Arial" panose="020B0604020202020204" pitchFamily="34" charset="0"/>
                <a:cs typeface="Arial" panose="020B0604020202020204" pitchFamily="34" charset="0"/>
              </a:rPr>
              <a:t>Developmental State</a:t>
            </a:r>
            <a:endParaRPr lang="en-US" sz="1350" dirty="0">
              <a:solidFill>
                <a:prstClr val="white"/>
              </a:solidFill>
              <a:latin typeface="Arial" panose="020B0604020202020204" pitchFamily="34" charset="0"/>
              <a:cs typeface="Arial" panose="020B0604020202020204" pitchFamily="34" charset="0"/>
            </a:endParaRPr>
          </a:p>
          <a:p>
            <a:pPr marL="214313" indent="-214313" algn="ctr" defTabSz="685800" eaLnBrk="1" fontAlgn="auto" hangingPunct="1">
              <a:spcBef>
                <a:spcPts val="0"/>
              </a:spcBef>
              <a:spcAft>
                <a:spcPts val="0"/>
              </a:spcAft>
              <a:buFont typeface="Arial" panose="020B0604020202020204" pitchFamily="34" charset="0"/>
              <a:buChar char="•"/>
            </a:pPr>
            <a:endParaRPr lang="en-US" sz="1350" dirty="0">
              <a:solidFill>
                <a:prstClr val="white"/>
              </a:solidFill>
              <a:latin typeface="Arial" panose="020B0604020202020204" pitchFamily="34" charset="0"/>
              <a:cs typeface="Arial" panose="020B0604020202020204" pitchFamily="34" charset="0"/>
            </a:endParaRPr>
          </a:p>
          <a:p>
            <a:pPr marL="214313" indent="-214313" defTabSz="685800" eaLnBrk="1" fontAlgn="auto" hangingPunct="1">
              <a:spcBef>
                <a:spcPts val="0"/>
              </a:spcBef>
              <a:spcAft>
                <a:spcPts val="0"/>
              </a:spcAft>
              <a:buFont typeface="Arial" panose="020B0604020202020204" pitchFamily="34" charset="0"/>
              <a:buChar char="•"/>
            </a:pPr>
            <a:r>
              <a:rPr lang="en-US" sz="1600" dirty="0">
                <a:solidFill>
                  <a:prstClr val="white"/>
                </a:solidFill>
                <a:latin typeface="Arial" panose="020B0604020202020204" pitchFamily="34" charset="0"/>
                <a:cs typeface="Arial" panose="020B0604020202020204" pitchFamily="34" charset="0"/>
              </a:rPr>
              <a:t>Improved State and Local Government Performance</a:t>
            </a:r>
          </a:p>
          <a:p>
            <a:pPr marL="214313" indent="-214313" defTabSz="685800" eaLnBrk="1" fontAlgn="auto" hangingPunct="1">
              <a:spcBef>
                <a:spcPts val="0"/>
              </a:spcBef>
              <a:spcAft>
                <a:spcPts val="0"/>
              </a:spcAft>
              <a:buFont typeface="Arial" panose="020B0604020202020204" pitchFamily="34" charset="0"/>
              <a:buChar char="•"/>
            </a:pPr>
            <a:endParaRPr lang="en-US" sz="1600" dirty="0">
              <a:solidFill>
                <a:prstClr val="white"/>
              </a:solidFill>
              <a:latin typeface="Arial" panose="020B0604020202020204" pitchFamily="34" charset="0"/>
              <a:cs typeface="Arial" panose="020B0604020202020204" pitchFamily="34" charset="0"/>
            </a:endParaRPr>
          </a:p>
          <a:p>
            <a:pPr marL="214313" indent="-214313" defTabSz="685800" eaLnBrk="1" fontAlgn="auto" hangingPunct="1">
              <a:spcBef>
                <a:spcPts val="0"/>
              </a:spcBef>
              <a:spcAft>
                <a:spcPts val="0"/>
              </a:spcAft>
              <a:buFont typeface="Arial" panose="020B0604020202020204" pitchFamily="34" charset="0"/>
              <a:buChar char="•"/>
            </a:pPr>
            <a:r>
              <a:rPr lang="en-US" sz="1600" dirty="0">
                <a:solidFill>
                  <a:prstClr val="white"/>
                </a:solidFill>
                <a:latin typeface="Arial" panose="020B0604020202020204" pitchFamily="34" charset="0"/>
                <a:cs typeface="Arial" panose="020B0604020202020204" pitchFamily="34" charset="0"/>
              </a:rPr>
              <a:t>Improved Cooperative Governance</a:t>
            </a:r>
          </a:p>
          <a:p>
            <a:pPr defTabSz="685800" eaLnBrk="1" fontAlgn="auto" hangingPunct="1">
              <a:spcBef>
                <a:spcPts val="0"/>
              </a:spcBef>
              <a:spcAft>
                <a:spcPts val="0"/>
              </a:spcAft>
            </a:pPr>
            <a:endParaRPr lang="en-US" sz="1600" dirty="0">
              <a:solidFill>
                <a:prstClr val="white"/>
              </a:solidFill>
              <a:latin typeface="Arial" panose="020B0604020202020204" pitchFamily="34" charset="0"/>
              <a:cs typeface="Arial" panose="020B0604020202020204" pitchFamily="34" charset="0"/>
            </a:endParaRPr>
          </a:p>
          <a:p>
            <a:pPr marL="214313" indent="-214313" defTabSz="685800" eaLnBrk="1" fontAlgn="auto" hangingPunct="1">
              <a:spcBef>
                <a:spcPts val="0"/>
              </a:spcBef>
              <a:spcAft>
                <a:spcPts val="0"/>
              </a:spcAft>
              <a:buFont typeface="Arial" panose="020B0604020202020204" pitchFamily="34" charset="0"/>
              <a:buChar char="•"/>
            </a:pPr>
            <a:r>
              <a:rPr lang="en-US" sz="1600" dirty="0">
                <a:solidFill>
                  <a:prstClr val="white"/>
                </a:solidFill>
                <a:latin typeface="Arial" panose="020B0604020202020204" pitchFamily="34" charset="0"/>
                <a:cs typeface="Arial" panose="020B0604020202020204" pitchFamily="34" charset="0"/>
              </a:rPr>
              <a:t>District/Metro Impact Oriented Planning, Budgeting, Implementation </a:t>
            </a:r>
          </a:p>
          <a:p>
            <a:pPr marL="214313" indent="-214313" algn="ctr" defTabSz="685800" eaLnBrk="1" fontAlgn="auto" hangingPunct="1">
              <a:spcBef>
                <a:spcPts val="0"/>
              </a:spcBef>
              <a:spcAft>
                <a:spcPts val="0"/>
              </a:spcAft>
              <a:buFont typeface="Arial" panose="020B0604020202020204" pitchFamily="34" charset="0"/>
              <a:buChar char="•"/>
            </a:pPr>
            <a:endParaRPr lang="en-US" sz="1350" dirty="0">
              <a:solidFill>
                <a:prstClr val="white"/>
              </a:solidFill>
              <a:latin typeface="Calibri" panose="020F0502020204030204"/>
            </a:endParaRPr>
          </a:p>
          <a:p>
            <a:pPr marL="214313" indent="-214313" algn="ctr" defTabSz="685800" eaLnBrk="1" fontAlgn="auto" hangingPunct="1">
              <a:spcBef>
                <a:spcPts val="0"/>
              </a:spcBef>
              <a:spcAft>
                <a:spcPts val="0"/>
              </a:spcAft>
              <a:buFont typeface="Arial" panose="020B0604020202020204" pitchFamily="34" charset="0"/>
              <a:buChar char="•"/>
            </a:pPr>
            <a:endParaRPr lang="en-US" sz="1350" dirty="0">
              <a:solidFill>
                <a:prstClr val="white"/>
              </a:solidFill>
              <a:latin typeface="Calibri" panose="020F0502020204030204"/>
            </a:endParaRPr>
          </a:p>
          <a:p>
            <a:pPr marL="214313" indent="-214313" algn="ctr" defTabSz="685800" eaLnBrk="1" fontAlgn="auto" hangingPunct="1">
              <a:spcBef>
                <a:spcPts val="0"/>
              </a:spcBef>
              <a:spcAft>
                <a:spcPts val="0"/>
              </a:spcAft>
              <a:buFont typeface="Arial" panose="020B0604020202020204" pitchFamily="34" charset="0"/>
              <a:buChar char="•"/>
            </a:pPr>
            <a:endParaRPr lang="en-US" sz="1500" dirty="0">
              <a:solidFill>
                <a:prstClr val="white"/>
              </a:solidFill>
              <a:latin typeface="Calibri" panose="020F0502020204030204"/>
            </a:endParaRPr>
          </a:p>
          <a:p>
            <a:pPr marL="214313" indent="-214313" algn="ctr" defTabSz="685800" eaLnBrk="1" fontAlgn="auto" hangingPunct="1">
              <a:spcBef>
                <a:spcPts val="0"/>
              </a:spcBef>
              <a:spcAft>
                <a:spcPts val="0"/>
              </a:spcAft>
              <a:buFont typeface="Arial" panose="020B0604020202020204" pitchFamily="34" charset="0"/>
              <a:buChar char="•"/>
            </a:pPr>
            <a:endParaRPr lang="en-US" sz="1500" dirty="0">
              <a:solidFill>
                <a:prstClr val="white"/>
              </a:solidFill>
              <a:latin typeface="Calibri" panose="020F0502020204030204"/>
            </a:endParaRPr>
          </a:p>
          <a:p>
            <a:pPr marL="214313" indent="-214313" algn="ctr" defTabSz="685800" eaLnBrk="1" fontAlgn="auto" hangingPunct="1">
              <a:spcBef>
                <a:spcPts val="0"/>
              </a:spcBef>
              <a:spcAft>
                <a:spcPts val="0"/>
              </a:spcAft>
              <a:buFont typeface="Arial" panose="020B0604020202020204" pitchFamily="34" charset="0"/>
              <a:buChar char="•"/>
            </a:pPr>
            <a:endParaRPr lang="en-US" sz="1500" dirty="0">
              <a:solidFill>
                <a:prstClr val="white"/>
              </a:solidFill>
              <a:latin typeface="Calibri" panose="020F0502020204030204"/>
            </a:endParaRPr>
          </a:p>
          <a:p>
            <a:pPr marL="214313" indent="-214313" algn="ctr" defTabSz="685800" eaLnBrk="1" fontAlgn="auto" hangingPunct="1">
              <a:spcBef>
                <a:spcPts val="0"/>
              </a:spcBef>
              <a:spcAft>
                <a:spcPts val="0"/>
              </a:spcAft>
              <a:buFont typeface="Arial" panose="020B0604020202020204" pitchFamily="34" charset="0"/>
              <a:buChar char="•"/>
            </a:pPr>
            <a:endParaRPr lang="en-US" sz="1500" dirty="0">
              <a:solidFill>
                <a:prstClr val="white"/>
              </a:solidFill>
              <a:latin typeface="Calibri" panose="020F0502020204030204"/>
            </a:endParaRPr>
          </a:p>
          <a:p>
            <a:pPr marL="214313" indent="-214313" algn="ctr" defTabSz="685800" eaLnBrk="1" fontAlgn="auto" hangingPunct="1">
              <a:spcBef>
                <a:spcPts val="0"/>
              </a:spcBef>
              <a:spcAft>
                <a:spcPts val="0"/>
              </a:spcAft>
              <a:buFont typeface="Arial" panose="020B0604020202020204" pitchFamily="34" charset="0"/>
              <a:buChar char="•"/>
            </a:pPr>
            <a:endParaRPr lang="en-US" sz="1500" dirty="0">
              <a:solidFill>
                <a:prstClr val="white"/>
              </a:solidFill>
              <a:latin typeface="Calibri" panose="020F0502020204030204"/>
            </a:endParaRPr>
          </a:p>
          <a:p>
            <a:pPr marL="214313" indent="-214313" algn="ctr" defTabSz="685800" eaLnBrk="1" fontAlgn="auto" hangingPunct="1">
              <a:spcBef>
                <a:spcPts val="0"/>
              </a:spcBef>
              <a:spcAft>
                <a:spcPts val="0"/>
              </a:spcAft>
              <a:buFont typeface="Arial" panose="020B0604020202020204" pitchFamily="34" charset="0"/>
              <a:buChar char="•"/>
            </a:pPr>
            <a:endParaRPr lang="en-US" sz="1500" dirty="0">
              <a:solidFill>
                <a:prstClr val="white"/>
              </a:solidFill>
              <a:latin typeface="Calibri" panose="020F0502020204030204"/>
            </a:endParaRPr>
          </a:p>
          <a:p>
            <a:pPr algn="ctr" defTabSz="685800" eaLnBrk="1" fontAlgn="auto" hangingPunct="1">
              <a:spcBef>
                <a:spcPts val="0"/>
              </a:spcBef>
              <a:spcAft>
                <a:spcPts val="0"/>
              </a:spcAft>
            </a:pPr>
            <a:r>
              <a:rPr lang="en-US" sz="1350" dirty="0">
                <a:solidFill>
                  <a:prstClr val="white"/>
                </a:solidFill>
                <a:latin typeface="Calibri" panose="020F0502020204030204"/>
              </a:rPr>
              <a:t> </a:t>
            </a:r>
          </a:p>
          <a:p>
            <a:pPr algn="ctr" defTabSz="685800" eaLnBrk="1" fontAlgn="auto" hangingPunct="1">
              <a:spcBef>
                <a:spcPts val="0"/>
              </a:spcBef>
              <a:spcAft>
                <a:spcPts val="0"/>
              </a:spcAft>
            </a:pPr>
            <a:endParaRPr lang="en-US" sz="1350" dirty="0">
              <a:solidFill>
                <a:prstClr val="white"/>
              </a:solidFill>
              <a:latin typeface="Calibri" panose="020F0502020204030204"/>
            </a:endParaRPr>
          </a:p>
        </p:txBody>
      </p:sp>
      <p:sp>
        <p:nvSpPr>
          <p:cNvPr id="3" name="Right Arrow 2">
            <a:extLst>
              <a:ext uri="{FF2B5EF4-FFF2-40B4-BE49-F238E27FC236}">
                <a16:creationId xmlns:a16="http://schemas.microsoft.com/office/drawing/2014/main" xmlns="" id="{33472906-B654-CE4D-A909-E2DBAC9787A1}"/>
              </a:ext>
            </a:extLst>
          </p:cNvPr>
          <p:cNvSpPr/>
          <p:nvPr/>
        </p:nvSpPr>
        <p:spPr>
          <a:xfrm>
            <a:off x="3136227" y="3417431"/>
            <a:ext cx="598680" cy="723993"/>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spTree>
    <p:extLst>
      <p:ext uri="{BB962C8B-B14F-4D97-AF65-F5344CB8AC3E}">
        <p14:creationId xmlns:p14="http://schemas.microsoft.com/office/powerpoint/2010/main" xmlns="" val="56155081"/>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xmlns="" id="{C77BCBCA-0215-4851-8966-7E20BC85BF54}"/>
              </a:ext>
            </a:extLst>
          </p:cNvPr>
          <p:cNvSpPr>
            <a:spLocks noGrp="1" noChangeArrowheads="1"/>
          </p:cNvSpPr>
          <p:nvPr>
            <p:ph type="title"/>
          </p:nvPr>
        </p:nvSpPr>
        <p:spPr>
          <a:xfrm>
            <a:off x="1" y="188640"/>
            <a:ext cx="9144000" cy="770956"/>
          </a:xfrm>
          <a:solidFill>
            <a:schemeClr val="accent2"/>
          </a:solidFill>
        </p:spPr>
        <p:txBody>
          <a:bodyPr>
            <a:noAutofit/>
          </a:bodyPr>
          <a:lstStyle/>
          <a:p>
            <a:pPr algn="ctr"/>
            <a:r>
              <a:rPr lang="en-US" altLang="en-US" sz="2800" b="1" dirty="0">
                <a:solidFill>
                  <a:schemeClr val="bg1"/>
                </a:solidFill>
                <a:latin typeface="Arial" panose="020B0604020202020204" pitchFamily="34" charset="0"/>
                <a:cs typeface="Arial" panose="020B0604020202020204" pitchFamily="34" charset="0"/>
              </a:rPr>
              <a:t>District Development Model </a:t>
            </a:r>
            <a:br>
              <a:rPr lang="en-US" altLang="en-US" sz="2800" b="1" dirty="0">
                <a:solidFill>
                  <a:schemeClr val="bg1"/>
                </a:solidFill>
                <a:latin typeface="Arial" panose="020B0604020202020204" pitchFamily="34" charset="0"/>
                <a:cs typeface="Arial" panose="020B0604020202020204" pitchFamily="34" charset="0"/>
              </a:rPr>
            </a:br>
            <a:r>
              <a:rPr lang="en-US" altLang="en-US" sz="2800" b="1" dirty="0">
                <a:solidFill>
                  <a:schemeClr val="bg1"/>
                </a:solidFill>
                <a:latin typeface="Arial" panose="020B0604020202020204" pitchFamily="34" charset="0"/>
                <a:cs typeface="Arial" panose="020B0604020202020204" pitchFamily="34" charset="0"/>
              </a:rPr>
              <a:t>Outcomes</a:t>
            </a:r>
            <a:endParaRPr lang="en-ZA" altLang="en-US" sz="2800" b="1" dirty="0">
              <a:solidFill>
                <a:schemeClr val="bg1"/>
              </a:solidFill>
              <a:latin typeface="Arial" panose="020B0604020202020204" pitchFamily="34" charset="0"/>
              <a:cs typeface="Arial" panose="020B0604020202020204" pitchFamily="34" charset="0"/>
            </a:endParaRPr>
          </a:p>
        </p:txBody>
      </p:sp>
      <p:sp>
        <p:nvSpPr>
          <p:cNvPr id="9219" name="Slide Number Placeholder 4">
            <a:extLst>
              <a:ext uri="{FF2B5EF4-FFF2-40B4-BE49-F238E27FC236}">
                <a16:creationId xmlns:a16="http://schemas.microsoft.com/office/drawing/2014/main" xmlns="" id="{628559DB-937A-4F51-85F2-3649164904B4}"/>
              </a:ext>
            </a:extLst>
          </p:cNvPr>
          <p:cNvSpPr>
            <a:spLocks noGrp="1"/>
          </p:cNvSpPr>
          <p:nvPr>
            <p:ph type="sldNum" sz="quarter" idx="12"/>
          </p:nvPr>
        </p:nvSpPr>
        <p:spPr>
          <a:noFill/>
        </p:spPr>
        <p:txBody>
          <a:bodyPr/>
          <a:lstStyle>
            <a:lvl1pPr>
              <a:defRPr>
                <a:solidFill>
                  <a:schemeClr val="tx1"/>
                </a:solidFill>
                <a:latin typeface="Arial" panose="020B0604020202020204" pitchFamily="34" charset="0"/>
                <a:ea typeface="SimSun" panose="02010600030101010101" pitchFamily="2" charset="-122"/>
              </a:defRPr>
            </a:lvl1pPr>
            <a:lvl2pPr marL="557213" indent="-214313">
              <a:defRPr>
                <a:solidFill>
                  <a:schemeClr val="tx1"/>
                </a:solidFill>
                <a:latin typeface="Arial" panose="020B0604020202020204" pitchFamily="34" charset="0"/>
                <a:ea typeface="SimSun" panose="02010600030101010101" pitchFamily="2" charset="-122"/>
              </a:defRPr>
            </a:lvl2pPr>
            <a:lvl3pPr marL="857250" indent="-171450">
              <a:defRPr>
                <a:solidFill>
                  <a:schemeClr val="tx1"/>
                </a:solidFill>
                <a:latin typeface="Arial" panose="020B0604020202020204" pitchFamily="34" charset="0"/>
                <a:ea typeface="SimSun" panose="02010600030101010101" pitchFamily="2" charset="-122"/>
              </a:defRPr>
            </a:lvl3pPr>
            <a:lvl4pPr marL="1200150" indent="-171450">
              <a:defRPr>
                <a:solidFill>
                  <a:schemeClr val="tx1"/>
                </a:solidFill>
                <a:latin typeface="Arial" panose="020B0604020202020204" pitchFamily="34" charset="0"/>
                <a:ea typeface="SimSun" panose="02010600030101010101" pitchFamily="2" charset="-122"/>
              </a:defRPr>
            </a:lvl4pPr>
            <a:lvl5pPr marL="1543050" indent="-171450">
              <a:defRPr>
                <a:solidFill>
                  <a:schemeClr val="tx1"/>
                </a:solidFill>
                <a:latin typeface="Arial" panose="020B0604020202020204" pitchFamily="34" charset="0"/>
                <a:ea typeface="SimSun" panose="02010600030101010101" pitchFamily="2" charset="-122"/>
              </a:defRPr>
            </a:lvl5pPr>
            <a:lvl6pPr marL="1885950" indent="-171450" defTabSz="3429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228850" indent="-171450" defTabSz="3429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2571750" indent="-171450" defTabSz="3429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2914650" indent="-171450" defTabSz="3429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defTabSz="685800" eaLnBrk="1" fontAlgn="auto" hangingPunct="1">
              <a:spcBef>
                <a:spcPts val="0"/>
              </a:spcBef>
              <a:spcAft>
                <a:spcPts val="0"/>
              </a:spcAft>
            </a:pPr>
            <a:fld id="{5CC95ECA-DFDC-44F9-BB0F-E27F632C3F87}" type="slidenum">
              <a:rPr lang="en-US" altLang="en-US" sz="1050">
                <a:solidFill>
                  <a:prstClr val="black"/>
                </a:solidFill>
                <a:ea typeface="MS PGothic" panose="020B0600070205080204" pitchFamily="34" charset="-128"/>
              </a:rPr>
              <a:pPr defTabSz="685800" eaLnBrk="1" fontAlgn="auto" hangingPunct="1">
                <a:spcBef>
                  <a:spcPts val="0"/>
                </a:spcBef>
                <a:spcAft>
                  <a:spcPts val="0"/>
                </a:spcAft>
              </a:pPr>
              <a:t>6</a:t>
            </a:fld>
            <a:endParaRPr lang="en-US" altLang="en-US" sz="1050" dirty="0">
              <a:solidFill>
                <a:prstClr val="black"/>
              </a:solidFill>
              <a:ea typeface="MS PGothic" panose="020B0600070205080204" pitchFamily="34" charset="-128"/>
            </a:endParaRPr>
          </a:p>
        </p:txBody>
      </p:sp>
      <p:sp>
        <p:nvSpPr>
          <p:cNvPr id="7" name="Rounded Rectangle 6">
            <a:extLst>
              <a:ext uri="{FF2B5EF4-FFF2-40B4-BE49-F238E27FC236}">
                <a16:creationId xmlns:a16="http://schemas.microsoft.com/office/drawing/2014/main" xmlns="" id="{11F14BBA-3354-5C4C-9237-B9D993FEA236}"/>
              </a:ext>
            </a:extLst>
          </p:cNvPr>
          <p:cNvSpPr/>
          <p:nvPr/>
        </p:nvSpPr>
        <p:spPr>
          <a:xfrm>
            <a:off x="539552" y="1309981"/>
            <a:ext cx="2502463" cy="5303615"/>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dirty="0">
              <a:solidFill>
                <a:prstClr val="white"/>
              </a:solidFill>
              <a:latin typeface="Calibri" panose="020F0502020204030204"/>
            </a:endParaRPr>
          </a:p>
          <a:p>
            <a:pPr algn="ctr" defTabSz="685800" eaLnBrk="1" fontAlgn="auto" hangingPunct="1">
              <a:spcBef>
                <a:spcPts val="0"/>
              </a:spcBef>
              <a:spcAft>
                <a:spcPts val="0"/>
              </a:spcAft>
            </a:pPr>
            <a:endParaRPr lang="en-US" sz="2100" dirty="0">
              <a:solidFill>
                <a:prstClr val="white"/>
              </a:solidFill>
              <a:latin typeface="Calibri" panose="020F0502020204030204"/>
            </a:endParaRPr>
          </a:p>
          <a:p>
            <a:pPr algn="ctr" defTabSz="685800" eaLnBrk="1" fontAlgn="auto" hangingPunct="1">
              <a:spcBef>
                <a:spcPts val="0"/>
              </a:spcBef>
              <a:spcAft>
                <a:spcPts val="0"/>
              </a:spcAft>
            </a:pPr>
            <a:endParaRPr lang="en-US" dirty="0">
              <a:solidFill>
                <a:prstClr val="white"/>
              </a:solidFill>
              <a:latin typeface="Calibri" panose="020F0502020204030204"/>
            </a:endParaRPr>
          </a:p>
          <a:p>
            <a:pPr algn="ctr" defTabSz="685800" eaLnBrk="1" fontAlgn="auto" hangingPunct="1">
              <a:spcBef>
                <a:spcPts val="0"/>
              </a:spcBef>
              <a:spcAft>
                <a:spcPts val="0"/>
              </a:spcAft>
            </a:pPr>
            <a:endParaRPr lang="en-US" sz="1350" dirty="0">
              <a:solidFill>
                <a:prstClr val="white"/>
              </a:solidFill>
              <a:latin typeface="Calibri" panose="020F0502020204030204"/>
            </a:endParaRPr>
          </a:p>
          <a:p>
            <a:pPr algn="ctr" defTabSz="685800" eaLnBrk="1" fontAlgn="auto" hangingPunct="1">
              <a:spcBef>
                <a:spcPts val="0"/>
              </a:spcBef>
              <a:spcAft>
                <a:spcPts val="0"/>
              </a:spcAft>
            </a:pPr>
            <a:endParaRPr lang="en-US" dirty="0">
              <a:solidFill>
                <a:prstClr val="white"/>
              </a:solidFill>
              <a:latin typeface="Calibri" panose="020F0502020204030204"/>
            </a:endParaRPr>
          </a:p>
          <a:p>
            <a:pPr algn="ctr" defTabSz="685800" eaLnBrk="1" fontAlgn="auto" hangingPunct="1">
              <a:spcBef>
                <a:spcPts val="0"/>
              </a:spcBef>
              <a:spcAft>
                <a:spcPts val="0"/>
              </a:spcAft>
            </a:pPr>
            <a:endParaRPr lang="en-US" dirty="0">
              <a:solidFill>
                <a:prstClr val="white"/>
              </a:solidFill>
              <a:latin typeface="Calibri" panose="020F0502020204030204"/>
            </a:endParaRPr>
          </a:p>
          <a:p>
            <a:pPr algn="ctr" defTabSz="685800" eaLnBrk="1" fontAlgn="auto" hangingPunct="1">
              <a:spcBef>
                <a:spcPts val="0"/>
              </a:spcBef>
              <a:spcAft>
                <a:spcPts val="0"/>
              </a:spcAft>
            </a:pPr>
            <a:endParaRPr lang="en-US" sz="1350" dirty="0">
              <a:solidFill>
                <a:prstClr val="white"/>
              </a:solidFill>
              <a:latin typeface="Calibri" panose="020F0502020204030204"/>
            </a:endParaRPr>
          </a:p>
          <a:p>
            <a:pPr algn="ctr" defTabSz="685800" eaLnBrk="1" fontAlgn="auto" hangingPunct="1">
              <a:spcBef>
                <a:spcPts val="0"/>
              </a:spcBef>
              <a:spcAft>
                <a:spcPts val="0"/>
              </a:spcAft>
            </a:pPr>
            <a:endParaRPr lang="en-US" sz="1350" dirty="0">
              <a:solidFill>
                <a:prstClr val="white"/>
              </a:solidFill>
              <a:latin typeface="Calibri" panose="020F0502020204030204"/>
            </a:endParaRPr>
          </a:p>
          <a:p>
            <a:pPr algn="ctr" defTabSz="685800" eaLnBrk="1" fontAlgn="auto" hangingPunct="1">
              <a:spcBef>
                <a:spcPts val="0"/>
              </a:spcBef>
              <a:spcAft>
                <a:spcPts val="0"/>
              </a:spcAft>
            </a:pPr>
            <a:r>
              <a:rPr lang="en-US" dirty="0">
                <a:solidFill>
                  <a:prstClr val="white"/>
                </a:solidFill>
                <a:latin typeface="Arial" panose="020B0604020202020204" pitchFamily="34" charset="0"/>
                <a:cs typeface="Arial" panose="020B0604020202020204" pitchFamily="34" charset="0"/>
              </a:rPr>
              <a:t>Local Government is base for building shared understanding of District/Metro Space </a:t>
            </a:r>
          </a:p>
          <a:p>
            <a:pPr algn="ctr" defTabSz="685800" eaLnBrk="1" fontAlgn="auto" hangingPunct="1">
              <a:spcBef>
                <a:spcPts val="0"/>
              </a:spcBef>
              <a:spcAft>
                <a:spcPts val="0"/>
              </a:spcAft>
            </a:pPr>
            <a:endParaRPr lang="en-US" b="1" dirty="0">
              <a:solidFill>
                <a:prstClr val="white"/>
              </a:solidFill>
              <a:latin typeface="Arial" panose="020B0604020202020204" pitchFamily="34" charset="0"/>
              <a:cs typeface="Arial" panose="020B0604020202020204" pitchFamily="34" charset="0"/>
            </a:endParaRPr>
          </a:p>
          <a:p>
            <a:pPr algn="ctr" defTabSz="685800" eaLnBrk="1" fontAlgn="auto" hangingPunct="1">
              <a:spcBef>
                <a:spcPts val="0"/>
              </a:spcBef>
              <a:spcAft>
                <a:spcPts val="0"/>
              </a:spcAft>
            </a:pPr>
            <a:r>
              <a:rPr lang="en-US" b="1" dirty="0" err="1">
                <a:solidFill>
                  <a:prstClr val="white"/>
                </a:solidFill>
                <a:latin typeface="Arial" panose="020B0604020202020204" pitchFamily="34" charset="0"/>
                <a:cs typeface="Arial" panose="020B0604020202020204" pitchFamily="34" charset="0"/>
              </a:rPr>
              <a:t>Localise</a:t>
            </a:r>
            <a:r>
              <a:rPr lang="en-US" b="1" dirty="0">
                <a:solidFill>
                  <a:prstClr val="white"/>
                </a:solidFill>
                <a:latin typeface="Arial" panose="020B0604020202020204" pitchFamily="34" charset="0"/>
                <a:cs typeface="Arial" panose="020B0604020202020204" pitchFamily="34" charset="0"/>
              </a:rPr>
              <a:t> NDP and MTSF Priorities</a:t>
            </a:r>
          </a:p>
          <a:p>
            <a:pPr algn="ctr" defTabSz="685800" eaLnBrk="1" fontAlgn="auto" hangingPunct="1">
              <a:spcBef>
                <a:spcPts val="0"/>
              </a:spcBef>
              <a:spcAft>
                <a:spcPts val="0"/>
              </a:spcAft>
            </a:pPr>
            <a:endParaRPr lang="en-US" b="1" dirty="0">
              <a:solidFill>
                <a:prstClr val="white"/>
              </a:solidFill>
              <a:latin typeface="Arial" panose="020B0604020202020204" pitchFamily="34" charset="0"/>
              <a:cs typeface="Arial" panose="020B0604020202020204" pitchFamily="34" charset="0"/>
            </a:endParaRPr>
          </a:p>
          <a:p>
            <a:pPr algn="ctr" defTabSz="685800" eaLnBrk="1" fontAlgn="auto" hangingPunct="1">
              <a:spcBef>
                <a:spcPts val="0"/>
              </a:spcBef>
              <a:spcAft>
                <a:spcPts val="0"/>
              </a:spcAft>
            </a:pPr>
            <a:r>
              <a:rPr lang="en-US" b="1" dirty="0">
                <a:solidFill>
                  <a:prstClr val="white"/>
                </a:solidFill>
                <a:latin typeface="Arial" panose="020B0604020202020204" pitchFamily="34" charset="0"/>
                <a:cs typeface="Arial" panose="020B0604020202020204" pitchFamily="34" charset="0"/>
              </a:rPr>
              <a:t> </a:t>
            </a:r>
            <a:r>
              <a:rPr lang="en-US" dirty="0">
                <a:solidFill>
                  <a:prstClr val="white"/>
                </a:solidFill>
                <a:latin typeface="Arial" panose="020B0604020202020204" pitchFamily="34" charset="0"/>
                <a:cs typeface="Arial" panose="020B0604020202020204" pitchFamily="34" charset="0"/>
              </a:rPr>
              <a:t>No parachuting of National and Provincial programmes outside of One Plan and LG consultation</a:t>
            </a:r>
          </a:p>
          <a:p>
            <a:pPr marL="214313" indent="-214313" algn="ctr" defTabSz="685800" eaLnBrk="1" fontAlgn="auto" hangingPunct="1">
              <a:spcBef>
                <a:spcPts val="0"/>
              </a:spcBef>
              <a:spcAft>
                <a:spcPts val="0"/>
              </a:spcAft>
              <a:buFont typeface="Arial" panose="020B0604020202020204" pitchFamily="34" charset="0"/>
              <a:buChar char="•"/>
            </a:pPr>
            <a:endParaRPr lang="en-US" sz="1350" dirty="0">
              <a:solidFill>
                <a:prstClr val="white"/>
              </a:solidFill>
              <a:latin typeface="Calibri" panose="020F0502020204030204"/>
            </a:endParaRPr>
          </a:p>
          <a:p>
            <a:pPr marL="214313" indent="-214313" algn="ctr" defTabSz="685800" eaLnBrk="1" fontAlgn="auto" hangingPunct="1">
              <a:spcBef>
                <a:spcPts val="0"/>
              </a:spcBef>
              <a:spcAft>
                <a:spcPts val="0"/>
              </a:spcAft>
              <a:buFont typeface="Arial" panose="020B0604020202020204" pitchFamily="34" charset="0"/>
              <a:buChar char="•"/>
            </a:pPr>
            <a:endParaRPr lang="en-US" sz="1350" dirty="0">
              <a:solidFill>
                <a:prstClr val="white"/>
              </a:solidFill>
              <a:latin typeface="Calibri" panose="020F0502020204030204"/>
            </a:endParaRPr>
          </a:p>
          <a:p>
            <a:pPr marL="214313" indent="-214313" algn="ctr" defTabSz="685800" eaLnBrk="1" fontAlgn="auto" hangingPunct="1">
              <a:spcBef>
                <a:spcPts val="0"/>
              </a:spcBef>
              <a:spcAft>
                <a:spcPts val="0"/>
              </a:spcAft>
              <a:buFont typeface="Arial" panose="020B0604020202020204" pitchFamily="34" charset="0"/>
              <a:buChar char="•"/>
            </a:pPr>
            <a:endParaRPr lang="en-US" sz="1500" dirty="0">
              <a:solidFill>
                <a:prstClr val="white"/>
              </a:solidFill>
              <a:latin typeface="Calibri" panose="020F0502020204030204"/>
            </a:endParaRPr>
          </a:p>
          <a:p>
            <a:pPr marL="214313" indent="-214313" algn="ctr" defTabSz="685800" eaLnBrk="1" fontAlgn="auto" hangingPunct="1">
              <a:spcBef>
                <a:spcPts val="0"/>
              </a:spcBef>
              <a:spcAft>
                <a:spcPts val="0"/>
              </a:spcAft>
              <a:buFont typeface="Arial" panose="020B0604020202020204" pitchFamily="34" charset="0"/>
              <a:buChar char="•"/>
            </a:pPr>
            <a:endParaRPr lang="en-US" sz="1500" dirty="0">
              <a:solidFill>
                <a:prstClr val="white"/>
              </a:solidFill>
              <a:latin typeface="Calibri" panose="020F0502020204030204"/>
            </a:endParaRPr>
          </a:p>
          <a:p>
            <a:pPr marL="214313" indent="-214313" algn="ctr" defTabSz="685800" eaLnBrk="1" fontAlgn="auto" hangingPunct="1">
              <a:spcBef>
                <a:spcPts val="0"/>
              </a:spcBef>
              <a:spcAft>
                <a:spcPts val="0"/>
              </a:spcAft>
              <a:buFont typeface="Arial" panose="020B0604020202020204" pitchFamily="34" charset="0"/>
              <a:buChar char="•"/>
            </a:pPr>
            <a:endParaRPr lang="en-US" sz="1500" dirty="0">
              <a:solidFill>
                <a:prstClr val="white"/>
              </a:solidFill>
              <a:latin typeface="Calibri" panose="020F0502020204030204"/>
            </a:endParaRPr>
          </a:p>
          <a:p>
            <a:pPr marL="214313" indent="-214313" algn="ctr" defTabSz="685800" eaLnBrk="1" fontAlgn="auto" hangingPunct="1">
              <a:spcBef>
                <a:spcPts val="0"/>
              </a:spcBef>
              <a:spcAft>
                <a:spcPts val="0"/>
              </a:spcAft>
              <a:buFont typeface="Arial" panose="020B0604020202020204" pitchFamily="34" charset="0"/>
              <a:buChar char="•"/>
            </a:pPr>
            <a:endParaRPr lang="en-US" sz="1500" dirty="0">
              <a:solidFill>
                <a:prstClr val="white"/>
              </a:solidFill>
              <a:latin typeface="Calibri" panose="020F0502020204030204"/>
            </a:endParaRPr>
          </a:p>
          <a:p>
            <a:pPr marL="214313" indent="-214313" algn="ctr" defTabSz="685800" eaLnBrk="1" fontAlgn="auto" hangingPunct="1">
              <a:spcBef>
                <a:spcPts val="0"/>
              </a:spcBef>
              <a:spcAft>
                <a:spcPts val="0"/>
              </a:spcAft>
              <a:buFont typeface="Arial" panose="020B0604020202020204" pitchFamily="34" charset="0"/>
              <a:buChar char="•"/>
            </a:pPr>
            <a:endParaRPr lang="en-US" sz="1500" dirty="0">
              <a:solidFill>
                <a:prstClr val="white"/>
              </a:solidFill>
              <a:latin typeface="Calibri" panose="020F0502020204030204"/>
            </a:endParaRPr>
          </a:p>
          <a:p>
            <a:pPr marL="214313" indent="-214313" algn="ctr" defTabSz="685800" eaLnBrk="1" fontAlgn="auto" hangingPunct="1">
              <a:spcBef>
                <a:spcPts val="0"/>
              </a:spcBef>
              <a:spcAft>
                <a:spcPts val="0"/>
              </a:spcAft>
              <a:buFont typeface="Arial" panose="020B0604020202020204" pitchFamily="34" charset="0"/>
              <a:buChar char="•"/>
            </a:pPr>
            <a:endParaRPr lang="en-US" sz="1500" dirty="0">
              <a:solidFill>
                <a:prstClr val="white"/>
              </a:solidFill>
              <a:latin typeface="Calibri" panose="020F0502020204030204"/>
            </a:endParaRPr>
          </a:p>
          <a:p>
            <a:pPr algn="ctr" defTabSz="685800" eaLnBrk="1" fontAlgn="auto" hangingPunct="1">
              <a:spcBef>
                <a:spcPts val="0"/>
              </a:spcBef>
              <a:spcAft>
                <a:spcPts val="0"/>
              </a:spcAft>
            </a:pPr>
            <a:r>
              <a:rPr lang="en-US" sz="1350" dirty="0">
                <a:solidFill>
                  <a:prstClr val="white"/>
                </a:solidFill>
                <a:latin typeface="Calibri" panose="020F0502020204030204"/>
              </a:rPr>
              <a:t> </a:t>
            </a:r>
          </a:p>
          <a:p>
            <a:pPr algn="ctr" defTabSz="685800" eaLnBrk="1" fontAlgn="auto" hangingPunct="1">
              <a:spcBef>
                <a:spcPts val="0"/>
              </a:spcBef>
              <a:spcAft>
                <a:spcPts val="0"/>
              </a:spcAft>
            </a:pPr>
            <a:endParaRPr lang="en-US" sz="1350" dirty="0">
              <a:solidFill>
                <a:prstClr val="white"/>
              </a:solidFill>
              <a:latin typeface="Calibri" panose="020F0502020204030204"/>
            </a:endParaRPr>
          </a:p>
        </p:txBody>
      </p:sp>
      <p:sp>
        <p:nvSpPr>
          <p:cNvPr id="4" name="Rounded Rectangle 3">
            <a:extLst>
              <a:ext uri="{FF2B5EF4-FFF2-40B4-BE49-F238E27FC236}">
                <a16:creationId xmlns:a16="http://schemas.microsoft.com/office/drawing/2014/main" xmlns="" id="{E7C3E570-F7E1-304D-BAF0-6572BFA9EB1D}"/>
              </a:ext>
            </a:extLst>
          </p:cNvPr>
          <p:cNvSpPr/>
          <p:nvPr/>
        </p:nvSpPr>
        <p:spPr>
          <a:xfrm>
            <a:off x="3660709" y="1309981"/>
            <a:ext cx="4727714" cy="15938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r>
              <a:rPr lang="en-US" dirty="0">
                <a:solidFill>
                  <a:prstClr val="white"/>
                </a:solidFill>
                <a:latin typeface="Arial" panose="020B0604020202020204" pitchFamily="34" charset="0"/>
                <a:cs typeface="Arial" panose="020B0604020202020204" pitchFamily="34" charset="0"/>
              </a:rPr>
              <a:t>NDP</a:t>
            </a:r>
          </a:p>
          <a:p>
            <a:pPr algn="ctr" defTabSz="685800" eaLnBrk="1" fontAlgn="auto" hangingPunct="1">
              <a:spcBef>
                <a:spcPts val="0"/>
              </a:spcBef>
              <a:spcAft>
                <a:spcPts val="0"/>
              </a:spcAft>
            </a:pPr>
            <a:r>
              <a:rPr lang="en-US" dirty="0">
                <a:solidFill>
                  <a:prstClr val="white"/>
                </a:solidFill>
                <a:latin typeface="Arial" panose="020B0604020202020204" pitchFamily="34" charset="0"/>
                <a:cs typeface="Arial" panose="020B0604020202020204" pitchFamily="34" charset="0"/>
              </a:rPr>
              <a:t>Tackle Triple Challenges:</a:t>
            </a:r>
          </a:p>
          <a:p>
            <a:pPr marL="257175" indent="-257175" algn="ctr" defTabSz="685800" eaLnBrk="1" fontAlgn="auto" hangingPunct="1">
              <a:spcBef>
                <a:spcPts val="0"/>
              </a:spcBef>
              <a:spcAft>
                <a:spcPts val="0"/>
              </a:spcAft>
              <a:buFont typeface="Arial" panose="020B0604020202020204" pitchFamily="34" charset="0"/>
              <a:buChar char="•"/>
            </a:pPr>
            <a:r>
              <a:rPr lang="en-US" dirty="0">
                <a:solidFill>
                  <a:prstClr val="white"/>
                </a:solidFill>
                <a:latin typeface="Arial" panose="020B0604020202020204" pitchFamily="34" charset="0"/>
                <a:cs typeface="Arial" panose="020B0604020202020204" pitchFamily="34" charset="0"/>
              </a:rPr>
              <a:t>Unemployment</a:t>
            </a:r>
          </a:p>
          <a:p>
            <a:pPr marL="257175" indent="-257175" algn="ctr" defTabSz="685800" eaLnBrk="1" fontAlgn="auto" hangingPunct="1">
              <a:spcBef>
                <a:spcPts val="0"/>
              </a:spcBef>
              <a:spcAft>
                <a:spcPts val="0"/>
              </a:spcAft>
              <a:buFont typeface="Arial" panose="020B0604020202020204" pitchFamily="34" charset="0"/>
              <a:buChar char="•"/>
            </a:pPr>
            <a:r>
              <a:rPr lang="en-US" dirty="0">
                <a:solidFill>
                  <a:prstClr val="white"/>
                </a:solidFill>
                <a:latin typeface="Arial" panose="020B0604020202020204" pitchFamily="34" charset="0"/>
                <a:cs typeface="Arial" panose="020B0604020202020204" pitchFamily="34" charset="0"/>
              </a:rPr>
              <a:t>Poverty </a:t>
            </a:r>
          </a:p>
          <a:p>
            <a:pPr marL="257175" indent="-257175" algn="ctr" defTabSz="685800" eaLnBrk="1" fontAlgn="auto" hangingPunct="1">
              <a:spcBef>
                <a:spcPts val="0"/>
              </a:spcBef>
              <a:spcAft>
                <a:spcPts val="0"/>
              </a:spcAft>
              <a:buFont typeface="Arial" panose="020B0604020202020204" pitchFamily="34" charset="0"/>
              <a:buChar char="•"/>
            </a:pPr>
            <a:r>
              <a:rPr lang="en-US" dirty="0">
                <a:solidFill>
                  <a:prstClr val="white"/>
                </a:solidFill>
                <a:latin typeface="Arial" panose="020B0604020202020204" pitchFamily="34" charset="0"/>
                <a:cs typeface="Arial" panose="020B0604020202020204" pitchFamily="34" charset="0"/>
              </a:rPr>
              <a:t>Inequality</a:t>
            </a:r>
          </a:p>
        </p:txBody>
      </p:sp>
      <p:sp>
        <p:nvSpPr>
          <p:cNvPr id="8" name="Rounded Rectangle 7">
            <a:extLst>
              <a:ext uri="{FF2B5EF4-FFF2-40B4-BE49-F238E27FC236}">
                <a16:creationId xmlns:a16="http://schemas.microsoft.com/office/drawing/2014/main" xmlns="" id="{F3289EF5-012B-344F-8FE8-1C8FE16B4645}"/>
              </a:ext>
            </a:extLst>
          </p:cNvPr>
          <p:cNvSpPr/>
          <p:nvPr/>
        </p:nvSpPr>
        <p:spPr>
          <a:xfrm>
            <a:off x="3660708" y="2996952"/>
            <a:ext cx="4727715" cy="35283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600" dirty="0">
              <a:solidFill>
                <a:prstClr val="white"/>
              </a:solidFill>
              <a:latin typeface="Calibri" panose="020F0502020204030204"/>
            </a:endParaRPr>
          </a:p>
          <a:p>
            <a:pPr algn="ctr" defTabSz="685800" eaLnBrk="1" fontAlgn="auto" hangingPunct="1">
              <a:spcBef>
                <a:spcPts val="0"/>
              </a:spcBef>
              <a:spcAft>
                <a:spcPts val="0"/>
              </a:spcAft>
            </a:pPr>
            <a:r>
              <a:rPr lang="en-US" sz="1600" dirty="0">
                <a:solidFill>
                  <a:prstClr val="white"/>
                </a:solidFill>
                <a:latin typeface="Arial" panose="020B0604020202020204" pitchFamily="34" charset="0"/>
                <a:cs typeface="Arial" panose="020B0604020202020204" pitchFamily="34" charset="0"/>
              </a:rPr>
              <a:t>MTSF </a:t>
            </a:r>
          </a:p>
          <a:p>
            <a:pPr algn="ctr" defTabSz="685800" eaLnBrk="1" fontAlgn="auto" hangingPunct="1">
              <a:spcBef>
                <a:spcPts val="0"/>
              </a:spcBef>
              <a:spcAft>
                <a:spcPts val="0"/>
              </a:spcAft>
            </a:pPr>
            <a:r>
              <a:rPr lang="en-US" sz="1600" dirty="0">
                <a:solidFill>
                  <a:prstClr val="white"/>
                </a:solidFill>
                <a:latin typeface="Arial" panose="020B0604020202020204" pitchFamily="34" charset="0"/>
                <a:cs typeface="Arial" panose="020B0604020202020204" pitchFamily="34" charset="0"/>
              </a:rPr>
              <a:t>Seven (7) priorities:</a:t>
            </a:r>
            <a:endParaRPr lang="en-ZA" sz="1600" dirty="0">
              <a:solidFill>
                <a:prstClr val="white"/>
              </a:solidFill>
              <a:latin typeface="Arial" panose="020B0604020202020204" pitchFamily="34" charset="0"/>
              <a:cs typeface="Arial" panose="020B0604020202020204" pitchFamily="34" charset="0"/>
            </a:endParaRPr>
          </a:p>
          <a:p>
            <a:pPr defTabSz="685800" eaLnBrk="1" fontAlgn="auto" hangingPunct="1">
              <a:spcBef>
                <a:spcPts val="0"/>
              </a:spcBef>
              <a:spcAft>
                <a:spcPts val="0"/>
              </a:spcAft>
            </a:pPr>
            <a:r>
              <a:rPr lang="en-US" sz="1600" dirty="0">
                <a:solidFill>
                  <a:prstClr val="white"/>
                </a:solidFill>
                <a:latin typeface="Arial" panose="020B0604020202020204" pitchFamily="34" charset="0"/>
                <a:cs typeface="Arial" panose="020B0604020202020204" pitchFamily="34" charset="0"/>
              </a:rPr>
              <a:t> </a:t>
            </a:r>
            <a:endParaRPr lang="en-ZA" sz="1600" dirty="0">
              <a:solidFill>
                <a:prstClr val="white"/>
              </a:solidFill>
              <a:latin typeface="Arial" panose="020B0604020202020204" pitchFamily="34" charset="0"/>
              <a:cs typeface="Arial" panose="020B0604020202020204" pitchFamily="34" charset="0"/>
            </a:endParaRPr>
          </a:p>
          <a:p>
            <a:pPr marL="257175" indent="-257175" defTabSz="685800" eaLnBrk="1" fontAlgn="auto" hangingPunct="1">
              <a:spcBef>
                <a:spcPts val="0"/>
              </a:spcBef>
              <a:spcAft>
                <a:spcPts val="0"/>
              </a:spcAft>
              <a:buFont typeface="+mj-lt"/>
              <a:buAutoNum type="arabicPeriod"/>
            </a:pPr>
            <a:r>
              <a:rPr lang="en-US" sz="1600" dirty="0">
                <a:solidFill>
                  <a:prstClr val="white"/>
                </a:solidFill>
                <a:latin typeface="Arial" panose="020B0604020202020204" pitchFamily="34" charset="0"/>
                <a:cs typeface="Arial" panose="020B0604020202020204" pitchFamily="34" charset="0"/>
              </a:rPr>
              <a:t>Transformation of the economy and job creation</a:t>
            </a:r>
            <a:endParaRPr lang="en-ZA" sz="1600" dirty="0">
              <a:solidFill>
                <a:prstClr val="white"/>
              </a:solidFill>
              <a:latin typeface="Arial" panose="020B0604020202020204" pitchFamily="34" charset="0"/>
              <a:cs typeface="Arial" panose="020B0604020202020204" pitchFamily="34" charset="0"/>
            </a:endParaRPr>
          </a:p>
          <a:p>
            <a:pPr marL="257175" indent="-257175" defTabSz="685800" eaLnBrk="1" fontAlgn="auto" hangingPunct="1">
              <a:spcBef>
                <a:spcPts val="0"/>
              </a:spcBef>
              <a:spcAft>
                <a:spcPts val="0"/>
              </a:spcAft>
              <a:buFont typeface="+mj-lt"/>
              <a:buAutoNum type="arabicPeriod"/>
            </a:pPr>
            <a:r>
              <a:rPr lang="en-US" sz="1600" dirty="0">
                <a:solidFill>
                  <a:prstClr val="white"/>
                </a:solidFill>
                <a:latin typeface="Arial" panose="020B0604020202020204" pitchFamily="34" charset="0"/>
                <a:cs typeface="Arial" panose="020B0604020202020204" pitchFamily="34" charset="0"/>
              </a:rPr>
              <a:t>Education, skills and health</a:t>
            </a:r>
            <a:endParaRPr lang="en-ZA" sz="1600" dirty="0">
              <a:solidFill>
                <a:prstClr val="white"/>
              </a:solidFill>
              <a:latin typeface="Arial" panose="020B0604020202020204" pitchFamily="34" charset="0"/>
              <a:cs typeface="Arial" panose="020B0604020202020204" pitchFamily="34" charset="0"/>
            </a:endParaRPr>
          </a:p>
          <a:p>
            <a:pPr marL="257175" indent="-257175" defTabSz="685800" eaLnBrk="1" fontAlgn="auto" hangingPunct="1">
              <a:spcBef>
                <a:spcPts val="0"/>
              </a:spcBef>
              <a:spcAft>
                <a:spcPts val="0"/>
              </a:spcAft>
              <a:buFont typeface="+mj-lt"/>
              <a:buAutoNum type="arabicPeriod"/>
            </a:pPr>
            <a:r>
              <a:rPr lang="en-US" sz="1600" dirty="0">
                <a:solidFill>
                  <a:prstClr val="white"/>
                </a:solidFill>
                <a:latin typeface="Arial" panose="020B0604020202020204" pitchFamily="34" charset="0"/>
                <a:cs typeface="Arial" panose="020B0604020202020204" pitchFamily="34" charset="0"/>
              </a:rPr>
              <a:t>Reliable and quality basic services</a:t>
            </a:r>
            <a:endParaRPr lang="en-ZA" sz="1600" dirty="0">
              <a:solidFill>
                <a:prstClr val="white"/>
              </a:solidFill>
              <a:latin typeface="Arial" panose="020B0604020202020204" pitchFamily="34" charset="0"/>
              <a:cs typeface="Arial" panose="020B0604020202020204" pitchFamily="34" charset="0"/>
            </a:endParaRPr>
          </a:p>
          <a:p>
            <a:pPr marL="257175" indent="-257175" defTabSz="685800" eaLnBrk="1" fontAlgn="auto" hangingPunct="1">
              <a:spcBef>
                <a:spcPts val="0"/>
              </a:spcBef>
              <a:spcAft>
                <a:spcPts val="0"/>
              </a:spcAft>
              <a:buFont typeface="+mj-lt"/>
              <a:buAutoNum type="arabicPeriod"/>
            </a:pPr>
            <a:r>
              <a:rPr lang="en-US" sz="1600" dirty="0">
                <a:solidFill>
                  <a:prstClr val="white"/>
                </a:solidFill>
                <a:latin typeface="Arial" panose="020B0604020202020204" pitchFamily="34" charset="0"/>
                <a:cs typeface="Arial" panose="020B0604020202020204" pitchFamily="34" charset="0"/>
              </a:rPr>
              <a:t>Spatial integration, human settlements and local government</a:t>
            </a:r>
            <a:endParaRPr lang="en-ZA" sz="1600" dirty="0">
              <a:solidFill>
                <a:prstClr val="white"/>
              </a:solidFill>
              <a:latin typeface="Arial" panose="020B0604020202020204" pitchFamily="34" charset="0"/>
              <a:cs typeface="Arial" panose="020B0604020202020204" pitchFamily="34" charset="0"/>
            </a:endParaRPr>
          </a:p>
          <a:p>
            <a:pPr marL="257175" indent="-257175" defTabSz="685800" eaLnBrk="1" fontAlgn="auto" hangingPunct="1">
              <a:spcBef>
                <a:spcPts val="0"/>
              </a:spcBef>
              <a:spcAft>
                <a:spcPts val="0"/>
              </a:spcAft>
              <a:buFont typeface="+mj-lt"/>
              <a:buAutoNum type="arabicPeriod"/>
            </a:pPr>
            <a:r>
              <a:rPr lang="en-US" sz="1600" dirty="0">
                <a:solidFill>
                  <a:prstClr val="white"/>
                </a:solidFill>
                <a:latin typeface="Arial" panose="020B0604020202020204" pitchFamily="34" charset="0"/>
                <a:cs typeface="Arial" panose="020B0604020202020204" pitchFamily="34" charset="0"/>
              </a:rPr>
              <a:t>Social cohesion and safe communities</a:t>
            </a:r>
            <a:endParaRPr lang="en-ZA" sz="1600" dirty="0">
              <a:solidFill>
                <a:prstClr val="white"/>
              </a:solidFill>
              <a:latin typeface="Arial" panose="020B0604020202020204" pitchFamily="34" charset="0"/>
              <a:cs typeface="Arial" panose="020B0604020202020204" pitchFamily="34" charset="0"/>
            </a:endParaRPr>
          </a:p>
          <a:p>
            <a:pPr marL="257175" indent="-257175" defTabSz="685800" eaLnBrk="1" fontAlgn="auto" hangingPunct="1">
              <a:spcBef>
                <a:spcPts val="0"/>
              </a:spcBef>
              <a:spcAft>
                <a:spcPts val="0"/>
              </a:spcAft>
              <a:buFont typeface="+mj-lt"/>
              <a:buAutoNum type="arabicPeriod"/>
            </a:pPr>
            <a:r>
              <a:rPr lang="en-US" sz="1600" dirty="0">
                <a:solidFill>
                  <a:prstClr val="white"/>
                </a:solidFill>
                <a:latin typeface="Arial" panose="020B0604020202020204" pitchFamily="34" charset="0"/>
                <a:cs typeface="Arial" panose="020B0604020202020204" pitchFamily="34" charset="0"/>
              </a:rPr>
              <a:t>Capable, ethical and developmental State</a:t>
            </a:r>
            <a:endParaRPr lang="en-ZA" sz="1600" dirty="0">
              <a:solidFill>
                <a:prstClr val="white"/>
              </a:solidFill>
              <a:latin typeface="Arial" panose="020B0604020202020204" pitchFamily="34" charset="0"/>
              <a:cs typeface="Arial" panose="020B0604020202020204" pitchFamily="34" charset="0"/>
            </a:endParaRPr>
          </a:p>
          <a:p>
            <a:pPr marL="257175" indent="-257175" defTabSz="685800" eaLnBrk="1" fontAlgn="auto" hangingPunct="1">
              <a:spcBef>
                <a:spcPts val="0"/>
              </a:spcBef>
              <a:spcAft>
                <a:spcPts val="0"/>
              </a:spcAft>
              <a:buFont typeface="+mj-lt"/>
              <a:buAutoNum type="arabicPeriod"/>
            </a:pPr>
            <a:r>
              <a:rPr lang="en-US" sz="1600" dirty="0">
                <a:solidFill>
                  <a:prstClr val="white"/>
                </a:solidFill>
                <a:latin typeface="Arial" panose="020B0604020202020204" pitchFamily="34" charset="0"/>
                <a:cs typeface="Arial" panose="020B0604020202020204" pitchFamily="34" charset="0"/>
              </a:rPr>
              <a:t>A better Africa and World</a:t>
            </a:r>
            <a:endParaRPr lang="en-ZA" sz="1600" dirty="0">
              <a:solidFill>
                <a:prstClr val="white"/>
              </a:solidFill>
              <a:latin typeface="Arial" panose="020B0604020202020204" pitchFamily="34" charset="0"/>
              <a:cs typeface="Arial" panose="020B0604020202020204" pitchFamily="34" charset="0"/>
            </a:endParaRPr>
          </a:p>
          <a:p>
            <a:pPr algn="ctr" defTabSz="685800" eaLnBrk="1" fontAlgn="auto" hangingPunct="1">
              <a:spcBef>
                <a:spcPts val="0"/>
              </a:spcBef>
              <a:spcAft>
                <a:spcPts val="0"/>
              </a:spcAft>
            </a:pPr>
            <a:endParaRPr lang="en-US" dirty="0">
              <a:solidFill>
                <a:prstClr val="white"/>
              </a:solidFill>
              <a:latin typeface="Calibri" panose="020F0502020204030204"/>
            </a:endParaRPr>
          </a:p>
        </p:txBody>
      </p:sp>
      <p:sp>
        <p:nvSpPr>
          <p:cNvPr id="5" name="Right Arrow 4">
            <a:extLst>
              <a:ext uri="{FF2B5EF4-FFF2-40B4-BE49-F238E27FC236}">
                <a16:creationId xmlns:a16="http://schemas.microsoft.com/office/drawing/2014/main" xmlns="" id="{08DA3ACB-F282-4D4D-A326-A1A60308175F}"/>
              </a:ext>
            </a:extLst>
          </p:cNvPr>
          <p:cNvSpPr/>
          <p:nvPr/>
        </p:nvSpPr>
        <p:spPr>
          <a:xfrm>
            <a:off x="3168942" y="3407085"/>
            <a:ext cx="432048" cy="37804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spTree>
    <p:extLst>
      <p:ext uri="{BB962C8B-B14F-4D97-AF65-F5344CB8AC3E}">
        <p14:creationId xmlns:p14="http://schemas.microsoft.com/office/powerpoint/2010/main" xmlns="" val="3825160499"/>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xmlns="" id="{C77BCBCA-0215-4851-8966-7E20BC85BF54}"/>
              </a:ext>
            </a:extLst>
          </p:cNvPr>
          <p:cNvSpPr>
            <a:spLocks noGrp="1" noChangeArrowheads="1"/>
          </p:cNvSpPr>
          <p:nvPr>
            <p:ph type="title"/>
          </p:nvPr>
        </p:nvSpPr>
        <p:spPr>
          <a:xfrm>
            <a:off x="0" y="188640"/>
            <a:ext cx="9144000" cy="595313"/>
          </a:xfrm>
          <a:solidFill>
            <a:schemeClr val="accent2"/>
          </a:solidFill>
        </p:spPr>
        <p:txBody>
          <a:bodyPr>
            <a:noAutofit/>
          </a:bodyPr>
          <a:lstStyle/>
          <a:p>
            <a:pPr algn="ctr"/>
            <a:r>
              <a:rPr lang="en-US" altLang="en-US" sz="2400" b="1" dirty="0">
                <a:solidFill>
                  <a:schemeClr val="bg1"/>
                </a:solidFill>
                <a:latin typeface="Arial" panose="020B0604020202020204" pitchFamily="34" charset="0"/>
                <a:cs typeface="Arial" panose="020B0604020202020204" pitchFamily="34" charset="0"/>
              </a:rPr>
              <a:t>District Development Model </a:t>
            </a:r>
            <a:br>
              <a:rPr lang="en-US" altLang="en-US" sz="2400" b="1" dirty="0">
                <a:solidFill>
                  <a:schemeClr val="bg1"/>
                </a:solidFill>
                <a:latin typeface="Arial" panose="020B0604020202020204" pitchFamily="34" charset="0"/>
                <a:cs typeface="Arial" panose="020B0604020202020204" pitchFamily="34" charset="0"/>
              </a:rPr>
            </a:br>
            <a:r>
              <a:rPr lang="en-US" altLang="en-US" sz="2400" b="1" dirty="0">
                <a:solidFill>
                  <a:schemeClr val="bg1"/>
                </a:solidFill>
                <a:latin typeface="Arial" panose="020B0604020202020204" pitchFamily="34" charset="0"/>
                <a:cs typeface="Arial" panose="020B0604020202020204" pitchFamily="34" charset="0"/>
              </a:rPr>
              <a:t>One Plan</a:t>
            </a:r>
            <a:endParaRPr lang="en-ZA" altLang="en-US" sz="2400" b="1" dirty="0">
              <a:solidFill>
                <a:schemeClr val="bg1"/>
              </a:solidFill>
              <a:latin typeface="Arial" panose="020B0604020202020204" pitchFamily="34" charset="0"/>
              <a:cs typeface="Arial" panose="020B0604020202020204" pitchFamily="34" charset="0"/>
            </a:endParaRPr>
          </a:p>
        </p:txBody>
      </p:sp>
      <p:sp>
        <p:nvSpPr>
          <p:cNvPr id="9219" name="Slide Number Placeholder 4">
            <a:extLst>
              <a:ext uri="{FF2B5EF4-FFF2-40B4-BE49-F238E27FC236}">
                <a16:creationId xmlns:a16="http://schemas.microsoft.com/office/drawing/2014/main" xmlns="" id="{628559DB-937A-4F51-85F2-3649164904B4}"/>
              </a:ext>
            </a:extLst>
          </p:cNvPr>
          <p:cNvSpPr>
            <a:spLocks noGrp="1"/>
          </p:cNvSpPr>
          <p:nvPr>
            <p:ph type="sldNum" sz="quarter" idx="12"/>
          </p:nvPr>
        </p:nvSpPr>
        <p:spPr>
          <a:noFill/>
        </p:spPr>
        <p:txBody>
          <a:bodyPr/>
          <a:lstStyle>
            <a:lvl1pPr>
              <a:defRPr>
                <a:solidFill>
                  <a:schemeClr val="tx1"/>
                </a:solidFill>
                <a:latin typeface="Arial" panose="020B0604020202020204" pitchFamily="34" charset="0"/>
                <a:ea typeface="SimSun" panose="02010600030101010101" pitchFamily="2" charset="-122"/>
              </a:defRPr>
            </a:lvl1pPr>
            <a:lvl2pPr marL="557213" indent="-214313">
              <a:defRPr>
                <a:solidFill>
                  <a:schemeClr val="tx1"/>
                </a:solidFill>
                <a:latin typeface="Arial" panose="020B0604020202020204" pitchFamily="34" charset="0"/>
                <a:ea typeface="SimSun" panose="02010600030101010101" pitchFamily="2" charset="-122"/>
              </a:defRPr>
            </a:lvl2pPr>
            <a:lvl3pPr marL="857250" indent="-171450">
              <a:defRPr>
                <a:solidFill>
                  <a:schemeClr val="tx1"/>
                </a:solidFill>
                <a:latin typeface="Arial" panose="020B0604020202020204" pitchFamily="34" charset="0"/>
                <a:ea typeface="SimSun" panose="02010600030101010101" pitchFamily="2" charset="-122"/>
              </a:defRPr>
            </a:lvl3pPr>
            <a:lvl4pPr marL="1200150" indent="-171450">
              <a:defRPr>
                <a:solidFill>
                  <a:schemeClr val="tx1"/>
                </a:solidFill>
                <a:latin typeface="Arial" panose="020B0604020202020204" pitchFamily="34" charset="0"/>
                <a:ea typeface="SimSun" panose="02010600030101010101" pitchFamily="2" charset="-122"/>
              </a:defRPr>
            </a:lvl4pPr>
            <a:lvl5pPr marL="1543050" indent="-171450">
              <a:defRPr>
                <a:solidFill>
                  <a:schemeClr val="tx1"/>
                </a:solidFill>
                <a:latin typeface="Arial" panose="020B0604020202020204" pitchFamily="34" charset="0"/>
                <a:ea typeface="SimSun" panose="02010600030101010101" pitchFamily="2" charset="-122"/>
              </a:defRPr>
            </a:lvl5pPr>
            <a:lvl6pPr marL="1885950" indent="-171450" defTabSz="3429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228850" indent="-171450" defTabSz="3429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2571750" indent="-171450" defTabSz="3429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2914650" indent="-171450" defTabSz="3429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defTabSz="685800" eaLnBrk="1" fontAlgn="auto" hangingPunct="1">
              <a:spcBef>
                <a:spcPts val="0"/>
              </a:spcBef>
              <a:spcAft>
                <a:spcPts val="0"/>
              </a:spcAft>
            </a:pPr>
            <a:fld id="{5CC95ECA-DFDC-44F9-BB0F-E27F632C3F87}" type="slidenum">
              <a:rPr lang="en-US" altLang="en-US" sz="1050">
                <a:solidFill>
                  <a:prstClr val="black"/>
                </a:solidFill>
                <a:ea typeface="MS PGothic" panose="020B0600070205080204" pitchFamily="34" charset="-128"/>
              </a:rPr>
              <a:pPr defTabSz="685800" eaLnBrk="1" fontAlgn="auto" hangingPunct="1">
                <a:spcBef>
                  <a:spcPts val="0"/>
                </a:spcBef>
                <a:spcAft>
                  <a:spcPts val="0"/>
                </a:spcAft>
              </a:pPr>
              <a:t>7</a:t>
            </a:fld>
            <a:endParaRPr lang="en-US" altLang="en-US" sz="1050" dirty="0">
              <a:solidFill>
                <a:prstClr val="black"/>
              </a:solidFill>
              <a:ea typeface="MS PGothic" panose="020B0600070205080204" pitchFamily="34" charset="-128"/>
            </a:endParaRPr>
          </a:p>
        </p:txBody>
      </p:sp>
      <p:sp>
        <p:nvSpPr>
          <p:cNvPr id="7" name="Rounded Rectangle 6">
            <a:extLst>
              <a:ext uri="{FF2B5EF4-FFF2-40B4-BE49-F238E27FC236}">
                <a16:creationId xmlns:a16="http://schemas.microsoft.com/office/drawing/2014/main" xmlns="" id="{11F14BBA-3354-5C4C-9237-B9D993FEA236}"/>
              </a:ext>
            </a:extLst>
          </p:cNvPr>
          <p:cNvSpPr/>
          <p:nvPr/>
        </p:nvSpPr>
        <p:spPr>
          <a:xfrm>
            <a:off x="611560" y="1690341"/>
            <a:ext cx="2286440" cy="4792106"/>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dirty="0">
              <a:solidFill>
                <a:prstClr val="white"/>
              </a:solidFill>
              <a:latin typeface="Calibri" panose="020F0502020204030204"/>
            </a:endParaRPr>
          </a:p>
          <a:p>
            <a:pPr algn="ctr" defTabSz="685800" eaLnBrk="1" fontAlgn="auto" hangingPunct="1">
              <a:spcBef>
                <a:spcPts val="0"/>
              </a:spcBef>
              <a:spcAft>
                <a:spcPts val="0"/>
              </a:spcAft>
            </a:pPr>
            <a:endParaRPr lang="en-US" sz="2100" dirty="0">
              <a:solidFill>
                <a:prstClr val="white"/>
              </a:solidFill>
              <a:latin typeface="Calibri" panose="020F0502020204030204"/>
            </a:endParaRPr>
          </a:p>
          <a:p>
            <a:pPr algn="ctr" defTabSz="685800" eaLnBrk="1" fontAlgn="auto" hangingPunct="1">
              <a:spcBef>
                <a:spcPts val="0"/>
              </a:spcBef>
              <a:spcAft>
                <a:spcPts val="0"/>
              </a:spcAft>
            </a:pPr>
            <a:endParaRPr lang="en-US" dirty="0">
              <a:solidFill>
                <a:prstClr val="white"/>
              </a:solidFill>
              <a:latin typeface="Calibri" panose="020F0502020204030204"/>
            </a:endParaRPr>
          </a:p>
          <a:p>
            <a:pPr algn="ctr" defTabSz="685800" eaLnBrk="1" fontAlgn="auto" hangingPunct="1">
              <a:spcBef>
                <a:spcPts val="0"/>
              </a:spcBef>
              <a:spcAft>
                <a:spcPts val="0"/>
              </a:spcAft>
            </a:pPr>
            <a:endParaRPr lang="en-US" sz="1350" dirty="0">
              <a:solidFill>
                <a:prstClr val="white"/>
              </a:solidFill>
              <a:latin typeface="Calibri" panose="020F0502020204030204"/>
            </a:endParaRPr>
          </a:p>
          <a:p>
            <a:pPr algn="ctr" defTabSz="685800" eaLnBrk="1" fontAlgn="auto" hangingPunct="1">
              <a:spcBef>
                <a:spcPts val="0"/>
              </a:spcBef>
              <a:spcAft>
                <a:spcPts val="0"/>
              </a:spcAft>
            </a:pPr>
            <a:endParaRPr lang="en-US" dirty="0">
              <a:solidFill>
                <a:prstClr val="white"/>
              </a:solidFill>
              <a:latin typeface="Calibri" panose="020F0502020204030204"/>
            </a:endParaRPr>
          </a:p>
          <a:p>
            <a:pPr algn="ctr" defTabSz="685800" eaLnBrk="1" fontAlgn="auto" hangingPunct="1">
              <a:spcBef>
                <a:spcPts val="0"/>
              </a:spcBef>
              <a:spcAft>
                <a:spcPts val="0"/>
              </a:spcAft>
            </a:pPr>
            <a:endParaRPr lang="en-US" dirty="0">
              <a:solidFill>
                <a:prstClr val="white"/>
              </a:solidFill>
              <a:latin typeface="Calibri" panose="020F0502020204030204"/>
            </a:endParaRPr>
          </a:p>
          <a:p>
            <a:pPr algn="ctr" defTabSz="685800" eaLnBrk="1" fontAlgn="auto" hangingPunct="1">
              <a:spcBef>
                <a:spcPts val="0"/>
              </a:spcBef>
              <a:spcAft>
                <a:spcPts val="0"/>
              </a:spcAft>
            </a:pPr>
            <a:endParaRPr lang="en-US" sz="1350" dirty="0">
              <a:solidFill>
                <a:prstClr val="white"/>
              </a:solidFill>
              <a:latin typeface="Calibri" panose="020F0502020204030204"/>
            </a:endParaRPr>
          </a:p>
          <a:p>
            <a:pPr algn="ctr" defTabSz="685800" eaLnBrk="1" fontAlgn="auto" hangingPunct="1">
              <a:spcBef>
                <a:spcPts val="0"/>
              </a:spcBef>
              <a:spcAft>
                <a:spcPts val="0"/>
              </a:spcAft>
            </a:pPr>
            <a:endParaRPr lang="en-US" sz="1350" dirty="0">
              <a:solidFill>
                <a:prstClr val="white"/>
              </a:solidFill>
              <a:latin typeface="Calibri" panose="020F0502020204030204"/>
            </a:endParaRPr>
          </a:p>
          <a:p>
            <a:pPr algn="ctr" defTabSz="685800" eaLnBrk="1" fontAlgn="auto" hangingPunct="1">
              <a:spcBef>
                <a:spcPts val="0"/>
              </a:spcBef>
              <a:spcAft>
                <a:spcPts val="0"/>
              </a:spcAft>
            </a:pPr>
            <a:endParaRPr lang="en-US" sz="1500" dirty="0">
              <a:solidFill>
                <a:prstClr val="white"/>
              </a:solidFill>
              <a:latin typeface="Calibri" panose="020F0502020204030204"/>
            </a:endParaRPr>
          </a:p>
          <a:p>
            <a:pPr algn="ctr" defTabSz="685800" eaLnBrk="1" fontAlgn="auto" hangingPunct="1">
              <a:spcBef>
                <a:spcPts val="0"/>
              </a:spcBef>
              <a:spcAft>
                <a:spcPts val="0"/>
              </a:spcAft>
            </a:pPr>
            <a:endParaRPr lang="en-US" dirty="0">
              <a:solidFill>
                <a:prstClr val="white"/>
              </a:solidFill>
              <a:latin typeface="Calibri" panose="020F0502020204030204"/>
            </a:endParaRPr>
          </a:p>
          <a:p>
            <a:pPr defTabSz="685800" eaLnBrk="1" fontAlgn="auto" hangingPunct="1">
              <a:spcBef>
                <a:spcPts val="0"/>
              </a:spcBef>
              <a:spcAft>
                <a:spcPts val="0"/>
              </a:spcAft>
            </a:pPr>
            <a:r>
              <a:rPr lang="en-US" dirty="0">
                <a:solidFill>
                  <a:prstClr val="white"/>
                </a:solidFill>
                <a:latin typeface="Arial" panose="020B0604020202020204" pitchFamily="34" charset="0"/>
                <a:cs typeface="Arial" panose="020B0604020202020204" pitchFamily="34" charset="0"/>
              </a:rPr>
              <a:t>A Strategic Framework to guide all state and private investment within the district/metro area</a:t>
            </a:r>
          </a:p>
          <a:p>
            <a:pPr defTabSz="685800" eaLnBrk="1" fontAlgn="auto" hangingPunct="1">
              <a:spcBef>
                <a:spcPts val="0"/>
              </a:spcBef>
              <a:spcAft>
                <a:spcPts val="0"/>
              </a:spcAft>
            </a:pPr>
            <a:endParaRPr lang="en-US" dirty="0">
              <a:solidFill>
                <a:prstClr val="white"/>
              </a:solidFill>
              <a:latin typeface="Arial" panose="020B0604020202020204" pitchFamily="34" charset="0"/>
              <a:cs typeface="Arial" panose="020B0604020202020204" pitchFamily="34" charset="0"/>
            </a:endParaRPr>
          </a:p>
          <a:p>
            <a:pPr marL="257175" indent="-257175" defTabSz="685800" eaLnBrk="1" fontAlgn="auto" hangingPunct="1">
              <a:spcBef>
                <a:spcPts val="0"/>
              </a:spcBef>
              <a:spcAft>
                <a:spcPts val="0"/>
              </a:spcAft>
              <a:buFont typeface="Arial" panose="020B0604020202020204" pitchFamily="34" charset="0"/>
              <a:buChar char="•"/>
            </a:pPr>
            <a:r>
              <a:rPr lang="en-US" sz="1500" dirty="0">
                <a:solidFill>
                  <a:prstClr val="white"/>
                </a:solidFill>
                <a:latin typeface="Arial" panose="020B0604020202020204" pitchFamily="34" charset="0"/>
                <a:cs typeface="Arial" panose="020B0604020202020204" pitchFamily="34" charset="0"/>
              </a:rPr>
              <a:t>Not a detailed plan covering all departmental and municipal responsibilities</a:t>
            </a:r>
          </a:p>
          <a:p>
            <a:pPr defTabSz="685800" eaLnBrk="1" fontAlgn="auto" hangingPunct="1">
              <a:spcBef>
                <a:spcPts val="0"/>
              </a:spcBef>
              <a:spcAft>
                <a:spcPts val="0"/>
              </a:spcAft>
            </a:pPr>
            <a:endParaRPr lang="en-US" sz="1500" dirty="0">
              <a:solidFill>
                <a:prstClr val="white"/>
              </a:solidFill>
              <a:latin typeface="Arial" panose="020B0604020202020204" pitchFamily="34" charset="0"/>
              <a:cs typeface="Arial" panose="020B0604020202020204" pitchFamily="34" charset="0"/>
            </a:endParaRPr>
          </a:p>
          <a:p>
            <a:pPr algn="ctr" defTabSz="685800" eaLnBrk="1" fontAlgn="auto" hangingPunct="1">
              <a:spcBef>
                <a:spcPts val="0"/>
              </a:spcBef>
              <a:spcAft>
                <a:spcPts val="0"/>
              </a:spcAft>
            </a:pPr>
            <a:endParaRPr lang="en-US" b="1" dirty="0">
              <a:solidFill>
                <a:prstClr val="white"/>
              </a:solidFill>
              <a:latin typeface="Calibri" panose="020F0502020204030204"/>
            </a:endParaRPr>
          </a:p>
          <a:p>
            <a:pPr marL="214313" indent="-214313" algn="ctr" defTabSz="685800" eaLnBrk="1" fontAlgn="auto" hangingPunct="1">
              <a:spcBef>
                <a:spcPts val="0"/>
              </a:spcBef>
              <a:spcAft>
                <a:spcPts val="0"/>
              </a:spcAft>
              <a:buFont typeface="Arial" panose="020B0604020202020204" pitchFamily="34" charset="0"/>
              <a:buChar char="•"/>
            </a:pPr>
            <a:endParaRPr lang="en-US" sz="1350" dirty="0">
              <a:solidFill>
                <a:prstClr val="white"/>
              </a:solidFill>
              <a:latin typeface="Calibri" panose="020F0502020204030204"/>
            </a:endParaRPr>
          </a:p>
          <a:p>
            <a:pPr marL="214313" indent="-214313" algn="ctr" defTabSz="685800" eaLnBrk="1" fontAlgn="auto" hangingPunct="1">
              <a:spcBef>
                <a:spcPts val="0"/>
              </a:spcBef>
              <a:spcAft>
                <a:spcPts val="0"/>
              </a:spcAft>
              <a:buFont typeface="Arial" panose="020B0604020202020204" pitchFamily="34" charset="0"/>
              <a:buChar char="•"/>
            </a:pPr>
            <a:endParaRPr lang="en-US" sz="1350" dirty="0">
              <a:solidFill>
                <a:prstClr val="white"/>
              </a:solidFill>
              <a:latin typeface="Calibri" panose="020F0502020204030204"/>
            </a:endParaRPr>
          </a:p>
          <a:p>
            <a:pPr marL="214313" indent="-214313" algn="ctr" defTabSz="685800" eaLnBrk="1" fontAlgn="auto" hangingPunct="1">
              <a:spcBef>
                <a:spcPts val="0"/>
              </a:spcBef>
              <a:spcAft>
                <a:spcPts val="0"/>
              </a:spcAft>
              <a:buFont typeface="Arial" panose="020B0604020202020204" pitchFamily="34" charset="0"/>
              <a:buChar char="•"/>
            </a:pPr>
            <a:endParaRPr lang="en-US" sz="1500" dirty="0">
              <a:solidFill>
                <a:prstClr val="white"/>
              </a:solidFill>
              <a:latin typeface="Calibri" panose="020F0502020204030204"/>
            </a:endParaRPr>
          </a:p>
          <a:p>
            <a:pPr marL="214313" indent="-214313" algn="ctr" defTabSz="685800" eaLnBrk="1" fontAlgn="auto" hangingPunct="1">
              <a:spcBef>
                <a:spcPts val="0"/>
              </a:spcBef>
              <a:spcAft>
                <a:spcPts val="0"/>
              </a:spcAft>
              <a:buFont typeface="Arial" panose="020B0604020202020204" pitchFamily="34" charset="0"/>
              <a:buChar char="•"/>
            </a:pPr>
            <a:endParaRPr lang="en-US" sz="1500" dirty="0">
              <a:solidFill>
                <a:prstClr val="white"/>
              </a:solidFill>
              <a:latin typeface="Calibri" panose="020F0502020204030204"/>
            </a:endParaRPr>
          </a:p>
          <a:p>
            <a:pPr marL="214313" indent="-214313" algn="ctr" defTabSz="685800" eaLnBrk="1" fontAlgn="auto" hangingPunct="1">
              <a:spcBef>
                <a:spcPts val="0"/>
              </a:spcBef>
              <a:spcAft>
                <a:spcPts val="0"/>
              </a:spcAft>
              <a:buFont typeface="Arial" panose="020B0604020202020204" pitchFamily="34" charset="0"/>
              <a:buChar char="•"/>
            </a:pPr>
            <a:endParaRPr lang="en-US" sz="1500" dirty="0">
              <a:solidFill>
                <a:prstClr val="white"/>
              </a:solidFill>
              <a:latin typeface="Calibri" panose="020F0502020204030204"/>
            </a:endParaRPr>
          </a:p>
          <a:p>
            <a:pPr marL="214313" indent="-214313" algn="ctr" defTabSz="685800" eaLnBrk="1" fontAlgn="auto" hangingPunct="1">
              <a:spcBef>
                <a:spcPts val="0"/>
              </a:spcBef>
              <a:spcAft>
                <a:spcPts val="0"/>
              </a:spcAft>
              <a:buFont typeface="Arial" panose="020B0604020202020204" pitchFamily="34" charset="0"/>
              <a:buChar char="•"/>
            </a:pPr>
            <a:endParaRPr lang="en-US" sz="1500" dirty="0">
              <a:solidFill>
                <a:prstClr val="white"/>
              </a:solidFill>
              <a:latin typeface="Calibri" panose="020F0502020204030204"/>
            </a:endParaRPr>
          </a:p>
          <a:p>
            <a:pPr marL="214313" indent="-214313" algn="ctr" defTabSz="685800" eaLnBrk="1" fontAlgn="auto" hangingPunct="1">
              <a:spcBef>
                <a:spcPts val="0"/>
              </a:spcBef>
              <a:spcAft>
                <a:spcPts val="0"/>
              </a:spcAft>
              <a:buFont typeface="Arial" panose="020B0604020202020204" pitchFamily="34" charset="0"/>
              <a:buChar char="•"/>
            </a:pPr>
            <a:endParaRPr lang="en-US" sz="1500" dirty="0">
              <a:solidFill>
                <a:prstClr val="white"/>
              </a:solidFill>
              <a:latin typeface="Calibri" panose="020F0502020204030204"/>
            </a:endParaRPr>
          </a:p>
          <a:p>
            <a:pPr marL="214313" indent="-214313" algn="ctr" defTabSz="685800" eaLnBrk="1" fontAlgn="auto" hangingPunct="1">
              <a:spcBef>
                <a:spcPts val="0"/>
              </a:spcBef>
              <a:spcAft>
                <a:spcPts val="0"/>
              </a:spcAft>
              <a:buFont typeface="Arial" panose="020B0604020202020204" pitchFamily="34" charset="0"/>
              <a:buChar char="•"/>
            </a:pPr>
            <a:endParaRPr lang="en-US" sz="1500" dirty="0">
              <a:solidFill>
                <a:prstClr val="white"/>
              </a:solidFill>
              <a:latin typeface="Calibri" panose="020F0502020204030204"/>
            </a:endParaRPr>
          </a:p>
          <a:p>
            <a:pPr algn="ctr" defTabSz="685800" eaLnBrk="1" fontAlgn="auto" hangingPunct="1">
              <a:spcBef>
                <a:spcPts val="0"/>
              </a:spcBef>
              <a:spcAft>
                <a:spcPts val="0"/>
              </a:spcAft>
            </a:pPr>
            <a:r>
              <a:rPr lang="en-US" sz="1350" dirty="0">
                <a:solidFill>
                  <a:prstClr val="white"/>
                </a:solidFill>
                <a:latin typeface="Calibri" panose="020F0502020204030204"/>
              </a:rPr>
              <a:t> </a:t>
            </a:r>
          </a:p>
          <a:p>
            <a:pPr algn="ctr" defTabSz="685800" eaLnBrk="1" fontAlgn="auto" hangingPunct="1">
              <a:spcBef>
                <a:spcPts val="0"/>
              </a:spcBef>
              <a:spcAft>
                <a:spcPts val="0"/>
              </a:spcAft>
            </a:pPr>
            <a:endParaRPr lang="en-US" sz="1350" dirty="0">
              <a:solidFill>
                <a:prstClr val="white"/>
              </a:solidFill>
              <a:latin typeface="Calibri" panose="020F0502020204030204"/>
            </a:endParaRPr>
          </a:p>
        </p:txBody>
      </p:sp>
      <p:sp>
        <p:nvSpPr>
          <p:cNvPr id="4" name="Rounded Rectangle 3">
            <a:extLst>
              <a:ext uri="{FF2B5EF4-FFF2-40B4-BE49-F238E27FC236}">
                <a16:creationId xmlns:a16="http://schemas.microsoft.com/office/drawing/2014/main" xmlns="" id="{E7C3E570-F7E1-304D-BAF0-6572BFA9EB1D}"/>
              </a:ext>
            </a:extLst>
          </p:cNvPr>
          <p:cNvSpPr/>
          <p:nvPr/>
        </p:nvSpPr>
        <p:spPr>
          <a:xfrm>
            <a:off x="3660709" y="1712566"/>
            <a:ext cx="4854641" cy="4643785"/>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r>
              <a:rPr lang="en-US" b="1" dirty="0">
                <a:solidFill>
                  <a:prstClr val="white"/>
                </a:solidFill>
                <a:latin typeface="Arial" panose="020B0604020202020204" pitchFamily="34" charset="0"/>
                <a:cs typeface="Arial" panose="020B0604020202020204" pitchFamily="34" charset="0"/>
              </a:rPr>
              <a:t>Developed through a collaborative process</a:t>
            </a:r>
          </a:p>
          <a:p>
            <a:pPr algn="ctr" defTabSz="685800" eaLnBrk="1" fontAlgn="auto" hangingPunct="1">
              <a:spcBef>
                <a:spcPts val="0"/>
              </a:spcBef>
              <a:spcAft>
                <a:spcPts val="0"/>
              </a:spcAft>
            </a:pPr>
            <a:endParaRPr lang="en-US" b="1" dirty="0">
              <a:solidFill>
                <a:prstClr val="white"/>
              </a:solidFill>
              <a:latin typeface="Arial" panose="020B0604020202020204" pitchFamily="34" charset="0"/>
              <a:cs typeface="Arial" panose="020B0604020202020204" pitchFamily="34" charset="0"/>
            </a:endParaRPr>
          </a:p>
          <a:p>
            <a:pPr algn="ctr" defTabSz="685800" eaLnBrk="1" fontAlgn="auto" hangingPunct="1">
              <a:spcBef>
                <a:spcPts val="0"/>
              </a:spcBef>
              <a:spcAft>
                <a:spcPts val="0"/>
              </a:spcAft>
            </a:pPr>
            <a:r>
              <a:rPr lang="en-US" b="1" dirty="0">
                <a:solidFill>
                  <a:prstClr val="white"/>
                </a:solidFill>
                <a:latin typeface="Arial" panose="020B0604020202020204" pitchFamily="34" charset="0"/>
                <a:cs typeface="Arial" panose="020B0604020202020204" pitchFamily="34" charset="0"/>
              </a:rPr>
              <a:t>Based on a shared understanding of the district/metro space</a:t>
            </a:r>
          </a:p>
          <a:p>
            <a:pPr algn="ctr" defTabSz="685800" eaLnBrk="1" fontAlgn="auto" hangingPunct="1">
              <a:spcBef>
                <a:spcPts val="0"/>
              </a:spcBef>
              <a:spcAft>
                <a:spcPts val="0"/>
              </a:spcAft>
            </a:pPr>
            <a:endParaRPr lang="en-US" b="1" dirty="0">
              <a:solidFill>
                <a:prstClr val="white"/>
              </a:solidFill>
              <a:latin typeface="Arial" panose="020B0604020202020204" pitchFamily="34" charset="0"/>
              <a:cs typeface="Arial" panose="020B0604020202020204" pitchFamily="34" charset="0"/>
            </a:endParaRPr>
          </a:p>
          <a:p>
            <a:pPr algn="ctr" defTabSz="685800" eaLnBrk="1" fontAlgn="auto" hangingPunct="1">
              <a:spcBef>
                <a:spcPts val="0"/>
              </a:spcBef>
              <a:spcAft>
                <a:spcPts val="0"/>
              </a:spcAft>
            </a:pPr>
            <a:r>
              <a:rPr lang="en-US" b="1" dirty="0">
                <a:solidFill>
                  <a:prstClr val="white"/>
                </a:solidFill>
                <a:latin typeface="Arial" panose="020B0604020202020204" pitchFamily="34" charset="0"/>
                <a:cs typeface="Arial" panose="020B0604020202020204" pitchFamily="34" charset="0"/>
              </a:rPr>
              <a:t>Outlines common vision and desired future outcomes</a:t>
            </a:r>
          </a:p>
          <a:p>
            <a:pPr algn="ctr" defTabSz="685800" eaLnBrk="1" fontAlgn="auto" hangingPunct="1">
              <a:spcBef>
                <a:spcPts val="0"/>
              </a:spcBef>
              <a:spcAft>
                <a:spcPts val="0"/>
              </a:spcAft>
            </a:pPr>
            <a:endParaRPr lang="en-US" b="1" dirty="0">
              <a:solidFill>
                <a:prstClr val="white"/>
              </a:solidFill>
              <a:latin typeface="Arial" panose="020B0604020202020204" pitchFamily="34" charset="0"/>
              <a:cs typeface="Arial" panose="020B0604020202020204" pitchFamily="34" charset="0"/>
            </a:endParaRPr>
          </a:p>
          <a:p>
            <a:pPr algn="ctr" defTabSz="685800" eaLnBrk="1" fontAlgn="auto" hangingPunct="1">
              <a:spcBef>
                <a:spcPts val="0"/>
              </a:spcBef>
              <a:spcAft>
                <a:spcPts val="0"/>
              </a:spcAft>
            </a:pPr>
            <a:r>
              <a:rPr lang="en-US" b="1" dirty="0">
                <a:solidFill>
                  <a:prstClr val="white"/>
                </a:solidFill>
                <a:latin typeface="Arial" panose="020B0604020202020204" pitchFamily="34" charset="0"/>
                <a:cs typeface="Arial" panose="020B0604020202020204" pitchFamily="34" charset="0"/>
              </a:rPr>
              <a:t>Outlines Key Commitments and targets</a:t>
            </a:r>
          </a:p>
          <a:p>
            <a:pPr algn="ctr" defTabSz="685800" eaLnBrk="1" fontAlgn="auto" hangingPunct="1">
              <a:spcBef>
                <a:spcPts val="0"/>
              </a:spcBef>
              <a:spcAft>
                <a:spcPts val="0"/>
              </a:spcAft>
            </a:pPr>
            <a:r>
              <a:rPr lang="en-US" b="1" dirty="0">
                <a:solidFill>
                  <a:prstClr val="white"/>
                </a:solidFill>
                <a:latin typeface="Arial" panose="020B0604020202020204" pitchFamily="34" charset="0"/>
                <a:cs typeface="Arial" panose="020B0604020202020204" pitchFamily="34" charset="0"/>
              </a:rPr>
              <a:t> </a:t>
            </a:r>
          </a:p>
          <a:p>
            <a:pPr algn="ctr" defTabSz="685800" eaLnBrk="1" fontAlgn="auto" hangingPunct="1">
              <a:spcBef>
                <a:spcPts val="0"/>
              </a:spcBef>
              <a:spcAft>
                <a:spcPts val="0"/>
              </a:spcAft>
            </a:pPr>
            <a:r>
              <a:rPr lang="en-US" b="1" dirty="0">
                <a:solidFill>
                  <a:prstClr val="white"/>
                </a:solidFill>
                <a:latin typeface="Arial" panose="020B0604020202020204" pitchFamily="34" charset="0"/>
                <a:cs typeface="Arial" panose="020B0604020202020204" pitchFamily="34" charset="0"/>
              </a:rPr>
              <a:t>Adopted as an IGR and Social Compact</a:t>
            </a:r>
          </a:p>
        </p:txBody>
      </p:sp>
      <p:sp>
        <p:nvSpPr>
          <p:cNvPr id="5" name="Right Arrow 4">
            <a:extLst>
              <a:ext uri="{FF2B5EF4-FFF2-40B4-BE49-F238E27FC236}">
                <a16:creationId xmlns:a16="http://schemas.microsoft.com/office/drawing/2014/main" xmlns="" id="{08DA3ACB-F282-4D4D-A326-A1A60308175F}"/>
              </a:ext>
            </a:extLst>
          </p:cNvPr>
          <p:cNvSpPr/>
          <p:nvPr/>
        </p:nvSpPr>
        <p:spPr>
          <a:xfrm>
            <a:off x="2897999" y="3596106"/>
            <a:ext cx="762709" cy="37804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spTree>
    <p:extLst>
      <p:ext uri="{BB962C8B-B14F-4D97-AF65-F5344CB8AC3E}">
        <p14:creationId xmlns:p14="http://schemas.microsoft.com/office/powerpoint/2010/main" xmlns="" val="1691903037"/>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xmlns="" val="3099713089"/>
              </p:ext>
            </p:extLst>
          </p:nvPr>
        </p:nvGraphicFramePr>
        <p:xfrm>
          <a:off x="323528" y="1140440"/>
          <a:ext cx="8647112" cy="5460267"/>
        </p:xfrm>
        <a:graphic>
          <a:graphicData uri="http://schemas.openxmlformats.org/drawingml/2006/table">
            <a:tbl>
              <a:tblPr firstRow="1" bandRow="1">
                <a:tableStyleId>{C083E6E3-FA7D-4D7B-A595-EF9225AFEA82}</a:tableStyleId>
              </a:tblPr>
              <a:tblGrid>
                <a:gridCol w="2160240">
                  <a:extLst>
                    <a:ext uri="{9D8B030D-6E8A-4147-A177-3AD203B41FA5}">
                      <a16:colId xmlns:a16="http://schemas.microsoft.com/office/drawing/2014/main" xmlns="" val="2175678065"/>
                    </a:ext>
                  </a:extLst>
                </a:gridCol>
                <a:gridCol w="6486872">
                  <a:extLst>
                    <a:ext uri="{9D8B030D-6E8A-4147-A177-3AD203B41FA5}">
                      <a16:colId xmlns:a16="http://schemas.microsoft.com/office/drawing/2014/main" xmlns="" val="190585756"/>
                    </a:ext>
                  </a:extLst>
                </a:gridCol>
              </a:tblGrid>
              <a:tr h="616743">
                <a:tc>
                  <a:txBody>
                    <a:bodyPr/>
                    <a:lstStyle/>
                    <a:p>
                      <a:pPr algn="ctr"/>
                      <a:r>
                        <a:rPr lang="en-ZA" sz="2000" dirty="0">
                          <a:solidFill>
                            <a:schemeClr val="tx1">
                              <a:lumMod val="65000"/>
                              <a:lumOff val="35000"/>
                            </a:schemeClr>
                          </a:solidFill>
                        </a:rPr>
                        <a:t>DURATION</a:t>
                      </a:r>
                      <a:endParaRPr lang="en-ZA" sz="2000" dirty="0">
                        <a:solidFill>
                          <a:schemeClr val="tx1">
                            <a:lumMod val="65000"/>
                            <a:lumOff val="35000"/>
                          </a:schemeClr>
                        </a:solidFill>
                        <a:latin typeface="Arial" panose="020B0604020202020204" pitchFamily="34" charset="0"/>
                        <a:cs typeface="Arial" panose="020B0604020202020204" pitchFamily="34" charset="0"/>
                      </a:endParaRPr>
                    </a:p>
                  </a:txBody>
                  <a:tcPr/>
                </a:tc>
                <a:tc>
                  <a:txBody>
                    <a:bodyPr/>
                    <a:lstStyle/>
                    <a:p>
                      <a:pPr algn="ctr"/>
                      <a:r>
                        <a:rPr lang="en-ZA" sz="2000" dirty="0">
                          <a:solidFill>
                            <a:schemeClr val="tx1">
                              <a:lumMod val="65000"/>
                              <a:lumOff val="35000"/>
                            </a:schemeClr>
                          </a:solidFill>
                          <a:latin typeface="Arial" panose="020B0604020202020204" pitchFamily="34" charset="0"/>
                          <a:cs typeface="Arial" panose="020B0604020202020204" pitchFamily="34" charset="0"/>
                        </a:rPr>
                        <a:t>PROGRESS</a:t>
                      </a:r>
                    </a:p>
                  </a:txBody>
                  <a:tcPr/>
                </a:tc>
                <a:extLst>
                  <a:ext uri="{0D108BD9-81ED-4DB2-BD59-A6C34878D82A}">
                    <a16:rowId xmlns:a16="http://schemas.microsoft.com/office/drawing/2014/main" xmlns="" val="2154174445"/>
                  </a:ext>
                </a:extLst>
              </a:tr>
              <a:tr h="1167761">
                <a:tc>
                  <a:txBody>
                    <a:bodyPr/>
                    <a:lstStyle/>
                    <a:p>
                      <a:pPr lvl="1" algn="ctr"/>
                      <a:r>
                        <a:rPr lang="en-ZA" sz="1800" i="1" dirty="0">
                          <a:solidFill>
                            <a:schemeClr val="tx1">
                              <a:lumMod val="65000"/>
                              <a:lumOff val="35000"/>
                            </a:schemeClr>
                          </a:solidFill>
                          <a:latin typeface="Arial"/>
                          <a:cs typeface="Arial"/>
                        </a:rPr>
                        <a:t>Sep</a:t>
                      </a:r>
                      <a:r>
                        <a:rPr lang="en-ZA" sz="1800" i="1" baseline="0" dirty="0">
                          <a:solidFill>
                            <a:schemeClr val="tx1">
                              <a:lumMod val="65000"/>
                              <a:lumOff val="35000"/>
                            </a:schemeClr>
                          </a:solidFill>
                          <a:latin typeface="Arial"/>
                          <a:cs typeface="Arial"/>
                        </a:rPr>
                        <a:t> – Nov 2019 </a:t>
                      </a:r>
                      <a:endParaRPr lang="en-ZA" sz="1800" b="1" i="1" dirty="0">
                        <a:solidFill>
                          <a:schemeClr val="tx1">
                            <a:lumMod val="65000"/>
                            <a:lumOff val="35000"/>
                          </a:schemeClr>
                        </a:solidFill>
                        <a:latin typeface="Arial"/>
                        <a:cs typeface="Arial"/>
                      </a:endParaRPr>
                    </a:p>
                  </a:txBody>
                  <a:tcPr anchor="ctr"/>
                </a:tc>
                <a:tc>
                  <a:txBody>
                    <a:bodyPr/>
                    <a:lstStyle/>
                    <a:p>
                      <a:pPr marL="285750" indent="-285750" algn="l">
                        <a:lnSpc>
                          <a:spcPct val="100000"/>
                        </a:lnSpc>
                        <a:spcBef>
                          <a:spcPts val="50"/>
                        </a:spcBef>
                        <a:buFont typeface="Arial" panose="020B0604020202020204" pitchFamily="34" charset="0"/>
                        <a:buChar char="•"/>
                      </a:pPr>
                      <a:r>
                        <a:rPr lang="en-ZA" sz="1800" b="1" dirty="0">
                          <a:solidFill>
                            <a:srgbClr val="FC400E"/>
                          </a:solidFill>
                          <a:latin typeface="Arial"/>
                          <a:cs typeface="Arial"/>
                        </a:rPr>
                        <a:t>Development</a:t>
                      </a:r>
                      <a:r>
                        <a:rPr lang="en-ZA" sz="1800" dirty="0">
                          <a:solidFill>
                            <a:srgbClr val="F9671C"/>
                          </a:solidFill>
                          <a:latin typeface="Arial"/>
                          <a:cs typeface="Arial"/>
                        </a:rPr>
                        <a:t> </a:t>
                      </a:r>
                      <a:r>
                        <a:rPr lang="en-ZA" sz="1800" dirty="0">
                          <a:solidFill>
                            <a:schemeClr val="tx1">
                              <a:lumMod val="65000"/>
                              <a:lumOff val="35000"/>
                            </a:schemeClr>
                          </a:solidFill>
                          <a:latin typeface="Arial"/>
                          <a:cs typeface="Arial"/>
                        </a:rPr>
                        <a:t>of </a:t>
                      </a:r>
                      <a:r>
                        <a:rPr lang="en-ZA" sz="1800" b="1" dirty="0">
                          <a:solidFill>
                            <a:schemeClr val="tx1">
                              <a:lumMod val="65000"/>
                              <a:lumOff val="35000"/>
                            </a:schemeClr>
                          </a:solidFill>
                          <a:latin typeface="Arial"/>
                          <a:cs typeface="Arial"/>
                        </a:rPr>
                        <a:t>profiles</a:t>
                      </a:r>
                      <a:r>
                        <a:rPr lang="en-ZA" sz="1800" baseline="0" dirty="0">
                          <a:solidFill>
                            <a:schemeClr val="tx1">
                              <a:lumMod val="65000"/>
                              <a:lumOff val="35000"/>
                            </a:schemeClr>
                          </a:solidFill>
                          <a:latin typeface="Arial"/>
                          <a:cs typeface="Arial"/>
                        </a:rPr>
                        <a:t> for the 3 pilot sites</a:t>
                      </a:r>
                    </a:p>
                    <a:p>
                      <a:pPr marL="285750" marR="0" indent="-285750" algn="l" defTabSz="685800" rtl="0" eaLnBrk="1" fontAlgn="auto" latinLnBrk="0" hangingPunct="1">
                        <a:lnSpc>
                          <a:spcPct val="100000"/>
                        </a:lnSpc>
                        <a:spcBef>
                          <a:spcPts val="50"/>
                        </a:spcBef>
                        <a:spcAft>
                          <a:spcPts val="0"/>
                        </a:spcAft>
                        <a:buClrTx/>
                        <a:buSzTx/>
                        <a:buFont typeface="Arial" panose="020B0604020202020204" pitchFamily="34" charset="0"/>
                        <a:buChar char="•"/>
                        <a:tabLst/>
                        <a:defRPr/>
                      </a:pPr>
                      <a:r>
                        <a:rPr lang="en-ZA" sz="1800" b="1" baseline="0" dirty="0">
                          <a:solidFill>
                            <a:srgbClr val="FC400E"/>
                          </a:solidFill>
                          <a:latin typeface="Arial"/>
                          <a:cs typeface="Arial"/>
                        </a:rPr>
                        <a:t>Listing</a:t>
                      </a:r>
                      <a:r>
                        <a:rPr lang="en-ZA" sz="1800" b="1" baseline="0" dirty="0">
                          <a:solidFill>
                            <a:schemeClr val="tx1">
                              <a:lumMod val="65000"/>
                              <a:lumOff val="35000"/>
                            </a:schemeClr>
                          </a:solidFill>
                          <a:latin typeface="Arial"/>
                          <a:cs typeface="Arial"/>
                        </a:rPr>
                        <a:t> </a:t>
                      </a:r>
                      <a:r>
                        <a:rPr lang="en-ZA" sz="1800" baseline="0" dirty="0">
                          <a:solidFill>
                            <a:schemeClr val="tx1">
                              <a:lumMod val="65000"/>
                              <a:lumOff val="35000"/>
                            </a:schemeClr>
                          </a:solidFill>
                          <a:latin typeface="Arial"/>
                          <a:cs typeface="Arial"/>
                        </a:rPr>
                        <a:t>of national sector </a:t>
                      </a:r>
                      <a:r>
                        <a:rPr lang="en-ZA" sz="1800" b="1" baseline="0" dirty="0">
                          <a:solidFill>
                            <a:schemeClr val="tx1">
                              <a:lumMod val="65000"/>
                              <a:lumOff val="35000"/>
                            </a:schemeClr>
                          </a:solidFill>
                          <a:latin typeface="Arial"/>
                          <a:cs typeface="Arial"/>
                        </a:rPr>
                        <a:t>projects</a:t>
                      </a:r>
                      <a:r>
                        <a:rPr lang="en-ZA" sz="1800" baseline="0" dirty="0">
                          <a:solidFill>
                            <a:schemeClr val="tx1">
                              <a:lumMod val="65000"/>
                              <a:lumOff val="35000"/>
                            </a:schemeClr>
                          </a:solidFill>
                          <a:latin typeface="Arial"/>
                          <a:cs typeface="Arial"/>
                        </a:rPr>
                        <a:t>, </a:t>
                      </a:r>
                      <a:br>
                        <a:rPr lang="en-ZA" sz="1800" baseline="0" dirty="0">
                          <a:solidFill>
                            <a:schemeClr val="tx1">
                              <a:lumMod val="65000"/>
                              <a:lumOff val="35000"/>
                            </a:schemeClr>
                          </a:solidFill>
                          <a:latin typeface="Arial"/>
                          <a:cs typeface="Arial"/>
                        </a:rPr>
                      </a:br>
                      <a:r>
                        <a:rPr lang="en-ZA" sz="1800" baseline="0" dirty="0">
                          <a:solidFill>
                            <a:schemeClr val="tx1">
                              <a:lumMod val="65000"/>
                              <a:lumOff val="35000"/>
                            </a:schemeClr>
                          </a:solidFill>
                          <a:latin typeface="Arial"/>
                          <a:cs typeface="Arial"/>
                        </a:rPr>
                        <a:t>spatially referenced </a:t>
                      </a:r>
                      <a:r>
                        <a:rPr lang="en-ZA" sz="1800" b="1" baseline="0" dirty="0">
                          <a:solidFill>
                            <a:schemeClr val="tx1">
                              <a:lumMod val="65000"/>
                              <a:lumOff val="35000"/>
                            </a:schemeClr>
                          </a:solidFill>
                          <a:latin typeface="Arial"/>
                          <a:cs typeface="Arial"/>
                        </a:rPr>
                        <a:t>budgets</a:t>
                      </a:r>
                      <a:endParaRPr lang="en-ZA" sz="1800" b="1" dirty="0">
                        <a:solidFill>
                          <a:schemeClr val="tx1">
                            <a:lumMod val="65000"/>
                            <a:lumOff val="35000"/>
                          </a:schemeClr>
                        </a:solidFill>
                        <a:latin typeface="Arial"/>
                        <a:cs typeface="Arial"/>
                      </a:endParaRPr>
                    </a:p>
                  </a:txBody>
                  <a:tcPr anchor="ctr"/>
                </a:tc>
                <a:extLst>
                  <a:ext uri="{0D108BD9-81ED-4DB2-BD59-A6C34878D82A}">
                    <a16:rowId xmlns:a16="http://schemas.microsoft.com/office/drawing/2014/main" xmlns="" val="996366303"/>
                  </a:ext>
                </a:extLst>
              </a:tr>
              <a:tr h="610001">
                <a:tc>
                  <a:txBody>
                    <a:bodyPr/>
                    <a:lstStyle/>
                    <a:p>
                      <a:pPr lvl="1" algn="ctr"/>
                      <a:r>
                        <a:rPr lang="en-ZA" sz="1800" i="1" dirty="0">
                          <a:solidFill>
                            <a:schemeClr val="tx1">
                              <a:lumMod val="65000"/>
                              <a:lumOff val="35000"/>
                            </a:schemeClr>
                          </a:solidFill>
                          <a:latin typeface="Arial"/>
                          <a:cs typeface="Arial"/>
                        </a:rPr>
                        <a:t>Sep</a:t>
                      </a:r>
                      <a:r>
                        <a:rPr lang="en-ZA" sz="1800" i="1" baseline="0" dirty="0">
                          <a:solidFill>
                            <a:schemeClr val="tx1">
                              <a:lumMod val="65000"/>
                              <a:lumOff val="35000"/>
                            </a:schemeClr>
                          </a:solidFill>
                          <a:latin typeface="Arial"/>
                          <a:cs typeface="Arial"/>
                        </a:rPr>
                        <a:t> – Nov 2019</a:t>
                      </a:r>
                      <a:endParaRPr lang="en-ZA" sz="1800" b="1" i="1" dirty="0">
                        <a:solidFill>
                          <a:schemeClr val="tx1">
                            <a:lumMod val="65000"/>
                            <a:lumOff val="35000"/>
                          </a:schemeClr>
                        </a:solidFill>
                        <a:latin typeface="Arial"/>
                        <a:cs typeface="Arial"/>
                      </a:endParaRPr>
                    </a:p>
                  </a:txBody>
                  <a:tcPr anchor="ctr"/>
                </a:tc>
                <a:tc>
                  <a:txBody>
                    <a:bodyPr/>
                    <a:lstStyle/>
                    <a:p>
                      <a:pPr marL="285750" indent="-285750" algn="l">
                        <a:lnSpc>
                          <a:spcPct val="100000"/>
                        </a:lnSpc>
                        <a:spcBef>
                          <a:spcPts val="50"/>
                        </a:spcBef>
                        <a:buFont typeface="Arial" panose="020B0604020202020204" pitchFamily="34" charset="0"/>
                        <a:buChar char="•"/>
                      </a:pPr>
                      <a:r>
                        <a:rPr lang="en-ZA" sz="1800" b="1" baseline="0" dirty="0">
                          <a:solidFill>
                            <a:srgbClr val="FC400E"/>
                          </a:solidFill>
                          <a:latin typeface="Arial"/>
                          <a:cs typeface="Arial"/>
                        </a:rPr>
                        <a:t>Launched</a:t>
                      </a:r>
                      <a:r>
                        <a:rPr lang="en-ZA" sz="1800" baseline="0" dirty="0">
                          <a:solidFill>
                            <a:schemeClr val="tx1">
                              <a:lumMod val="65000"/>
                              <a:lumOff val="35000"/>
                            </a:schemeClr>
                          </a:solidFill>
                          <a:latin typeface="Arial"/>
                          <a:cs typeface="Arial"/>
                        </a:rPr>
                        <a:t> in the </a:t>
                      </a:r>
                      <a:r>
                        <a:rPr lang="en-ZA" sz="1800" b="1" baseline="0" dirty="0">
                          <a:solidFill>
                            <a:schemeClr val="tx1">
                              <a:lumMod val="65000"/>
                              <a:lumOff val="35000"/>
                            </a:schemeClr>
                          </a:solidFill>
                          <a:latin typeface="Arial"/>
                          <a:cs typeface="Arial"/>
                        </a:rPr>
                        <a:t>3 pilots </a:t>
                      </a:r>
                      <a:endParaRPr lang="en-ZA" sz="1800" b="1" dirty="0">
                        <a:solidFill>
                          <a:schemeClr val="tx1">
                            <a:lumMod val="65000"/>
                            <a:lumOff val="35000"/>
                          </a:schemeClr>
                        </a:solidFill>
                        <a:latin typeface="Arial"/>
                        <a:cs typeface="Arial"/>
                      </a:endParaRPr>
                    </a:p>
                  </a:txBody>
                  <a:tcPr anchor="ctr"/>
                </a:tc>
                <a:extLst>
                  <a:ext uri="{0D108BD9-81ED-4DB2-BD59-A6C34878D82A}">
                    <a16:rowId xmlns:a16="http://schemas.microsoft.com/office/drawing/2014/main" xmlns="" val="1896391937"/>
                  </a:ext>
                </a:extLst>
              </a:tr>
              <a:tr h="682009">
                <a:tc>
                  <a:txBody>
                    <a:bodyPr/>
                    <a:lstStyle/>
                    <a:p>
                      <a:pPr lvl="1" algn="ctr"/>
                      <a:r>
                        <a:rPr lang="en-ZA" sz="1800" i="1" dirty="0">
                          <a:solidFill>
                            <a:schemeClr val="tx1">
                              <a:lumMod val="65000"/>
                              <a:lumOff val="35000"/>
                            </a:schemeClr>
                          </a:solidFill>
                          <a:latin typeface="Arial"/>
                          <a:cs typeface="Arial"/>
                        </a:rPr>
                        <a:t>Jan 2020 </a:t>
                      </a:r>
                      <a:endParaRPr lang="en-ZA" sz="1800" b="1" i="1" dirty="0">
                        <a:solidFill>
                          <a:schemeClr val="tx1">
                            <a:lumMod val="65000"/>
                            <a:lumOff val="35000"/>
                          </a:schemeClr>
                        </a:solidFill>
                        <a:latin typeface="Arial"/>
                        <a:cs typeface="Arial"/>
                      </a:endParaRPr>
                    </a:p>
                  </a:txBody>
                  <a:tcPr anchor="ctr"/>
                </a:tc>
                <a:tc>
                  <a:txBody>
                    <a:bodyPr/>
                    <a:lstStyle/>
                    <a:p>
                      <a:pPr marL="285750" indent="-285750" algn="l">
                        <a:lnSpc>
                          <a:spcPct val="100000"/>
                        </a:lnSpc>
                        <a:spcBef>
                          <a:spcPts val="50"/>
                        </a:spcBef>
                        <a:buFont typeface="Arial" panose="020B0604020202020204" pitchFamily="34" charset="0"/>
                        <a:buChar char="•"/>
                      </a:pPr>
                      <a:r>
                        <a:rPr lang="en-ZA" sz="1800" b="1" dirty="0">
                          <a:solidFill>
                            <a:srgbClr val="FC400E"/>
                          </a:solidFill>
                          <a:latin typeface="Arial"/>
                          <a:cs typeface="Arial"/>
                        </a:rPr>
                        <a:t>Launch</a:t>
                      </a:r>
                      <a:r>
                        <a:rPr lang="en-ZA" sz="1800" b="1" dirty="0">
                          <a:solidFill>
                            <a:schemeClr val="tx1">
                              <a:lumMod val="65000"/>
                              <a:lumOff val="35000"/>
                            </a:schemeClr>
                          </a:solidFill>
                          <a:latin typeface="Arial"/>
                          <a:cs typeface="Arial"/>
                        </a:rPr>
                        <a:t> Narysec</a:t>
                      </a:r>
                      <a:r>
                        <a:rPr lang="en-ZA" sz="1800" dirty="0">
                          <a:solidFill>
                            <a:schemeClr val="tx1">
                              <a:lumMod val="65000"/>
                              <a:lumOff val="35000"/>
                            </a:schemeClr>
                          </a:solidFill>
                          <a:latin typeface="Arial"/>
                          <a:cs typeface="Arial"/>
                        </a:rPr>
                        <a:t> trainin</a:t>
                      </a:r>
                      <a:r>
                        <a:rPr lang="en-ZA" sz="1800" baseline="0" dirty="0">
                          <a:solidFill>
                            <a:schemeClr val="tx1">
                              <a:lumMod val="65000"/>
                              <a:lumOff val="35000"/>
                            </a:schemeClr>
                          </a:solidFill>
                          <a:latin typeface="Arial"/>
                          <a:cs typeface="Arial"/>
                        </a:rPr>
                        <a:t>g programme</a:t>
                      </a:r>
                      <a:endParaRPr lang="en-ZA" sz="1800" dirty="0">
                        <a:solidFill>
                          <a:schemeClr val="tx1">
                            <a:lumMod val="65000"/>
                            <a:lumOff val="35000"/>
                          </a:schemeClr>
                        </a:solidFill>
                        <a:latin typeface="Arial"/>
                        <a:cs typeface="Arial"/>
                      </a:endParaRPr>
                    </a:p>
                  </a:txBody>
                  <a:tcPr anchor="ctr"/>
                </a:tc>
                <a:extLst>
                  <a:ext uri="{0D108BD9-81ED-4DB2-BD59-A6C34878D82A}">
                    <a16:rowId xmlns:a16="http://schemas.microsoft.com/office/drawing/2014/main" xmlns="" val="4100674398"/>
                  </a:ext>
                </a:extLst>
              </a:tr>
              <a:tr h="784558">
                <a:tc>
                  <a:txBody>
                    <a:bodyPr/>
                    <a:lstStyle/>
                    <a:p>
                      <a:pPr lvl="1" algn="ctr"/>
                      <a:r>
                        <a:rPr lang="en-ZA" sz="1800" b="0" i="1" dirty="0">
                          <a:solidFill>
                            <a:schemeClr val="tx1">
                              <a:lumMod val="65000"/>
                              <a:lumOff val="35000"/>
                            </a:schemeClr>
                          </a:solidFill>
                          <a:latin typeface="Arial"/>
                          <a:cs typeface="Arial"/>
                        </a:rPr>
                        <a:t>Feb 2020</a:t>
                      </a:r>
                    </a:p>
                  </a:txBody>
                  <a:tcPr anchor="ctr"/>
                </a:tc>
                <a:tc>
                  <a:txBody>
                    <a:bodyPr/>
                    <a:lstStyle/>
                    <a:p>
                      <a:pPr marL="285750" indent="-285750" algn="l">
                        <a:lnSpc>
                          <a:spcPct val="100000"/>
                        </a:lnSpc>
                        <a:spcBef>
                          <a:spcPts val="50"/>
                        </a:spcBef>
                        <a:buFont typeface="Arial" panose="020B0604020202020204" pitchFamily="34" charset="0"/>
                        <a:buChar char="•"/>
                      </a:pPr>
                      <a:r>
                        <a:rPr lang="en-ZA" sz="1800" b="1" dirty="0">
                          <a:solidFill>
                            <a:srgbClr val="FC400E"/>
                          </a:solidFill>
                          <a:latin typeface="Arial"/>
                          <a:cs typeface="Arial"/>
                        </a:rPr>
                        <a:t>Extended PCC </a:t>
                      </a:r>
                      <a:r>
                        <a:rPr lang="en-ZA" sz="1800" dirty="0">
                          <a:solidFill>
                            <a:schemeClr val="tx1">
                              <a:lumMod val="65000"/>
                              <a:lumOff val="35000"/>
                            </a:schemeClr>
                          </a:solidFill>
                          <a:latin typeface="Arial"/>
                          <a:cs typeface="Arial"/>
                        </a:rPr>
                        <a:t>with district</a:t>
                      </a:r>
                      <a:r>
                        <a:rPr lang="en-ZA" sz="1800" baseline="0" dirty="0">
                          <a:solidFill>
                            <a:schemeClr val="tx1">
                              <a:lumMod val="65000"/>
                              <a:lumOff val="35000"/>
                            </a:schemeClr>
                          </a:solidFill>
                          <a:latin typeface="Arial"/>
                          <a:cs typeface="Arial"/>
                        </a:rPr>
                        <a:t> and metros </a:t>
                      </a:r>
                      <a:r>
                        <a:rPr lang="en-ZA" sz="1800" dirty="0">
                          <a:solidFill>
                            <a:schemeClr val="tx1">
                              <a:lumMod val="65000"/>
                              <a:lumOff val="35000"/>
                            </a:schemeClr>
                          </a:solidFill>
                          <a:latin typeface="Arial"/>
                          <a:cs typeface="Arial"/>
                        </a:rPr>
                        <a:t>on DDM </a:t>
                      </a:r>
                    </a:p>
                  </a:txBody>
                  <a:tcPr anchor="ctr"/>
                </a:tc>
                <a:extLst>
                  <a:ext uri="{0D108BD9-81ED-4DB2-BD59-A6C34878D82A}">
                    <a16:rowId xmlns:a16="http://schemas.microsoft.com/office/drawing/2014/main" xmlns="" val="3903702963"/>
                  </a:ext>
                </a:extLst>
              </a:tr>
              <a:tr h="784558">
                <a:tc>
                  <a:txBody>
                    <a:bodyPr/>
                    <a:lstStyle/>
                    <a:p>
                      <a:pPr lvl="1" algn="ctr"/>
                      <a:r>
                        <a:rPr lang="en-ZA" sz="1800" b="0" i="1" dirty="0">
                          <a:solidFill>
                            <a:schemeClr val="tx1">
                              <a:lumMod val="65000"/>
                              <a:lumOff val="35000"/>
                            </a:schemeClr>
                          </a:solidFill>
                          <a:latin typeface="Arial"/>
                          <a:cs typeface="Arial"/>
                        </a:rPr>
                        <a:t>March 2020 </a:t>
                      </a:r>
                    </a:p>
                  </a:txBody>
                  <a:tcPr anchor="ctr"/>
                </a:tc>
                <a:tc>
                  <a:txBody>
                    <a:bodyPr/>
                    <a:lstStyle/>
                    <a:p>
                      <a:pPr marL="285750" indent="-285750" algn="l">
                        <a:lnSpc>
                          <a:spcPct val="100000"/>
                        </a:lnSpc>
                        <a:spcBef>
                          <a:spcPts val="50"/>
                        </a:spcBef>
                        <a:buFont typeface="Arial" panose="020B0604020202020204" pitchFamily="34" charset="0"/>
                        <a:buChar char="•"/>
                      </a:pPr>
                      <a:r>
                        <a:rPr lang="en-ZA" sz="1800" b="1" dirty="0">
                          <a:solidFill>
                            <a:srgbClr val="FC400E"/>
                          </a:solidFill>
                          <a:latin typeface="Arial"/>
                          <a:cs typeface="Arial"/>
                        </a:rPr>
                        <a:t>Draft Profiles </a:t>
                      </a:r>
                      <a:r>
                        <a:rPr lang="en-ZA" sz="1800" dirty="0">
                          <a:solidFill>
                            <a:schemeClr val="tx1">
                              <a:lumMod val="65000"/>
                              <a:lumOff val="35000"/>
                            </a:schemeClr>
                          </a:solidFill>
                          <a:latin typeface="Arial"/>
                          <a:cs typeface="Arial"/>
                        </a:rPr>
                        <a:t>developed </a:t>
                      </a:r>
                    </a:p>
                  </a:txBody>
                  <a:tcPr anchor="ctr"/>
                </a:tc>
                <a:extLst>
                  <a:ext uri="{0D108BD9-81ED-4DB2-BD59-A6C34878D82A}">
                    <a16:rowId xmlns:a16="http://schemas.microsoft.com/office/drawing/2014/main" xmlns="" val="3178938276"/>
                  </a:ext>
                </a:extLst>
              </a:tr>
              <a:tr h="784558">
                <a:tc>
                  <a:txBody>
                    <a:bodyPr/>
                    <a:lstStyle/>
                    <a:p>
                      <a:pPr lvl="1" algn="ctr"/>
                      <a:r>
                        <a:rPr lang="en-ZA" sz="1800" b="0" i="1" dirty="0">
                          <a:solidFill>
                            <a:schemeClr val="tx1">
                              <a:lumMod val="65000"/>
                              <a:lumOff val="35000"/>
                            </a:schemeClr>
                          </a:solidFill>
                          <a:latin typeface="Arial"/>
                          <a:cs typeface="Arial"/>
                        </a:rPr>
                        <a:t>March 2020</a:t>
                      </a:r>
                      <a:r>
                        <a:rPr lang="en-ZA" sz="1800" b="0" i="1" baseline="0" dirty="0">
                          <a:solidFill>
                            <a:schemeClr val="tx1">
                              <a:lumMod val="65000"/>
                              <a:lumOff val="35000"/>
                            </a:schemeClr>
                          </a:solidFill>
                          <a:latin typeface="Arial"/>
                          <a:cs typeface="Arial"/>
                        </a:rPr>
                        <a:t> </a:t>
                      </a:r>
                      <a:endParaRPr lang="en-ZA" sz="1800" b="0" i="1" dirty="0">
                        <a:solidFill>
                          <a:schemeClr val="tx1">
                            <a:lumMod val="65000"/>
                            <a:lumOff val="35000"/>
                          </a:schemeClr>
                        </a:solidFill>
                        <a:latin typeface="Arial"/>
                        <a:cs typeface="Arial"/>
                      </a:endParaRPr>
                    </a:p>
                  </a:txBody>
                  <a:tcPr anchor="ctr"/>
                </a:tc>
                <a:tc>
                  <a:txBody>
                    <a:bodyPr/>
                    <a:lstStyle/>
                    <a:p>
                      <a:pPr marL="285750" indent="-285750" algn="l">
                        <a:lnSpc>
                          <a:spcPct val="100000"/>
                        </a:lnSpc>
                        <a:spcBef>
                          <a:spcPts val="50"/>
                        </a:spcBef>
                        <a:buFont typeface="Arial" panose="020B0604020202020204" pitchFamily="34" charset="0"/>
                        <a:buChar char="•"/>
                      </a:pPr>
                      <a:r>
                        <a:rPr lang="en-ZA" sz="1800" b="1" dirty="0">
                          <a:solidFill>
                            <a:srgbClr val="FC400E"/>
                          </a:solidFill>
                          <a:latin typeface="Arial"/>
                          <a:cs typeface="Arial"/>
                        </a:rPr>
                        <a:t>District</a:t>
                      </a:r>
                      <a:r>
                        <a:rPr lang="en-ZA" sz="1800" b="1" baseline="0" dirty="0">
                          <a:solidFill>
                            <a:srgbClr val="FC400E"/>
                          </a:solidFill>
                          <a:latin typeface="Arial"/>
                          <a:cs typeface="Arial"/>
                        </a:rPr>
                        <a:t> Political Champions</a:t>
                      </a:r>
                      <a:r>
                        <a:rPr lang="en-ZA" sz="1800" baseline="0" dirty="0">
                          <a:solidFill>
                            <a:schemeClr val="tx1">
                              <a:lumMod val="65000"/>
                              <a:lumOff val="35000"/>
                            </a:schemeClr>
                          </a:solidFill>
                          <a:latin typeface="Arial"/>
                          <a:cs typeface="Arial"/>
                        </a:rPr>
                        <a:t> nominated</a:t>
                      </a:r>
                      <a:endParaRPr lang="en-ZA" sz="1800" dirty="0">
                        <a:solidFill>
                          <a:schemeClr val="tx1">
                            <a:lumMod val="65000"/>
                            <a:lumOff val="35000"/>
                          </a:schemeClr>
                        </a:solidFill>
                        <a:latin typeface="Arial"/>
                        <a:cs typeface="Arial"/>
                      </a:endParaRPr>
                    </a:p>
                  </a:txBody>
                  <a:tcPr anchor="ctr"/>
                </a:tc>
                <a:extLst>
                  <a:ext uri="{0D108BD9-81ED-4DB2-BD59-A6C34878D82A}">
                    <a16:rowId xmlns:a16="http://schemas.microsoft.com/office/drawing/2014/main" xmlns="" val="561817682"/>
                  </a:ext>
                </a:extLst>
              </a:tr>
            </a:tbl>
          </a:graphicData>
        </a:graphic>
      </p:graphicFrame>
      <p:sp>
        <p:nvSpPr>
          <p:cNvPr id="4" name="Slide Number Placeholder 3"/>
          <p:cNvSpPr>
            <a:spLocks noGrp="1"/>
          </p:cNvSpPr>
          <p:nvPr>
            <p:ph type="sldNum" sz="quarter" idx="12"/>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7773200B-CD01-40FD-9F7E-DB68DF9A3C84}" type="slidenum">
              <a:rPr kumimoji="0" lang="en-US" altLang="en-US" sz="1050" b="1" i="0" u="none" strike="noStrike" kern="1200" cap="none" spc="0" normalizeH="0" baseline="0" noProof="0" smtClean="0">
                <a:ln>
                  <a:noFill/>
                </a:ln>
                <a:solidFill>
                  <a:prstClr val="black"/>
                </a:solidFill>
                <a:effectLst/>
                <a:uLnTx/>
                <a:uFillTx/>
                <a:latin typeface="Arial" panose="020B0604020202020204" pitchFamily="34" charset="0"/>
                <a:ea typeface="ＭＳ Ｐゴシック"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8</a:t>
            </a:fld>
            <a:endParaRPr kumimoji="0" lang="en-US" altLang="en-US" sz="1050" b="1"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mn-cs"/>
            </a:endParaRPr>
          </a:p>
        </p:txBody>
      </p:sp>
      <p:sp>
        <p:nvSpPr>
          <p:cNvPr id="7" name="Title 1"/>
          <p:cNvSpPr txBox="1">
            <a:spLocks/>
          </p:cNvSpPr>
          <p:nvPr/>
        </p:nvSpPr>
        <p:spPr>
          <a:xfrm>
            <a:off x="0" y="149101"/>
            <a:ext cx="9144000" cy="732319"/>
          </a:xfrm>
          <a:prstGeom prst="rect">
            <a:avLst/>
          </a:prstGeom>
          <a:solidFill>
            <a:srgbClr val="F9671C"/>
          </a:solidFill>
        </p:spPr>
        <p:txBody>
          <a:bodyPr anchor="ctr"/>
          <a:lst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pPr marL="0" marR="0" lvl="0" indent="0" algn="ctr" defTabSz="685800" rtl="0" eaLnBrk="0" fontAlgn="base" latinLnBrk="0" hangingPunct="0">
              <a:lnSpc>
                <a:spcPct val="90000"/>
              </a:lnSpc>
              <a:spcBef>
                <a:spcPct val="0"/>
              </a:spcBef>
              <a:spcAft>
                <a:spcPct val="0"/>
              </a:spcAft>
              <a:buClrTx/>
              <a:buSzTx/>
              <a:buFontTx/>
              <a:buNone/>
              <a:tabLst/>
              <a:defRPr/>
            </a:pPr>
            <a:r>
              <a:rPr kumimoji="0" lang="en-ZA" sz="28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Progress on the launching of the District </a:t>
            </a:r>
            <a:r>
              <a:rPr lang="en-ZA" sz="2800" b="1" dirty="0">
                <a:solidFill>
                  <a:prstClr val="white"/>
                </a:solidFill>
                <a:latin typeface="Arial" panose="020B0604020202020204" pitchFamily="34" charset="0"/>
                <a:cs typeface="Arial" panose="020B0604020202020204" pitchFamily="34" charset="0"/>
              </a:rPr>
              <a:t>D</a:t>
            </a:r>
            <a:r>
              <a:rPr kumimoji="0" lang="en-ZA" sz="2800" b="1" i="0" u="none" strike="noStrike" kern="1200" cap="none" spc="0" normalizeH="0" baseline="0" noProof="0" dirty="0" err="1">
                <a:ln>
                  <a:noFill/>
                </a:ln>
                <a:solidFill>
                  <a:prstClr val="white"/>
                </a:solidFill>
                <a:effectLst/>
                <a:uLnTx/>
                <a:uFillTx/>
                <a:latin typeface="Arial" panose="020B0604020202020204" pitchFamily="34" charset="0"/>
                <a:cs typeface="Arial" panose="020B0604020202020204" pitchFamily="34" charset="0"/>
              </a:rPr>
              <a:t>evelopment</a:t>
            </a:r>
            <a:r>
              <a:rPr kumimoji="0" lang="en-ZA" sz="28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 Model</a:t>
            </a:r>
          </a:p>
        </p:txBody>
      </p:sp>
      <p:cxnSp>
        <p:nvCxnSpPr>
          <p:cNvPr id="5" name="Straight Connector 4"/>
          <p:cNvCxnSpPr/>
          <p:nvPr/>
        </p:nvCxnSpPr>
        <p:spPr>
          <a:xfrm>
            <a:off x="2411760" y="1806278"/>
            <a:ext cx="0" cy="4550072"/>
          </a:xfrm>
          <a:prstGeom prst="line">
            <a:avLst/>
          </a:prstGeom>
          <a:ln>
            <a:solidFill>
              <a:srgbClr val="F9671C"/>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3674896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G_infographic_circle.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842320" y="1762782"/>
            <a:ext cx="3539634" cy="3497885"/>
          </a:xfrm>
          <a:prstGeom prst="rect">
            <a:avLst/>
          </a:prstGeom>
        </p:spPr>
      </p:pic>
      <p:pic>
        <p:nvPicPr>
          <p:cNvPr id="37" name="Picture 36" descr="AG_infographic_circle.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300192" y="1292189"/>
            <a:ext cx="2089447" cy="2064803"/>
          </a:xfrm>
          <a:prstGeom prst="rect">
            <a:avLst/>
          </a:prstGeom>
        </p:spPr>
      </p:pic>
      <p:pic>
        <p:nvPicPr>
          <p:cNvPr id="36" name="Picture 35" descr="AG_infographic_circle.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83568" y="2400129"/>
            <a:ext cx="2089447" cy="2064803"/>
          </a:xfrm>
          <a:prstGeom prst="rect">
            <a:avLst/>
          </a:prstGeom>
        </p:spPr>
      </p:pic>
      <p:sp>
        <p:nvSpPr>
          <p:cNvPr id="4" name="Slide Number Placeholder 3"/>
          <p:cNvSpPr>
            <a:spLocks noGrp="1"/>
          </p:cNvSpPr>
          <p:nvPr>
            <p:ph type="sldNum" sz="quarter" idx="12"/>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7773200B-CD01-40FD-9F7E-DB68DF9A3C84}" type="slidenum">
              <a:rPr kumimoji="0" lang="en-US" altLang="en-US" sz="1050" b="1" i="0" u="none" strike="noStrike" kern="1200" cap="none" spc="0" normalizeH="0" baseline="0" noProof="0" smtClean="0">
                <a:ln>
                  <a:noFill/>
                </a:ln>
                <a:solidFill>
                  <a:prstClr val="black"/>
                </a:solidFill>
                <a:effectLst/>
                <a:uLnTx/>
                <a:uFillTx/>
                <a:latin typeface="Arial" panose="020B0604020202020204" pitchFamily="34" charset="0"/>
                <a:ea typeface="ＭＳ Ｐゴシック"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9</a:t>
            </a:fld>
            <a:endParaRPr kumimoji="0" lang="en-US" altLang="en-US" sz="1050" b="1"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mn-cs"/>
            </a:endParaRPr>
          </a:p>
        </p:txBody>
      </p:sp>
      <p:sp>
        <p:nvSpPr>
          <p:cNvPr id="16" name="Title 1"/>
          <p:cNvSpPr txBox="1">
            <a:spLocks/>
          </p:cNvSpPr>
          <p:nvPr/>
        </p:nvSpPr>
        <p:spPr>
          <a:xfrm>
            <a:off x="0" y="149101"/>
            <a:ext cx="9144000" cy="471587"/>
          </a:xfrm>
          <a:prstGeom prst="rect">
            <a:avLst/>
          </a:prstGeom>
          <a:solidFill>
            <a:srgbClr val="F9671C"/>
          </a:solidFill>
        </p:spPr>
        <p:txBody>
          <a:bodyPr anchor="ctr"/>
          <a:lst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pPr marL="0" marR="0" lvl="0" indent="0" algn="ctr" defTabSz="685800" rtl="0" eaLnBrk="0" fontAlgn="base" latinLnBrk="0" hangingPunct="0">
              <a:lnSpc>
                <a:spcPct val="90000"/>
              </a:lnSpc>
              <a:spcBef>
                <a:spcPct val="0"/>
              </a:spcBef>
              <a:spcAft>
                <a:spcPct val="0"/>
              </a:spcAft>
              <a:buClrTx/>
              <a:buSzTx/>
              <a:buFontTx/>
              <a:buNone/>
              <a:tabLst/>
              <a:defRPr/>
            </a:pPr>
            <a:r>
              <a:rPr kumimoji="0" lang="en-ZA" sz="28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Lessons Learnt: Government investment in pilots</a:t>
            </a:r>
          </a:p>
        </p:txBody>
      </p:sp>
      <p:cxnSp>
        <p:nvCxnSpPr>
          <p:cNvPr id="19" name="Straight Connector 7"/>
          <p:cNvCxnSpPr>
            <a:cxnSpLocks noChangeShapeType="1"/>
          </p:cNvCxnSpPr>
          <p:nvPr/>
        </p:nvCxnSpPr>
        <p:spPr bwMode="auto">
          <a:xfrm flipV="1">
            <a:off x="5169848" y="2313747"/>
            <a:ext cx="999624" cy="771480"/>
          </a:xfrm>
          <a:prstGeom prst="line">
            <a:avLst/>
          </a:prstGeom>
          <a:noFill/>
          <a:ln w="9525">
            <a:solidFill>
              <a:srgbClr val="FF9933"/>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21" name="Straight Connector 7"/>
          <p:cNvCxnSpPr>
            <a:cxnSpLocks noChangeShapeType="1"/>
          </p:cNvCxnSpPr>
          <p:nvPr/>
        </p:nvCxnSpPr>
        <p:spPr bwMode="auto">
          <a:xfrm>
            <a:off x="2670347" y="3432531"/>
            <a:ext cx="1046855" cy="0"/>
          </a:xfrm>
          <a:prstGeom prst="line">
            <a:avLst/>
          </a:prstGeom>
          <a:noFill/>
          <a:ln w="9525">
            <a:solidFill>
              <a:srgbClr val="FF9933"/>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22" name="Straight Connector 7"/>
          <p:cNvCxnSpPr>
            <a:cxnSpLocks noChangeShapeType="1"/>
          </p:cNvCxnSpPr>
          <p:nvPr/>
        </p:nvCxnSpPr>
        <p:spPr bwMode="auto">
          <a:xfrm>
            <a:off x="5245689" y="4061300"/>
            <a:ext cx="1155623" cy="700719"/>
          </a:xfrm>
          <a:prstGeom prst="line">
            <a:avLst/>
          </a:prstGeom>
          <a:noFill/>
          <a:ln w="9525">
            <a:solidFill>
              <a:srgbClr val="FF9933"/>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26" name="Rectangle 25"/>
          <p:cNvSpPr/>
          <p:nvPr/>
        </p:nvSpPr>
        <p:spPr>
          <a:xfrm>
            <a:off x="3782468" y="2551257"/>
            <a:ext cx="1725636" cy="338554"/>
          </a:xfrm>
          <a:prstGeom prst="rect">
            <a:avLst/>
          </a:prstGeom>
        </p:spPr>
        <p:txBody>
          <a:bodyPr wrap="square">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ZA" sz="1600" b="1"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ＭＳ Ｐゴシック" pitchFamily="34" charset="-128"/>
                <a:cs typeface="+mn-cs"/>
              </a:rPr>
              <a:t>TOTAL 19/20 FY</a:t>
            </a:r>
            <a:endParaRPr kumimoji="0" lang="en-US" sz="16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ＭＳ Ｐゴシック" pitchFamily="34" charset="-128"/>
              <a:cs typeface="+mn-cs"/>
            </a:endParaRPr>
          </a:p>
        </p:txBody>
      </p:sp>
      <p:sp>
        <p:nvSpPr>
          <p:cNvPr id="35" name="Rectangle 34"/>
          <p:cNvSpPr/>
          <p:nvPr/>
        </p:nvSpPr>
        <p:spPr>
          <a:xfrm>
            <a:off x="2310307" y="2898810"/>
            <a:ext cx="4881815" cy="1266565"/>
          </a:xfrm>
          <a:prstGeom prst="rect">
            <a:avLst/>
          </a:prstGeom>
        </p:spPr>
        <p:txBody>
          <a:bodyPr wrap="square">
            <a:spAutoFit/>
          </a:bodyPr>
          <a:lstStyle/>
          <a:p>
            <a:pPr marL="0" marR="0" lvl="0" indent="0" algn="ctr" defTabSz="457200" rtl="0" eaLnBrk="0" fontAlgn="base" latinLnBrk="0" hangingPunct="0">
              <a:lnSpc>
                <a:spcPct val="70000"/>
              </a:lnSpc>
              <a:spcBef>
                <a:spcPct val="0"/>
              </a:spcBef>
              <a:spcAft>
                <a:spcPct val="0"/>
              </a:spcAft>
              <a:buClrTx/>
              <a:buSzTx/>
              <a:buFontTx/>
              <a:buNone/>
              <a:tabLst/>
              <a:defRPr/>
            </a:pPr>
            <a:r>
              <a:rPr kumimoji="0" lang="en-ZA" sz="6000" b="1"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ＭＳ Ｐゴシック" pitchFamily="34" charset="-128"/>
                <a:cs typeface="+mn-cs"/>
              </a:rPr>
              <a:t>R71.648</a:t>
            </a:r>
            <a:r>
              <a:rPr kumimoji="0" lang="en-ZA" sz="4800" b="1"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ＭＳ Ｐゴシック" pitchFamily="34" charset="-128"/>
                <a:cs typeface="+mn-cs"/>
              </a:rPr>
              <a:t> billion </a:t>
            </a:r>
            <a:endParaRPr kumimoji="0" lang="en-US" sz="48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ＭＳ Ｐゴシック" pitchFamily="34" charset="-128"/>
              <a:cs typeface="+mn-cs"/>
            </a:endParaRPr>
          </a:p>
        </p:txBody>
      </p:sp>
      <p:pic>
        <p:nvPicPr>
          <p:cNvPr id="38" name="Picture 37" descr="AG_infographic_circle.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313488" y="3681899"/>
            <a:ext cx="2089447" cy="2064803"/>
          </a:xfrm>
          <a:prstGeom prst="rect">
            <a:avLst/>
          </a:prstGeom>
        </p:spPr>
      </p:pic>
      <p:sp>
        <p:nvSpPr>
          <p:cNvPr id="41" name="Rectangle 40"/>
          <p:cNvSpPr/>
          <p:nvPr/>
        </p:nvSpPr>
        <p:spPr>
          <a:xfrm>
            <a:off x="1035904" y="2924944"/>
            <a:ext cx="1725636" cy="369332"/>
          </a:xfrm>
          <a:prstGeom prst="rect">
            <a:avLst/>
          </a:prstGeom>
        </p:spPr>
        <p:txBody>
          <a:bodyPr wrap="square">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ZA" sz="1800" b="1"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ＭＳ Ｐゴシック" pitchFamily="34" charset="-128"/>
                <a:cs typeface="+mn-cs"/>
              </a:rPr>
              <a:t>NATIONAL</a:t>
            </a:r>
            <a:endParaRPr kumimoji="0" lang="en-US" sz="18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ＭＳ Ｐゴシック" pitchFamily="34" charset="-128"/>
              <a:cs typeface="+mn-cs"/>
            </a:endParaRPr>
          </a:p>
        </p:txBody>
      </p:sp>
      <p:sp>
        <p:nvSpPr>
          <p:cNvPr id="42" name="Rectangle 41"/>
          <p:cNvSpPr/>
          <p:nvPr/>
        </p:nvSpPr>
        <p:spPr>
          <a:xfrm>
            <a:off x="6516216" y="1772816"/>
            <a:ext cx="1725636" cy="369332"/>
          </a:xfrm>
          <a:prstGeom prst="rect">
            <a:avLst/>
          </a:prstGeom>
        </p:spPr>
        <p:txBody>
          <a:bodyPr wrap="square">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ZA" sz="1800" b="1"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ＭＳ Ｐゴシック" pitchFamily="34" charset="-128"/>
                <a:cs typeface="+mn-cs"/>
              </a:rPr>
              <a:t>PROVINCIAL</a:t>
            </a:r>
            <a:endParaRPr kumimoji="0" lang="en-US" sz="18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ＭＳ Ｐゴシック" pitchFamily="34" charset="-128"/>
              <a:cs typeface="+mn-cs"/>
            </a:endParaRPr>
          </a:p>
        </p:txBody>
      </p:sp>
      <p:sp>
        <p:nvSpPr>
          <p:cNvPr id="43" name="Rectangle 42"/>
          <p:cNvSpPr/>
          <p:nvPr/>
        </p:nvSpPr>
        <p:spPr>
          <a:xfrm>
            <a:off x="6857334" y="4149080"/>
            <a:ext cx="1725636" cy="369332"/>
          </a:xfrm>
          <a:prstGeom prst="rect">
            <a:avLst/>
          </a:prstGeom>
        </p:spPr>
        <p:txBody>
          <a:bodyPr wrap="square">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ZA" sz="1800" b="1"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ＭＳ Ｐゴシック" pitchFamily="34" charset="-128"/>
                <a:cs typeface="+mn-cs"/>
              </a:rPr>
              <a:t>LOCAL</a:t>
            </a:r>
            <a:endParaRPr kumimoji="0" lang="en-US" sz="18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ＭＳ Ｐゴシック" pitchFamily="34" charset="-128"/>
              <a:cs typeface="+mn-cs"/>
            </a:endParaRPr>
          </a:p>
        </p:txBody>
      </p:sp>
      <p:sp>
        <p:nvSpPr>
          <p:cNvPr id="47" name="Rectangle 46"/>
          <p:cNvSpPr/>
          <p:nvPr/>
        </p:nvSpPr>
        <p:spPr>
          <a:xfrm>
            <a:off x="6713318" y="1892297"/>
            <a:ext cx="1819122" cy="1015663"/>
          </a:xfrm>
          <a:prstGeom prst="rect">
            <a:avLst/>
          </a:prstGeom>
        </p:spPr>
        <p:txBody>
          <a:bodyPr wrap="square">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ZA" sz="6000" b="1" i="0" u="none" strike="noStrike" kern="1200" cap="none" spc="0" normalizeH="0" baseline="0" noProof="0" dirty="0">
                <a:ln>
                  <a:noFill/>
                </a:ln>
                <a:solidFill>
                  <a:srgbClr val="F9671C"/>
                </a:solidFill>
                <a:effectLst/>
                <a:uLnTx/>
                <a:uFillTx/>
                <a:latin typeface="Arial" panose="020B0604020202020204" pitchFamily="34" charset="0"/>
                <a:ea typeface="ＭＳ Ｐゴシック" pitchFamily="34" charset="-128"/>
                <a:cs typeface="+mn-cs"/>
              </a:rPr>
              <a:t>43</a:t>
            </a:r>
            <a:r>
              <a:rPr kumimoji="0" lang="en-ZA" sz="3000" b="1" i="0" u="none" strike="noStrike" kern="1200" cap="none" spc="0" normalizeH="0" baseline="0" noProof="0" dirty="0">
                <a:ln>
                  <a:noFill/>
                </a:ln>
                <a:solidFill>
                  <a:srgbClr val="F9671C"/>
                </a:solidFill>
                <a:effectLst/>
                <a:uLnTx/>
                <a:uFillTx/>
                <a:latin typeface="Arial" panose="020B0604020202020204" pitchFamily="34" charset="0"/>
                <a:ea typeface="ＭＳ Ｐゴシック" pitchFamily="34" charset="-128"/>
                <a:cs typeface="+mn-cs"/>
              </a:rPr>
              <a:t>%</a:t>
            </a:r>
            <a:r>
              <a:rPr kumimoji="0" lang="en-ZA" sz="4000" b="1" i="0" u="none" strike="noStrike" kern="1200" cap="none" spc="0" normalizeH="0" baseline="0" noProof="0" dirty="0">
                <a:ln>
                  <a:noFill/>
                </a:ln>
                <a:solidFill>
                  <a:srgbClr val="F9671C"/>
                </a:solidFill>
                <a:effectLst/>
                <a:uLnTx/>
                <a:uFillTx/>
                <a:latin typeface="Arial" panose="020B0604020202020204" pitchFamily="34" charset="0"/>
                <a:ea typeface="ＭＳ Ｐゴシック" pitchFamily="34" charset="-128"/>
                <a:cs typeface="+mn-cs"/>
              </a:rPr>
              <a:t> </a:t>
            </a:r>
            <a:endParaRPr kumimoji="0" lang="en-US" sz="4000" b="0" i="0" u="none" strike="noStrike" kern="1200" cap="none" spc="0" normalizeH="0" baseline="0" noProof="0" dirty="0">
              <a:ln>
                <a:noFill/>
              </a:ln>
              <a:solidFill>
                <a:srgbClr val="F9671C"/>
              </a:solidFill>
              <a:effectLst/>
              <a:uLnTx/>
              <a:uFillTx/>
              <a:latin typeface="Arial" panose="020B0604020202020204" pitchFamily="34" charset="0"/>
              <a:ea typeface="ＭＳ Ｐゴシック" pitchFamily="34" charset="-128"/>
              <a:cs typeface="+mn-cs"/>
            </a:endParaRPr>
          </a:p>
        </p:txBody>
      </p:sp>
      <p:sp>
        <p:nvSpPr>
          <p:cNvPr id="49" name="Rectangle 48"/>
          <p:cNvSpPr/>
          <p:nvPr/>
        </p:nvSpPr>
        <p:spPr>
          <a:xfrm>
            <a:off x="961340" y="4257963"/>
            <a:ext cx="1424958" cy="323165"/>
          </a:xfrm>
          <a:prstGeom prst="rect">
            <a:avLst/>
          </a:prstGeom>
        </p:spPr>
        <p:txBody>
          <a:bodyPr wrap="none">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ZA" sz="15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ＭＳ Ｐゴシック" pitchFamily="34" charset="-128"/>
                <a:cs typeface="+mn-cs"/>
              </a:rPr>
              <a:t>R40.4 (56.4%)</a:t>
            </a:r>
          </a:p>
        </p:txBody>
      </p:sp>
      <p:sp>
        <p:nvSpPr>
          <p:cNvPr id="50" name="Rectangle 49"/>
          <p:cNvSpPr/>
          <p:nvPr/>
        </p:nvSpPr>
        <p:spPr>
          <a:xfrm>
            <a:off x="6605624" y="3142710"/>
            <a:ext cx="1636227" cy="333763"/>
          </a:xfrm>
          <a:prstGeom prst="rect">
            <a:avLst/>
          </a:prstGeom>
        </p:spPr>
        <p:txBody>
          <a:bodyPr wrap="square">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ZA" sz="15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ＭＳ Ｐゴシック" pitchFamily="34" charset="-128"/>
                <a:cs typeface="+mn-cs"/>
              </a:rPr>
              <a:t>R16.7 (23.3%)</a:t>
            </a:r>
          </a:p>
        </p:txBody>
      </p:sp>
      <p:sp>
        <p:nvSpPr>
          <p:cNvPr id="51" name="Rectangle 50"/>
          <p:cNvSpPr/>
          <p:nvPr/>
        </p:nvSpPr>
        <p:spPr>
          <a:xfrm>
            <a:off x="6539007" y="5554107"/>
            <a:ext cx="1531940" cy="323165"/>
          </a:xfrm>
          <a:prstGeom prst="rect">
            <a:avLst/>
          </a:prstGeom>
        </p:spPr>
        <p:txBody>
          <a:bodyPr wrap="none">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ZA" sz="15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ＭＳ Ｐゴシック" pitchFamily="34" charset="-128"/>
                <a:cs typeface="+mn-cs"/>
              </a:rPr>
              <a:t>R14.55 (20.3%)</a:t>
            </a:r>
          </a:p>
        </p:txBody>
      </p:sp>
      <p:sp>
        <p:nvSpPr>
          <p:cNvPr id="52" name="Rectangle 51"/>
          <p:cNvSpPr/>
          <p:nvPr/>
        </p:nvSpPr>
        <p:spPr>
          <a:xfrm>
            <a:off x="7001350" y="4221088"/>
            <a:ext cx="1819122" cy="1015663"/>
          </a:xfrm>
          <a:prstGeom prst="rect">
            <a:avLst/>
          </a:prstGeom>
        </p:spPr>
        <p:txBody>
          <a:bodyPr wrap="square">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ZA" sz="6000" b="1" i="0" u="none" strike="noStrike" kern="1200" cap="none" spc="0" normalizeH="0" baseline="0" noProof="0" dirty="0">
                <a:ln>
                  <a:noFill/>
                </a:ln>
                <a:solidFill>
                  <a:srgbClr val="F9671C"/>
                </a:solidFill>
                <a:effectLst/>
                <a:uLnTx/>
                <a:uFillTx/>
                <a:latin typeface="Arial" panose="020B0604020202020204" pitchFamily="34" charset="0"/>
                <a:ea typeface="ＭＳ Ｐゴシック" pitchFamily="34" charset="-128"/>
                <a:cs typeface="+mn-cs"/>
              </a:rPr>
              <a:t>9</a:t>
            </a:r>
            <a:r>
              <a:rPr kumimoji="0" lang="en-ZA" sz="3000" b="1" i="0" u="none" strike="noStrike" kern="1200" cap="none" spc="0" normalizeH="0" baseline="0" noProof="0" dirty="0">
                <a:ln>
                  <a:noFill/>
                </a:ln>
                <a:solidFill>
                  <a:srgbClr val="F9671C"/>
                </a:solidFill>
                <a:effectLst/>
                <a:uLnTx/>
                <a:uFillTx/>
                <a:latin typeface="Arial" panose="020B0604020202020204" pitchFamily="34" charset="0"/>
                <a:ea typeface="ＭＳ Ｐゴシック" pitchFamily="34" charset="-128"/>
                <a:cs typeface="+mn-cs"/>
              </a:rPr>
              <a:t>%</a:t>
            </a:r>
            <a:r>
              <a:rPr kumimoji="0" lang="en-ZA" sz="4000" b="1" i="0" u="none" strike="noStrike" kern="1200" cap="none" spc="0" normalizeH="0" baseline="0" noProof="0" dirty="0">
                <a:ln>
                  <a:noFill/>
                </a:ln>
                <a:solidFill>
                  <a:srgbClr val="F9671C"/>
                </a:solidFill>
                <a:effectLst/>
                <a:uLnTx/>
                <a:uFillTx/>
                <a:latin typeface="Arial" panose="020B0604020202020204" pitchFamily="34" charset="0"/>
                <a:ea typeface="ＭＳ Ｐゴシック" pitchFamily="34" charset="-128"/>
                <a:cs typeface="+mn-cs"/>
              </a:rPr>
              <a:t> </a:t>
            </a:r>
            <a:endParaRPr kumimoji="0" lang="en-US" sz="4000" b="0" i="0" u="none" strike="noStrike" kern="1200" cap="none" spc="0" normalizeH="0" baseline="0" noProof="0" dirty="0">
              <a:ln>
                <a:noFill/>
              </a:ln>
              <a:solidFill>
                <a:srgbClr val="F9671C"/>
              </a:solidFill>
              <a:effectLst/>
              <a:uLnTx/>
              <a:uFillTx/>
              <a:latin typeface="Arial" panose="020B0604020202020204" pitchFamily="34" charset="0"/>
              <a:ea typeface="ＭＳ Ｐゴシック" pitchFamily="34" charset="-128"/>
              <a:cs typeface="+mn-cs"/>
            </a:endParaRPr>
          </a:p>
        </p:txBody>
      </p:sp>
      <p:sp>
        <p:nvSpPr>
          <p:cNvPr id="53" name="Rectangle 52"/>
          <p:cNvSpPr/>
          <p:nvPr/>
        </p:nvSpPr>
        <p:spPr>
          <a:xfrm>
            <a:off x="1062793" y="2996952"/>
            <a:ext cx="1819122" cy="1015663"/>
          </a:xfrm>
          <a:prstGeom prst="rect">
            <a:avLst/>
          </a:prstGeom>
        </p:spPr>
        <p:txBody>
          <a:bodyPr wrap="square">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ZA" sz="6000" b="1" i="0" u="none" strike="noStrike" kern="1200" cap="none" spc="0" normalizeH="0" baseline="0" noProof="0" dirty="0">
                <a:ln>
                  <a:noFill/>
                </a:ln>
                <a:solidFill>
                  <a:srgbClr val="F9671C"/>
                </a:solidFill>
                <a:effectLst/>
                <a:uLnTx/>
                <a:uFillTx/>
                <a:latin typeface="Arial" panose="020B0604020202020204" pitchFamily="34" charset="0"/>
                <a:ea typeface="ＭＳ Ｐゴシック" pitchFamily="34" charset="-128"/>
                <a:cs typeface="+mn-cs"/>
              </a:rPr>
              <a:t>48</a:t>
            </a:r>
            <a:r>
              <a:rPr kumimoji="0" lang="en-ZA" sz="3000" b="1" i="0" u="none" strike="noStrike" kern="1200" cap="none" spc="0" normalizeH="0" baseline="0" noProof="0" dirty="0">
                <a:ln>
                  <a:noFill/>
                </a:ln>
                <a:solidFill>
                  <a:srgbClr val="F9671C"/>
                </a:solidFill>
                <a:effectLst/>
                <a:uLnTx/>
                <a:uFillTx/>
                <a:latin typeface="Arial" panose="020B0604020202020204" pitchFamily="34" charset="0"/>
                <a:ea typeface="ＭＳ Ｐゴシック" pitchFamily="34" charset="-128"/>
                <a:cs typeface="+mn-cs"/>
              </a:rPr>
              <a:t>%</a:t>
            </a:r>
            <a:r>
              <a:rPr kumimoji="0" lang="en-ZA" sz="4000" b="1" i="0" u="none" strike="noStrike" kern="1200" cap="none" spc="0" normalizeH="0" baseline="0" noProof="0" dirty="0">
                <a:ln>
                  <a:noFill/>
                </a:ln>
                <a:solidFill>
                  <a:srgbClr val="F9671C"/>
                </a:solidFill>
                <a:effectLst/>
                <a:uLnTx/>
                <a:uFillTx/>
                <a:latin typeface="Arial" panose="020B0604020202020204" pitchFamily="34" charset="0"/>
                <a:ea typeface="ＭＳ Ｐゴシック" pitchFamily="34" charset="-128"/>
                <a:cs typeface="+mn-cs"/>
              </a:rPr>
              <a:t> </a:t>
            </a:r>
            <a:endParaRPr kumimoji="0" lang="en-US" sz="4000" b="0" i="0" u="none" strike="noStrike" kern="1200" cap="none" spc="0" normalizeH="0" baseline="0" noProof="0" dirty="0">
              <a:ln>
                <a:noFill/>
              </a:ln>
              <a:solidFill>
                <a:srgbClr val="F9671C"/>
              </a:solidFill>
              <a:effectLst/>
              <a:uLnTx/>
              <a:uFillTx/>
              <a:latin typeface="Arial" panose="020B0604020202020204" pitchFamily="34" charset="0"/>
              <a:ea typeface="ＭＳ Ｐゴシック" pitchFamily="34" charset="-128"/>
              <a:cs typeface="+mn-cs"/>
            </a:endParaRPr>
          </a:p>
        </p:txBody>
      </p:sp>
      <p:graphicFrame>
        <p:nvGraphicFramePr>
          <p:cNvPr id="2" name="Table 1"/>
          <p:cNvGraphicFramePr>
            <a:graphicFrameLocks noGrp="1"/>
          </p:cNvGraphicFramePr>
          <p:nvPr>
            <p:extLst>
              <p:ext uri="{D42A27DB-BD31-4B8C-83A1-F6EECF244321}">
                <p14:modId xmlns:p14="http://schemas.microsoft.com/office/powerpoint/2010/main" xmlns="" val="1562619188"/>
              </p:ext>
            </p:extLst>
          </p:nvPr>
        </p:nvGraphicFramePr>
        <p:xfrm>
          <a:off x="190273" y="5047973"/>
          <a:ext cx="6007001" cy="1432560"/>
        </p:xfrm>
        <a:graphic>
          <a:graphicData uri="http://schemas.openxmlformats.org/drawingml/2006/table">
            <a:tbl>
              <a:tblPr firstRow="1" bandRow="1">
                <a:tableStyleId>{85BE263C-DBD7-4A20-BB59-AAB30ACAA65A}</a:tableStyleId>
              </a:tblPr>
              <a:tblGrid>
                <a:gridCol w="1170337">
                  <a:extLst>
                    <a:ext uri="{9D8B030D-6E8A-4147-A177-3AD203B41FA5}">
                      <a16:colId xmlns:a16="http://schemas.microsoft.com/office/drawing/2014/main" xmlns="" val="480473749"/>
                    </a:ext>
                  </a:extLst>
                </a:gridCol>
                <a:gridCol w="1176175">
                  <a:extLst>
                    <a:ext uri="{9D8B030D-6E8A-4147-A177-3AD203B41FA5}">
                      <a16:colId xmlns:a16="http://schemas.microsoft.com/office/drawing/2014/main" xmlns="" val="3204240528"/>
                    </a:ext>
                  </a:extLst>
                </a:gridCol>
                <a:gridCol w="1254588">
                  <a:extLst>
                    <a:ext uri="{9D8B030D-6E8A-4147-A177-3AD203B41FA5}">
                      <a16:colId xmlns:a16="http://schemas.microsoft.com/office/drawing/2014/main" xmlns="" val="128446670"/>
                    </a:ext>
                  </a:extLst>
                </a:gridCol>
                <a:gridCol w="1242191">
                  <a:extLst>
                    <a:ext uri="{9D8B030D-6E8A-4147-A177-3AD203B41FA5}">
                      <a16:colId xmlns:a16="http://schemas.microsoft.com/office/drawing/2014/main" xmlns="" val="3197726044"/>
                    </a:ext>
                  </a:extLst>
                </a:gridCol>
                <a:gridCol w="1163710">
                  <a:extLst>
                    <a:ext uri="{9D8B030D-6E8A-4147-A177-3AD203B41FA5}">
                      <a16:colId xmlns:a16="http://schemas.microsoft.com/office/drawing/2014/main" xmlns="" val="2918719397"/>
                    </a:ext>
                  </a:extLst>
                </a:gridCol>
              </a:tblGrid>
              <a:tr h="256052">
                <a:tc>
                  <a:txBody>
                    <a:bodyPr/>
                    <a:lstStyle/>
                    <a:p>
                      <a:pPr algn="ctr"/>
                      <a:r>
                        <a:rPr lang="en-US" sz="1500" dirty="0">
                          <a:latin typeface="Arial" panose="020B0604020202020204" pitchFamily="34" charset="0"/>
                          <a:cs typeface="Arial" panose="020B0604020202020204" pitchFamily="34" charset="0"/>
                        </a:rPr>
                        <a:t>District</a:t>
                      </a:r>
                      <a:r>
                        <a:rPr lang="en-US" sz="1500" baseline="0" dirty="0">
                          <a:latin typeface="Arial" panose="020B0604020202020204" pitchFamily="34" charset="0"/>
                          <a:cs typeface="Arial" panose="020B0604020202020204" pitchFamily="34" charset="0"/>
                        </a:rPr>
                        <a:t> </a:t>
                      </a:r>
                      <a:endParaRPr lang="en-US" sz="1500" b="1" dirty="0">
                        <a:latin typeface="Arial" panose="020B0604020202020204" pitchFamily="34" charset="0"/>
                        <a:cs typeface="Arial" panose="020B0604020202020204" pitchFamily="34" charset="0"/>
                      </a:endParaRPr>
                    </a:p>
                  </a:txBody>
                  <a:tcPr/>
                </a:tc>
                <a:tc>
                  <a:txBody>
                    <a:bodyPr/>
                    <a:lstStyle/>
                    <a:p>
                      <a:pPr algn="ctr"/>
                      <a:r>
                        <a:rPr lang="en-US" sz="1500" dirty="0">
                          <a:latin typeface="Arial" panose="020B0604020202020204" pitchFamily="34" charset="0"/>
                          <a:cs typeface="Arial" panose="020B0604020202020204" pitchFamily="34" charset="0"/>
                        </a:rPr>
                        <a:t>National</a:t>
                      </a:r>
                      <a:r>
                        <a:rPr lang="en-US" sz="1500" baseline="0" dirty="0">
                          <a:latin typeface="Arial" panose="020B0604020202020204" pitchFamily="34" charset="0"/>
                          <a:cs typeface="Arial" panose="020B0604020202020204" pitchFamily="34" charset="0"/>
                        </a:rPr>
                        <a:t> </a:t>
                      </a:r>
                      <a:endParaRPr lang="en-US" sz="1500" b="1" dirty="0">
                        <a:latin typeface="Arial" panose="020B0604020202020204" pitchFamily="34" charset="0"/>
                        <a:cs typeface="Arial" panose="020B0604020202020204" pitchFamily="34" charset="0"/>
                      </a:endParaRPr>
                    </a:p>
                  </a:txBody>
                  <a:tcPr/>
                </a:tc>
                <a:tc>
                  <a:txBody>
                    <a:bodyPr/>
                    <a:lstStyle/>
                    <a:p>
                      <a:pPr algn="ctr"/>
                      <a:r>
                        <a:rPr lang="en-US" sz="1500" dirty="0">
                          <a:latin typeface="Arial" panose="020B0604020202020204" pitchFamily="34" charset="0"/>
                          <a:cs typeface="Arial" panose="020B0604020202020204" pitchFamily="34" charset="0"/>
                        </a:rPr>
                        <a:t>Province </a:t>
                      </a:r>
                      <a:endParaRPr lang="en-US" sz="1500" b="1" dirty="0">
                        <a:latin typeface="Arial" panose="020B0604020202020204" pitchFamily="34" charset="0"/>
                        <a:cs typeface="Arial" panose="020B0604020202020204" pitchFamily="34" charset="0"/>
                      </a:endParaRPr>
                    </a:p>
                  </a:txBody>
                  <a:tcPr/>
                </a:tc>
                <a:tc>
                  <a:txBody>
                    <a:bodyPr/>
                    <a:lstStyle/>
                    <a:p>
                      <a:pPr algn="ctr"/>
                      <a:r>
                        <a:rPr lang="en-US" sz="1500" dirty="0">
                          <a:latin typeface="Arial" panose="020B0604020202020204" pitchFamily="34" charset="0"/>
                          <a:cs typeface="Arial" panose="020B0604020202020204" pitchFamily="34" charset="0"/>
                        </a:rPr>
                        <a:t>Local </a:t>
                      </a:r>
                      <a:endParaRPr lang="en-US" sz="1500" b="1" dirty="0">
                        <a:latin typeface="Arial" panose="020B0604020202020204" pitchFamily="34" charset="0"/>
                        <a:cs typeface="Arial" panose="020B0604020202020204" pitchFamily="34" charset="0"/>
                      </a:endParaRPr>
                    </a:p>
                  </a:txBody>
                  <a:tcPr/>
                </a:tc>
                <a:tc>
                  <a:txBody>
                    <a:bodyPr/>
                    <a:lstStyle/>
                    <a:p>
                      <a:pPr algn="ctr"/>
                      <a:r>
                        <a:rPr lang="en-US" sz="1500" dirty="0">
                          <a:latin typeface="Arial" panose="020B0604020202020204" pitchFamily="34" charset="0"/>
                          <a:cs typeface="Arial" panose="020B0604020202020204" pitchFamily="34" charset="0"/>
                        </a:rPr>
                        <a:t>Total </a:t>
                      </a:r>
                      <a:endParaRPr lang="en-US" sz="15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2906876510"/>
                  </a:ext>
                </a:extLst>
              </a:tr>
              <a:tr h="370840">
                <a:tc>
                  <a:txBody>
                    <a:bodyPr/>
                    <a:lstStyle/>
                    <a:p>
                      <a:r>
                        <a:rPr lang="en-US" sz="1500" dirty="0">
                          <a:latin typeface="Arial" panose="020B0604020202020204" pitchFamily="34" charset="0"/>
                          <a:cs typeface="Arial" panose="020B0604020202020204" pitchFamily="34" charset="0"/>
                        </a:rPr>
                        <a:t>OR Tambo </a:t>
                      </a:r>
                    </a:p>
                  </a:txBody>
                  <a:tcPr/>
                </a:tc>
                <a:tc>
                  <a:txBody>
                    <a:bodyPr/>
                    <a:lstStyle/>
                    <a:p>
                      <a:r>
                        <a:rPr lang="en-US" sz="1500" dirty="0">
                          <a:latin typeface="Arial" panose="020B0604020202020204" pitchFamily="34" charset="0"/>
                          <a:cs typeface="Arial" panose="020B0604020202020204" pitchFamily="34" charset="0"/>
                        </a:rPr>
                        <a:t>R5.2 </a:t>
                      </a:r>
                      <a:r>
                        <a:rPr lang="en-US" sz="1500" dirty="0" err="1">
                          <a:latin typeface="Arial" panose="020B0604020202020204" pitchFamily="34" charset="0"/>
                          <a:cs typeface="Arial" panose="020B0604020202020204" pitchFamily="34" charset="0"/>
                        </a:rPr>
                        <a:t>bn</a:t>
                      </a:r>
                      <a:r>
                        <a:rPr lang="en-US" sz="1500" dirty="0">
                          <a:latin typeface="Arial" panose="020B0604020202020204" pitchFamily="34" charset="0"/>
                          <a:cs typeface="Arial" panose="020B0604020202020204" pitchFamily="34" charset="0"/>
                        </a:rPr>
                        <a:t> </a:t>
                      </a:r>
                    </a:p>
                  </a:txBody>
                  <a:tcPr/>
                </a:tc>
                <a:tc>
                  <a:txBody>
                    <a:bodyPr/>
                    <a:lstStyle/>
                    <a:p>
                      <a:r>
                        <a:rPr lang="en-US" sz="1500" dirty="0">
                          <a:latin typeface="Arial" panose="020B0604020202020204" pitchFamily="34" charset="0"/>
                          <a:cs typeface="Arial" panose="020B0604020202020204" pitchFamily="34" charset="0"/>
                        </a:rPr>
                        <a:t>R5.4</a:t>
                      </a:r>
                      <a:r>
                        <a:rPr lang="en-US" sz="1500" baseline="0" dirty="0">
                          <a:latin typeface="Arial" panose="020B0604020202020204" pitchFamily="34" charset="0"/>
                          <a:cs typeface="Arial" panose="020B0604020202020204" pitchFamily="34" charset="0"/>
                        </a:rPr>
                        <a:t> </a:t>
                      </a:r>
                      <a:r>
                        <a:rPr lang="en-US" sz="1500" baseline="0" dirty="0" err="1">
                          <a:latin typeface="Arial" panose="020B0604020202020204" pitchFamily="34" charset="0"/>
                          <a:cs typeface="Arial" panose="020B0604020202020204" pitchFamily="34" charset="0"/>
                        </a:rPr>
                        <a:t>bn</a:t>
                      </a:r>
                      <a:r>
                        <a:rPr lang="en-US" sz="1500" baseline="0" dirty="0">
                          <a:latin typeface="Arial" panose="020B0604020202020204" pitchFamily="34" charset="0"/>
                          <a:cs typeface="Arial" panose="020B0604020202020204" pitchFamily="34" charset="0"/>
                        </a:rPr>
                        <a:t> </a:t>
                      </a:r>
                      <a:endParaRPr lang="en-US" sz="1500" dirty="0">
                        <a:latin typeface="Arial" panose="020B0604020202020204" pitchFamily="34" charset="0"/>
                        <a:cs typeface="Arial" panose="020B0604020202020204" pitchFamily="34" charset="0"/>
                      </a:endParaRPr>
                    </a:p>
                  </a:txBody>
                  <a:tcPr/>
                </a:tc>
                <a:tc>
                  <a:txBody>
                    <a:bodyPr/>
                    <a:lstStyle/>
                    <a:p>
                      <a:r>
                        <a:rPr lang="en-US" sz="1500" dirty="0">
                          <a:latin typeface="Arial" panose="020B0604020202020204" pitchFamily="34" charset="0"/>
                          <a:cs typeface="Arial" panose="020B0604020202020204" pitchFamily="34" charset="0"/>
                        </a:rPr>
                        <a:t>R648 m </a:t>
                      </a:r>
                    </a:p>
                  </a:txBody>
                  <a:tcPr/>
                </a:tc>
                <a:tc>
                  <a:txBody>
                    <a:bodyPr/>
                    <a:lstStyle/>
                    <a:p>
                      <a:r>
                        <a:rPr lang="en-US" sz="1500" dirty="0">
                          <a:latin typeface="Arial" panose="020B0604020202020204" pitchFamily="34" charset="0"/>
                          <a:cs typeface="Arial" panose="020B0604020202020204" pitchFamily="34" charset="0"/>
                        </a:rPr>
                        <a:t>R11.2 </a:t>
                      </a:r>
                      <a:r>
                        <a:rPr lang="en-US" sz="1500" dirty="0" err="1">
                          <a:latin typeface="Arial" panose="020B0604020202020204" pitchFamily="34" charset="0"/>
                          <a:cs typeface="Arial" panose="020B0604020202020204" pitchFamily="34" charset="0"/>
                        </a:rPr>
                        <a:t>bn</a:t>
                      </a:r>
                      <a:endParaRPr lang="en-US" sz="15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321752243"/>
                  </a:ext>
                </a:extLst>
              </a:tr>
              <a:tr h="370840">
                <a:tc>
                  <a:txBody>
                    <a:bodyPr/>
                    <a:lstStyle/>
                    <a:p>
                      <a:r>
                        <a:rPr lang="en-US" sz="1500" dirty="0">
                          <a:latin typeface="Arial" panose="020B0604020202020204" pitchFamily="34" charset="0"/>
                          <a:cs typeface="Arial" panose="020B0604020202020204" pitchFamily="34" charset="0"/>
                        </a:rPr>
                        <a:t>eThekwini </a:t>
                      </a:r>
                    </a:p>
                  </a:txBody>
                  <a:tcPr/>
                </a:tc>
                <a:tc>
                  <a:txBody>
                    <a:bodyPr/>
                    <a:lstStyle/>
                    <a:p>
                      <a:r>
                        <a:rPr lang="en-US" sz="1500" dirty="0">
                          <a:latin typeface="Arial" panose="020B0604020202020204" pitchFamily="34" charset="0"/>
                          <a:cs typeface="Arial" panose="020B0604020202020204" pitchFamily="34" charset="0"/>
                        </a:rPr>
                        <a:t>R17.1 </a:t>
                      </a:r>
                      <a:r>
                        <a:rPr lang="en-US" sz="1500" dirty="0" err="1">
                          <a:latin typeface="Arial" panose="020B0604020202020204" pitchFamily="34" charset="0"/>
                          <a:cs typeface="Arial" panose="020B0604020202020204" pitchFamily="34" charset="0"/>
                        </a:rPr>
                        <a:t>bn</a:t>
                      </a:r>
                      <a:endParaRPr lang="en-US" sz="1500" dirty="0">
                        <a:latin typeface="Arial" panose="020B0604020202020204" pitchFamily="34" charset="0"/>
                        <a:cs typeface="Arial" panose="020B0604020202020204" pitchFamily="34" charset="0"/>
                      </a:endParaRPr>
                    </a:p>
                  </a:txBody>
                  <a:tcPr/>
                </a:tc>
                <a:tc>
                  <a:txBody>
                    <a:bodyPr/>
                    <a:lstStyle/>
                    <a:p>
                      <a:r>
                        <a:rPr lang="en-US" sz="1500" dirty="0">
                          <a:latin typeface="Arial" panose="020B0604020202020204" pitchFamily="34" charset="0"/>
                          <a:cs typeface="Arial" panose="020B0604020202020204" pitchFamily="34" charset="0"/>
                        </a:rPr>
                        <a:t>R10.4 </a:t>
                      </a:r>
                      <a:r>
                        <a:rPr lang="en-US" sz="1500" dirty="0" err="1">
                          <a:latin typeface="Arial" panose="020B0604020202020204" pitchFamily="34" charset="0"/>
                          <a:cs typeface="Arial" panose="020B0604020202020204" pitchFamily="34" charset="0"/>
                        </a:rPr>
                        <a:t>bn</a:t>
                      </a:r>
                      <a:r>
                        <a:rPr lang="en-US" sz="1500" dirty="0">
                          <a:latin typeface="Arial" panose="020B0604020202020204" pitchFamily="34" charset="0"/>
                          <a:cs typeface="Arial" panose="020B0604020202020204" pitchFamily="34" charset="0"/>
                        </a:rPr>
                        <a:t> </a:t>
                      </a:r>
                    </a:p>
                  </a:txBody>
                  <a:tcPr/>
                </a:tc>
                <a:tc>
                  <a:txBody>
                    <a:bodyPr/>
                    <a:lstStyle/>
                    <a:p>
                      <a:r>
                        <a:rPr lang="en-US" sz="1500" dirty="0">
                          <a:latin typeface="Arial" panose="020B0604020202020204" pitchFamily="34" charset="0"/>
                          <a:cs typeface="Arial" panose="020B0604020202020204" pitchFamily="34" charset="0"/>
                        </a:rPr>
                        <a:t>R7.8 </a:t>
                      </a:r>
                      <a:r>
                        <a:rPr lang="en-US" sz="1500" dirty="0" err="1">
                          <a:latin typeface="Arial" panose="020B0604020202020204" pitchFamily="34" charset="0"/>
                          <a:cs typeface="Arial" panose="020B0604020202020204" pitchFamily="34" charset="0"/>
                        </a:rPr>
                        <a:t>bn</a:t>
                      </a:r>
                      <a:r>
                        <a:rPr lang="en-US" sz="1500" dirty="0">
                          <a:latin typeface="Arial" panose="020B0604020202020204" pitchFamily="34" charset="0"/>
                          <a:cs typeface="Arial" panose="020B0604020202020204" pitchFamily="34" charset="0"/>
                        </a:rPr>
                        <a:t> </a:t>
                      </a:r>
                    </a:p>
                  </a:txBody>
                  <a:tcPr/>
                </a:tc>
                <a:tc>
                  <a:txBody>
                    <a:bodyPr/>
                    <a:lstStyle/>
                    <a:p>
                      <a:r>
                        <a:rPr lang="en-US" sz="1500" dirty="0">
                          <a:latin typeface="Arial" panose="020B0604020202020204" pitchFamily="34" charset="0"/>
                          <a:cs typeface="Arial" panose="020B0604020202020204" pitchFamily="34" charset="0"/>
                        </a:rPr>
                        <a:t>R35.3 </a:t>
                      </a:r>
                      <a:r>
                        <a:rPr lang="en-US" sz="1500" dirty="0" err="1">
                          <a:latin typeface="Arial" panose="020B0604020202020204" pitchFamily="34" charset="0"/>
                          <a:cs typeface="Arial" panose="020B0604020202020204" pitchFamily="34" charset="0"/>
                        </a:rPr>
                        <a:t>bn</a:t>
                      </a:r>
                      <a:endParaRPr lang="en-US" sz="15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453974020"/>
                  </a:ext>
                </a:extLst>
              </a:tr>
              <a:tr h="370840">
                <a:tc>
                  <a:txBody>
                    <a:bodyPr/>
                    <a:lstStyle/>
                    <a:p>
                      <a:r>
                        <a:rPr lang="en-US" sz="1500" dirty="0">
                          <a:latin typeface="Arial" panose="020B0604020202020204" pitchFamily="34" charset="0"/>
                          <a:cs typeface="Arial" panose="020B0604020202020204" pitchFamily="34" charset="0"/>
                        </a:rPr>
                        <a:t>Waterberg </a:t>
                      </a:r>
                    </a:p>
                  </a:txBody>
                  <a:tcPr/>
                </a:tc>
                <a:tc>
                  <a:txBody>
                    <a:bodyPr/>
                    <a:lstStyle/>
                    <a:p>
                      <a:r>
                        <a:rPr lang="en-US" sz="1500" dirty="0">
                          <a:latin typeface="Arial" panose="020B0604020202020204" pitchFamily="34" charset="0"/>
                          <a:cs typeface="Arial" panose="020B0604020202020204" pitchFamily="34" charset="0"/>
                        </a:rPr>
                        <a:t>R18.1 </a:t>
                      </a:r>
                      <a:r>
                        <a:rPr lang="en-US" sz="1500" dirty="0" err="1">
                          <a:latin typeface="Arial" panose="020B0604020202020204" pitchFamily="34" charset="0"/>
                          <a:cs typeface="Arial" panose="020B0604020202020204" pitchFamily="34" charset="0"/>
                        </a:rPr>
                        <a:t>bn</a:t>
                      </a:r>
                      <a:endParaRPr lang="en-US" sz="1500" dirty="0">
                        <a:latin typeface="Arial" panose="020B0604020202020204" pitchFamily="34" charset="0"/>
                        <a:cs typeface="Arial" panose="020B0604020202020204" pitchFamily="34" charset="0"/>
                      </a:endParaRPr>
                    </a:p>
                  </a:txBody>
                  <a:tcPr/>
                </a:tc>
                <a:tc>
                  <a:txBody>
                    <a:bodyPr/>
                    <a:lstStyle/>
                    <a:p>
                      <a:r>
                        <a:rPr lang="en-US" sz="1500" dirty="0">
                          <a:latin typeface="Arial" panose="020B0604020202020204" pitchFamily="34" charset="0"/>
                          <a:cs typeface="Arial" panose="020B0604020202020204" pitchFamily="34" charset="0"/>
                        </a:rPr>
                        <a:t>R922</a:t>
                      </a:r>
                      <a:r>
                        <a:rPr lang="en-US" sz="1500" baseline="0" dirty="0">
                          <a:latin typeface="Arial" panose="020B0604020202020204" pitchFamily="34" charset="0"/>
                          <a:cs typeface="Arial" panose="020B0604020202020204" pitchFamily="34" charset="0"/>
                        </a:rPr>
                        <a:t> m</a:t>
                      </a:r>
                      <a:r>
                        <a:rPr lang="en-US" sz="1500" dirty="0">
                          <a:latin typeface="Arial" panose="020B0604020202020204" pitchFamily="34" charset="0"/>
                          <a:cs typeface="Arial" panose="020B0604020202020204" pitchFamily="34" charset="0"/>
                        </a:rPr>
                        <a:t> </a:t>
                      </a:r>
                    </a:p>
                  </a:txBody>
                  <a:tcPr/>
                </a:tc>
                <a:tc>
                  <a:txBody>
                    <a:bodyPr/>
                    <a:lstStyle/>
                    <a:p>
                      <a:r>
                        <a:rPr lang="en-US" sz="1500" dirty="0">
                          <a:latin typeface="Arial" panose="020B0604020202020204" pitchFamily="34" charset="0"/>
                          <a:cs typeface="Arial" panose="020B0604020202020204" pitchFamily="34" charset="0"/>
                        </a:rPr>
                        <a:t>R6.1 </a:t>
                      </a:r>
                      <a:r>
                        <a:rPr lang="en-US" sz="1500" dirty="0" err="1">
                          <a:latin typeface="Arial" panose="020B0604020202020204" pitchFamily="34" charset="0"/>
                          <a:cs typeface="Arial" panose="020B0604020202020204" pitchFamily="34" charset="0"/>
                        </a:rPr>
                        <a:t>bn</a:t>
                      </a:r>
                      <a:r>
                        <a:rPr lang="en-US" sz="1500" dirty="0">
                          <a:latin typeface="Arial" panose="020B0604020202020204" pitchFamily="34" charset="0"/>
                          <a:cs typeface="Arial" panose="020B0604020202020204" pitchFamily="34" charset="0"/>
                        </a:rPr>
                        <a:t> </a:t>
                      </a:r>
                    </a:p>
                  </a:txBody>
                  <a:tcPr/>
                </a:tc>
                <a:tc>
                  <a:txBody>
                    <a:bodyPr/>
                    <a:lstStyle/>
                    <a:p>
                      <a:r>
                        <a:rPr lang="en-US" sz="1500" dirty="0">
                          <a:latin typeface="Arial" panose="020B0604020202020204" pitchFamily="34" charset="0"/>
                          <a:cs typeface="Arial" panose="020B0604020202020204" pitchFamily="34" charset="0"/>
                        </a:rPr>
                        <a:t>R46.2bn</a:t>
                      </a:r>
                    </a:p>
                  </a:txBody>
                  <a:tcPr/>
                </a:tc>
                <a:extLst>
                  <a:ext uri="{0D108BD9-81ED-4DB2-BD59-A6C34878D82A}">
                    <a16:rowId xmlns:a16="http://schemas.microsoft.com/office/drawing/2014/main" xmlns="" val="4109643425"/>
                  </a:ext>
                </a:extLst>
              </a:tr>
            </a:tbl>
          </a:graphicData>
        </a:graphic>
      </p:graphicFrame>
    </p:spTree>
    <p:extLst>
      <p:ext uri="{BB962C8B-B14F-4D97-AF65-F5344CB8AC3E}">
        <p14:creationId xmlns:p14="http://schemas.microsoft.com/office/powerpoint/2010/main" xmlns="" val="20158167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60F5EF8F474C247BD9D7329AB4A6B75" ma:contentTypeVersion="0" ma:contentTypeDescription="Create a new document." ma:contentTypeScope="" ma:versionID="1fd02bf320a7e14157a18691c299b34f">
  <xsd:schema xmlns:xsd="http://www.w3.org/2001/XMLSchema" xmlns:xs="http://www.w3.org/2001/XMLSchema" xmlns:p="http://schemas.microsoft.com/office/2006/metadata/properties" targetNamespace="http://schemas.microsoft.com/office/2006/metadata/properties" ma:root="true" ma:fieldsID="b0f8e7e6d3b19e1f1282e283569f9909">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ask Nam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40B14EE-EA88-46B3-B4E3-AC1B9AC0A912}">
  <ds:schemaRefs>
    <ds:schemaRef ds:uri="http://schemas.microsoft.com/office/2006/metadata/properties"/>
    <ds:schemaRef ds:uri="http://purl.org/dc/dcmitype/"/>
    <ds:schemaRef ds:uri="http://purl.org/dc/elements/1.1/"/>
    <ds:schemaRef ds:uri="http://purl.org/dc/terms/"/>
    <ds:schemaRef ds:uri="http://www.w3.org/XML/1998/namespace"/>
    <ds:schemaRef ds:uri="http://schemas.microsoft.com/office/2006/documentManagement/types"/>
    <ds:schemaRef ds:uri="http://schemas.microsoft.com/office/infopath/2007/PartnerControls"/>
    <ds:schemaRef ds:uri="http://schemas.openxmlformats.org/package/2006/metadata/core-properties"/>
  </ds:schemaRefs>
</ds:datastoreItem>
</file>

<file path=customXml/itemProps2.xml><?xml version="1.0" encoding="utf-8"?>
<ds:datastoreItem xmlns:ds="http://schemas.openxmlformats.org/officeDocument/2006/customXml" ds:itemID="{E8B709C1-31E1-441B-A40D-72F7E2E8322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29354</TotalTime>
  <Words>1723</Words>
  <Application>Microsoft Office PowerPoint</Application>
  <PresentationFormat>On-screen Show (4:3)</PresentationFormat>
  <Paragraphs>404</Paragraphs>
  <Slides>24</Slides>
  <Notes>7</Notes>
  <HiddenSlides>0</HiddenSlides>
  <MMClips>0</MMClips>
  <ScaleCrop>false</ScaleCrop>
  <HeadingPairs>
    <vt:vector size="4" baseType="variant">
      <vt:variant>
        <vt:lpstr>Theme</vt:lpstr>
      </vt:variant>
      <vt:variant>
        <vt:i4>2</vt:i4>
      </vt:variant>
      <vt:variant>
        <vt:lpstr>Slide Titles</vt:lpstr>
      </vt:variant>
      <vt:variant>
        <vt:i4>24</vt:i4>
      </vt:variant>
    </vt:vector>
  </HeadingPairs>
  <TitlesOfParts>
    <vt:vector size="26" baseType="lpstr">
      <vt:lpstr>Office Theme</vt:lpstr>
      <vt:lpstr>1_Office Theme</vt:lpstr>
      <vt:lpstr>REPORT ON THE Institutionalisation  and Roll-out of the  District Development Model</vt:lpstr>
      <vt:lpstr>Decisions of Presidential Coordinating Council </vt:lpstr>
      <vt:lpstr>Objectives of the District Development Model</vt:lpstr>
      <vt:lpstr>District Development Model  Objectives</vt:lpstr>
      <vt:lpstr>District Development Model Outcomes</vt:lpstr>
      <vt:lpstr>District Development Model  Outcomes</vt:lpstr>
      <vt:lpstr>District Development Model  One Plan</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Alignment of DDM and COVID-19</vt:lpstr>
      <vt:lpstr>Slide 21</vt:lpstr>
      <vt:lpstr>Slide 22</vt:lpstr>
      <vt:lpstr>Slide 23</vt:lpstr>
      <vt:lpstr>Slide 24</vt:lpstr>
    </vt:vector>
  </TitlesOfParts>
  <Company>Crome</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"Maphuti Leta" &lt;MaphutiL@cogta.gov.za&gt;</dc:creator>
  <cp:lastModifiedBy>User</cp:lastModifiedBy>
  <cp:revision>1291</cp:revision>
  <cp:lastPrinted>2020-02-27T19:34:22Z</cp:lastPrinted>
  <dcterms:created xsi:type="dcterms:W3CDTF">2011-07-14T18:52:25Z</dcterms:created>
  <dcterms:modified xsi:type="dcterms:W3CDTF">2020-05-08T17:53:13Z</dcterms:modified>
</cp:coreProperties>
</file>