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93" r:id="rId4"/>
    <p:sldId id="298" r:id="rId5"/>
    <p:sldId id="29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p:cViewPr varScale="1">
        <p:scale>
          <a:sx n="70" d="100"/>
          <a:sy n="70" d="100"/>
        </p:scale>
        <p:origin x="71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0044C-992E-9343-8A23-E99B54D32234}" type="doc">
      <dgm:prSet loTypeId="urn:microsoft.com/office/officeart/2005/8/layout/orgChart1" loCatId="" qsTypeId="urn:microsoft.com/office/officeart/2005/8/quickstyle/simple1" qsCatId="simple" csTypeId="urn:microsoft.com/office/officeart/2005/8/colors/colorful5" csCatId="colorful" phldr="1"/>
      <dgm:spPr/>
      <dgm:t>
        <a:bodyPr/>
        <a:lstStyle/>
        <a:p>
          <a:endParaRPr lang="en-GB"/>
        </a:p>
      </dgm:t>
    </dgm:pt>
    <dgm:pt modelId="{8FE3C2BA-65D6-0C48-AADA-19A8BED82A1B}">
      <dgm:prSet phldrT="[Text]" custT="1"/>
      <dgm:spPr/>
      <dgm:t>
        <a:bodyPr/>
        <a:lstStyle/>
        <a:p>
          <a:r>
            <a:rPr lang="en-GB" sz="1800" dirty="0">
              <a:latin typeface="Arial" panose="020B0604020202020204" pitchFamily="34" charset="0"/>
              <a:cs typeface="Arial" panose="020B0604020202020204" pitchFamily="34" charset="0"/>
            </a:rPr>
            <a:t>National Planning Coordination Services</a:t>
          </a:r>
        </a:p>
      </dgm:t>
    </dgm:pt>
    <dgm:pt modelId="{0ED9CCC4-B578-A04E-BC7A-48BF1AF16F37}" type="parTrans" cxnId="{58B6ADB0-CF57-1B42-B870-1F201AACE26F}">
      <dgm:prSet/>
      <dgm:spPr/>
      <dgm:t>
        <a:bodyPr/>
        <a:lstStyle/>
        <a:p>
          <a:endParaRPr lang="en-GB" sz="1800"/>
        </a:p>
      </dgm:t>
    </dgm:pt>
    <dgm:pt modelId="{9D6D99FC-1E48-C44E-93C6-B780FE402F91}" type="sibTrans" cxnId="{58B6ADB0-CF57-1B42-B870-1F201AACE26F}">
      <dgm:prSet/>
      <dgm:spPr/>
      <dgm:t>
        <a:bodyPr/>
        <a:lstStyle/>
        <a:p>
          <a:endParaRPr lang="en-GB" sz="1800"/>
        </a:p>
      </dgm:t>
    </dgm:pt>
    <dgm:pt modelId="{90F8D10F-6372-6D4C-A561-2B106B2B1CF1}">
      <dgm:prSet phldrT="[Text]" custT="1"/>
      <dgm:spPr/>
      <dgm:t>
        <a:bodyPr/>
        <a:lstStyle/>
        <a:p>
          <a:r>
            <a:rPr lang="en-GB" sz="1800" dirty="0"/>
            <a:t>Planning Alignment</a:t>
          </a:r>
        </a:p>
      </dgm:t>
    </dgm:pt>
    <dgm:pt modelId="{9DB92ECD-FF90-4648-B85F-B39EC735D3B7}" type="parTrans" cxnId="{639E1CFB-61F8-1249-AC90-8A0E31CD6139}">
      <dgm:prSet/>
      <dgm:spPr/>
      <dgm:t>
        <a:bodyPr/>
        <a:lstStyle/>
        <a:p>
          <a:endParaRPr lang="en-GB" sz="1800"/>
        </a:p>
      </dgm:t>
    </dgm:pt>
    <dgm:pt modelId="{46085160-F287-7249-BD2C-B63772BC3627}" type="sibTrans" cxnId="{639E1CFB-61F8-1249-AC90-8A0E31CD6139}">
      <dgm:prSet/>
      <dgm:spPr/>
      <dgm:t>
        <a:bodyPr/>
        <a:lstStyle/>
        <a:p>
          <a:endParaRPr lang="en-GB" sz="1800"/>
        </a:p>
      </dgm:t>
    </dgm:pt>
    <dgm:pt modelId="{4DF65E77-6286-C74F-8157-09AD6F9A807C}">
      <dgm:prSet phldrT="[Text]" custT="1"/>
      <dgm:spPr/>
      <dgm:t>
        <a:bodyPr/>
        <a:lstStyle/>
        <a:p>
          <a:pPr algn="ctr"/>
          <a:r>
            <a:rPr lang="en-GB" sz="1600">
              <a:latin typeface="Arial" panose="020B0604020202020204" pitchFamily="34" charset="0"/>
              <a:cs typeface="Arial" panose="020B0604020202020204" pitchFamily="34" charset="0"/>
            </a:rPr>
            <a:t>SP &amp; APP Frameworks and Assessment </a:t>
          </a:r>
          <a:endParaRPr lang="en-GB" sz="1600" dirty="0">
            <a:latin typeface="Arial" panose="020B0604020202020204" pitchFamily="34" charset="0"/>
            <a:cs typeface="Arial" panose="020B0604020202020204" pitchFamily="34" charset="0"/>
          </a:endParaRPr>
        </a:p>
      </dgm:t>
    </dgm:pt>
    <dgm:pt modelId="{1A84CD3D-9F83-C748-93CD-148E2D8DF806}" type="parTrans" cxnId="{3ACA9ED7-6CB6-FB44-B796-76203ED2367A}">
      <dgm:prSet/>
      <dgm:spPr/>
      <dgm:t>
        <a:bodyPr/>
        <a:lstStyle/>
        <a:p>
          <a:endParaRPr lang="en-GB" sz="1800"/>
        </a:p>
      </dgm:t>
    </dgm:pt>
    <dgm:pt modelId="{870353F7-D70D-264A-A66B-986326BEB996}" type="sibTrans" cxnId="{3ACA9ED7-6CB6-FB44-B796-76203ED2367A}">
      <dgm:prSet/>
      <dgm:spPr/>
      <dgm:t>
        <a:bodyPr/>
        <a:lstStyle/>
        <a:p>
          <a:endParaRPr lang="en-GB" sz="1800"/>
        </a:p>
      </dgm:t>
    </dgm:pt>
    <dgm:pt modelId="{C1775F52-7575-9947-8E5F-171FB22E4F7F}">
      <dgm:prSet phldrT="[Text]" custT="1"/>
      <dgm:spPr/>
      <dgm:t>
        <a:bodyPr/>
        <a:lstStyle/>
        <a:p>
          <a:r>
            <a:rPr lang="en-GB" sz="1800" dirty="0"/>
            <a:t>Planning Coordination</a:t>
          </a:r>
        </a:p>
      </dgm:t>
    </dgm:pt>
    <dgm:pt modelId="{5F83DEC6-30AF-8D44-8964-0BC6CE653565}" type="parTrans" cxnId="{62DD3FFA-5EAF-3649-A4F1-02E76B15313B}">
      <dgm:prSet/>
      <dgm:spPr/>
      <dgm:t>
        <a:bodyPr/>
        <a:lstStyle/>
        <a:p>
          <a:endParaRPr lang="en-GB" sz="1800"/>
        </a:p>
      </dgm:t>
    </dgm:pt>
    <dgm:pt modelId="{2D595D0A-343F-8644-802F-48F4EB1A5C6A}" type="sibTrans" cxnId="{62DD3FFA-5EAF-3649-A4F1-02E76B15313B}">
      <dgm:prSet/>
      <dgm:spPr/>
      <dgm:t>
        <a:bodyPr/>
        <a:lstStyle/>
        <a:p>
          <a:endParaRPr lang="en-GB" sz="1800"/>
        </a:p>
      </dgm:t>
    </dgm:pt>
    <dgm:pt modelId="{718D61F2-5BCD-8F40-B19C-B3F069436C31}">
      <dgm:prSet phldrT="[Text]" custT="1"/>
      <dgm:spPr/>
      <dgm:t>
        <a:bodyPr/>
        <a:lstStyle/>
        <a:p>
          <a:r>
            <a:rPr lang="en-GB" sz="1800" dirty="0"/>
            <a:t>MTSF 2019-2024</a:t>
          </a:r>
        </a:p>
      </dgm:t>
    </dgm:pt>
    <dgm:pt modelId="{F47735D0-2DA5-014C-9DCF-B9D9B4002B9F}" type="parTrans" cxnId="{13C0D9E1-4659-6B44-AFDF-5ADA7A17E7CD}">
      <dgm:prSet/>
      <dgm:spPr/>
      <dgm:t>
        <a:bodyPr/>
        <a:lstStyle/>
        <a:p>
          <a:endParaRPr lang="en-GB" sz="1800"/>
        </a:p>
      </dgm:t>
    </dgm:pt>
    <dgm:pt modelId="{9A00CDE7-F91A-1049-9AB9-FDE12FE19217}" type="sibTrans" cxnId="{13C0D9E1-4659-6B44-AFDF-5ADA7A17E7CD}">
      <dgm:prSet/>
      <dgm:spPr/>
      <dgm:t>
        <a:bodyPr/>
        <a:lstStyle/>
        <a:p>
          <a:endParaRPr lang="en-GB" sz="1800"/>
        </a:p>
      </dgm:t>
    </dgm:pt>
    <dgm:pt modelId="{3751BC25-E00C-2448-B5A5-0A710F5B3686}">
      <dgm:prSet phldrT="[Text]" custT="1"/>
      <dgm:spPr/>
      <dgm:t>
        <a:bodyPr/>
        <a:lstStyle/>
        <a:p>
          <a:r>
            <a:rPr lang="en-GB" sz="1800" dirty="0"/>
            <a:t>Spatial Planning</a:t>
          </a:r>
        </a:p>
      </dgm:t>
    </dgm:pt>
    <dgm:pt modelId="{245AFC38-7703-4A4D-976F-E2D819798295}" type="parTrans" cxnId="{60233E13-CBF9-E74C-9856-E6490E1EC416}">
      <dgm:prSet/>
      <dgm:spPr/>
      <dgm:t>
        <a:bodyPr/>
        <a:lstStyle/>
        <a:p>
          <a:endParaRPr lang="en-GB" sz="1800"/>
        </a:p>
      </dgm:t>
    </dgm:pt>
    <dgm:pt modelId="{6291CF71-312D-B24E-803D-93084AA1A68C}" type="sibTrans" cxnId="{60233E13-CBF9-E74C-9856-E6490E1EC416}">
      <dgm:prSet/>
      <dgm:spPr/>
      <dgm:t>
        <a:bodyPr/>
        <a:lstStyle/>
        <a:p>
          <a:endParaRPr lang="en-GB" sz="1800"/>
        </a:p>
      </dgm:t>
    </dgm:pt>
    <dgm:pt modelId="{0C08BB5D-B91D-BB43-B870-7005342D28C9}">
      <dgm:prSet phldrT="[Text]" custT="1"/>
      <dgm:spPr/>
      <dgm:t>
        <a:bodyPr/>
        <a:lstStyle/>
        <a:p>
          <a:r>
            <a:rPr lang="en-GB" sz="1800" dirty="0"/>
            <a:t>Resource Planning</a:t>
          </a:r>
        </a:p>
      </dgm:t>
    </dgm:pt>
    <dgm:pt modelId="{7E45DDC2-77F8-B644-AAD5-D0684CD7011B}" type="parTrans" cxnId="{7F3643C0-4BA9-FC45-9DB9-0D38B3EA46C6}">
      <dgm:prSet/>
      <dgm:spPr/>
      <dgm:t>
        <a:bodyPr/>
        <a:lstStyle/>
        <a:p>
          <a:endParaRPr lang="en-GB" sz="1800"/>
        </a:p>
      </dgm:t>
    </dgm:pt>
    <dgm:pt modelId="{DEA7E628-C022-1A4E-B3D3-E2271784E558}" type="sibTrans" cxnId="{7F3643C0-4BA9-FC45-9DB9-0D38B3EA46C6}">
      <dgm:prSet/>
      <dgm:spPr/>
      <dgm:t>
        <a:bodyPr/>
        <a:lstStyle/>
        <a:p>
          <a:endParaRPr lang="en-GB" sz="1800"/>
        </a:p>
      </dgm:t>
    </dgm:pt>
    <dgm:pt modelId="{C31DBC53-7F84-7749-881E-21DA4C516E74}">
      <dgm:prSet phldrT="[Text]" custT="1"/>
      <dgm:spPr/>
      <dgm:t>
        <a:bodyPr/>
        <a:lstStyle/>
        <a:p>
          <a:r>
            <a:rPr lang="en-GB" sz="1600" b="1" dirty="0">
              <a:latin typeface="Arial" panose="020B0604020202020204" pitchFamily="34" charset="0"/>
              <a:cs typeface="Arial" panose="020B0604020202020204" pitchFamily="34" charset="0"/>
            </a:rPr>
            <a:t>NSDF &amp; GIS</a:t>
          </a:r>
        </a:p>
      </dgm:t>
    </dgm:pt>
    <dgm:pt modelId="{831962AE-C8D0-1C48-AF4D-B0D9812796F8}" type="parTrans" cxnId="{B997F9A4-C11F-F045-ABD9-E6E2B285ED51}">
      <dgm:prSet/>
      <dgm:spPr/>
      <dgm:t>
        <a:bodyPr/>
        <a:lstStyle/>
        <a:p>
          <a:endParaRPr lang="en-GB" sz="1800"/>
        </a:p>
      </dgm:t>
    </dgm:pt>
    <dgm:pt modelId="{BDCDCBA3-D2F3-CA4C-99CD-DC348620DE82}" type="sibTrans" cxnId="{B997F9A4-C11F-F045-ABD9-E6E2B285ED51}">
      <dgm:prSet/>
      <dgm:spPr/>
      <dgm:t>
        <a:bodyPr/>
        <a:lstStyle/>
        <a:p>
          <a:endParaRPr lang="en-GB" sz="1800"/>
        </a:p>
      </dgm:t>
    </dgm:pt>
    <dgm:pt modelId="{BAA0759E-A051-F54C-B311-0BFC9786B816}">
      <dgm:prSet phldrT="[Text]" custT="1"/>
      <dgm:spPr/>
      <dgm:t>
        <a:bodyPr/>
        <a:lstStyle/>
        <a:p>
          <a:r>
            <a:rPr lang="en-GB" sz="1800" dirty="0"/>
            <a:t>Budget </a:t>
          </a:r>
          <a:r>
            <a:rPr lang="en-GB" sz="1600" dirty="0">
              <a:latin typeface="Arial" panose="020B0604020202020204" pitchFamily="34" charset="0"/>
              <a:cs typeface="Arial" panose="020B0604020202020204" pitchFamily="34" charset="0"/>
            </a:rPr>
            <a:t>Prioritization</a:t>
          </a:r>
          <a:r>
            <a:rPr lang="en-GB" sz="1800" dirty="0"/>
            <a:t> Framework</a:t>
          </a:r>
        </a:p>
      </dgm:t>
    </dgm:pt>
    <dgm:pt modelId="{BDBE575A-B911-CD45-8792-5DF4B19888F6}" type="parTrans" cxnId="{D9C38984-045A-5D47-9EFE-3C7CF3D6906F}">
      <dgm:prSet/>
      <dgm:spPr/>
      <dgm:t>
        <a:bodyPr/>
        <a:lstStyle/>
        <a:p>
          <a:endParaRPr lang="en-GB" sz="1800"/>
        </a:p>
      </dgm:t>
    </dgm:pt>
    <dgm:pt modelId="{307070DC-CD77-044E-91B0-4476E019E11E}" type="sibTrans" cxnId="{D9C38984-045A-5D47-9EFE-3C7CF3D6906F}">
      <dgm:prSet/>
      <dgm:spPr/>
      <dgm:t>
        <a:bodyPr/>
        <a:lstStyle/>
        <a:p>
          <a:endParaRPr lang="en-GB" sz="1800"/>
        </a:p>
      </dgm:t>
    </dgm:pt>
    <dgm:pt modelId="{C7E77F6F-5AB3-B347-88C2-88F4DD9F0FCC}">
      <dgm:prSet phldrT="[Text]" custT="1"/>
      <dgm:spPr/>
      <dgm:t>
        <a:bodyPr/>
        <a:lstStyle/>
        <a:p>
          <a:r>
            <a:rPr lang="en-GB" sz="1800" dirty="0"/>
            <a:t>MTSF Localization</a:t>
          </a:r>
        </a:p>
      </dgm:t>
    </dgm:pt>
    <dgm:pt modelId="{D68F9B51-9D48-9741-AF7B-D502D6647E34}" type="parTrans" cxnId="{B4430CB6-2E1B-F744-BFB9-9802644DD96E}">
      <dgm:prSet/>
      <dgm:spPr/>
      <dgm:t>
        <a:bodyPr/>
        <a:lstStyle/>
        <a:p>
          <a:endParaRPr lang="en-GB" sz="1800"/>
        </a:p>
      </dgm:t>
    </dgm:pt>
    <dgm:pt modelId="{57A1C122-5AF0-D143-93F3-CFE278784E23}" type="sibTrans" cxnId="{B4430CB6-2E1B-F744-BFB9-9802644DD96E}">
      <dgm:prSet/>
      <dgm:spPr/>
      <dgm:t>
        <a:bodyPr/>
        <a:lstStyle/>
        <a:p>
          <a:endParaRPr lang="en-GB" sz="1800"/>
        </a:p>
      </dgm:t>
    </dgm:pt>
    <dgm:pt modelId="{D11D9B72-C7D3-C24D-8ABF-670BA33179AF}">
      <dgm:prSet phldrT="[Text]" custT="1"/>
      <dgm:spPr/>
      <dgm:t>
        <a:bodyPr/>
        <a:lstStyle/>
        <a:p>
          <a:pPr algn="ctr"/>
          <a:r>
            <a:rPr lang="en-GB" sz="1600" b="1" dirty="0">
              <a:latin typeface="Arial" panose="020B0604020202020204" pitchFamily="34" charset="0"/>
              <a:cs typeface="Arial" panose="020B0604020202020204" pitchFamily="34" charset="0"/>
            </a:rPr>
            <a:t>IPFB &amp;Planning Function Shift</a:t>
          </a:r>
        </a:p>
      </dgm:t>
    </dgm:pt>
    <dgm:pt modelId="{6559756F-7E67-8642-8312-A5E59F1F3E8B}" type="parTrans" cxnId="{84AEE1DC-C167-2C48-ABA1-0DBBFDE6D5A7}">
      <dgm:prSet/>
      <dgm:spPr/>
      <dgm:t>
        <a:bodyPr/>
        <a:lstStyle/>
        <a:p>
          <a:endParaRPr lang="en-GB" sz="1800"/>
        </a:p>
      </dgm:t>
    </dgm:pt>
    <dgm:pt modelId="{517862B8-0ED6-A046-A0C5-5FB6CB821607}" type="sibTrans" cxnId="{84AEE1DC-C167-2C48-ABA1-0DBBFDE6D5A7}">
      <dgm:prSet/>
      <dgm:spPr/>
      <dgm:t>
        <a:bodyPr/>
        <a:lstStyle/>
        <a:p>
          <a:endParaRPr lang="en-GB" sz="1800"/>
        </a:p>
      </dgm:t>
    </dgm:pt>
    <dgm:pt modelId="{524C8A35-D760-684D-BC48-4513B4DE086B}">
      <dgm:prSet phldrT="[Text]" custT="1"/>
      <dgm:spPr/>
      <dgm:t>
        <a:bodyPr/>
        <a:lstStyle/>
        <a:p>
          <a:r>
            <a:rPr lang="en-GB" sz="1800" dirty="0"/>
            <a:t>MTSF Review</a:t>
          </a:r>
        </a:p>
      </dgm:t>
    </dgm:pt>
    <dgm:pt modelId="{B4C3C2D1-E7E7-8D45-A9A9-84001F26049D}" type="parTrans" cxnId="{2E45CA45-BFCE-A149-B11F-AF7073B6DF61}">
      <dgm:prSet/>
      <dgm:spPr/>
      <dgm:t>
        <a:bodyPr/>
        <a:lstStyle/>
        <a:p>
          <a:endParaRPr lang="en-GB" sz="1800"/>
        </a:p>
      </dgm:t>
    </dgm:pt>
    <dgm:pt modelId="{2EA21EB7-49F2-D24F-8DBE-7BCEBBAF6747}" type="sibTrans" cxnId="{2E45CA45-BFCE-A149-B11F-AF7073B6DF61}">
      <dgm:prSet/>
      <dgm:spPr/>
      <dgm:t>
        <a:bodyPr/>
        <a:lstStyle/>
        <a:p>
          <a:endParaRPr lang="en-GB" sz="1800"/>
        </a:p>
      </dgm:t>
    </dgm:pt>
    <dgm:pt modelId="{A7C40959-D694-A946-8B10-6C1309FBB544}">
      <dgm:prSet phldrT="[Text]" custT="1"/>
      <dgm:spPr/>
      <dgm:t>
        <a:bodyPr/>
        <a:lstStyle/>
        <a:p>
          <a:r>
            <a:rPr lang="en-GB" sz="1800" dirty="0">
              <a:latin typeface="Arial" panose="020B0604020202020204" pitchFamily="34" charset="0"/>
              <a:cs typeface="Arial" panose="020B0604020202020204" pitchFamily="34" charset="0"/>
            </a:rPr>
            <a:t>Foresighting and Sector Analysis </a:t>
          </a:r>
        </a:p>
      </dgm:t>
    </dgm:pt>
    <dgm:pt modelId="{8BE474E1-FBA1-A342-91BE-A1B3709C4D43}" type="parTrans" cxnId="{B03E9A47-B703-CC4A-9DCB-5B4AA01B61FB}">
      <dgm:prSet/>
      <dgm:spPr/>
      <dgm:t>
        <a:bodyPr/>
        <a:lstStyle/>
        <a:p>
          <a:endParaRPr lang="en-GB"/>
        </a:p>
      </dgm:t>
    </dgm:pt>
    <dgm:pt modelId="{BAD95254-B9C5-944A-B666-BEB0F702B38E}" type="sibTrans" cxnId="{B03E9A47-B703-CC4A-9DCB-5B4AA01B61FB}">
      <dgm:prSet/>
      <dgm:spPr/>
      <dgm:t>
        <a:bodyPr/>
        <a:lstStyle/>
        <a:p>
          <a:endParaRPr lang="en-GB"/>
        </a:p>
      </dgm:t>
    </dgm:pt>
    <dgm:pt modelId="{40933A94-1208-CB45-BFDC-DA8CF0987BE6}">
      <dgm:prSet phldrT="[Text]" custT="1"/>
      <dgm:spPr/>
      <dgm:t>
        <a:bodyPr/>
        <a:lstStyle/>
        <a:p>
          <a:r>
            <a:rPr lang="en-GB" sz="1600" dirty="0">
              <a:latin typeface="Arial" panose="020B0604020202020204" pitchFamily="34" charset="0"/>
              <a:cs typeface="Arial" panose="020B0604020202020204" pitchFamily="34" charset="0"/>
            </a:rPr>
            <a:t>National Geo-spatial Referencing</a:t>
          </a:r>
        </a:p>
      </dgm:t>
    </dgm:pt>
    <dgm:pt modelId="{419D1333-9D25-BE49-AA25-186DD82FDE6B}" type="parTrans" cxnId="{6C88B6FF-C185-6A4E-930B-52DE88E4D301}">
      <dgm:prSet/>
      <dgm:spPr/>
      <dgm:t>
        <a:bodyPr/>
        <a:lstStyle/>
        <a:p>
          <a:endParaRPr lang="en-GB"/>
        </a:p>
      </dgm:t>
    </dgm:pt>
    <dgm:pt modelId="{1DBDCB91-9830-F745-BA1A-4BDEDDCDB2B7}" type="sibTrans" cxnId="{6C88B6FF-C185-6A4E-930B-52DE88E4D301}">
      <dgm:prSet/>
      <dgm:spPr/>
      <dgm:t>
        <a:bodyPr/>
        <a:lstStyle/>
        <a:p>
          <a:endParaRPr lang="en-GB"/>
        </a:p>
      </dgm:t>
    </dgm:pt>
    <dgm:pt modelId="{4B42ACFC-4B59-40A4-9573-0A857B231DF4}">
      <dgm:prSet custT="1"/>
      <dgm:spPr/>
      <dgm:t>
        <a:bodyPr/>
        <a:lstStyle/>
        <a:p>
          <a:pPr algn="ctr"/>
          <a:r>
            <a:rPr lang="en-US" sz="1600" dirty="0">
              <a:latin typeface="Arial" panose="020B0604020202020204" pitchFamily="34" charset="0"/>
              <a:cs typeface="Arial" panose="020B0604020202020204" pitchFamily="34" charset="0"/>
            </a:rPr>
            <a:t>Medium Term Expenditure Committee and Budget Process</a:t>
          </a:r>
        </a:p>
      </dgm:t>
    </dgm:pt>
    <dgm:pt modelId="{17ACB462-B3CA-4314-8731-D7C44D7FDA18}" type="parTrans" cxnId="{2F3EDB84-7950-463F-8A2C-31C055E876C7}">
      <dgm:prSet/>
      <dgm:spPr/>
      <dgm:t>
        <a:bodyPr/>
        <a:lstStyle/>
        <a:p>
          <a:endParaRPr lang="en-US"/>
        </a:p>
      </dgm:t>
    </dgm:pt>
    <dgm:pt modelId="{95BF2B5B-DE59-4C5B-BA05-F28CA45B666E}" type="sibTrans" cxnId="{2F3EDB84-7950-463F-8A2C-31C055E876C7}">
      <dgm:prSet/>
      <dgm:spPr/>
      <dgm:t>
        <a:bodyPr/>
        <a:lstStyle/>
        <a:p>
          <a:endParaRPr lang="en-US"/>
        </a:p>
      </dgm:t>
    </dgm:pt>
    <dgm:pt modelId="{B36C90D8-829A-ED4C-8965-A8381C27E7B2}">
      <dgm:prSet phldrT="[Text]" custT="1"/>
      <dgm:spPr/>
      <dgm:t>
        <a:bodyPr/>
        <a:lstStyle/>
        <a:p>
          <a:r>
            <a:rPr lang="en-GB" sz="1400">
              <a:latin typeface="Arial" panose="020B0604020202020204" pitchFamily="34" charset="0"/>
              <a:cs typeface="Arial" panose="020B0604020202020204" pitchFamily="34" charset="0"/>
            </a:rPr>
            <a:t>Support to National and  Provincial Schedule 3 a and 3c public entities</a:t>
          </a:r>
          <a:endParaRPr lang="en-GB" sz="1400" dirty="0">
            <a:latin typeface="Arial" panose="020B0604020202020204" pitchFamily="34" charset="0"/>
            <a:cs typeface="Arial" panose="020B0604020202020204" pitchFamily="34" charset="0"/>
          </a:endParaRPr>
        </a:p>
      </dgm:t>
    </dgm:pt>
    <dgm:pt modelId="{0470C15C-CD1E-B246-AB0D-DC5907C03F12}" type="parTrans" cxnId="{234E4E19-D256-F344-B669-593F6641F48D}">
      <dgm:prSet/>
      <dgm:spPr/>
      <dgm:t>
        <a:bodyPr/>
        <a:lstStyle/>
        <a:p>
          <a:endParaRPr lang="en-GB"/>
        </a:p>
      </dgm:t>
    </dgm:pt>
    <dgm:pt modelId="{925858C4-C832-AC41-AC84-BAE4E56D86F7}" type="sibTrans" cxnId="{234E4E19-D256-F344-B669-593F6641F48D}">
      <dgm:prSet/>
      <dgm:spPr/>
      <dgm:t>
        <a:bodyPr/>
        <a:lstStyle/>
        <a:p>
          <a:endParaRPr lang="en-GB"/>
        </a:p>
      </dgm:t>
    </dgm:pt>
    <dgm:pt modelId="{47DC7011-397F-954D-9621-E1EB2464FA1D}">
      <dgm:prSet phldrT="[Text]" custT="1"/>
      <dgm:spPr/>
      <dgm:t>
        <a:bodyPr/>
        <a:lstStyle/>
        <a:p>
          <a:r>
            <a:rPr lang="en-GB" sz="1600"/>
            <a:t>Quarterly Performance Reporting</a:t>
          </a:r>
          <a:endParaRPr lang="en-GB" sz="1600" dirty="0"/>
        </a:p>
      </dgm:t>
    </dgm:pt>
    <dgm:pt modelId="{AF02DCF8-48C8-FA4F-92F9-1C37A6B55F08}" type="parTrans" cxnId="{6A2BBB87-1DD9-2C45-87D2-1AF748D0AB1D}">
      <dgm:prSet/>
      <dgm:spPr/>
      <dgm:t>
        <a:bodyPr/>
        <a:lstStyle/>
        <a:p>
          <a:endParaRPr lang="en-GB"/>
        </a:p>
      </dgm:t>
    </dgm:pt>
    <dgm:pt modelId="{09B97C0B-ED83-9440-B414-7C0D288B6794}" type="sibTrans" cxnId="{6A2BBB87-1DD9-2C45-87D2-1AF748D0AB1D}">
      <dgm:prSet/>
      <dgm:spPr/>
      <dgm:t>
        <a:bodyPr/>
        <a:lstStyle/>
        <a:p>
          <a:endParaRPr lang="en-GB"/>
        </a:p>
      </dgm:t>
    </dgm:pt>
    <dgm:pt modelId="{A7C506D4-BB4D-0848-9FA7-CFC671D1C21E}" type="pres">
      <dgm:prSet presAssocID="{D560044C-992E-9343-8A23-E99B54D32234}" presName="hierChild1" presStyleCnt="0">
        <dgm:presLayoutVars>
          <dgm:orgChart val="1"/>
          <dgm:chPref val="1"/>
          <dgm:dir/>
          <dgm:animOne val="branch"/>
          <dgm:animLvl val="lvl"/>
          <dgm:resizeHandles/>
        </dgm:presLayoutVars>
      </dgm:prSet>
      <dgm:spPr/>
      <dgm:t>
        <a:bodyPr/>
        <a:lstStyle/>
        <a:p>
          <a:endParaRPr lang="en-US"/>
        </a:p>
      </dgm:t>
    </dgm:pt>
    <dgm:pt modelId="{4CE2DFCC-B962-9647-8F97-43EA8490A82D}" type="pres">
      <dgm:prSet presAssocID="{8FE3C2BA-65D6-0C48-AADA-19A8BED82A1B}" presName="hierRoot1" presStyleCnt="0">
        <dgm:presLayoutVars>
          <dgm:hierBranch val="init"/>
        </dgm:presLayoutVars>
      </dgm:prSet>
      <dgm:spPr/>
    </dgm:pt>
    <dgm:pt modelId="{A0AC6D3E-8CF7-3744-9CFB-F2D120C0FA47}" type="pres">
      <dgm:prSet presAssocID="{8FE3C2BA-65D6-0C48-AADA-19A8BED82A1B}" presName="rootComposite1" presStyleCnt="0"/>
      <dgm:spPr/>
    </dgm:pt>
    <dgm:pt modelId="{44094056-2B87-4D4A-826A-E14C56B095FC}" type="pres">
      <dgm:prSet presAssocID="{8FE3C2BA-65D6-0C48-AADA-19A8BED82A1B}" presName="rootText1" presStyleLbl="node0" presStyleIdx="0" presStyleCnt="1" custFlipHor="1" custScaleX="265242" custLinFactX="100000" custLinFactNeighborX="133593" custLinFactNeighborY="-22575">
        <dgm:presLayoutVars>
          <dgm:chPref val="3"/>
        </dgm:presLayoutVars>
      </dgm:prSet>
      <dgm:spPr/>
      <dgm:t>
        <a:bodyPr/>
        <a:lstStyle/>
        <a:p>
          <a:endParaRPr lang="en-US"/>
        </a:p>
      </dgm:t>
    </dgm:pt>
    <dgm:pt modelId="{6AE3E37F-EE21-A54B-9DC5-E2F329FFD421}" type="pres">
      <dgm:prSet presAssocID="{8FE3C2BA-65D6-0C48-AADA-19A8BED82A1B}" presName="rootConnector1" presStyleLbl="node1" presStyleIdx="0" presStyleCnt="0"/>
      <dgm:spPr/>
      <dgm:t>
        <a:bodyPr/>
        <a:lstStyle/>
        <a:p>
          <a:endParaRPr lang="en-US"/>
        </a:p>
      </dgm:t>
    </dgm:pt>
    <dgm:pt modelId="{5491C5BF-AE74-0F48-AF8E-1FBB260E53E3}" type="pres">
      <dgm:prSet presAssocID="{8FE3C2BA-65D6-0C48-AADA-19A8BED82A1B}" presName="hierChild2" presStyleCnt="0"/>
      <dgm:spPr/>
    </dgm:pt>
    <dgm:pt modelId="{7B120EA7-BED7-9647-81AF-E4597CCC66B7}" type="pres">
      <dgm:prSet presAssocID="{9DB92ECD-FF90-4648-B85F-B39EC735D3B7}" presName="Name37" presStyleLbl="parChTrans1D2" presStyleIdx="0" presStyleCnt="4"/>
      <dgm:spPr/>
      <dgm:t>
        <a:bodyPr/>
        <a:lstStyle/>
        <a:p>
          <a:endParaRPr lang="en-US"/>
        </a:p>
      </dgm:t>
    </dgm:pt>
    <dgm:pt modelId="{AE0AE0FD-F81F-9B49-BB47-A71D168B23BC}" type="pres">
      <dgm:prSet presAssocID="{90F8D10F-6372-6D4C-A561-2B106B2B1CF1}" presName="hierRoot2" presStyleCnt="0">
        <dgm:presLayoutVars>
          <dgm:hierBranch val="init"/>
        </dgm:presLayoutVars>
      </dgm:prSet>
      <dgm:spPr/>
    </dgm:pt>
    <dgm:pt modelId="{8188B160-A4CD-4544-B740-8C701698B18C}" type="pres">
      <dgm:prSet presAssocID="{90F8D10F-6372-6D4C-A561-2B106B2B1CF1}" presName="rootComposite" presStyleCnt="0"/>
      <dgm:spPr/>
    </dgm:pt>
    <dgm:pt modelId="{4B8A9763-9EB4-174B-9CA0-BCFFA713E040}" type="pres">
      <dgm:prSet presAssocID="{90F8D10F-6372-6D4C-A561-2B106B2B1CF1}" presName="rootText" presStyleLbl="node2" presStyleIdx="0" presStyleCnt="4">
        <dgm:presLayoutVars>
          <dgm:chPref val="3"/>
        </dgm:presLayoutVars>
      </dgm:prSet>
      <dgm:spPr/>
      <dgm:t>
        <a:bodyPr/>
        <a:lstStyle/>
        <a:p>
          <a:endParaRPr lang="en-US"/>
        </a:p>
      </dgm:t>
    </dgm:pt>
    <dgm:pt modelId="{44CC1179-BCE5-544B-9B4C-8E6A7E95188F}" type="pres">
      <dgm:prSet presAssocID="{90F8D10F-6372-6D4C-A561-2B106B2B1CF1}" presName="rootConnector" presStyleLbl="node2" presStyleIdx="0" presStyleCnt="4"/>
      <dgm:spPr/>
      <dgm:t>
        <a:bodyPr/>
        <a:lstStyle/>
        <a:p>
          <a:endParaRPr lang="en-US"/>
        </a:p>
      </dgm:t>
    </dgm:pt>
    <dgm:pt modelId="{84D04184-32CD-0D47-B571-54261360E24F}" type="pres">
      <dgm:prSet presAssocID="{90F8D10F-6372-6D4C-A561-2B106B2B1CF1}" presName="hierChild4" presStyleCnt="0"/>
      <dgm:spPr/>
    </dgm:pt>
    <dgm:pt modelId="{12738BDF-833A-9645-9735-08E3A9693C22}" type="pres">
      <dgm:prSet presAssocID="{1A84CD3D-9F83-C748-93CD-148E2D8DF806}" presName="Name37" presStyleLbl="parChTrans1D3" presStyleIdx="0" presStyleCnt="12"/>
      <dgm:spPr/>
      <dgm:t>
        <a:bodyPr/>
        <a:lstStyle/>
        <a:p>
          <a:endParaRPr lang="en-US"/>
        </a:p>
      </dgm:t>
    </dgm:pt>
    <dgm:pt modelId="{AFCC8BD1-6F3F-F644-A713-3B0DB67CED67}" type="pres">
      <dgm:prSet presAssocID="{4DF65E77-6286-C74F-8157-09AD6F9A807C}" presName="hierRoot2" presStyleCnt="0">
        <dgm:presLayoutVars>
          <dgm:hierBranch val="init"/>
        </dgm:presLayoutVars>
      </dgm:prSet>
      <dgm:spPr/>
    </dgm:pt>
    <dgm:pt modelId="{85C6AEE9-5EB4-EE4E-86B8-E37AE4EB68F2}" type="pres">
      <dgm:prSet presAssocID="{4DF65E77-6286-C74F-8157-09AD6F9A807C}" presName="rootComposite" presStyleCnt="0"/>
      <dgm:spPr/>
    </dgm:pt>
    <dgm:pt modelId="{7BBCD0DB-F3E8-1344-AD33-41CB07D5014C}" type="pres">
      <dgm:prSet presAssocID="{4DF65E77-6286-C74F-8157-09AD6F9A807C}" presName="rootText" presStyleLbl="node3" presStyleIdx="0" presStyleCnt="12" custScaleY="152219">
        <dgm:presLayoutVars>
          <dgm:chPref val="3"/>
        </dgm:presLayoutVars>
      </dgm:prSet>
      <dgm:spPr/>
      <dgm:t>
        <a:bodyPr/>
        <a:lstStyle/>
        <a:p>
          <a:endParaRPr lang="en-US"/>
        </a:p>
      </dgm:t>
    </dgm:pt>
    <dgm:pt modelId="{61A50158-AF3C-1E47-9C1E-F5F188212A99}" type="pres">
      <dgm:prSet presAssocID="{4DF65E77-6286-C74F-8157-09AD6F9A807C}" presName="rootConnector" presStyleLbl="node3" presStyleIdx="0" presStyleCnt="12"/>
      <dgm:spPr/>
      <dgm:t>
        <a:bodyPr/>
        <a:lstStyle/>
        <a:p>
          <a:endParaRPr lang="en-US"/>
        </a:p>
      </dgm:t>
    </dgm:pt>
    <dgm:pt modelId="{8C6DC592-E3AE-084B-9836-B01E5E5F7D3D}" type="pres">
      <dgm:prSet presAssocID="{4DF65E77-6286-C74F-8157-09AD6F9A807C}" presName="hierChild4" presStyleCnt="0"/>
      <dgm:spPr/>
    </dgm:pt>
    <dgm:pt modelId="{1FB3E98E-ACFD-8B4C-A3E6-9C0F33D9A860}" type="pres">
      <dgm:prSet presAssocID="{4DF65E77-6286-C74F-8157-09AD6F9A807C}" presName="hierChild5" presStyleCnt="0"/>
      <dgm:spPr/>
    </dgm:pt>
    <dgm:pt modelId="{32D09F4E-2ECC-0846-9EF0-39A6939A1E30}" type="pres">
      <dgm:prSet presAssocID="{0470C15C-CD1E-B246-AB0D-DC5907C03F12}" presName="Name37" presStyleLbl="parChTrans1D3" presStyleIdx="1" presStyleCnt="12"/>
      <dgm:spPr/>
      <dgm:t>
        <a:bodyPr/>
        <a:lstStyle/>
        <a:p>
          <a:endParaRPr lang="en-US"/>
        </a:p>
      </dgm:t>
    </dgm:pt>
    <dgm:pt modelId="{C1F60CBF-8CF0-504B-A498-65EAD590CDEE}" type="pres">
      <dgm:prSet presAssocID="{B36C90D8-829A-ED4C-8965-A8381C27E7B2}" presName="hierRoot2" presStyleCnt="0">
        <dgm:presLayoutVars>
          <dgm:hierBranch val="init"/>
        </dgm:presLayoutVars>
      </dgm:prSet>
      <dgm:spPr/>
    </dgm:pt>
    <dgm:pt modelId="{6389F9D2-56D1-734E-ADB3-A495AD2D2120}" type="pres">
      <dgm:prSet presAssocID="{B36C90D8-829A-ED4C-8965-A8381C27E7B2}" presName="rootComposite" presStyleCnt="0"/>
      <dgm:spPr/>
    </dgm:pt>
    <dgm:pt modelId="{DCB97AC8-7EA9-EE45-BDD9-A599DE931DD7}" type="pres">
      <dgm:prSet presAssocID="{B36C90D8-829A-ED4C-8965-A8381C27E7B2}" presName="rootText" presStyleLbl="node3" presStyleIdx="1" presStyleCnt="12" custScaleX="118884" custScaleY="147138">
        <dgm:presLayoutVars>
          <dgm:chPref val="3"/>
        </dgm:presLayoutVars>
      </dgm:prSet>
      <dgm:spPr/>
      <dgm:t>
        <a:bodyPr/>
        <a:lstStyle/>
        <a:p>
          <a:endParaRPr lang="en-US"/>
        </a:p>
      </dgm:t>
    </dgm:pt>
    <dgm:pt modelId="{3CC66C4B-B567-BE4B-B782-E850199668EF}" type="pres">
      <dgm:prSet presAssocID="{B36C90D8-829A-ED4C-8965-A8381C27E7B2}" presName="rootConnector" presStyleLbl="node3" presStyleIdx="1" presStyleCnt="12"/>
      <dgm:spPr/>
      <dgm:t>
        <a:bodyPr/>
        <a:lstStyle/>
        <a:p>
          <a:endParaRPr lang="en-US"/>
        </a:p>
      </dgm:t>
    </dgm:pt>
    <dgm:pt modelId="{4038A355-3F8A-2949-B4F4-834101DA25A3}" type="pres">
      <dgm:prSet presAssocID="{B36C90D8-829A-ED4C-8965-A8381C27E7B2}" presName="hierChild4" presStyleCnt="0"/>
      <dgm:spPr/>
    </dgm:pt>
    <dgm:pt modelId="{BC7BE116-9EE8-E345-8E33-5CA65D6786F4}" type="pres">
      <dgm:prSet presAssocID="{B36C90D8-829A-ED4C-8965-A8381C27E7B2}" presName="hierChild5" presStyleCnt="0"/>
      <dgm:spPr/>
    </dgm:pt>
    <dgm:pt modelId="{178A6856-1C78-944F-B2D0-150893F1BF86}" type="pres">
      <dgm:prSet presAssocID="{AF02DCF8-48C8-FA4F-92F9-1C37A6B55F08}" presName="Name37" presStyleLbl="parChTrans1D3" presStyleIdx="2" presStyleCnt="12"/>
      <dgm:spPr/>
      <dgm:t>
        <a:bodyPr/>
        <a:lstStyle/>
        <a:p>
          <a:endParaRPr lang="en-US"/>
        </a:p>
      </dgm:t>
    </dgm:pt>
    <dgm:pt modelId="{BF26EB65-7FC7-9742-ADB7-22DC886045F4}" type="pres">
      <dgm:prSet presAssocID="{47DC7011-397F-954D-9621-E1EB2464FA1D}" presName="hierRoot2" presStyleCnt="0">
        <dgm:presLayoutVars>
          <dgm:hierBranch val="init"/>
        </dgm:presLayoutVars>
      </dgm:prSet>
      <dgm:spPr/>
    </dgm:pt>
    <dgm:pt modelId="{E711CACF-0179-7848-8178-4EE4C889A76A}" type="pres">
      <dgm:prSet presAssocID="{47DC7011-397F-954D-9621-E1EB2464FA1D}" presName="rootComposite" presStyleCnt="0"/>
      <dgm:spPr/>
    </dgm:pt>
    <dgm:pt modelId="{4FA1DFA7-4F39-C948-B6C6-9149759BA7E7}" type="pres">
      <dgm:prSet presAssocID="{47DC7011-397F-954D-9621-E1EB2464FA1D}" presName="rootText" presStyleLbl="node3" presStyleIdx="2" presStyleCnt="12" custScaleX="118717">
        <dgm:presLayoutVars>
          <dgm:chPref val="3"/>
        </dgm:presLayoutVars>
      </dgm:prSet>
      <dgm:spPr/>
      <dgm:t>
        <a:bodyPr/>
        <a:lstStyle/>
        <a:p>
          <a:endParaRPr lang="en-US"/>
        </a:p>
      </dgm:t>
    </dgm:pt>
    <dgm:pt modelId="{77CC4AA6-E611-D546-8AAD-FDD2550D0B3C}" type="pres">
      <dgm:prSet presAssocID="{47DC7011-397F-954D-9621-E1EB2464FA1D}" presName="rootConnector" presStyleLbl="node3" presStyleIdx="2" presStyleCnt="12"/>
      <dgm:spPr/>
      <dgm:t>
        <a:bodyPr/>
        <a:lstStyle/>
        <a:p>
          <a:endParaRPr lang="en-US"/>
        </a:p>
      </dgm:t>
    </dgm:pt>
    <dgm:pt modelId="{7C46D0DE-7AC0-DB4B-9A62-85C1886190C9}" type="pres">
      <dgm:prSet presAssocID="{47DC7011-397F-954D-9621-E1EB2464FA1D}" presName="hierChild4" presStyleCnt="0"/>
      <dgm:spPr/>
    </dgm:pt>
    <dgm:pt modelId="{B5CEB0CE-1761-AC4E-9F73-06B4FAE081A7}" type="pres">
      <dgm:prSet presAssocID="{47DC7011-397F-954D-9621-E1EB2464FA1D}" presName="hierChild5" presStyleCnt="0"/>
      <dgm:spPr/>
    </dgm:pt>
    <dgm:pt modelId="{3E38E333-6AFA-B640-9C22-647FE4EC4DF3}" type="pres">
      <dgm:prSet presAssocID="{90F8D10F-6372-6D4C-A561-2B106B2B1CF1}" presName="hierChild5" presStyleCnt="0"/>
      <dgm:spPr/>
    </dgm:pt>
    <dgm:pt modelId="{AFFB9971-677A-D54E-B2B8-80771A0A4B30}" type="pres">
      <dgm:prSet presAssocID="{5F83DEC6-30AF-8D44-8964-0BC6CE653565}" presName="Name37" presStyleLbl="parChTrans1D2" presStyleIdx="1" presStyleCnt="4"/>
      <dgm:spPr/>
      <dgm:t>
        <a:bodyPr/>
        <a:lstStyle/>
        <a:p>
          <a:endParaRPr lang="en-US"/>
        </a:p>
      </dgm:t>
    </dgm:pt>
    <dgm:pt modelId="{B975F31D-B77C-9D4A-BEB7-BE9772C1AF94}" type="pres">
      <dgm:prSet presAssocID="{C1775F52-7575-9947-8E5F-171FB22E4F7F}" presName="hierRoot2" presStyleCnt="0">
        <dgm:presLayoutVars>
          <dgm:hierBranch val="init"/>
        </dgm:presLayoutVars>
      </dgm:prSet>
      <dgm:spPr/>
    </dgm:pt>
    <dgm:pt modelId="{66DA9649-DE5E-264B-AAE0-7D0C7FA6FFDD}" type="pres">
      <dgm:prSet presAssocID="{C1775F52-7575-9947-8E5F-171FB22E4F7F}" presName="rootComposite" presStyleCnt="0"/>
      <dgm:spPr/>
    </dgm:pt>
    <dgm:pt modelId="{E221B600-C020-9745-B4D8-22729E4C27E3}" type="pres">
      <dgm:prSet presAssocID="{C1775F52-7575-9947-8E5F-171FB22E4F7F}" presName="rootText" presStyleLbl="node2" presStyleIdx="1" presStyleCnt="4">
        <dgm:presLayoutVars>
          <dgm:chPref val="3"/>
        </dgm:presLayoutVars>
      </dgm:prSet>
      <dgm:spPr/>
      <dgm:t>
        <a:bodyPr/>
        <a:lstStyle/>
        <a:p>
          <a:endParaRPr lang="en-US"/>
        </a:p>
      </dgm:t>
    </dgm:pt>
    <dgm:pt modelId="{D675C16B-5D42-604C-9E74-ABCA6D1A647D}" type="pres">
      <dgm:prSet presAssocID="{C1775F52-7575-9947-8E5F-171FB22E4F7F}" presName="rootConnector" presStyleLbl="node2" presStyleIdx="1" presStyleCnt="4"/>
      <dgm:spPr/>
      <dgm:t>
        <a:bodyPr/>
        <a:lstStyle/>
        <a:p>
          <a:endParaRPr lang="en-US"/>
        </a:p>
      </dgm:t>
    </dgm:pt>
    <dgm:pt modelId="{90AF941C-916E-9F4A-AAD3-035A746F704A}" type="pres">
      <dgm:prSet presAssocID="{C1775F52-7575-9947-8E5F-171FB22E4F7F}" presName="hierChild4" presStyleCnt="0"/>
      <dgm:spPr/>
    </dgm:pt>
    <dgm:pt modelId="{DE5919B0-AB42-5B43-A873-B7C162FB270C}" type="pres">
      <dgm:prSet presAssocID="{F47735D0-2DA5-014C-9DCF-B9D9B4002B9F}" presName="Name37" presStyleLbl="parChTrans1D3" presStyleIdx="3" presStyleCnt="12"/>
      <dgm:spPr/>
      <dgm:t>
        <a:bodyPr/>
        <a:lstStyle/>
        <a:p>
          <a:endParaRPr lang="en-US"/>
        </a:p>
      </dgm:t>
    </dgm:pt>
    <dgm:pt modelId="{430AC7C1-FEC2-2E47-BE69-43542960F96E}" type="pres">
      <dgm:prSet presAssocID="{718D61F2-5BCD-8F40-B19C-B3F069436C31}" presName="hierRoot2" presStyleCnt="0">
        <dgm:presLayoutVars>
          <dgm:hierBranch val="init"/>
        </dgm:presLayoutVars>
      </dgm:prSet>
      <dgm:spPr/>
    </dgm:pt>
    <dgm:pt modelId="{C7585154-56B0-964A-92B7-B850A67E651B}" type="pres">
      <dgm:prSet presAssocID="{718D61F2-5BCD-8F40-B19C-B3F069436C31}" presName="rootComposite" presStyleCnt="0"/>
      <dgm:spPr/>
    </dgm:pt>
    <dgm:pt modelId="{201420CF-5AB2-664D-9373-84EBBAFC7437}" type="pres">
      <dgm:prSet presAssocID="{718D61F2-5BCD-8F40-B19C-B3F069436C31}" presName="rootText" presStyleLbl="node3" presStyleIdx="3" presStyleCnt="12">
        <dgm:presLayoutVars>
          <dgm:chPref val="3"/>
        </dgm:presLayoutVars>
      </dgm:prSet>
      <dgm:spPr/>
      <dgm:t>
        <a:bodyPr/>
        <a:lstStyle/>
        <a:p>
          <a:endParaRPr lang="en-US"/>
        </a:p>
      </dgm:t>
    </dgm:pt>
    <dgm:pt modelId="{7F172549-E1C4-0D4E-8C4B-8F3C38FDAAEE}" type="pres">
      <dgm:prSet presAssocID="{718D61F2-5BCD-8F40-B19C-B3F069436C31}" presName="rootConnector" presStyleLbl="node3" presStyleIdx="3" presStyleCnt="12"/>
      <dgm:spPr/>
      <dgm:t>
        <a:bodyPr/>
        <a:lstStyle/>
        <a:p>
          <a:endParaRPr lang="en-US"/>
        </a:p>
      </dgm:t>
    </dgm:pt>
    <dgm:pt modelId="{240977F7-781E-1C45-A44C-FFE0938254C1}" type="pres">
      <dgm:prSet presAssocID="{718D61F2-5BCD-8F40-B19C-B3F069436C31}" presName="hierChild4" presStyleCnt="0"/>
      <dgm:spPr/>
    </dgm:pt>
    <dgm:pt modelId="{9B810F19-1AEE-B345-A2CE-76415973CECE}" type="pres">
      <dgm:prSet presAssocID="{718D61F2-5BCD-8F40-B19C-B3F069436C31}" presName="hierChild5" presStyleCnt="0"/>
      <dgm:spPr/>
    </dgm:pt>
    <dgm:pt modelId="{A38E9997-9B05-CF4D-90B1-80B5DDB0420C}" type="pres">
      <dgm:prSet presAssocID="{D68F9B51-9D48-9741-AF7B-D502D6647E34}" presName="Name37" presStyleLbl="parChTrans1D3" presStyleIdx="4" presStyleCnt="12"/>
      <dgm:spPr/>
      <dgm:t>
        <a:bodyPr/>
        <a:lstStyle/>
        <a:p>
          <a:endParaRPr lang="en-US"/>
        </a:p>
      </dgm:t>
    </dgm:pt>
    <dgm:pt modelId="{84A93606-2A0F-494E-82D6-A4AAAAE62DCB}" type="pres">
      <dgm:prSet presAssocID="{C7E77F6F-5AB3-B347-88C2-88F4DD9F0FCC}" presName="hierRoot2" presStyleCnt="0">
        <dgm:presLayoutVars>
          <dgm:hierBranch val="init"/>
        </dgm:presLayoutVars>
      </dgm:prSet>
      <dgm:spPr/>
    </dgm:pt>
    <dgm:pt modelId="{6D5D17CF-DC42-5C46-9348-22555FBE8CF5}" type="pres">
      <dgm:prSet presAssocID="{C7E77F6F-5AB3-B347-88C2-88F4DD9F0FCC}" presName="rootComposite" presStyleCnt="0"/>
      <dgm:spPr/>
    </dgm:pt>
    <dgm:pt modelId="{44E2AEEB-2892-2A40-A99A-511AEF398E58}" type="pres">
      <dgm:prSet presAssocID="{C7E77F6F-5AB3-B347-88C2-88F4DD9F0FCC}" presName="rootText" presStyleLbl="node3" presStyleIdx="4" presStyleCnt="12" custLinFactNeighborX="1325" custLinFactNeighborY="6625">
        <dgm:presLayoutVars>
          <dgm:chPref val="3"/>
        </dgm:presLayoutVars>
      </dgm:prSet>
      <dgm:spPr/>
      <dgm:t>
        <a:bodyPr/>
        <a:lstStyle/>
        <a:p>
          <a:endParaRPr lang="en-US"/>
        </a:p>
      </dgm:t>
    </dgm:pt>
    <dgm:pt modelId="{5A9E44BC-1938-1241-82BF-C7B6DBC93F94}" type="pres">
      <dgm:prSet presAssocID="{C7E77F6F-5AB3-B347-88C2-88F4DD9F0FCC}" presName="rootConnector" presStyleLbl="node3" presStyleIdx="4" presStyleCnt="12"/>
      <dgm:spPr/>
      <dgm:t>
        <a:bodyPr/>
        <a:lstStyle/>
        <a:p>
          <a:endParaRPr lang="en-US"/>
        </a:p>
      </dgm:t>
    </dgm:pt>
    <dgm:pt modelId="{7B45878D-C339-4945-A869-52A6676F7F58}" type="pres">
      <dgm:prSet presAssocID="{C7E77F6F-5AB3-B347-88C2-88F4DD9F0FCC}" presName="hierChild4" presStyleCnt="0"/>
      <dgm:spPr/>
    </dgm:pt>
    <dgm:pt modelId="{CD86E47D-6373-C243-91D8-4CB0A2A0FB9F}" type="pres">
      <dgm:prSet presAssocID="{C7E77F6F-5AB3-B347-88C2-88F4DD9F0FCC}" presName="hierChild5" presStyleCnt="0"/>
      <dgm:spPr/>
    </dgm:pt>
    <dgm:pt modelId="{97FE6534-F24A-234D-8964-A9675F7B24F7}" type="pres">
      <dgm:prSet presAssocID="{B4C3C2D1-E7E7-8D45-A9A9-84001F26049D}" presName="Name37" presStyleLbl="parChTrans1D3" presStyleIdx="5" presStyleCnt="12"/>
      <dgm:spPr/>
      <dgm:t>
        <a:bodyPr/>
        <a:lstStyle/>
        <a:p>
          <a:endParaRPr lang="en-US"/>
        </a:p>
      </dgm:t>
    </dgm:pt>
    <dgm:pt modelId="{2CFF6699-4D79-B945-B12D-E6E710591572}" type="pres">
      <dgm:prSet presAssocID="{524C8A35-D760-684D-BC48-4513B4DE086B}" presName="hierRoot2" presStyleCnt="0">
        <dgm:presLayoutVars>
          <dgm:hierBranch val="init"/>
        </dgm:presLayoutVars>
      </dgm:prSet>
      <dgm:spPr/>
    </dgm:pt>
    <dgm:pt modelId="{885B3BC0-11D5-CD46-AC26-5CBB96D631D8}" type="pres">
      <dgm:prSet presAssocID="{524C8A35-D760-684D-BC48-4513B4DE086B}" presName="rootComposite" presStyleCnt="0"/>
      <dgm:spPr/>
    </dgm:pt>
    <dgm:pt modelId="{41FAD43D-F356-6C47-A640-5728E5C1B53D}" type="pres">
      <dgm:prSet presAssocID="{524C8A35-D760-684D-BC48-4513B4DE086B}" presName="rootText" presStyleLbl="node3" presStyleIdx="5" presStyleCnt="12">
        <dgm:presLayoutVars>
          <dgm:chPref val="3"/>
        </dgm:presLayoutVars>
      </dgm:prSet>
      <dgm:spPr/>
      <dgm:t>
        <a:bodyPr/>
        <a:lstStyle/>
        <a:p>
          <a:endParaRPr lang="en-US"/>
        </a:p>
      </dgm:t>
    </dgm:pt>
    <dgm:pt modelId="{F522BB29-3B4D-9245-95F9-7F217E96A3A1}" type="pres">
      <dgm:prSet presAssocID="{524C8A35-D760-684D-BC48-4513B4DE086B}" presName="rootConnector" presStyleLbl="node3" presStyleIdx="5" presStyleCnt="12"/>
      <dgm:spPr/>
      <dgm:t>
        <a:bodyPr/>
        <a:lstStyle/>
        <a:p>
          <a:endParaRPr lang="en-US"/>
        </a:p>
      </dgm:t>
    </dgm:pt>
    <dgm:pt modelId="{E5FA077A-4B37-7841-9C81-AFE60BF17DD7}" type="pres">
      <dgm:prSet presAssocID="{524C8A35-D760-684D-BC48-4513B4DE086B}" presName="hierChild4" presStyleCnt="0"/>
      <dgm:spPr/>
    </dgm:pt>
    <dgm:pt modelId="{5B57A4A9-0A26-544A-A26A-9974CD6DF771}" type="pres">
      <dgm:prSet presAssocID="{524C8A35-D760-684D-BC48-4513B4DE086B}" presName="hierChild5" presStyleCnt="0"/>
      <dgm:spPr/>
    </dgm:pt>
    <dgm:pt modelId="{00DA988F-FBD4-C54D-8AC7-00F13D71A25C}" type="pres">
      <dgm:prSet presAssocID="{C1775F52-7575-9947-8E5F-171FB22E4F7F}" presName="hierChild5" presStyleCnt="0"/>
      <dgm:spPr/>
    </dgm:pt>
    <dgm:pt modelId="{7AE02DEF-4A86-BF4D-B6A9-251310A3CA4E}" type="pres">
      <dgm:prSet presAssocID="{245AFC38-7703-4A4D-976F-E2D819798295}" presName="Name37" presStyleLbl="parChTrans1D2" presStyleIdx="2" presStyleCnt="4"/>
      <dgm:spPr/>
      <dgm:t>
        <a:bodyPr/>
        <a:lstStyle/>
        <a:p>
          <a:endParaRPr lang="en-US"/>
        </a:p>
      </dgm:t>
    </dgm:pt>
    <dgm:pt modelId="{AD533D8F-E4EA-084B-8211-6B41EFD423EE}" type="pres">
      <dgm:prSet presAssocID="{3751BC25-E00C-2448-B5A5-0A710F5B3686}" presName="hierRoot2" presStyleCnt="0">
        <dgm:presLayoutVars>
          <dgm:hierBranch val="init"/>
        </dgm:presLayoutVars>
      </dgm:prSet>
      <dgm:spPr/>
    </dgm:pt>
    <dgm:pt modelId="{CB5EC020-2FAB-A846-B4E5-2C3062107514}" type="pres">
      <dgm:prSet presAssocID="{3751BC25-E00C-2448-B5A5-0A710F5B3686}" presName="rootComposite" presStyleCnt="0"/>
      <dgm:spPr/>
    </dgm:pt>
    <dgm:pt modelId="{D6FE9D91-3ED3-0C41-8796-67C746860733}" type="pres">
      <dgm:prSet presAssocID="{3751BC25-E00C-2448-B5A5-0A710F5B3686}" presName="rootText" presStyleLbl="node2" presStyleIdx="2" presStyleCnt="4">
        <dgm:presLayoutVars>
          <dgm:chPref val="3"/>
        </dgm:presLayoutVars>
      </dgm:prSet>
      <dgm:spPr/>
      <dgm:t>
        <a:bodyPr/>
        <a:lstStyle/>
        <a:p>
          <a:endParaRPr lang="en-US"/>
        </a:p>
      </dgm:t>
    </dgm:pt>
    <dgm:pt modelId="{7C3384B7-0954-E945-ACCF-B3502DF96276}" type="pres">
      <dgm:prSet presAssocID="{3751BC25-E00C-2448-B5A5-0A710F5B3686}" presName="rootConnector" presStyleLbl="node2" presStyleIdx="2" presStyleCnt="4"/>
      <dgm:spPr/>
      <dgm:t>
        <a:bodyPr/>
        <a:lstStyle/>
        <a:p>
          <a:endParaRPr lang="en-US"/>
        </a:p>
      </dgm:t>
    </dgm:pt>
    <dgm:pt modelId="{6C423855-D050-9B49-9105-F430AEC0AABA}" type="pres">
      <dgm:prSet presAssocID="{3751BC25-E00C-2448-B5A5-0A710F5B3686}" presName="hierChild4" presStyleCnt="0"/>
      <dgm:spPr/>
    </dgm:pt>
    <dgm:pt modelId="{69F8EF35-C0FB-5442-BBE7-CB57B4D9D244}" type="pres">
      <dgm:prSet presAssocID="{831962AE-C8D0-1C48-AF4D-B0D9812796F8}" presName="Name37" presStyleLbl="parChTrans1D3" presStyleIdx="6" presStyleCnt="12"/>
      <dgm:spPr/>
      <dgm:t>
        <a:bodyPr/>
        <a:lstStyle/>
        <a:p>
          <a:endParaRPr lang="en-US"/>
        </a:p>
      </dgm:t>
    </dgm:pt>
    <dgm:pt modelId="{0DD274C7-45B1-E045-99C8-3BC993B14830}" type="pres">
      <dgm:prSet presAssocID="{C31DBC53-7F84-7749-881E-21DA4C516E74}" presName="hierRoot2" presStyleCnt="0">
        <dgm:presLayoutVars>
          <dgm:hierBranch val="init"/>
        </dgm:presLayoutVars>
      </dgm:prSet>
      <dgm:spPr/>
    </dgm:pt>
    <dgm:pt modelId="{081C671A-C996-984E-91F4-F0FB643C43F7}" type="pres">
      <dgm:prSet presAssocID="{C31DBC53-7F84-7749-881E-21DA4C516E74}" presName="rootComposite" presStyleCnt="0"/>
      <dgm:spPr/>
    </dgm:pt>
    <dgm:pt modelId="{7A4E017F-D298-F848-9822-17CE3FF1553C}" type="pres">
      <dgm:prSet presAssocID="{C31DBC53-7F84-7749-881E-21DA4C516E74}" presName="rootText" presStyleLbl="node3" presStyleIdx="6" presStyleCnt="12">
        <dgm:presLayoutVars>
          <dgm:chPref val="3"/>
        </dgm:presLayoutVars>
      </dgm:prSet>
      <dgm:spPr/>
      <dgm:t>
        <a:bodyPr/>
        <a:lstStyle/>
        <a:p>
          <a:endParaRPr lang="en-US"/>
        </a:p>
      </dgm:t>
    </dgm:pt>
    <dgm:pt modelId="{0226E6E9-0C94-7A4D-AB2B-BBE4F4753366}" type="pres">
      <dgm:prSet presAssocID="{C31DBC53-7F84-7749-881E-21DA4C516E74}" presName="rootConnector" presStyleLbl="node3" presStyleIdx="6" presStyleCnt="12"/>
      <dgm:spPr/>
      <dgm:t>
        <a:bodyPr/>
        <a:lstStyle/>
        <a:p>
          <a:endParaRPr lang="en-US"/>
        </a:p>
      </dgm:t>
    </dgm:pt>
    <dgm:pt modelId="{214A7CEC-1D6A-4840-BF32-6789B284E87D}" type="pres">
      <dgm:prSet presAssocID="{C31DBC53-7F84-7749-881E-21DA4C516E74}" presName="hierChild4" presStyleCnt="0"/>
      <dgm:spPr/>
    </dgm:pt>
    <dgm:pt modelId="{9D7F42C2-225B-7546-96A2-FFDE0B43ED15}" type="pres">
      <dgm:prSet presAssocID="{C31DBC53-7F84-7749-881E-21DA4C516E74}" presName="hierChild5" presStyleCnt="0"/>
      <dgm:spPr/>
    </dgm:pt>
    <dgm:pt modelId="{90674891-C889-7D4A-9615-0C5F410DE713}" type="pres">
      <dgm:prSet presAssocID="{419D1333-9D25-BE49-AA25-186DD82FDE6B}" presName="Name37" presStyleLbl="parChTrans1D3" presStyleIdx="7" presStyleCnt="12"/>
      <dgm:spPr/>
      <dgm:t>
        <a:bodyPr/>
        <a:lstStyle/>
        <a:p>
          <a:endParaRPr lang="en-US"/>
        </a:p>
      </dgm:t>
    </dgm:pt>
    <dgm:pt modelId="{E023CCD0-3079-9542-BE97-32F16C253CB1}" type="pres">
      <dgm:prSet presAssocID="{40933A94-1208-CB45-BFDC-DA8CF0987BE6}" presName="hierRoot2" presStyleCnt="0">
        <dgm:presLayoutVars>
          <dgm:hierBranch val="init"/>
        </dgm:presLayoutVars>
      </dgm:prSet>
      <dgm:spPr/>
    </dgm:pt>
    <dgm:pt modelId="{7429BE28-B71C-2D49-876E-137E80429F14}" type="pres">
      <dgm:prSet presAssocID="{40933A94-1208-CB45-BFDC-DA8CF0987BE6}" presName="rootComposite" presStyleCnt="0"/>
      <dgm:spPr/>
    </dgm:pt>
    <dgm:pt modelId="{E944ABB3-7F0C-F049-9C2D-70A633C71F3D}" type="pres">
      <dgm:prSet presAssocID="{40933A94-1208-CB45-BFDC-DA8CF0987BE6}" presName="rootText" presStyleLbl="node3" presStyleIdx="7" presStyleCnt="12">
        <dgm:presLayoutVars>
          <dgm:chPref val="3"/>
        </dgm:presLayoutVars>
      </dgm:prSet>
      <dgm:spPr/>
      <dgm:t>
        <a:bodyPr/>
        <a:lstStyle/>
        <a:p>
          <a:endParaRPr lang="en-US"/>
        </a:p>
      </dgm:t>
    </dgm:pt>
    <dgm:pt modelId="{3B5C16BC-89A4-C840-AB53-B974CF908444}" type="pres">
      <dgm:prSet presAssocID="{40933A94-1208-CB45-BFDC-DA8CF0987BE6}" presName="rootConnector" presStyleLbl="node3" presStyleIdx="7" presStyleCnt="12"/>
      <dgm:spPr/>
      <dgm:t>
        <a:bodyPr/>
        <a:lstStyle/>
        <a:p>
          <a:endParaRPr lang="en-US"/>
        </a:p>
      </dgm:t>
    </dgm:pt>
    <dgm:pt modelId="{BACFA7B5-C9E3-C24E-B084-6187EF48AD74}" type="pres">
      <dgm:prSet presAssocID="{40933A94-1208-CB45-BFDC-DA8CF0987BE6}" presName="hierChild4" presStyleCnt="0"/>
      <dgm:spPr/>
    </dgm:pt>
    <dgm:pt modelId="{0A08E2EE-E6D0-E547-84FB-313A6E22E905}" type="pres">
      <dgm:prSet presAssocID="{40933A94-1208-CB45-BFDC-DA8CF0987BE6}" presName="hierChild5" presStyleCnt="0"/>
      <dgm:spPr/>
    </dgm:pt>
    <dgm:pt modelId="{3B1CC597-AB9C-B64E-8525-F105B3C37EA1}" type="pres">
      <dgm:prSet presAssocID="{6559756F-7E67-8642-8312-A5E59F1F3E8B}" presName="Name37" presStyleLbl="parChTrans1D3" presStyleIdx="8" presStyleCnt="12"/>
      <dgm:spPr/>
      <dgm:t>
        <a:bodyPr/>
        <a:lstStyle/>
        <a:p>
          <a:endParaRPr lang="en-US"/>
        </a:p>
      </dgm:t>
    </dgm:pt>
    <dgm:pt modelId="{ED62B0FD-C831-6944-B00D-D19DE3FB79D7}" type="pres">
      <dgm:prSet presAssocID="{D11D9B72-C7D3-C24D-8ABF-670BA33179AF}" presName="hierRoot2" presStyleCnt="0">
        <dgm:presLayoutVars>
          <dgm:hierBranch val="init"/>
        </dgm:presLayoutVars>
      </dgm:prSet>
      <dgm:spPr/>
    </dgm:pt>
    <dgm:pt modelId="{1A1C5FA3-0C51-C145-B745-3A5BF7D762E2}" type="pres">
      <dgm:prSet presAssocID="{D11D9B72-C7D3-C24D-8ABF-670BA33179AF}" presName="rootComposite" presStyleCnt="0"/>
      <dgm:spPr/>
    </dgm:pt>
    <dgm:pt modelId="{B7C945C8-F619-6B46-BAF4-D51A0CD91541}" type="pres">
      <dgm:prSet presAssocID="{D11D9B72-C7D3-C24D-8ABF-670BA33179AF}" presName="rootText" presStyleLbl="node3" presStyleIdx="8" presStyleCnt="12" custScaleY="119916">
        <dgm:presLayoutVars>
          <dgm:chPref val="3"/>
        </dgm:presLayoutVars>
      </dgm:prSet>
      <dgm:spPr/>
      <dgm:t>
        <a:bodyPr/>
        <a:lstStyle/>
        <a:p>
          <a:endParaRPr lang="en-US"/>
        </a:p>
      </dgm:t>
    </dgm:pt>
    <dgm:pt modelId="{A2C7231B-AB0E-6846-AEC5-6A59F4FFF056}" type="pres">
      <dgm:prSet presAssocID="{D11D9B72-C7D3-C24D-8ABF-670BA33179AF}" presName="rootConnector" presStyleLbl="node3" presStyleIdx="8" presStyleCnt="12"/>
      <dgm:spPr/>
      <dgm:t>
        <a:bodyPr/>
        <a:lstStyle/>
        <a:p>
          <a:endParaRPr lang="en-US"/>
        </a:p>
      </dgm:t>
    </dgm:pt>
    <dgm:pt modelId="{246BCE6A-E35F-D649-BA81-BC38549A3730}" type="pres">
      <dgm:prSet presAssocID="{D11D9B72-C7D3-C24D-8ABF-670BA33179AF}" presName="hierChild4" presStyleCnt="0"/>
      <dgm:spPr/>
    </dgm:pt>
    <dgm:pt modelId="{87B2471C-D3D6-914C-9CC5-F583B1EDEF41}" type="pres">
      <dgm:prSet presAssocID="{D11D9B72-C7D3-C24D-8ABF-670BA33179AF}" presName="hierChild5" presStyleCnt="0"/>
      <dgm:spPr/>
    </dgm:pt>
    <dgm:pt modelId="{EE403722-523F-3F47-AC1F-45662273EFDD}" type="pres">
      <dgm:prSet presAssocID="{3751BC25-E00C-2448-B5A5-0A710F5B3686}" presName="hierChild5" presStyleCnt="0"/>
      <dgm:spPr/>
    </dgm:pt>
    <dgm:pt modelId="{A86CB6BC-B3D2-7E44-B72C-6CC8C714077A}" type="pres">
      <dgm:prSet presAssocID="{7E45DDC2-77F8-B644-AAD5-D0684CD7011B}" presName="Name37" presStyleLbl="parChTrans1D2" presStyleIdx="3" presStyleCnt="4"/>
      <dgm:spPr/>
      <dgm:t>
        <a:bodyPr/>
        <a:lstStyle/>
        <a:p>
          <a:endParaRPr lang="en-US"/>
        </a:p>
      </dgm:t>
    </dgm:pt>
    <dgm:pt modelId="{061006C2-26AC-0842-AFFC-7F0020D0E979}" type="pres">
      <dgm:prSet presAssocID="{0C08BB5D-B91D-BB43-B870-7005342D28C9}" presName="hierRoot2" presStyleCnt="0">
        <dgm:presLayoutVars>
          <dgm:hierBranch val="init"/>
        </dgm:presLayoutVars>
      </dgm:prSet>
      <dgm:spPr/>
    </dgm:pt>
    <dgm:pt modelId="{7F174D96-B37D-4C4A-9261-C03434EEE3FC}" type="pres">
      <dgm:prSet presAssocID="{0C08BB5D-B91D-BB43-B870-7005342D28C9}" presName="rootComposite" presStyleCnt="0"/>
      <dgm:spPr/>
    </dgm:pt>
    <dgm:pt modelId="{FEC0FEE5-7B71-2144-956A-9AAB66CEE487}" type="pres">
      <dgm:prSet presAssocID="{0C08BB5D-B91D-BB43-B870-7005342D28C9}" presName="rootText" presStyleLbl="node2" presStyleIdx="3" presStyleCnt="4">
        <dgm:presLayoutVars>
          <dgm:chPref val="3"/>
        </dgm:presLayoutVars>
      </dgm:prSet>
      <dgm:spPr/>
      <dgm:t>
        <a:bodyPr/>
        <a:lstStyle/>
        <a:p>
          <a:endParaRPr lang="en-US"/>
        </a:p>
      </dgm:t>
    </dgm:pt>
    <dgm:pt modelId="{4AF4DC97-7629-2D47-9CD1-C1225B5071F8}" type="pres">
      <dgm:prSet presAssocID="{0C08BB5D-B91D-BB43-B870-7005342D28C9}" presName="rootConnector" presStyleLbl="node2" presStyleIdx="3" presStyleCnt="4"/>
      <dgm:spPr/>
      <dgm:t>
        <a:bodyPr/>
        <a:lstStyle/>
        <a:p>
          <a:endParaRPr lang="en-US"/>
        </a:p>
      </dgm:t>
    </dgm:pt>
    <dgm:pt modelId="{31D17664-9DBE-0C4A-A24C-14020965EAD4}" type="pres">
      <dgm:prSet presAssocID="{0C08BB5D-B91D-BB43-B870-7005342D28C9}" presName="hierChild4" presStyleCnt="0"/>
      <dgm:spPr/>
    </dgm:pt>
    <dgm:pt modelId="{7F2D30B4-12B2-974E-AE63-194A1EC3DAC6}" type="pres">
      <dgm:prSet presAssocID="{BDBE575A-B911-CD45-8792-5DF4B19888F6}" presName="Name37" presStyleLbl="parChTrans1D3" presStyleIdx="9" presStyleCnt="12"/>
      <dgm:spPr/>
      <dgm:t>
        <a:bodyPr/>
        <a:lstStyle/>
        <a:p>
          <a:endParaRPr lang="en-US"/>
        </a:p>
      </dgm:t>
    </dgm:pt>
    <dgm:pt modelId="{6971B710-9B50-404A-8BEC-D5585BE86420}" type="pres">
      <dgm:prSet presAssocID="{BAA0759E-A051-F54C-B311-0BFC9786B816}" presName="hierRoot2" presStyleCnt="0">
        <dgm:presLayoutVars>
          <dgm:hierBranch val="init"/>
        </dgm:presLayoutVars>
      </dgm:prSet>
      <dgm:spPr/>
    </dgm:pt>
    <dgm:pt modelId="{1A3C4009-FED9-764F-A36E-AE289622CDB1}" type="pres">
      <dgm:prSet presAssocID="{BAA0759E-A051-F54C-B311-0BFC9786B816}" presName="rootComposite" presStyleCnt="0"/>
      <dgm:spPr/>
    </dgm:pt>
    <dgm:pt modelId="{8487EE10-DE94-7E43-812B-01999DC9E8CB}" type="pres">
      <dgm:prSet presAssocID="{BAA0759E-A051-F54C-B311-0BFC9786B816}" presName="rootText" presStyleLbl="node3" presStyleIdx="9" presStyleCnt="12" custScaleX="215013">
        <dgm:presLayoutVars>
          <dgm:chPref val="3"/>
        </dgm:presLayoutVars>
      </dgm:prSet>
      <dgm:spPr/>
      <dgm:t>
        <a:bodyPr/>
        <a:lstStyle/>
        <a:p>
          <a:endParaRPr lang="en-US"/>
        </a:p>
      </dgm:t>
    </dgm:pt>
    <dgm:pt modelId="{1271639A-AC2B-324C-B916-1D4407759D4A}" type="pres">
      <dgm:prSet presAssocID="{BAA0759E-A051-F54C-B311-0BFC9786B816}" presName="rootConnector" presStyleLbl="node3" presStyleIdx="9" presStyleCnt="12"/>
      <dgm:spPr/>
      <dgm:t>
        <a:bodyPr/>
        <a:lstStyle/>
        <a:p>
          <a:endParaRPr lang="en-US"/>
        </a:p>
      </dgm:t>
    </dgm:pt>
    <dgm:pt modelId="{471216C4-7FAD-CB4D-A404-77C327FB0B57}" type="pres">
      <dgm:prSet presAssocID="{BAA0759E-A051-F54C-B311-0BFC9786B816}" presName="hierChild4" presStyleCnt="0"/>
      <dgm:spPr/>
    </dgm:pt>
    <dgm:pt modelId="{655FF313-96D2-9B45-9A4D-031543426C5F}" type="pres">
      <dgm:prSet presAssocID="{BAA0759E-A051-F54C-B311-0BFC9786B816}" presName="hierChild5" presStyleCnt="0"/>
      <dgm:spPr/>
    </dgm:pt>
    <dgm:pt modelId="{FDD98E20-C9F8-4496-A0F7-161F21C587A7}" type="pres">
      <dgm:prSet presAssocID="{17ACB462-B3CA-4314-8731-D7C44D7FDA18}" presName="Name37" presStyleLbl="parChTrans1D3" presStyleIdx="10" presStyleCnt="12"/>
      <dgm:spPr/>
      <dgm:t>
        <a:bodyPr/>
        <a:lstStyle/>
        <a:p>
          <a:endParaRPr lang="en-US"/>
        </a:p>
      </dgm:t>
    </dgm:pt>
    <dgm:pt modelId="{3D610332-2A10-4FD1-AC41-4B3815449E17}" type="pres">
      <dgm:prSet presAssocID="{4B42ACFC-4B59-40A4-9573-0A857B231DF4}" presName="hierRoot2" presStyleCnt="0">
        <dgm:presLayoutVars>
          <dgm:hierBranch val="init"/>
        </dgm:presLayoutVars>
      </dgm:prSet>
      <dgm:spPr/>
    </dgm:pt>
    <dgm:pt modelId="{0CDE499C-1176-4027-A325-756E860824A2}" type="pres">
      <dgm:prSet presAssocID="{4B42ACFC-4B59-40A4-9573-0A857B231DF4}" presName="rootComposite" presStyleCnt="0"/>
      <dgm:spPr/>
    </dgm:pt>
    <dgm:pt modelId="{42AC22CF-96FA-417B-9770-D30022421B75}" type="pres">
      <dgm:prSet presAssocID="{4B42ACFC-4B59-40A4-9573-0A857B231DF4}" presName="rootText" presStyleLbl="node3" presStyleIdx="10" presStyleCnt="12" custScaleX="215013" custLinFactNeighborX="-761" custLinFactNeighborY="6085">
        <dgm:presLayoutVars>
          <dgm:chPref val="3"/>
        </dgm:presLayoutVars>
      </dgm:prSet>
      <dgm:spPr/>
      <dgm:t>
        <a:bodyPr/>
        <a:lstStyle/>
        <a:p>
          <a:endParaRPr lang="en-US"/>
        </a:p>
      </dgm:t>
    </dgm:pt>
    <dgm:pt modelId="{1F428CEC-C3D3-4178-AD1D-11B9357172DB}" type="pres">
      <dgm:prSet presAssocID="{4B42ACFC-4B59-40A4-9573-0A857B231DF4}" presName="rootConnector" presStyleLbl="node3" presStyleIdx="10" presStyleCnt="12"/>
      <dgm:spPr/>
      <dgm:t>
        <a:bodyPr/>
        <a:lstStyle/>
        <a:p>
          <a:endParaRPr lang="en-US"/>
        </a:p>
      </dgm:t>
    </dgm:pt>
    <dgm:pt modelId="{5CB6A44B-37E1-42F8-B038-E66104BCB4D2}" type="pres">
      <dgm:prSet presAssocID="{4B42ACFC-4B59-40A4-9573-0A857B231DF4}" presName="hierChild4" presStyleCnt="0"/>
      <dgm:spPr/>
    </dgm:pt>
    <dgm:pt modelId="{576BA2AF-2899-459A-87EF-304E5AF8116F}" type="pres">
      <dgm:prSet presAssocID="{4B42ACFC-4B59-40A4-9573-0A857B231DF4}" presName="hierChild5" presStyleCnt="0"/>
      <dgm:spPr/>
    </dgm:pt>
    <dgm:pt modelId="{95299AAA-406E-3A4B-9696-212C50348A59}" type="pres">
      <dgm:prSet presAssocID="{8BE474E1-FBA1-A342-91BE-A1B3709C4D43}" presName="Name37" presStyleLbl="parChTrans1D3" presStyleIdx="11" presStyleCnt="12"/>
      <dgm:spPr/>
      <dgm:t>
        <a:bodyPr/>
        <a:lstStyle/>
        <a:p>
          <a:endParaRPr lang="en-US"/>
        </a:p>
      </dgm:t>
    </dgm:pt>
    <dgm:pt modelId="{CEB37ED9-7879-5F4D-B7E4-D0848DFF5433}" type="pres">
      <dgm:prSet presAssocID="{A7C40959-D694-A946-8B10-6C1309FBB544}" presName="hierRoot2" presStyleCnt="0">
        <dgm:presLayoutVars>
          <dgm:hierBranch val="init"/>
        </dgm:presLayoutVars>
      </dgm:prSet>
      <dgm:spPr/>
    </dgm:pt>
    <dgm:pt modelId="{DE69499C-2D03-6045-B996-B2BE3B99450F}" type="pres">
      <dgm:prSet presAssocID="{A7C40959-D694-A946-8B10-6C1309FBB544}" presName="rootComposite" presStyleCnt="0"/>
      <dgm:spPr/>
    </dgm:pt>
    <dgm:pt modelId="{EDBC5FAD-BF9E-3F43-9960-49D575D7400A}" type="pres">
      <dgm:prSet presAssocID="{A7C40959-D694-A946-8B10-6C1309FBB544}" presName="rootText" presStyleLbl="node3" presStyleIdx="11" presStyleCnt="12" custScaleX="206103">
        <dgm:presLayoutVars>
          <dgm:chPref val="3"/>
        </dgm:presLayoutVars>
      </dgm:prSet>
      <dgm:spPr/>
      <dgm:t>
        <a:bodyPr/>
        <a:lstStyle/>
        <a:p>
          <a:endParaRPr lang="en-US"/>
        </a:p>
      </dgm:t>
    </dgm:pt>
    <dgm:pt modelId="{EC75ADFF-E7E1-514B-AC13-591A1B97BC84}" type="pres">
      <dgm:prSet presAssocID="{A7C40959-D694-A946-8B10-6C1309FBB544}" presName="rootConnector" presStyleLbl="node3" presStyleIdx="11" presStyleCnt="12"/>
      <dgm:spPr/>
      <dgm:t>
        <a:bodyPr/>
        <a:lstStyle/>
        <a:p>
          <a:endParaRPr lang="en-US"/>
        </a:p>
      </dgm:t>
    </dgm:pt>
    <dgm:pt modelId="{7D9FEDED-CBB8-7746-A512-F897F9131550}" type="pres">
      <dgm:prSet presAssocID="{A7C40959-D694-A946-8B10-6C1309FBB544}" presName="hierChild4" presStyleCnt="0"/>
      <dgm:spPr/>
    </dgm:pt>
    <dgm:pt modelId="{64E153E6-F286-D947-87E7-0E4A03E8C7B3}" type="pres">
      <dgm:prSet presAssocID="{A7C40959-D694-A946-8B10-6C1309FBB544}" presName="hierChild5" presStyleCnt="0"/>
      <dgm:spPr/>
    </dgm:pt>
    <dgm:pt modelId="{BB2C544D-9A2F-1B42-942A-2F66D842D74A}" type="pres">
      <dgm:prSet presAssocID="{0C08BB5D-B91D-BB43-B870-7005342D28C9}" presName="hierChild5" presStyleCnt="0"/>
      <dgm:spPr/>
    </dgm:pt>
    <dgm:pt modelId="{CD7E66CE-BC5B-7646-B2C6-3D0746EB751B}" type="pres">
      <dgm:prSet presAssocID="{8FE3C2BA-65D6-0C48-AADA-19A8BED82A1B}" presName="hierChild3" presStyleCnt="0"/>
      <dgm:spPr/>
    </dgm:pt>
  </dgm:ptLst>
  <dgm:cxnLst>
    <dgm:cxn modelId="{3FA76BE8-DDD7-C949-8682-4CF360131040}" type="presOf" srcId="{0C08BB5D-B91D-BB43-B870-7005342D28C9}" destId="{FEC0FEE5-7B71-2144-956A-9AAB66CEE487}" srcOrd="0" destOrd="0" presId="urn:microsoft.com/office/officeart/2005/8/layout/orgChart1"/>
    <dgm:cxn modelId="{D66CA122-900A-3E4E-AB1A-958565513998}" type="presOf" srcId="{47DC7011-397F-954D-9621-E1EB2464FA1D}" destId="{77CC4AA6-E611-D546-8AAD-FDD2550D0B3C}" srcOrd="1" destOrd="0" presId="urn:microsoft.com/office/officeart/2005/8/layout/orgChart1"/>
    <dgm:cxn modelId="{D20EF554-128A-4F4B-A514-A007F204097C}" type="presOf" srcId="{524C8A35-D760-684D-BC48-4513B4DE086B}" destId="{F522BB29-3B4D-9245-95F9-7F217E96A3A1}" srcOrd="1" destOrd="0" presId="urn:microsoft.com/office/officeart/2005/8/layout/orgChart1"/>
    <dgm:cxn modelId="{7F148C3C-E051-A349-8040-8CD35BA8C480}" type="presOf" srcId="{B36C90D8-829A-ED4C-8965-A8381C27E7B2}" destId="{3CC66C4B-B567-BE4B-B782-E850199668EF}" srcOrd="1" destOrd="0" presId="urn:microsoft.com/office/officeart/2005/8/layout/orgChart1"/>
    <dgm:cxn modelId="{BA13F20F-5B68-7B44-BECB-D7ED380A7A90}" type="presOf" srcId="{A7C40959-D694-A946-8B10-6C1309FBB544}" destId="{EDBC5FAD-BF9E-3F43-9960-49D575D7400A}" srcOrd="0" destOrd="0" presId="urn:microsoft.com/office/officeart/2005/8/layout/orgChart1"/>
    <dgm:cxn modelId="{8DBAF25D-2206-C54D-BCC1-DA5D4DB1C8FB}" type="presOf" srcId="{1A84CD3D-9F83-C748-93CD-148E2D8DF806}" destId="{12738BDF-833A-9645-9735-08E3A9693C22}" srcOrd="0" destOrd="0" presId="urn:microsoft.com/office/officeart/2005/8/layout/orgChart1"/>
    <dgm:cxn modelId="{13B1D467-6F78-F84C-9830-2C791DA420D7}" type="presOf" srcId="{3751BC25-E00C-2448-B5A5-0A710F5B3686}" destId="{D6FE9D91-3ED3-0C41-8796-67C746860733}" srcOrd="0" destOrd="0" presId="urn:microsoft.com/office/officeart/2005/8/layout/orgChart1"/>
    <dgm:cxn modelId="{5FE755DA-CB5E-2E40-A2D1-E0A805AD93CE}" type="presOf" srcId="{F47735D0-2DA5-014C-9DCF-B9D9B4002B9F}" destId="{DE5919B0-AB42-5B43-A873-B7C162FB270C}" srcOrd="0" destOrd="0" presId="urn:microsoft.com/office/officeart/2005/8/layout/orgChart1"/>
    <dgm:cxn modelId="{84AEE1DC-C167-2C48-ABA1-0DBBFDE6D5A7}" srcId="{3751BC25-E00C-2448-B5A5-0A710F5B3686}" destId="{D11D9B72-C7D3-C24D-8ABF-670BA33179AF}" srcOrd="2" destOrd="0" parTransId="{6559756F-7E67-8642-8312-A5E59F1F3E8B}" sibTransId="{517862B8-0ED6-A046-A0C5-5FB6CB821607}"/>
    <dgm:cxn modelId="{FF70E023-475D-8F48-B68C-2759F97C73A0}" type="presOf" srcId="{C7E77F6F-5AB3-B347-88C2-88F4DD9F0FCC}" destId="{44E2AEEB-2892-2A40-A99A-511AEF398E58}" srcOrd="0" destOrd="0" presId="urn:microsoft.com/office/officeart/2005/8/layout/orgChart1"/>
    <dgm:cxn modelId="{CB4B4BB8-D5BA-C647-BB9F-DBD9376B11AF}" type="presOf" srcId="{7E45DDC2-77F8-B644-AAD5-D0684CD7011B}" destId="{A86CB6BC-B3D2-7E44-B72C-6CC8C714077A}" srcOrd="0" destOrd="0" presId="urn:microsoft.com/office/officeart/2005/8/layout/orgChart1"/>
    <dgm:cxn modelId="{6FA16963-2910-4B3F-BABB-25FD031360F2}" type="presOf" srcId="{4B42ACFC-4B59-40A4-9573-0A857B231DF4}" destId="{1F428CEC-C3D3-4178-AD1D-11B9357172DB}" srcOrd="1" destOrd="0" presId="urn:microsoft.com/office/officeart/2005/8/layout/orgChart1"/>
    <dgm:cxn modelId="{751066EF-88B8-8E48-AA57-8F936FF2B574}" type="presOf" srcId="{5F83DEC6-30AF-8D44-8964-0BC6CE653565}" destId="{AFFB9971-677A-D54E-B2B8-80771A0A4B30}" srcOrd="0" destOrd="0" presId="urn:microsoft.com/office/officeart/2005/8/layout/orgChart1"/>
    <dgm:cxn modelId="{9D207130-E5C5-0D49-8A17-DA72FDAFDAE8}" type="presOf" srcId="{718D61F2-5BCD-8F40-B19C-B3F069436C31}" destId="{7F172549-E1C4-0D4E-8C4B-8F3C38FDAAEE}" srcOrd="1" destOrd="0" presId="urn:microsoft.com/office/officeart/2005/8/layout/orgChart1"/>
    <dgm:cxn modelId="{A04C1AAD-D3B0-FF43-93BA-7EB8CEDECF59}" type="presOf" srcId="{C1775F52-7575-9947-8E5F-171FB22E4F7F}" destId="{E221B600-C020-9745-B4D8-22729E4C27E3}" srcOrd="0" destOrd="0" presId="urn:microsoft.com/office/officeart/2005/8/layout/orgChart1"/>
    <dgm:cxn modelId="{2E45CA45-BFCE-A149-B11F-AF7073B6DF61}" srcId="{C1775F52-7575-9947-8E5F-171FB22E4F7F}" destId="{524C8A35-D760-684D-BC48-4513B4DE086B}" srcOrd="2" destOrd="0" parTransId="{B4C3C2D1-E7E7-8D45-A9A9-84001F26049D}" sibTransId="{2EA21EB7-49F2-D24F-8DBE-7BCEBBAF6747}"/>
    <dgm:cxn modelId="{A27D6A53-8AD8-3042-A552-F42340DB2005}" type="presOf" srcId="{C1775F52-7575-9947-8E5F-171FB22E4F7F}" destId="{D675C16B-5D42-604C-9E74-ABCA6D1A647D}" srcOrd="1" destOrd="0" presId="urn:microsoft.com/office/officeart/2005/8/layout/orgChart1"/>
    <dgm:cxn modelId="{B997F9A4-C11F-F045-ABD9-E6E2B285ED51}" srcId="{3751BC25-E00C-2448-B5A5-0A710F5B3686}" destId="{C31DBC53-7F84-7749-881E-21DA4C516E74}" srcOrd="0" destOrd="0" parTransId="{831962AE-C8D0-1C48-AF4D-B0D9812796F8}" sibTransId="{BDCDCBA3-D2F3-CA4C-99CD-DC348620DE82}"/>
    <dgm:cxn modelId="{0895FF86-92DE-D54A-A87B-E706DD3B9AD0}" type="presOf" srcId="{90F8D10F-6372-6D4C-A561-2B106B2B1CF1}" destId="{4B8A9763-9EB4-174B-9CA0-BCFFA713E040}" srcOrd="0" destOrd="0" presId="urn:microsoft.com/office/officeart/2005/8/layout/orgChart1"/>
    <dgm:cxn modelId="{1B889A21-4713-284A-A3AB-C5E1E59001BE}" type="presOf" srcId="{40933A94-1208-CB45-BFDC-DA8CF0987BE6}" destId="{3B5C16BC-89A4-C840-AB53-B974CF908444}" srcOrd="1" destOrd="0" presId="urn:microsoft.com/office/officeart/2005/8/layout/orgChart1"/>
    <dgm:cxn modelId="{D9C38984-045A-5D47-9EFE-3C7CF3D6906F}" srcId="{0C08BB5D-B91D-BB43-B870-7005342D28C9}" destId="{BAA0759E-A051-F54C-B311-0BFC9786B816}" srcOrd="0" destOrd="0" parTransId="{BDBE575A-B911-CD45-8792-5DF4B19888F6}" sibTransId="{307070DC-CD77-044E-91B0-4476E019E11E}"/>
    <dgm:cxn modelId="{B4430CB6-2E1B-F744-BFB9-9802644DD96E}" srcId="{C1775F52-7575-9947-8E5F-171FB22E4F7F}" destId="{C7E77F6F-5AB3-B347-88C2-88F4DD9F0FCC}" srcOrd="1" destOrd="0" parTransId="{D68F9B51-9D48-9741-AF7B-D502D6647E34}" sibTransId="{57A1C122-5AF0-D143-93F3-CFE278784E23}"/>
    <dgm:cxn modelId="{69179A29-7F4F-9441-A016-DAC256882061}" type="presOf" srcId="{8FE3C2BA-65D6-0C48-AADA-19A8BED82A1B}" destId="{6AE3E37F-EE21-A54B-9DC5-E2F329FFD421}" srcOrd="1" destOrd="0" presId="urn:microsoft.com/office/officeart/2005/8/layout/orgChart1"/>
    <dgm:cxn modelId="{6E1D1243-C024-6C4A-BD34-A6FE316B7E68}" type="presOf" srcId="{B4C3C2D1-E7E7-8D45-A9A9-84001F26049D}" destId="{97FE6534-F24A-234D-8964-A9675F7B24F7}" srcOrd="0" destOrd="0" presId="urn:microsoft.com/office/officeart/2005/8/layout/orgChart1"/>
    <dgm:cxn modelId="{A94C2E99-62F2-5A4B-B00F-1B066526565A}" type="presOf" srcId="{8FE3C2BA-65D6-0C48-AADA-19A8BED82A1B}" destId="{44094056-2B87-4D4A-826A-E14C56B095FC}" srcOrd="0" destOrd="0" presId="urn:microsoft.com/office/officeart/2005/8/layout/orgChart1"/>
    <dgm:cxn modelId="{6A2BBB87-1DD9-2C45-87D2-1AF748D0AB1D}" srcId="{90F8D10F-6372-6D4C-A561-2B106B2B1CF1}" destId="{47DC7011-397F-954D-9621-E1EB2464FA1D}" srcOrd="2" destOrd="0" parTransId="{AF02DCF8-48C8-FA4F-92F9-1C37A6B55F08}" sibTransId="{09B97C0B-ED83-9440-B414-7C0D288B6794}"/>
    <dgm:cxn modelId="{BBB5053F-9639-4940-B5CB-3EECE68EAB5F}" type="presOf" srcId="{245AFC38-7703-4A4D-976F-E2D819798295}" destId="{7AE02DEF-4A86-BF4D-B6A9-251310A3CA4E}" srcOrd="0" destOrd="0" presId="urn:microsoft.com/office/officeart/2005/8/layout/orgChart1"/>
    <dgm:cxn modelId="{D6B3BCC3-E497-5145-85A5-F4ACC668BCA9}" type="presOf" srcId="{BAA0759E-A051-F54C-B311-0BFC9786B816}" destId="{1271639A-AC2B-324C-B916-1D4407759D4A}" srcOrd="1" destOrd="0" presId="urn:microsoft.com/office/officeart/2005/8/layout/orgChart1"/>
    <dgm:cxn modelId="{E2B587FB-B403-F74A-B542-4CD4065F7C19}" type="presOf" srcId="{831962AE-C8D0-1C48-AF4D-B0D9812796F8}" destId="{69F8EF35-C0FB-5442-BBE7-CB57B4D9D244}" srcOrd="0" destOrd="0" presId="urn:microsoft.com/office/officeart/2005/8/layout/orgChart1"/>
    <dgm:cxn modelId="{9A7269A5-7EE5-544B-A69C-78EDC1943176}" type="presOf" srcId="{C31DBC53-7F84-7749-881E-21DA4C516E74}" destId="{7A4E017F-D298-F848-9822-17CE3FF1553C}" srcOrd="0" destOrd="0" presId="urn:microsoft.com/office/officeart/2005/8/layout/orgChart1"/>
    <dgm:cxn modelId="{6679B378-66DF-044B-B87E-B7593AD8519F}" type="presOf" srcId="{718D61F2-5BCD-8F40-B19C-B3F069436C31}" destId="{201420CF-5AB2-664D-9373-84EBBAFC7437}" srcOrd="0" destOrd="0" presId="urn:microsoft.com/office/officeart/2005/8/layout/orgChart1"/>
    <dgm:cxn modelId="{4D6C6398-6AA0-46D3-B9C0-2D399EF1D814}" type="presOf" srcId="{17ACB462-B3CA-4314-8731-D7C44D7FDA18}" destId="{FDD98E20-C9F8-4496-A0F7-161F21C587A7}" srcOrd="0" destOrd="0" presId="urn:microsoft.com/office/officeart/2005/8/layout/orgChart1"/>
    <dgm:cxn modelId="{CF3DA909-5D54-814F-AB52-FFDF93DEDC3D}" type="presOf" srcId="{0470C15C-CD1E-B246-AB0D-DC5907C03F12}" destId="{32D09F4E-2ECC-0846-9EF0-39A6939A1E30}" srcOrd="0" destOrd="0" presId="urn:microsoft.com/office/officeart/2005/8/layout/orgChart1"/>
    <dgm:cxn modelId="{AFD398D1-E086-DC4F-85E8-9BC113AADDAE}" type="presOf" srcId="{4DF65E77-6286-C74F-8157-09AD6F9A807C}" destId="{7BBCD0DB-F3E8-1344-AD33-41CB07D5014C}" srcOrd="0" destOrd="0" presId="urn:microsoft.com/office/officeart/2005/8/layout/orgChart1"/>
    <dgm:cxn modelId="{E971FA26-493A-A841-AFB0-6F2E4CE352AD}" type="presOf" srcId="{BDBE575A-B911-CD45-8792-5DF4B19888F6}" destId="{7F2D30B4-12B2-974E-AE63-194A1EC3DAC6}" srcOrd="0" destOrd="0" presId="urn:microsoft.com/office/officeart/2005/8/layout/orgChart1"/>
    <dgm:cxn modelId="{35C0D8C0-C22E-1C45-A93C-AA9C3AA7E491}" type="presOf" srcId="{419D1333-9D25-BE49-AA25-186DD82FDE6B}" destId="{90674891-C889-7D4A-9615-0C5F410DE713}" srcOrd="0" destOrd="0" presId="urn:microsoft.com/office/officeart/2005/8/layout/orgChart1"/>
    <dgm:cxn modelId="{7DE1A9A6-9740-9F49-BC98-B6BD04EDA7EE}" type="presOf" srcId="{B36C90D8-829A-ED4C-8965-A8381C27E7B2}" destId="{DCB97AC8-7EA9-EE45-BDD9-A599DE931DD7}" srcOrd="0" destOrd="0" presId="urn:microsoft.com/office/officeart/2005/8/layout/orgChart1"/>
    <dgm:cxn modelId="{C9D14A4F-F39E-5547-BA0A-3FFFEB93C81E}" type="presOf" srcId="{BAA0759E-A051-F54C-B311-0BFC9786B816}" destId="{8487EE10-DE94-7E43-812B-01999DC9E8CB}" srcOrd="0" destOrd="0" presId="urn:microsoft.com/office/officeart/2005/8/layout/orgChart1"/>
    <dgm:cxn modelId="{58B6ADB0-CF57-1B42-B870-1F201AACE26F}" srcId="{D560044C-992E-9343-8A23-E99B54D32234}" destId="{8FE3C2BA-65D6-0C48-AADA-19A8BED82A1B}" srcOrd="0" destOrd="0" parTransId="{0ED9CCC4-B578-A04E-BC7A-48BF1AF16F37}" sibTransId="{9D6D99FC-1E48-C44E-93C6-B780FE402F91}"/>
    <dgm:cxn modelId="{62DD3FFA-5EAF-3649-A4F1-02E76B15313B}" srcId="{8FE3C2BA-65D6-0C48-AADA-19A8BED82A1B}" destId="{C1775F52-7575-9947-8E5F-171FB22E4F7F}" srcOrd="1" destOrd="0" parTransId="{5F83DEC6-30AF-8D44-8964-0BC6CE653565}" sibTransId="{2D595D0A-343F-8644-802F-48F4EB1A5C6A}"/>
    <dgm:cxn modelId="{13C0D9E1-4659-6B44-AFDF-5ADA7A17E7CD}" srcId="{C1775F52-7575-9947-8E5F-171FB22E4F7F}" destId="{718D61F2-5BCD-8F40-B19C-B3F069436C31}" srcOrd="0" destOrd="0" parTransId="{F47735D0-2DA5-014C-9DCF-B9D9B4002B9F}" sibTransId="{9A00CDE7-F91A-1049-9AB9-FDE12FE19217}"/>
    <dgm:cxn modelId="{4EFB9DAD-400F-944D-BD6F-A132EE7E6BC4}" type="presOf" srcId="{6559756F-7E67-8642-8312-A5E59F1F3E8B}" destId="{3B1CC597-AB9C-B64E-8525-F105B3C37EA1}" srcOrd="0" destOrd="0" presId="urn:microsoft.com/office/officeart/2005/8/layout/orgChart1"/>
    <dgm:cxn modelId="{3ACA9ED7-6CB6-FB44-B796-76203ED2367A}" srcId="{90F8D10F-6372-6D4C-A561-2B106B2B1CF1}" destId="{4DF65E77-6286-C74F-8157-09AD6F9A807C}" srcOrd="0" destOrd="0" parTransId="{1A84CD3D-9F83-C748-93CD-148E2D8DF806}" sibTransId="{870353F7-D70D-264A-A66B-986326BEB996}"/>
    <dgm:cxn modelId="{D530457C-4110-0145-9EE2-1A5CAAC1F9C0}" type="presOf" srcId="{A7C40959-D694-A946-8B10-6C1309FBB544}" destId="{EC75ADFF-E7E1-514B-AC13-591A1B97BC84}" srcOrd="1" destOrd="0" presId="urn:microsoft.com/office/officeart/2005/8/layout/orgChart1"/>
    <dgm:cxn modelId="{AAB9D68F-7256-2A4C-A025-F02395739BAB}" type="presOf" srcId="{8BE474E1-FBA1-A342-91BE-A1B3709C4D43}" destId="{95299AAA-406E-3A4B-9696-212C50348A59}" srcOrd="0" destOrd="0" presId="urn:microsoft.com/office/officeart/2005/8/layout/orgChart1"/>
    <dgm:cxn modelId="{2AA77FD4-0A46-3B43-846D-0C09B655DCED}" type="presOf" srcId="{D68F9B51-9D48-9741-AF7B-D502D6647E34}" destId="{A38E9997-9B05-CF4D-90B1-80B5DDB0420C}" srcOrd="0" destOrd="0" presId="urn:microsoft.com/office/officeart/2005/8/layout/orgChart1"/>
    <dgm:cxn modelId="{6C88B6FF-C185-6A4E-930B-52DE88E4D301}" srcId="{3751BC25-E00C-2448-B5A5-0A710F5B3686}" destId="{40933A94-1208-CB45-BFDC-DA8CF0987BE6}" srcOrd="1" destOrd="0" parTransId="{419D1333-9D25-BE49-AA25-186DD82FDE6B}" sibTransId="{1DBDCB91-9830-F745-BA1A-4BDEDDCDB2B7}"/>
    <dgm:cxn modelId="{C12A1EA1-D1D2-B74C-B099-ADAEA14F10A6}" type="presOf" srcId="{3751BC25-E00C-2448-B5A5-0A710F5B3686}" destId="{7C3384B7-0954-E945-ACCF-B3502DF96276}" srcOrd="1" destOrd="0" presId="urn:microsoft.com/office/officeart/2005/8/layout/orgChart1"/>
    <dgm:cxn modelId="{D3CCD76F-AE9F-C249-8E76-A1AC02D2C545}" type="presOf" srcId="{D560044C-992E-9343-8A23-E99B54D32234}" destId="{A7C506D4-BB4D-0848-9FA7-CFC671D1C21E}" srcOrd="0" destOrd="0" presId="urn:microsoft.com/office/officeart/2005/8/layout/orgChart1"/>
    <dgm:cxn modelId="{B03E9A47-B703-CC4A-9DCB-5B4AA01B61FB}" srcId="{0C08BB5D-B91D-BB43-B870-7005342D28C9}" destId="{A7C40959-D694-A946-8B10-6C1309FBB544}" srcOrd="2" destOrd="0" parTransId="{8BE474E1-FBA1-A342-91BE-A1B3709C4D43}" sibTransId="{BAD95254-B9C5-944A-B666-BEB0F702B38E}"/>
    <dgm:cxn modelId="{CDCB1B2A-4794-4B41-85C7-B6A848CE0ECC}" type="presOf" srcId="{C31DBC53-7F84-7749-881E-21DA4C516E74}" destId="{0226E6E9-0C94-7A4D-AB2B-BBE4F4753366}" srcOrd="1" destOrd="0" presId="urn:microsoft.com/office/officeart/2005/8/layout/orgChart1"/>
    <dgm:cxn modelId="{17773C3B-1CAD-D54F-9E66-F46D19E238D0}" type="presOf" srcId="{47DC7011-397F-954D-9621-E1EB2464FA1D}" destId="{4FA1DFA7-4F39-C948-B6C6-9149759BA7E7}" srcOrd="0" destOrd="0" presId="urn:microsoft.com/office/officeart/2005/8/layout/orgChart1"/>
    <dgm:cxn modelId="{D3D2CBF1-38CA-184C-AC04-4DB5146CDD1F}" type="presOf" srcId="{C7E77F6F-5AB3-B347-88C2-88F4DD9F0FCC}" destId="{5A9E44BC-1938-1241-82BF-C7B6DBC93F94}" srcOrd="1" destOrd="0" presId="urn:microsoft.com/office/officeart/2005/8/layout/orgChart1"/>
    <dgm:cxn modelId="{60233E13-CBF9-E74C-9856-E6490E1EC416}" srcId="{8FE3C2BA-65D6-0C48-AADA-19A8BED82A1B}" destId="{3751BC25-E00C-2448-B5A5-0A710F5B3686}" srcOrd="2" destOrd="0" parTransId="{245AFC38-7703-4A4D-976F-E2D819798295}" sibTransId="{6291CF71-312D-B24E-803D-93084AA1A68C}"/>
    <dgm:cxn modelId="{36511333-C2A7-1944-BFDC-40B40ACCAE17}" type="presOf" srcId="{40933A94-1208-CB45-BFDC-DA8CF0987BE6}" destId="{E944ABB3-7F0C-F049-9C2D-70A633C71F3D}" srcOrd="0" destOrd="0" presId="urn:microsoft.com/office/officeart/2005/8/layout/orgChart1"/>
    <dgm:cxn modelId="{7F3643C0-4BA9-FC45-9DB9-0D38B3EA46C6}" srcId="{8FE3C2BA-65D6-0C48-AADA-19A8BED82A1B}" destId="{0C08BB5D-B91D-BB43-B870-7005342D28C9}" srcOrd="3" destOrd="0" parTransId="{7E45DDC2-77F8-B644-AAD5-D0684CD7011B}" sibTransId="{DEA7E628-C022-1A4E-B3D3-E2271784E558}"/>
    <dgm:cxn modelId="{28835487-688A-B341-BA14-D1FF4AEF1A51}" type="presOf" srcId="{524C8A35-D760-684D-BC48-4513B4DE086B}" destId="{41FAD43D-F356-6C47-A640-5728E5C1B53D}" srcOrd="0" destOrd="0" presId="urn:microsoft.com/office/officeart/2005/8/layout/orgChart1"/>
    <dgm:cxn modelId="{F5D18C25-2102-7942-A7C0-59A647610DEF}" type="presOf" srcId="{AF02DCF8-48C8-FA4F-92F9-1C37A6B55F08}" destId="{178A6856-1C78-944F-B2D0-150893F1BF86}" srcOrd="0" destOrd="0" presId="urn:microsoft.com/office/officeart/2005/8/layout/orgChart1"/>
    <dgm:cxn modelId="{12226A5C-CCDB-2A41-8E35-6911E452FA3F}" type="presOf" srcId="{D11D9B72-C7D3-C24D-8ABF-670BA33179AF}" destId="{A2C7231B-AB0E-6846-AEC5-6A59F4FFF056}" srcOrd="1" destOrd="0" presId="urn:microsoft.com/office/officeart/2005/8/layout/orgChart1"/>
    <dgm:cxn modelId="{B1B5F923-035C-374B-8807-D7800E1FD626}" type="presOf" srcId="{0C08BB5D-B91D-BB43-B870-7005342D28C9}" destId="{4AF4DC97-7629-2D47-9CD1-C1225B5071F8}" srcOrd="1" destOrd="0" presId="urn:microsoft.com/office/officeart/2005/8/layout/orgChart1"/>
    <dgm:cxn modelId="{234E4E19-D256-F344-B669-593F6641F48D}" srcId="{90F8D10F-6372-6D4C-A561-2B106B2B1CF1}" destId="{B36C90D8-829A-ED4C-8965-A8381C27E7B2}" srcOrd="1" destOrd="0" parTransId="{0470C15C-CD1E-B246-AB0D-DC5907C03F12}" sibTransId="{925858C4-C832-AC41-AC84-BAE4E56D86F7}"/>
    <dgm:cxn modelId="{AA16ED6D-ABED-4AE4-A4C0-1A8508A6FC61}" type="presOf" srcId="{4B42ACFC-4B59-40A4-9573-0A857B231DF4}" destId="{42AC22CF-96FA-417B-9770-D30022421B75}" srcOrd="0" destOrd="0" presId="urn:microsoft.com/office/officeart/2005/8/layout/orgChart1"/>
    <dgm:cxn modelId="{2F3EDB84-7950-463F-8A2C-31C055E876C7}" srcId="{0C08BB5D-B91D-BB43-B870-7005342D28C9}" destId="{4B42ACFC-4B59-40A4-9573-0A857B231DF4}" srcOrd="1" destOrd="0" parTransId="{17ACB462-B3CA-4314-8731-D7C44D7FDA18}" sibTransId="{95BF2B5B-DE59-4C5B-BA05-F28CA45B666E}"/>
    <dgm:cxn modelId="{639E1CFB-61F8-1249-AC90-8A0E31CD6139}" srcId="{8FE3C2BA-65D6-0C48-AADA-19A8BED82A1B}" destId="{90F8D10F-6372-6D4C-A561-2B106B2B1CF1}" srcOrd="0" destOrd="0" parTransId="{9DB92ECD-FF90-4648-B85F-B39EC735D3B7}" sibTransId="{46085160-F287-7249-BD2C-B63772BC3627}"/>
    <dgm:cxn modelId="{115FD172-2840-E54C-B17C-CD9314A9C214}" type="presOf" srcId="{4DF65E77-6286-C74F-8157-09AD6F9A807C}" destId="{61A50158-AF3C-1E47-9C1E-F5F188212A99}" srcOrd="1" destOrd="0" presId="urn:microsoft.com/office/officeart/2005/8/layout/orgChart1"/>
    <dgm:cxn modelId="{43627402-9BE8-E247-9A22-1C99A4F18078}" type="presOf" srcId="{90F8D10F-6372-6D4C-A561-2B106B2B1CF1}" destId="{44CC1179-BCE5-544B-9B4C-8E6A7E95188F}" srcOrd="1" destOrd="0" presId="urn:microsoft.com/office/officeart/2005/8/layout/orgChart1"/>
    <dgm:cxn modelId="{77D0C095-AC6B-394B-802F-ADBCA871CF82}" type="presOf" srcId="{D11D9B72-C7D3-C24D-8ABF-670BA33179AF}" destId="{B7C945C8-F619-6B46-BAF4-D51A0CD91541}" srcOrd="0" destOrd="0" presId="urn:microsoft.com/office/officeart/2005/8/layout/orgChart1"/>
    <dgm:cxn modelId="{08F3A9F0-3B2A-6344-93AD-AC01F47CE6EC}" type="presOf" srcId="{9DB92ECD-FF90-4648-B85F-B39EC735D3B7}" destId="{7B120EA7-BED7-9647-81AF-E4597CCC66B7}" srcOrd="0" destOrd="0" presId="urn:microsoft.com/office/officeart/2005/8/layout/orgChart1"/>
    <dgm:cxn modelId="{45A1F56B-69FB-9843-AB54-19DB06700200}" type="presParOf" srcId="{A7C506D4-BB4D-0848-9FA7-CFC671D1C21E}" destId="{4CE2DFCC-B962-9647-8F97-43EA8490A82D}" srcOrd="0" destOrd="0" presId="urn:microsoft.com/office/officeart/2005/8/layout/orgChart1"/>
    <dgm:cxn modelId="{9D83400B-9FD2-9D49-AACA-CD868F6EDD96}" type="presParOf" srcId="{4CE2DFCC-B962-9647-8F97-43EA8490A82D}" destId="{A0AC6D3E-8CF7-3744-9CFB-F2D120C0FA47}" srcOrd="0" destOrd="0" presId="urn:microsoft.com/office/officeart/2005/8/layout/orgChart1"/>
    <dgm:cxn modelId="{4EA0E3C2-77BC-804F-80AA-1E089852DBFD}" type="presParOf" srcId="{A0AC6D3E-8CF7-3744-9CFB-F2D120C0FA47}" destId="{44094056-2B87-4D4A-826A-E14C56B095FC}" srcOrd="0" destOrd="0" presId="urn:microsoft.com/office/officeart/2005/8/layout/orgChart1"/>
    <dgm:cxn modelId="{068B7BE0-8898-ED45-8F19-9839A8C9143A}" type="presParOf" srcId="{A0AC6D3E-8CF7-3744-9CFB-F2D120C0FA47}" destId="{6AE3E37F-EE21-A54B-9DC5-E2F329FFD421}" srcOrd="1" destOrd="0" presId="urn:microsoft.com/office/officeart/2005/8/layout/orgChart1"/>
    <dgm:cxn modelId="{C4DBEA1B-2089-5A4F-85F1-48CD70E8BA93}" type="presParOf" srcId="{4CE2DFCC-B962-9647-8F97-43EA8490A82D}" destId="{5491C5BF-AE74-0F48-AF8E-1FBB260E53E3}" srcOrd="1" destOrd="0" presId="urn:microsoft.com/office/officeart/2005/8/layout/orgChart1"/>
    <dgm:cxn modelId="{6A6C38C0-88A2-C44F-9882-09F535F26395}" type="presParOf" srcId="{5491C5BF-AE74-0F48-AF8E-1FBB260E53E3}" destId="{7B120EA7-BED7-9647-81AF-E4597CCC66B7}" srcOrd="0" destOrd="0" presId="urn:microsoft.com/office/officeart/2005/8/layout/orgChart1"/>
    <dgm:cxn modelId="{1BA42C7B-4EAE-414D-943B-27FFB337D31C}" type="presParOf" srcId="{5491C5BF-AE74-0F48-AF8E-1FBB260E53E3}" destId="{AE0AE0FD-F81F-9B49-BB47-A71D168B23BC}" srcOrd="1" destOrd="0" presId="urn:microsoft.com/office/officeart/2005/8/layout/orgChart1"/>
    <dgm:cxn modelId="{2E4F2115-84CE-5F49-BE2C-954DE523C0E1}" type="presParOf" srcId="{AE0AE0FD-F81F-9B49-BB47-A71D168B23BC}" destId="{8188B160-A4CD-4544-B740-8C701698B18C}" srcOrd="0" destOrd="0" presId="urn:microsoft.com/office/officeart/2005/8/layout/orgChart1"/>
    <dgm:cxn modelId="{AD07AFD8-7F1A-3441-A6B8-C8650419B99B}" type="presParOf" srcId="{8188B160-A4CD-4544-B740-8C701698B18C}" destId="{4B8A9763-9EB4-174B-9CA0-BCFFA713E040}" srcOrd="0" destOrd="0" presId="urn:microsoft.com/office/officeart/2005/8/layout/orgChart1"/>
    <dgm:cxn modelId="{EEFBB7DA-805D-CF42-9BBD-6591DD4F3EE1}" type="presParOf" srcId="{8188B160-A4CD-4544-B740-8C701698B18C}" destId="{44CC1179-BCE5-544B-9B4C-8E6A7E95188F}" srcOrd="1" destOrd="0" presId="urn:microsoft.com/office/officeart/2005/8/layout/orgChart1"/>
    <dgm:cxn modelId="{F668BD68-3764-E146-AD94-B3850C3D4E8A}" type="presParOf" srcId="{AE0AE0FD-F81F-9B49-BB47-A71D168B23BC}" destId="{84D04184-32CD-0D47-B571-54261360E24F}" srcOrd="1" destOrd="0" presId="urn:microsoft.com/office/officeart/2005/8/layout/orgChart1"/>
    <dgm:cxn modelId="{80648D9B-219A-564B-86DB-E8EA902EE594}" type="presParOf" srcId="{84D04184-32CD-0D47-B571-54261360E24F}" destId="{12738BDF-833A-9645-9735-08E3A9693C22}" srcOrd="0" destOrd="0" presId="urn:microsoft.com/office/officeart/2005/8/layout/orgChart1"/>
    <dgm:cxn modelId="{B6E83ACC-1E6B-FA42-A256-30A27A95B36B}" type="presParOf" srcId="{84D04184-32CD-0D47-B571-54261360E24F}" destId="{AFCC8BD1-6F3F-F644-A713-3B0DB67CED67}" srcOrd="1" destOrd="0" presId="urn:microsoft.com/office/officeart/2005/8/layout/orgChart1"/>
    <dgm:cxn modelId="{3BA50943-F1DF-6D46-B313-2B7D31F957D2}" type="presParOf" srcId="{AFCC8BD1-6F3F-F644-A713-3B0DB67CED67}" destId="{85C6AEE9-5EB4-EE4E-86B8-E37AE4EB68F2}" srcOrd="0" destOrd="0" presId="urn:microsoft.com/office/officeart/2005/8/layout/orgChart1"/>
    <dgm:cxn modelId="{AFAF7B32-CE6D-2640-BE18-3F355BAB466B}" type="presParOf" srcId="{85C6AEE9-5EB4-EE4E-86B8-E37AE4EB68F2}" destId="{7BBCD0DB-F3E8-1344-AD33-41CB07D5014C}" srcOrd="0" destOrd="0" presId="urn:microsoft.com/office/officeart/2005/8/layout/orgChart1"/>
    <dgm:cxn modelId="{65892BD2-4DB9-7D4A-81A2-78A713DF02F8}" type="presParOf" srcId="{85C6AEE9-5EB4-EE4E-86B8-E37AE4EB68F2}" destId="{61A50158-AF3C-1E47-9C1E-F5F188212A99}" srcOrd="1" destOrd="0" presId="urn:microsoft.com/office/officeart/2005/8/layout/orgChart1"/>
    <dgm:cxn modelId="{B27CFB46-E14C-CD4D-9072-DE1C35940C40}" type="presParOf" srcId="{AFCC8BD1-6F3F-F644-A713-3B0DB67CED67}" destId="{8C6DC592-E3AE-084B-9836-B01E5E5F7D3D}" srcOrd="1" destOrd="0" presId="urn:microsoft.com/office/officeart/2005/8/layout/orgChart1"/>
    <dgm:cxn modelId="{3776D776-210B-2D41-832C-C8A0D271A7B4}" type="presParOf" srcId="{AFCC8BD1-6F3F-F644-A713-3B0DB67CED67}" destId="{1FB3E98E-ACFD-8B4C-A3E6-9C0F33D9A860}" srcOrd="2" destOrd="0" presId="urn:microsoft.com/office/officeart/2005/8/layout/orgChart1"/>
    <dgm:cxn modelId="{8ED0B7DA-7D79-2443-B8EA-A2AC00BD8273}" type="presParOf" srcId="{84D04184-32CD-0D47-B571-54261360E24F}" destId="{32D09F4E-2ECC-0846-9EF0-39A6939A1E30}" srcOrd="2" destOrd="0" presId="urn:microsoft.com/office/officeart/2005/8/layout/orgChart1"/>
    <dgm:cxn modelId="{3A2CD0DA-7770-8647-8AF1-EF2F2BA06FA9}" type="presParOf" srcId="{84D04184-32CD-0D47-B571-54261360E24F}" destId="{C1F60CBF-8CF0-504B-A498-65EAD590CDEE}" srcOrd="3" destOrd="0" presId="urn:microsoft.com/office/officeart/2005/8/layout/orgChart1"/>
    <dgm:cxn modelId="{9D33844B-3357-4F49-8C8D-E49D48F7DA95}" type="presParOf" srcId="{C1F60CBF-8CF0-504B-A498-65EAD590CDEE}" destId="{6389F9D2-56D1-734E-ADB3-A495AD2D2120}" srcOrd="0" destOrd="0" presId="urn:microsoft.com/office/officeart/2005/8/layout/orgChart1"/>
    <dgm:cxn modelId="{77C730D5-E8A7-8A46-AA46-0A6A75375603}" type="presParOf" srcId="{6389F9D2-56D1-734E-ADB3-A495AD2D2120}" destId="{DCB97AC8-7EA9-EE45-BDD9-A599DE931DD7}" srcOrd="0" destOrd="0" presId="urn:microsoft.com/office/officeart/2005/8/layout/orgChart1"/>
    <dgm:cxn modelId="{84071D20-0567-4540-B655-05ED05567BC8}" type="presParOf" srcId="{6389F9D2-56D1-734E-ADB3-A495AD2D2120}" destId="{3CC66C4B-B567-BE4B-B782-E850199668EF}" srcOrd="1" destOrd="0" presId="urn:microsoft.com/office/officeart/2005/8/layout/orgChart1"/>
    <dgm:cxn modelId="{C018629B-3286-5447-81BD-021102F881B2}" type="presParOf" srcId="{C1F60CBF-8CF0-504B-A498-65EAD590CDEE}" destId="{4038A355-3F8A-2949-B4F4-834101DA25A3}" srcOrd="1" destOrd="0" presId="urn:microsoft.com/office/officeart/2005/8/layout/orgChart1"/>
    <dgm:cxn modelId="{4433F3C1-2CC0-A14D-A6DF-10ABA366232F}" type="presParOf" srcId="{C1F60CBF-8CF0-504B-A498-65EAD590CDEE}" destId="{BC7BE116-9EE8-E345-8E33-5CA65D6786F4}" srcOrd="2" destOrd="0" presId="urn:microsoft.com/office/officeart/2005/8/layout/orgChart1"/>
    <dgm:cxn modelId="{CB3BF9F3-2692-4041-B373-C1AF5B12B419}" type="presParOf" srcId="{84D04184-32CD-0D47-B571-54261360E24F}" destId="{178A6856-1C78-944F-B2D0-150893F1BF86}" srcOrd="4" destOrd="0" presId="urn:microsoft.com/office/officeart/2005/8/layout/orgChart1"/>
    <dgm:cxn modelId="{A3CB288E-F4BB-C645-B85D-26B5320AC165}" type="presParOf" srcId="{84D04184-32CD-0D47-B571-54261360E24F}" destId="{BF26EB65-7FC7-9742-ADB7-22DC886045F4}" srcOrd="5" destOrd="0" presId="urn:microsoft.com/office/officeart/2005/8/layout/orgChart1"/>
    <dgm:cxn modelId="{EFD0A684-70CF-464A-9863-2505B3C6E73D}" type="presParOf" srcId="{BF26EB65-7FC7-9742-ADB7-22DC886045F4}" destId="{E711CACF-0179-7848-8178-4EE4C889A76A}" srcOrd="0" destOrd="0" presId="urn:microsoft.com/office/officeart/2005/8/layout/orgChart1"/>
    <dgm:cxn modelId="{FD087097-9086-AC47-A266-2CF9536F4905}" type="presParOf" srcId="{E711CACF-0179-7848-8178-4EE4C889A76A}" destId="{4FA1DFA7-4F39-C948-B6C6-9149759BA7E7}" srcOrd="0" destOrd="0" presId="urn:microsoft.com/office/officeart/2005/8/layout/orgChart1"/>
    <dgm:cxn modelId="{0879152E-FBF3-E74C-8955-D489BB102BBB}" type="presParOf" srcId="{E711CACF-0179-7848-8178-4EE4C889A76A}" destId="{77CC4AA6-E611-D546-8AAD-FDD2550D0B3C}" srcOrd="1" destOrd="0" presId="urn:microsoft.com/office/officeart/2005/8/layout/orgChart1"/>
    <dgm:cxn modelId="{79499DF9-1B5D-1547-8E00-34C0CD2FEEF3}" type="presParOf" srcId="{BF26EB65-7FC7-9742-ADB7-22DC886045F4}" destId="{7C46D0DE-7AC0-DB4B-9A62-85C1886190C9}" srcOrd="1" destOrd="0" presId="urn:microsoft.com/office/officeart/2005/8/layout/orgChart1"/>
    <dgm:cxn modelId="{991D61F6-CFD1-1741-B689-B88168155B55}" type="presParOf" srcId="{BF26EB65-7FC7-9742-ADB7-22DC886045F4}" destId="{B5CEB0CE-1761-AC4E-9F73-06B4FAE081A7}" srcOrd="2" destOrd="0" presId="urn:microsoft.com/office/officeart/2005/8/layout/orgChart1"/>
    <dgm:cxn modelId="{C0C2B1A5-0715-DA42-9DB7-13AAB8126299}" type="presParOf" srcId="{AE0AE0FD-F81F-9B49-BB47-A71D168B23BC}" destId="{3E38E333-6AFA-B640-9C22-647FE4EC4DF3}" srcOrd="2" destOrd="0" presId="urn:microsoft.com/office/officeart/2005/8/layout/orgChart1"/>
    <dgm:cxn modelId="{FD7E1890-B8F1-B346-A30E-0170CE906CE4}" type="presParOf" srcId="{5491C5BF-AE74-0F48-AF8E-1FBB260E53E3}" destId="{AFFB9971-677A-D54E-B2B8-80771A0A4B30}" srcOrd="2" destOrd="0" presId="urn:microsoft.com/office/officeart/2005/8/layout/orgChart1"/>
    <dgm:cxn modelId="{512A4A0C-7738-C64A-AC19-4B4EFD41283D}" type="presParOf" srcId="{5491C5BF-AE74-0F48-AF8E-1FBB260E53E3}" destId="{B975F31D-B77C-9D4A-BEB7-BE9772C1AF94}" srcOrd="3" destOrd="0" presId="urn:microsoft.com/office/officeart/2005/8/layout/orgChart1"/>
    <dgm:cxn modelId="{407C2526-6BB8-B54C-A560-DBE554D0A7FD}" type="presParOf" srcId="{B975F31D-B77C-9D4A-BEB7-BE9772C1AF94}" destId="{66DA9649-DE5E-264B-AAE0-7D0C7FA6FFDD}" srcOrd="0" destOrd="0" presId="urn:microsoft.com/office/officeart/2005/8/layout/orgChart1"/>
    <dgm:cxn modelId="{CB88A15C-3A73-7B4A-8F5F-962D5AB5391E}" type="presParOf" srcId="{66DA9649-DE5E-264B-AAE0-7D0C7FA6FFDD}" destId="{E221B600-C020-9745-B4D8-22729E4C27E3}" srcOrd="0" destOrd="0" presId="urn:microsoft.com/office/officeart/2005/8/layout/orgChart1"/>
    <dgm:cxn modelId="{2E0DFC7F-AF41-8540-9A25-2835CECD08CE}" type="presParOf" srcId="{66DA9649-DE5E-264B-AAE0-7D0C7FA6FFDD}" destId="{D675C16B-5D42-604C-9E74-ABCA6D1A647D}" srcOrd="1" destOrd="0" presId="urn:microsoft.com/office/officeart/2005/8/layout/orgChart1"/>
    <dgm:cxn modelId="{E2AB98C9-5B6E-104A-B973-95D8618B3BDE}" type="presParOf" srcId="{B975F31D-B77C-9D4A-BEB7-BE9772C1AF94}" destId="{90AF941C-916E-9F4A-AAD3-035A746F704A}" srcOrd="1" destOrd="0" presId="urn:microsoft.com/office/officeart/2005/8/layout/orgChart1"/>
    <dgm:cxn modelId="{F0688ADB-981E-2B42-85C1-2F92D37CC311}" type="presParOf" srcId="{90AF941C-916E-9F4A-AAD3-035A746F704A}" destId="{DE5919B0-AB42-5B43-A873-B7C162FB270C}" srcOrd="0" destOrd="0" presId="urn:microsoft.com/office/officeart/2005/8/layout/orgChart1"/>
    <dgm:cxn modelId="{F297CDF5-4B81-A945-AEBA-B0164B5F0D8E}" type="presParOf" srcId="{90AF941C-916E-9F4A-AAD3-035A746F704A}" destId="{430AC7C1-FEC2-2E47-BE69-43542960F96E}" srcOrd="1" destOrd="0" presId="urn:microsoft.com/office/officeart/2005/8/layout/orgChart1"/>
    <dgm:cxn modelId="{8AAA1379-64BB-5942-8661-F862E581E739}" type="presParOf" srcId="{430AC7C1-FEC2-2E47-BE69-43542960F96E}" destId="{C7585154-56B0-964A-92B7-B850A67E651B}" srcOrd="0" destOrd="0" presId="urn:microsoft.com/office/officeart/2005/8/layout/orgChart1"/>
    <dgm:cxn modelId="{390C1900-78EF-E343-9054-4CF141332C64}" type="presParOf" srcId="{C7585154-56B0-964A-92B7-B850A67E651B}" destId="{201420CF-5AB2-664D-9373-84EBBAFC7437}" srcOrd="0" destOrd="0" presId="urn:microsoft.com/office/officeart/2005/8/layout/orgChart1"/>
    <dgm:cxn modelId="{95A6752C-739C-4041-9462-F4C83E594D1F}" type="presParOf" srcId="{C7585154-56B0-964A-92B7-B850A67E651B}" destId="{7F172549-E1C4-0D4E-8C4B-8F3C38FDAAEE}" srcOrd="1" destOrd="0" presId="urn:microsoft.com/office/officeart/2005/8/layout/orgChart1"/>
    <dgm:cxn modelId="{A64306A5-D566-CE4C-A2A8-224783003F37}" type="presParOf" srcId="{430AC7C1-FEC2-2E47-BE69-43542960F96E}" destId="{240977F7-781E-1C45-A44C-FFE0938254C1}" srcOrd="1" destOrd="0" presId="urn:microsoft.com/office/officeart/2005/8/layout/orgChart1"/>
    <dgm:cxn modelId="{803D816B-C512-2F4A-B389-5ADC3DF40805}" type="presParOf" srcId="{430AC7C1-FEC2-2E47-BE69-43542960F96E}" destId="{9B810F19-1AEE-B345-A2CE-76415973CECE}" srcOrd="2" destOrd="0" presId="urn:microsoft.com/office/officeart/2005/8/layout/orgChart1"/>
    <dgm:cxn modelId="{DA2347C9-D404-E745-BB8E-A517C642BFE4}" type="presParOf" srcId="{90AF941C-916E-9F4A-AAD3-035A746F704A}" destId="{A38E9997-9B05-CF4D-90B1-80B5DDB0420C}" srcOrd="2" destOrd="0" presId="urn:microsoft.com/office/officeart/2005/8/layout/orgChart1"/>
    <dgm:cxn modelId="{F8EAC0A2-8A79-DF44-8755-2DA8DCD8E43C}" type="presParOf" srcId="{90AF941C-916E-9F4A-AAD3-035A746F704A}" destId="{84A93606-2A0F-494E-82D6-A4AAAAE62DCB}" srcOrd="3" destOrd="0" presId="urn:microsoft.com/office/officeart/2005/8/layout/orgChart1"/>
    <dgm:cxn modelId="{8E082B40-3E12-7D42-8027-2CB6DC7B0C57}" type="presParOf" srcId="{84A93606-2A0F-494E-82D6-A4AAAAE62DCB}" destId="{6D5D17CF-DC42-5C46-9348-22555FBE8CF5}" srcOrd="0" destOrd="0" presId="urn:microsoft.com/office/officeart/2005/8/layout/orgChart1"/>
    <dgm:cxn modelId="{8FA71C90-EA4C-0346-9FC4-FE1B1BE586ED}" type="presParOf" srcId="{6D5D17CF-DC42-5C46-9348-22555FBE8CF5}" destId="{44E2AEEB-2892-2A40-A99A-511AEF398E58}" srcOrd="0" destOrd="0" presId="urn:microsoft.com/office/officeart/2005/8/layout/orgChart1"/>
    <dgm:cxn modelId="{CAE90EC4-1771-2A4F-8877-F7715506458A}" type="presParOf" srcId="{6D5D17CF-DC42-5C46-9348-22555FBE8CF5}" destId="{5A9E44BC-1938-1241-82BF-C7B6DBC93F94}" srcOrd="1" destOrd="0" presId="urn:microsoft.com/office/officeart/2005/8/layout/orgChart1"/>
    <dgm:cxn modelId="{D9E77852-C761-EE40-B3E5-B2355FE17A5C}" type="presParOf" srcId="{84A93606-2A0F-494E-82D6-A4AAAAE62DCB}" destId="{7B45878D-C339-4945-A869-52A6676F7F58}" srcOrd="1" destOrd="0" presId="urn:microsoft.com/office/officeart/2005/8/layout/orgChart1"/>
    <dgm:cxn modelId="{461C9A09-1A5A-FD47-8C79-98D3A28F133D}" type="presParOf" srcId="{84A93606-2A0F-494E-82D6-A4AAAAE62DCB}" destId="{CD86E47D-6373-C243-91D8-4CB0A2A0FB9F}" srcOrd="2" destOrd="0" presId="urn:microsoft.com/office/officeart/2005/8/layout/orgChart1"/>
    <dgm:cxn modelId="{2C23986E-F871-C643-8B1C-73724002F919}" type="presParOf" srcId="{90AF941C-916E-9F4A-AAD3-035A746F704A}" destId="{97FE6534-F24A-234D-8964-A9675F7B24F7}" srcOrd="4" destOrd="0" presId="urn:microsoft.com/office/officeart/2005/8/layout/orgChart1"/>
    <dgm:cxn modelId="{C6C20EFB-85A0-D84A-9A18-44DC6F5B5D6F}" type="presParOf" srcId="{90AF941C-916E-9F4A-AAD3-035A746F704A}" destId="{2CFF6699-4D79-B945-B12D-E6E710591572}" srcOrd="5" destOrd="0" presId="urn:microsoft.com/office/officeart/2005/8/layout/orgChart1"/>
    <dgm:cxn modelId="{D7A50AED-C1AB-324B-A7E5-E23C5AFA219F}" type="presParOf" srcId="{2CFF6699-4D79-B945-B12D-E6E710591572}" destId="{885B3BC0-11D5-CD46-AC26-5CBB96D631D8}" srcOrd="0" destOrd="0" presId="urn:microsoft.com/office/officeart/2005/8/layout/orgChart1"/>
    <dgm:cxn modelId="{BBCE3616-12AA-7B46-ACA8-A148C53F648E}" type="presParOf" srcId="{885B3BC0-11D5-CD46-AC26-5CBB96D631D8}" destId="{41FAD43D-F356-6C47-A640-5728E5C1B53D}" srcOrd="0" destOrd="0" presId="urn:microsoft.com/office/officeart/2005/8/layout/orgChart1"/>
    <dgm:cxn modelId="{4657FECC-7FBA-8849-8C3F-BF752A24A99B}" type="presParOf" srcId="{885B3BC0-11D5-CD46-AC26-5CBB96D631D8}" destId="{F522BB29-3B4D-9245-95F9-7F217E96A3A1}" srcOrd="1" destOrd="0" presId="urn:microsoft.com/office/officeart/2005/8/layout/orgChart1"/>
    <dgm:cxn modelId="{486336E3-5126-2740-AB7B-1882EDD81278}" type="presParOf" srcId="{2CFF6699-4D79-B945-B12D-E6E710591572}" destId="{E5FA077A-4B37-7841-9C81-AFE60BF17DD7}" srcOrd="1" destOrd="0" presId="urn:microsoft.com/office/officeart/2005/8/layout/orgChart1"/>
    <dgm:cxn modelId="{783A6D1C-93F9-7C46-8575-2C3FC8A3B2EC}" type="presParOf" srcId="{2CFF6699-4D79-B945-B12D-E6E710591572}" destId="{5B57A4A9-0A26-544A-A26A-9974CD6DF771}" srcOrd="2" destOrd="0" presId="urn:microsoft.com/office/officeart/2005/8/layout/orgChart1"/>
    <dgm:cxn modelId="{96A945F5-8F29-AA41-8EA3-8DF3DE94DE42}" type="presParOf" srcId="{B975F31D-B77C-9D4A-BEB7-BE9772C1AF94}" destId="{00DA988F-FBD4-C54D-8AC7-00F13D71A25C}" srcOrd="2" destOrd="0" presId="urn:microsoft.com/office/officeart/2005/8/layout/orgChart1"/>
    <dgm:cxn modelId="{737300F5-62FD-C848-835A-F30E9AF1AEDC}" type="presParOf" srcId="{5491C5BF-AE74-0F48-AF8E-1FBB260E53E3}" destId="{7AE02DEF-4A86-BF4D-B6A9-251310A3CA4E}" srcOrd="4" destOrd="0" presId="urn:microsoft.com/office/officeart/2005/8/layout/orgChart1"/>
    <dgm:cxn modelId="{40EE0FE1-586B-8C46-B482-AEE2E1B04B79}" type="presParOf" srcId="{5491C5BF-AE74-0F48-AF8E-1FBB260E53E3}" destId="{AD533D8F-E4EA-084B-8211-6B41EFD423EE}" srcOrd="5" destOrd="0" presId="urn:microsoft.com/office/officeart/2005/8/layout/orgChart1"/>
    <dgm:cxn modelId="{0FECBE81-5063-F749-B3F8-FBD6E420E3D5}" type="presParOf" srcId="{AD533D8F-E4EA-084B-8211-6B41EFD423EE}" destId="{CB5EC020-2FAB-A846-B4E5-2C3062107514}" srcOrd="0" destOrd="0" presId="urn:microsoft.com/office/officeart/2005/8/layout/orgChart1"/>
    <dgm:cxn modelId="{C32AD4AF-8581-2741-B749-1E8E53E00876}" type="presParOf" srcId="{CB5EC020-2FAB-A846-B4E5-2C3062107514}" destId="{D6FE9D91-3ED3-0C41-8796-67C746860733}" srcOrd="0" destOrd="0" presId="urn:microsoft.com/office/officeart/2005/8/layout/orgChart1"/>
    <dgm:cxn modelId="{08F958F4-F162-1548-99B3-DA052C6AD248}" type="presParOf" srcId="{CB5EC020-2FAB-A846-B4E5-2C3062107514}" destId="{7C3384B7-0954-E945-ACCF-B3502DF96276}" srcOrd="1" destOrd="0" presId="urn:microsoft.com/office/officeart/2005/8/layout/orgChart1"/>
    <dgm:cxn modelId="{2023CAF2-80AF-C545-B22C-2F283BC387A4}" type="presParOf" srcId="{AD533D8F-E4EA-084B-8211-6B41EFD423EE}" destId="{6C423855-D050-9B49-9105-F430AEC0AABA}" srcOrd="1" destOrd="0" presId="urn:microsoft.com/office/officeart/2005/8/layout/orgChart1"/>
    <dgm:cxn modelId="{86895765-5CAA-164F-96EF-1E94F38C5591}" type="presParOf" srcId="{6C423855-D050-9B49-9105-F430AEC0AABA}" destId="{69F8EF35-C0FB-5442-BBE7-CB57B4D9D244}" srcOrd="0" destOrd="0" presId="urn:microsoft.com/office/officeart/2005/8/layout/orgChart1"/>
    <dgm:cxn modelId="{316F71B6-FE72-F34F-AD99-65FFC6C063D2}" type="presParOf" srcId="{6C423855-D050-9B49-9105-F430AEC0AABA}" destId="{0DD274C7-45B1-E045-99C8-3BC993B14830}" srcOrd="1" destOrd="0" presId="urn:microsoft.com/office/officeart/2005/8/layout/orgChart1"/>
    <dgm:cxn modelId="{AAB742BD-59A8-D944-8002-7432AF82FF01}" type="presParOf" srcId="{0DD274C7-45B1-E045-99C8-3BC993B14830}" destId="{081C671A-C996-984E-91F4-F0FB643C43F7}" srcOrd="0" destOrd="0" presId="urn:microsoft.com/office/officeart/2005/8/layout/orgChart1"/>
    <dgm:cxn modelId="{1FF7F0F9-AFE8-CE4D-A5F6-36A9137FEC83}" type="presParOf" srcId="{081C671A-C996-984E-91F4-F0FB643C43F7}" destId="{7A4E017F-D298-F848-9822-17CE3FF1553C}" srcOrd="0" destOrd="0" presId="urn:microsoft.com/office/officeart/2005/8/layout/orgChart1"/>
    <dgm:cxn modelId="{9F753EA5-CCBF-4D42-823E-840D2FD93AEF}" type="presParOf" srcId="{081C671A-C996-984E-91F4-F0FB643C43F7}" destId="{0226E6E9-0C94-7A4D-AB2B-BBE4F4753366}" srcOrd="1" destOrd="0" presId="urn:microsoft.com/office/officeart/2005/8/layout/orgChart1"/>
    <dgm:cxn modelId="{0E53C1F9-487A-8342-A90A-80A94879C8AF}" type="presParOf" srcId="{0DD274C7-45B1-E045-99C8-3BC993B14830}" destId="{214A7CEC-1D6A-4840-BF32-6789B284E87D}" srcOrd="1" destOrd="0" presId="urn:microsoft.com/office/officeart/2005/8/layout/orgChart1"/>
    <dgm:cxn modelId="{CA6402B1-FAE3-4E41-A1A5-E3C03EC52B3E}" type="presParOf" srcId="{0DD274C7-45B1-E045-99C8-3BC993B14830}" destId="{9D7F42C2-225B-7546-96A2-FFDE0B43ED15}" srcOrd="2" destOrd="0" presId="urn:microsoft.com/office/officeart/2005/8/layout/orgChart1"/>
    <dgm:cxn modelId="{0395F421-C14F-E544-BB92-A669F18D19A3}" type="presParOf" srcId="{6C423855-D050-9B49-9105-F430AEC0AABA}" destId="{90674891-C889-7D4A-9615-0C5F410DE713}" srcOrd="2" destOrd="0" presId="urn:microsoft.com/office/officeart/2005/8/layout/orgChart1"/>
    <dgm:cxn modelId="{BCB0D2BF-BF76-0E4B-8127-25F91E0934C3}" type="presParOf" srcId="{6C423855-D050-9B49-9105-F430AEC0AABA}" destId="{E023CCD0-3079-9542-BE97-32F16C253CB1}" srcOrd="3" destOrd="0" presId="urn:microsoft.com/office/officeart/2005/8/layout/orgChart1"/>
    <dgm:cxn modelId="{EA296B53-C28C-3445-B073-D7AF4A615450}" type="presParOf" srcId="{E023CCD0-3079-9542-BE97-32F16C253CB1}" destId="{7429BE28-B71C-2D49-876E-137E80429F14}" srcOrd="0" destOrd="0" presId="urn:microsoft.com/office/officeart/2005/8/layout/orgChart1"/>
    <dgm:cxn modelId="{0FA7AF6A-91CE-3341-BE34-530B0BFDC38F}" type="presParOf" srcId="{7429BE28-B71C-2D49-876E-137E80429F14}" destId="{E944ABB3-7F0C-F049-9C2D-70A633C71F3D}" srcOrd="0" destOrd="0" presId="urn:microsoft.com/office/officeart/2005/8/layout/orgChart1"/>
    <dgm:cxn modelId="{A60FC071-4BA8-DB44-8EE7-AD593DE4FC96}" type="presParOf" srcId="{7429BE28-B71C-2D49-876E-137E80429F14}" destId="{3B5C16BC-89A4-C840-AB53-B974CF908444}" srcOrd="1" destOrd="0" presId="urn:microsoft.com/office/officeart/2005/8/layout/orgChart1"/>
    <dgm:cxn modelId="{7B1C365E-D6BB-E149-B764-5F2357976504}" type="presParOf" srcId="{E023CCD0-3079-9542-BE97-32F16C253CB1}" destId="{BACFA7B5-C9E3-C24E-B084-6187EF48AD74}" srcOrd="1" destOrd="0" presId="urn:microsoft.com/office/officeart/2005/8/layout/orgChart1"/>
    <dgm:cxn modelId="{606A53E4-A8C9-A94C-9871-5DDB0B7BBCA9}" type="presParOf" srcId="{E023CCD0-3079-9542-BE97-32F16C253CB1}" destId="{0A08E2EE-E6D0-E547-84FB-313A6E22E905}" srcOrd="2" destOrd="0" presId="urn:microsoft.com/office/officeart/2005/8/layout/orgChart1"/>
    <dgm:cxn modelId="{526F4F85-86A1-2147-BB5A-B8D828DA0B99}" type="presParOf" srcId="{6C423855-D050-9B49-9105-F430AEC0AABA}" destId="{3B1CC597-AB9C-B64E-8525-F105B3C37EA1}" srcOrd="4" destOrd="0" presId="urn:microsoft.com/office/officeart/2005/8/layout/orgChart1"/>
    <dgm:cxn modelId="{71837511-1978-B646-A168-D473DCC798D6}" type="presParOf" srcId="{6C423855-D050-9B49-9105-F430AEC0AABA}" destId="{ED62B0FD-C831-6944-B00D-D19DE3FB79D7}" srcOrd="5" destOrd="0" presId="urn:microsoft.com/office/officeart/2005/8/layout/orgChart1"/>
    <dgm:cxn modelId="{1C66039F-1B0F-1845-B4AA-56AFE68B43F1}" type="presParOf" srcId="{ED62B0FD-C831-6944-B00D-D19DE3FB79D7}" destId="{1A1C5FA3-0C51-C145-B745-3A5BF7D762E2}" srcOrd="0" destOrd="0" presId="urn:microsoft.com/office/officeart/2005/8/layout/orgChart1"/>
    <dgm:cxn modelId="{F02791AA-3301-F742-8910-473B431C001F}" type="presParOf" srcId="{1A1C5FA3-0C51-C145-B745-3A5BF7D762E2}" destId="{B7C945C8-F619-6B46-BAF4-D51A0CD91541}" srcOrd="0" destOrd="0" presId="urn:microsoft.com/office/officeart/2005/8/layout/orgChart1"/>
    <dgm:cxn modelId="{8F595CA5-4D79-F340-B8A5-78D01ACB8A7A}" type="presParOf" srcId="{1A1C5FA3-0C51-C145-B745-3A5BF7D762E2}" destId="{A2C7231B-AB0E-6846-AEC5-6A59F4FFF056}" srcOrd="1" destOrd="0" presId="urn:microsoft.com/office/officeart/2005/8/layout/orgChart1"/>
    <dgm:cxn modelId="{372A5D97-CAE7-6047-B753-0E2D04FFDDC2}" type="presParOf" srcId="{ED62B0FD-C831-6944-B00D-D19DE3FB79D7}" destId="{246BCE6A-E35F-D649-BA81-BC38549A3730}" srcOrd="1" destOrd="0" presId="urn:microsoft.com/office/officeart/2005/8/layout/orgChart1"/>
    <dgm:cxn modelId="{B222562E-BACE-B04D-81AB-7318B6003665}" type="presParOf" srcId="{ED62B0FD-C831-6944-B00D-D19DE3FB79D7}" destId="{87B2471C-D3D6-914C-9CC5-F583B1EDEF41}" srcOrd="2" destOrd="0" presId="urn:microsoft.com/office/officeart/2005/8/layout/orgChart1"/>
    <dgm:cxn modelId="{8C62689E-E1CF-7748-B7E9-07B7752D043D}" type="presParOf" srcId="{AD533D8F-E4EA-084B-8211-6B41EFD423EE}" destId="{EE403722-523F-3F47-AC1F-45662273EFDD}" srcOrd="2" destOrd="0" presId="urn:microsoft.com/office/officeart/2005/8/layout/orgChart1"/>
    <dgm:cxn modelId="{79FC490C-B8F4-1F47-8FC1-D48D8BE40E05}" type="presParOf" srcId="{5491C5BF-AE74-0F48-AF8E-1FBB260E53E3}" destId="{A86CB6BC-B3D2-7E44-B72C-6CC8C714077A}" srcOrd="6" destOrd="0" presId="urn:microsoft.com/office/officeart/2005/8/layout/orgChart1"/>
    <dgm:cxn modelId="{1B04D99D-FFBC-E04D-9EAB-DC8670628BDC}" type="presParOf" srcId="{5491C5BF-AE74-0F48-AF8E-1FBB260E53E3}" destId="{061006C2-26AC-0842-AFFC-7F0020D0E979}" srcOrd="7" destOrd="0" presId="urn:microsoft.com/office/officeart/2005/8/layout/orgChart1"/>
    <dgm:cxn modelId="{76C3B970-BCFA-D243-857F-F8F1DFB708C1}" type="presParOf" srcId="{061006C2-26AC-0842-AFFC-7F0020D0E979}" destId="{7F174D96-B37D-4C4A-9261-C03434EEE3FC}" srcOrd="0" destOrd="0" presId="urn:microsoft.com/office/officeart/2005/8/layout/orgChart1"/>
    <dgm:cxn modelId="{72169FF7-AB96-B842-83DD-8AF1331A5FBD}" type="presParOf" srcId="{7F174D96-B37D-4C4A-9261-C03434EEE3FC}" destId="{FEC0FEE5-7B71-2144-956A-9AAB66CEE487}" srcOrd="0" destOrd="0" presId="urn:microsoft.com/office/officeart/2005/8/layout/orgChart1"/>
    <dgm:cxn modelId="{1F937277-5FAF-AC45-923E-847C487793E8}" type="presParOf" srcId="{7F174D96-B37D-4C4A-9261-C03434EEE3FC}" destId="{4AF4DC97-7629-2D47-9CD1-C1225B5071F8}" srcOrd="1" destOrd="0" presId="urn:microsoft.com/office/officeart/2005/8/layout/orgChart1"/>
    <dgm:cxn modelId="{7A6A5D87-0C0B-B449-B75B-3922DEE5D790}" type="presParOf" srcId="{061006C2-26AC-0842-AFFC-7F0020D0E979}" destId="{31D17664-9DBE-0C4A-A24C-14020965EAD4}" srcOrd="1" destOrd="0" presId="urn:microsoft.com/office/officeart/2005/8/layout/orgChart1"/>
    <dgm:cxn modelId="{A0B910B9-D728-7445-BC4B-085421A15346}" type="presParOf" srcId="{31D17664-9DBE-0C4A-A24C-14020965EAD4}" destId="{7F2D30B4-12B2-974E-AE63-194A1EC3DAC6}" srcOrd="0" destOrd="0" presId="urn:microsoft.com/office/officeart/2005/8/layout/orgChart1"/>
    <dgm:cxn modelId="{A26FF356-11F3-364E-9562-0B36172F93A5}" type="presParOf" srcId="{31D17664-9DBE-0C4A-A24C-14020965EAD4}" destId="{6971B710-9B50-404A-8BEC-D5585BE86420}" srcOrd="1" destOrd="0" presId="urn:microsoft.com/office/officeart/2005/8/layout/orgChart1"/>
    <dgm:cxn modelId="{4132B11C-6F1E-E747-912E-E27262D79C79}" type="presParOf" srcId="{6971B710-9B50-404A-8BEC-D5585BE86420}" destId="{1A3C4009-FED9-764F-A36E-AE289622CDB1}" srcOrd="0" destOrd="0" presId="urn:microsoft.com/office/officeart/2005/8/layout/orgChart1"/>
    <dgm:cxn modelId="{862DDF2D-CAC8-5F4E-A22B-68FADCE72E1C}" type="presParOf" srcId="{1A3C4009-FED9-764F-A36E-AE289622CDB1}" destId="{8487EE10-DE94-7E43-812B-01999DC9E8CB}" srcOrd="0" destOrd="0" presId="urn:microsoft.com/office/officeart/2005/8/layout/orgChart1"/>
    <dgm:cxn modelId="{5E1F1C3D-A79D-AC43-AEBD-1540555BA47D}" type="presParOf" srcId="{1A3C4009-FED9-764F-A36E-AE289622CDB1}" destId="{1271639A-AC2B-324C-B916-1D4407759D4A}" srcOrd="1" destOrd="0" presId="urn:microsoft.com/office/officeart/2005/8/layout/orgChart1"/>
    <dgm:cxn modelId="{5A09CB72-06EB-A54B-8DB3-6239A35DBE90}" type="presParOf" srcId="{6971B710-9B50-404A-8BEC-D5585BE86420}" destId="{471216C4-7FAD-CB4D-A404-77C327FB0B57}" srcOrd="1" destOrd="0" presId="urn:microsoft.com/office/officeart/2005/8/layout/orgChart1"/>
    <dgm:cxn modelId="{210C287E-E1E1-C34D-A3F4-184C1C033D41}" type="presParOf" srcId="{6971B710-9B50-404A-8BEC-D5585BE86420}" destId="{655FF313-96D2-9B45-9A4D-031543426C5F}" srcOrd="2" destOrd="0" presId="urn:microsoft.com/office/officeart/2005/8/layout/orgChart1"/>
    <dgm:cxn modelId="{2598B8C8-2E75-4422-9A53-7376199B2C98}" type="presParOf" srcId="{31D17664-9DBE-0C4A-A24C-14020965EAD4}" destId="{FDD98E20-C9F8-4496-A0F7-161F21C587A7}" srcOrd="2" destOrd="0" presId="urn:microsoft.com/office/officeart/2005/8/layout/orgChart1"/>
    <dgm:cxn modelId="{476CD57C-D914-4923-B021-E59E93722E1A}" type="presParOf" srcId="{31D17664-9DBE-0C4A-A24C-14020965EAD4}" destId="{3D610332-2A10-4FD1-AC41-4B3815449E17}" srcOrd="3" destOrd="0" presId="urn:microsoft.com/office/officeart/2005/8/layout/orgChart1"/>
    <dgm:cxn modelId="{9DAA180F-8BC6-4C91-B541-9648CD90594F}" type="presParOf" srcId="{3D610332-2A10-4FD1-AC41-4B3815449E17}" destId="{0CDE499C-1176-4027-A325-756E860824A2}" srcOrd="0" destOrd="0" presId="urn:microsoft.com/office/officeart/2005/8/layout/orgChart1"/>
    <dgm:cxn modelId="{E4EEEA68-F7D0-4E1F-80E7-DD1319D0038D}" type="presParOf" srcId="{0CDE499C-1176-4027-A325-756E860824A2}" destId="{42AC22CF-96FA-417B-9770-D30022421B75}" srcOrd="0" destOrd="0" presId="urn:microsoft.com/office/officeart/2005/8/layout/orgChart1"/>
    <dgm:cxn modelId="{E2A6DF5D-2B8B-4FCD-BBCD-7CFFEF064E3B}" type="presParOf" srcId="{0CDE499C-1176-4027-A325-756E860824A2}" destId="{1F428CEC-C3D3-4178-AD1D-11B9357172DB}" srcOrd="1" destOrd="0" presId="urn:microsoft.com/office/officeart/2005/8/layout/orgChart1"/>
    <dgm:cxn modelId="{2F1A4054-2B33-463C-9E19-D486823E7CD2}" type="presParOf" srcId="{3D610332-2A10-4FD1-AC41-4B3815449E17}" destId="{5CB6A44B-37E1-42F8-B038-E66104BCB4D2}" srcOrd="1" destOrd="0" presId="urn:microsoft.com/office/officeart/2005/8/layout/orgChart1"/>
    <dgm:cxn modelId="{7C3553E4-CBAD-415B-96A6-BF5C5669A5C3}" type="presParOf" srcId="{3D610332-2A10-4FD1-AC41-4B3815449E17}" destId="{576BA2AF-2899-459A-87EF-304E5AF8116F}" srcOrd="2" destOrd="0" presId="urn:microsoft.com/office/officeart/2005/8/layout/orgChart1"/>
    <dgm:cxn modelId="{B3EC81EC-3381-5B49-8CE2-305198DF5BF6}" type="presParOf" srcId="{31D17664-9DBE-0C4A-A24C-14020965EAD4}" destId="{95299AAA-406E-3A4B-9696-212C50348A59}" srcOrd="4" destOrd="0" presId="urn:microsoft.com/office/officeart/2005/8/layout/orgChart1"/>
    <dgm:cxn modelId="{94CEE40C-C9F6-BA46-B972-7309A2AD5749}" type="presParOf" srcId="{31D17664-9DBE-0C4A-A24C-14020965EAD4}" destId="{CEB37ED9-7879-5F4D-B7E4-D0848DFF5433}" srcOrd="5" destOrd="0" presId="urn:microsoft.com/office/officeart/2005/8/layout/orgChart1"/>
    <dgm:cxn modelId="{2546415A-DE85-5C46-83E5-A4739F02C060}" type="presParOf" srcId="{CEB37ED9-7879-5F4D-B7E4-D0848DFF5433}" destId="{DE69499C-2D03-6045-B996-B2BE3B99450F}" srcOrd="0" destOrd="0" presId="urn:microsoft.com/office/officeart/2005/8/layout/orgChart1"/>
    <dgm:cxn modelId="{CA820AAE-1E0C-0445-9262-7493A396C241}" type="presParOf" srcId="{DE69499C-2D03-6045-B996-B2BE3B99450F}" destId="{EDBC5FAD-BF9E-3F43-9960-49D575D7400A}" srcOrd="0" destOrd="0" presId="urn:microsoft.com/office/officeart/2005/8/layout/orgChart1"/>
    <dgm:cxn modelId="{215C61D0-D61D-B440-815C-51B06E8F5374}" type="presParOf" srcId="{DE69499C-2D03-6045-B996-B2BE3B99450F}" destId="{EC75ADFF-E7E1-514B-AC13-591A1B97BC84}" srcOrd="1" destOrd="0" presId="urn:microsoft.com/office/officeart/2005/8/layout/orgChart1"/>
    <dgm:cxn modelId="{8D1DF43A-979B-F847-B539-C50501B44948}" type="presParOf" srcId="{CEB37ED9-7879-5F4D-B7E4-D0848DFF5433}" destId="{7D9FEDED-CBB8-7746-A512-F897F9131550}" srcOrd="1" destOrd="0" presId="urn:microsoft.com/office/officeart/2005/8/layout/orgChart1"/>
    <dgm:cxn modelId="{A9BEBA31-93BA-FB41-BAA5-A95ECF779E82}" type="presParOf" srcId="{CEB37ED9-7879-5F4D-B7E4-D0848DFF5433}" destId="{64E153E6-F286-D947-87E7-0E4A03E8C7B3}" srcOrd="2" destOrd="0" presId="urn:microsoft.com/office/officeart/2005/8/layout/orgChart1"/>
    <dgm:cxn modelId="{9A2FE0D2-18D4-E74D-8EBA-4BC2A2FEC919}" type="presParOf" srcId="{061006C2-26AC-0842-AFFC-7F0020D0E979}" destId="{BB2C544D-9A2F-1B42-942A-2F66D842D74A}" srcOrd="2" destOrd="0" presId="urn:microsoft.com/office/officeart/2005/8/layout/orgChart1"/>
    <dgm:cxn modelId="{E50F80FE-B816-984F-91F3-5A4EC32520C2}" type="presParOf" srcId="{4CE2DFCC-B962-9647-8F97-43EA8490A82D}" destId="{CD7E66CE-BC5B-7646-B2C6-3D0746EB751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7C882A-CA3F-AA4B-AEBE-6F11A10FC27C}" type="doc">
      <dgm:prSet loTypeId="urn:microsoft.com/office/officeart/2005/8/layout/hChevron3" loCatId="" qsTypeId="urn:microsoft.com/office/officeart/2005/8/quickstyle/simple1" qsCatId="simple" csTypeId="urn:microsoft.com/office/officeart/2005/8/colors/colorful1" csCatId="colorful" phldr="1"/>
      <dgm:spPr/>
    </dgm:pt>
    <dgm:pt modelId="{C9588502-14FD-3745-AF5D-1F47D0E1D383}">
      <dgm:prSet phldrT="[Text]"/>
      <dgm:spPr/>
      <dgm:t>
        <a:bodyPr/>
        <a:lstStyle/>
        <a:p>
          <a:r>
            <a:rPr lang="en-GB" dirty="0">
              <a:latin typeface="Arial" panose="020B0604020202020204" pitchFamily="34" charset="0"/>
              <a:cs typeface="Arial" panose="020B0604020202020204" pitchFamily="34" charset="0"/>
            </a:rPr>
            <a:t>NDP 2030</a:t>
          </a:r>
        </a:p>
      </dgm:t>
    </dgm:pt>
    <dgm:pt modelId="{AFF21E60-AABD-3D49-8A1D-0ABD1BC94ED7}" type="parTrans" cxnId="{7DCFBD53-4D1A-8240-8DD8-E6E1434D5E04}">
      <dgm:prSet/>
      <dgm:spPr/>
      <dgm:t>
        <a:bodyPr/>
        <a:lstStyle/>
        <a:p>
          <a:endParaRPr lang="en-GB">
            <a:latin typeface="Arial" panose="020B0604020202020204" pitchFamily="34" charset="0"/>
            <a:cs typeface="Arial" panose="020B0604020202020204" pitchFamily="34" charset="0"/>
          </a:endParaRPr>
        </a:p>
      </dgm:t>
    </dgm:pt>
    <dgm:pt modelId="{AF405924-35CC-9248-8920-5253F8D86A90}" type="sibTrans" cxnId="{7DCFBD53-4D1A-8240-8DD8-E6E1434D5E04}">
      <dgm:prSet/>
      <dgm:spPr/>
      <dgm:t>
        <a:bodyPr/>
        <a:lstStyle/>
        <a:p>
          <a:endParaRPr lang="en-GB">
            <a:latin typeface="Arial" panose="020B0604020202020204" pitchFamily="34" charset="0"/>
            <a:cs typeface="Arial" panose="020B0604020202020204" pitchFamily="34" charset="0"/>
          </a:endParaRPr>
        </a:p>
      </dgm:t>
    </dgm:pt>
    <dgm:pt modelId="{30C290D5-1510-1743-9003-BE54A27188F2}">
      <dgm:prSet phldrT="[Text]"/>
      <dgm:spPr/>
      <dgm:t>
        <a:bodyPr/>
        <a:lstStyle/>
        <a:p>
          <a:r>
            <a:rPr lang="en-GB" dirty="0">
              <a:latin typeface="Arial" panose="020B0604020202020204" pitchFamily="34" charset="0"/>
              <a:cs typeface="Arial" panose="020B0604020202020204" pitchFamily="34" charset="0"/>
            </a:rPr>
            <a:t>MTSF 2019-2024</a:t>
          </a:r>
        </a:p>
      </dgm:t>
    </dgm:pt>
    <dgm:pt modelId="{B667F0EA-7012-6B4B-A64B-72555769A80C}" type="parTrans" cxnId="{D1A7A6A1-8472-704E-979B-7977B245C5E8}">
      <dgm:prSet/>
      <dgm:spPr/>
      <dgm:t>
        <a:bodyPr/>
        <a:lstStyle/>
        <a:p>
          <a:endParaRPr lang="en-GB">
            <a:latin typeface="Arial" panose="020B0604020202020204" pitchFamily="34" charset="0"/>
            <a:cs typeface="Arial" panose="020B0604020202020204" pitchFamily="34" charset="0"/>
          </a:endParaRPr>
        </a:p>
      </dgm:t>
    </dgm:pt>
    <dgm:pt modelId="{85E90BB6-A5A2-FC42-9F5D-5D41F562995F}" type="sibTrans" cxnId="{D1A7A6A1-8472-704E-979B-7977B245C5E8}">
      <dgm:prSet/>
      <dgm:spPr/>
      <dgm:t>
        <a:bodyPr/>
        <a:lstStyle/>
        <a:p>
          <a:endParaRPr lang="en-GB">
            <a:latin typeface="Arial" panose="020B0604020202020204" pitchFamily="34" charset="0"/>
            <a:cs typeface="Arial" panose="020B0604020202020204" pitchFamily="34" charset="0"/>
          </a:endParaRPr>
        </a:p>
      </dgm:t>
    </dgm:pt>
    <dgm:pt modelId="{39F7D6E5-DC7B-2344-8DF3-8CEC0E899475}">
      <dgm:prSet phldrT="[Text]"/>
      <dgm:spPr/>
      <dgm:t>
        <a:bodyPr/>
        <a:lstStyle/>
        <a:p>
          <a:r>
            <a:rPr lang="en-GB" dirty="0">
              <a:latin typeface="Arial" panose="020B0604020202020204" pitchFamily="34" charset="0"/>
              <a:cs typeface="Arial" panose="020B0604020202020204" pitchFamily="34" charset="0"/>
            </a:rPr>
            <a:t>District Development Model</a:t>
          </a:r>
        </a:p>
      </dgm:t>
    </dgm:pt>
    <dgm:pt modelId="{E12B9142-5BC3-D345-A07D-E2265F141A7C}" type="parTrans" cxnId="{2EFC2704-AE84-D34E-898F-1DA3BE7C15AA}">
      <dgm:prSet/>
      <dgm:spPr/>
      <dgm:t>
        <a:bodyPr/>
        <a:lstStyle/>
        <a:p>
          <a:endParaRPr lang="en-GB">
            <a:latin typeface="Arial" panose="020B0604020202020204" pitchFamily="34" charset="0"/>
            <a:cs typeface="Arial" panose="020B0604020202020204" pitchFamily="34" charset="0"/>
          </a:endParaRPr>
        </a:p>
      </dgm:t>
    </dgm:pt>
    <dgm:pt modelId="{3C9B1574-5CD8-1D43-ADE3-6A1030E71742}" type="sibTrans" cxnId="{2EFC2704-AE84-D34E-898F-1DA3BE7C15AA}">
      <dgm:prSet/>
      <dgm:spPr/>
      <dgm:t>
        <a:bodyPr/>
        <a:lstStyle/>
        <a:p>
          <a:endParaRPr lang="en-GB">
            <a:latin typeface="Arial" panose="020B0604020202020204" pitchFamily="34" charset="0"/>
            <a:cs typeface="Arial" panose="020B0604020202020204" pitchFamily="34" charset="0"/>
          </a:endParaRPr>
        </a:p>
      </dgm:t>
    </dgm:pt>
    <dgm:pt modelId="{0D2716A1-7059-F04F-8DB9-628C3A30457D}" type="pres">
      <dgm:prSet presAssocID="{697C882A-CA3F-AA4B-AEBE-6F11A10FC27C}" presName="Name0" presStyleCnt="0">
        <dgm:presLayoutVars>
          <dgm:dir/>
          <dgm:resizeHandles val="exact"/>
        </dgm:presLayoutVars>
      </dgm:prSet>
      <dgm:spPr/>
    </dgm:pt>
    <dgm:pt modelId="{06E95C9E-62DA-404A-8027-F54BD31E416F}" type="pres">
      <dgm:prSet presAssocID="{C9588502-14FD-3745-AF5D-1F47D0E1D383}" presName="parTxOnly" presStyleLbl="node1" presStyleIdx="0" presStyleCnt="3">
        <dgm:presLayoutVars>
          <dgm:bulletEnabled val="1"/>
        </dgm:presLayoutVars>
      </dgm:prSet>
      <dgm:spPr/>
      <dgm:t>
        <a:bodyPr/>
        <a:lstStyle/>
        <a:p>
          <a:endParaRPr lang="en-US"/>
        </a:p>
      </dgm:t>
    </dgm:pt>
    <dgm:pt modelId="{B1882454-05F1-1148-B9B7-28F2E54E93FD}" type="pres">
      <dgm:prSet presAssocID="{AF405924-35CC-9248-8920-5253F8D86A90}" presName="parSpace" presStyleCnt="0"/>
      <dgm:spPr/>
    </dgm:pt>
    <dgm:pt modelId="{48A600C8-3B44-5B47-AA70-E9A1E961DA4F}" type="pres">
      <dgm:prSet presAssocID="{30C290D5-1510-1743-9003-BE54A27188F2}" presName="parTxOnly" presStyleLbl="node1" presStyleIdx="1" presStyleCnt="3">
        <dgm:presLayoutVars>
          <dgm:bulletEnabled val="1"/>
        </dgm:presLayoutVars>
      </dgm:prSet>
      <dgm:spPr/>
      <dgm:t>
        <a:bodyPr/>
        <a:lstStyle/>
        <a:p>
          <a:endParaRPr lang="en-US"/>
        </a:p>
      </dgm:t>
    </dgm:pt>
    <dgm:pt modelId="{BEC9F4F7-07AB-AC42-A9E7-D01FBF45DBB5}" type="pres">
      <dgm:prSet presAssocID="{85E90BB6-A5A2-FC42-9F5D-5D41F562995F}" presName="parSpace" presStyleCnt="0"/>
      <dgm:spPr/>
    </dgm:pt>
    <dgm:pt modelId="{B7244566-4A82-8447-BE3E-EE384FE4D300}" type="pres">
      <dgm:prSet presAssocID="{39F7D6E5-DC7B-2344-8DF3-8CEC0E899475}" presName="parTxOnly" presStyleLbl="node1" presStyleIdx="2" presStyleCnt="3">
        <dgm:presLayoutVars>
          <dgm:bulletEnabled val="1"/>
        </dgm:presLayoutVars>
      </dgm:prSet>
      <dgm:spPr/>
      <dgm:t>
        <a:bodyPr/>
        <a:lstStyle/>
        <a:p>
          <a:endParaRPr lang="en-US"/>
        </a:p>
      </dgm:t>
    </dgm:pt>
  </dgm:ptLst>
  <dgm:cxnLst>
    <dgm:cxn modelId="{D1A7A6A1-8472-704E-979B-7977B245C5E8}" srcId="{697C882A-CA3F-AA4B-AEBE-6F11A10FC27C}" destId="{30C290D5-1510-1743-9003-BE54A27188F2}" srcOrd="1" destOrd="0" parTransId="{B667F0EA-7012-6B4B-A64B-72555769A80C}" sibTransId="{85E90BB6-A5A2-FC42-9F5D-5D41F562995F}"/>
    <dgm:cxn modelId="{1EE928F5-F7AC-F344-BDA8-949AF0DC11B1}" type="presOf" srcId="{C9588502-14FD-3745-AF5D-1F47D0E1D383}" destId="{06E95C9E-62DA-404A-8027-F54BD31E416F}" srcOrd="0" destOrd="0" presId="urn:microsoft.com/office/officeart/2005/8/layout/hChevron3"/>
    <dgm:cxn modelId="{701612EA-2618-FF45-8D81-57EA88F2CAAA}" type="presOf" srcId="{30C290D5-1510-1743-9003-BE54A27188F2}" destId="{48A600C8-3B44-5B47-AA70-E9A1E961DA4F}" srcOrd="0" destOrd="0" presId="urn:microsoft.com/office/officeart/2005/8/layout/hChevron3"/>
    <dgm:cxn modelId="{5C26D205-3B05-694D-91C5-CF16C6AFBBBE}" type="presOf" srcId="{697C882A-CA3F-AA4B-AEBE-6F11A10FC27C}" destId="{0D2716A1-7059-F04F-8DB9-628C3A30457D}" srcOrd="0" destOrd="0" presId="urn:microsoft.com/office/officeart/2005/8/layout/hChevron3"/>
    <dgm:cxn modelId="{2EFC2704-AE84-D34E-898F-1DA3BE7C15AA}" srcId="{697C882A-CA3F-AA4B-AEBE-6F11A10FC27C}" destId="{39F7D6E5-DC7B-2344-8DF3-8CEC0E899475}" srcOrd="2" destOrd="0" parTransId="{E12B9142-5BC3-D345-A07D-E2265F141A7C}" sibTransId="{3C9B1574-5CD8-1D43-ADE3-6A1030E71742}"/>
    <dgm:cxn modelId="{1C76B5CE-EDD2-C344-B721-430E1524153C}" type="presOf" srcId="{39F7D6E5-DC7B-2344-8DF3-8CEC0E899475}" destId="{B7244566-4A82-8447-BE3E-EE384FE4D300}" srcOrd="0" destOrd="0" presId="urn:microsoft.com/office/officeart/2005/8/layout/hChevron3"/>
    <dgm:cxn modelId="{7DCFBD53-4D1A-8240-8DD8-E6E1434D5E04}" srcId="{697C882A-CA3F-AA4B-AEBE-6F11A10FC27C}" destId="{C9588502-14FD-3745-AF5D-1F47D0E1D383}" srcOrd="0" destOrd="0" parTransId="{AFF21E60-AABD-3D49-8A1D-0ABD1BC94ED7}" sibTransId="{AF405924-35CC-9248-8920-5253F8D86A90}"/>
    <dgm:cxn modelId="{20DAEAB9-ECF9-5D4A-9B4B-7419E9F492B2}" type="presParOf" srcId="{0D2716A1-7059-F04F-8DB9-628C3A30457D}" destId="{06E95C9E-62DA-404A-8027-F54BD31E416F}" srcOrd="0" destOrd="0" presId="urn:microsoft.com/office/officeart/2005/8/layout/hChevron3"/>
    <dgm:cxn modelId="{E374DED7-E4C0-8048-8B80-C28BBFD7DEB2}" type="presParOf" srcId="{0D2716A1-7059-F04F-8DB9-628C3A30457D}" destId="{B1882454-05F1-1148-B9B7-28F2E54E93FD}" srcOrd="1" destOrd="0" presId="urn:microsoft.com/office/officeart/2005/8/layout/hChevron3"/>
    <dgm:cxn modelId="{CA781541-2225-9D48-98C9-2AC67BF14FC9}" type="presParOf" srcId="{0D2716A1-7059-F04F-8DB9-628C3A30457D}" destId="{48A600C8-3B44-5B47-AA70-E9A1E961DA4F}" srcOrd="2" destOrd="0" presId="urn:microsoft.com/office/officeart/2005/8/layout/hChevron3"/>
    <dgm:cxn modelId="{2BA519E7-2D88-4143-BEA3-0CF40AA9CA76}" type="presParOf" srcId="{0D2716A1-7059-F04F-8DB9-628C3A30457D}" destId="{BEC9F4F7-07AB-AC42-A9E7-D01FBF45DBB5}" srcOrd="3" destOrd="0" presId="urn:microsoft.com/office/officeart/2005/8/layout/hChevron3"/>
    <dgm:cxn modelId="{05B2C915-9D0D-F14B-858B-7D4B4F399D26}" type="presParOf" srcId="{0D2716A1-7059-F04F-8DB9-628C3A30457D}" destId="{B7244566-4A82-8447-BE3E-EE384FE4D300}"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4785C2-3EFA-4BE5-B18B-94D1E08B9BB5}"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546AD54E-4969-4A6C-AE72-B7AA44D2F649}">
      <dgm:prSet phldrT="[Text]"/>
      <dgm:spPr/>
      <dgm:t>
        <a:bodyPr/>
        <a:lstStyle/>
        <a:p>
          <a:r>
            <a:rPr lang="en-ZA" b="1" dirty="0"/>
            <a:t>Bi-annual delivery reports to President and Cabinet</a:t>
          </a:r>
          <a:endParaRPr lang="en-US" dirty="0"/>
        </a:p>
      </dgm:t>
    </dgm:pt>
    <dgm:pt modelId="{B8C6871E-A55C-4750-A601-04847D067FE8}" type="parTrans" cxnId="{C081E313-4043-45E8-B589-4E5243C17783}">
      <dgm:prSet/>
      <dgm:spPr/>
      <dgm:t>
        <a:bodyPr/>
        <a:lstStyle/>
        <a:p>
          <a:endParaRPr lang="en-US"/>
        </a:p>
      </dgm:t>
    </dgm:pt>
    <dgm:pt modelId="{2CFB16C0-735C-4563-9B4F-ECD869C4544C}" type="sibTrans" cxnId="{C081E313-4043-45E8-B589-4E5243C17783}">
      <dgm:prSet/>
      <dgm:spPr/>
      <dgm:t>
        <a:bodyPr/>
        <a:lstStyle/>
        <a:p>
          <a:endParaRPr lang="en-US"/>
        </a:p>
      </dgm:t>
    </dgm:pt>
    <dgm:pt modelId="{8C9A4415-67F2-4239-82BA-9C6CE5411141}">
      <dgm:prSet phldrT="[Text]"/>
      <dgm:spPr/>
      <dgm:t>
        <a:bodyPr/>
        <a:lstStyle/>
        <a:p>
          <a:r>
            <a:rPr lang="en-ZA" b="1" dirty="0">
              <a:latin typeface="Arial" panose="020B0604020202020204" pitchFamily="34" charset="0"/>
              <a:cs typeface="Arial" panose="020B0604020202020204" pitchFamily="34" charset="0"/>
            </a:rPr>
            <a:t>Quarterly stocktakes to FOSAD Clusters/Cabinet </a:t>
          </a:r>
          <a:r>
            <a:rPr lang="en-ZA" b="1" dirty="0"/>
            <a:t>Clusters /ManCo</a:t>
          </a:r>
          <a:endParaRPr lang="en-US" dirty="0"/>
        </a:p>
      </dgm:t>
    </dgm:pt>
    <dgm:pt modelId="{C50C3F87-6C78-4A30-AB35-FC0BCC177098}" type="parTrans" cxnId="{C186FEB2-F39D-4A30-BE67-7566AE77FA9C}">
      <dgm:prSet/>
      <dgm:spPr/>
      <dgm:t>
        <a:bodyPr/>
        <a:lstStyle/>
        <a:p>
          <a:endParaRPr lang="en-US"/>
        </a:p>
      </dgm:t>
    </dgm:pt>
    <dgm:pt modelId="{9CB91199-A46A-4116-B186-5311C7AE0024}" type="sibTrans" cxnId="{C186FEB2-F39D-4A30-BE67-7566AE77FA9C}">
      <dgm:prSet/>
      <dgm:spPr/>
      <dgm:t>
        <a:bodyPr/>
        <a:lstStyle/>
        <a:p>
          <a:endParaRPr lang="en-US"/>
        </a:p>
      </dgm:t>
    </dgm:pt>
    <dgm:pt modelId="{DB5F07A7-C09E-48A5-B204-1B08348CC7CD}">
      <dgm:prSet phldrT="[Text]"/>
      <dgm:spPr/>
      <dgm:t>
        <a:bodyPr/>
        <a:lstStyle/>
        <a:p>
          <a:r>
            <a:rPr lang="en-ZA" b="1" dirty="0"/>
            <a:t>Monthly notes</a:t>
          </a:r>
          <a:endParaRPr lang="en-US" dirty="0"/>
        </a:p>
      </dgm:t>
    </dgm:pt>
    <dgm:pt modelId="{6D9867C5-0AD9-4754-A88F-B485FD8FF098}" type="parTrans" cxnId="{671C485A-E7D5-4ED9-806C-98B0AB5EBB0D}">
      <dgm:prSet/>
      <dgm:spPr/>
      <dgm:t>
        <a:bodyPr/>
        <a:lstStyle/>
        <a:p>
          <a:endParaRPr lang="en-US"/>
        </a:p>
      </dgm:t>
    </dgm:pt>
    <dgm:pt modelId="{3D49094E-6673-40D3-B24E-59B2DB4DC875}" type="sibTrans" cxnId="{671C485A-E7D5-4ED9-806C-98B0AB5EBB0D}">
      <dgm:prSet/>
      <dgm:spPr/>
      <dgm:t>
        <a:bodyPr/>
        <a:lstStyle/>
        <a:p>
          <a:endParaRPr lang="en-US"/>
        </a:p>
      </dgm:t>
    </dgm:pt>
    <dgm:pt modelId="{F277BD96-1718-44C8-B940-1098DDC26FB8}">
      <dgm:prSet phldrT="[Text]"/>
      <dgm:spPr/>
      <dgm:t>
        <a:bodyPr/>
        <a:lstStyle/>
        <a:p>
          <a:r>
            <a:rPr lang="en-ZA" b="1" dirty="0"/>
            <a:t>Monthly notes</a:t>
          </a:r>
          <a:endParaRPr lang="en-US" dirty="0"/>
        </a:p>
      </dgm:t>
    </dgm:pt>
    <dgm:pt modelId="{465EC592-2584-4F83-9033-78C0BDF4C62A}" type="parTrans" cxnId="{377A1837-2FF8-4228-B899-E8D4BBF3D61E}">
      <dgm:prSet/>
      <dgm:spPr/>
      <dgm:t>
        <a:bodyPr/>
        <a:lstStyle/>
        <a:p>
          <a:endParaRPr lang="en-US"/>
        </a:p>
      </dgm:t>
    </dgm:pt>
    <dgm:pt modelId="{81B93D79-D0AA-4572-8303-B0E68BE4F748}" type="sibTrans" cxnId="{377A1837-2FF8-4228-B899-E8D4BBF3D61E}">
      <dgm:prSet/>
      <dgm:spPr/>
      <dgm:t>
        <a:bodyPr/>
        <a:lstStyle/>
        <a:p>
          <a:endParaRPr lang="en-US"/>
        </a:p>
      </dgm:t>
    </dgm:pt>
    <dgm:pt modelId="{FF43473B-4076-42EE-9A03-E794BD5C45BD}">
      <dgm:prSet phldrT="[Text]"/>
      <dgm:spPr/>
      <dgm:t>
        <a:bodyPr/>
        <a:lstStyle/>
        <a:p>
          <a:r>
            <a:rPr lang="en-ZA" b="1" dirty="0"/>
            <a:t>Monthly  briefing notes</a:t>
          </a:r>
          <a:endParaRPr lang="en-US" dirty="0"/>
        </a:p>
      </dgm:t>
    </dgm:pt>
    <dgm:pt modelId="{4267E2D9-5878-4D5C-93DF-54E08DED9A71}" type="parTrans" cxnId="{05CDAF31-5BEB-4D57-A186-1AA941396268}">
      <dgm:prSet/>
      <dgm:spPr/>
      <dgm:t>
        <a:bodyPr/>
        <a:lstStyle/>
        <a:p>
          <a:endParaRPr lang="en-US"/>
        </a:p>
      </dgm:t>
    </dgm:pt>
    <dgm:pt modelId="{053AAAE4-6487-4052-90ED-609DDD271007}" type="sibTrans" cxnId="{05CDAF31-5BEB-4D57-A186-1AA941396268}">
      <dgm:prSet/>
      <dgm:spPr/>
      <dgm:t>
        <a:bodyPr/>
        <a:lstStyle/>
        <a:p>
          <a:endParaRPr lang="en-US"/>
        </a:p>
      </dgm:t>
    </dgm:pt>
    <dgm:pt modelId="{393C409A-8C7A-4D3C-AAA5-B14758E82403}">
      <dgm:prSet phldrT="[Text]" custT="1"/>
      <dgm:spPr/>
      <dgm:t>
        <a:bodyPr/>
        <a:lstStyle/>
        <a:p>
          <a:r>
            <a:rPr lang="en-ZA" sz="1200" b="1" dirty="0">
              <a:latin typeface="Arial" panose="020B0604020202020204" pitchFamily="34" charset="0"/>
              <a:cs typeface="Arial" panose="020B0604020202020204" pitchFamily="34" charset="0"/>
            </a:rPr>
            <a:t>Monthly notes</a:t>
          </a:r>
          <a:endParaRPr lang="en-US" sz="1200" b="1" dirty="0">
            <a:latin typeface="Arial" panose="020B0604020202020204" pitchFamily="34" charset="0"/>
            <a:cs typeface="Arial" panose="020B0604020202020204" pitchFamily="34" charset="0"/>
          </a:endParaRPr>
        </a:p>
      </dgm:t>
    </dgm:pt>
    <dgm:pt modelId="{A5BE7B03-7814-4AE7-8DC6-EE057418DDD9}" type="sibTrans" cxnId="{4E88124E-ABA8-4A31-865D-98E2ADC8C46E}">
      <dgm:prSet/>
      <dgm:spPr/>
      <dgm:t>
        <a:bodyPr/>
        <a:lstStyle/>
        <a:p>
          <a:endParaRPr lang="en-US"/>
        </a:p>
      </dgm:t>
    </dgm:pt>
    <dgm:pt modelId="{68463737-B256-485A-A1A1-7E71A451CD4B}" type="parTrans" cxnId="{4E88124E-ABA8-4A31-865D-98E2ADC8C46E}">
      <dgm:prSet/>
      <dgm:spPr/>
      <dgm:t>
        <a:bodyPr/>
        <a:lstStyle/>
        <a:p>
          <a:endParaRPr lang="en-US"/>
        </a:p>
      </dgm:t>
    </dgm:pt>
    <dgm:pt modelId="{4CBFB71E-21CB-4FC1-AA1F-2D1C1FC32A2E}">
      <dgm:prSet phldrT="[Text]"/>
      <dgm:spPr/>
      <dgm:t>
        <a:bodyPr/>
        <a:lstStyle/>
        <a:p>
          <a:r>
            <a:rPr lang="en-ZA" b="1" dirty="0">
              <a:latin typeface="Arial" panose="020B0604020202020204" pitchFamily="34" charset="0"/>
              <a:cs typeface="Arial" panose="020B0604020202020204" pitchFamily="34" charset="0"/>
            </a:rPr>
            <a:t>Quarterly stocktakes to FOSAD Clusters/Cabinet Clusters /ManCo</a:t>
          </a:r>
          <a:endParaRPr lang="en-US" dirty="0">
            <a:latin typeface="Arial" panose="020B0604020202020204" pitchFamily="34" charset="0"/>
            <a:cs typeface="Arial" panose="020B0604020202020204" pitchFamily="34" charset="0"/>
          </a:endParaRPr>
        </a:p>
      </dgm:t>
    </dgm:pt>
    <dgm:pt modelId="{C472DB2F-17D2-418F-87CD-CA62FB7FDF70}" type="sibTrans" cxnId="{62454D14-31E3-4B30-A093-2341E440229B}">
      <dgm:prSet/>
      <dgm:spPr/>
      <dgm:t>
        <a:bodyPr/>
        <a:lstStyle/>
        <a:p>
          <a:endParaRPr lang="en-US"/>
        </a:p>
      </dgm:t>
    </dgm:pt>
    <dgm:pt modelId="{5ED86902-B36D-4B5C-A958-E2BE1342FA88}" type="parTrans" cxnId="{62454D14-31E3-4B30-A093-2341E440229B}">
      <dgm:prSet/>
      <dgm:spPr/>
      <dgm:t>
        <a:bodyPr/>
        <a:lstStyle/>
        <a:p>
          <a:endParaRPr lang="en-US"/>
        </a:p>
      </dgm:t>
    </dgm:pt>
    <dgm:pt modelId="{86C81C86-AE14-4EA3-8028-7EEA7853F0FA}" type="pres">
      <dgm:prSet presAssocID="{A54785C2-3EFA-4BE5-B18B-94D1E08B9BB5}" presName="hierChild1" presStyleCnt="0">
        <dgm:presLayoutVars>
          <dgm:chPref val="1"/>
          <dgm:dir/>
          <dgm:animOne val="branch"/>
          <dgm:animLvl val="lvl"/>
          <dgm:resizeHandles/>
        </dgm:presLayoutVars>
      </dgm:prSet>
      <dgm:spPr/>
      <dgm:t>
        <a:bodyPr/>
        <a:lstStyle/>
        <a:p>
          <a:endParaRPr lang="en-US"/>
        </a:p>
      </dgm:t>
    </dgm:pt>
    <dgm:pt modelId="{1E35BF9E-EC1F-4E9A-93AE-103405594E9B}" type="pres">
      <dgm:prSet presAssocID="{546AD54E-4969-4A6C-AE72-B7AA44D2F649}" presName="hierRoot1" presStyleCnt="0"/>
      <dgm:spPr/>
    </dgm:pt>
    <dgm:pt modelId="{D3BCC8CB-06D3-4AB3-A216-9C45CBA91D92}" type="pres">
      <dgm:prSet presAssocID="{546AD54E-4969-4A6C-AE72-B7AA44D2F649}" presName="composite" presStyleCnt="0"/>
      <dgm:spPr/>
    </dgm:pt>
    <dgm:pt modelId="{7ACBA172-949C-4495-BA90-686552285FC9}" type="pres">
      <dgm:prSet presAssocID="{546AD54E-4969-4A6C-AE72-B7AA44D2F649}" presName="image" presStyleLbl="node0" presStyleIdx="0" presStyleCnt="1" custScaleX="199259" custScaleY="15312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86A6504-624D-4E0B-9C28-BE802B53F4D8}" type="pres">
      <dgm:prSet presAssocID="{546AD54E-4969-4A6C-AE72-B7AA44D2F649}" presName="text" presStyleLbl="revTx" presStyleIdx="0" presStyleCnt="7" custScaleX="118036" custScaleY="114810" custLinFactNeighborX="35593" custLinFactNeighborY="-6281">
        <dgm:presLayoutVars>
          <dgm:chPref val="3"/>
        </dgm:presLayoutVars>
      </dgm:prSet>
      <dgm:spPr/>
      <dgm:t>
        <a:bodyPr/>
        <a:lstStyle/>
        <a:p>
          <a:endParaRPr lang="en-US"/>
        </a:p>
      </dgm:t>
    </dgm:pt>
    <dgm:pt modelId="{3A82383E-BB51-4F85-B8C4-D85D7175DF60}" type="pres">
      <dgm:prSet presAssocID="{546AD54E-4969-4A6C-AE72-B7AA44D2F649}" presName="hierChild2" presStyleCnt="0"/>
      <dgm:spPr/>
    </dgm:pt>
    <dgm:pt modelId="{AA4ABCA4-B889-466F-BFD1-20B021D31357}" type="pres">
      <dgm:prSet presAssocID="{C50C3F87-6C78-4A30-AB35-FC0BCC177098}" presName="Name10" presStyleLbl="parChTrans1D2" presStyleIdx="0" presStyleCnt="2"/>
      <dgm:spPr/>
      <dgm:t>
        <a:bodyPr/>
        <a:lstStyle/>
        <a:p>
          <a:endParaRPr lang="en-US"/>
        </a:p>
      </dgm:t>
    </dgm:pt>
    <dgm:pt modelId="{AFB2AA3D-EE92-4F97-B035-ADC6ABA847D3}" type="pres">
      <dgm:prSet presAssocID="{8C9A4415-67F2-4239-82BA-9C6CE5411141}" presName="hierRoot2" presStyleCnt="0"/>
      <dgm:spPr/>
    </dgm:pt>
    <dgm:pt modelId="{47E47432-1E30-4B4C-A2FD-DB612843B248}" type="pres">
      <dgm:prSet presAssocID="{8C9A4415-67F2-4239-82BA-9C6CE5411141}" presName="composite2" presStyleCnt="0"/>
      <dgm:spPr/>
    </dgm:pt>
    <dgm:pt modelId="{BAC4F6F1-F17F-4A1A-93C3-B465AEB6890B}" type="pres">
      <dgm:prSet presAssocID="{8C9A4415-67F2-4239-82BA-9C6CE5411141}" presName="image2" presStyleLbl="node2" presStyleIdx="0"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66E3C9D-F2F9-40B1-870F-77EF19B9C501}" type="pres">
      <dgm:prSet presAssocID="{8C9A4415-67F2-4239-82BA-9C6CE5411141}" presName="text2" presStyleLbl="revTx" presStyleIdx="1" presStyleCnt="7">
        <dgm:presLayoutVars>
          <dgm:chPref val="3"/>
        </dgm:presLayoutVars>
      </dgm:prSet>
      <dgm:spPr/>
      <dgm:t>
        <a:bodyPr/>
        <a:lstStyle/>
        <a:p>
          <a:endParaRPr lang="en-US"/>
        </a:p>
      </dgm:t>
    </dgm:pt>
    <dgm:pt modelId="{5CC963D4-F373-49ED-9206-4DCD318E0CE6}" type="pres">
      <dgm:prSet presAssocID="{8C9A4415-67F2-4239-82BA-9C6CE5411141}" presName="hierChild3" presStyleCnt="0"/>
      <dgm:spPr/>
    </dgm:pt>
    <dgm:pt modelId="{6B3A3C35-24BA-4A4E-8612-87117ABFA22A}" type="pres">
      <dgm:prSet presAssocID="{6D9867C5-0AD9-4754-A88F-B485FD8FF098}" presName="Name17" presStyleLbl="parChTrans1D3" presStyleIdx="0" presStyleCnt="4"/>
      <dgm:spPr/>
      <dgm:t>
        <a:bodyPr/>
        <a:lstStyle/>
        <a:p>
          <a:endParaRPr lang="en-US"/>
        </a:p>
      </dgm:t>
    </dgm:pt>
    <dgm:pt modelId="{5449378C-7144-4345-81A8-F8CF383B14C2}" type="pres">
      <dgm:prSet presAssocID="{DB5F07A7-C09E-48A5-B204-1B08348CC7CD}" presName="hierRoot3" presStyleCnt="0"/>
      <dgm:spPr/>
    </dgm:pt>
    <dgm:pt modelId="{3C8C273F-A666-4C2A-A3D4-BF8766163676}" type="pres">
      <dgm:prSet presAssocID="{DB5F07A7-C09E-48A5-B204-1B08348CC7CD}" presName="composite3" presStyleCnt="0"/>
      <dgm:spPr/>
    </dgm:pt>
    <dgm:pt modelId="{E9735A4A-77AC-4883-A3A6-2FB76B847F10}" type="pres">
      <dgm:prSet presAssocID="{DB5F07A7-C09E-48A5-B204-1B08348CC7CD}" presName="image3" presStyleLbl="node3" presStyleIdx="0"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1FAB310-A7D0-4512-8DE4-7E294BF4005C}" type="pres">
      <dgm:prSet presAssocID="{DB5F07A7-C09E-48A5-B204-1B08348CC7CD}" presName="text3" presStyleLbl="revTx" presStyleIdx="2" presStyleCnt="7">
        <dgm:presLayoutVars>
          <dgm:chPref val="3"/>
        </dgm:presLayoutVars>
      </dgm:prSet>
      <dgm:spPr/>
      <dgm:t>
        <a:bodyPr/>
        <a:lstStyle/>
        <a:p>
          <a:endParaRPr lang="en-US"/>
        </a:p>
      </dgm:t>
    </dgm:pt>
    <dgm:pt modelId="{38F816F2-159D-4CAF-A01E-B86BBC7D2222}" type="pres">
      <dgm:prSet presAssocID="{DB5F07A7-C09E-48A5-B204-1B08348CC7CD}" presName="hierChild4" presStyleCnt="0"/>
      <dgm:spPr/>
    </dgm:pt>
    <dgm:pt modelId="{D3B898A8-7B95-4E6B-8D36-53201C94B93A}" type="pres">
      <dgm:prSet presAssocID="{465EC592-2584-4F83-9033-78C0BDF4C62A}" presName="Name17" presStyleLbl="parChTrans1D3" presStyleIdx="1" presStyleCnt="4"/>
      <dgm:spPr/>
      <dgm:t>
        <a:bodyPr/>
        <a:lstStyle/>
        <a:p>
          <a:endParaRPr lang="en-US"/>
        </a:p>
      </dgm:t>
    </dgm:pt>
    <dgm:pt modelId="{93AFA219-C51A-4FFD-81B7-3D7E1D075098}" type="pres">
      <dgm:prSet presAssocID="{F277BD96-1718-44C8-B940-1098DDC26FB8}" presName="hierRoot3" presStyleCnt="0"/>
      <dgm:spPr/>
    </dgm:pt>
    <dgm:pt modelId="{B89870D7-3ECC-4257-8792-80F800FE2311}" type="pres">
      <dgm:prSet presAssocID="{F277BD96-1718-44C8-B940-1098DDC26FB8}" presName="composite3" presStyleCnt="0"/>
      <dgm:spPr/>
    </dgm:pt>
    <dgm:pt modelId="{CBD88F12-164E-4396-B337-023F25305863}" type="pres">
      <dgm:prSet presAssocID="{F277BD96-1718-44C8-B940-1098DDC26FB8}" presName="image3" presStyleLbl="node3" presStyleIdx="1"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4C54587-64E1-430A-A382-0EAB627BAEF7}" type="pres">
      <dgm:prSet presAssocID="{F277BD96-1718-44C8-B940-1098DDC26FB8}" presName="text3" presStyleLbl="revTx" presStyleIdx="3" presStyleCnt="7">
        <dgm:presLayoutVars>
          <dgm:chPref val="3"/>
        </dgm:presLayoutVars>
      </dgm:prSet>
      <dgm:spPr/>
      <dgm:t>
        <a:bodyPr/>
        <a:lstStyle/>
        <a:p>
          <a:endParaRPr lang="en-US"/>
        </a:p>
      </dgm:t>
    </dgm:pt>
    <dgm:pt modelId="{E0374E6B-7477-423B-AFB9-B68672C5B26E}" type="pres">
      <dgm:prSet presAssocID="{F277BD96-1718-44C8-B940-1098DDC26FB8}" presName="hierChild4" presStyleCnt="0"/>
      <dgm:spPr/>
    </dgm:pt>
    <dgm:pt modelId="{3A68709B-0218-4F34-BFD8-0B25005E3930}" type="pres">
      <dgm:prSet presAssocID="{5ED86902-B36D-4B5C-A958-E2BE1342FA88}" presName="Name10" presStyleLbl="parChTrans1D2" presStyleIdx="1" presStyleCnt="2"/>
      <dgm:spPr/>
      <dgm:t>
        <a:bodyPr/>
        <a:lstStyle/>
        <a:p>
          <a:endParaRPr lang="en-US"/>
        </a:p>
      </dgm:t>
    </dgm:pt>
    <dgm:pt modelId="{66B6F0B1-E77D-4FF2-8C1D-299B6E88071F}" type="pres">
      <dgm:prSet presAssocID="{4CBFB71E-21CB-4FC1-AA1F-2D1C1FC32A2E}" presName="hierRoot2" presStyleCnt="0"/>
      <dgm:spPr/>
    </dgm:pt>
    <dgm:pt modelId="{A5C3416E-6F8B-4F23-AF4D-8CED02ACF96F}" type="pres">
      <dgm:prSet presAssocID="{4CBFB71E-21CB-4FC1-AA1F-2D1C1FC32A2E}" presName="composite2" presStyleCnt="0"/>
      <dgm:spPr/>
    </dgm:pt>
    <dgm:pt modelId="{EC4681FC-BF99-45F3-A4E7-3B26697B0D47}" type="pres">
      <dgm:prSet presAssocID="{4CBFB71E-21CB-4FC1-AA1F-2D1C1FC32A2E}" presName="image2" presStyleLbl="node2" presStyleIdx="1"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1D31163-F7CE-4F1E-B1F2-CF12EFD8F5F2}" type="pres">
      <dgm:prSet presAssocID="{4CBFB71E-21CB-4FC1-AA1F-2D1C1FC32A2E}" presName="text2" presStyleLbl="revTx" presStyleIdx="4" presStyleCnt="7" custScaleX="112286" custScaleY="188156" custLinFactNeighborX="13530" custLinFactNeighborY="-4644">
        <dgm:presLayoutVars>
          <dgm:chPref val="3"/>
        </dgm:presLayoutVars>
      </dgm:prSet>
      <dgm:spPr/>
      <dgm:t>
        <a:bodyPr/>
        <a:lstStyle/>
        <a:p>
          <a:endParaRPr lang="en-US"/>
        </a:p>
      </dgm:t>
    </dgm:pt>
    <dgm:pt modelId="{1EB4BBE6-4FF0-468A-B157-B0E0F1DE4694}" type="pres">
      <dgm:prSet presAssocID="{4CBFB71E-21CB-4FC1-AA1F-2D1C1FC32A2E}" presName="hierChild3" presStyleCnt="0"/>
      <dgm:spPr/>
    </dgm:pt>
    <dgm:pt modelId="{61D936B0-021A-450B-8707-7DDACB22633E}" type="pres">
      <dgm:prSet presAssocID="{68463737-B256-485A-A1A1-7E71A451CD4B}" presName="Name17" presStyleLbl="parChTrans1D3" presStyleIdx="2" presStyleCnt="4"/>
      <dgm:spPr/>
      <dgm:t>
        <a:bodyPr/>
        <a:lstStyle/>
        <a:p>
          <a:endParaRPr lang="en-US"/>
        </a:p>
      </dgm:t>
    </dgm:pt>
    <dgm:pt modelId="{B644D1CD-916F-47AD-AD50-BD4539E350A0}" type="pres">
      <dgm:prSet presAssocID="{393C409A-8C7A-4D3C-AAA5-B14758E82403}" presName="hierRoot3" presStyleCnt="0"/>
      <dgm:spPr/>
    </dgm:pt>
    <dgm:pt modelId="{8320DFDD-3D3F-48A2-B5B0-1AC641EBEBDC}" type="pres">
      <dgm:prSet presAssocID="{393C409A-8C7A-4D3C-AAA5-B14758E82403}" presName="composite3" presStyleCnt="0"/>
      <dgm:spPr/>
    </dgm:pt>
    <dgm:pt modelId="{ECBAC563-400B-4468-B29B-AE4C41F1EB7C}" type="pres">
      <dgm:prSet presAssocID="{393C409A-8C7A-4D3C-AAA5-B14758E82403}" presName="image3" presStyleLbl="node3"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D841DAA-3333-4656-8233-2427DFC628D0}" type="pres">
      <dgm:prSet presAssocID="{393C409A-8C7A-4D3C-AAA5-B14758E82403}" presName="text3" presStyleLbl="revTx" presStyleIdx="5" presStyleCnt="7">
        <dgm:presLayoutVars>
          <dgm:chPref val="3"/>
        </dgm:presLayoutVars>
      </dgm:prSet>
      <dgm:spPr/>
      <dgm:t>
        <a:bodyPr/>
        <a:lstStyle/>
        <a:p>
          <a:endParaRPr lang="en-US"/>
        </a:p>
      </dgm:t>
    </dgm:pt>
    <dgm:pt modelId="{B54058C7-6EC1-4FAC-895A-AAF7D6AE1537}" type="pres">
      <dgm:prSet presAssocID="{393C409A-8C7A-4D3C-AAA5-B14758E82403}" presName="hierChild4" presStyleCnt="0"/>
      <dgm:spPr/>
    </dgm:pt>
    <dgm:pt modelId="{05B45A29-720E-4C90-8F0A-AD07C994F1FB}" type="pres">
      <dgm:prSet presAssocID="{4267E2D9-5878-4D5C-93DF-54E08DED9A71}" presName="Name17" presStyleLbl="parChTrans1D3" presStyleIdx="3" presStyleCnt="4"/>
      <dgm:spPr/>
      <dgm:t>
        <a:bodyPr/>
        <a:lstStyle/>
        <a:p>
          <a:endParaRPr lang="en-US"/>
        </a:p>
      </dgm:t>
    </dgm:pt>
    <dgm:pt modelId="{B5B9B0F0-A732-4A96-9B88-E4A6F94FC2FB}" type="pres">
      <dgm:prSet presAssocID="{FF43473B-4076-42EE-9A03-E794BD5C45BD}" presName="hierRoot3" presStyleCnt="0"/>
      <dgm:spPr/>
    </dgm:pt>
    <dgm:pt modelId="{5169E1C8-BAF4-4D08-870B-98DDC5A5AA1C}" type="pres">
      <dgm:prSet presAssocID="{FF43473B-4076-42EE-9A03-E794BD5C45BD}" presName="composite3" presStyleCnt="0"/>
      <dgm:spPr/>
    </dgm:pt>
    <dgm:pt modelId="{B8CABE85-7807-4324-8ABB-14E238B6EBFD}" type="pres">
      <dgm:prSet presAssocID="{FF43473B-4076-42EE-9A03-E794BD5C45BD}" presName="image3" presStyleLbl="node3" presStyleIdx="3"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A14FA66-1809-4FA4-BED9-0B41FBB7D3DA}" type="pres">
      <dgm:prSet presAssocID="{FF43473B-4076-42EE-9A03-E794BD5C45BD}" presName="text3" presStyleLbl="revTx" presStyleIdx="6" presStyleCnt="7">
        <dgm:presLayoutVars>
          <dgm:chPref val="3"/>
        </dgm:presLayoutVars>
      </dgm:prSet>
      <dgm:spPr/>
      <dgm:t>
        <a:bodyPr/>
        <a:lstStyle/>
        <a:p>
          <a:endParaRPr lang="en-US"/>
        </a:p>
      </dgm:t>
    </dgm:pt>
    <dgm:pt modelId="{9E3254C9-9A63-48BF-93B2-6C66F7C1C678}" type="pres">
      <dgm:prSet presAssocID="{FF43473B-4076-42EE-9A03-E794BD5C45BD}" presName="hierChild4" presStyleCnt="0"/>
      <dgm:spPr/>
    </dgm:pt>
  </dgm:ptLst>
  <dgm:cxnLst>
    <dgm:cxn modelId="{8F022392-E3E0-4E7B-8E8C-FD54A62C2606}" type="presOf" srcId="{C50C3F87-6C78-4A30-AB35-FC0BCC177098}" destId="{AA4ABCA4-B889-466F-BFD1-20B021D31357}" srcOrd="0" destOrd="0" presId="urn:microsoft.com/office/officeart/2009/layout/CirclePictureHierarchy"/>
    <dgm:cxn modelId="{3E9DD11F-D7AE-4E85-994A-2EB6F2CB5ECE}" type="presOf" srcId="{4CBFB71E-21CB-4FC1-AA1F-2D1C1FC32A2E}" destId="{61D31163-F7CE-4F1E-B1F2-CF12EFD8F5F2}" srcOrd="0" destOrd="0" presId="urn:microsoft.com/office/officeart/2009/layout/CirclePictureHierarchy"/>
    <dgm:cxn modelId="{4EE4CA74-61A3-43CD-B1BC-35FAA4725A40}" type="presOf" srcId="{8C9A4415-67F2-4239-82BA-9C6CE5411141}" destId="{E66E3C9D-F2F9-40B1-870F-77EF19B9C501}" srcOrd="0" destOrd="0" presId="urn:microsoft.com/office/officeart/2009/layout/CirclePictureHierarchy"/>
    <dgm:cxn modelId="{1F8497F5-9072-4979-9A15-62E542413B0C}" type="presOf" srcId="{68463737-B256-485A-A1A1-7E71A451CD4B}" destId="{61D936B0-021A-450B-8707-7DDACB22633E}" srcOrd="0" destOrd="0" presId="urn:microsoft.com/office/officeart/2009/layout/CirclePictureHierarchy"/>
    <dgm:cxn modelId="{671C485A-E7D5-4ED9-806C-98B0AB5EBB0D}" srcId="{8C9A4415-67F2-4239-82BA-9C6CE5411141}" destId="{DB5F07A7-C09E-48A5-B204-1B08348CC7CD}" srcOrd="0" destOrd="0" parTransId="{6D9867C5-0AD9-4754-A88F-B485FD8FF098}" sibTransId="{3D49094E-6673-40D3-B24E-59B2DB4DC875}"/>
    <dgm:cxn modelId="{312F29B3-BE75-45D5-9DEF-8270294BA0AE}" type="presOf" srcId="{DB5F07A7-C09E-48A5-B204-1B08348CC7CD}" destId="{01FAB310-A7D0-4512-8DE4-7E294BF4005C}" srcOrd="0" destOrd="0" presId="urn:microsoft.com/office/officeart/2009/layout/CirclePictureHierarchy"/>
    <dgm:cxn modelId="{377A1837-2FF8-4228-B899-E8D4BBF3D61E}" srcId="{8C9A4415-67F2-4239-82BA-9C6CE5411141}" destId="{F277BD96-1718-44C8-B940-1098DDC26FB8}" srcOrd="1" destOrd="0" parTransId="{465EC592-2584-4F83-9033-78C0BDF4C62A}" sibTransId="{81B93D79-D0AA-4572-8303-B0E68BE4F748}"/>
    <dgm:cxn modelId="{C081E313-4043-45E8-B589-4E5243C17783}" srcId="{A54785C2-3EFA-4BE5-B18B-94D1E08B9BB5}" destId="{546AD54E-4969-4A6C-AE72-B7AA44D2F649}" srcOrd="0" destOrd="0" parTransId="{B8C6871E-A55C-4750-A601-04847D067FE8}" sibTransId="{2CFB16C0-735C-4563-9B4F-ECD869C4544C}"/>
    <dgm:cxn modelId="{9B621C18-534E-4DA9-B72E-6C9E291AA787}" type="presOf" srcId="{5ED86902-B36D-4B5C-A958-E2BE1342FA88}" destId="{3A68709B-0218-4F34-BFD8-0B25005E3930}" srcOrd="0" destOrd="0" presId="urn:microsoft.com/office/officeart/2009/layout/CirclePictureHierarchy"/>
    <dgm:cxn modelId="{5307F600-4331-493D-B9D9-89ECD6B87CD5}" type="presOf" srcId="{FF43473B-4076-42EE-9A03-E794BD5C45BD}" destId="{2A14FA66-1809-4FA4-BED9-0B41FBB7D3DA}" srcOrd="0" destOrd="0" presId="urn:microsoft.com/office/officeart/2009/layout/CirclePictureHierarchy"/>
    <dgm:cxn modelId="{C186FEB2-F39D-4A30-BE67-7566AE77FA9C}" srcId="{546AD54E-4969-4A6C-AE72-B7AA44D2F649}" destId="{8C9A4415-67F2-4239-82BA-9C6CE5411141}" srcOrd="0" destOrd="0" parTransId="{C50C3F87-6C78-4A30-AB35-FC0BCC177098}" sibTransId="{9CB91199-A46A-4116-B186-5311C7AE0024}"/>
    <dgm:cxn modelId="{21D7259F-2CD3-45E6-9BBF-566DF2392178}" type="presOf" srcId="{A54785C2-3EFA-4BE5-B18B-94D1E08B9BB5}" destId="{86C81C86-AE14-4EA3-8028-7EEA7853F0FA}" srcOrd="0" destOrd="0" presId="urn:microsoft.com/office/officeart/2009/layout/CirclePictureHierarchy"/>
    <dgm:cxn modelId="{F7F0A4FA-0E1D-4DE9-B2CE-EB35DB53BF84}" type="presOf" srcId="{6D9867C5-0AD9-4754-A88F-B485FD8FF098}" destId="{6B3A3C35-24BA-4A4E-8612-87117ABFA22A}" srcOrd="0" destOrd="0" presId="urn:microsoft.com/office/officeart/2009/layout/CirclePictureHierarchy"/>
    <dgm:cxn modelId="{D2CDFBD3-DE2B-4EFF-BEA1-533A510F7F83}" type="presOf" srcId="{393C409A-8C7A-4D3C-AAA5-B14758E82403}" destId="{CD841DAA-3333-4656-8233-2427DFC628D0}" srcOrd="0" destOrd="0" presId="urn:microsoft.com/office/officeart/2009/layout/CirclePictureHierarchy"/>
    <dgm:cxn modelId="{05CDAF31-5BEB-4D57-A186-1AA941396268}" srcId="{4CBFB71E-21CB-4FC1-AA1F-2D1C1FC32A2E}" destId="{FF43473B-4076-42EE-9A03-E794BD5C45BD}" srcOrd="1" destOrd="0" parTransId="{4267E2D9-5878-4D5C-93DF-54E08DED9A71}" sibTransId="{053AAAE4-6487-4052-90ED-609DDD271007}"/>
    <dgm:cxn modelId="{E002F166-EF0B-4486-8EF5-BE9843FAE84A}" type="presOf" srcId="{546AD54E-4969-4A6C-AE72-B7AA44D2F649}" destId="{386A6504-624D-4E0B-9C28-BE802B53F4D8}" srcOrd="0" destOrd="0" presId="urn:microsoft.com/office/officeart/2009/layout/CirclePictureHierarchy"/>
    <dgm:cxn modelId="{CC8C2A00-C81F-425D-ACD2-A8AB9518827F}" type="presOf" srcId="{465EC592-2584-4F83-9033-78C0BDF4C62A}" destId="{D3B898A8-7B95-4E6B-8D36-53201C94B93A}" srcOrd="0" destOrd="0" presId="urn:microsoft.com/office/officeart/2009/layout/CirclePictureHierarchy"/>
    <dgm:cxn modelId="{62454D14-31E3-4B30-A093-2341E440229B}" srcId="{546AD54E-4969-4A6C-AE72-B7AA44D2F649}" destId="{4CBFB71E-21CB-4FC1-AA1F-2D1C1FC32A2E}" srcOrd="1" destOrd="0" parTransId="{5ED86902-B36D-4B5C-A958-E2BE1342FA88}" sibTransId="{C472DB2F-17D2-418F-87CD-CA62FB7FDF70}"/>
    <dgm:cxn modelId="{123CB7D8-FE01-4C31-A3D9-41520D8CBCF8}" type="presOf" srcId="{F277BD96-1718-44C8-B940-1098DDC26FB8}" destId="{44C54587-64E1-430A-A382-0EAB627BAEF7}" srcOrd="0" destOrd="0" presId="urn:microsoft.com/office/officeart/2009/layout/CirclePictureHierarchy"/>
    <dgm:cxn modelId="{7302B20D-19D4-4C1D-95EA-82C179D1C2B0}" type="presOf" srcId="{4267E2D9-5878-4D5C-93DF-54E08DED9A71}" destId="{05B45A29-720E-4C90-8F0A-AD07C994F1FB}" srcOrd="0" destOrd="0" presId="urn:microsoft.com/office/officeart/2009/layout/CirclePictureHierarchy"/>
    <dgm:cxn modelId="{4E88124E-ABA8-4A31-865D-98E2ADC8C46E}" srcId="{4CBFB71E-21CB-4FC1-AA1F-2D1C1FC32A2E}" destId="{393C409A-8C7A-4D3C-AAA5-B14758E82403}" srcOrd="0" destOrd="0" parTransId="{68463737-B256-485A-A1A1-7E71A451CD4B}" sibTransId="{A5BE7B03-7814-4AE7-8DC6-EE057418DDD9}"/>
    <dgm:cxn modelId="{A2509B51-C85D-44A1-B0C8-5DD30318EA8B}" type="presParOf" srcId="{86C81C86-AE14-4EA3-8028-7EEA7853F0FA}" destId="{1E35BF9E-EC1F-4E9A-93AE-103405594E9B}" srcOrd="0" destOrd="0" presId="urn:microsoft.com/office/officeart/2009/layout/CirclePictureHierarchy"/>
    <dgm:cxn modelId="{87548BB3-005F-44AD-BB96-5D91D738D321}" type="presParOf" srcId="{1E35BF9E-EC1F-4E9A-93AE-103405594E9B}" destId="{D3BCC8CB-06D3-4AB3-A216-9C45CBA91D92}" srcOrd="0" destOrd="0" presId="urn:microsoft.com/office/officeart/2009/layout/CirclePictureHierarchy"/>
    <dgm:cxn modelId="{DCF51255-8818-4F2D-87F9-9302F9A0233C}" type="presParOf" srcId="{D3BCC8CB-06D3-4AB3-A216-9C45CBA91D92}" destId="{7ACBA172-949C-4495-BA90-686552285FC9}" srcOrd="0" destOrd="0" presId="urn:microsoft.com/office/officeart/2009/layout/CirclePictureHierarchy"/>
    <dgm:cxn modelId="{D9BD739A-AAEF-4B91-9FD7-0643C1D7F64A}" type="presParOf" srcId="{D3BCC8CB-06D3-4AB3-A216-9C45CBA91D92}" destId="{386A6504-624D-4E0B-9C28-BE802B53F4D8}" srcOrd="1" destOrd="0" presId="urn:microsoft.com/office/officeart/2009/layout/CirclePictureHierarchy"/>
    <dgm:cxn modelId="{74191335-363A-4540-8859-DACA3DEC6AE3}" type="presParOf" srcId="{1E35BF9E-EC1F-4E9A-93AE-103405594E9B}" destId="{3A82383E-BB51-4F85-B8C4-D85D7175DF60}" srcOrd="1" destOrd="0" presId="urn:microsoft.com/office/officeart/2009/layout/CirclePictureHierarchy"/>
    <dgm:cxn modelId="{A26D7A38-1498-432F-8775-9DF033B03073}" type="presParOf" srcId="{3A82383E-BB51-4F85-B8C4-D85D7175DF60}" destId="{AA4ABCA4-B889-466F-BFD1-20B021D31357}" srcOrd="0" destOrd="0" presId="urn:microsoft.com/office/officeart/2009/layout/CirclePictureHierarchy"/>
    <dgm:cxn modelId="{3783C570-0F95-45BB-9E22-78C0BE5CC334}" type="presParOf" srcId="{3A82383E-BB51-4F85-B8C4-D85D7175DF60}" destId="{AFB2AA3D-EE92-4F97-B035-ADC6ABA847D3}" srcOrd="1" destOrd="0" presId="urn:microsoft.com/office/officeart/2009/layout/CirclePictureHierarchy"/>
    <dgm:cxn modelId="{B430D06D-3EF1-439E-9143-A61A17D1537E}" type="presParOf" srcId="{AFB2AA3D-EE92-4F97-B035-ADC6ABA847D3}" destId="{47E47432-1E30-4B4C-A2FD-DB612843B248}" srcOrd="0" destOrd="0" presId="urn:microsoft.com/office/officeart/2009/layout/CirclePictureHierarchy"/>
    <dgm:cxn modelId="{D12F4085-607E-4C43-8C73-A129CDB4EED4}" type="presParOf" srcId="{47E47432-1E30-4B4C-A2FD-DB612843B248}" destId="{BAC4F6F1-F17F-4A1A-93C3-B465AEB6890B}" srcOrd="0" destOrd="0" presId="urn:microsoft.com/office/officeart/2009/layout/CirclePictureHierarchy"/>
    <dgm:cxn modelId="{09AEAA39-AE6E-4D3E-B529-2E23F3EBC021}" type="presParOf" srcId="{47E47432-1E30-4B4C-A2FD-DB612843B248}" destId="{E66E3C9D-F2F9-40B1-870F-77EF19B9C501}" srcOrd="1" destOrd="0" presId="urn:microsoft.com/office/officeart/2009/layout/CirclePictureHierarchy"/>
    <dgm:cxn modelId="{76196A0A-EA00-4949-BB11-53A0642E10AC}" type="presParOf" srcId="{AFB2AA3D-EE92-4F97-B035-ADC6ABA847D3}" destId="{5CC963D4-F373-49ED-9206-4DCD318E0CE6}" srcOrd="1" destOrd="0" presId="urn:microsoft.com/office/officeart/2009/layout/CirclePictureHierarchy"/>
    <dgm:cxn modelId="{E5330F22-9863-43E7-B71E-95A60EA83CEC}" type="presParOf" srcId="{5CC963D4-F373-49ED-9206-4DCD318E0CE6}" destId="{6B3A3C35-24BA-4A4E-8612-87117ABFA22A}" srcOrd="0" destOrd="0" presId="urn:microsoft.com/office/officeart/2009/layout/CirclePictureHierarchy"/>
    <dgm:cxn modelId="{5203C891-6518-4187-8118-472FA645EF46}" type="presParOf" srcId="{5CC963D4-F373-49ED-9206-4DCD318E0CE6}" destId="{5449378C-7144-4345-81A8-F8CF383B14C2}" srcOrd="1" destOrd="0" presId="urn:microsoft.com/office/officeart/2009/layout/CirclePictureHierarchy"/>
    <dgm:cxn modelId="{C56841EA-DEA8-41A5-A07B-95006BD9F4DD}" type="presParOf" srcId="{5449378C-7144-4345-81A8-F8CF383B14C2}" destId="{3C8C273F-A666-4C2A-A3D4-BF8766163676}" srcOrd="0" destOrd="0" presId="urn:microsoft.com/office/officeart/2009/layout/CirclePictureHierarchy"/>
    <dgm:cxn modelId="{47015301-8B10-4863-BCF1-7BFAC1D5DB1A}" type="presParOf" srcId="{3C8C273F-A666-4C2A-A3D4-BF8766163676}" destId="{E9735A4A-77AC-4883-A3A6-2FB76B847F10}" srcOrd="0" destOrd="0" presId="urn:microsoft.com/office/officeart/2009/layout/CirclePictureHierarchy"/>
    <dgm:cxn modelId="{287608D7-440C-4E8C-84D7-DE08507DCEC3}" type="presParOf" srcId="{3C8C273F-A666-4C2A-A3D4-BF8766163676}" destId="{01FAB310-A7D0-4512-8DE4-7E294BF4005C}" srcOrd="1" destOrd="0" presId="urn:microsoft.com/office/officeart/2009/layout/CirclePictureHierarchy"/>
    <dgm:cxn modelId="{4B4EFB1F-E82E-45E4-9836-C830E47B6131}" type="presParOf" srcId="{5449378C-7144-4345-81A8-F8CF383B14C2}" destId="{38F816F2-159D-4CAF-A01E-B86BBC7D2222}" srcOrd="1" destOrd="0" presId="urn:microsoft.com/office/officeart/2009/layout/CirclePictureHierarchy"/>
    <dgm:cxn modelId="{D7830D3F-287F-4EEB-A815-073147971AC0}" type="presParOf" srcId="{5CC963D4-F373-49ED-9206-4DCD318E0CE6}" destId="{D3B898A8-7B95-4E6B-8D36-53201C94B93A}" srcOrd="2" destOrd="0" presId="urn:microsoft.com/office/officeart/2009/layout/CirclePictureHierarchy"/>
    <dgm:cxn modelId="{2F7DE1E2-BBB0-45C1-9192-3462BE8F44B1}" type="presParOf" srcId="{5CC963D4-F373-49ED-9206-4DCD318E0CE6}" destId="{93AFA219-C51A-4FFD-81B7-3D7E1D075098}" srcOrd="3" destOrd="0" presId="urn:microsoft.com/office/officeart/2009/layout/CirclePictureHierarchy"/>
    <dgm:cxn modelId="{8C4F3174-8C21-4659-8400-27AAEF2BD6CD}" type="presParOf" srcId="{93AFA219-C51A-4FFD-81B7-3D7E1D075098}" destId="{B89870D7-3ECC-4257-8792-80F800FE2311}" srcOrd="0" destOrd="0" presId="urn:microsoft.com/office/officeart/2009/layout/CirclePictureHierarchy"/>
    <dgm:cxn modelId="{22782D60-2004-4EC3-B460-ED08B565BF03}" type="presParOf" srcId="{B89870D7-3ECC-4257-8792-80F800FE2311}" destId="{CBD88F12-164E-4396-B337-023F25305863}" srcOrd="0" destOrd="0" presId="urn:microsoft.com/office/officeart/2009/layout/CirclePictureHierarchy"/>
    <dgm:cxn modelId="{7B4FE7B6-590E-445A-8330-DD6042C07BE4}" type="presParOf" srcId="{B89870D7-3ECC-4257-8792-80F800FE2311}" destId="{44C54587-64E1-430A-A382-0EAB627BAEF7}" srcOrd="1" destOrd="0" presId="urn:microsoft.com/office/officeart/2009/layout/CirclePictureHierarchy"/>
    <dgm:cxn modelId="{1ABE2EBA-4BE2-4342-B61D-97F43E50187C}" type="presParOf" srcId="{93AFA219-C51A-4FFD-81B7-3D7E1D075098}" destId="{E0374E6B-7477-423B-AFB9-B68672C5B26E}" srcOrd="1" destOrd="0" presId="urn:microsoft.com/office/officeart/2009/layout/CirclePictureHierarchy"/>
    <dgm:cxn modelId="{B930534B-4053-464A-9370-A7FD32BA496B}" type="presParOf" srcId="{3A82383E-BB51-4F85-B8C4-D85D7175DF60}" destId="{3A68709B-0218-4F34-BFD8-0B25005E3930}" srcOrd="2" destOrd="0" presId="urn:microsoft.com/office/officeart/2009/layout/CirclePictureHierarchy"/>
    <dgm:cxn modelId="{A7926DA7-37ED-4333-96D0-DEFD5A8DAC95}" type="presParOf" srcId="{3A82383E-BB51-4F85-B8C4-D85D7175DF60}" destId="{66B6F0B1-E77D-4FF2-8C1D-299B6E88071F}" srcOrd="3" destOrd="0" presId="urn:microsoft.com/office/officeart/2009/layout/CirclePictureHierarchy"/>
    <dgm:cxn modelId="{6DF85ACC-286D-4E89-9174-2A3BD3457746}" type="presParOf" srcId="{66B6F0B1-E77D-4FF2-8C1D-299B6E88071F}" destId="{A5C3416E-6F8B-4F23-AF4D-8CED02ACF96F}" srcOrd="0" destOrd="0" presId="urn:microsoft.com/office/officeart/2009/layout/CirclePictureHierarchy"/>
    <dgm:cxn modelId="{19601FD2-F524-414F-8C58-E7252FBE4A37}" type="presParOf" srcId="{A5C3416E-6F8B-4F23-AF4D-8CED02ACF96F}" destId="{EC4681FC-BF99-45F3-A4E7-3B26697B0D47}" srcOrd="0" destOrd="0" presId="urn:microsoft.com/office/officeart/2009/layout/CirclePictureHierarchy"/>
    <dgm:cxn modelId="{E5A3727F-7245-419B-A55E-37696B8BF74F}" type="presParOf" srcId="{A5C3416E-6F8B-4F23-AF4D-8CED02ACF96F}" destId="{61D31163-F7CE-4F1E-B1F2-CF12EFD8F5F2}" srcOrd="1" destOrd="0" presId="urn:microsoft.com/office/officeart/2009/layout/CirclePictureHierarchy"/>
    <dgm:cxn modelId="{24C73CBA-3847-467A-B6EC-87AD2A61F993}" type="presParOf" srcId="{66B6F0B1-E77D-4FF2-8C1D-299B6E88071F}" destId="{1EB4BBE6-4FF0-468A-B157-B0E0F1DE4694}" srcOrd="1" destOrd="0" presId="urn:microsoft.com/office/officeart/2009/layout/CirclePictureHierarchy"/>
    <dgm:cxn modelId="{28FBFEA0-F066-4F7F-9201-290AEFDA6E84}" type="presParOf" srcId="{1EB4BBE6-4FF0-468A-B157-B0E0F1DE4694}" destId="{61D936B0-021A-450B-8707-7DDACB22633E}" srcOrd="0" destOrd="0" presId="urn:microsoft.com/office/officeart/2009/layout/CirclePictureHierarchy"/>
    <dgm:cxn modelId="{E18EB9B6-43C5-451C-9932-4EECCACF48C8}" type="presParOf" srcId="{1EB4BBE6-4FF0-468A-B157-B0E0F1DE4694}" destId="{B644D1CD-916F-47AD-AD50-BD4539E350A0}" srcOrd="1" destOrd="0" presId="urn:microsoft.com/office/officeart/2009/layout/CirclePictureHierarchy"/>
    <dgm:cxn modelId="{0D990798-A8CB-4473-9559-481F2D49F3FC}" type="presParOf" srcId="{B644D1CD-916F-47AD-AD50-BD4539E350A0}" destId="{8320DFDD-3D3F-48A2-B5B0-1AC641EBEBDC}" srcOrd="0" destOrd="0" presId="urn:microsoft.com/office/officeart/2009/layout/CirclePictureHierarchy"/>
    <dgm:cxn modelId="{B0692920-65C4-4BCD-A9A7-17B507265295}" type="presParOf" srcId="{8320DFDD-3D3F-48A2-B5B0-1AC641EBEBDC}" destId="{ECBAC563-400B-4468-B29B-AE4C41F1EB7C}" srcOrd="0" destOrd="0" presId="urn:microsoft.com/office/officeart/2009/layout/CirclePictureHierarchy"/>
    <dgm:cxn modelId="{973A7A5D-4C0D-4753-92F6-03E215A291B4}" type="presParOf" srcId="{8320DFDD-3D3F-48A2-B5B0-1AC641EBEBDC}" destId="{CD841DAA-3333-4656-8233-2427DFC628D0}" srcOrd="1" destOrd="0" presId="urn:microsoft.com/office/officeart/2009/layout/CirclePictureHierarchy"/>
    <dgm:cxn modelId="{F0575B58-87FE-4B19-93F9-E2D0338035E7}" type="presParOf" srcId="{B644D1CD-916F-47AD-AD50-BD4539E350A0}" destId="{B54058C7-6EC1-4FAC-895A-AAF7D6AE1537}" srcOrd="1" destOrd="0" presId="urn:microsoft.com/office/officeart/2009/layout/CirclePictureHierarchy"/>
    <dgm:cxn modelId="{D9C05B58-0EE3-412B-B9CE-673D8C3D77B0}" type="presParOf" srcId="{1EB4BBE6-4FF0-468A-B157-B0E0F1DE4694}" destId="{05B45A29-720E-4C90-8F0A-AD07C994F1FB}" srcOrd="2" destOrd="0" presId="urn:microsoft.com/office/officeart/2009/layout/CirclePictureHierarchy"/>
    <dgm:cxn modelId="{1B15EEAE-A353-4DE1-8725-F1320C6EA97F}" type="presParOf" srcId="{1EB4BBE6-4FF0-468A-B157-B0E0F1DE4694}" destId="{B5B9B0F0-A732-4A96-9B88-E4A6F94FC2FB}" srcOrd="3" destOrd="0" presId="urn:microsoft.com/office/officeart/2009/layout/CirclePictureHierarchy"/>
    <dgm:cxn modelId="{02F625CC-DE7A-4CA1-9F25-FCBFF21F3359}" type="presParOf" srcId="{B5B9B0F0-A732-4A96-9B88-E4A6F94FC2FB}" destId="{5169E1C8-BAF4-4D08-870B-98DDC5A5AA1C}" srcOrd="0" destOrd="0" presId="urn:microsoft.com/office/officeart/2009/layout/CirclePictureHierarchy"/>
    <dgm:cxn modelId="{09F67008-3DCA-482B-B72A-FF45E8E2D30E}" type="presParOf" srcId="{5169E1C8-BAF4-4D08-870B-98DDC5A5AA1C}" destId="{B8CABE85-7807-4324-8ABB-14E238B6EBFD}" srcOrd="0" destOrd="0" presId="urn:microsoft.com/office/officeart/2009/layout/CirclePictureHierarchy"/>
    <dgm:cxn modelId="{0C54215D-179E-4142-97E9-AA47D8837C72}" type="presParOf" srcId="{5169E1C8-BAF4-4D08-870B-98DDC5A5AA1C}" destId="{2A14FA66-1809-4FA4-BED9-0B41FBB7D3DA}" srcOrd="1" destOrd="0" presId="urn:microsoft.com/office/officeart/2009/layout/CirclePictureHierarchy"/>
    <dgm:cxn modelId="{B74329FA-BFBD-472B-B348-7257C38854E5}" type="presParOf" srcId="{B5B9B0F0-A732-4A96-9B88-E4A6F94FC2FB}" destId="{9E3254C9-9A63-48BF-93B2-6C66F7C1C678}"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76BF2E-3DA1-496C-9C4D-FDEE9D5FDEC8}"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4E8E0A05-D200-4DC1-A14F-7B0D62AF2E59}">
      <dgm:prSet phldrT="[Text]" custT="1"/>
      <dgm:spPr>
        <a:xfrm>
          <a:off x="484245" y="2686797"/>
          <a:ext cx="1925350" cy="765648"/>
        </a:xfrm>
        <a:prstGeom prst="roundRect">
          <a:avLst>
            <a:gd name="adj" fmla="val 10000"/>
          </a:avLst>
        </a:prstGeom>
      </dgm:spPr>
      <dgm:t>
        <a:bodyPr/>
        <a:lstStyle/>
        <a:p>
          <a:r>
            <a:rPr lang="en-US" sz="1400">
              <a:latin typeface="Arial" panose="020B0604020202020204" pitchFamily="34" charset="0"/>
              <a:cs typeface="Arial" panose="020B0604020202020204" pitchFamily="34" charset="0"/>
            </a:rPr>
            <a:t>Scheduled Quarterly meetings with Departments</a:t>
          </a:r>
          <a:endParaRPr lang="en-US" sz="1400" dirty="0">
            <a:latin typeface="Arial" panose="020B0604020202020204" pitchFamily="34" charset="0"/>
            <a:ea typeface="+mn-ea"/>
            <a:cs typeface="Arial" panose="020B0604020202020204" pitchFamily="34" charset="0"/>
          </a:endParaRPr>
        </a:p>
      </dgm:t>
    </dgm:pt>
    <dgm:pt modelId="{5AA0DF27-9E23-49CD-8F80-B44913EB6DA3}" type="parTrans" cxnId="{9216EB4B-A709-4762-8CCF-9C1CB4355D65}">
      <dgm:prSet/>
      <dgm:spPr/>
      <dgm:t>
        <a:bodyPr/>
        <a:lstStyle/>
        <a:p>
          <a:endParaRPr lang="en-US" sz="1400">
            <a:latin typeface="Arial" panose="020B0604020202020204" pitchFamily="34" charset="0"/>
            <a:cs typeface="Arial" panose="020B0604020202020204" pitchFamily="34" charset="0"/>
          </a:endParaRPr>
        </a:p>
      </dgm:t>
    </dgm:pt>
    <dgm:pt modelId="{12072DE2-A32A-4924-B370-C5BE992A77F9}" type="sibTrans" cxnId="{9216EB4B-A709-4762-8CCF-9C1CB4355D65}">
      <dgm:prSet/>
      <dgm:spPr>
        <a:xfrm>
          <a:off x="1228545" y="1739100"/>
          <a:ext cx="2343145" cy="2343145"/>
        </a:xfrm>
        <a:prstGeom prst="leftCircularArrow">
          <a:avLst>
            <a:gd name="adj1" fmla="val 2836"/>
            <a:gd name="adj2" fmla="val 346349"/>
            <a:gd name="adj3" fmla="val 2120593"/>
            <a:gd name="adj4" fmla="val 9023222"/>
            <a:gd name="adj5" fmla="val 3308"/>
          </a:avLst>
        </a:prstGeom>
      </dgm:spPr>
      <dgm:t>
        <a:bodyPr/>
        <a:lstStyle/>
        <a:p>
          <a:endParaRPr lang="en-US" sz="1400">
            <a:latin typeface="Arial" panose="020B0604020202020204" pitchFamily="34" charset="0"/>
            <a:cs typeface="Arial" panose="020B0604020202020204" pitchFamily="34" charset="0"/>
          </a:endParaRPr>
        </a:p>
      </dgm:t>
    </dgm:pt>
    <dgm:pt modelId="{94C76A3D-AFC3-40B4-96FD-D1FB9F7EC17F}">
      <dgm:prSet phldrT="[Text]" custT="1"/>
      <dgm:spPr>
        <a:xfrm>
          <a:off x="3221343" y="899588"/>
          <a:ext cx="1925350" cy="765648"/>
        </a:xfrm>
        <a:prstGeom prst="roundRect">
          <a:avLst>
            <a:gd name="adj" fmla="val 10000"/>
          </a:avLst>
        </a:prstGeom>
      </dgm:spPr>
      <dgm:t>
        <a:bodyPr/>
        <a:lstStyle/>
        <a:p>
          <a:r>
            <a:rPr lang="en-US" sz="1400">
              <a:latin typeface="Arial" panose="020B0604020202020204" pitchFamily="34" charset="0"/>
              <a:ea typeface="+mn-ea"/>
              <a:cs typeface="Arial" panose="020B0604020202020204" pitchFamily="34" charset="0"/>
            </a:rPr>
            <a:t>TIFs/MinMec</a:t>
          </a:r>
          <a:endParaRPr lang="en-US" sz="1400" dirty="0">
            <a:latin typeface="Arial" panose="020B0604020202020204" pitchFamily="34" charset="0"/>
            <a:ea typeface="+mn-ea"/>
            <a:cs typeface="Arial" panose="020B0604020202020204" pitchFamily="34" charset="0"/>
          </a:endParaRPr>
        </a:p>
      </dgm:t>
    </dgm:pt>
    <dgm:pt modelId="{C71B3F8A-A538-4530-880F-5533E0B2E4C3}" type="parTrans" cxnId="{E6C53BC2-3395-45A4-86CD-97A26685C07B}">
      <dgm:prSet/>
      <dgm:spPr/>
      <dgm:t>
        <a:bodyPr/>
        <a:lstStyle/>
        <a:p>
          <a:endParaRPr lang="en-US" sz="1400">
            <a:latin typeface="Arial" panose="020B0604020202020204" pitchFamily="34" charset="0"/>
            <a:cs typeface="Arial" panose="020B0604020202020204" pitchFamily="34" charset="0"/>
          </a:endParaRPr>
        </a:p>
      </dgm:t>
    </dgm:pt>
    <dgm:pt modelId="{8BF387FA-415D-44CD-AA7F-5859D6026064}" type="sibTrans" cxnId="{E6C53BC2-3395-45A4-86CD-97A26685C07B}">
      <dgm:prSet/>
      <dgm:spPr>
        <a:xfrm>
          <a:off x="3947791" y="199392"/>
          <a:ext cx="2619914" cy="2619914"/>
        </a:xfrm>
        <a:prstGeom prst="circularArrow">
          <a:avLst>
            <a:gd name="adj1" fmla="val 2533"/>
            <a:gd name="adj2" fmla="val 307179"/>
            <a:gd name="adj3" fmla="val 19517310"/>
            <a:gd name="adj4" fmla="val 12575511"/>
            <a:gd name="adj5" fmla="val 2955"/>
          </a:avLst>
        </a:prstGeom>
      </dgm:spPr>
      <dgm:t>
        <a:bodyPr/>
        <a:lstStyle/>
        <a:p>
          <a:endParaRPr lang="en-US" sz="1400">
            <a:latin typeface="Arial" panose="020B0604020202020204" pitchFamily="34" charset="0"/>
            <a:cs typeface="Arial" panose="020B0604020202020204" pitchFamily="34" charset="0"/>
          </a:endParaRPr>
        </a:p>
      </dgm:t>
    </dgm:pt>
    <dgm:pt modelId="{4650B9D0-1C2D-45FC-8280-ECD91023CE0D}">
      <dgm:prSet phldrT="[Text]" custT="1"/>
      <dgm:spPr>
        <a:xfrm>
          <a:off x="5958441" y="2686101"/>
          <a:ext cx="1925350" cy="765648"/>
        </a:xfrm>
        <a:prstGeom prst="roundRect">
          <a:avLst>
            <a:gd name="adj" fmla="val 10000"/>
          </a:avLst>
        </a:prstGeom>
      </dgm:spPr>
      <dgm:t>
        <a:bodyPr/>
        <a:lstStyle/>
        <a:p>
          <a:r>
            <a:rPr lang="en-US" sz="1400">
              <a:latin typeface="Arial" panose="020B0604020202020204" pitchFamily="34" charset="0"/>
              <a:ea typeface="+mn-ea"/>
              <a:cs typeface="Arial" panose="020B0604020202020204" pitchFamily="34" charset="0"/>
            </a:rPr>
            <a:t>DPME to consolidate report for priorities</a:t>
          </a:r>
          <a:endParaRPr lang="en-US" sz="1400" dirty="0">
            <a:latin typeface="Arial" panose="020B0604020202020204" pitchFamily="34" charset="0"/>
            <a:ea typeface="+mn-ea"/>
            <a:cs typeface="Arial" panose="020B0604020202020204" pitchFamily="34" charset="0"/>
          </a:endParaRPr>
        </a:p>
      </dgm:t>
    </dgm:pt>
    <dgm:pt modelId="{5A8E9091-5E99-48BB-BF72-169C15165873}" type="parTrans" cxnId="{708B4307-E575-458B-A326-F974A2E934B5}">
      <dgm:prSet/>
      <dgm:spPr/>
      <dgm:t>
        <a:bodyPr/>
        <a:lstStyle/>
        <a:p>
          <a:endParaRPr lang="en-US" sz="1400">
            <a:latin typeface="Arial" panose="020B0604020202020204" pitchFamily="34" charset="0"/>
            <a:cs typeface="Arial" panose="020B0604020202020204" pitchFamily="34" charset="0"/>
          </a:endParaRPr>
        </a:p>
      </dgm:t>
    </dgm:pt>
    <dgm:pt modelId="{65611628-7919-4D54-B596-22AFFA611C4E}" type="sibTrans" cxnId="{708B4307-E575-458B-A326-F974A2E934B5}">
      <dgm:prSet/>
      <dgm:spPr/>
      <dgm:t>
        <a:bodyPr/>
        <a:lstStyle/>
        <a:p>
          <a:endParaRPr lang="en-US" sz="1400">
            <a:latin typeface="Arial" panose="020B0604020202020204" pitchFamily="34" charset="0"/>
            <a:cs typeface="Arial" panose="020B0604020202020204" pitchFamily="34" charset="0"/>
          </a:endParaRPr>
        </a:p>
      </dgm:t>
    </dgm:pt>
    <dgm:pt modelId="{6C9622A2-377F-4771-9F6E-57F1B5AA5162}">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a:prstGeom prst="roundRect">
          <a:avLst>
            <a:gd name="adj" fmla="val 10000"/>
          </a:avLst>
        </a:prstGeom>
      </dgm:spPr>
      <dgm:t>
        <a:bodyPr anchor="ctr" anchorCtr="1"/>
        <a:lstStyle/>
        <a:p>
          <a:pPr marL="179388" indent="-179388" defTabSz="800100">
            <a:lnSpc>
              <a:spcPct val="90000"/>
            </a:lnSpc>
            <a:spcBef>
              <a:spcPct val="0"/>
            </a:spcBef>
            <a:spcAft>
              <a:spcPct val="15000"/>
            </a:spcAft>
            <a:buNone/>
          </a:pPr>
          <a:r>
            <a:rPr lang="en-US" sz="1400">
              <a:latin typeface="Arial" panose="020B0604020202020204" pitchFamily="34" charset="0"/>
              <a:ea typeface="+mn-ea"/>
              <a:cs typeface="Arial" panose="020B0604020202020204" pitchFamily="34" charset="0"/>
            </a:rPr>
            <a:t>Progress against targets</a:t>
          </a:r>
          <a:endParaRPr lang="en-US" sz="1400" dirty="0">
            <a:latin typeface="Arial" panose="020B0604020202020204" pitchFamily="34" charset="0"/>
            <a:ea typeface="+mn-ea"/>
            <a:cs typeface="Arial" panose="020B0604020202020204" pitchFamily="34" charset="0"/>
          </a:endParaRPr>
        </a:p>
      </dgm:t>
    </dgm:pt>
    <dgm:pt modelId="{0C580EAA-7B78-41C6-A48F-EC7FB298B18D}" type="parTrans" cxnId="{A642C122-C6F0-42CE-93B1-EF0A64127565}">
      <dgm:prSet/>
      <dgm:spPr/>
      <dgm:t>
        <a:bodyPr/>
        <a:lstStyle/>
        <a:p>
          <a:endParaRPr lang="en-US" sz="1400">
            <a:latin typeface="Arial" panose="020B0604020202020204" pitchFamily="34" charset="0"/>
            <a:cs typeface="Arial" panose="020B0604020202020204" pitchFamily="34" charset="0"/>
          </a:endParaRPr>
        </a:p>
      </dgm:t>
    </dgm:pt>
    <dgm:pt modelId="{0AD7072F-0727-4E0D-ABEE-1270471B27C5}" type="sibTrans" cxnId="{A642C122-C6F0-42CE-93B1-EF0A64127565}">
      <dgm:prSet/>
      <dgm:spPr/>
      <dgm:t>
        <a:bodyPr/>
        <a:lstStyle/>
        <a:p>
          <a:endParaRPr lang="en-US" sz="1400">
            <a:latin typeface="Arial" panose="020B0604020202020204" pitchFamily="34" charset="0"/>
            <a:cs typeface="Arial" panose="020B0604020202020204" pitchFamily="34" charset="0"/>
          </a:endParaRPr>
        </a:p>
      </dgm:t>
    </dgm:pt>
    <dgm:pt modelId="{CEC96DCB-DD4D-443F-B2BB-D7339EB5A440}">
      <dgm:prSet phldrT="[Text]" custT="1"/>
      <dgm:spPr>
        <a:xfrm>
          <a:off x="2740005" y="1282412"/>
          <a:ext cx="2166019" cy="1786513"/>
        </a:xfrm>
        <a:prstGeom prst="roundRect">
          <a:avLst>
            <a:gd name="adj" fmla="val 10000"/>
          </a:avLst>
        </a:prstGeom>
      </dgm:spPr>
      <dgm:t>
        <a:bodyPr anchor="ctr" anchorCtr="1"/>
        <a:lstStyle/>
        <a:p>
          <a:r>
            <a:rPr lang="en-US" sz="1400">
              <a:latin typeface="Arial" panose="020B0604020202020204" pitchFamily="34" charset="0"/>
              <a:ea typeface="+mn-ea"/>
              <a:cs typeface="Arial" panose="020B0604020202020204" pitchFamily="34" charset="0"/>
            </a:rPr>
            <a:t>Discusses key issues affecting delivery</a:t>
          </a:r>
          <a:endParaRPr lang="en-US" sz="1400" dirty="0">
            <a:latin typeface="Arial" panose="020B0604020202020204" pitchFamily="34" charset="0"/>
            <a:ea typeface="+mn-ea"/>
            <a:cs typeface="Arial" panose="020B0604020202020204" pitchFamily="34" charset="0"/>
          </a:endParaRPr>
        </a:p>
      </dgm:t>
    </dgm:pt>
    <dgm:pt modelId="{CE27D0EB-9C4C-4F26-8CDE-C1C0B3D53E6E}" type="parTrans" cxnId="{B6779A77-C345-48B1-988F-EA7925BAA47C}">
      <dgm:prSet/>
      <dgm:spPr/>
      <dgm:t>
        <a:bodyPr/>
        <a:lstStyle/>
        <a:p>
          <a:endParaRPr lang="en-US" sz="1400">
            <a:latin typeface="Arial" panose="020B0604020202020204" pitchFamily="34" charset="0"/>
            <a:cs typeface="Arial" panose="020B0604020202020204" pitchFamily="34" charset="0"/>
          </a:endParaRPr>
        </a:p>
      </dgm:t>
    </dgm:pt>
    <dgm:pt modelId="{96818AA5-7F0D-4A3B-A6D7-EC6DC516BEC1}" type="sibTrans" cxnId="{B6779A77-C345-48B1-988F-EA7925BAA47C}">
      <dgm:prSet/>
      <dgm:spPr/>
      <dgm:t>
        <a:bodyPr/>
        <a:lstStyle/>
        <a:p>
          <a:endParaRPr lang="en-US" sz="1400">
            <a:latin typeface="Arial" panose="020B0604020202020204" pitchFamily="34" charset="0"/>
            <a:cs typeface="Arial" panose="020B0604020202020204" pitchFamily="34" charset="0"/>
          </a:endParaRPr>
        </a:p>
      </dgm:t>
    </dgm:pt>
    <dgm:pt modelId="{09CF49CA-2B60-402D-9899-9597DFB0EEBB}">
      <dgm:prSet phldrT="[Text]" custT="1"/>
      <dgm:spPr>
        <a:xfrm>
          <a:off x="2740005" y="1282412"/>
          <a:ext cx="2166019" cy="1786513"/>
        </a:xfrm>
        <a:prstGeom prst="roundRect">
          <a:avLst>
            <a:gd name="adj" fmla="val 10000"/>
          </a:avLst>
        </a:prstGeom>
      </dgm:spPr>
      <dgm:t>
        <a:bodyPr anchor="ctr" anchorCtr="1"/>
        <a:lstStyle/>
        <a:p>
          <a:r>
            <a:rPr lang="en-US" sz="1400">
              <a:latin typeface="Arial" panose="020B0604020202020204" pitchFamily="34" charset="0"/>
              <a:ea typeface="+mn-ea"/>
              <a:cs typeface="Arial" panose="020B0604020202020204" pitchFamily="34" charset="0"/>
            </a:rPr>
            <a:t>Agree on actions and interventions to be taken forward</a:t>
          </a:r>
          <a:endParaRPr lang="en-US" sz="1400" dirty="0">
            <a:latin typeface="Arial" panose="020B0604020202020204" pitchFamily="34" charset="0"/>
            <a:ea typeface="+mn-ea"/>
            <a:cs typeface="Arial" panose="020B0604020202020204" pitchFamily="34" charset="0"/>
          </a:endParaRPr>
        </a:p>
      </dgm:t>
    </dgm:pt>
    <dgm:pt modelId="{98684E37-C7A3-4276-A0BC-10245D30AFCB}" type="parTrans" cxnId="{BBB581C9-9A72-4073-8040-89B64CAA10EF}">
      <dgm:prSet/>
      <dgm:spPr/>
      <dgm:t>
        <a:bodyPr/>
        <a:lstStyle/>
        <a:p>
          <a:endParaRPr lang="en-US" sz="1400">
            <a:latin typeface="Arial" panose="020B0604020202020204" pitchFamily="34" charset="0"/>
            <a:cs typeface="Arial" panose="020B0604020202020204" pitchFamily="34" charset="0"/>
          </a:endParaRPr>
        </a:p>
      </dgm:t>
    </dgm:pt>
    <dgm:pt modelId="{854EA8AE-85CE-42F5-B746-1552E1BED163}" type="sibTrans" cxnId="{BBB581C9-9A72-4073-8040-89B64CAA10EF}">
      <dgm:prSet/>
      <dgm:spPr/>
      <dgm:t>
        <a:bodyPr/>
        <a:lstStyle/>
        <a:p>
          <a:endParaRPr lang="en-US" sz="1400">
            <a:latin typeface="Arial" panose="020B0604020202020204" pitchFamily="34" charset="0"/>
            <a:cs typeface="Arial" panose="020B0604020202020204" pitchFamily="34" charset="0"/>
          </a:endParaRPr>
        </a:p>
      </dgm:t>
    </dgm:pt>
    <dgm:pt modelId="{B84A4400-8916-4CB8-B207-ACBD2F270059}">
      <dgm:prSet phldrT="[Text]" custT="1">
        <dgm:style>
          <a:lnRef idx="2">
            <a:schemeClr val="accent6"/>
          </a:lnRef>
          <a:fillRef idx="1">
            <a:schemeClr val="lt1"/>
          </a:fillRef>
          <a:effectRef idx="0">
            <a:schemeClr val="accent6"/>
          </a:effectRef>
          <a:fontRef idx="minor">
            <a:schemeClr val="dk1"/>
          </a:fontRef>
        </dgm:style>
      </dgm:prSet>
      <dgm:spPr>
        <a:xfrm>
          <a:off x="5477103" y="1282412"/>
          <a:ext cx="2166019" cy="1786513"/>
        </a:xfrm>
        <a:prstGeom prst="roundRect">
          <a:avLst>
            <a:gd name="adj" fmla="val 10000"/>
          </a:avLst>
        </a:prstGeom>
      </dgm:spPr>
      <dgm:t>
        <a:bodyPr anchor="ctr" anchorCtr="1"/>
        <a:lstStyle/>
        <a:p>
          <a:pPr marL="176213" marR="0" indent="-176213" defTabSz="91440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mn-ea"/>
              <a:cs typeface="Arial" panose="020B0604020202020204" pitchFamily="34" charset="0"/>
            </a:rPr>
            <a:t>Provides directive for resolution and action</a:t>
          </a:r>
          <a:endParaRPr lang="en-US" sz="1400" dirty="0">
            <a:latin typeface="Arial" panose="020B0604020202020204" pitchFamily="34" charset="0"/>
            <a:ea typeface="+mn-ea"/>
            <a:cs typeface="Arial" panose="020B0604020202020204" pitchFamily="34" charset="0"/>
          </a:endParaRPr>
        </a:p>
      </dgm:t>
    </dgm:pt>
    <dgm:pt modelId="{4BB44D38-D823-4784-A9A1-9E739C137D61}" type="parTrans" cxnId="{C93C068F-7415-4F23-8544-72233EFD553F}">
      <dgm:prSet/>
      <dgm:spPr/>
      <dgm:t>
        <a:bodyPr/>
        <a:lstStyle/>
        <a:p>
          <a:endParaRPr lang="en-US" sz="1400">
            <a:latin typeface="Arial" panose="020B0604020202020204" pitchFamily="34" charset="0"/>
            <a:cs typeface="Arial" panose="020B0604020202020204" pitchFamily="34" charset="0"/>
          </a:endParaRPr>
        </a:p>
      </dgm:t>
    </dgm:pt>
    <dgm:pt modelId="{973B444E-49A2-4B2E-9513-69D359ECEAAE}" type="sibTrans" cxnId="{C93C068F-7415-4F23-8544-72233EFD553F}">
      <dgm:prSet/>
      <dgm:spPr/>
      <dgm:t>
        <a:bodyPr/>
        <a:lstStyle/>
        <a:p>
          <a:endParaRPr lang="en-US" sz="1400">
            <a:latin typeface="Arial" panose="020B0604020202020204" pitchFamily="34" charset="0"/>
            <a:cs typeface="Arial" panose="020B0604020202020204" pitchFamily="34" charset="0"/>
          </a:endParaRPr>
        </a:p>
      </dgm:t>
    </dgm:pt>
    <dgm:pt modelId="{B74AF7DC-F806-4AF6-A803-3DC1ACC079C9}">
      <dgm:prSet phldrT="[Text]" custT="1">
        <dgm:style>
          <a:lnRef idx="2">
            <a:schemeClr val="accent6"/>
          </a:lnRef>
          <a:fillRef idx="1">
            <a:schemeClr val="lt1"/>
          </a:fillRef>
          <a:effectRef idx="0">
            <a:schemeClr val="accent6"/>
          </a:effectRef>
          <a:fontRef idx="minor">
            <a:schemeClr val="dk1"/>
          </a:fontRef>
        </dgm:style>
      </dgm:prSet>
      <dgm:spPr>
        <a:xfrm>
          <a:off x="5477103" y="1282412"/>
          <a:ext cx="2166019" cy="1786513"/>
        </a:xfrm>
      </dgm:spPr>
      <dgm:t>
        <a:bodyPr anchor="ctr" anchorCtr="1"/>
        <a:lstStyle/>
        <a:p>
          <a:pPr marL="176213" marR="0" indent="-176213" defTabSz="91440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mn-ea"/>
              <a:cs typeface="Arial" panose="020B0604020202020204" pitchFamily="34" charset="0"/>
            </a:rPr>
            <a:t>Escalate to Cabinet if critical issues remain unresolved</a:t>
          </a:r>
          <a:endParaRPr lang="en-US" sz="1400" dirty="0">
            <a:latin typeface="Arial" panose="020B0604020202020204" pitchFamily="34" charset="0"/>
            <a:ea typeface="+mn-ea"/>
            <a:cs typeface="Arial" panose="020B0604020202020204" pitchFamily="34" charset="0"/>
          </a:endParaRPr>
        </a:p>
      </dgm:t>
    </dgm:pt>
    <dgm:pt modelId="{B0CC6143-886C-419E-BE2C-399AFD7D0E9B}" type="parTrans" cxnId="{DE824145-A1A4-482F-A4D2-B2E66EAB3F04}">
      <dgm:prSet/>
      <dgm:spPr/>
      <dgm:t>
        <a:bodyPr/>
        <a:lstStyle/>
        <a:p>
          <a:endParaRPr lang="en-US" sz="1400">
            <a:latin typeface="Arial" panose="020B0604020202020204" pitchFamily="34" charset="0"/>
            <a:cs typeface="Arial" panose="020B0604020202020204" pitchFamily="34" charset="0"/>
          </a:endParaRPr>
        </a:p>
      </dgm:t>
    </dgm:pt>
    <dgm:pt modelId="{43549CC3-CF38-4AE7-A5CE-35A68EC69127}" type="sibTrans" cxnId="{DE824145-A1A4-482F-A4D2-B2E66EAB3F04}">
      <dgm:prSet/>
      <dgm:spPr/>
      <dgm:t>
        <a:bodyPr/>
        <a:lstStyle/>
        <a:p>
          <a:endParaRPr lang="en-US" sz="1400">
            <a:latin typeface="Arial" panose="020B0604020202020204" pitchFamily="34" charset="0"/>
            <a:cs typeface="Arial" panose="020B0604020202020204" pitchFamily="34" charset="0"/>
          </a:endParaRPr>
        </a:p>
      </dgm:t>
    </dgm:pt>
    <dgm:pt modelId="{B2945140-31C8-4181-A564-3D300114C86E}">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dgm:spPr>
      <dgm:t>
        <a:bodyPr anchor="ctr" anchorCtr="1"/>
        <a:lstStyle/>
        <a:p>
          <a:pPr marL="171450" indent="0" defTabSz="800100">
            <a:lnSpc>
              <a:spcPct val="90000"/>
            </a:lnSpc>
            <a:spcBef>
              <a:spcPct val="0"/>
            </a:spcBef>
            <a:spcAft>
              <a:spcPct val="15000"/>
            </a:spcAft>
            <a:buNone/>
          </a:pPr>
          <a:endPar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8CD3308-9646-4691-BAF3-CA52DE6C922A}" type="parTrans" cxnId="{E06392B7-5B9A-4F08-9BBA-441B91CDCA93}">
      <dgm:prSet/>
      <dgm:spPr/>
      <dgm:t>
        <a:bodyPr/>
        <a:lstStyle/>
        <a:p>
          <a:endParaRPr lang="en-US" sz="1400">
            <a:latin typeface="Arial" panose="020B0604020202020204" pitchFamily="34" charset="0"/>
            <a:cs typeface="Arial" panose="020B0604020202020204" pitchFamily="34" charset="0"/>
          </a:endParaRPr>
        </a:p>
      </dgm:t>
    </dgm:pt>
    <dgm:pt modelId="{AC00A323-C1ED-4A9C-B681-023394750655}" type="sibTrans" cxnId="{E06392B7-5B9A-4F08-9BBA-441B91CDCA93}">
      <dgm:prSet/>
      <dgm:spPr/>
      <dgm:t>
        <a:bodyPr/>
        <a:lstStyle/>
        <a:p>
          <a:endParaRPr lang="en-US" sz="1400">
            <a:latin typeface="Arial" panose="020B0604020202020204" pitchFamily="34" charset="0"/>
            <a:cs typeface="Arial" panose="020B0604020202020204" pitchFamily="34" charset="0"/>
          </a:endParaRPr>
        </a:p>
      </dgm:t>
    </dgm:pt>
    <dgm:pt modelId="{9F74CEEE-88FF-4CAD-A712-2079DCA31557}">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dgm:spPr>
      <dgm:t>
        <a:bodyPr anchor="ctr" anchorCtr="1"/>
        <a:lstStyle/>
        <a:p>
          <a:pPr marL="171450" indent="0" defTabSz="800100">
            <a:lnSpc>
              <a:spcPct val="90000"/>
            </a:lnSpc>
            <a:spcBef>
              <a:spcPct val="0"/>
            </a:spcBef>
            <a:spcAft>
              <a:spcPct val="15000"/>
            </a:spcAft>
            <a:buNone/>
          </a:pPr>
          <a:endPar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B74C3F8-95A8-43ED-9625-38635450002C}" type="parTrans" cxnId="{E21D5AEF-42FF-48CA-8AFC-BCDBBCAC1768}">
      <dgm:prSet/>
      <dgm:spPr/>
      <dgm:t>
        <a:bodyPr/>
        <a:lstStyle/>
        <a:p>
          <a:endParaRPr lang="en-US" sz="1400">
            <a:latin typeface="Arial" panose="020B0604020202020204" pitchFamily="34" charset="0"/>
            <a:cs typeface="Arial" panose="020B0604020202020204" pitchFamily="34" charset="0"/>
          </a:endParaRPr>
        </a:p>
      </dgm:t>
    </dgm:pt>
    <dgm:pt modelId="{2D6545F8-F332-49C0-8466-BB43CFB087A9}" type="sibTrans" cxnId="{E21D5AEF-42FF-48CA-8AFC-BCDBBCAC1768}">
      <dgm:prSet/>
      <dgm:spPr/>
      <dgm:t>
        <a:bodyPr/>
        <a:lstStyle/>
        <a:p>
          <a:endParaRPr lang="en-US" sz="1400">
            <a:latin typeface="Arial" panose="020B0604020202020204" pitchFamily="34" charset="0"/>
            <a:cs typeface="Arial" panose="020B0604020202020204" pitchFamily="34" charset="0"/>
          </a:endParaRPr>
        </a:p>
      </dgm:t>
    </dgm:pt>
    <dgm:pt modelId="{943CE4D5-AA6A-4895-8832-66D9062013C6}">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dgm:spPr>
      <dgm:t>
        <a:bodyPr anchor="ctr" anchorCtr="1"/>
        <a:lstStyle/>
        <a:p>
          <a:pPr marL="171450" indent="0" defTabSz="800100">
            <a:lnSpc>
              <a:spcPct val="90000"/>
            </a:lnSpc>
            <a:spcBef>
              <a:spcPct val="0"/>
            </a:spcBef>
            <a:spcAft>
              <a:spcPct val="15000"/>
            </a:spcAft>
            <a:buNone/>
          </a:pPr>
          <a:endPar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A35946D3-C5E7-4869-B199-FBEAA2247805}" type="parTrans" cxnId="{948EEF0A-51F6-48A8-858D-B1C9FEB691E7}">
      <dgm:prSet/>
      <dgm:spPr/>
      <dgm:t>
        <a:bodyPr/>
        <a:lstStyle/>
        <a:p>
          <a:endParaRPr lang="en-US" sz="1400">
            <a:latin typeface="Arial" panose="020B0604020202020204" pitchFamily="34" charset="0"/>
            <a:cs typeface="Arial" panose="020B0604020202020204" pitchFamily="34" charset="0"/>
          </a:endParaRPr>
        </a:p>
      </dgm:t>
    </dgm:pt>
    <dgm:pt modelId="{4814FE49-1281-4EDB-9DA2-340EE4E77AB1}" type="sibTrans" cxnId="{948EEF0A-51F6-48A8-858D-B1C9FEB691E7}">
      <dgm:prSet/>
      <dgm:spPr/>
      <dgm:t>
        <a:bodyPr/>
        <a:lstStyle/>
        <a:p>
          <a:endParaRPr lang="en-US" sz="1400">
            <a:latin typeface="Arial" panose="020B0604020202020204" pitchFamily="34" charset="0"/>
            <a:cs typeface="Arial" panose="020B0604020202020204" pitchFamily="34" charset="0"/>
          </a:endParaRPr>
        </a:p>
      </dgm:t>
    </dgm:pt>
    <dgm:pt modelId="{6BE642A5-FD20-490A-A43A-4234AE3ED365}">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dgm:spPr>
      <dgm:t>
        <a:bodyPr anchor="ctr" anchorCtr="1"/>
        <a:lstStyle/>
        <a:p>
          <a:pPr marL="171450" indent="0" defTabSz="800100">
            <a:lnSpc>
              <a:spcPct val="90000"/>
            </a:lnSpc>
            <a:spcBef>
              <a:spcPct val="0"/>
            </a:spcBef>
            <a:spcAft>
              <a:spcPct val="15000"/>
            </a:spcAft>
            <a:buNone/>
          </a:pPr>
          <a:endPar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8323BC2-9291-453E-9E43-09F34B81EB7B}" type="parTrans" cxnId="{EB542A1E-EFCB-41C0-9010-8318703317F3}">
      <dgm:prSet/>
      <dgm:spPr/>
      <dgm:t>
        <a:bodyPr/>
        <a:lstStyle/>
        <a:p>
          <a:endParaRPr lang="en-US" sz="1400">
            <a:latin typeface="Arial" panose="020B0604020202020204" pitchFamily="34" charset="0"/>
            <a:cs typeface="Arial" panose="020B0604020202020204" pitchFamily="34" charset="0"/>
          </a:endParaRPr>
        </a:p>
      </dgm:t>
    </dgm:pt>
    <dgm:pt modelId="{3E563FB5-B9F4-4BE8-875C-7142367C7439}" type="sibTrans" cxnId="{EB542A1E-EFCB-41C0-9010-8318703317F3}">
      <dgm:prSet/>
      <dgm:spPr/>
      <dgm:t>
        <a:bodyPr/>
        <a:lstStyle/>
        <a:p>
          <a:endParaRPr lang="en-US" sz="1400">
            <a:latin typeface="Arial" panose="020B0604020202020204" pitchFamily="34" charset="0"/>
            <a:cs typeface="Arial" panose="020B0604020202020204" pitchFamily="34" charset="0"/>
          </a:endParaRPr>
        </a:p>
      </dgm:t>
    </dgm:pt>
    <dgm:pt modelId="{658A06E6-588D-41FF-89D6-C6E14AE8094B}">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dgm:spPr>
      <dgm:t>
        <a:bodyPr anchor="ctr" anchorCtr="1"/>
        <a:lstStyle/>
        <a:p>
          <a:pPr marL="171450" indent="0" defTabSz="800100">
            <a:lnSpc>
              <a:spcPct val="90000"/>
            </a:lnSpc>
            <a:spcBef>
              <a:spcPct val="0"/>
            </a:spcBef>
            <a:spcAft>
              <a:spcPct val="15000"/>
            </a:spcAft>
            <a:buNone/>
          </a:pPr>
          <a:endPar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FDAE803-E3F3-4E45-A018-D3DAEABD671F}" type="parTrans" cxnId="{7698495A-E5A4-4267-9C21-5CFDAADC0E04}">
      <dgm:prSet/>
      <dgm:spPr/>
      <dgm:t>
        <a:bodyPr/>
        <a:lstStyle/>
        <a:p>
          <a:endParaRPr lang="en-US" sz="1400">
            <a:latin typeface="Arial" panose="020B0604020202020204" pitchFamily="34" charset="0"/>
            <a:cs typeface="Arial" panose="020B0604020202020204" pitchFamily="34" charset="0"/>
          </a:endParaRPr>
        </a:p>
      </dgm:t>
    </dgm:pt>
    <dgm:pt modelId="{AB574C49-C935-423F-A8AE-083649575163}" type="sibTrans" cxnId="{7698495A-E5A4-4267-9C21-5CFDAADC0E04}">
      <dgm:prSet/>
      <dgm:spPr/>
      <dgm:t>
        <a:bodyPr/>
        <a:lstStyle/>
        <a:p>
          <a:endParaRPr lang="en-US" sz="1400">
            <a:latin typeface="Arial" panose="020B0604020202020204" pitchFamily="34" charset="0"/>
            <a:cs typeface="Arial" panose="020B0604020202020204" pitchFamily="34" charset="0"/>
          </a:endParaRPr>
        </a:p>
      </dgm:t>
    </dgm:pt>
    <dgm:pt modelId="{6B4E7833-DB6F-4704-9248-7670E3EBE5A8}">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dgm:spPr>
      <dgm:t>
        <a:bodyPr anchor="ctr" anchorCtr="1"/>
        <a:lstStyle/>
        <a:p>
          <a:pPr marL="179388" indent="-179388" defTabSz="800100">
            <a:lnSpc>
              <a:spcPct val="90000"/>
            </a:lnSpc>
            <a:spcBef>
              <a:spcPct val="0"/>
            </a:spcBef>
            <a:spcAft>
              <a:spcPct val="15000"/>
            </a:spcAft>
            <a:buNone/>
          </a:pPr>
          <a:r>
            <a:rPr lang="en-US" sz="1400">
              <a:latin typeface="Arial" panose="020B0604020202020204" pitchFamily="34" charset="0"/>
              <a:ea typeface="+mn-ea"/>
              <a:cs typeface="Arial" panose="020B0604020202020204" pitchFamily="34" charset="0"/>
            </a:rPr>
            <a:t>Assess delivery of specific interventions</a:t>
          </a:r>
          <a:endParaRPr lang="en-US" sz="1400" dirty="0">
            <a:latin typeface="Arial" panose="020B0604020202020204" pitchFamily="34" charset="0"/>
            <a:ea typeface="+mn-ea"/>
            <a:cs typeface="Arial" panose="020B0604020202020204" pitchFamily="34" charset="0"/>
          </a:endParaRPr>
        </a:p>
      </dgm:t>
    </dgm:pt>
    <dgm:pt modelId="{81DDCA36-2F25-4D65-886B-191144B43FA8}" type="parTrans" cxnId="{8843D401-0B6D-4F77-A279-558B6CA08AFF}">
      <dgm:prSet/>
      <dgm:spPr/>
      <dgm:t>
        <a:bodyPr/>
        <a:lstStyle/>
        <a:p>
          <a:endParaRPr lang="en-US" sz="1400">
            <a:latin typeface="Arial" panose="020B0604020202020204" pitchFamily="34" charset="0"/>
            <a:cs typeface="Arial" panose="020B0604020202020204" pitchFamily="34" charset="0"/>
          </a:endParaRPr>
        </a:p>
      </dgm:t>
    </dgm:pt>
    <dgm:pt modelId="{B5127144-B02D-45E1-A4DC-AB55C5837686}" type="sibTrans" cxnId="{8843D401-0B6D-4F77-A279-558B6CA08AFF}">
      <dgm:prSet/>
      <dgm:spPr/>
      <dgm:t>
        <a:bodyPr/>
        <a:lstStyle/>
        <a:p>
          <a:endParaRPr lang="en-US" sz="1400">
            <a:latin typeface="Arial" panose="020B0604020202020204" pitchFamily="34" charset="0"/>
            <a:cs typeface="Arial" panose="020B0604020202020204" pitchFamily="34" charset="0"/>
          </a:endParaRPr>
        </a:p>
      </dgm:t>
    </dgm:pt>
    <dgm:pt modelId="{7594913C-9DD4-4033-ABDD-66F48CF0AA89}">
      <dgm:prSet phldrT="[Text]" custT="1"/>
      <dgm:spPr>
        <a:xfrm>
          <a:off x="2740005" y="1282412"/>
          <a:ext cx="2166019" cy="1786513"/>
        </a:xfrm>
      </dgm:spPr>
      <dgm:t>
        <a:bodyPr anchor="ctr" anchorCtr="1"/>
        <a:lstStyle/>
        <a:p>
          <a:endPar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397722A-5D91-4A2C-9676-77814AE6A9F9}" type="parTrans" cxnId="{075A1585-9225-4971-98F8-D88122F217FD}">
      <dgm:prSet/>
      <dgm:spPr/>
      <dgm:t>
        <a:bodyPr/>
        <a:lstStyle/>
        <a:p>
          <a:endParaRPr lang="en-US" sz="1400">
            <a:latin typeface="Arial" panose="020B0604020202020204" pitchFamily="34" charset="0"/>
            <a:cs typeface="Arial" panose="020B0604020202020204" pitchFamily="34" charset="0"/>
          </a:endParaRPr>
        </a:p>
      </dgm:t>
    </dgm:pt>
    <dgm:pt modelId="{DA655C87-E595-450E-8A77-EF46E4B8B8BE}" type="sibTrans" cxnId="{075A1585-9225-4971-98F8-D88122F217FD}">
      <dgm:prSet/>
      <dgm:spPr/>
      <dgm:t>
        <a:bodyPr/>
        <a:lstStyle/>
        <a:p>
          <a:endParaRPr lang="en-US" sz="1400">
            <a:latin typeface="Arial" panose="020B0604020202020204" pitchFamily="34" charset="0"/>
            <a:cs typeface="Arial" panose="020B0604020202020204" pitchFamily="34" charset="0"/>
          </a:endParaRPr>
        </a:p>
      </dgm:t>
    </dgm:pt>
    <dgm:pt modelId="{82F2D966-3289-4E23-ADAF-689F89EF8AE2}">
      <dgm:prSet phldrT="[Text]" custT="1"/>
      <dgm:spPr>
        <a:xfrm>
          <a:off x="2740005" y="1282412"/>
          <a:ext cx="2166019" cy="1786513"/>
        </a:xfrm>
      </dgm:spPr>
      <dgm:t>
        <a:bodyPr anchor="ctr" anchorCtr="1"/>
        <a:lstStyle/>
        <a:p>
          <a:r>
            <a:rPr lang="en-US" sz="1400">
              <a:latin typeface="Arial" panose="020B0604020202020204" pitchFamily="34" charset="0"/>
              <a:ea typeface="+mn-ea"/>
              <a:cs typeface="Arial" panose="020B0604020202020204" pitchFamily="34" charset="0"/>
            </a:rPr>
            <a:t>Considers the progress reports</a:t>
          </a:r>
          <a:endParaRPr lang="en-US" sz="1400" dirty="0">
            <a:latin typeface="Arial" panose="020B0604020202020204" pitchFamily="34" charset="0"/>
            <a:ea typeface="+mn-ea"/>
            <a:cs typeface="Arial" panose="020B0604020202020204" pitchFamily="34" charset="0"/>
          </a:endParaRPr>
        </a:p>
      </dgm:t>
    </dgm:pt>
    <dgm:pt modelId="{FC785A1F-B525-4745-923B-DD18D706E0A1}" type="parTrans" cxnId="{C463DE85-A3B9-4AE7-A9EC-646052CC88E7}">
      <dgm:prSet/>
      <dgm:spPr/>
      <dgm:t>
        <a:bodyPr/>
        <a:lstStyle/>
        <a:p>
          <a:endParaRPr lang="en-US" sz="1400">
            <a:latin typeface="Arial" panose="020B0604020202020204" pitchFamily="34" charset="0"/>
            <a:cs typeface="Arial" panose="020B0604020202020204" pitchFamily="34" charset="0"/>
          </a:endParaRPr>
        </a:p>
      </dgm:t>
    </dgm:pt>
    <dgm:pt modelId="{A7DD3350-21CD-4365-97C4-93920558018C}" type="sibTrans" cxnId="{C463DE85-A3B9-4AE7-A9EC-646052CC88E7}">
      <dgm:prSet/>
      <dgm:spPr/>
      <dgm:t>
        <a:bodyPr/>
        <a:lstStyle/>
        <a:p>
          <a:endParaRPr lang="en-US" sz="1400">
            <a:latin typeface="Arial" panose="020B0604020202020204" pitchFamily="34" charset="0"/>
            <a:cs typeface="Arial" panose="020B0604020202020204" pitchFamily="34" charset="0"/>
          </a:endParaRPr>
        </a:p>
      </dgm:t>
    </dgm:pt>
    <dgm:pt modelId="{383F09AE-D379-456A-A03A-E12BFD758C27}">
      <dgm:prSet phldrT="[Text]" custT="1">
        <dgm:style>
          <a:lnRef idx="2">
            <a:schemeClr val="accent6"/>
          </a:lnRef>
          <a:fillRef idx="1">
            <a:schemeClr val="lt1"/>
          </a:fillRef>
          <a:effectRef idx="0">
            <a:schemeClr val="accent6"/>
          </a:effectRef>
          <a:fontRef idx="minor">
            <a:schemeClr val="dk1"/>
          </a:fontRef>
        </dgm:style>
      </dgm:prSet>
      <dgm:spPr>
        <a:xfrm>
          <a:off x="5477103" y="1282412"/>
          <a:ext cx="2166019" cy="1786513"/>
        </a:xfrm>
      </dgm:spPr>
      <dgm:t>
        <a:bodyPr anchor="ctr" anchorCtr="1"/>
        <a:lstStyle/>
        <a:p>
          <a:pPr marL="176213" indent="-176213" defTabSz="800100">
            <a:lnSpc>
              <a:spcPct val="90000"/>
            </a:lnSpc>
            <a:spcBef>
              <a:spcPct val="0"/>
            </a:spcBef>
            <a:spcAft>
              <a:spcPct val="15000"/>
            </a:spcAft>
            <a:buNone/>
          </a:pPr>
          <a:endPar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B65BF296-997D-4DDE-9079-2748C7ECB4BC}" type="parTrans" cxnId="{0ADB9B79-1FEF-49A0-B48E-42EEE2365FC3}">
      <dgm:prSet/>
      <dgm:spPr/>
      <dgm:t>
        <a:bodyPr/>
        <a:lstStyle/>
        <a:p>
          <a:endParaRPr lang="en-US" sz="1400">
            <a:latin typeface="Arial" panose="020B0604020202020204" pitchFamily="34" charset="0"/>
            <a:cs typeface="Arial" panose="020B0604020202020204" pitchFamily="34" charset="0"/>
          </a:endParaRPr>
        </a:p>
      </dgm:t>
    </dgm:pt>
    <dgm:pt modelId="{4F89193C-078A-4E28-89B6-992802DE3034}" type="sibTrans" cxnId="{0ADB9B79-1FEF-49A0-B48E-42EEE2365FC3}">
      <dgm:prSet/>
      <dgm:spPr/>
      <dgm:t>
        <a:bodyPr/>
        <a:lstStyle/>
        <a:p>
          <a:endParaRPr lang="en-US" sz="1400">
            <a:latin typeface="Arial" panose="020B0604020202020204" pitchFamily="34" charset="0"/>
            <a:cs typeface="Arial" panose="020B0604020202020204" pitchFamily="34" charset="0"/>
          </a:endParaRPr>
        </a:p>
      </dgm:t>
    </dgm:pt>
    <dgm:pt modelId="{E5D30A73-3A2E-4972-A10C-DE8CD9AFDD65}">
      <dgm:prSet phldrT="[Text]" custT="1">
        <dgm:style>
          <a:lnRef idx="2">
            <a:schemeClr val="accent6"/>
          </a:lnRef>
          <a:fillRef idx="1">
            <a:schemeClr val="lt1"/>
          </a:fillRef>
          <a:effectRef idx="0">
            <a:schemeClr val="accent6"/>
          </a:effectRef>
          <a:fontRef idx="minor">
            <a:schemeClr val="dk1"/>
          </a:fontRef>
        </dgm:style>
      </dgm:prSet>
      <dgm:spPr>
        <a:xfrm>
          <a:off x="5477103" y="1282412"/>
          <a:ext cx="2166019" cy="1786513"/>
        </a:xfrm>
      </dgm:spPr>
      <dgm:t>
        <a:bodyPr anchor="ctr" anchorCtr="1"/>
        <a:lstStyle/>
        <a:p>
          <a:pPr marL="176213" indent="-176213" defTabSz="800100">
            <a:lnSpc>
              <a:spcPct val="90000"/>
            </a:lnSpc>
            <a:spcBef>
              <a:spcPct val="0"/>
            </a:spcBef>
            <a:spcAft>
              <a:spcPct val="15000"/>
            </a:spcAft>
            <a:buNone/>
          </a:pPr>
          <a:r>
            <a:rPr lang="en-US" sz="1400">
              <a:latin typeface="Arial" panose="020B0604020202020204" pitchFamily="34" charset="0"/>
              <a:ea typeface="+mn-ea"/>
              <a:cs typeface="Arial" panose="020B0604020202020204" pitchFamily="34" charset="0"/>
            </a:rPr>
            <a:t>Produces a consolidated quarterly Priority level report</a:t>
          </a:r>
          <a:endParaRPr lang="en-US" sz="1400" dirty="0">
            <a:latin typeface="Arial" panose="020B0604020202020204" pitchFamily="34" charset="0"/>
            <a:ea typeface="+mn-ea"/>
            <a:cs typeface="Arial" panose="020B0604020202020204" pitchFamily="34" charset="0"/>
          </a:endParaRPr>
        </a:p>
      </dgm:t>
    </dgm:pt>
    <dgm:pt modelId="{42247918-2349-43BC-9FB6-F5FEB3C1E8F0}" type="parTrans" cxnId="{3FDDA400-A313-42C1-AABB-F118FB461E3C}">
      <dgm:prSet/>
      <dgm:spPr/>
      <dgm:t>
        <a:bodyPr/>
        <a:lstStyle/>
        <a:p>
          <a:endParaRPr lang="en-US" sz="1400">
            <a:latin typeface="Arial" panose="020B0604020202020204" pitchFamily="34" charset="0"/>
            <a:cs typeface="Arial" panose="020B0604020202020204" pitchFamily="34" charset="0"/>
          </a:endParaRPr>
        </a:p>
      </dgm:t>
    </dgm:pt>
    <dgm:pt modelId="{F566B4D7-6F7F-49EA-84D5-49867575D892}" type="sibTrans" cxnId="{3FDDA400-A313-42C1-AABB-F118FB461E3C}">
      <dgm:prSet/>
      <dgm:spPr/>
      <dgm:t>
        <a:bodyPr/>
        <a:lstStyle/>
        <a:p>
          <a:endParaRPr lang="en-US" sz="1400">
            <a:latin typeface="Arial" panose="020B0604020202020204" pitchFamily="34" charset="0"/>
            <a:cs typeface="Arial" panose="020B0604020202020204" pitchFamily="34" charset="0"/>
          </a:endParaRPr>
        </a:p>
      </dgm:t>
    </dgm:pt>
    <dgm:pt modelId="{47841055-31D8-4D74-A6DF-AE9A90AF540F}">
      <dgm:prSet phldrT="[Text]" custT="1"/>
      <dgm:spPr>
        <a:xfrm>
          <a:off x="2740005" y="1282412"/>
          <a:ext cx="2166019" cy="1786513"/>
        </a:xfrm>
      </dgm:spPr>
      <dgm:t>
        <a:bodyPr anchor="ctr" anchorCtr="1"/>
        <a:lstStyle/>
        <a:p>
          <a:endPar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44672CA-1506-4888-B233-ED6EFC3E7B5E}" type="parTrans" cxnId="{4EBE18C9-045E-4A13-A212-8857CD740055}">
      <dgm:prSet/>
      <dgm:spPr/>
      <dgm:t>
        <a:bodyPr/>
        <a:lstStyle/>
        <a:p>
          <a:endParaRPr lang="en-US" sz="1400">
            <a:latin typeface="Arial" panose="020B0604020202020204" pitchFamily="34" charset="0"/>
            <a:cs typeface="Arial" panose="020B0604020202020204" pitchFamily="34" charset="0"/>
          </a:endParaRPr>
        </a:p>
      </dgm:t>
    </dgm:pt>
    <dgm:pt modelId="{5195CF31-BB3A-4AFA-95B9-0B65DD8FF51A}" type="sibTrans" cxnId="{4EBE18C9-045E-4A13-A212-8857CD740055}">
      <dgm:prSet/>
      <dgm:spPr/>
      <dgm:t>
        <a:bodyPr/>
        <a:lstStyle/>
        <a:p>
          <a:endParaRPr lang="en-US" sz="1400">
            <a:latin typeface="Arial" panose="020B0604020202020204" pitchFamily="34" charset="0"/>
            <a:cs typeface="Arial" panose="020B0604020202020204" pitchFamily="34" charset="0"/>
          </a:endParaRPr>
        </a:p>
      </dgm:t>
    </dgm:pt>
    <dgm:pt modelId="{15A40C0D-4DB5-44B8-8691-A9907C885EFA}">
      <dgm:prSet phldrT="[Text]" custT="1">
        <dgm:style>
          <a:lnRef idx="2">
            <a:schemeClr val="accent6"/>
          </a:lnRef>
          <a:fillRef idx="1">
            <a:schemeClr val="lt1"/>
          </a:fillRef>
          <a:effectRef idx="0">
            <a:schemeClr val="accent6"/>
          </a:effectRef>
          <a:fontRef idx="minor">
            <a:schemeClr val="dk1"/>
          </a:fontRef>
        </dgm:style>
      </dgm:prSet>
      <dgm:spPr>
        <a:xfrm>
          <a:off x="5477103" y="1282412"/>
          <a:ext cx="2166019" cy="1786513"/>
        </a:xfrm>
      </dgm:spPr>
      <dgm:t>
        <a:bodyPr anchor="ctr" anchorCtr="1"/>
        <a:lstStyle/>
        <a:p>
          <a:pPr marL="176213" indent="-176213" defTabSz="800100">
            <a:lnSpc>
              <a:spcPct val="90000"/>
            </a:lnSpc>
            <a:spcBef>
              <a:spcPct val="0"/>
            </a:spcBef>
            <a:spcAft>
              <a:spcPct val="15000"/>
            </a:spcAft>
            <a:buNone/>
          </a:pPr>
          <a:endPar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ED462C0-919B-4E8F-A44B-45F0B578CFB2}" type="parTrans" cxnId="{00FD32D0-454A-4438-B00E-5CD29B9BAFBF}">
      <dgm:prSet/>
      <dgm:spPr/>
      <dgm:t>
        <a:bodyPr/>
        <a:lstStyle/>
        <a:p>
          <a:endParaRPr lang="en-US" sz="1400">
            <a:latin typeface="Arial" panose="020B0604020202020204" pitchFamily="34" charset="0"/>
            <a:cs typeface="Arial" panose="020B0604020202020204" pitchFamily="34" charset="0"/>
          </a:endParaRPr>
        </a:p>
      </dgm:t>
    </dgm:pt>
    <dgm:pt modelId="{6590BAFA-4BCD-47B5-AAEA-026CC720FDC6}" type="sibTrans" cxnId="{00FD32D0-454A-4438-B00E-5CD29B9BAFBF}">
      <dgm:prSet/>
      <dgm:spPr/>
      <dgm:t>
        <a:bodyPr/>
        <a:lstStyle/>
        <a:p>
          <a:endParaRPr lang="en-US" sz="1400">
            <a:latin typeface="Arial" panose="020B0604020202020204" pitchFamily="34" charset="0"/>
            <a:cs typeface="Arial" panose="020B0604020202020204" pitchFamily="34" charset="0"/>
          </a:endParaRPr>
        </a:p>
      </dgm:t>
    </dgm:pt>
    <dgm:pt modelId="{2012E2B4-28AC-40BF-B125-356C77900246}">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dgm:spPr>
      <dgm:t>
        <a:bodyPr anchor="ctr" anchorCtr="1"/>
        <a:lstStyle/>
        <a:p>
          <a:pPr marL="179388" marR="0" indent="-179388" defTabSz="800100" eaLnBrk="1" fontAlgn="auto" latinLnBrk="0" hangingPunct="1">
            <a:lnSpc>
              <a:spcPct val="90000"/>
            </a:lnSpc>
            <a:spcBef>
              <a:spcPct val="0"/>
            </a:spcBef>
            <a:spcAft>
              <a:spcPct val="15000"/>
            </a:spcAft>
            <a:buClrTx/>
            <a:buSzTx/>
            <a:buFontTx/>
            <a:buNone/>
            <a:tabLst/>
            <a:defRPr/>
          </a:pPr>
          <a:r>
            <a:rPr lang="en-US" sz="1400">
              <a:latin typeface="Arial" panose="020B0604020202020204" pitchFamily="34" charset="0"/>
              <a:ea typeface="+mn-ea"/>
              <a:cs typeface="Arial" panose="020B0604020202020204" pitchFamily="34" charset="0"/>
            </a:rPr>
            <a:t>Agree on barriers to be removed including  inter-departmental cooperation</a:t>
          </a:r>
          <a:endParaRPr lang="en-US" sz="1400" dirty="0">
            <a:latin typeface="Arial" panose="020B0604020202020204" pitchFamily="34" charset="0"/>
            <a:ea typeface="+mn-ea"/>
            <a:cs typeface="Arial" panose="020B0604020202020204" pitchFamily="34" charset="0"/>
          </a:endParaRPr>
        </a:p>
      </dgm:t>
    </dgm:pt>
    <dgm:pt modelId="{5D6E8437-3E04-4784-8B9F-D8C9A63C0CF7}" type="parTrans" cxnId="{25AFDF84-5FF9-44FB-842A-D8886BD25DA4}">
      <dgm:prSet/>
      <dgm:spPr/>
      <dgm:t>
        <a:bodyPr/>
        <a:lstStyle/>
        <a:p>
          <a:endParaRPr lang="en-US" sz="1400">
            <a:latin typeface="Arial" panose="020B0604020202020204" pitchFamily="34" charset="0"/>
            <a:cs typeface="Arial" panose="020B0604020202020204" pitchFamily="34" charset="0"/>
          </a:endParaRPr>
        </a:p>
      </dgm:t>
    </dgm:pt>
    <dgm:pt modelId="{96035B53-EAD4-44DB-939F-35D7A1466092}" type="sibTrans" cxnId="{25AFDF84-5FF9-44FB-842A-D8886BD25DA4}">
      <dgm:prSet/>
      <dgm:spPr/>
      <dgm:t>
        <a:bodyPr/>
        <a:lstStyle/>
        <a:p>
          <a:endParaRPr lang="en-US" sz="1400">
            <a:latin typeface="Arial" panose="020B0604020202020204" pitchFamily="34" charset="0"/>
            <a:cs typeface="Arial" panose="020B0604020202020204" pitchFamily="34" charset="0"/>
          </a:endParaRPr>
        </a:p>
      </dgm:t>
    </dgm:pt>
    <dgm:pt modelId="{C7547393-F401-4666-92ED-DED389223F75}">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dgm:spPr>
      <dgm:t>
        <a:bodyPr anchor="ctr" anchorCtr="1"/>
        <a:lstStyle/>
        <a:p>
          <a:pPr marL="179388" marR="0" indent="-179388" defTabSz="800100" eaLnBrk="1" fontAlgn="auto" latinLnBrk="0" hangingPunct="1">
            <a:lnSpc>
              <a:spcPct val="90000"/>
            </a:lnSpc>
            <a:spcBef>
              <a:spcPct val="0"/>
            </a:spcBef>
            <a:spcAft>
              <a:spcPct val="15000"/>
            </a:spcAft>
            <a:buClrTx/>
            <a:buSzTx/>
            <a:buFontTx/>
            <a:buNone/>
            <a:tabLst/>
            <a:defRPr/>
          </a:pPr>
          <a:r>
            <a:rPr lang="en-US" sz="1400">
              <a:latin typeface="Arial" panose="020B0604020202020204" pitchFamily="34" charset="0"/>
              <a:ea typeface="+mn-ea"/>
              <a:cs typeface="Arial" panose="020B0604020202020204" pitchFamily="34" charset="0"/>
            </a:rPr>
            <a:t>Agreement on key actions needed</a:t>
          </a:r>
          <a:endParaRPr lang="en-US" sz="1400" dirty="0">
            <a:latin typeface="Arial" panose="020B0604020202020204" pitchFamily="34" charset="0"/>
            <a:ea typeface="+mn-ea"/>
            <a:cs typeface="Arial" panose="020B0604020202020204" pitchFamily="34" charset="0"/>
          </a:endParaRPr>
        </a:p>
      </dgm:t>
    </dgm:pt>
    <dgm:pt modelId="{F92B45BD-B327-458E-A6F2-EA8E430BD489}" type="parTrans" cxnId="{72FA33FC-67A9-42A6-906C-FA05F3C61869}">
      <dgm:prSet/>
      <dgm:spPr/>
      <dgm:t>
        <a:bodyPr/>
        <a:lstStyle/>
        <a:p>
          <a:endParaRPr lang="en-US" sz="1400">
            <a:latin typeface="Arial" panose="020B0604020202020204" pitchFamily="34" charset="0"/>
            <a:cs typeface="Arial" panose="020B0604020202020204" pitchFamily="34" charset="0"/>
          </a:endParaRPr>
        </a:p>
      </dgm:t>
    </dgm:pt>
    <dgm:pt modelId="{C1846EE7-8301-438A-91C3-3BBFC05E0940}" type="sibTrans" cxnId="{72FA33FC-67A9-42A6-906C-FA05F3C61869}">
      <dgm:prSet/>
      <dgm:spPr/>
      <dgm:t>
        <a:bodyPr/>
        <a:lstStyle/>
        <a:p>
          <a:endParaRPr lang="en-US" sz="1400">
            <a:latin typeface="Arial" panose="020B0604020202020204" pitchFamily="34" charset="0"/>
            <a:cs typeface="Arial" panose="020B0604020202020204" pitchFamily="34" charset="0"/>
          </a:endParaRPr>
        </a:p>
      </dgm:t>
    </dgm:pt>
    <dgm:pt modelId="{1F454FB9-EE2F-474E-83FE-D9A05EBA685F}">
      <dgm:prSet phldrT="[Text]" custT="1">
        <dgm:style>
          <a:lnRef idx="2">
            <a:schemeClr val="accent4"/>
          </a:lnRef>
          <a:fillRef idx="1">
            <a:schemeClr val="lt1"/>
          </a:fillRef>
          <a:effectRef idx="0">
            <a:schemeClr val="accent4"/>
          </a:effectRef>
          <a:fontRef idx="minor">
            <a:schemeClr val="dk1"/>
          </a:fontRef>
        </dgm:style>
      </dgm:prSet>
      <dgm:spPr>
        <a:xfrm>
          <a:off x="2907" y="1185654"/>
          <a:ext cx="2166019" cy="1981421"/>
        </a:xfrm>
      </dgm:spPr>
      <dgm:t>
        <a:bodyPr anchor="ctr" anchorCtr="1"/>
        <a:lstStyle/>
        <a:p>
          <a:pPr marL="179388" marR="0" indent="-179388" defTabSz="800100" eaLnBrk="1" fontAlgn="auto" latinLnBrk="0" hangingPunct="1">
            <a:lnSpc>
              <a:spcPct val="90000"/>
            </a:lnSpc>
            <a:spcBef>
              <a:spcPct val="0"/>
            </a:spcBef>
            <a:spcAft>
              <a:spcPct val="15000"/>
            </a:spcAft>
            <a:buClrTx/>
            <a:buSzTx/>
            <a:buFontTx/>
            <a:buNone/>
            <a:tabLst/>
            <a:defRPr/>
          </a:pPr>
          <a:r>
            <a:rPr lang="en-US" sz="1400">
              <a:latin typeface="Arial" panose="020B0604020202020204" pitchFamily="34" charset="0"/>
              <a:ea typeface="+mn-ea"/>
              <a:cs typeface="Arial" panose="020B0604020202020204" pitchFamily="34" charset="0"/>
            </a:rPr>
            <a:t>Report prepared for TIF/MinMec</a:t>
          </a:r>
          <a:endParaRPr lang="en-US" sz="1400" dirty="0">
            <a:latin typeface="Arial" panose="020B0604020202020204" pitchFamily="34" charset="0"/>
            <a:ea typeface="+mn-ea"/>
            <a:cs typeface="Arial" panose="020B0604020202020204" pitchFamily="34" charset="0"/>
          </a:endParaRPr>
        </a:p>
      </dgm:t>
    </dgm:pt>
    <dgm:pt modelId="{6F5108FE-D8E2-4D3F-82FA-77F481771DA8}" type="parTrans" cxnId="{3DDDB4C2-8045-4B9C-99CA-EC6E11F619A7}">
      <dgm:prSet/>
      <dgm:spPr/>
      <dgm:t>
        <a:bodyPr/>
        <a:lstStyle/>
        <a:p>
          <a:endParaRPr lang="en-US" sz="1400">
            <a:latin typeface="Arial" panose="020B0604020202020204" pitchFamily="34" charset="0"/>
            <a:cs typeface="Arial" panose="020B0604020202020204" pitchFamily="34" charset="0"/>
          </a:endParaRPr>
        </a:p>
      </dgm:t>
    </dgm:pt>
    <dgm:pt modelId="{FD3D6041-409B-4A77-B190-8B156A9F4747}" type="sibTrans" cxnId="{3DDDB4C2-8045-4B9C-99CA-EC6E11F619A7}">
      <dgm:prSet/>
      <dgm:spPr/>
      <dgm:t>
        <a:bodyPr/>
        <a:lstStyle/>
        <a:p>
          <a:endParaRPr lang="en-US" sz="1400">
            <a:latin typeface="Arial" panose="020B0604020202020204" pitchFamily="34" charset="0"/>
            <a:cs typeface="Arial" panose="020B0604020202020204" pitchFamily="34" charset="0"/>
          </a:endParaRPr>
        </a:p>
      </dgm:t>
    </dgm:pt>
    <dgm:pt modelId="{4D6B1324-9D77-4F4E-BB50-FBAC08067228}" type="pres">
      <dgm:prSet presAssocID="{FC76BF2E-3DA1-496C-9C4D-FDEE9D5FDEC8}" presName="Name0" presStyleCnt="0">
        <dgm:presLayoutVars>
          <dgm:dir/>
          <dgm:animLvl val="lvl"/>
          <dgm:resizeHandles val="exact"/>
        </dgm:presLayoutVars>
      </dgm:prSet>
      <dgm:spPr/>
      <dgm:t>
        <a:bodyPr/>
        <a:lstStyle/>
        <a:p>
          <a:endParaRPr lang="en-US"/>
        </a:p>
      </dgm:t>
    </dgm:pt>
    <dgm:pt modelId="{5C4DBA26-A518-4D25-A95B-D1762A00D213}" type="pres">
      <dgm:prSet presAssocID="{FC76BF2E-3DA1-496C-9C4D-FDEE9D5FDEC8}" presName="tSp" presStyleCnt="0"/>
      <dgm:spPr/>
    </dgm:pt>
    <dgm:pt modelId="{DBE4D1B5-3BE5-48D0-ADBE-69424A0CAF48}" type="pres">
      <dgm:prSet presAssocID="{FC76BF2E-3DA1-496C-9C4D-FDEE9D5FDEC8}" presName="bSp" presStyleCnt="0"/>
      <dgm:spPr/>
    </dgm:pt>
    <dgm:pt modelId="{82EE3854-B983-4791-9818-05E7F5D68E51}" type="pres">
      <dgm:prSet presAssocID="{FC76BF2E-3DA1-496C-9C4D-FDEE9D5FDEC8}" presName="process" presStyleCnt="0"/>
      <dgm:spPr/>
    </dgm:pt>
    <dgm:pt modelId="{8DB6E5AE-F9F3-419A-9442-7C46E8AB3E76}" type="pres">
      <dgm:prSet presAssocID="{4E8E0A05-D200-4DC1-A14F-7B0D62AF2E59}" presName="composite1" presStyleCnt="0"/>
      <dgm:spPr/>
    </dgm:pt>
    <dgm:pt modelId="{3532A483-2A16-4B86-AC68-2B65B4F9F551}" type="pres">
      <dgm:prSet presAssocID="{4E8E0A05-D200-4DC1-A14F-7B0D62AF2E59}" presName="dummyNode1" presStyleLbl="node1" presStyleIdx="0" presStyleCnt="3"/>
      <dgm:spPr/>
    </dgm:pt>
    <dgm:pt modelId="{85FB341A-3670-47BC-944D-404E03EF96E5}" type="pres">
      <dgm:prSet presAssocID="{4E8E0A05-D200-4DC1-A14F-7B0D62AF2E59}" presName="childNode1" presStyleLbl="bgAcc1" presStyleIdx="0" presStyleCnt="3" custScaleX="105320" custScaleY="151056" custLinFactNeighborX="1788" custLinFactNeighborY="17576">
        <dgm:presLayoutVars>
          <dgm:bulletEnabled val="1"/>
        </dgm:presLayoutVars>
      </dgm:prSet>
      <dgm:spPr>
        <a:prstGeom prst="roundRect">
          <a:avLst>
            <a:gd name="adj" fmla="val 10000"/>
          </a:avLst>
        </a:prstGeom>
      </dgm:spPr>
      <dgm:t>
        <a:bodyPr/>
        <a:lstStyle/>
        <a:p>
          <a:endParaRPr lang="en-US"/>
        </a:p>
      </dgm:t>
    </dgm:pt>
    <dgm:pt modelId="{200FFD8E-15E9-4A25-BF04-FCE6BF4536BD}" type="pres">
      <dgm:prSet presAssocID="{4E8E0A05-D200-4DC1-A14F-7B0D62AF2E59}" presName="childNode1tx" presStyleLbl="bgAcc1" presStyleIdx="0" presStyleCnt="3">
        <dgm:presLayoutVars>
          <dgm:bulletEnabled val="1"/>
        </dgm:presLayoutVars>
      </dgm:prSet>
      <dgm:spPr/>
      <dgm:t>
        <a:bodyPr/>
        <a:lstStyle/>
        <a:p>
          <a:endParaRPr lang="en-US"/>
        </a:p>
      </dgm:t>
    </dgm:pt>
    <dgm:pt modelId="{12E95857-3055-414D-B093-F95A44AAA35F}" type="pres">
      <dgm:prSet presAssocID="{4E8E0A05-D200-4DC1-A14F-7B0D62AF2E59}" presName="parentNode1" presStyleLbl="node1" presStyleIdx="0" presStyleCnt="3" custScaleX="100496" custScaleY="124874" custLinFactY="-119789" custLinFactNeighborX="-13050" custLinFactNeighborY="-200000">
        <dgm:presLayoutVars>
          <dgm:chMax val="1"/>
          <dgm:bulletEnabled val="1"/>
        </dgm:presLayoutVars>
      </dgm:prSet>
      <dgm:spPr/>
      <dgm:t>
        <a:bodyPr/>
        <a:lstStyle/>
        <a:p>
          <a:endParaRPr lang="en-US"/>
        </a:p>
      </dgm:t>
    </dgm:pt>
    <dgm:pt modelId="{73BEDBE2-EBD1-4BD2-8D84-77512D803CA9}" type="pres">
      <dgm:prSet presAssocID="{4E8E0A05-D200-4DC1-A14F-7B0D62AF2E59}" presName="connSite1" presStyleCnt="0"/>
      <dgm:spPr/>
    </dgm:pt>
    <dgm:pt modelId="{A46DCFF7-307E-4702-ADC3-1806F9F02E3E}" type="pres">
      <dgm:prSet presAssocID="{12072DE2-A32A-4924-B370-C5BE992A77F9}" presName="Name9" presStyleLbl="sibTrans2D1" presStyleIdx="0" presStyleCnt="2" custScaleX="79938" custScaleY="78940" custLinFactNeighborX="7776" custLinFactNeighborY="38788"/>
      <dgm:spPr/>
      <dgm:t>
        <a:bodyPr/>
        <a:lstStyle/>
        <a:p>
          <a:endParaRPr lang="en-US"/>
        </a:p>
      </dgm:t>
    </dgm:pt>
    <dgm:pt modelId="{0D8247E0-426F-4186-8F4C-518A6F2391A3}" type="pres">
      <dgm:prSet presAssocID="{94C76A3D-AFC3-40B4-96FD-D1FB9F7EC17F}" presName="composite2" presStyleCnt="0"/>
      <dgm:spPr/>
    </dgm:pt>
    <dgm:pt modelId="{A1242766-3B7A-4443-A160-287E291C83B6}" type="pres">
      <dgm:prSet presAssocID="{94C76A3D-AFC3-40B4-96FD-D1FB9F7EC17F}" presName="dummyNode2" presStyleLbl="node1" presStyleIdx="0" presStyleCnt="3"/>
      <dgm:spPr/>
    </dgm:pt>
    <dgm:pt modelId="{8553B700-0D11-4687-9980-55C9ECDA7FC6}" type="pres">
      <dgm:prSet presAssocID="{94C76A3D-AFC3-40B4-96FD-D1FB9F7EC17F}" presName="childNode2" presStyleLbl="bgAcc1" presStyleIdx="1" presStyleCnt="3" custScaleX="92363" custScaleY="115883" custLinFactNeighborX="13369" custLinFactNeighborY="-17885">
        <dgm:presLayoutVars>
          <dgm:bulletEnabled val="1"/>
        </dgm:presLayoutVars>
      </dgm:prSet>
      <dgm:spPr>
        <a:prstGeom prst="roundRect">
          <a:avLst>
            <a:gd name="adj" fmla="val 10000"/>
          </a:avLst>
        </a:prstGeom>
      </dgm:spPr>
      <dgm:t>
        <a:bodyPr/>
        <a:lstStyle/>
        <a:p>
          <a:endParaRPr lang="en-US"/>
        </a:p>
      </dgm:t>
    </dgm:pt>
    <dgm:pt modelId="{4421C245-DBA0-49F3-9A3C-1346BF46FDE8}" type="pres">
      <dgm:prSet presAssocID="{94C76A3D-AFC3-40B4-96FD-D1FB9F7EC17F}" presName="childNode2tx" presStyleLbl="bgAcc1" presStyleIdx="1" presStyleCnt="3">
        <dgm:presLayoutVars>
          <dgm:bulletEnabled val="1"/>
        </dgm:presLayoutVars>
      </dgm:prSet>
      <dgm:spPr/>
      <dgm:t>
        <a:bodyPr/>
        <a:lstStyle/>
        <a:p>
          <a:endParaRPr lang="en-US"/>
        </a:p>
      </dgm:t>
    </dgm:pt>
    <dgm:pt modelId="{F47AF6FA-C0AC-4DDF-AE25-C687CFD87B11}" type="pres">
      <dgm:prSet presAssocID="{94C76A3D-AFC3-40B4-96FD-D1FB9F7EC17F}" presName="parentNode2" presStyleLbl="node1" presStyleIdx="1" presStyleCnt="3" custScaleX="92708" custScaleY="80705" custLinFactY="100000" custLinFactNeighborX="-3158" custLinFactNeighborY="145948">
        <dgm:presLayoutVars>
          <dgm:chMax val="0"/>
          <dgm:bulletEnabled val="1"/>
        </dgm:presLayoutVars>
      </dgm:prSet>
      <dgm:spPr/>
      <dgm:t>
        <a:bodyPr/>
        <a:lstStyle/>
        <a:p>
          <a:endParaRPr lang="en-US"/>
        </a:p>
      </dgm:t>
    </dgm:pt>
    <dgm:pt modelId="{CAD3FFB2-3DDD-41B0-878B-BB1FEEBBD907}" type="pres">
      <dgm:prSet presAssocID="{94C76A3D-AFC3-40B4-96FD-D1FB9F7EC17F}" presName="connSite2" presStyleCnt="0"/>
      <dgm:spPr/>
    </dgm:pt>
    <dgm:pt modelId="{3387AB50-0965-45B0-B19F-37F10819CA2B}" type="pres">
      <dgm:prSet presAssocID="{8BF387FA-415D-44CD-AA7F-5859D6026064}" presName="Name18" presStyleLbl="sibTrans2D1" presStyleIdx="1" presStyleCnt="2" custScaleX="113214" custScaleY="95608" custLinFactNeighborX="-15668" custLinFactNeighborY="-34201"/>
      <dgm:spPr/>
      <dgm:t>
        <a:bodyPr/>
        <a:lstStyle/>
        <a:p>
          <a:endParaRPr lang="en-US"/>
        </a:p>
      </dgm:t>
    </dgm:pt>
    <dgm:pt modelId="{F0503DA8-5266-467D-8A76-70AF94B3FE9E}" type="pres">
      <dgm:prSet presAssocID="{4650B9D0-1C2D-45FC-8280-ECD91023CE0D}" presName="composite1" presStyleCnt="0"/>
      <dgm:spPr/>
    </dgm:pt>
    <dgm:pt modelId="{81A5F46B-8824-41CC-8926-0B9B56B1F289}" type="pres">
      <dgm:prSet presAssocID="{4650B9D0-1C2D-45FC-8280-ECD91023CE0D}" presName="dummyNode1" presStyleLbl="node1" presStyleIdx="1" presStyleCnt="3"/>
      <dgm:spPr/>
    </dgm:pt>
    <dgm:pt modelId="{B3E0B98B-7CFA-4308-BDF5-86A1856A7C03}" type="pres">
      <dgm:prSet presAssocID="{4650B9D0-1C2D-45FC-8280-ECD91023CE0D}" presName="childNode1" presStyleLbl="bgAcc1" presStyleIdx="2" presStyleCnt="3" custScaleY="128234" custLinFactNeighborX="9690" custLinFactNeighborY="21056">
        <dgm:presLayoutVars>
          <dgm:bulletEnabled val="1"/>
        </dgm:presLayoutVars>
      </dgm:prSet>
      <dgm:spPr>
        <a:prstGeom prst="roundRect">
          <a:avLst>
            <a:gd name="adj" fmla="val 10000"/>
          </a:avLst>
        </a:prstGeom>
      </dgm:spPr>
      <dgm:t>
        <a:bodyPr/>
        <a:lstStyle/>
        <a:p>
          <a:endParaRPr lang="en-US"/>
        </a:p>
      </dgm:t>
    </dgm:pt>
    <dgm:pt modelId="{7072DACE-3B34-4100-A6EB-7713F8602481}" type="pres">
      <dgm:prSet presAssocID="{4650B9D0-1C2D-45FC-8280-ECD91023CE0D}" presName="childNode1tx" presStyleLbl="bgAcc1" presStyleIdx="2" presStyleCnt="3">
        <dgm:presLayoutVars>
          <dgm:bulletEnabled val="1"/>
        </dgm:presLayoutVars>
      </dgm:prSet>
      <dgm:spPr/>
      <dgm:t>
        <a:bodyPr/>
        <a:lstStyle/>
        <a:p>
          <a:endParaRPr lang="en-US"/>
        </a:p>
      </dgm:t>
    </dgm:pt>
    <dgm:pt modelId="{88F086D7-FC1C-4CBE-BD0F-A7DA9A6755C2}" type="pres">
      <dgm:prSet presAssocID="{4650B9D0-1C2D-45FC-8280-ECD91023CE0D}" presName="parentNode1" presStyleLbl="node1" presStyleIdx="2" presStyleCnt="3" custLinFactY="-100000" custLinFactNeighborX="-6028" custLinFactNeighborY="-156775">
        <dgm:presLayoutVars>
          <dgm:chMax val="1"/>
          <dgm:bulletEnabled val="1"/>
        </dgm:presLayoutVars>
      </dgm:prSet>
      <dgm:spPr/>
      <dgm:t>
        <a:bodyPr/>
        <a:lstStyle/>
        <a:p>
          <a:endParaRPr lang="en-US"/>
        </a:p>
      </dgm:t>
    </dgm:pt>
    <dgm:pt modelId="{90597E6A-5460-4FE3-BE4A-597965D00D39}" type="pres">
      <dgm:prSet presAssocID="{4650B9D0-1C2D-45FC-8280-ECD91023CE0D}" presName="connSite1" presStyleCnt="0"/>
      <dgm:spPr/>
    </dgm:pt>
  </dgm:ptLst>
  <dgm:cxnLst>
    <dgm:cxn modelId="{2BF69C39-0FA0-4984-AE3F-BC8AE0A455A3}" type="presOf" srcId="{6C9622A2-377F-4771-9F6E-57F1B5AA5162}" destId="{85FB341A-3670-47BC-944D-404E03EF96E5}" srcOrd="0" destOrd="5" presId="urn:microsoft.com/office/officeart/2005/8/layout/hProcess4"/>
    <dgm:cxn modelId="{6CD9F065-12D3-47BB-B751-A7BD6E811FB2}" type="presOf" srcId="{B84A4400-8916-4CB8-B207-ACBD2F270059}" destId="{B3E0B98B-7CFA-4308-BDF5-86A1856A7C03}" srcOrd="0" destOrd="3" presId="urn:microsoft.com/office/officeart/2005/8/layout/hProcess4"/>
    <dgm:cxn modelId="{25AFDF84-5FF9-44FB-842A-D8886BD25DA4}" srcId="{4E8E0A05-D200-4DC1-A14F-7B0D62AF2E59}" destId="{2012E2B4-28AC-40BF-B125-356C77900246}" srcOrd="6" destOrd="0" parTransId="{5D6E8437-3E04-4784-8B9F-D8C9A63C0CF7}" sibTransId="{96035B53-EAD4-44DB-939F-35D7A1466092}"/>
    <dgm:cxn modelId="{B3ACDAF7-221E-4F13-97B4-A06B8D79186E}" type="presOf" srcId="{6B4E7833-DB6F-4704-9248-7670E3EBE5A8}" destId="{200FFD8E-15E9-4A25-BF04-FCE6BF4536BD}" srcOrd="1" destOrd="4" presId="urn:microsoft.com/office/officeart/2005/8/layout/hProcess4"/>
    <dgm:cxn modelId="{C463DE85-A3B9-4AE7-A9EC-646052CC88E7}" srcId="{94C76A3D-AFC3-40B4-96FD-D1FB9F7EC17F}" destId="{82F2D966-3289-4E23-ADAF-689F89EF8AE2}" srcOrd="0" destOrd="0" parTransId="{FC785A1F-B525-4745-923B-DD18D706E0A1}" sibTransId="{A7DD3350-21CD-4365-97C4-93920558018C}"/>
    <dgm:cxn modelId="{AA107B79-309D-4C8A-9F6B-CB74A3F74707}" type="presOf" srcId="{47841055-31D8-4D74-A6DF-AE9A90AF540F}" destId="{8553B700-0D11-4687-9980-55C9ECDA7FC6}" srcOrd="0" destOrd="3" presId="urn:microsoft.com/office/officeart/2005/8/layout/hProcess4"/>
    <dgm:cxn modelId="{6D598417-14F9-4027-A234-9649F4483B11}" type="presOf" srcId="{4E8E0A05-D200-4DC1-A14F-7B0D62AF2E59}" destId="{12E95857-3055-414D-B093-F95A44AAA35F}" srcOrd="0" destOrd="0" presId="urn:microsoft.com/office/officeart/2005/8/layout/hProcess4"/>
    <dgm:cxn modelId="{075A1585-9225-4971-98F8-D88122F217FD}" srcId="{94C76A3D-AFC3-40B4-96FD-D1FB9F7EC17F}" destId="{7594913C-9DD4-4033-ABDD-66F48CF0AA89}" srcOrd="4" destOrd="0" parTransId="{2397722A-5D91-4A2C-9676-77814AE6A9F9}" sibTransId="{DA655C87-E595-450E-8A77-EF46E4B8B8BE}"/>
    <dgm:cxn modelId="{76D3CEEB-98AA-4EC0-A8ED-8802B357C4D4}" type="presOf" srcId="{943CE4D5-AA6A-4895-8832-66D9062013C6}" destId="{200FFD8E-15E9-4A25-BF04-FCE6BF4536BD}" srcOrd="1" destOrd="2" presId="urn:microsoft.com/office/officeart/2005/8/layout/hProcess4"/>
    <dgm:cxn modelId="{34532DBA-B39E-4BEE-A814-C6E91D228D95}" type="presOf" srcId="{B74AF7DC-F806-4AF6-A803-3DC1ACC079C9}" destId="{7072DACE-3B34-4100-A6EB-7713F8602481}" srcOrd="1" destOrd="4" presId="urn:microsoft.com/office/officeart/2005/8/layout/hProcess4"/>
    <dgm:cxn modelId="{96E8BCCC-CEDB-4A0B-BECC-4D8C76F5AE4C}" type="presOf" srcId="{47841055-31D8-4D74-A6DF-AE9A90AF540F}" destId="{4421C245-DBA0-49F3-9A3C-1346BF46FDE8}" srcOrd="1" destOrd="3" presId="urn:microsoft.com/office/officeart/2005/8/layout/hProcess4"/>
    <dgm:cxn modelId="{76B39DDD-E9F9-4635-B885-FA7C32579C04}" type="presOf" srcId="{6B4E7833-DB6F-4704-9248-7670E3EBE5A8}" destId="{85FB341A-3670-47BC-944D-404E03EF96E5}" srcOrd="0" destOrd="4" presId="urn:microsoft.com/office/officeart/2005/8/layout/hProcess4"/>
    <dgm:cxn modelId="{EB542A1E-EFCB-41C0-9010-8318703317F3}" srcId="{4E8E0A05-D200-4DC1-A14F-7B0D62AF2E59}" destId="{6BE642A5-FD20-490A-A43A-4234AE3ED365}" srcOrd="3" destOrd="0" parTransId="{C8323BC2-9291-453E-9E43-09F34B81EB7B}" sibTransId="{3E563FB5-B9F4-4BE8-875C-7142367C7439}"/>
    <dgm:cxn modelId="{2CBC4045-B24E-4DBC-BD56-80B3D8EB45C2}" type="presOf" srcId="{6C9622A2-377F-4771-9F6E-57F1B5AA5162}" destId="{200FFD8E-15E9-4A25-BF04-FCE6BF4536BD}" srcOrd="1" destOrd="5" presId="urn:microsoft.com/office/officeart/2005/8/layout/hProcess4"/>
    <dgm:cxn modelId="{C66D25F8-0B0B-4DEB-BF15-19D95A476835}" type="presOf" srcId="{658A06E6-588D-41FF-89D6-C6E14AE8094B}" destId="{85FB341A-3670-47BC-944D-404E03EF96E5}" srcOrd="0" destOrd="9" presId="urn:microsoft.com/office/officeart/2005/8/layout/hProcess4"/>
    <dgm:cxn modelId="{76566A21-EE95-40F1-9EC8-987084FE13A3}" type="presOf" srcId="{2012E2B4-28AC-40BF-B125-356C77900246}" destId="{85FB341A-3670-47BC-944D-404E03EF96E5}" srcOrd="0" destOrd="6" presId="urn:microsoft.com/office/officeart/2005/8/layout/hProcess4"/>
    <dgm:cxn modelId="{B6779A77-C345-48B1-988F-EA7925BAA47C}" srcId="{94C76A3D-AFC3-40B4-96FD-D1FB9F7EC17F}" destId="{CEC96DCB-DD4D-443F-B2BB-D7339EB5A440}" srcOrd="1" destOrd="0" parTransId="{CE27D0EB-9C4C-4F26-8CDE-C1C0B3D53E6E}" sibTransId="{96818AA5-7F0D-4A3B-A6D7-EC6DC516BEC1}"/>
    <dgm:cxn modelId="{E06392B7-5B9A-4F08-9BBA-441B91CDCA93}" srcId="{4E8E0A05-D200-4DC1-A14F-7B0D62AF2E59}" destId="{B2945140-31C8-4181-A564-3D300114C86E}" srcOrd="0" destOrd="0" parTransId="{F8CD3308-9646-4691-BAF3-CA52DE6C922A}" sibTransId="{AC00A323-C1ED-4A9C-B681-023394750655}"/>
    <dgm:cxn modelId="{34309EA2-E999-4669-9FE8-F94C4A0F6FB1}" type="presOf" srcId="{B74AF7DC-F806-4AF6-A803-3DC1ACC079C9}" destId="{B3E0B98B-7CFA-4308-BDF5-86A1856A7C03}" srcOrd="0" destOrd="4" presId="urn:microsoft.com/office/officeart/2005/8/layout/hProcess4"/>
    <dgm:cxn modelId="{1CB6A4CD-3756-4228-A351-5CD1CE00053C}" type="presOf" srcId="{B2945140-31C8-4181-A564-3D300114C86E}" destId="{85FB341A-3670-47BC-944D-404E03EF96E5}" srcOrd="0" destOrd="0" presId="urn:microsoft.com/office/officeart/2005/8/layout/hProcess4"/>
    <dgm:cxn modelId="{E0681F2E-96F6-46AF-BFC6-33297709E82F}" type="presOf" srcId="{7594913C-9DD4-4033-ABDD-66F48CF0AA89}" destId="{4421C245-DBA0-49F3-9A3C-1346BF46FDE8}" srcOrd="1" destOrd="4" presId="urn:microsoft.com/office/officeart/2005/8/layout/hProcess4"/>
    <dgm:cxn modelId="{1597FFE8-F3CC-4392-B5F1-23C093DEA602}" type="presOf" srcId="{7594913C-9DD4-4033-ABDD-66F48CF0AA89}" destId="{8553B700-0D11-4687-9980-55C9ECDA7FC6}" srcOrd="0" destOrd="4" presId="urn:microsoft.com/office/officeart/2005/8/layout/hProcess4"/>
    <dgm:cxn modelId="{E6C53BC2-3395-45A4-86CD-97A26685C07B}" srcId="{FC76BF2E-3DA1-496C-9C4D-FDEE9D5FDEC8}" destId="{94C76A3D-AFC3-40B4-96FD-D1FB9F7EC17F}" srcOrd="1" destOrd="0" parTransId="{C71B3F8A-A538-4530-880F-5533E0B2E4C3}" sibTransId="{8BF387FA-415D-44CD-AA7F-5859D6026064}"/>
    <dgm:cxn modelId="{99034059-6180-4297-857D-183343A41820}" type="presOf" srcId="{6BE642A5-FD20-490A-A43A-4234AE3ED365}" destId="{200FFD8E-15E9-4A25-BF04-FCE6BF4536BD}" srcOrd="1" destOrd="3" presId="urn:microsoft.com/office/officeart/2005/8/layout/hProcess4"/>
    <dgm:cxn modelId="{E9668DAD-B67A-49C3-AA9C-9D049B730FBB}" type="presOf" srcId="{15A40C0D-4DB5-44B8-8691-A9907C885EFA}" destId="{B3E0B98B-7CFA-4308-BDF5-86A1856A7C03}" srcOrd="0" destOrd="1" presId="urn:microsoft.com/office/officeart/2005/8/layout/hProcess4"/>
    <dgm:cxn modelId="{BBB581C9-9A72-4073-8040-89B64CAA10EF}" srcId="{94C76A3D-AFC3-40B4-96FD-D1FB9F7EC17F}" destId="{09CF49CA-2B60-402D-9899-9597DFB0EEBB}" srcOrd="2" destOrd="0" parTransId="{98684E37-C7A3-4276-A0BC-10245D30AFCB}" sibTransId="{854EA8AE-85CE-42F5-B746-1552E1BED163}"/>
    <dgm:cxn modelId="{3A4E6A03-61B5-4240-865C-91C30F184AF6}" type="presOf" srcId="{94C76A3D-AFC3-40B4-96FD-D1FB9F7EC17F}" destId="{F47AF6FA-C0AC-4DDF-AE25-C687CFD87B11}" srcOrd="0" destOrd="0" presId="urn:microsoft.com/office/officeart/2005/8/layout/hProcess4"/>
    <dgm:cxn modelId="{312EBF64-7A51-42FC-84D6-740F4DA5F162}" type="presOf" srcId="{15A40C0D-4DB5-44B8-8691-A9907C885EFA}" destId="{7072DACE-3B34-4100-A6EB-7713F8602481}" srcOrd="1" destOrd="1" presId="urn:microsoft.com/office/officeart/2005/8/layout/hProcess4"/>
    <dgm:cxn modelId="{A642C122-C6F0-42CE-93B1-EF0A64127565}" srcId="{4E8E0A05-D200-4DC1-A14F-7B0D62AF2E59}" destId="{6C9622A2-377F-4771-9F6E-57F1B5AA5162}" srcOrd="5" destOrd="0" parTransId="{0C580EAA-7B78-41C6-A48F-EC7FB298B18D}" sibTransId="{0AD7072F-0727-4E0D-ABEE-1270471B27C5}"/>
    <dgm:cxn modelId="{C93C17A9-2672-4E0F-BD77-EFD5C04EF3DF}" type="presOf" srcId="{09CF49CA-2B60-402D-9899-9597DFB0EEBB}" destId="{8553B700-0D11-4687-9980-55C9ECDA7FC6}" srcOrd="0" destOrd="2" presId="urn:microsoft.com/office/officeart/2005/8/layout/hProcess4"/>
    <dgm:cxn modelId="{FA3B46A2-13F2-494E-8CF2-3AB4AFB071BB}" type="presOf" srcId="{E5D30A73-3A2E-4972-A10C-DE8CD9AFDD65}" destId="{B3E0B98B-7CFA-4308-BDF5-86A1856A7C03}" srcOrd="0" destOrd="2" presId="urn:microsoft.com/office/officeart/2005/8/layout/hProcess4"/>
    <dgm:cxn modelId="{C93C068F-7415-4F23-8544-72233EFD553F}" srcId="{4650B9D0-1C2D-45FC-8280-ECD91023CE0D}" destId="{B84A4400-8916-4CB8-B207-ACBD2F270059}" srcOrd="3" destOrd="0" parTransId="{4BB44D38-D823-4784-A9A1-9E739C137D61}" sibTransId="{973B444E-49A2-4B2E-9513-69D359ECEAAE}"/>
    <dgm:cxn modelId="{0ADB9B79-1FEF-49A0-B48E-42EEE2365FC3}" srcId="{4650B9D0-1C2D-45FC-8280-ECD91023CE0D}" destId="{383F09AE-D379-456A-A03A-E12BFD758C27}" srcOrd="0" destOrd="0" parTransId="{B65BF296-997D-4DDE-9079-2748C7ECB4BC}" sibTransId="{4F89193C-078A-4E28-89B6-992802DE3034}"/>
    <dgm:cxn modelId="{1CBE3849-010F-4892-930A-D4EC6F42F659}" type="presOf" srcId="{B84A4400-8916-4CB8-B207-ACBD2F270059}" destId="{7072DACE-3B34-4100-A6EB-7713F8602481}" srcOrd="1" destOrd="3" presId="urn:microsoft.com/office/officeart/2005/8/layout/hProcess4"/>
    <dgm:cxn modelId="{799EE3C8-E1C0-4B6B-97FB-61520E1F3045}" type="presOf" srcId="{1F454FB9-EE2F-474E-83FE-D9A05EBA685F}" destId="{85FB341A-3670-47BC-944D-404E03EF96E5}" srcOrd="0" destOrd="8" presId="urn:microsoft.com/office/officeart/2005/8/layout/hProcess4"/>
    <dgm:cxn modelId="{5EDD7610-6731-4B44-9D66-D8431DF4A299}" type="presOf" srcId="{4650B9D0-1C2D-45FC-8280-ECD91023CE0D}" destId="{88F086D7-FC1C-4CBE-BD0F-A7DA9A6755C2}" srcOrd="0" destOrd="0" presId="urn:microsoft.com/office/officeart/2005/8/layout/hProcess4"/>
    <dgm:cxn modelId="{00FD32D0-454A-4438-B00E-5CD29B9BAFBF}" srcId="{4650B9D0-1C2D-45FC-8280-ECD91023CE0D}" destId="{15A40C0D-4DB5-44B8-8691-A9907C885EFA}" srcOrd="1" destOrd="0" parTransId="{0ED462C0-919B-4E8F-A44B-45F0B578CFB2}" sibTransId="{6590BAFA-4BCD-47B5-AAEA-026CC720FDC6}"/>
    <dgm:cxn modelId="{2B782215-FFA8-4409-A35B-7F005CAE16D7}" type="presOf" srcId="{C7547393-F401-4666-92ED-DED389223F75}" destId="{200FFD8E-15E9-4A25-BF04-FCE6BF4536BD}" srcOrd="1" destOrd="7" presId="urn:microsoft.com/office/officeart/2005/8/layout/hProcess4"/>
    <dgm:cxn modelId="{B06953A7-A231-4FD6-9FB7-CDD46A9A504C}" type="presOf" srcId="{6BE642A5-FD20-490A-A43A-4234AE3ED365}" destId="{85FB341A-3670-47BC-944D-404E03EF96E5}" srcOrd="0" destOrd="3" presId="urn:microsoft.com/office/officeart/2005/8/layout/hProcess4"/>
    <dgm:cxn modelId="{6254CF14-5723-4A0E-B77D-1D1D4C4BA12A}" type="presOf" srcId="{8BF387FA-415D-44CD-AA7F-5859D6026064}" destId="{3387AB50-0965-45B0-B19F-37F10819CA2B}" srcOrd="0" destOrd="0" presId="urn:microsoft.com/office/officeart/2005/8/layout/hProcess4"/>
    <dgm:cxn modelId="{E21D5AEF-42FF-48CA-8AFC-BCDBBCAC1768}" srcId="{4E8E0A05-D200-4DC1-A14F-7B0D62AF2E59}" destId="{9F74CEEE-88FF-4CAD-A712-2079DCA31557}" srcOrd="1" destOrd="0" parTransId="{DB74C3F8-95A8-43ED-9625-38635450002C}" sibTransId="{2D6545F8-F332-49C0-8466-BB43CFB087A9}"/>
    <dgm:cxn modelId="{1BA5CC86-90C9-4875-8B5A-F950009F6503}" type="presOf" srcId="{CEC96DCB-DD4D-443F-B2BB-D7339EB5A440}" destId="{4421C245-DBA0-49F3-9A3C-1346BF46FDE8}" srcOrd="1" destOrd="1" presId="urn:microsoft.com/office/officeart/2005/8/layout/hProcess4"/>
    <dgm:cxn modelId="{DE824145-A1A4-482F-A4D2-B2E66EAB3F04}" srcId="{4650B9D0-1C2D-45FC-8280-ECD91023CE0D}" destId="{B74AF7DC-F806-4AF6-A803-3DC1ACC079C9}" srcOrd="4" destOrd="0" parTransId="{B0CC6143-886C-419E-BE2C-399AFD7D0E9B}" sibTransId="{43549CC3-CF38-4AE7-A5CE-35A68EC69127}"/>
    <dgm:cxn modelId="{99EAF3B0-C6E4-4750-BB3D-8EF5A26F5FB2}" type="presOf" srcId="{12072DE2-A32A-4924-B370-C5BE992A77F9}" destId="{A46DCFF7-307E-4702-ADC3-1806F9F02E3E}" srcOrd="0" destOrd="0" presId="urn:microsoft.com/office/officeart/2005/8/layout/hProcess4"/>
    <dgm:cxn modelId="{9216EB4B-A709-4762-8CCF-9C1CB4355D65}" srcId="{FC76BF2E-3DA1-496C-9C4D-FDEE9D5FDEC8}" destId="{4E8E0A05-D200-4DC1-A14F-7B0D62AF2E59}" srcOrd="0" destOrd="0" parTransId="{5AA0DF27-9E23-49CD-8F80-B44913EB6DA3}" sibTransId="{12072DE2-A32A-4924-B370-C5BE992A77F9}"/>
    <dgm:cxn modelId="{3FDDA400-A313-42C1-AABB-F118FB461E3C}" srcId="{4650B9D0-1C2D-45FC-8280-ECD91023CE0D}" destId="{E5D30A73-3A2E-4972-A10C-DE8CD9AFDD65}" srcOrd="2" destOrd="0" parTransId="{42247918-2349-43BC-9FB6-F5FEB3C1E8F0}" sibTransId="{F566B4D7-6F7F-49EA-84D5-49867575D892}"/>
    <dgm:cxn modelId="{4EBE18C9-045E-4A13-A212-8857CD740055}" srcId="{94C76A3D-AFC3-40B4-96FD-D1FB9F7EC17F}" destId="{47841055-31D8-4D74-A6DF-AE9A90AF540F}" srcOrd="3" destOrd="0" parTransId="{244672CA-1506-4888-B233-ED6EFC3E7B5E}" sibTransId="{5195CF31-BB3A-4AFA-95B9-0B65DD8FF51A}"/>
    <dgm:cxn modelId="{8843D401-0B6D-4F77-A279-558B6CA08AFF}" srcId="{4E8E0A05-D200-4DC1-A14F-7B0D62AF2E59}" destId="{6B4E7833-DB6F-4704-9248-7670E3EBE5A8}" srcOrd="4" destOrd="0" parTransId="{81DDCA36-2F25-4D65-886B-191144B43FA8}" sibTransId="{B5127144-B02D-45E1-A4DC-AB55C5837686}"/>
    <dgm:cxn modelId="{C1160EE8-6FE5-474A-9AA5-95650493A769}" type="presOf" srcId="{2012E2B4-28AC-40BF-B125-356C77900246}" destId="{200FFD8E-15E9-4A25-BF04-FCE6BF4536BD}" srcOrd="1" destOrd="6" presId="urn:microsoft.com/office/officeart/2005/8/layout/hProcess4"/>
    <dgm:cxn modelId="{DAC4AE39-791C-4538-90A8-38ECE2561DF9}" type="presOf" srcId="{943CE4D5-AA6A-4895-8832-66D9062013C6}" destId="{85FB341A-3670-47BC-944D-404E03EF96E5}" srcOrd="0" destOrd="2" presId="urn:microsoft.com/office/officeart/2005/8/layout/hProcess4"/>
    <dgm:cxn modelId="{04AF06B5-A7D9-48C1-B079-8A7D3768C197}" type="presOf" srcId="{FC76BF2E-3DA1-496C-9C4D-FDEE9D5FDEC8}" destId="{4D6B1324-9D77-4F4E-BB50-FBAC08067228}" srcOrd="0" destOrd="0" presId="urn:microsoft.com/office/officeart/2005/8/layout/hProcess4"/>
    <dgm:cxn modelId="{72FA33FC-67A9-42A6-906C-FA05F3C61869}" srcId="{4E8E0A05-D200-4DC1-A14F-7B0D62AF2E59}" destId="{C7547393-F401-4666-92ED-DED389223F75}" srcOrd="7" destOrd="0" parTransId="{F92B45BD-B327-458E-A6F2-EA8E430BD489}" sibTransId="{C1846EE7-8301-438A-91C3-3BBFC05E0940}"/>
    <dgm:cxn modelId="{3CC6E0CE-473A-4E14-BA01-1477AA2572F2}" type="presOf" srcId="{383F09AE-D379-456A-A03A-E12BFD758C27}" destId="{7072DACE-3B34-4100-A6EB-7713F8602481}" srcOrd="1" destOrd="0" presId="urn:microsoft.com/office/officeart/2005/8/layout/hProcess4"/>
    <dgm:cxn modelId="{D2728B9A-641F-4D1D-B857-D6627605D5C2}" type="presOf" srcId="{E5D30A73-3A2E-4972-A10C-DE8CD9AFDD65}" destId="{7072DACE-3B34-4100-A6EB-7713F8602481}" srcOrd="1" destOrd="2" presId="urn:microsoft.com/office/officeart/2005/8/layout/hProcess4"/>
    <dgm:cxn modelId="{948EEF0A-51F6-48A8-858D-B1C9FEB691E7}" srcId="{4E8E0A05-D200-4DC1-A14F-7B0D62AF2E59}" destId="{943CE4D5-AA6A-4895-8832-66D9062013C6}" srcOrd="2" destOrd="0" parTransId="{A35946D3-C5E7-4869-B199-FBEAA2247805}" sibTransId="{4814FE49-1281-4EDB-9DA2-340EE4E77AB1}"/>
    <dgm:cxn modelId="{6C9E11D1-9E50-4AA0-8309-B7D168781A89}" type="presOf" srcId="{1F454FB9-EE2F-474E-83FE-D9A05EBA685F}" destId="{200FFD8E-15E9-4A25-BF04-FCE6BF4536BD}" srcOrd="1" destOrd="8" presId="urn:microsoft.com/office/officeart/2005/8/layout/hProcess4"/>
    <dgm:cxn modelId="{1A0F208D-2888-48AA-911E-F7899FA43EE8}" type="presOf" srcId="{CEC96DCB-DD4D-443F-B2BB-D7339EB5A440}" destId="{8553B700-0D11-4687-9980-55C9ECDA7FC6}" srcOrd="0" destOrd="1" presId="urn:microsoft.com/office/officeart/2005/8/layout/hProcess4"/>
    <dgm:cxn modelId="{7698495A-E5A4-4267-9C21-5CFDAADC0E04}" srcId="{4E8E0A05-D200-4DC1-A14F-7B0D62AF2E59}" destId="{658A06E6-588D-41FF-89D6-C6E14AE8094B}" srcOrd="9" destOrd="0" parTransId="{8FDAE803-E3F3-4E45-A018-D3DAEABD671F}" sibTransId="{AB574C49-C935-423F-A8AE-083649575163}"/>
    <dgm:cxn modelId="{EC398137-B9D3-4010-851D-0B3BBAAB123A}" type="presOf" srcId="{383F09AE-D379-456A-A03A-E12BFD758C27}" destId="{B3E0B98B-7CFA-4308-BDF5-86A1856A7C03}" srcOrd="0" destOrd="0" presId="urn:microsoft.com/office/officeart/2005/8/layout/hProcess4"/>
    <dgm:cxn modelId="{6E7F21D6-021A-4D4A-BE7A-068D8A856634}" type="presOf" srcId="{658A06E6-588D-41FF-89D6-C6E14AE8094B}" destId="{200FFD8E-15E9-4A25-BF04-FCE6BF4536BD}" srcOrd="1" destOrd="9" presId="urn:microsoft.com/office/officeart/2005/8/layout/hProcess4"/>
    <dgm:cxn modelId="{5C3324E7-F25F-47E7-B540-959BA4BDBFB7}" type="presOf" srcId="{9F74CEEE-88FF-4CAD-A712-2079DCA31557}" destId="{85FB341A-3670-47BC-944D-404E03EF96E5}" srcOrd="0" destOrd="1" presId="urn:microsoft.com/office/officeart/2005/8/layout/hProcess4"/>
    <dgm:cxn modelId="{9DAAC2A9-A4C7-4B41-B8FC-0812AB92BF99}" type="presOf" srcId="{9F74CEEE-88FF-4CAD-A712-2079DCA31557}" destId="{200FFD8E-15E9-4A25-BF04-FCE6BF4536BD}" srcOrd="1" destOrd="1" presId="urn:microsoft.com/office/officeart/2005/8/layout/hProcess4"/>
    <dgm:cxn modelId="{AD2C0DF6-F379-404B-8FAF-1038E8F48F4F}" type="presOf" srcId="{82F2D966-3289-4E23-ADAF-689F89EF8AE2}" destId="{4421C245-DBA0-49F3-9A3C-1346BF46FDE8}" srcOrd="1" destOrd="0" presId="urn:microsoft.com/office/officeart/2005/8/layout/hProcess4"/>
    <dgm:cxn modelId="{7D32FEA4-2C7E-48E6-8457-9B98C68D5AAB}" type="presOf" srcId="{09CF49CA-2B60-402D-9899-9597DFB0EEBB}" destId="{4421C245-DBA0-49F3-9A3C-1346BF46FDE8}" srcOrd="1" destOrd="2" presId="urn:microsoft.com/office/officeart/2005/8/layout/hProcess4"/>
    <dgm:cxn modelId="{8249B34F-BB89-4B84-B7BC-C7258F85DCDF}" type="presOf" srcId="{82F2D966-3289-4E23-ADAF-689F89EF8AE2}" destId="{8553B700-0D11-4687-9980-55C9ECDA7FC6}" srcOrd="0" destOrd="0" presId="urn:microsoft.com/office/officeart/2005/8/layout/hProcess4"/>
    <dgm:cxn modelId="{157AEDD5-AA62-4006-ABC5-64EC0CCE8F1E}" type="presOf" srcId="{B2945140-31C8-4181-A564-3D300114C86E}" destId="{200FFD8E-15E9-4A25-BF04-FCE6BF4536BD}" srcOrd="1" destOrd="0" presId="urn:microsoft.com/office/officeart/2005/8/layout/hProcess4"/>
    <dgm:cxn modelId="{AD4A385D-2C16-4478-8AF4-6614115E97F0}" type="presOf" srcId="{C7547393-F401-4666-92ED-DED389223F75}" destId="{85FB341A-3670-47BC-944D-404E03EF96E5}" srcOrd="0" destOrd="7" presId="urn:microsoft.com/office/officeart/2005/8/layout/hProcess4"/>
    <dgm:cxn modelId="{3DDDB4C2-8045-4B9C-99CA-EC6E11F619A7}" srcId="{4E8E0A05-D200-4DC1-A14F-7B0D62AF2E59}" destId="{1F454FB9-EE2F-474E-83FE-D9A05EBA685F}" srcOrd="8" destOrd="0" parTransId="{6F5108FE-D8E2-4D3F-82FA-77F481771DA8}" sibTransId="{FD3D6041-409B-4A77-B190-8B156A9F4747}"/>
    <dgm:cxn modelId="{708B4307-E575-458B-A326-F974A2E934B5}" srcId="{FC76BF2E-3DA1-496C-9C4D-FDEE9D5FDEC8}" destId="{4650B9D0-1C2D-45FC-8280-ECD91023CE0D}" srcOrd="2" destOrd="0" parTransId="{5A8E9091-5E99-48BB-BF72-169C15165873}" sibTransId="{65611628-7919-4D54-B596-22AFFA611C4E}"/>
    <dgm:cxn modelId="{22DA22CD-C313-4120-B63E-EB2BB7CEA775}" type="presParOf" srcId="{4D6B1324-9D77-4F4E-BB50-FBAC08067228}" destId="{5C4DBA26-A518-4D25-A95B-D1762A00D213}" srcOrd="0" destOrd="0" presId="urn:microsoft.com/office/officeart/2005/8/layout/hProcess4"/>
    <dgm:cxn modelId="{43DDAF5A-C844-4521-8AF5-41F8D559B893}" type="presParOf" srcId="{4D6B1324-9D77-4F4E-BB50-FBAC08067228}" destId="{DBE4D1B5-3BE5-48D0-ADBE-69424A0CAF48}" srcOrd="1" destOrd="0" presId="urn:microsoft.com/office/officeart/2005/8/layout/hProcess4"/>
    <dgm:cxn modelId="{4A2769E8-4D99-4322-86F0-9D1A109CE22C}" type="presParOf" srcId="{4D6B1324-9D77-4F4E-BB50-FBAC08067228}" destId="{82EE3854-B983-4791-9818-05E7F5D68E51}" srcOrd="2" destOrd="0" presId="urn:microsoft.com/office/officeart/2005/8/layout/hProcess4"/>
    <dgm:cxn modelId="{21418C83-CF4A-42FB-A9FC-BF8548C3FCB1}" type="presParOf" srcId="{82EE3854-B983-4791-9818-05E7F5D68E51}" destId="{8DB6E5AE-F9F3-419A-9442-7C46E8AB3E76}" srcOrd="0" destOrd="0" presId="urn:microsoft.com/office/officeart/2005/8/layout/hProcess4"/>
    <dgm:cxn modelId="{06D368B5-98DE-49B6-9763-D4D5084F73DD}" type="presParOf" srcId="{8DB6E5AE-F9F3-419A-9442-7C46E8AB3E76}" destId="{3532A483-2A16-4B86-AC68-2B65B4F9F551}" srcOrd="0" destOrd="0" presId="urn:microsoft.com/office/officeart/2005/8/layout/hProcess4"/>
    <dgm:cxn modelId="{CB5F31F1-2153-4291-BF34-189AB4A3FCF2}" type="presParOf" srcId="{8DB6E5AE-F9F3-419A-9442-7C46E8AB3E76}" destId="{85FB341A-3670-47BC-944D-404E03EF96E5}" srcOrd="1" destOrd="0" presId="urn:microsoft.com/office/officeart/2005/8/layout/hProcess4"/>
    <dgm:cxn modelId="{21427BDB-1549-4F6B-ADCC-F8F28D2400ED}" type="presParOf" srcId="{8DB6E5AE-F9F3-419A-9442-7C46E8AB3E76}" destId="{200FFD8E-15E9-4A25-BF04-FCE6BF4536BD}" srcOrd="2" destOrd="0" presId="urn:microsoft.com/office/officeart/2005/8/layout/hProcess4"/>
    <dgm:cxn modelId="{5DE05A52-4A8B-4202-8D99-42174A644935}" type="presParOf" srcId="{8DB6E5AE-F9F3-419A-9442-7C46E8AB3E76}" destId="{12E95857-3055-414D-B093-F95A44AAA35F}" srcOrd="3" destOrd="0" presId="urn:microsoft.com/office/officeart/2005/8/layout/hProcess4"/>
    <dgm:cxn modelId="{345B283E-4221-4384-B699-8AEC70E973EA}" type="presParOf" srcId="{8DB6E5AE-F9F3-419A-9442-7C46E8AB3E76}" destId="{73BEDBE2-EBD1-4BD2-8D84-77512D803CA9}" srcOrd="4" destOrd="0" presId="urn:microsoft.com/office/officeart/2005/8/layout/hProcess4"/>
    <dgm:cxn modelId="{E445CA29-2AB7-4B27-A269-4C629B160BA3}" type="presParOf" srcId="{82EE3854-B983-4791-9818-05E7F5D68E51}" destId="{A46DCFF7-307E-4702-ADC3-1806F9F02E3E}" srcOrd="1" destOrd="0" presId="urn:microsoft.com/office/officeart/2005/8/layout/hProcess4"/>
    <dgm:cxn modelId="{8941B8B8-BD50-42F6-A396-54788946D999}" type="presParOf" srcId="{82EE3854-B983-4791-9818-05E7F5D68E51}" destId="{0D8247E0-426F-4186-8F4C-518A6F2391A3}" srcOrd="2" destOrd="0" presId="urn:microsoft.com/office/officeart/2005/8/layout/hProcess4"/>
    <dgm:cxn modelId="{62B8E352-1671-4F0C-8BFB-DF3D270613E6}" type="presParOf" srcId="{0D8247E0-426F-4186-8F4C-518A6F2391A3}" destId="{A1242766-3B7A-4443-A160-287E291C83B6}" srcOrd="0" destOrd="0" presId="urn:microsoft.com/office/officeart/2005/8/layout/hProcess4"/>
    <dgm:cxn modelId="{837C9A76-3075-44E1-BA2A-14414D477AC4}" type="presParOf" srcId="{0D8247E0-426F-4186-8F4C-518A6F2391A3}" destId="{8553B700-0D11-4687-9980-55C9ECDA7FC6}" srcOrd="1" destOrd="0" presId="urn:microsoft.com/office/officeart/2005/8/layout/hProcess4"/>
    <dgm:cxn modelId="{86A0D573-9E8C-4C0F-9B18-4FA35A78221D}" type="presParOf" srcId="{0D8247E0-426F-4186-8F4C-518A6F2391A3}" destId="{4421C245-DBA0-49F3-9A3C-1346BF46FDE8}" srcOrd="2" destOrd="0" presId="urn:microsoft.com/office/officeart/2005/8/layout/hProcess4"/>
    <dgm:cxn modelId="{5D8F2FB3-F850-477F-ADCB-1BA184860B69}" type="presParOf" srcId="{0D8247E0-426F-4186-8F4C-518A6F2391A3}" destId="{F47AF6FA-C0AC-4DDF-AE25-C687CFD87B11}" srcOrd="3" destOrd="0" presId="urn:microsoft.com/office/officeart/2005/8/layout/hProcess4"/>
    <dgm:cxn modelId="{5CE4121A-962F-4340-B244-8C0CDAC30946}" type="presParOf" srcId="{0D8247E0-426F-4186-8F4C-518A6F2391A3}" destId="{CAD3FFB2-3DDD-41B0-878B-BB1FEEBBD907}" srcOrd="4" destOrd="0" presId="urn:microsoft.com/office/officeart/2005/8/layout/hProcess4"/>
    <dgm:cxn modelId="{FCA48102-66AD-4F9D-98C0-F1AB991D9A7B}" type="presParOf" srcId="{82EE3854-B983-4791-9818-05E7F5D68E51}" destId="{3387AB50-0965-45B0-B19F-37F10819CA2B}" srcOrd="3" destOrd="0" presId="urn:microsoft.com/office/officeart/2005/8/layout/hProcess4"/>
    <dgm:cxn modelId="{F01F0E59-1CB2-469F-85AA-ECA4C5D1DE22}" type="presParOf" srcId="{82EE3854-B983-4791-9818-05E7F5D68E51}" destId="{F0503DA8-5266-467D-8A76-70AF94B3FE9E}" srcOrd="4" destOrd="0" presId="urn:microsoft.com/office/officeart/2005/8/layout/hProcess4"/>
    <dgm:cxn modelId="{68D4C8FE-F056-4459-8345-F647915AE941}" type="presParOf" srcId="{F0503DA8-5266-467D-8A76-70AF94B3FE9E}" destId="{81A5F46B-8824-41CC-8926-0B9B56B1F289}" srcOrd="0" destOrd="0" presId="urn:microsoft.com/office/officeart/2005/8/layout/hProcess4"/>
    <dgm:cxn modelId="{34771F24-9B92-4A3C-9266-17D191299B9F}" type="presParOf" srcId="{F0503DA8-5266-467D-8A76-70AF94B3FE9E}" destId="{B3E0B98B-7CFA-4308-BDF5-86A1856A7C03}" srcOrd="1" destOrd="0" presId="urn:microsoft.com/office/officeart/2005/8/layout/hProcess4"/>
    <dgm:cxn modelId="{3BB08EF3-0FD3-4185-A0C6-B21E4F02D3DF}" type="presParOf" srcId="{F0503DA8-5266-467D-8A76-70AF94B3FE9E}" destId="{7072DACE-3B34-4100-A6EB-7713F8602481}" srcOrd="2" destOrd="0" presId="urn:microsoft.com/office/officeart/2005/8/layout/hProcess4"/>
    <dgm:cxn modelId="{278E0AF2-AB42-45F7-BF25-FA6AC119FF5C}" type="presParOf" srcId="{F0503DA8-5266-467D-8A76-70AF94B3FE9E}" destId="{88F086D7-FC1C-4CBE-BD0F-A7DA9A6755C2}" srcOrd="3" destOrd="0" presId="urn:microsoft.com/office/officeart/2005/8/layout/hProcess4"/>
    <dgm:cxn modelId="{6A2EB877-8639-448F-8E7D-56456684CE84}" type="presParOf" srcId="{F0503DA8-5266-467D-8A76-70AF94B3FE9E}" destId="{90597E6A-5460-4FE3-BE4A-597965D00D3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B328AF1-B21E-BA48-8357-337B8404FE89}" type="datetimeFigureOut">
              <a:rPr lang="en-US" smtClean="0"/>
              <a:t>5/2/2020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2E69BAA-73EB-2641-9851-4BF4B003415F}" type="slidenum">
              <a:rPr lang="en-US" smtClean="0"/>
              <a:t>‹#›</a:t>
            </a:fld>
            <a:endParaRPr lang="en-US"/>
          </a:p>
        </p:txBody>
      </p:sp>
    </p:spTree>
    <p:extLst>
      <p:ext uri="{BB962C8B-B14F-4D97-AF65-F5344CB8AC3E}">
        <p14:creationId xmlns:p14="http://schemas.microsoft.com/office/powerpoint/2010/main" val="383510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a:t>
            </a:r>
            <a:r>
              <a:rPr lang="en-ZA" baseline="0" dirty="0"/>
              <a:t>national governments planning process. It shows that long-term plans (like the NDP) must be prioritised into medium plans (like the MTSF). Medium term plans (MTSF &amp; Strategic Plans) are aligned to the five year term of an Administration but attempt to have targets aligned to the NDP. The Budget Prioritisation Framework (BPF) supports the prioritisation and scheduling of MTSF interventions into the annual budget. This ensures that interventions are progressively funded through the budget.  Spatial planning must provide a spatial dimension to all planning process. This provides opportunities to spatially local the projects of DDM.</a:t>
            </a:r>
            <a:endParaRPr lang="en-ZA" dirty="0"/>
          </a:p>
          <a:p>
            <a:endParaRPr lang="en-US" dirty="0"/>
          </a:p>
        </p:txBody>
      </p:sp>
      <p:sp>
        <p:nvSpPr>
          <p:cNvPr id="4" name="Slide Number Placeholder 3"/>
          <p:cNvSpPr>
            <a:spLocks noGrp="1"/>
          </p:cNvSpPr>
          <p:nvPr>
            <p:ph type="sldNum" sz="quarter" idx="5"/>
          </p:nvPr>
        </p:nvSpPr>
        <p:spPr/>
        <p:txBody>
          <a:bodyPr/>
          <a:lstStyle/>
          <a:p>
            <a:fld id="{D2E69BAA-73EB-2641-9851-4BF4B003415F}" type="slidenum">
              <a:rPr lang="en-US" smtClean="0"/>
              <a:t>6</a:t>
            </a:fld>
            <a:endParaRPr lang="en-US"/>
          </a:p>
        </p:txBody>
      </p:sp>
    </p:spTree>
    <p:extLst>
      <p:ext uri="{BB962C8B-B14F-4D97-AF65-F5344CB8AC3E}">
        <p14:creationId xmlns:p14="http://schemas.microsoft.com/office/powerpoint/2010/main" val="390556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traditional view is that Planning,</a:t>
            </a:r>
            <a:r>
              <a:rPr lang="en-ZA" baseline="0" dirty="0"/>
              <a:t> Monitoring and Evaluation are an integrated system. Monitoring and evaluation results should inform vision setting and planning. Long-term planning should in turn inform medium- and short-term planning. This is not currently happening apart from strategic goals. </a:t>
            </a:r>
          </a:p>
          <a:p>
            <a:r>
              <a:rPr lang="en-ZA" baseline="0" dirty="0"/>
              <a:t>Similarly there is a lack of integrated systems that support the entire process.</a:t>
            </a:r>
            <a:endParaRPr lang="en-ZA" dirty="0"/>
          </a:p>
          <a:p>
            <a:endParaRPr lang="en-US" dirty="0"/>
          </a:p>
        </p:txBody>
      </p:sp>
      <p:sp>
        <p:nvSpPr>
          <p:cNvPr id="4" name="Slide Number Placeholder 3"/>
          <p:cNvSpPr>
            <a:spLocks noGrp="1"/>
          </p:cNvSpPr>
          <p:nvPr>
            <p:ph type="sldNum" sz="quarter" idx="5"/>
          </p:nvPr>
        </p:nvSpPr>
        <p:spPr/>
        <p:txBody>
          <a:bodyPr/>
          <a:lstStyle/>
          <a:p>
            <a:fld id="{D2E69BAA-73EB-2641-9851-4BF4B003415F}" type="slidenum">
              <a:rPr lang="en-US" smtClean="0"/>
              <a:t>12</a:t>
            </a:fld>
            <a:endParaRPr lang="en-US"/>
          </a:p>
        </p:txBody>
      </p:sp>
    </p:spTree>
    <p:extLst>
      <p:ext uri="{BB962C8B-B14F-4D97-AF65-F5344CB8AC3E}">
        <p14:creationId xmlns:p14="http://schemas.microsoft.com/office/powerpoint/2010/main" val="418063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new organisational structure was approved for the Department of Planning, Monitoring and Evaluation (DPME) on the 21 January 2018. This impacted a number of functions within the DPME, which included the separation of the National Planning Commission (supported by the NPC Secretariat) and National Planning Coordination Services (NPCS) branch. </a:t>
            </a:r>
            <a:r>
              <a:rPr lang="en-ZA" sz="1200" b="1" kern="1200" dirty="0">
                <a:solidFill>
                  <a:schemeClr val="tx1"/>
                </a:solidFill>
                <a:effectLst/>
                <a:latin typeface="+mn-lt"/>
                <a:ea typeface="+mn-ea"/>
                <a:cs typeface="+mn-cs"/>
              </a:rPr>
              <a:t>The separation delinked long-term planning (which resides with the NPC) from medium- and short-term planning (which now resides with NPCS)</a:t>
            </a:r>
            <a:r>
              <a:rPr lang="en-ZA" sz="1200" kern="1200" dirty="0">
                <a:solidFill>
                  <a:schemeClr val="tx1"/>
                </a:solidFill>
                <a:effectLst/>
                <a:latin typeface="+mn-lt"/>
                <a:ea typeface="+mn-ea"/>
                <a:cs typeface="+mn-cs"/>
              </a:rPr>
              <a:t>. The separation established four units: (1) CD: Planning Alignment (responsible for Strat Plans and APPs); (2) CD: Sector Planning Coordination (responsible for the medium-term plans including the Medium-Term Strategic Framework); (3) CD:  Spatial Planning (responsible for spatial planning); and (4) CD: Resource Planning (responsible for aligning budgets and plans). Not all the above units are fully functional as CD: Sector Planning Coordination has no permanent senior management staff. The functions of the remaining units have thus been more fluid to deal with issues and crisis as they arise. </a:t>
            </a:r>
          </a:p>
          <a:p>
            <a:endParaRPr lang="en-US" dirty="0"/>
          </a:p>
        </p:txBody>
      </p:sp>
      <p:sp>
        <p:nvSpPr>
          <p:cNvPr id="4" name="Slide Number Placeholder 3"/>
          <p:cNvSpPr>
            <a:spLocks noGrp="1"/>
          </p:cNvSpPr>
          <p:nvPr>
            <p:ph type="sldNum" sz="quarter" idx="5"/>
          </p:nvPr>
        </p:nvSpPr>
        <p:spPr/>
        <p:txBody>
          <a:bodyPr/>
          <a:lstStyle/>
          <a:p>
            <a:fld id="{D2E69BAA-73EB-2641-9851-4BF4B003415F}" type="slidenum">
              <a:rPr lang="en-US" smtClean="0"/>
              <a:t>13</a:t>
            </a:fld>
            <a:endParaRPr lang="en-US"/>
          </a:p>
        </p:txBody>
      </p:sp>
    </p:spTree>
    <p:extLst>
      <p:ext uri="{BB962C8B-B14F-4D97-AF65-F5344CB8AC3E}">
        <p14:creationId xmlns:p14="http://schemas.microsoft.com/office/powerpoint/2010/main" val="414446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499" y="562359"/>
            <a:ext cx="11003351" cy="3302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E515DF7-A5A0-CC45-83BA-FE29560C9CEE}" type="datetime1">
              <a:rPr lang="en-ZA" smtClean="0"/>
              <a:t>2020-05-02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CB2EC25-3601-9548-B96F-F6A0D582D19A}" type="datetime1">
              <a:rPr lang="en-ZA" smtClean="0"/>
              <a:t>2020-05-02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5943892" y="1042987"/>
            <a:ext cx="6236970" cy="5808980"/>
          </a:xfrm>
          <a:custGeom>
            <a:avLst/>
            <a:gdLst/>
            <a:ahLst/>
            <a:cxnLst/>
            <a:rect l="l" t="t" r="r" b="b"/>
            <a:pathLst>
              <a:path w="6236970" h="5808980">
                <a:moveTo>
                  <a:pt x="0" y="5808662"/>
                </a:moveTo>
                <a:lnTo>
                  <a:pt x="6236614" y="5808662"/>
                </a:lnTo>
                <a:lnTo>
                  <a:pt x="6236614" y="0"/>
                </a:lnTo>
                <a:lnTo>
                  <a:pt x="0" y="0"/>
                </a:lnTo>
                <a:lnTo>
                  <a:pt x="0" y="5808662"/>
                </a:lnTo>
                <a:close/>
              </a:path>
            </a:pathLst>
          </a:custGeom>
          <a:solidFill>
            <a:srgbClr val="FEE2C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900" b="1" i="0">
                <a:solidFill>
                  <a:schemeClr val="bg1"/>
                </a:solidFill>
                <a:latin typeface="Arial"/>
                <a:cs typeface="Arial"/>
              </a:defRPr>
            </a:lvl1pPr>
          </a:lstStyle>
          <a:p>
            <a:endParaRPr/>
          </a:p>
        </p:txBody>
      </p:sp>
      <p:sp>
        <p:nvSpPr>
          <p:cNvPr id="3" name="Holder 3"/>
          <p:cNvSpPr>
            <a:spLocks noGrp="1"/>
          </p:cNvSpPr>
          <p:nvPr>
            <p:ph sz="half" idx="2"/>
          </p:nvPr>
        </p:nvSpPr>
        <p:spPr>
          <a:xfrm>
            <a:off x="597500" y="1358279"/>
            <a:ext cx="4490720" cy="4336415"/>
          </a:xfrm>
          <a:prstGeom prst="rect">
            <a:avLst/>
          </a:prstGeom>
        </p:spPr>
        <p:txBody>
          <a:bodyPr wrap="square" lIns="0" tIns="0" rIns="0" bIns="0">
            <a:spAutoFit/>
          </a:bodyPr>
          <a:lstStyle>
            <a:lvl1pPr>
              <a:defRPr sz="1450" b="1" i="0">
                <a:solidFill>
                  <a:schemeClr val="tx1"/>
                </a:solidFill>
                <a:latin typeface="Arial"/>
                <a:cs typeface="Arial"/>
              </a:defRPr>
            </a:lvl1pPr>
          </a:lstStyle>
          <a:p>
            <a:endParaRPr/>
          </a:p>
        </p:txBody>
      </p:sp>
      <p:sp>
        <p:nvSpPr>
          <p:cNvPr id="4" name="Holder 4"/>
          <p:cNvSpPr>
            <a:spLocks noGrp="1"/>
          </p:cNvSpPr>
          <p:nvPr>
            <p:ph sz="half" idx="3"/>
          </p:nvPr>
        </p:nvSpPr>
        <p:spPr>
          <a:xfrm>
            <a:off x="6826846" y="2059371"/>
            <a:ext cx="4572000" cy="3440429"/>
          </a:xfrm>
          <a:prstGeom prst="rect">
            <a:avLst/>
          </a:prstGeom>
        </p:spPr>
        <p:txBody>
          <a:bodyPr wrap="square" lIns="0" tIns="0" rIns="0" bIns="0">
            <a:spAutoFit/>
          </a:bodyPr>
          <a:lstStyle>
            <a:lvl1pPr>
              <a:defRPr sz="145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77D4416-097F-2C45-8FDD-85C441D511A6}" type="datetime1">
              <a:rPr lang="en-ZA" smtClean="0"/>
              <a:t>2020-05-02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DBA41B-11DB-4342-BB36-A1EBA70C7D46}" type="datetime1">
              <a:rPr lang="en-ZA" smtClean="0"/>
              <a:t>2020-05-02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F6DB701-C684-B349-BF64-C9588641C53E}" type="datetime1">
              <a:rPr lang="en-ZA" smtClean="0"/>
              <a:t>2020-05-02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0212"/>
            <a:ext cx="12193193" cy="61277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a:xfrm>
            <a:off x="426120" y="565812"/>
            <a:ext cx="11346108" cy="314959"/>
          </a:xfrm>
          <a:prstGeom prst="rect">
            <a:avLst/>
          </a:prstGeom>
        </p:spPr>
        <p:txBody>
          <a:bodyPr wrap="square" lIns="0" tIns="0" rIns="0" bIns="0">
            <a:spAutoFit/>
          </a:bodyPr>
          <a:lstStyle>
            <a:lvl1pPr>
              <a:defRPr sz="1900" b="1" i="0">
                <a:solidFill>
                  <a:schemeClr val="bg1"/>
                </a:solidFill>
                <a:latin typeface="Arial"/>
                <a:cs typeface="Arial"/>
              </a:defRPr>
            </a:lvl1pPr>
          </a:lstStyle>
          <a:p>
            <a:endParaRPr/>
          </a:p>
        </p:txBody>
      </p:sp>
      <p:sp>
        <p:nvSpPr>
          <p:cNvPr id="3" name="Holder 3"/>
          <p:cNvSpPr>
            <a:spLocks noGrp="1"/>
          </p:cNvSpPr>
          <p:nvPr>
            <p:ph type="body" idx="1"/>
          </p:nvPr>
        </p:nvSpPr>
        <p:spPr>
          <a:xfrm>
            <a:off x="597499" y="1506834"/>
            <a:ext cx="11003351" cy="39268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898D9E1A-4C2D-0146-8514-95C3658EAC50}" type="datetime1">
              <a:rPr lang="en-ZA" smtClean="0"/>
              <a:t>2020-05-02</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bject 9"/>
          <p:cNvSpPr/>
          <p:nvPr/>
        </p:nvSpPr>
        <p:spPr>
          <a:xfrm>
            <a:off x="1229898" y="4831695"/>
            <a:ext cx="6800367" cy="13618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229893" y="3509454"/>
            <a:ext cx="6800367" cy="46785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txBox="1"/>
          <p:nvPr/>
        </p:nvSpPr>
        <p:spPr>
          <a:xfrm>
            <a:off x="1210848" y="1657988"/>
            <a:ext cx="6831330" cy="1590675"/>
          </a:xfrm>
          <a:prstGeom prst="rect">
            <a:avLst/>
          </a:prstGeom>
        </p:spPr>
        <p:txBody>
          <a:bodyPr vert="horz" wrap="square" lIns="0" tIns="64135" rIns="0" bIns="0" rtlCol="0">
            <a:spAutoFit/>
          </a:bodyPr>
          <a:lstStyle/>
          <a:p>
            <a:pPr marL="12700" marR="5080">
              <a:lnSpc>
                <a:spcPts val="4000"/>
              </a:lnSpc>
              <a:spcBef>
                <a:spcPts val="505"/>
              </a:spcBef>
              <a:tabLst>
                <a:tab pos="1514475" algn="l"/>
              </a:tabLst>
            </a:pPr>
            <a:r>
              <a:rPr sz="3600" b="1" spc="-30" dirty="0">
                <a:solidFill>
                  <a:srgbClr val="FFFFFF"/>
                </a:solidFill>
                <a:latin typeface="Arial"/>
                <a:cs typeface="Arial"/>
              </a:rPr>
              <a:t>STRATEGIC </a:t>
            </a:r>
            <a:r>
              <a:rPr sz="3600" b="1" spc="5" dirty="0">
                <a:solidFill>
                  <a:srgbClr val="FFFFFF"/>
                </a:solidFill>
                <a:latin typeface="Arial"/>
                <a:cs typeface="Arial"/>
              </a:rPr>
              <a:t>PLAN </a:t>
            </a:r>
            <a:r>
              <a:rPr sz="3600" b="1" spc="-5" dirty="0">
                <a:solidFill>
                  <a:srgbClr val="FFFFFF"/>
                </a:solidFill>
                <a:latin typeface="Arial"/>
                <a:cs typeface="Arial"/>
              </a:rPr>
              <a:t>2020/25  </a:t>
            </a:r>
            <a:r>
              <a:rPr sz="3600" b="1" dirty="0">
                <a:solidFill>
                  <a:srgbClr val="FFFFFF"/>
                </a:solidFill>
                <a:latin typeface="Arial"/>
                <a:cs typeface="Arial"/>
              </a:rPr>
              <a:t>&amp;ANNUAL </a:t>
            </a:r>
            <a:r>
              <a:rPr sz="3600" b="1" spc="5" dirty="0">
                <a:solidFill>
                  <a:srgbClr val="FFFFFF"/>
                </a:solidFill>
                <a:latin typeface="Arial"/>
                <a:cs typeface="Arial"/>
              </a:rPr>
              <a:t>PERFORMANCE  PLAN	</a:t>
            </a:r>
            <a:r>
              <a:rPr sz="3600" b="1" spc="-5" dirty="0">
                <a:solidFill>
                  <a:srgbClr val="FFFFFF"/>
                </a:solidFill>
                <a:latin typeface="Arial"/>
                <a:cs typeface="Arial"/>
              </a:rPr>
              <a:t>2020/21</a:t>
            </a:r>
            <a:r>
              <a:rPr sz="3600" b="1" spc="-10" dirty="0">
                <a:solidFill>
                  <a:srgbClr val="FFFFFF"/>
                </a:solidFill>
                <a:latin typeface="Arial"/>
                <a:cs typeface="Arial"/>
              </a:rPr>
              <a:t> </a:t>
            </a:r>
            <a:r>
              <a:rPr sz="3600" b="1" spc="-45" dirty="0">
                <a:solidFill>
                  <a:srgbClr val="FFFFFF"/>
                </a:solidFill>
                <a:latin typeface="Arial"/>
                <a:cs typeface="Arial"/>
              </a:rPr>
              <a:t>PRESENTATION</a:t>
            </a:r>
            <a:endParaRPr sz="3600" dirty="0">
              <a:latin typeface="Arial"/>
              <a:cs typeface="Arial"/>
            </a:endParaRPr>
          </a:p>
        </p:txBody>
      </p:sp>
      <p:sp>
        <p:nvSpPr>
          <p:cNvPr id="12" name="object 12"/>
          <p:cNvSpPr txBox="1"/>
          <p:nvPr/>
        </p:nvSpPr>
        <p:spPr>
          <a:xfrm>
            <a:off x="1229893" y="3567209"/>
            <a:ext cx="6800850" cy="310515"/>
          </a:xfrm>
          <a:prstGeom prst="rect">
            <a:avLst/>
          </a:prstGeom>
        </p:spPr>
        <p:txBody>
          <a:bodyPr vert="horz" wrap="square" lIns="0" tIns="15240" rIns="0" bIns="0" rtlCol="0">
            <a:spAutoFit/>
          </a:bodyPr>
          <a:lstStyle/>
          <a:p>
            <a:pPr marL="735330">
              <a:lnSpc>
                <a:spcPct val="100000"/>
              </a:lnSpc>
              <a:spcBef>
                <a:spcPts val="120"/>
              </a:spcBef>
            </a:pPr>
            <a:r>
              <a:rPr sz="1850" b="1" spc="-30" dirty="0">
                <a:solidFill>
                  <a:srgbClr val="FFFFFF"/>
                </a:solidFill>
                <a:latin typeface="Arial"/>
                <a:cs typeface="Arial"/>
              </a:rPr>
              <a:t>Mr. </a:t>
            </a:r>
            <a:r>
              <a:rPr sz="1850" b="1" spc="10" dirty="0">
                <a:solidFill>
                  <a:srgbClr val="FFFFFF"/>
                </a:solidFill>
                <a:latin typeface="Arial"/>
                <a:cs typeface="Arial"/>
              </a:rPr>
              <a:t>Stanley </a:t>
            </a:r>
            <a:r>
              <a:rPr sz="1850" b="1" spc="5" dirty="0">
                <a:solidFill>
                  <a:srgbClr val="FFFFFF"/>
                </a:solidFill>
                <a:latin typeface="Arial"/>
                <a:cs typeface="Arial"/>
              </a:rPr>
              <a:t>Ntakumba | Acting Director</a:t>
            </a:r>
            <a:r>
              <a:rPr sz="1850" b="1" spc="-55" dirty="0">
                <a:solidFill>
                  <a:srgbClr val="FFFFFF"/>
                </a:solidFill>
                <a:latin typeface="Arial"/>
                <a:cs typeface="Arial"/>
              </a:rPr>
              <a:t> </a:t>
            </a:r>
            <a:r>
              <a:rPr sz="1850" b="1" spc="10" dirty="0">
                <a:solidFill>
                  <a:srgbClr val="FFFFFF"/>
                </a:solidFill>
                <a:latin typeface="Arial"/>
                <a:cs typeface="Arial"/>
              </a:rPr>
              <a:t>General</a:t>
            </a:r>
            <a:endParaRPr sz="185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597499" y="562359"/>
            <a:ext cx="2621915" cy="330200"/>
          </a:xfrm>
          <a:prstGeom prst="rect">
            <a:avLst/>
          </a:prstGeom>
        </p:spPr>
        <p:txBody>
          <a:bodyPr vert="horz" wrap="square" lIns="0" tIns="12700" rIns="0" bIns="0" rtlCol="0">
            <a:spAutoFit/>
          </a:bodyPr>
          <a:lstStyle/>
          <a:p>
            <a:pPr marL="12700">
              <a:lnSpc>
                <a:spcPct val="100000"/>
              </a:lnSpc>
              <a:spcBef>
                <a:spcPts val="100"/>
              </a:spcBef>
            </a:pPr>
            <a:r>
              <a:rPr sz="2000" b="1" spc="-35" dirty="0">
                <a:solidFill>
                  <a:srgbClr val="FFFFFF"/>
                </a:solidFill>
                <a:latin typeface="Arial"/>
                <a:cs typeface="Arial"/>
              </a:rPr>
              <a:t>VALUE</a:t>
            </a:r>
            <a:r>
              <a:rPr sz="2000" b="1" spc="-80" dirty="0">
                <a:solidFill>
                  <a:srgbClr val="FFFFFF"/>
                </a:solidFill>
                <a:latin typeface="Arial"/>
                <a:cs typeface="Arial"/>
              </a:rPr>
              <a:t> </a:t>
            </a:r>
            <a:r>
              <a:rPr sz="2000" b="1" spc="-30" dirty="0">
                <a:solidFill>
                  <a:srgbClr val="FFFFFF"/>
                </a:solidFill>
                <a:latin typeface="Arial"/>
                <a:cs typeface="Arial"/>
              </a:rPr>
              <a:t>STATEMENTS</a:t>
            </a:r>
            <a:endParaRPr sz="2000">
              <a:latin typeface="Arial"/>
              <a:cs typeface="Arial"/>
            </a:endParaRPr>
          </a:p>
        </p:txBody>
      </p:sp>
      <p:sp>
        <p:nvSpPr>
          <p:cNvPr id="4" name="object 4"/>
          <p:cNvSpPr txBox="1"/>
          <p:nvPr/>
        </p:nvSpPr>
        <p:spPr>
          <a:xfrm>
            <a:off x="597499" y="1340615"/>
            <a:ext cx="10838180" cy="3683000"/>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A learning</a:t>
            </a:r>
            <a:r>
              <a:rPr sz="2000" b="1" spc="-80" dirty="0">
                <a:latin typeface="Arial"/>
                <a:cs typeface="Arial"/>
              </a:rPr>
              <a:t> </a:t>
            </a:r>
            <a:r>
              <a:rPr sz="2000" b="1" dirty="0">
                <a:latin typeface="Arial"/>
                <a:cs typeface="Arial"/>
              </a:rPr>
              <a:t>organization</a:t>
            </a:r>
            <a:endParaRPr sz="2000" dirty="0">
              <a:latin typeface="Arial"/>
              <a:cs typeface="Arial"/>
            </a:endParaRPr>
          </a:p>
          <a:p>
            <a:pPr marL="12700">
              <a:lnSpc>
                <a:spcPct val="100000"/>
              </a:lnSpc>
            </a:pPr>
            <a:r>
              <a:rPr sz="2000" dirty="0">
                <a:latin typeface="Arial"/>
                <a:cs typeface="Arial"/>
              </a:rPr>
              <a:t>Our values </a:t>
            </a:r>
            <a:r>
              <a:rPr sz="2000" spc="-5" dirty="0">
                <a:latin typeface="Arial"/>
                <a:cs typeface="Arial"/>
              </a:rPr>
              <a:t>are inspired by our desire </a:t>
            </a:r>
            <a:r>
              <a:rPr sz="2000" dirty="0">
                <a:latin typeface="Arial"/>
                <a:cs typeface="Arial"/>
              </a:rPr>
              <a:t>to</a:t>
            </a:r>
            <a:r>
              <a:rPr sz="2000" spc="-10" dirty="0">
                <a:latin typeface="Arial"/>
                <a:cs typeface="Arial"/>
              </a:rPr>
              <a:t> </a:t>
            </a:r>
            <a:r>
              <a:rPr sz="2000" spc="-5" dirty="0">
                <a:latin typeface="Arial"/>
                <a:cs typeface="Arial"/>
              </a:rPr>
              <a:t>be:</a:t>
            </a:r>
            <a:endParaRPr sz="2000" dirty="0">
              <a:latin typeface="Arial"/>
              <a:cs typeface="Arial"/>
            </a:endParaRPr>
          </a:p>
          <a:p>
            <a:pPr marL="12700" marR="5080">
              <a:lnSpc>
                <a:spcPct val="100000"/>
              </a:lnSpc>
            </a:pPr>
            <a:r>
              <a:rPr sz="2000" dirty="0">
                <a:latin typeface="Arial"/>
                <a:cs typeface="Arial"/>
              </a:rPr>
              <a:t>A </a:t>
            </a:r>
            <a:r>
              <a:rPr sz="2000" spc="-5" dirty="0">
                <a:latin typeface="Arial"/>
                <a:cs typeface="Arial"/>
              </a:rPr>
              <a:t>dynamic and development oriented organization </a:t>
            </a:r>
            <a:r>
              <a:rPr sz="2000" dirty="0">
                <a:latin typeface="Arial"/>
                <a:cs typeface="Arial"/>
              </a:rPr>
              <a:t>that values </a:t>
            </a:r>
            <a:r>
              <a:rPr sz="2000" spc="-5" dirty="0">
                <a:latin typeface="Arial"/>
                <a:cs typeface="Arial"/>
              </a:rPr>
              <a:t>diverse opinions and </a:t>
            </a:r>
            <a:r>
              <a:rPr sz="2000" dirty="0">
                <a:latin typeface="Arial"/>
                <a:cs typeface="Arial"/>
              </a:rPr>
              <a:t>continuously  strives to </a:t>
            </a:r>
            <a:r>
              <a:rPr sz="2000" spc="-5" dirty="0">
                <a:latin typeface="Arial"/>
                <a:cs typeface="Arial"/>
              </a:rPr>
              <a:t>improve performance</a:t>
            </a:r>
            <a:r>
              <a:rPr sz="2000" spc="-10" dirty="0">
                <a:latin typeface="Arial"/>
                <a:cs typeface="Arial"/>
              </a:rPr>
              <a:t> </a:t>
            </a:r>
            <a:r>
              <a:rPr sz="2000" dirty="0">
                <a:latin typeface="Arial"/>
                <a:cs typeface="Arial"/>
              </a:rPr>
              <a:t>standards</a:t>
            </a:r>
          </a:p>
          <a:p>
            <a:pPr>
              <a:lnSpc>
                <a:spcPct val="100000"/>
              </a:lnSpc>
              <a:spcBef>
                <a:spcPts val="40"/>
              </a:spcBef>
            </a:pPr>
            <a:endParaRPr sz="2050" dirty="0">
              <a:latin typeface="Arial"/>
              <a:cs typeface="Arial"/>
            </a:endParaRPr>
          </a:p>
          <a:p>
            <a:pPr marL="12700" marR="1208405">
              <a:lnSpc>
                <a:spcPct val="100000"/>
              </a:lnSpc>
            </a:pPr>
            <a:r>
              <a:rPr sz="2000" spc="-20" dirty="0">
                <a:latin typeface="Arial"/>
                <a:cs typeface="Arial"/>
              </a:rPr>
              <a:t>We </a:t>
            </a:r>
            <a:r>
              <a:rPr sz="2000" dirty="0">
                <a:latin typeface="Arial"/>
                <a:cs typeface="Arial"/>
              </a:rPr>
              <a:t>value </a:t>
            </a:r>
            <a:r>
              <a:rPr sz="2000" spc="-5" dirty="0">
                <a:latin typeface="Arial"/>
                <a:cs typeface="Arial"/>
              </a:rPr>
              <a:t>our employees, partners and </a:t>
            </a:r>
            <a:r>
              <a:rPr sz="2000" dirty="0">
                <a:latin typeface="Arial"/>
                <a:cs typeface="Arial"/>
              </a:rPr>
              <a:t>the </a:t>
            </a:r>
            <a:r>
              <a:rPr sz="2000" spc="-5" dirty="0">
                <a:latin typeface="Arial"/>
                <a:cs typeface="Arial"/>
              </a:rPr>
              <a:t>public we </a:t>
            </a:r>
            <a:r>
              <a:rPr sz="2000" dirty="0">
                <a:latin typeface="Arial"/>
                <a:cs typeface="Arial"/>
              </a:rPr>
              <a:t>serve </a:t>
            </a:r>
            <a:r>
              <a:rPr sz="2000" spc="-5" dirty="0">
                <a:latin typeface="Arial"/>
                <a:cs typeface="Arial"/>
              </a:rPr>
              <a:t>and </a:t>
            </a:r>
            <a:r>
              <a:rPr sz="2000" dirty="0">
                <a:latin typeface="Arial"/>
                <a:cs typeface="Arial"/>
              </a:rPr>
              <a:t>therefore </a:t>
            </a:r>
            <a:r>
              <a:rPr sz="2000" spc="-5" dirty="0">
                <a:latin typeface="Arial"/>
                <a:cs typeface="Arial"/>
              </a:rPr>
              <a:t>we </a:t>
            </a:r>
            <a:r>
              <a:rPr sz="2000" dirty="0">
                <a:latin typeface="Arial"/>
                <a:cs typeface="Arial"/>
              </a:rPr>
              <a:t>strive to:  </a:t>
            </a:r>
            <a:r>
              <a:rPr sz="2000" spc="-5" dirty="0">
                <a:latin typeface="Arial"/>
                <a:cs typeface="Arial"/>
              </a:rPr>
              <a:t>build </a:t>
            </a:r>
            <a:r>
              <a:rPr sz="2000" dirty="0">
                <a:latin typeface="Arial"/>
                <a:cs typeface="Arial"/>
              </a:rPr>
              <a:t>capacity </a:t>
            </a:r>
            <a:r>
              <a:rPr sz="2000" spc="-5" dirty="0">
                <a:latin typeface="Arial"/>
                <a:cs typeface="Arial"/>
              </a:rPr>
              <a:t>of our </a:t>
            </a:r>
            <a:r>
              <a:rPr sz="2000" spc="-10" dirty="0">
                <a:latin typeface="Arial"/>
                <a:cs typeface="Arial"/>
              </a:rPr>
              <a:t>staff </a:t>
            </a:r>
            <a:r>
              <a:rPr sz="2000" spc="-5" dirty="0">
                <a:latin typeface="Arial"/>
                <a:cs typeface="Arial"/>
              </a:rPr>
              <a:t>and partners in planning, </a:t>
            </a:r>
            <a:r>
              <a:rPr sz="2000" dirty="0">
                <a:latin typeface="Arial"/>
                <a:cs typeface="Arial"/>
              </a:rPr>
              <a:t>monitoring </a:t>
            </a:r>
            <a:r>
              <a:rPr sz="2000" spc="-5" dirty="0">
                <a:latin typeface="Arial"/>
                <a:cs typeface="Arial"/>
              </a:rPr>
              <a:t>and</a:t>
            </a:r>
            <a:r>
              <a:rPr sz="2000" spc="-20" dirty="0">
                <a:latin typeface="Arial"/>
                <a:cs typeface="Arial"/>
              </a:rPr>
              <a:t> </a:t>
            </a:r>
            <a:r>
              <a:rPr sz="2000" spc="-5" dirty="0">
                <a:latin typeface="Arial"/>
                <a:cs typeface="Arial"/>
              </a:rPr>
              <a:t>evaluation;</a:t>
            </a:r>
            <a:endParaRPr sz="2000" dirty="0">
              <a:latin typeface="Arial"/>
              <a:cs typeface="Arial"/>
            </a:endParaRPr>
          </a:p>
          <a:p>
            <a:pPr marL="12700" marR="2657475">
              <a:lnSpc>
                <a:spcPct val="100000"/>
              </a:lnSpc>
            </a:pPr>
            <a:r>
              <a:rPr sz="2000" spc="-5" dirty="0">
                <a:latin typeface="Arial"/>
                <a:cs typeface="Arial"/>
              </a:rPr>
              <a:t>be implementation </a:t>
            </a:r>
            <a:r>
              <a:rPr sz="2000" dirty="0">
                <a:latin typeface="Arial"/>
                <a:cs typeface="Arial"/>
              </a:rPr>
              <a:t>focused </a:t>
            </a:r>
            <a:r>
              <a:rPr sz="2000" spc="-5" dirty="0">
                <a:latin typeface="Arial"/>
                <a:cs typeface="Arial"/>
              </a:rPr>
              <a:t>and </a:t>
            </a:r>
            <a:r>
              <a:rPr sz="2000" dirty="0">
                <a:latin typeface="Arial"/>
                <a:cs typeface="Arial"/>
              </a:rPr>
              <a:t>strive for </a:t>
            </a:r>
            <a:r>
              <a:rPr sz="2000" spc="-5" dirty="0">
                <a:latin typeface="Arial"/>
                <a:cs typeface="Arial"/>
              </a:rPr>
              <a:t>excellence in </a:t>
            </a:r>
            <a:r>
              <a:rPr sz="2000" dirty="0">
                <a:latin typeface="Arial"/>
                <a:cs typeface="Arial"/>
              </a:rPr>
              <a:t>serving the </a:t>
            </a:r>
            <a:r>
              <a:rPr sz="2000" spc="-5" dirty="0">
                <a:latin typeface="Arial"/>
                <a:cs typeface="Arial"/>
              </a:rPr>
              <a:t>public  </a:t>
            </a:r>
            <a:r>
              <a:rPr sz="2000" dirty="0">
                <a:latin typeface="Arial"/>
                <a:cs typeface="Arial"/>
              </a:rPr>
              <a:t>create </a:t>
            </a:r>
            <a:r>
              <a:rPr sz="2000" spc="-5" dirty="0">
                <a:latin typeface="Arial"/>
                <a:cs typeface="Arial"/>
              </a:rPr>
              <a:t>an enabling environment </a:t>
            </a:r>
            <a:r>
              <a:rPr sz="2000" dirty="0">
                <a:latin typeface="Arial"/>
                <a:cs typeface="Arial"/>
              </a:rPr>
              <a:t>for </a:t>
            </a:r>
            <a:r>
              <a:rPr sz="2000" spc="-10" dirty="0">
                <a:latin typeface="Arial"/>
                <a:cs typeface="Arial"/>
              </a:rPr>
              <a:t>staff </a:t>
            </a:r>
            <a:r>
              <a:rPr sz="2000" dirty="0">
                <a:latin typeface="Arial"/>
                <a:cs typeface="Arial"/>
              </a:rPr>
              <a:t>to </a:t>
            </a:r>
            <a:r>
              <a:rPr sz="2000" spc="-5" dirty="0">
                <a:latin typeface="Arial"/>
                <a:cs typeface="Arial"/>
              </a:rPr>
              <a:t>grow and be</a:t>
            </a:r>
            <a:r>
              <a:rPr sz="2000" spc="-25" dirty="0">
                <a:latin typeface="Arial"/>
                <a:cs typeface="Arial"/>
              </a:rPr>
              <a:t> </a:t>
            </a:r>
            <a:r>
              <a:rPr sz="2000" spc="-5" dirty="0">
                <a:latin typeface="Arial"/>
                <a:cs typeface="Arial"/>
              </a:rPr>
              <a:t>innovative;</a:t>
            </a:r>
            <a:endParaRPr sz="2000" dirty="0">
              <a:latin typeface="Arial"/>
              <a:cs typeface="Arial"/>
            </a:endParaRPr>
          </a:p>
          <a:p>
            <a:pPr marL="12700" marR="1069340">
              <a:lnSpc>
                <a:spcPct val="100000"/>
              </a:lnSpc>
            </a:pPr>
            <a:r>
              <a:rPr sz="2000" spc="-5" dirty="0">
                <a:latin typeface="Arial"/>
                <a:cs typeface="Arial"/>
              </a:rPr>
              <a:t>exemplary in promoting </a:t>
            </a:r>
            <a:r>
              <a:rPr sz="2000" spc="-20" dirty="0">
                <a:latin typeface="Arial"/>
                <a:cs typeface="Arial"/>
              </a:rPr>
              <a:t>integrity, </a:t>
            </a:r>
            <a:r>
              <a:rPr sz="2000" spc="-5" dirty="0">
                <a:latin typeface="Arial"/>
                <a:cs typeface="Arial"/>
              </a:rPr>
              <a:t>honesty and ethical </a:t>
            </a:r>
            <a:r>
              <a:rPr sz="2000" dirty="0">
                <a:latin typeface="Arial"/>
                <a:cs typeface="Arial"/>
              </a:rPr>
              <a:t>conduct </a:t>
            </a:r>
            <a:r>
              <a:rPr sz="2000" spc="-5" dirty="0">
                <a:latin typeface="Arial"/>
                <a:cs typeface="Arial"/>
              </a:rPr>
              <a:t>amongst public </a:t>
            </a:r>
            <a:r>
              <a:rPr sz="2000" dirty="0">
                <a:latin typeface="Arial"/>
                <a:cs typeface="Arial"/>
              </a:rPr>
              <a:t>servants;  </a:t>
            </a:r>
            <a:r>
              <a:rPr sz="2000" spc="-5" dirty="0">
                <a:latin typeface="Arial"/>
                <a:cs typeface="Arial"/>
              </a:rPr>
              <a:t>disciplined, professional and </a:t>
            </a:r>
            <a:r>
              <a:rPr sz="2000" dirty="0">
                <a:latin typeface="Arial"/>
                <a:cs typeface="Arial"/>
              </a:rPr>
              <a:t>committed to the fight </a:t>
            </a:r>
            <a:r>
              <a:rPr sz="2000" spc="-5" dirty="0">
                <a:latin typeface="Arial"/>
                <a:cs typeface="Arial"/>
              </a:rPr>
              <a:t>against</a:t>
            </a:r>
            <a:r>
              <a:rPr sz="2000" spc="-25" dirty="0">
                <a:latin typeface="Arial"/>
                <a:cs typeface="Arial"/>
              </a:rPr>
              <a:t> </a:t>
            </a:r>
            <a:r>
              <a:rPr sz="2000" dirty="0">
                <a:latin typeface="Arial"/>
                <a:cs typeface="Arial"/>
              </a:rPr>
              <a:t>corruption</a:t>
            </a:r>
          </a:p>
          <a:p>
            <a:pPr marL="12700">
              <a:lnSpc>
                <a:spcPct val="100000"/>
              </a:lnSpc>
            </a:pPr>
            <a:r>
              <a:rPr sz="2000" spc="-5" dirty="0">
                <a:latin typeface="Arial"/>
                <a:cs typeface="Arial"/>
              </a:rPr>
              <a:t>practice </a:t>
            </a:r>
            <a:r>
              <a:rPr sz="2000" dirty="0">
                <a:latin typeface="Arial"/>
                <a:cs typeface="Arial"/>
              </a:rPr>
              <a:t>the Batho Pele</a:t>
            </a:r>
            <a:r>
              <a:rPr sz="2000" spc="-5" dirty="0">
                <a:latin typeface="Arial"/>
                <a:cs typeface="Arial"/>
              </a:rPr>
              <a:t> principles</a:t>
            </a:r>
            <a:endParaRPr sz="2000" dirty="0">
              <a:latin typeface="Arial"/>
              <a:cs typeface="Arial"/>
            </a:endParaRPr>
          </a:p>
        </p:txBody>
      </p:sp>
      <p:sp>
        <p:nvSpPr>
          <p:cNvPr id="5" name="Slide Number Placeholder 4">
            <a:extLst>
              <a:ext uri="{FF2B5EF4-FFF2-40B4-BE49-F238E27FC236}">
                <a16:creationId xmlns:a16="http://schemas.microsoft.com/office/drawing/2014/main" xmlns="" id="{D2178C08-C28E-F342-A801-601FEB6F4C44}"/>
              </a:ext>
            </a:extLst>
          </p:cNvPr>
          <p:cNvSpPr>
            <a:spLocks noGrp="1"/>
          </p:cNvSpPr>
          <p:nvPr>
            <p:ph type="sldNum" sz="quarter" idx="7"/>
          </p:nvPr>
        </p:nvSpPr>
        <p:spPr/>
        <p:txBody>
          <a:bodyPr/>
          <a:lstStyle/>
          <a:p>
            <a:fld id="{B6F15528-21DE-4FAA-801E-634DDDAF4B2B}" type="slidenum">
              <a:rPr lang="en-ZA" smtClean="0"/>
              <a:t>10</a:t>
            </a:fld>
            <a:endParaRPr lang="en-Z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p:nvPr/>
        </p:nvSpPr>
        <p:spPr>
          <a:xfrm>
            <a:off x="597499" y="562359"/>
            <a:ext cx="687387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Arial"/>
                <a:cs typeface="Arial"/>
              </a:rPr>
              <a:t>THE </a:t>
            </a:r>
            <a:r>
              <a:rPr sz="2000" b="1" spc="-30" dirty="0">
                <a:solidFill>
                  <a:srgbClr val="FFFFFF"/>
                </a:solidFill>
                <a:latin typeface="Arial"/>
                <a:cs typeface="Arial"/>
              </a:rPr>
              <a:t>IMPACT </a:t>
            </a:r>
            <a:r>
              <a:rPr sz="2000" b="1" dirty="0">
                <a:solidFill>
                  <a:srgbClr val="FFFFFF"/>
                </a:solidFill>
                <a:latin typeface="Arial"/>
                <a:cs typeface="Arial"/>
              </a:rPr>
              <a:t>WE </a:t>
            </a:r>
            <a:r>
              <a:rPr sz="2000" b="1" spc="-35" dirty="0">
                <a:solidFill>
                  <a:srgbClr val="FFFFFF"/>
                </a:solidFill>
                <a:latin typeface="Arial"/>
                <a:cs typeface="Arial"/>
              </a:rPr>
              <a:t>WANT </a:t>
            </a:r>
            <a:r>
              <a:rPr sz="2000" b="1" spc="-20" dirty="0">
                <a:solidFill>
                  <a:srgbClr val="FFFFFF"/>
                </a:solidFill>
                <a:latin typeface="Arial"/>
                <a:cs typeface="Arial"/>
              </a:rPr>
              <a:t>TO </a:t>
            </a:r>
            <a:r>
              <a:rPr sz="2000" b="1" dirty="0">
                <a:solidFill>
                  <a:srgbClr val="FFFFFF"/>
                </a:solidFill>
                <a:latin typeface="Arial"/>
                <a:cs typeface="Arial"/>
              </a:rPr>
              <a:t>MAKE </a:t>
            </a:r>
            <a:r>
              <a:rPr sz="2000" b="1" spc="-25" dirty="0">
                <a:solidFill>
                  <a:srgbClr val="FFFFFF"/>
                </a:solidFill>
                <a:latin typeface="Arial"/>
                <a:cs typeface="Arial"/>
              </a:rPr>
              <a:t>(IMPACT</a:t>
            </a:r>
            <a:r>
              <a:rPr sz="2000" b="1" spc="20" dirty="0">
                <a:solidFill>
                  <a:srgbClr val="FFFFFF"/>
                </a:solidFill>
                <a:latin typeface="Arial"/>
                <a:cs typeface="Arial"/>
              </a:rPr>
              <a:t> </a:t>
            </a:r>
            <a:r>
              <a:rPr sz="2000" b="1" spc="-30" dirty="0">
                <a:solidFill>
                  <a:srgbClr val="FFFFFF"/>
                </a:solidFill>
                <a:latin typeface="Arial"/>
                <a:cs typeface="Arial"/>
              </a:rPr>
              <a:t>STATEMENT)</a:t>
            </a:r>
            <a:endParaRPr sz="2000">
              <a:latin typeface="Arial"/>
              <a:cs typeface="Arial"/>
            </a:endParaRPr>
          </a:p>
        </p:txBody>
      </p:sp>
      <p:sp>
        <p:nvSpPr>
          <p:cNvPr id="6" name="object 6"/>
          <p:cNvSpPr txBox="1"/>
          <p:nvPr/>
        </p:nvSpPr>
        <p:spPr>
          <a:xfrm>
            <a:off x="597499" y="1645415"/>
            <a:ext cx="4439920" cy="24638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Arial"/>
                <a:cs typeface="Arial"/>
              </a:rPr>
              <a:t>Impact</a:t>
            </a:r>
            <a:r>
              <a:rPr sz="2000" b="1" spc="-5" dirty="0">
                <a:solidFill>
                  <a:srgbClr val="FFFFFF"/>
                </a:solidFill>
                <a:latin typeface="Arial"/>
                <a:cs typeface="Arial"/>
              </a:rPr>
              <a:t> </a:t>
            </a:r>
            <a:r>
              <a:rPr sz="2000" b="1" dirty="0">
                <a:solidFill>
                  <a:srgbClr val="FFFFFF"/>
                </a:solidFill>
                <a:latin typeface="Arial"/>
                <a:cs typeface="Arial"/>
              </a:rPr>
              <a:t>Statement</a:t>
            </a:r>
            <a:endParaRPr sz="2000" dirty="0">
              <a:latin typeface="Arial"/>
              <a:cs typeface="Arial"/>
            </a:endParaRPr>
          </a:p>
          <a:p>
            <a:pPr>
              <a:lnSpc>
                <a:spcPct val="100000"/>
              </a:lnSpc>
              <a:spcBef>
                <a:spcPts val="40"/>
              </a:spcBef>
            </a:pPr>
            <a:endParaRPr sz="2050" dirty="0">
              <a:latin typeface="Arial"/>
              <a:cs typeface="Arial"/>
            </a:endParaRPr>
          </a:p>
          <a:p>
            <a:pPr marL="12700" marR="5080">
              <a:lnSpc>
                <a:spcPct val="100000"/>
              </a:lnSpc>
            </a:pPr>
            <a:r>
              <a:rPr sz="2000" dirty="0">
                <a:solidFill>
                  <a:srgbClr val="FFFFFF"/>
                </a:solidFill>
                <a:latin typeface="Arial"/>
                <a:cs typeface="Arial"/>
              </a:rPr>
              <a:t>Improve country </a:t>
            </a:r>
            <a:r>
              <a:rPr sz="2000" spc="-5" dirty="0">
                <a:solidFill>
                  <a:srgbClr val="FFFFFF"/>
                </a:solidFill>
                <a:latin typeface="Arial"/>
                <a:cs typeface="Arial"/>
              </a:rPr>
              <a:t>developmental  outcomes as envisaged in </a:t>
            </a:r>
            <a:r>
              <a:rPr sz="2000" dirty="0">
                <a:solidFill>
                  <a:srgbClr val="FFFFFF"/>
                </a:solidFill>
                <a:latin typeface="Arial"/>
                <a:cs typeface="Arial"/>
              </a:rPr>
              <a:t>the </a:t>
            </a:r>
            <a:r>
              <a:rPr sz="2000" spc="-5" dirty="0">
                <a:solidFill>
                  <a:srgbClr val="FFFFFF"/>
                </a:solidFill>
                <a:latin typeface="Arial"/>
                <a:cs typeface="Arial"/>
              </a:rPr>
              <a:t>National  Development </a:t>
            </a:r>
            <a:r>
              <a:rPr sz="2000" dirty="0">
                <a:solidFill>
                  <a:srgbClr val="FFFFFF"/>
                </a:solidFill>
                <a:latin typeface="Arial"/>
                <a:cs typeface="Arial"/>
              </a:rPr>
              <a:t>Plan (NDP </a:t>
            </a:r>
            <a:r>
              <a:rPr sz="2000" spc="-5" dirty="0">
                <a:solidFill>
                  <a:srgbClr val="FFFFFF"/>
                </a:solidFill>
                <a:latin typeface="Arial"/>
                <a:cs typeface="Arial"/>
              </a:rPr>
              <a:t>2030)</a:t>
            </a:r>
            <a:r>
              <a:rPr sz="2000" spc="-130" dirty="0">
                <a:solidFill>
                  <a:srgbClr val="FFFFFF"/>
                </a:solidFill>
                <a:latin typeface="Arial"/>
                <a:cs typeface="Arial"/>
              </a:rPr>
              <a:t> </a:t>
            </a:r>
            <a:r>
              <a:rPr sz="2000" dirty="0">
                <a:solidFill>
                  <a:srgbClr val="FFFFFF"/>
                </a:solidFill>
                <a:latin typeface="Arial"/>
                <a:cs typeface="Arial"/>
              </a:rPr>
              <a:t>through  </a:t>
            </a:r>
            <a:r>
              <a:rPr sz="2000" spc="-5" dirty="0">
                <a:solidFill>
                  <a:srgbClr val="FFFFFF"/>
                </a:solidFill>
                <a:latin typeface="Arial"/>
                <a:cs typeface="Arial"/>
              </a:rPr>
              <a:t>effective implementation of </a:t>
            </a:r>
            <a:r>
              <a:rPr sz="2000" dirty="0">
                <a:solidFill>
                  <a:srgbClr val="FFFFFF"/>
                </a:solidFill>
                <a:latin typeface="Arial"/>
                <a:cs typeface="Arial"/>
              </a:rPr>
              <a:t>the Medium  </a:t>
            </a:r>
            <a:r>
              <a:rPr sz="2000" spc="-60" dirty="0">
                <a:solidFill>
                  <a:srgbClr val="FFFFFF"/>
                </a:solidFill>
                <a:latin typeface="Arial"/>
                <a:cs typeface="Arial"/>
              </a:rPr>
              <a:t>Term </a:t>
            </a:r>
            <a:r>
              <a:rPr sz="2000" dirty="0">
                <a:solidFill>
                  <a:srgbClr val="FFFFFF"/>
                </a:solidFill>
                <a:latin typeface="Arial"/>
                <a:cs typeface="Arial"/>
              </a:rPr>
              <a:t>Strategic Framework (MTSF)  </a:t>
            </a:r>
            <a:r>
              <a:rPr sz="2000" spc="-5" dirty="0">
                <a:solidFill>
                  <a:srgbClr val="FFFFFF"/>
                </a:solidFill>
                <a:latin typeface="Arial"/>
                <a:cs typeface="Arial"/>
              </a:rPr>
              <a:t>2019-2024</a:t>
            </a:r>
            <a:endParaRPr sz="2000" dirty="0">
              <a:latin typeface="Arial"/>
              <a:cs typeface="Arial"/>
            </a:endParaRPr>
          </a:p>
        </p:txBody>
      </p:sp>
      <p:sp>
        <p:nvSpPr>
          <p:cNvPr id="7" name="Slide Number Placeholder 6">
            <a:extLst>
              <a:ext uri="{FF2B5EF4-FFF2-40B4-BE49-F238E27FC236}">
                <a16:creationId xmlns:a16="http://schemas.microsoft.com/office/drawing/2014/main" xmlns="" id="{8DEBC322-B692-D440-9287-6B8026D36808}"/>
              </a:ext>
            </a:extLst>
          </p:cNvPr>
          <p:cNvSpPr>
            <a:spLocks noGrp="1"/>
          </p:cNvSpPr>
          <p:nvPr>
            <p:ph type="sldNum" sz="quarter" idx="7"/>
          </p:nvPr>
        </p:nvSpPr>
        <p:spPr/>
        <p:txBody>
          <a:bodyPr/>
          <a:lstStyle/>
          <a:p>
            <a:fld id="{B6F15528-21DE-4FAA-801E-634DDDAF4B2B}" type="slidenum">
              <a:rPr lang="en-ZA" smtClean="0"/>
              <a:t>11</a:t>
            </a:fld>
            <a:endParaRPr lang="en-Z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30212"/>
            <a:ext cx="12193193" cy="61277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object 20"/>
          <p:cNvSpPr/>
          <p:nvPr/>
        </p:nvSpPr>
        <p:spPr>
          <a:xfrm>
            <a:off x="6826846" y="1708150"/>
            <a:ext cx="4572000" cy="4333240"/>
          </a:xfrm>
          <a:custGeom>
            <a:avLst/>
            <a:gdLst/>
            <a:ahLst/>
            <a:cxnLst/>
            <a:rect l="l" t="t" r="r" b="b"/>
            <a:pathLst>
              <a:path w="4572000" h="4333240">
                <a:moveTo>
                  <a:pt x="0" y="4332833"/>
                </a:moveTo>
                <a:lnTo>
                  <a:pt x="4572000" y="4332833"/>
                </a:lnTo>
                <a:lnTo>
                  <a:pt x="4572000" y="0"/>
                </a:lnTo>
                <a:lnTo>
                  <a:pt x="0" y="0"/>
                </a:lnTo>
                <a:lnTo>
                  <a:pt x="0" y="4332833"/>
                </a:lnTo>
                <a:close/>
              </a:path>
            </a:pathLst>
          </a:custGeom>
          <a:solidFill>
            <a:srgbClr val="EBECEC"/>
          </a:solidFill>
        </p:spPr>
        <p:txBody>
          <a:bodyPr wrap="square" lIns="0" tIns="0" rIns="0" bIns="0" rtlCol="0"/>
          <a:lstStyle/>
          <a:p>
            <a:endParaRPr/>
          </a:p>
        </p:txBody>
      </p:sp>
      <p:sp>
        <p:nvSpPr>
          <p:cNvPr id="21" name="object 21"/>
          <p:cNvSpPr/>
          <p:nvPr/>
        </p:nvSpPr>
        <p:spPr>
          <a:xfrm>
            <a:off x="9037150" y="4063920"/>
            <a:ext cx="151765" cy="763270"/>
          </a:xfrm>
          <a:custGeom>
            <a:avLst/>
            <a:gdLst/>
            <a:ahLst/>
            <a:cxnLst/>
            <a:rect l="l" t="t" r="r" b="b"/>
            <a:pathLst>
              <a:path w="151765" h="763270">
                <a:moveTo>
                  <a:pt x="0" y="762787"/>
                </a:moveTo>
                <a:lnTo>
                  <a:pt x="151396" y="762787"/>
                </a:lnTo>
                <a:lnTo>
                  <a:pt x="151396" y="0"/>
                </a:lnTo>
                <a:lnTo>
                  <a:pt x="0" y="0"/>
                </a:lnTo>
                <a:lnTo>
                  <a:pt x="0" y="762787"/>
                </a:lnTo>
                <a:close/>
              </a:path>
            </a:pathLst>
          </a:custGeom>
          <a:solidFill>
            <a:srgbClr val="F58220"/>
          </a:solidFill>
        </p:spPr>
        <p:txBody>
          <a:bodyPr wrap="square" lIns="0" tIns="0" rIns="0" bIns="0" rtlCol="0"/>
          <a:lstStyle/>
          <a:p>
            <a:endParaRPr/>
          </a:p>
        </p:txBody>
      </p:sp>
      <p:sp>
        <p:nvSpPr>
          <p:cNvPr id="22" name="object 22"/>
          <p:cNvSpPr/>
          <p:nvPr/>
        </p:nvSpPr>
        <p:spPr>
          <a:xfrm>
            <a:off x="8887869" y="4733989"/>
            <a:ext cx="450215" cy="242570"/>
          </a:xfrm>
          <a:custGeom>
            <a:avLst/>
            <a:gdLst/>
            <a:ahLst/>
            <a:cxnLst/>
            <a:rect l="l" t="t" r="r" b="b"/>
            <a:pathLst>
              <a:path w="450215" h="242570">
                <a:moveTo>
                  <a:pt x="449961" y="0"/>
                </a:moveTo>
                <a:lnTo>
                  <a:pt x="0" y="0"/>
                </a:lnTo>
                <a:lnTo>
                  <a:pt x="224980" y="241985"/>
                </a:lnTo>
                <a:lnTo>
                  <a:pt x="449961" y="0"/>
                </a:lnTo>
                <a:close/>
              </a:path>
            </a:pathLst>
          </a:custGeom>
          <a:solidFill>
            <a:srgbClr val="F58220"/>
          </a:solidFill>
        </p:spPr>
        <p:txBody>
          <a:bodyPr wrap="square" lIns="0" tIns="0" rIns="0" bIns="0" rtlCol="0"/>
          <a:lstStyle/>
          <a:p>
            <a:endParaRPr/>
          </a:p>
        </p:txBody>
      </p:sp>
      <p:sp>
        <p:nvSpPr>
          <p:cNvPr id="23" name="object 23"/>
          <p:cNvSpPr txBox="1">
            <a:spLocks noGrp="1"/>
          </p:cNvSpPr>
          <p:nvPr>
            <p:ph type="title"/>
          </p:nvPr>
        </p:nvSpPr>
        <p:spPr>
          <a:xfrm>
            <a:off x="597499" y="562359"/>
            <a:ext cx="2406015" cy="330200"/>
          </a:xfrm>
          <a:prstGeom prst="rect">
            <a:avLst/>
          </a:prstGeom>
        </p:spPr>
        <p:txBody>
          <a:bodyPr vert="horz" wrap="square" lIns="0" tIns="12700" rIns="0" bIns="0" rtlCol="0">
            <a:spAutoFit/>
          </a:bodyPr>
          <a:lstStyle/>
          <a:p>
            <a:pPr marL="12700">
              <a:lnSpc>
                <a:spcPct val="100000"/>
              </a:lnSpc>
              <a:spcBef>
                <a:spcPts val="100"/>
              </a:spcBef>
            </a:pPr>
            <a:r>
              <a:rPr sz="2000" spc="-5" dirty="0"/>
              <a:t>HOW </a:t>
            </a:r>
            <a:r>
              <a:rPr sz="2000" dirty="0"/>
              <a:t>WE</a:t>
            </a:r>
            <a:r>
              <a:rPr sz="2000" spc="-65" dirty="0"/>
              <a:t> </a:t>
            </a:r>
            <a:r>
              <a:rPr sz="2000" spc="-25" dirty="0"/>
              <a:t>OPERATE</a:t>
            </a:r>
            <a:endParaRPr sz="2000"/>
          </a:p>
        </p:txBody>
      </p:sp>
      <p:sp>
        <p:nvSpPr>
          <p:cNvPr id="24" name="object 24"/>
          <p:cNvSpPr txBox="1">
            <a:spLocks noGrp="1"/>
          </p:cNvSpPr>
          <p:nvPr>
            <p:ph sz="half" idx="3"/>
          </p:nvPr>
        </p:nvSpPr>
        <p:spPr>
          <a:prstGeom prst="rect">
            <a:avLst/>
          </a:prstGeom>
        </p:spPr>
        <p:txBody>
          <a:bodyPr vert="horz" wrap="square" lIns="0" tIns="12065" rIns="0" bIns="0" rtlCol="0">
            <a:spAutoFit/>
          </a:bodyPr>
          <a:lstStyle/>
          <a:p>
            <a:pPr marL="1038225" marR="1031240" indent="1270" algn="ctr">
              <a:lnSpc>
                <a:spcPct val="100000"/>
              </a:lnSpc>
              <a:spcBef>
                <a:spcPts val="95"/>
              </a:spcBef>
            </a:pPr>
            <a:r>
              <a:rPr spc="-5" dirty="0">
                <a:solidFill>
                  <a:srgbClr val="F58220"/>
                </a:solidFill>
              </a:rPr>
              <a:t>Long term planning  </a:t>
            </a:r>
            <a:r>
              <a:rPr spc="-5" dirty="0"/>
              <a:t>(National </a:t>
            </a:r>
            <a:r>
              <a:rPr spc="-10" dirty="0"/>
              <a:t>Development</a:t>
            </a:r>
            <a:r>
              <a:rPr spc="5" dirty="0"/>
              <a:t> </a:t>
            </a:r>
            <a:r>
              <a:rPr spc="-5" dirty="0"/>
              <a:t>Plan)</a:t>
            </a:r>
          </a:p>
          <a:p>
            <a:pPr>
              <a:lnSpc>
                <a:spcPct val="100000"/>
              </a:lnSpc>
            </a:pPr>
            <a:endParaRPr sz="1600" dirty="0"/>
          </a:p>
          <a:p>
            <a:pPr>
              <a:lnSpc>
                <a:spcPct val="100000"/>
              </a:lnSpc>
            </a:pPr>
            <a:endParaRPr sz="1600" dirty="0"/>
          </a:p>
          <a:p>
            <a:pPr>
              <a:lnSpc>
                <a:spcPct val="100000"/>
              </a:lnSpc>
            </a:pPr>
            <a:endParaRPr sz="1600" dirty="0"/>
          </a:p>
          <a:p>
            <a:pPr>
              <a:lnSpc>
                <a:spcPct val="100000"/>
              </a:lnSpc>
              <a:spcBef>
                <a:spcPts val="20"/>
              </a:spcBef>
            </a:pPr>
            <a:endParaRPr sz="2050" dirty="0"/>
          </a:p>
          <a:p>
            <a:pPr marL="1304290" marR="1296670" algn="ctr">
              <a:lnSpc>
                <a:spcPct val="100000"/>
              </a:lnSpc>
            </a:pPr>
            <a:r>
              <a:rPr spc="-5" dirty="0">
                <a:solidFill>
                  <a:srgbClr val="F58220"/>
                </a:solidFill>
              </a:rPr>
              <a:t>Medium term</a:t>
            </a:r>
            <a:r>
              <a:rPr spc="-30" dirty="0">
                <a:solidFill>
                  <a:srgbClr val="F58220"/>
                </a:solidFill>
              </a:rPr>
              <a:t> </a:t>
            </a:r>
            <a:r>
              <a:rPr spc="-5" dirty="0">
                <a:solidFill>
                  <a:srgbClr val="F58220"/>
                </a:solidFill>
              </a:rPr>
              <a:t>planning  </a:t>
            </a:r>
            <a:r>
              <a:rPr spc="-5" dirty="0"/>
              <a:t>(MTSF &amp; Strat</a:t>
            </a:r>
            <a:r>
              <a:rPr spc="-25" dirty="0"/>
              <a:t> </a:t>
            </a:r>
            <a:r>
              <a:rPr spc="-5" dirty="0"/>
              <a:t>Plans)</a:t>
            </a:r>
          </a:p>
          <a:p>
            <a:pPr>
              <a:lnSpc>
                <a:spcPct val="100000"/>
              </a:lnSpc>
            </a:pPr>
            <a:endParaRPr sz="1600" dirty="0"/>
          </a:p>
          <a:p>
            <a:pPr>
              <a:lnSpc>
                <a:spcPct val="100000"/>
              </a:lnSpc>
            </a:pPr>
            <a:endParaRPr sz="1600" dirty="0"/>
          </a:p>
          <a:p>
            <a:pPr>
              <a:lnSpc>
                <a:spcPct val="100000"/>
              </a:lnSpc>
            </a:pPr>
            <a:endParaRPr sz="1600" dirty="0"/>
          </a:p>
          <a:p>
            <a:pPr>
              <a:lnSpc>
                <a:spcPct val="100000"/>
              </a:lnSpc>
            </a:pPr>
            <a:endParaRPr sz="1600" dirty="0"/>
          </a:p>
          <a:p>
            <a:pPr marL="1084580" marR="1075690" indent="327025">
              <a:lnSpc>
                <a:spcPct val="100000"/>
              </a:lnSpc>
              <a:spcBef>
                <a:spcPts val="1195"/>
              </a:spcBef>
            </a:pPr>
            <a:r>
              <a:rPr spc="-5" dirty="0">
                <a:solidFill>
                  <a:srgbClr val="F58220"/>
                </a:solidFill>
              </a:rPr>
              <a:t>Short term planning  </a:t>
            </a:r>
            <a:r>
              <a:rPr spc="-5" dirty="0"/>
              <a:t>(APPs &amp; Operational</a:t>
            </a:r>
            <a:r>
              <a:rPr dirty="0"/>
              <a:t> </a:t>
            </a:r>
            <a:r>
              <a:rPr spc="-5" dirty="0"/>
              <a:t>Plans)</a:t>
            </a:r>
          </a:p>
        </p:txBody>
      </p:sp>
      <p:grpSp>
        <p:nvGrpSpPr>
          <p:cNvPr id="27" name="Group 26">
            <a:extLst>
              <a:ext uri="{FF2B5EF4-FFF2-40B4-BE49-F238E27FC236}">
                <a16:creationId xmlns:a16="http://schemas.microsoft.com/office/drawing/2014/main" xmlns="" id="{D85FC77B-B74B-9E41-8317-D3D82D3A2015}"/>
              </a:ext>
            </a:extLst>
          </p:cNvPr>
          <p:cNvGrpSpPr/>
          <p:nvPr/>
        </p:nvGrpSpPr>
        <p:grpSpPr>
          <a:xfrm>
            <a:off x="8887869" y="2569362"/>
            <a:ext cx="450215" cy="912640"/>
            <a:chOff x="8887869" y="2569362"/>
            <a:chExt cx="450215" cy="912640"/>
          </a:xfrm>
        </p:grpSpPr>
        <p:sp>
          <p:nvSpPr>
            <p:cNvPr id="25" name="object 25"/>
            <p:cNvSpPr/>
            <p:nvPr/>
          </p:nvSpPr>
          <p:spPr>
            <a:xfrm>
              <a:off x="9037150" y="2569362"/>
              <a:ext cx="151765" cy="763270"/>
            </a:xfrm>
            <a:custGeom>
              <a:avLst/>
              <a:gdLst/>
              <a:ahLst/>
              <a:cxnLst/>
              <a:rect l="l" t="t" r="r" b="b"/>
              <a:pathLst>
                <a:path w="151765" h="763270">
                  <a:moveTo>
                    <a:pt x="0" y="762787"/>
                  </a:moveTo>
                  <a:lnTo>
                    <a:pt x="151396" y="762787"/>
                  </a:lnTo>
                  <a:lnTo>
                    <a:pt x="151396" y="0"/>
                  </a:lnTo>
                  <a:lnTo>
                    <a:pt x="0" y="0"/>
                  </a:lnTo>
                  <a:lnTo>
                    <a:pt x="0" y="762787"/>
                  </a:lnTo>
                  <a:close/>
                </a:path>
              </a:pathLst>
            </a:custGeom>
            <a:solidFill>
              <a:srgbClr val="F58220"/>
            </a:solidFill>
          </p:spPr>
          <p:txBody>
            <a:bodyPr wrap="square" lIns="0" tIns="0" rIns="0" bIns="0" rtlCol="0"/>
            <a:lstStyle/>
            <a:p>
              <a:endParaRPr/>
            </a:p>
          </p:txBody>
        </p:sp>
        <p:sp>
          <p:nvSpPr>
            <p:cNvPr id="26" name="object 26"/>
            <p:cNvSpPr/>
            <p:nvPr/>
          </p:nvSpPr>
          <p:spPr>
            <a:xfrm>
              <a:off x="8887869" y="3239432"/>
              <a:ext cx="450215" cy="242570"/>
            </a:xfrm>
            <a:custGeom>
              <a:avLst/>
              <a:gdLst/>
              <a:ahLst/>
              <a:cxnLst/>
              <a:rect l="l" t="t" r="r" b="b"/>
              <a:pathLst>
                <a:path w="450215" h="242570">
                  <a:moveTo>
                    <a:pt x="449961" y="0"/>
                  </a:moveTo>
                  <a:lnTo>
                    <a:pt x="0" y="0"/>
                  </a:lnTo>
                  <a:lnTo>
                    <a:pt x="224980" y="241985"/>
                  </a:lnTo>
                  <a:lnTo>
                    <a:pt x="449961" y="0"/>
                  </a:lnTo>
                  <a:close/>
                </a:path>
              </a:pathLst>
            </a:custGeom>
            <a:solidFill>
              <a:srgbClr val="F58220"/>
            </a:solidFill>
          </p:spPr>
          <p:txBody>
            <a:bodyPr wrap="square" lIns="0" tIns="0" rIns="0" bIns="0" rtlCol="0"/>
            <a:lstStyle/>
            <a:p>
              <a:endParaRPr/>
            </a:p>
          </p:txBody>
        </p:sp>
      </p:grpSp>
      <p:pic>
        <p:nvPicPr>
          <p:cNvPr id="29" name="Picture 28">
            <a:extLst>
              <a:ext uri="{FF2B5EF4-FFF2-40B4-BE49-F238E27FC236}">
                <a16:creationId xmlns:a16="http://schemas.microsoft.com/office/drawing/2014/main" xmlns="" id="{C397DEF8-E292-0E40-A300-3AACE4754D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7498" y="1371600"/>
            <a:ext cx="5879501" cy="5334000"/>
          </a:xfrm>
          <a:prstGeom prst="rect">
            <a:avLst/>
          </a:prstGeom>
        </p:spPr>
      </p:pic>
      <p:sp>
        <p:nvSpPr>
          <p:cNvPr id="30" name="Slide Number Placeholder 29">
            <a:extLst>
              <a:ext uri="{FF2B5EF4-FFF2-40B4-BE49-F238E27FC236}">
                <a16:creationId xmlns:a16="http://schemas.microsoft.com/office/drawing/2014/main" xmlns="" id="{291F3A89-C12F-2945-92B6-1B1B37532023}"/>
              </a:ext>
            </a:extLst>
          </p:cNvPr>
          <p:cNvSpPr>
            <a:spLocks noGrp="1"/>
          </p:cNvSpPr>
          <p:nvPr>
            <p:ph type="sldNum" sz="quarter" idx="7"/>
          </p:nvPr>
        </p:nvSpPr>
        <p:spPr/>
        <p:txBody>
          <a:bodyPr/>
          <a:lstStyle/>
          <a:p>
            <a:fld id="{B6F15528-21DE-4FAA-801E-634DDDAF4B2B}" type="slidenum">
              <a:rPr lang="en-ZA" smtClean="0"/>
              <a:t>12</a:t>
            </a:fld>
            <a:endParaRPr lang="en-Z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30212"/>
            <a:ext cx="12193193" cy="61277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1143002" y="1701800"/>
            <a:ext cx="4445635" cy="0"/>
          </a:xfrm>
          <a:custGeom>
            <a:avLst/>
            <a:gdLst/>
            <a:ahLst/>
            <a:cxnLst/>
            <a:rect l="l" t="t" r="r" b="b"/>
            <a:pathLst>
              <a:path w="4445635">
                <a:moveTo>
                  <a:pt x="4445596" y="0"/>
                </a:moveTo>
                <a:lnTo>
                  <a:pt x="0" y="0"/>
                </a:lnTo>
              </a:path>
            </a:pathLst>
          </a:custGeom>
          <a:ln w="12700">
            <a:solidFill>
              <a:srgbClr val="000000"/>
            </a:solidFill>
          </a:ln>
        </p:spPr>
        <p:txBody>
          <a:bodyPr wrap="square" lIns="0" tIns="0" rIns="0" bIns="0" rtlCol="0"/>
          <a:lstStyle/>
          <a:p>
            <a:endParaRPr/>
          </a:p>
        </p:txBody>
      </p:sp>
      <p:sp>
        <p:nvSpPr>
          <p:cNvPr id="4" name="object 4"/>
          <p:cNvSpPr/>
          <p:nvPr/>
        </p:nvSpPr>
        <p:spPr>
          <a:xfrm>
            <a:off x="6560088" y="1701800"/>
            <a:ext cx="4445635" cy="0"/>
          </a:xfrm>
          <a:custGeom>
            <a:avLst/>
            <a:gdLst/>
            <a:ahLst/>
            <a:cxnLst/>
            <a:rect l="l" t="t" r="r" b="b"/>
            <a:pathLst>
              <a:path w="4445634">
                <a:moveTo>
                  <a:pt x="4445596" y="0"/>
                </a:moveTo>
                <a:lnTo>
                  <a:pt x="0" y="0"/>
                </a:lnTo>
              </a:path>
            </a:pathLst>
          </a:custGeom>
          <a:ln w="12700">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597499" y="562359"/>
            <a:ext cx="7848600" cy="330200"/>
          </a:xfrm>
          <a:prstGeom prst="rect">
            <a:avLst/>
          </a:prstGeom>
        </p:spPr>
        <p:txBody>
          <a:bodyPr vert="horz" wrap="square" lIns="0" tIns="12700" rIns="0" bIns="0" rtlCol="0">
            <a:spAutoFit/>
          </a:bodyPr>
          <a:lstStyle/>
          <a:p>
            <a:pPr marL="12700">
              <a:lnSpc>
                <a:spcPct val="100000"/>
              </a:lnSpc>
              <a:spcBef>
                <a:spcPts val="100"/>
              </a:spcBef>
            </a:pPr>
            <a:r>
              <a:rPr sz="2000" spc="-5" dirty="0"/>
              <a:t>HOW </a:t>
            </a:r>
            <a:r>
              <a:rPr sz="2000" dirty="0"/>
              <a:t>WE </a:t>
            </a:r>
            <a:r>
              <a:rPr sz="2000" spc="-5" dirty="0"/>
              <a:t>ARE </a:t>
            </a:r>
            <a:r>
              <a:rPr sz="2000" dirty="0"/>
              <a:t>ORGANISED </a:t>
            </a:r>
            <a:r>
              <a:rPr sz="2000" spc="-20" dirty="0"/>
              <a:t>TO </a:t>
            </a:r>
            <a:r>
              <a:rPr sz="2000" dirty="0"/>
              <a:t>MEET OUR VISION </a:t>
            </a:r>
            <a:r>
              <a:rPr sz="2000" spc="-5" dirty="0"/>
              <a:t>AND</a:t>
            </a:r>
            <a:r>
              <a:rPr sz="2000" spc="-225" dirty="0"/>
              <a:t> </a:t>
            </a:r>
            <a:r>
              <a:rPr sz="2000" dirty="0"/>
              <a:t>MISSION</a:t>
            </a:r>
            <a:endParaRPr sz="2000"/>
          </a:p>
        </p:txBody>
      </p:sp>
      <p:sp>
        <p:nvSpPr>
          <p:cNvPr id="6" name="object 6"/>
          <p:cNvSpPr txBox="1"/>
          <p:nvPr/>
        </p:nvSpPr>
        <p:spPr>
          <a:xfrm>
            <a:off x="5694771" y="1516637"/>
            <a:ext cx="759460" cy="330200"/>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Arial"/>
                <a:cs typeface="Arial"/>
              </a:rPr>
              <a:t>DPME</a:t>
            </a:r>
            <a:endParaRPr sz="2000">
              <a:latin typeface="Arial"/>
              <a:cs typeface="Arial"/>
            </a:endParaRPr>
          </a:p>
        </p:txBody>
      </p:sp>
      <p:sp>
        <p:nvSpPr>
          <p:cNvPr id="7" name="object 7"/>
          <p:cNvSpPr/>
          <p:nvPr/>
        </p:nvSpPr>
        <p:spPr>
          <a:xfrm>
            <a:off x="4172076" y="2911640"/>
            <a:ext cx="2020074" cy="191439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1719846" y="2032000"/>
            <a:ext cx="4472305" cy="558800"/>
          </a:xfrm>
          <a:prstGeom prst="rect">
            <a:avLst/>
          </a:prstGeom>
          <a:solidFill>
            <a:srgbClr val="0055A4"/>
          </a:solidFill>
        </p:spPr>
        <p:txBody>
          <a:bodyPr vert="horz" wrap="square" lIns="0" tIns="132715" rIns="0" bIns="0" rtlCol="0">
            <a:spAutoFit/>
          </a:bodyPr>
          <a:lstStyle/>
          <a:p>
            <a:pPr marL="3810" algn="ctr">
              <a:lnSpc>
                <a:spcPct val="100000"/>
              </a:lnSpc>
              <a:spcBef>
                <a:spcPts val="1045"/>
              </a:spcBef>
            </a:pPr>
            <a:r>
              <a:rPr sz="1450" b="1" spc="-5" dirty="0">
                <a:solidFill>
                  <a:srgbClr val="FFFFFF"/>
                </a:solidFill>
                <a:latin typeface="Arial"/>
                <a:cs typeface="Arial"/>
              </a:rPr>
              <a:t>National Planning</a:t>
            </a:r>
            <a:r>
              <a:rPr sz="1450" b="1" spc="-10" dirty="0">
                <a:solidFill>
                  <a:srgbClr val="FFFFFF"/>
                </a:solidFill>
                <a:latin typeface="Arial"/>
                <a:cs typeface="Arial"/>
              </a:rPr>
              <a:t> Commission</a:t>
            </a:r>
            <a:endParaRPr sz="1450">
              <a:latin typeface="Arial"/>
              <a:cs typeface="Arial"/>
            </a:endParaRPr>
          </a:p>
        </p:txBody>
      </p:sp>
      <p:sp>
        <p:nvSpPr>
          <p:cNvPr id="9" name="object 9"/>
          <p:cNvSpPr txBox="1"/>
          <p:nvPr/>
        </p:nvSpPr>
        <p:spPr>
          <a:xfrm>
            <a:off x="4172077" y="5146890"/>
            <a:ext cx="4427220" cy="558800"/>
          </a:xfrm>
          <a:prstGeom prst="rect">
            <a:avLst/>
          </a:prstGeom>
          <a:solidFill>
            <a:srgbClr val="FBAB18"/>
          </a:solidFill>
        </p:spPr>
        <p:txBody>
          <a:bodyPr vert="horz" wrap="square" lIns="0" tIns="140335" rIns="0" bIns="0" rtlCol="0">
            <a:spAutoFit/>
          </a:bodyPr>
          <a:lstStyle/>
          <a:p>
            <a:pPr marL="49530" algn="ctr">
              <a:lnSpc>
                <a:spcPct val="100000"/>
              </a:lnSpc>
              <a:spcBef>
                <a:spcPts val="1105"/>
              </a:spcBef>
            </a:pPr>
            <a:r>
              <a:rPr sz="1450" b="1" spc="-10" dirty="0">
                <a:solidFill>
                  <a:srgbClr val="FFFFFF"/>
                </a:solidFill>
                <a:latin typeface="Arial"/>
                <a:cs typeface="Arial"/>
              </a:rPr>
              <a:t>Corporate </a:t>
            </a:r>
            <a:r>
              <a:rPr sz="1450" b="1" spc="-5" dirty="0">
                <a:solidFill>
                  <a:srgbClr val="FFFFFF"/>
                </a:solidFill>
                <a:latin typeface="Arial"/>
                <a:cs typeface="Arial"/>
              </a:rPr>
              <a:t>Services</a:t>
            </a:r>
            <a:endParaRPr sz="1450">
              <a:latin typeface="Arial"/>
              <a:cs typeface="Arial"/>
            </a:endParaRPr>
          </a:p>
        </p:txBody>
      </p:sp>
      <p:sp>
        <p:nvSpPr>
          <p:cNvPr id="10" name="object 10"/>
          <p:cNvSpPr txBox="1"/>
          <p:nvPr/>
        </p:nvSpPr>
        <p:spPr>
          <a:xfrm>
            <a:off x="1719846" y="2911640"/>
            <a:ext cx="2020570" cy="1914525"/>
          </a:xfrm>
          <a:prstGeom prst="rect">
            <a:avLst/>
          </a:prstGeom>
          <a:solidFill>
            <a:srgbClr val="008A5F"/>
          </a:solidFill>
        </p:spPr>
        <p:txBody>
          <a:bodyPr vert="horz" wrap="square" lIns="0" tIns="1270" rIns="0" bIns="0" rtlCol="0">
            <a:spAutoFit/>
          </a:bodyPr>
          <a:lstStyle/>
          <a:p>
            <a:pPr>
              <a:lnSpc>
                <a:spcPct val="100000"/>
              </a:lnSpc>
              <a:spcBef>
                <a:spcPts val="10"/>
              </a:spcBef>
            </a:pPr>
            <a:endParaRPr sz="1350" dirty="0">
              <a:latin typeface="Times New Roman"/>
              <a:cs typeface="Times New Roman"/>
            </a:endParaRPr>
          </a:p>
          <a:p>
            <a:pPr marL="437515" marR="429895" indent="-635" algn="ctr">
              <a:lnSpc>
                <a:spcPct val="100000"/>
              </a:lnSpc>
            </a:pPr>
            <a:r>
              <a:rPr sz="1450" b="1" spc="-10" dirty="0">
                <a:solidFill>
                  <a:srgbClr val="FFFFFF"/>
                </a:solidFill>
                <a:latin typeface="Arial"/>
                <a:cs typeface="Arial"/>
              </a:rPr>
              <a:t>National  </a:t>
            </a:r>
            <a:r>
              <a:rPr sz="1450" b="1" spc="-5" dirty="0">
                <a:solidFill>
                  <a:srgbClr val="FFFFFF"/>
                </a:solidFill>
                <a:latin typeface="Arial"/>
                <a:cs typeface="Arial"/>
              </a:rPr>
              <a:t>Planning  </a:t>
            </a:r>
            <a:r>
              <a:rPr sz="1450" b="1" spc="-10" dirty="0">
                <a:solidFill>
                  <a:srgbClr val="FFFFFF"/>
                </a:solidFill>
                <a:latin typeface="Arial"/>
                <a:cs typeface="Arial"/>
              </a:rPr>
              <a:t>Coordination  </a:t>
            </a:r>
            <a:r>
              <a:rPr sz="1450" b="1" spc="-5" dirty="0">
                <a:solidFill>
                  <a:srgbClr val="FFFFFF"/>
                </a:solidFill>
                <a:latin typeface="Arial"/>
                <a:cs typeface="Arial"/>
              </a:rPr>
              <a:t>Services</a:t>
            </a:r>
            <a:endParaRPr sz="1450" dirty="0">
              <a:latin typeface="Arial"/>
              <a:cs typeface="Arial"/>
            </a:endParaRPr>
          </a:p>
        </p:txBody>
      </p:sp>
      <p:sp>
        <p:nvSpPr>
          <p:cNvPr id="11" name="object 11"/>
          <p:cNvSpPr txBox="1"/>
          <p:nvPr/>
        </p:nvSpPr>
        <p:spPr>
          <a:xfrm>
            <a:off x="4694206" y="3097880"/>
            <a:ext cx="975994" cy="467359"/>
          </a:xfrm>
          <a:prstGeom prst="rect">
            <a:avLst/>
          </a:prstGeom>
        </p:spPr>
        <p:txBody>
          <a:bodyPr vert="horz" wrap="square" lIns="0" tIns="12065" rIns="0" bIns="0" rtlCol="0">
            <a:spAutoFit/>
          </a:bodyPr>
          <a:lstStyle/>
          <a:p>
            <a:pPr marL="12700" marR="5080" indent="188595">
              <a:lnSpc>
                <a:spcPct val="100000"/>
              </a:lnSpc>
              <a:spcBef>
                <a:spcPts val="95"/>
              </a:spcBef>
            </a:pPr>
            <a:r>
              <a:rPr sz="1450" b="1" spc="-5" dirty="0">
                <a:solidFill>
                  <a:srgbClr val="FFFFFF"/>
                </a:solidFill>
                <a:latin typeface="Arial"/>
                <a:cs typeface="Arial"/>
              </a:rPr>
              <a:t>Sector  Monitoring</a:t>
            </a:r>
            <a:endParaRPr sz="1450">
              <a:latin typeface="Arial"/>
              <a:cs typeface="Arial"/>
            </a:endParaRPr>
          </a:p>
        </p:txBody>
      </p:sp>
      <p:sp>
        <p:nvSpPr>
          <p:cNvPr id="12" name="object 12"/>
          <p:cNvSpPr txBox="1"/>
          <p:nvPr/>
        </p:nvSpPr>
        <p:spPr>
          <a:xfrm>
            <a:off x="6578841" y="2911640"/>
            <a:ext cx="2020570" cy="1914525"/>
          </a:xfrm>
          <a:prstGeom prst="rect">
            <a:avLst/>
          </a:prstGeom>
          <a:solidFill>
            <a:srgbClr val="ED1D24"/>
          </a:solidFill>
        </p:spPr>
        <p:txBody>
          <a:bodyPr vert="horz" wrap="square" lIns="0" tIns="1270" rIns="0" bIns="0" rtlCol="0">
            <a:spAutoFit/>
          </a:bodyPr>
          <a:lstStyle/>
          <a:p>
            <a:pPr>
              <a:lnSpc>
                <a:spcPct val="100000"/>
              </a:lnSpc>
              <a:spcBef>
                <a:spcPts val="10"/>
              </a:spcBef>
            </a:pPr>
            <a:endParaRPr sz="1350">
              <a:latin typeface="Times New Roman"/>
              <a:cs typeface="Times New Roman"/>
            </a:endParaRPr>
          </a:p>
          <a:p>
            <a:pPr marL="421640" marR="414020" algn="ctr">
              <a:lnSpc>
                <a:spcPct val="100000"/>
              </a:lnSpc>
            </a:pPr>
            <a:r>
              <a:rPr sz="1450" b="1" spc="-5" dirty="0">
                <a:solidFill>
                  <a:srgbClr val="FFFFFF"/>
                </a:solidFill>
                <a:latin typeface="Arial"/>
                <a:cs typeface="Arial"/>
              </a:rPr>
              <a:t>Public</a:t>
            </a:r>
            <a:r>
              <a:rPr sz="1450" b="1" spc="-55" dirty="0">
                <a:solidFill>
                  <a:srgbClr val="FFFFFF"/>
                </a:solidFill>
                <a:latin typeface="Arial"/>
                <a:cs typeface="Arial"/>
              </a:rPr>
              <a:t> </a:t>
            </a:r>
            <a:r>
              <a:rPr sz="1450" b="1" spc="-5" dirty="0">
                <a:solidFill>
                  <a:srgbClr val="FFFFFF"/>
                </a:solidFill>
                <a:latin typeface="Arial"/>
                <a:cs typeface="Arial"/>
              </a:rPr>
              <a:t>Sector  Monitoring &amp;  </a:t>
            </a:r>
            <a:r>
              <a:rPr sz="1450" b="1" spc="-10" dirty="0">
                <a:solidFill>
                  <a:srgbClr val="FFFFFF"/>
                </a:solidFill>
                <a:latin typeface="Arial"/>
                <a:cs typeface="Arial"/>
              </a:rPr>
              <a:t>Capacity  Development</a:t>
            </a:r>
            <a:endParaRPr sz="1450">
              <a:latin typeface="Arial"/>
              <a:cs typeface="Arial"/>
            </a:endParaRPr>
          </a:p>
        </p:txBody>
      </p:sp>
      <p:sp>
        <p:nvSpPr>
          <p:cNvPr id="13" name="object 13"/>
          <p:cNvSpPr txBox="1"/>
          <p:nvPr/>
        </p:nvSpPr>
        <p:spPr>
          <a:xfrm>
            <a:off x="8985618" y="2911640"/>
            <a:ext cx="2020570" cy="1914525"/>
          </a:xfrm>
          <a:prstGeom prst="rect">
            <a:avLst/>
          </a:prstGeom>
          <a:solidFill>
            <a:srgbClr val="000000"/>
          </a:solidFill>
        </p:spPr>
        <p:txBody>
          <a:bodyPr vert="horz" wrap="square" lIns="0" tIns="1270" rIns="0" bIns="0" rtlCol="0">
            <a:spAutoFit/>
          </a:bodyPr>
          <a:lstStyle/>
          <a:p>
            <a:pPr>
              <a:lnSpc>
                <a:spcPct val="100000"/>
              </a:lnSpc>
              <a:spcBef>
                <a:spcPts val="10"/>
              </a:spcBef>
            </a:pPr>
            <a:endParaRPr sz="1350">
              <a:latin typeface="Times New Roman"/>
              <a:cs typeface="Times New Roman"/>
            </a:endParaRPr>
          </a:p>
          <a:p>
            <a:pPr marL="513715" marR="506095" indent="-635" algn="ctr">
              <a:lnSpc>
                <a:spcPct val="100000"/>
              </a:lnSpc>
            </a:pPr>
            <a:r>
              <a:rPr sz="1450" b="1" spc="-5" dirty="0">
                <a:solidFill>
                  <a:srgbClr val="FFFFFF"/>
                </a:solidFill>
                <a:latin typeface="Arial"/>
                <a:cs typeface="Arial"/>
              </a:rPr>
              <a:t>Evaluation,  Evidence</a:t>
            </a:r>
            <a:r>
              <a:rPr sz="1450" b="1" spc="-65" dirty="0">
                <a:solidFill>
                  <a:srgbClr val="FFFFFF"/>
                </a:solidFill>
                <a:latin typeface="Arial"/>
                <a:cs typeface="Arial"/>
              </a:rPr>
              <a:t> </a:t>
            </a:r>
            <a:r>
              <a:rPr sz="1450" b="1" spc="-5" dirty="0">
                <a:solidFill>
                  <a:srgbClr val="FFFFFF"/>
                </a:solidFill>
                <a:latin typeface="Arial"/>
                <a:cs typeface="Arial"/>
              </a:rPr>
              <a:t>&amp;  </a:t>
            </a:r>
            <a:r>
              <a:rPr sz="1450" b="1" spc="-10" dirty="0">
                <a:solidFill>
                  <a:srgbClr val="FFFFFF"/>
                </a:solidFill>
                <a:latin typeface="Arial"/>
                <a:cs typeface="Arial"/>
              </a:rPr>
              <a:t>Knowledge  </a:t>
            </a:r>
            <a:r>
              <a:rPr sz="1450" b="1" spc="-5" dirty="0">
                <a:solidFill>
                  <a:srgbClr val="FFFFFF"/>
                </a:solidFill>
                <a:latin typeface="Arial"/>
                <a:cs typeface="Arial"/>
              </a:rPr>
              <a:t>Systems</a:t>
            </a:r>
            <a:endParaRPr sz="1450">
              <a:latin typeface="Arial"/>
              <a:cs typeface="Arial"/>
            </a:endParaRPr>
          </a:p>
        </p:txBody>
      </p:sp>
      <p:sp>
        <p:nvSpPr>
          <p:cNvPr id="14" name="object 14"/>
          <p:cNvSpPr/>
          <p:nvPr/>
        </p:nvSpPr>
        <p:spPr>
          <a:xfrm>
            <a:off x="1193864" y="2246226"/>
            <a:ext cx="330200" cy="1701800"/>
          </a:xfrm>
          <a:custGeom>
            <a:avLst/>
            <a:gdLst/>
            <a:ahLst/>
            <a:cxnLst/>
            <a:rect l="l" t="t" r="r" b="b"/>
            <a:pathLst>
              <a:path w="330200" h="1701800">
                <a:moveTo>
                  <a:pt x="330200" y="0"/>
                </a:moveTo>
                <a:lnTo>
                  <a:pt x="0" y="0"/>
                </a:lnTo>
                <a:lnTo>
                  <a:pt x="0" y="1701800"/>
                </a:lnTo>
                <a:lnTo>
                  <a:pt x="330200" y="1701800"/>
                </a:lnTo>
              </a:path>
            </a:pathLst>
          </a:custGeom>
          <a:ln w="12700">
            <a:solidFill>
              <a:srgbClr val="000000"/>
            </a:solidFill>
          </a:ln>
        </p:spPr>
        <p:txBody>
          <a:bodyPr wrap="square" lIns="0" tIns="0" rIns="0" bIns="0" rtlCol="0"/>
          <a:lstStyle/>
          <a:p>
            <a:endParaRPr/>
          </a:p>
        </p:txBody>
      </p:sp>
      <p:sp>
        <p:nvSpPr>
          <p:cNvPr id="15" name="Slide Number Placeholder 14">
            <a:extLst>
              <a:ext uri="{FF2B5EF4-FFF2-40B4-BE49-F238E27FC236}">
                <a16:creationId xmlns:a16="http://schemas.microsoft.com/office/drawing/2014/main" xmlns="" id="{B95A592F-1E13-0549-BA7F-D8C3D64FAB90}"/>
              </a:ext>
            </a:extLst>
          </p:cNvPr>
          <p:cNvSpPr>
            <a:spLocks noGrp="1"/>
          </p:cNvSpPr>
          <p:nvPr>
            <p:ph type="sldNum" sz="quarter" idx="7"/>
          </p:nvPr>
        </p:nvSpPr>
        <p:spPr/>
        <p:txBody>
          <a:bodyPr/>
          <a:lstStyle/>
          <a:p>
            <a:fld id="{B6F15528-21DE-4FAA-801E-634DDDAF4B2B}" type="slidenum">
              <a:rPr lang="en-ZA" smtClean="0"/>
              <a:t>13</a:t>
            </a:fld>
            <a:endParaRPr lang="en-Z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bject 4"/>
          <p:cNvSpPr/>
          <p:nvPr/>
        </p:nvSpPr>
        <p:spPr>
          <a:xfrm>
            <a:off x="0" y="2921000"/>
            <a:ext cx="12193193" cy="61277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0" y="3053147"/>
            <a:ext cx="12193270" cy="330200"/>
          </a:xfrm>
          <a:prstGeom prst="rect">
            <a:avLst/>
          </a:prstGeom>
        </p:spPr>
        <p:txBody>
          <a:bodyPr vert="horz" wrap="square" lIns="0" tIns="12700" rIns="0" bIns="0" rtlCol="0">
            <a:spAutoFit/>
          </a:bodyPr>
          <a:lstStyle/>
          <a:p>
            <a:pPr marL="609600">
              <a:lnSpc>
                <a:spcPct val="100000"/>
              </a:lnSpc>
              <a:spcBef>
                <a:spcPts val="100"/>
              </a:spcBef>
            </a:pPr>
            <a:r>
              <a:rPr sz="2000" b="1" spc="-20" dirty="0">
                <a:solidFill>
                  <a:srgbClr val="FFFFFF"/>
                </a:solidFill>
                <a:latin typeface="Arial"/>
                <a:cs typeface="Arial"/>
              </a:rPr>
              <a:t>NATIONAL </a:t>
            </a:r>
            <a:r>
              <a:rPr sz="2000" b="1" dirty="0">
                <a:solidFill>
                  <a:srgbClr val="FFFFFF"/>
                </a:solidFill>
                <a:latin typeface="Arial"/>
                <a:cs typeface="Arial"/>
              </a:rPr>
              <a:t>PLANNING</a:t>
            </a:r>
            <a:r>
              <a:rPr sz="2000" b="1" spc="-25" dirty="0">
                <a:solidFill>
                  <a:srgbClr val="FFFFFF"/>
                </a:solidFill>
                <a:latin typeface="Arial"/>
                <a:cs typeface="Arial"/>
              </a:rPr>
              <a:t> </a:t>
            </a:r>
            <a:r>
              <a:rPr sz="2000" b="1" spc="-5" dirty="0">
                <a:solidFill>
                  <a:srgbClr val="FFFFFF"/>
                </a:solidFill>
                <a:latin typeface="Arial"/>
                <a:cs typeface="Arial"/>
              </a:rPr>
              <a:t>COMMISSION</a:t>
            </a:r>
            <a:endParaRPr sz="2000">
              <a:latin typeface="Arial"/>
              <a:cs typeface="Arial"/>
            </a:endParaRPr>
          </a:p>
        </p:txBody>
      </p:sp>
      <p:sp>
        <p:nvSpPr>
          <p:cNvPr id="6" name="object 6"/>
          <p:cNvSpPr txBox="1"/>
          <p:nvPr/>
        </p:nvSpPr>
        <p:spPr>
          <a:xfrm>
            <a:off x="0" y="3533775"/>
            <a:ext cx="5029835" cy="612775"/>
          </a:xfrm>
          <a:prstGeom prst="rect">
            <a:avLst/>
          </a:prstGeom>
          <a:solidFill>
            <a:srgbClr val="000000"/>
          </a:solidFill>
        </p:spPr>
        <p:txBody>
          <a:bodyPr vert="horz" wrap="square" lIns="0" tIns="131445" rIns="0" bIns="0" rtlCol="0">
            <a:spAutoFit/>
          </a:bodyPr>
          <a:lstStyle/>
          <a:p>
            <a:pPr marR="447040" algn="ctr">
              <a:lnSpc>
                <a:spcPct val="100000"/>
              </a:lnSpc>
              <a:spcBef>
                <a:spcPts val="1035"/>
              </a:spcBef>
            </a:pPr>
            <a:r>
              <a:rPr sz="2000" b="1" spc="-30" dirty="0">
                <a:solidFill>
                  <a:srgbClr val="FFFFFF"/>
                </a:solidFill>
                <a:latin typeface="Arial"/>
                <a:cs typeface="Arial"/>
              </a:rPr>
              <a:t>SECRETARY </a:t>
            </a:r>
            <a:r>
              <a:rPr sz="2000" b="1" dirty="0">
                <a:solidFill>
                  <a:srgbClr val="FFFFFF"/>
                </a:solidFill>
                <a:latin typeface="Arial"/>
                <a:cs typeface="Arial"/>
              </a:rPr>
              <a:t>OF</a:t>
            </a:r>
            <a:r>
              <a:rPr sz="2000" b="1" spc="-25" dirty="0">
                <a:solidFill>
                  <a:srgbClr val="FFFFFF"/>
                </a:solidFill>
                <a:latin typeface="Arial"/>
                <a:cs typeface="Arial"/>
              </a:rPr>
              <a:t> </a:t>
            </a:r>
            <a:r>
              <a:rPr sz="2000" b="1" dirty="0">
                <a:solidFill>
                  <a:srgbClr val="FFFFFF"/>
                </a:solidFill>
                <a:latin typeface="Arial"/>
                <a:cs typeface="Arial"/>
              </a:rPr>
              <a:t>PLANNING</a:t>
            </a:r>
            <a:endParaRPr sz="2000" dirty="0">
              <a:latin typeface="Arial"/>
              <a:cs typeface="Arial"/>
            </a:endParaRPr>
          </a:p>
        </p:txBody>
      </p:sp>
      <p:sp>
        <p:nvSpPr>
          <p:cNvPr id="7" name="Slide Number Placeholder 6">
            <a:extLst>
              <a:ext uri="{FF2B5EF4-FFF2-40B4-BE49-F238E27FC236}">
                <a16:creationId xmlns:a16="http://schemas.microsoft.com/office/drawing/2014/main" xmlns="" id="{0F67501A-D488-F44A-9EC6-8216321AC1BF}"/>
              </a:ext>
            </a:extLst>
          </p:cNvPr>
          <p:cNvSpPr>
            <a:spLocks noGrp="1"/>
          </p:cNvSpPr>
          <p:nvPr>
            <p:ph type="sldNum" sz="quarter" idx="7"/>
          </p:nvPr>
        </p:nvSpPr>
        <p:spPr/>
        <p:txBody>
          <a:bodyPr/>
          <a:lstStyle/>
          <a:p>
            <a:fld id="{B6F15528-21DE-4FAA-801E-634DDDAF4B2B}" type="slidenum">
              <a:rPr lang="en-ZA" smtClean="0"/>
              <a:t>14</a:t>
            </a:fld>
            <a:endParaRPr lang="en-Z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8079740" cy="330200"/>
          </a:xfrm>
          <a:prstGeom prst="rect">
            <a:avLst/>
          </a:prstGeom>
        </p:spPr>
        <p:txBody>
          <a:bodyPr vert="horz" wrap="square" lIns="0" tIns="12700" rIns="0" bIns="0" rtlCol="0">
            <a:spAutoFit/>
          </a:bodyPr>
          <a:lstStyle/>
          <a:p>
            <a:pPr marL="12700">
              <a:lnSpc>
                <a:spcPct val="100000"/>
              </a:lnSpc>
              <a:spcBef>
                <a:spcPts val="100"/>
              </a:spcBef>
            </a:pPr>
            <a:r>
              <a:rPr sz="2000" spc="-20" dirty="0"/>
              <a:t>STRATEGIC </a:t>
            </a:r>
            <a:r>
              <a:rPr sz="2000" dirty="0"/>
              <a:t>ISSUES FOR THE </a:t>
            </a:r>
            <a:r>
              <a:rPr sz="2000" spc="-30" dirty="0"/>
              <a:t>NATONAL </a:t>
            </a:r>
            <a:r>
              <a:rPr sz="2000" dirty="0"/>
              <a:t>PLANNING</a:t>
            </a:r>
            <a:r>
              <a:rPr sz="2000" spc="-50" dirty="0"/>
              <a:t> </a:t>
            </a:r>
            <a:r>
              <a:rPr sz="2000" spc="-5" dirty="0"/>
              <a:t>COMMISSION</a:t>
            </a:r>
            <a:endParaRPr sz="2000"/>
          </a:p>
        </p:txBody>
      </p:sp>
      <p:sp>
        <p:nvSpPr>
          <p:cNvPr id="3" name="object 3"/>
          <p:cNvSpPr txBox="1"/>
          <p:nvPr/>
        </p:nvSpPr>
        <p:spPr>
          <a:xfrm>
            <a:off x="597499" y="1499927"/>
            <a:ext cx="10636250" cy="167132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Evolution </a:t>
            </a:r>
            <a:r>
              <a:rPr sz="1800" spc="-5" dirty="0">
                <a:latin typeface="Arial"/>
                <a:cs typeface="Arial"/>
              </a:rPr>
              <a:t>of </a:t>
            </a:r>
            <a:r>
              <a:rPr sz="1800" dirty="0">
                <a:latin typeface="Arial"/>
                <a:cs typeface="Arial"/>
              </a:rPr>
              <a:t>the mandate </a:t>
            </a:r>
            <a:r>
              <a:rPr sz="1800" spc="-5" dirty="0">
                <a:latin typeface="Arial"/>
                <a:cs typeface="Arial"/>
              </a:rPr>
              <a:t>of </a:t>
            </a:r>
            <a:r>
              <a:rPr sz="1800" dirty="0">
                <a:latin typeface="Arial"/>
                <a:cs typeface="Arial"/>
              </a:rPr>
              <a:t>the </a:t>
            </a:r>
            <a:r>
              <a:rPr sz="1800" spc="-5" dirty="0">
                <a:latin typeface="Arial"/>
                <a:cs typeface="Arial"/>
              </a:rPr>
              <a:t>National </a:t>
            </a:r>
            <a:r>
              <a:rPr sz="1800" dirty="0">
                <a:latin typeface="Arial"/>
                <a:cs typeface="Arial"/>
              </a:rPr>
              <a:t>Planning </a:t>
            </a:r>
            <a:r>
              <a:rPr sz="1800" spc="-5" dirty="0">
                <a:latin typeface="Arial"/>
                <a:cs typeface="Arial"/>
              </a:rPr>
              <a:t>Commission </a:t>
            </a:r>
            <a:r>
              <a:rPr sz="1800" dirty="0">
                <a:latin typeface="Arial"/>
                <a:cs typeface="Arial"/>
              </a:rPr>
              <a:t>from the first, second </a:t>
            </a:r>
            <a:r>
              <a:rPr sz="1800" spc="-5" dirty="0">
                <a:latin typeface="Arial"/>
                <a:cs typeface="Arial"/>
              </a:rPr>
              <a:t>and now </a:t>
            </a:r>
            <a:r>
              <a:rPr sz="1800" dirty="0">
                <a:latin typeface="Arial"/>
                <a:cs typeface="Arial"/>
              </a:rPr>
              <a:t>to the third  </a:t>
            </a:r>
            <a:r>
              <a:rPr sz="1800" spc="-5" dirty="0">
                <a:latin typeface="Arial"/>
                <a:cs typeface="Arial"/>
              </a:rPr>
              <a:t>NPC</a:t>
            </a:r>
            <a:r>
              <a:rPr sz="1800" spc="-10" dirty="0">
                <a:latin typeface="Arial"/>
                <a:cs typeface="Arial"/>
              </a:rPr>
              <a:t> </a:t>
            </a:r>
            <a:r>
              <a:rPr sz="1800" spc="-5" dirty="0">
                <a:latin typeface="Arial"/>
                <a:cs typeface="Arial"/>
              </a:rPr>
              <a:t>2020-25.</a:t>
            </a:r>
            <a:endParaRPr sz="1800">
              <a:latin typeface="Arial"/>
              <a:cs typeface="Arial"/>
            </a:endParaRPr>
          </a:p>
          <a:p>
            <a:pPr marL="241300" indent="-228600">
              <a:lnSpc>
                <a:spcPct val="100000"/>
              </a:lnSpc>
              <a:buChar char="•"/>
              <a:tabLst>
                <a:tab pos="240665" algn="l"/>
                <a:tab pos="241300" algn="l"/>
              </a:tabLst>
            </a:pPr>
            <a:r>
              <a:rPr sz="1800" spc="-5" dirty="0">
                <a:solidFill>
                  <a:srgbClr val="F58220"/>
                </a:solidFill>
                <a:latin typeface="Arial"/>
                <a:cs typeface="Arial"/>
              </a:rPr>
              <a:t>Depending on guidance </a:t>
            </a:r>
            <a:r>
              <a:rPr sz="1800" dirty="0">
                <a:solidFill>
                  <a:srgbClr val="F58220"/>
                </a:solidFill>
                <a:latin typeface="Arial"/>
                <a:cs typeface="Arial"/>
              </a:rPr>
              <a:t>from President </a:t>
            </a:r>
            <a:r>
              <a:rPr sz="1800" spc="-5" dirty="0">
                <a:solidFill>
                  <a:srgbClr val="F58220"/>
                </a:solidFill>
                <a:latin typeface="Arial"/>
                <a:cs typeface="Arial"/>
              </a:rPr>
              <a:t>and Chair of</a:t>
            </a:r>
            <a:r>
              <a:rPr sz="1800" spc="-15" dirty="0">
                <a:solidFill>
                  <a:srgbClr val="F58220"/>
                </a:solidFill>
                <a:latin typeface="Arial"/>
                <a:cs typeface="Arial"/>
              </a:rPr>
              <a:t> </a:t>
            </a:r>
            <a:r>
              <a:rPr sz="1800" spc="-5" dirty="0">
                <a:solidFill>
                  <a:srgbClr val="F58220"/>
                </a:solidFill>
                <a:latin typeface="Arial"/>
                <a:cs typeface="Arial"/>
              </a:rPr>
              <a:t>NPC</a:t>
            </a:r>
            <a:endParaRPr sz="1800">
              <a:latin typeface="Arial"/>
              <a:cs typeface="Arial"/>
            </a:endParaRPr>
          </a:p>
          <a:p>
            <a:pPr>
              <a:lnSpc>
                <a:spcPct val="100000"/>
              </a:lnSpc>
              <a:spcBef>
                <a:spcPts val="30"/>
              </a:spcBef>
            </a:pPr>
            <a:endParaRPr sz="1850">
              <a:latin typeface="Arial"/>
              <a:cs typeface="Arial"/>
            </a:endParaRPr>
          </a:p>
          <a:p>
            <a:pPr marL="12700" marR="325120">
              <a:lnSpc>
                <a:spcPct val="100000"/>
              </a:lnSpc>
            </a:pPr>
            <a:r>
              <a:rPr sz="1800" spc="-5" dirty="0">
                <a:latin typeface="Arial"/>
                <a:cs typeface="Arial"/>
              </a:rPr>
              <a:t>Lessons </a:t>
            </a:r>
            <a:r>
              <a:rPr sz="1800" dirty="0">
                <a:latin typeface="Arial"/>
                <a:cs typeface="Arial"/>
              </a:rPr>
              <a:t>from the </a:t>
            </a:r>
            <a:r>
              <a:rPr sz="1800" spc="-5" dirty="0">
                <a:latin typeface="Arial"/>
                <a:cs typeface="Arial"/>
              </a:rPr>
              <a:t>past 10 </a:t>
            </a:r>
            <a:r>
              <a:rPr sz="1800" dirty="0">
                <a:latin typeface="Arial"/>
                <a:cs typeface="Arial"/>
              </a:rPr>
              <a:t>years since </a:t>
            </a:r>
            <a:r>
              <a:rPr sz="1800" spc="-5" dirty="0">
                <a:latin typeface="Arial"/>
                <a:cs typeface="Arial"/>
              </a:rPr>
              <a:t>NPC was established in 2010 </a:t>
            </a:r>
            <a:r>
              <a:rPr sz="1800" dirty="0">
                <a:latin typeface="Arial"/>
                <a:cs typeface="Arial"/>
              </a:rPr>
              <a:t>to </a:t>
            </a:r>
            <a:r>
              <a:rPr sz="1800" spc="-5" dirty="0">
                <a:latin typeface="Arial"/>
                <a:cs typeface="Arial"/>
              </a:rPr>
              <a:t>inform </a:t>
            </a:r>
            <a:r>
              <a:rPr sz="1800" dirty="0">
                <a:latin typeface="Arial"/>
                <a:cs typeface="Arial"/>
              </a:rPr>
              <a:t>Institutional </a:t>
            </a:r>
            <a:r>
              <a:rPr sz="1800" spc="-5" dirty="0">
                <a:latin typeface="Arial"/>
                <a:cs typeface="Arial"/>
              </a:rPr>
              <a:t>Reforms  Revisit </a:t>
            </a:r>
            <a:r>
              <a:rPr sz="1800" dirty="0">
                <a:latin typeface="Arial"/>
                <a:cs typeface="Arial"/>
              </a:rPr>
              <a:t>Operating models </a:t>
            </a:r>
            <a:r>
              <a:rPr sz="1800" spc="-5" dirty="0">
                <a:latin typeface="Arial"/>
                <a:cs typeface="Arial"/>
              </a:rPr>
              <a:t>of </a:t>
            </a:r>
            <a:r>
              <a:rPr sz="1800" dirty="0">
                <a:latin typeface="Arial"/>
                <a:cs typeface="Arial"/>
              </a:rPr>
              <a:t>the </a:t>
            </a:r>
            <a:r>
              <a:rPr sz="1800" spc="-35" dirty="0">
                <a:latin typeface="Arial"/>
                <a:cs typeface="Arial"/>
              </a:rPr>
              <a:t>PAST </a:t>
            </a:r>
            <a:r>
              <a:rPr sz="1800" dirty="0">
                <a:latin typeface="Arial"/>
                <a:cs typeface="Arial"/>
              </a:rPr>
              <a:t>(2010-15) AND </a:t>
            </a:r>
            <a:r>
              <a:rPr sz="1800" spc="-5" dirty="0">
                <a:latin typeface="Arial"/>
                <a:cs typeface="Arial"/>
              </a:rPr>
              <a:t>CURRENT </a:t>
            </a:r>
            <a:r>
              <a:rPr sz="1800" dirty="0">
                <a:latin typeface="Arial"/>
                <a:cs typeface="Arial"/>
              </a:rPr>
              <a:t>(2015-20) </a:t>
            </a:r>
            <a:r>
              <a:rPr sz="1800" spc="-5" dirty="0">
                <a:latin typeface="Arial"/>
                <a:cs typeface="Arial"/>
              </a:rPr>
              <a:t>NPCs: NPC within</a:t>
            </a:r>
            <a:r>
              <a:rPr sz="1800" spc="-200" dirty="0">
                <a:latin typeface="Arial"/>
                <a:cs typeface="Arial"/>
              </a:rPr>
              <a:t> </a:t>
            </a:r>
            <a:r>
              <a:rPr sz="1800" spc="-5" dirty="0">
                <a:latin typeface="Arial"/>
                <a:cs typeface="Arial"/>
              </a:rPr>
              <a:t>DPME</a:t>
            </a:r>
            <a:endParaRPr sz="1800">
              <a:latin typeface="Arial"/>
              <a:cs typeface="Arial"/>
            </a:endParaRPr>
          </a:p>
        </p:txBody>
      </p:sp>
      <p:sp>
        <p:nvSpPr>
          <p:cNvPr id="4" name="object 4"/>
          <p:cNvSpPr txBox="1"/>
          <p:nvPr/>
        </p:nvSpPr>
        <p:spPr>
          <a:xfrm>
            <a:off x="597499" y="3420167"/>
            <a:ext cx="8390890" cy="1945639"/>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Thinking </a:t>
            </a:r>
            <a:r>
              <a:rPr sz="1800" b="1" spc="-5" dirty="0">
                <a:latin typeface="Arial"/>
                <a:cs typeface="Arial"/>
              </a:rPr>
              <a:t>ahead: </a:t>
            </a:r>
            <a:r>
              <a:rPr sz="1800" b="1" dirty="0">
                <a:latin typeface="Arial"/>
                <a:cs typeface="Arial"/>
              </a:rPr>
              <a:t>STRENGTHENING </a:t>
            </a:r>
            <a:r>
              <a:rPr sz="1800" b="1" spc="-20" dirty="0">
                <a:latin typeface="Arial"/>
                <a:cs typeface="Arial"/>
              </a:rPr>
              <a:t>NATIONAL </a:t>
            </a:r>
            <a:r>
              <a:rPr sz="1800" b="1" spc="-15" dirty="0">
                <a:latin typeface="Arial"/>
                <a:cs typeface="Arial"/>
              </a:rPr>
              <a:t>DEVELOPMENTAL</a:t>
            </a:r>
            <a:r>
              <a:rPr sz="1800" b="1" spc="-120" dirty="0">
                <a:latin typeface="Arial"/>
                <a:cs typeface="Arial"/>
              </a:rPr>
              <a:t> </a:t>
            </a:r>
            <a:r>
              <a:rPr sz="1800" b="1" dirty="0">
                <a:latin typeface="Arial"/>
                <a:cs typeface="Arial"/>
              </a:rPr>
              <a:t>PLANNING</a:t>
            </a:r>
            <a:endParaRPr sz="1800">
              <a:latin typeface="Arial"/>
              <a:cs typeface="Arial"/>
            </a:endParaRPr>
          </a:p>
          <a:p>
            <a:pPr marL="241300" indent="-228600">
              <a:lnSpc>
                <a:spcPct val="100000"/>
              </a:lnSpc>
              <a:buChar char="•"/>
              <a:tabLst>
                <a:tab pos="240665" algn="l"/>
                <a:tab pos="241300" algn="l"/>
              </a:tabLst>
            </a:pPr>
            <a:r>
              <a:rPr sz="1800" spc="-5" dirty="0">
                <a:latin typeface="Arial"/>
                <a:cs typeface="Arial"/>
              </a:rPr>
              <a:t>NPC 3:</a:t>
            </a:r>
            <a:r>
              <a:rPr sz="1800" spc="-10" dirty="0">
                <a:latin typeface="Arial"/>
                <a:cs typeface="Arial"/>
              </a:rPr>
              <a:t> </a:t>
            </a:r>
            <a:r>
              <a:rPr sz="1800" spc="-5" dirty="0">
                <a:latin typeface="Arial"/>
                <a:cs typeface="Arial"/>
              </a:rPr>
              <a:t>2020-25</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Independence </a:t>
            </a:r>
            <a:r>
              <a:rPr sz="1800" spc="-5" dirty="0">
                <a:latin typeface="Arial"/>
                <a:cs typeface="Arial"/>
              </a:rPr>
              <a:t>of</a:t>
            </a:r>
            <a:r>
              <a:rPr sz="1800" spc="-10" dirty="0">
                <a:latin typeface="Arial"/>
                <a:cs typeface="Arial"/>
              </a:rPr>
              <a:t> </a:t>
            </a:r>
            <a:r>
              <a:rPr sz="1800" spc="-5" dirty="0">
                <a:latin typeface="Arial"/>
                <a:cs typeface="Arial"/>
              </a:rPr>
              <a:t>NPC</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Interface </a:t>
            </a:r>
            <a:r>
              <a:rPr sz="1800" spc="-5" dirty="0">
                <a:latin typeface="Arial"/>
                <a:cs typeface="Arial"/>
              </a:rPr>
              <a:t>with DPME and </a:t>
            </a:r>
            <a:r>
              <a:rPr sz="1800" dirty="0">
                <a:latin typeface="Arial"/>
                <a:cs typeface="Arial"/>
              </a:rPr>
              <a:t>The Presidency</a:t>
            </a:r>
            <a:r>
              <a:rPr sz="1800" spc="-40" dirty="0">
                <a:latin typeface="Arial"/>
                <a:cs typeface="Arial"/>
              </a:rPr>
              <a:t> </a:t>
            </a:r>
            <a:r>
              <a:rPr sz="1800" dirty="0">
                <a:latin typeface="Arial"/>
                <a:cs typeface="Arial"/>
              </a:rPr>
              <a:t>family</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Interface </a:t>
            </a:r>
            <a:r>
              <a:rPr sz="1800" spc="-5" dirty="0">
                <a:latin typeface="Arial"/>
                <a:cs typeface="Arial"/>
              </a:rPr>
              <a:t>with </a:t>
            </a:r>
            <a:r>
              <a:rPr sz="1800" dirty="0">
                <a:latin typeface="Arial"/>
                <a:cs typeface="Arial"/>
              </a:rPr>
              <a:t>the rest </a:t>
            </a:r>
            <a:r>
              <a:rPr sz="1800" spc="-5" dirty="0">
                <a:latin typeface="Arial"/>
                <a:cs typeface="Arial"/>
              </a:rPr>
              <a:t>of</a:t>
            </a:r>
            <a:r>
              <a:rPr sz="1800" spc="-15" dirty="0">
                <a:latin typeface="Arial"/>
                <a:cs typeface="Arial"/>
              </a:rPr>
              <a:t> </a:t>
            </a:r>
            <a:r>
              <a:rPr sz="1800" dirty="0">
                <a:latin typeface="Arial"/>
                <a:cs typeface="Arial"/>
              </a:rPr>
              <a:t>Government</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Interface </a:t>
            </a:r>
            <a:r>
              <a:rPr sz="1800" spc="-5" dirty="0">
                <a:latin typeface="Arial"/>
                <a:cs typeface="Arial"/>
              </a:rPr>
              <a:t>with </a:t>
            </a:r>
            <a:r>
              <a:rPr sz="1800" dirty="0">
                <a:latin typeface="Arial"/>
                <a:cs typeface="Arial"/>
              </a:rPr>
              <a:t>the rest </a:t>
            </a:r>
            <a:r>
              <a:rPr sz="1800" spc="-5" dirty="0">
                <a:latin typeface="Arial"/>
                <a:cs typeface="Arial"/>
              </a:rPr>
              <a:t>of </a:t>
            </a:r>
            <a:r>
              <a:rPr sz="1800" dirty="0">
                <a:latin typeface="Arial"/>
                <a:cs typeface="Arial"/>
              </a:rPr>
              <a:t>social </a:t>
            </a:r>
            <a:r>
              <a:rPr sz="1800" spc="-5" dirty="0">
                <a:latin typeface="Arial"/>
                <a:cs typeface="Arial"/>
              </a:rPr>
              <a:t>partners </a:t>
            </a:r>
            <a:r>
              <a:rPr sz="1800" dirty="0">
                <a:latin typeface="Arial"/>
                <a:cs typeface="Arial"/>
              </a:rPr>
              <a:t>for </a:t>
            </a:r>
            <a:r>
              <a:rPr sz="1800" spc="-5" dirty="0">
                <a:latin typeface="Arial"/>
                <a:cs typeface="Arial"/>
              </a:rPr>
              <a:t>development in </a:t>
            </a:r>
            <a:r>
              <a:rPr sz="1800" dirty="0">
                <a:latin typeface="Arial"/>
                <a:cs typeface="Arial"/>
              </a:rPr>
              <a:t>the</a:t>
            </a:r>
            <a:r>
              <a:rPr sz="1800" spc="-35" dirty="0">
                <a:latin typeface="Arial"/>
                <a:cs typeface="Arial"/>
              </a:rPr>
              <a:t> </a:t>
            </a:r>
            <a:r>
              <a:rPr sz="1800" dirty="0">
                <a:latin typeface="Arial"/>
                <a:cs typeface="Arial"/>
              </a:rPr>
              <a:t>country</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Implementing </a:t>
            </a:r>
            <a:r>
              <a:rPr sz="1800" spc="-5" dirty="0">
                <a:latin typeface="Arial"/>
                <a:cs typeface="Arial"/>
              </a:rPr>
              <a:t>Development Coordinating</a:t>
            </a:r>
            <a:r>
              <a:rPr sz="1800" spc="-10" dirty="0">
                <a:latin typeface="Arial"/>
                <a:cs typeface="Arial"/>
              </a:rPr>
              <a:t> </a:t>
            </a:r>
            <a:r>
              <a:rPr sz="1800" dirty="0">
                <a:latin typeface="Arial"/>
                <a:cs typeface="Arial"/>
              </a:rPr>
              <a:t>Model</a:t>
            </a:r>
            <a:endParaRPr sz="1800">
              <a:latin typeface="Arial"/>
              <a:cs typeface="Arial"/>
            </a:endParaRPr>
          </a:p>
        </p:txBody>
      </p:sp>
      <p:sp>
        <p:nvSpPr>
          <p:cNvPr id="5" name="object 5"/>
          <p:cNvSpPr txBox="1"/>
          <p:nvPr/>
        </p:nvSpPr>
        <p:spPr>
          <a:xfrm>
            <a:off x="9176346" y="3486150"/>
            <a:ext cx="2247900" cy="2400300"/>
          </a:xfrm>
          <a:prstGeom prst="rect">
            <a:avLst/>
          </a:prstGeom>
          <a:solidFill>
            <a:srgbClr val="F58220"/>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30"/>
              </a:spcBef>
            </a:pPr>
            <a:endParaRPr sz="1300">
              <a:latin typeface="Times New Roman"/>
              <a:cs typeface="Times New Roman"/>
            </a:endParaRPr>
          </a:p>
          <a:p>
            <a:pPr marL="429895" marR="422275" algn="ctr">
              <a:lnSpc>
                <a:spcPct val="100800"/>
              </a:lnSpc>
            </a:pPr>
            <a:r>
              <a:rPr sz="1250" b="1" spc="5" dirty="0">
                <a:solidFill>
                  <a:srgbClr val="FFFFFF"/>
                </a:solidFill>
                <a:latin typeface="Arial"/>
                <a:cs typeface="Arial"/>
              </a:rPr>
              <a:t>STRENGTHENING  DEVELOPMENT  PLANNING:  </a:t>
            </a:r>
            <a:r>
              <a:rPr sz="1250" b="1" dirty="0">
                <a:solidFill>
                  <a:srgbClr val="FFFFFF"/>
                </a:solidFill>
                <a:latin typeface="Arial"/>
                <a:cs typeface="Arial"/>
              </a:rPr>
              <a:t>ROLES,  </a:t>
            </a:r>
            <a:r>
              <a:rPr sz="1250" b="1" spc="5" dirty="0">
                <a:solidFill>
                  <a:srgbClr val="FFFFFF"/>
                </a:solidFill>
                <a:latin typeface="Arial"/>
                <a:cs typeface="Arial"/>
              </a:rPr>
              <a:t>INSTITUTIONAL  </a:t>
            </a:r>
            <a:r>
              <a:rPr sz="1250" b="1" dirty="0">
                <a:solidFill>
                  <a:srgbClr val="FFFFFF"/>
                </a:solidFill>
                <a:latin typeface="Arial"/>
                <a:cs typeface="Arial"/>
              </a:rPr>
              <a:t>ARRANGEMENTS  AND </a:t>
            </a:r>
            <a:r>
              <a:rPr sz="1250" b="1" spc="-20" dirty="0">
                <a:solidFill>
                  <a:srgbClr val="FFFFFF"/>
                </a:solidFill>
                <a:latin typeface="Arial"/>
                <a:cs typeface="Arial"/>
              </a:rPr>
              <a:t>VALUE  </a:t>
            </a:r>
            <a:r>
              <a:rPr sz="1250" b="1" spc="5" dirty="0">
                <a:solidFill>
                  <a:srgbClr val="FFFFFF"/>
                </a:solidFill>
                <a:latin typeface="Arial"/>
                <a:cs typeface="Arial"/>
              </a:rPr>
              <a:t>PROPOSITION</a:t>
            </a:r>
            <a:endParaRPr sz="1250">
              <a:latin typeface="Arial"/>
              <a:cs typeface="Arial"/>
            </a:endParaRPr>
          </a:p>
        </p:txBody>
      </p:sp>
      <p:sp>
        <p:nvSpPr>
          <p:cNvPr id="6" name="Slide Number Placeholder 5">
            <a:extLst>
              <a:ext uri="{FF2B5EF4-FFF2-40B4-BE49-F238E27FC236}">
                <a16:creationId xmlns:a16="http://schemas.microsoft.com/office/drawing/2014/main" xmlns="" id="{6ACA87B9-9BA9-F14B-A94E-1BE888C09A25}"/>
              </a:ext>
            </a:extLst>
          </p:cNvPr>
          <p:cNvSpPr>
            <a:spLocks noGrp="1"/>
          </p:cNvSpPr>
          <p:nvPr>
            <p:ph type="sldNum" sz="quarter" idx="7"/>
          </p:nvPr>
        </p:nvSpPr>
        <p:spPr/>
        <p:txBody>
          <a:bodyPr/>
          <a:lstStyle/>
          <a:p>
            <a:fld id="{B6F15528-21DE-4FAA-801E-634DDDAF4B2B}" type="slidenum">
              <a:rPr lang="en-ZA" smtClean="0"/>
              <a:t>15</a:t>
            </a:fld>
            <a:endParaRPr lang="en-Z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4270375" cy="330200"/>
          </a:xfrm>
          <a:prstGeom prst="rect">
            <a:avLst/>
          </a:prstGeom>
        </p:spPr>
        <p:txBody>
          <a:bodyPr vert="horz" wrap="square" lIns="0" tIns="12700" rIns="0" bIns="0" rtlCol="0">
            <a:spAutoFit/>
          </a:bodyPr>
          <a:lstStyle/>
          <a:p>
            <a:pPr marL="12700">
              <a:lnSpc>
                <a:spcPct val="100000"/>
              </a:lnSpc>
              <a:spcBef>
                <a:spcPts val="100"/>
              </a:spcBef>
            </a:pPr>
            <a:r>
              <a:rPr sz="2000" spc="-20" dirty="0"/>
              <a:t>STRATEGIC </a:t>
            </a:r>
            <a:r>
              <a:rPr sz="2000" dirty="0"/>
              <a:t>ISSUES FOR THE</a:t>
            </a:r>
            <a:r>
              <a:rPr sz="2000" spc="-50" dirty="0"/>
              <a:t> </a:t>
            </a:r>
            <a:r>
              <a:rPr sz="2000" spc="-5" dirty="0"/>
              <a:t>NPC</a:t>
            </a:r>
            <a:endParaRPr sz="2000"/>
          </a:p>
        </p:txBody>
      </p:sp>
      <p:sp>
        <p:nvSpPr>
          <p:cNvPr id="3" name="object 3"/>
          <p:cNvSpPr txBox="1"/>
          <p:nvPr/>
        </p:nvSpPr>
        <p:spPr>
          <a:xfrm>
            <a:off x="597499" y="1335943"/>
            <a:ext cx="10784840" cy="493268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F58220"/>
                </a:solidFill>
                <a:latin typeface="Arial"/>
                <a:cs typeface="Arial"/>
              </a:rPr>
              <a:t>Establishing of planning </a:t>
            </a:r>
            <a:r>
              <a:rPr sz="1400" b="1" spc="-5" dirty="0">
                <a:solidFill>
                  <a:srgbClr val="F58220"/>
                </a:solidFill>
                <a:latin typeface="Arial"/>
                <a:cs typeface="Arial"/>
              </a:rPr>
              <a:t>cycle and </a:t>
            </a:r>
            <a:r>
              <a:rPr sz="1400" b="1" dirty="0">
                <a:solidFill>
                  <a:srgbClr val="F58220"/>
                </a:solidFill>
                <a:latin typeface="Arial"/>
                <a:cs typeface="Arial"/>
              </a:rPr>
              <a:t>output (Institutionalising</a:t>
            </a:r>
            <a:r>
              <a:rPr sz="1400" b="1" spc="-10" dirty="0">
                <a:solidFill>
                  <a:srgbClr val="F58220"/>
                </a:solidFill>
                <a:latin typeface="Arial"/>
                <a:cs typeface="Arial"/>
              </a:rPr>
              <a:t> </a:t>
            </a:r>
            <a:r>
              <a:rPr sz="1400" b="1" dirty="0">
                <a:solidFill>
                  <a:srgbClr val="F58220"/>
                </a:solidFill>
                <a:latin typeface="Arial"/>
                <a:cs typeface="Arial"/>
              </a:rPr>
              <a:t>planning)</a:t>
            </a:r>
            <a:endParaRPr sz="1400">
              <a:latin typeface="Arial"/>
              <a:cs typeface="Arial"/>
            </a:endParaRPr>
          </a:p>
          <a:p>
            <a:pPr marL="241300" indent="-229235">
              <a:lnSpc>
                <a:spcPct val="100000"/>
              </a:lnSpc>
              <a:buChar char="•"/>
              <a:tabLst>
                <a:tab pos="240665" algn="l"/>
                <a:tab pos="241935" algn="l"/>
              </a:tabLst>
            </a:pPr>
            <a:r>
              <a:rPr sz="1400" spc="-5" dirty="0">
                <a:latin typeface="Arial"/>
                <a:cs typeface="Arial"/>
              </a:rPr>
              <a:t>Long </a:t>
            </a:r>
            <a:r>
              <a:rPr sz="1400" dirty="0">
                <a:latin typeface="Arial"/>
                <a:cs typeface="Arial"/>
              </a:rPr>
              <a:t>term </a:t>
            </a:r>
            <a:r>
              <a:rPr sz="1400" spc="-5" dirty="0">
                <a:latin typeface="Arial"/>
                <a:cs typeface="Arial"/>
              </a:rPr>
              <a:t>developmental</a:t>
            </a:r>
            <a:r>
              <a:rPr sz="1400" spc="-10" dirty="0">
                <a:latin typeface="Arial"/>
                <a:cs typeface="Arial"/>
              </a:rPr>
              <a:t> </a:t>
            </a:r>
            <a:r>
              <a:rPr sz="1400" spc="-5" dirty="0">
                <a:latin typeface="Arial"/>
                <a:cs typeface="Arial"/>
              </a:rPr>
              <a:t>plan</a:t>
            </a:r>
            <a:endParaRPr sz="1400">
              <a:latin typeface="Arial"/>
              <a:cs typeface="Arial"/>
            </a:endParaRPr>
          </a:p>
          <a:p>
            <a:pPr marL="241300" indent="-229235">
              <a:lnSpc>
                <a:spcPct val="100000"/>
              </a:lnSpc>
              <a:buChar char="•"/>
              <a:tabLst>
                <a:tab pos="240665" algn="l"/>
                <a:tab pos="241935" algn="l"/>
              </a:tabLst>
            </a:pPr>
            <a:r>
              <a:rPr sz="1400" spc="-5" dirty="0">
                <a:latin typeface="Arial"/>
                <a:cs typeface="Arial"/>
              </a:rPr>
              <a:t>5-yearly developmental plans across </a:t>
            </a:r>
            <a:r>
              <a:rPr sz="1400" dirty="0">
                <a:latin typeface="Arial"/>
                <a:cs typeface="Arial"/>
              </a:rPr>
              <a:t>the</a:t>
            </a:r>
            <a:r>
              <a:rPr sz="1400" spc="-5" dirty="0">
                <a:latin typeface="Arial"/>
                <a:cs typeface="Arial"/>
              </a:rPr>
              <a:t> </a:t>
            </a:r>
            <a:r>
              <a:rPr sz="1400" dirty="0">
                <a:latin typeface="Arial"/>
                <a:cs typeface="Arial"/>
              </a:rPr>
              <a:t>country</a:t>
            </a:r>
            <a:endParaRPr sz="1400">
              <a:latin typeface="Arial"/>
              <a:cs typeface="Arial"/>
            </a:endParaRPr>
          </a:p>
          <a:p>
            <a:pPr>
              <a:lnSpc>
                <a:spcPct val="100000"/>
              </a:lnSpc>
              <a:spcBef>
                <a:spcPts val="10"/>
              </a:spcBef>
              <a:buFont typeface="Arial"/>
              <a:buChar char="•"/>
            </a:pPr>
            <a:endParaRPr sz="1450">
              <a:latin typeface="Arial"/>
              <a:cs typeface="Arial"/>
            </a:endParaRPr>
          </a:p>
          <a:p>
            <a:pPr marL="12700">
              <a:lnSpc>
                <a:spcPct val="100000"/>
              </a:lnSpc>
            </a:pPr>
            <a:r>
              <a:rPr sz="1400" b="1" spc="-5" dirty="0">
                <a:solidFill>
                  <a:srgbClr val="F58220"/>
                </a:solidFill>
                <a:latin typeface="Arial"/>
                <a:cs typeface="Arial"/>
              </a:rPr>
              <a:t>Capacity </a:t>
            </a:r>
            <a:r>
              <a:rPr sz="1400" b="1" dirty="0">
                <a:solidFill>
                  <a:srgbClr val="F58220"/>
                </a:solidFill>
                <a:latin typeface="Arial"/>
                <a:cs typeface="Arial"/>
              </a:rPr>
              <a:t>to diagnose developmental </a:t>
            </a:r>
            <a:r>
              <a:rPr sz="1400" b="1" spc="-5" dirty="0">
                <a:solidFill>
                  <a:srgbClr val="F58220"/>
                </a:solidFill>
                <a:latin typeface="Arial"/>
                <a:cs typeface="Arial"/>
              </a:rPr>
              <a:t>challenges and </a:t>
            </a:r>
            <a:r>
              <a:rPr sz="1400" b="1" dirty="0">
                <a:solidFill>
                  <a:srgbClr val="F58220"/>
                </a:solidFill>
                <a:latin typeface="Arial"/>
                <a:cs typeface="Arial"/>
              </a:rPr>
              <a:t>priority</a:t>
            </a:r>
            <a:r>
              <a:rPr sz="1400" b="1" spc="-10" dirty="0">
                <a:solidFill>
                  <a:srgbClr val="F58220"/>
                </a:solidFill>
                <a:latin typeface="Arial"/>
                <a:cs typeface="Arial"/>
              </a:rPr>
              <a:t> </a:t>
            </a:r>
            <a:r>
              <a:rPr sz="1400" b="1" spc="-5" dirty="0">
                <a:solidFill>
                  <a:srgbClr val="F58220"/>
                </a:solidFill>
                <a:latin typeface="Arial"/>
                <a:cs typeface="Arial"/>
              </a:rPr>
              <a:t>setting</a:t>
            </a:r>
            <a:endParaRPr sz="1400">
              <a:latin typeface="Arial"/>
              <a:cs typeface="Arial"/>
            </a:endParaRPr>
          </a:p>
          <a:p>
            <a:pPr marL="241300" indent="-229235">
              <a:lnSpc>
                <a:spcPct val="100000"/>
              </a:lnSpc>
              <a:buChar char="•"/>
              <a:tabLst>
                <a:tab pos="240665" algn="l"/>
                <a:tab pos="241935" algn="l"/>
              </a:tabLst>
            </a:pPr>
            <a:r>
              <a:rPr sz="1400" dirty="0">
                <a:latin typeface="Arial"/>
                <a:cs typeface="Arial"/>
              </a:rPr>
              <a:t>Focus </a:t>
            </a:r>
            <a:r>
              <a:rPr sz="1400" spc="-5" dirty="0">
                <a:latin typeface="Arial"/>
                <a:cs typeface="Arial"/>
              </a:rPr>
              <a:t>on </a:t>
            </a:r>
            <a:r>
              <a:rPr sz="1400" dirty="0">
                <a:latin typeface="Arial"/>
                <a:cs typeface="Arial"/>
              </a:rPr>
              <a:t>small subset </a:t>
            </a:r>
            <a:r>
              <a:rPr sz="1400" spc="-5" dirty="0">
                <a:latin typeface="Arial"/>
                <a:cs typeface="Arial"/>
              </a:rPr>
              <a:t>of priorities in which </a:t>
            </a:r>
            <a:r>
              <a:rPr sz="1400" dirty="0">
                <a:latin typeface="Arial"/>
                <a:cs typeface="Arial"/>
              </a:rPr>
              <a:t>to </a:t>
            </a:r>
            <a:r>
              <a:rPr sz="1400" spc="-5" dirty="0">
                <a:latin typeface="Arial"/>
                <a:cs typeface="Arial"/>
              </a:rPr>
              <a:t>play </a:t>
            </a:r>
            <a:r>
              <a:rPr sz="1400" dirty="0">
                <a:latin typeface="Arial"/>
                <a:cs typeface="Arial"/>
              </a:rPr>
              <a:t>a </a:t>
            </a:r>
            <a:r>
              <a:rPr sz="1400" spc="-5" dirty="0">
                <a:latin typeface="Arial"/>
                <a:cs typeface="Arial"/>
              </a:rPr>
              <a:t>leadership and </a:t>
            </a:r>
            <a:r>
              <a:rPr sz="1400" dirty="0">
                <a:latin typeface="Arial"/>
                <a:cs typeface="Arial"/>
              </a:rPr>
              <a:t>coordination</a:t>
            </a:r>
            <a:r>
              <a:rPr sz="1400" spc="-15" dirty="0">
                <a:latin typeface="Arial"/>
                <a:cs typeface="Arial"/>
              </a:rPr>
              <a:t> </a:t>
            </a:r>
            <a:r>
              <a:rPr sz="1400" dirty="0">
                <a:latin typeface="Arial"/>
                <a:cs typeface="Arial"/>
              </a:rPr>
              <a:t>role</a:t>
            </a:r>
            <a:endParaRPr sz="1400">
              <a:latin typeface="Arial"/>
              <a:cs typeface="Arial"/>
            </a:endParaRPr>
          </a:p>
          <a:p>
            <a:pPr marL="241300" indent="-229235">
              <a:lnSpc>
                <a:spcPct val="100000"/>
              </a:lnSpc>
              <a:buChar char="•"/>
              <a:tabLst>
                <a:tab pos="240665" algn="l"/>
                <a:tab pos="241935" algn="l"/>
              </a:tabLst>
            </a:pPr>
            <a:r>
              <a:rPr sz="1400" dirty="0">
                <a:latin typeface="Arial"/>
                <a:cs typeface="Arial"/>
              </a:rPr>
              <a:t>Strong </a:t>
            </a:r>
            <a:r>
              <a:rPr sz="1400" spc="-5" dirty="0">
                <a:latin typeface="Arial"/>
                <a:cs typeface="Arial"/>
              </a:rPr>
              <a:t>industrial and economic policy </a:t>
            </a:r>
            <a:r>
              <a:rPr sz="1400" dirty="0">
                <a:latin typeface="Arial"/>
                <a:cs typeface="Arial"/>
              </a:rPr>
              <a:t>focus consequently </a:t>
            </a:r>
            <a:r>
              <a:rPr sz="1400" spc="-5" dirty="0">
                <a:latin typeface="Arial"/>
                <a:cs typeface="Arial"/>
              </a:rPr>
              <a:t>influencing national </a:t>
            </a:r>
            <a:r>
              <a:rPr sz="1400" dirty="0">
                <a:latin typeface="Arial"/>
                <a:cs typeface="Arial"/>
              </a:rPr>
              <a:t>skills, training, </a:t>
            </a:r>
            <a:r>
              <a:rPr sz="1400" spc="-5" dirty="0">
                <a:latin typeface="Arial"/>
                <a:cs typeface="Arial"/>
              </a:rPr>
              <a:t>education, labour and </a:t>
            </a:r>
            <a:r>
              <a:rPr sz="1400" dirty="0">
                <a:latin typeface="Arial"/>
                <a:cs typeface="Arial"/>
              </a:rPr>
              <a:t>social</a:t>
            </a:r>
            <a:r>
              <a:rPr sz="1400" spc="-35" dirty="0">
                <a:latin typeface="Arial"/>
                <a:cs typeface="Arial"/>
              </a:rPr>
              <a:t> </a:t>
            </a:r>
            <a:r>
              <a:rPr sz="1400" spc="-5" dirty="0">
                <a:latin typeface="Arial"/>
                <a:cs typeface="Arial"/>
              </a:rPr>
              <a:t>policy</a:t>
            </a:r>
            <a:endParaRPr sz="1400">
              <a:latin typeface="Arial"/>
              <a:cs typeface="Arial"/>
            </a:endParaRPr>
          </a:p>
          <a:p>
            <a:pPr>
              <a:lnSpc>
                <a:spcPct val="100000"/>
              </a:lnSpc>
              <a:spcBef>
                <a:spcPts val="15"/>
              </a:spcBef>
              <a:buFont typeface="Arial"/>
              <a:buChar char="•"/>
            </a:pPr>
            <a:endParaRPr sz="1450">
              <a:latin typeface="Arial"/>
              <a:cs typeface="Arial"/>
            </a:endParaRPr>
          </a:p>
          <a:p>
            <a:pPr marL="12700">
              <a:lnSpc>
                <a:spcPct val="100000"/>
              </a:lnSpc>
            </a:pPr>
            <a:r>
              <a:rPr sz="1400" b="1" dirty="0">
                <a:solidFill>
                  <a:srgbClr val="F58220"/>
                </a:solidFill>
                <a:latin typeface="Arial"/>
                <a:cs typeface="Arial"/>
              </a:rPr>
              <a:t>Policy </a:t>
            </a:r>
            <a:r>
              <a:rPr sz="1400" b="1" spc="-5" dirty="0">
                <a:solidFill>
                  <a:srgbClr val="F58220"/>
                </a:solidFill>
                <a:latin typeface="Arial"/>
                <a:cs typeface="Arial"/>
              </a:rPr>
              <a:t>coordination, </a:t>
            </a:r>
            <a:r>
              <a:rPr sz="1400" b="1" dirty="0">
                <a:solidFill>
                  <a:srgbClr val="F58220"/>
                </a:solidFill>
                <a:latin typeface="Arial"/>
                <a:cs typeface="Arial"/>
              </a:rPr>
              <a:t>design </a:t>
            </a:r>
            <a:r>
              <a:rPr sz="1400" b="1" spc="-5" dirty="0">
                <a:solidFill>
                  <a:srgbClr val="F58220"/>
                </a:solidFill>
                <a:latin typeface="Arial"/>
                <a:cs typeface="Arial"/>
              </a:rPr>
              <a:t>and</a:t>
            </a:r>
            <a:r>
              <a:rPr sz="1400" b="1" spc="-10" dirty="0">
                <a:solidFill>
                  <a:srgbClr val="F58220"/>
                </a:solidFill>
                <a:latin typeface="Arial"/>
                <a:cs typeface="Arial"/>
              </a:rPr>
              <a:t> </a:t>
            </a:r>
            <a:r>
              <a:rPr sz="1400" b="1" dirty="0">
                <a:solidFill>
                  <a:srgbClr val="F58220"/>
                </a:solidFill>
                <a:latin typeface="Arial"/>
                <a:cs typeface="Arial"/>
              </a:rPr>
              <a:t>implementation</a:t>
            </a:r>
            <a:endParaRPr sz="1400">
              <a:latin typeface="Arial"/>
              <a:cs typeface="Arial"/>
            </a:endParaRPr>
          </a:p>
          <a:p>
            <a:pPr marL="241300" indent="-229235">
              <a:lnSpc>
                <a:spcPct val="100000"/>
              </a:lnSpc>
              <a:buChar char="•"/>
              <a:tabLst>
                <a:tab pos="240665" algn="l"/>
                <a:tab pos="241935" algn="l"/>
              </a:tabLst>
            </a:pPr>
            <a:r>
              <a:rPr sz="1400" spc="-5" dirty="0">
                <a:latin typeface="Arial"/>
                <a:cs typeface="Arial"/>
              </a:rPr>
              <a:t>National Development </a:t>
            </a:r>
            <a:r>
              <a:rPr sz="1400" dirty="0">
                <a:latin typeface="Arial"/>
                <a:cs typeface="Arial"/>
              </a:rPr>
              <a:t>Plans </a:t>
            </a:r>
            <a:r>
              <a:rPr sz="1400" spc="-5" dirty="0">
                <a:latin typeface="Arial"/>
                <a:cs typeface="Arial"/>
              </a:rPr>
              <a:t>aligned </a:t>
            </a:r>
            <a:r>
              <a:rPr sz="1400" dirty="0">
                <a:latin typeface="Arial"/>
                <a:cs typeface="Arial"/>
              </a:rPr>
              <a:t>to sectoral </a:t>
            </a:r>
            <a:r>
              <a:rPr sz="1400" spc="-5" dirty="0">
                <a:latin typeface="Arial"/>
                <a:cs typeface="Arial"/>
              </a:rPr>
              <a:t>plans, implementing Line </a:t>
            </a:r>
            <a:r>
              <a:rPr sz="1400" dirty="0">
                <a:latin typeface="Arial"/>
                <a:cs typeface="Arial"/>
              </a:rPr>
              <a:t>Ministries </a:t>
            </a:r>
            <a:r>
              <a:rPr sz="1400" spc="-5" dirty="0">
                <a:latin typeface="Arial"/>
                <a:cs typeface="Arial"/>
              </a:rPr>
              <a:t>and budget</a:t>
            </a:r>
            <a:r>
              <a:rPr sz="1400" spc="-20" dirty="0">
                <a:latin typeface="Arial"/>
                <a:cs typeface="Arial"/>
              </a:rPr>
              <a:t> </a:t>
            </a:r>
            <a:r>
              <a:rPr sz="1400" spc="-5" dirty="0">
                <a:latin typeface="Arial"/>
                <a:cs typeface="Arial"/>
              </a:rPr>
              <a:t>processes</a:t>
            </a:r>
            <a:endParaRPr sz="1400">
              <a:latin typeface="Arial"/>
              <a:cs typeface="Arial"/>
            </a:endParaRPr>
          </a:p>
          <a:p>
            <a:pPr marL="241300" indent="-229235">
              <a:lnSpc>
                <a:spcPct val="100000"/>
              </a:lnSpc>
              <a:buChar char="•"/>
              <a:tabLst>
                <a:tab pos="240665" algn="l"/>
                <a:tab pos="241935" algn="l"/>
              </a:tabLst>
            </a:pPr>
            <a:r>
              <a:rPr sz="1400" spc="-5" dirty="0">
                <a:latin typeface="Arial"/>
                <a:cs typeface="Arial"/>
              </a:rPr>
              <a:t>Direct links between plans and budgets/resource</a:t>
            </a:r>
            <a:r>
              <a:rPr sz="1400" spc="-10" dirty="0">
                <a:latin typeface="Arial"/>
                <a:cs typeface="Arial"/>
              </a:rPr>
              <a:t> </a:t>
            </a:r>
            <a:r>
              <a:rPr sz="1400" spc="-5" dirty="0">
                <a:latin typeface="Arial"/>
                <a:cs typeface="Arial"/>
              </a:rPr>
              <a:t>allocation</a:t>
            </a:r>
            <a:endParaRPr sz="1400">
              <a:latin typeface="Arial"/>
              <a:cs typeface="Arial"/>
            </a:endParaRPr>
          </a:p>
          <a:p>
            <a:pPr>
              <a:lnSpc>
                <a:spcPct val="100000"/>
              </a:lnSpc>
              <a:spcBef>
                <a:spcPts val="10"/>
              </a:spcBef>
              <a:buFont typeface="Arial"/>
              <a:buChar char="•"/>
            </a:pPr>
            <a:endParaRPr sz="1450">
              <a:latin typeface="Arial"/>
              <a:cs typeface="Arial"/>
            </a:endParaRPr>
          </a:p>
          <a:p>
            <a:pPr marL="12700">
              <a:lnSpc>
                <a:spcPct val="100000"/>
              </a:lnSpc>
            </a:pPr>
            <a:r>
              <a:rPr sz="1400" b="1" dirty="0">
                <a:solidFill>
                  <a:srgbClr val="F58220"/>
                </a:solidFill>
                <a:latin typeface="Arial"/>
                <a:cs typeface="Arial"/>
              </a:rPr>
              <a:t>Long term </a:t>
            </a:r>
            <a:r>
              <a:rPr sz="1400" b="1" spc="-5" dirty="0">
                <a:solidFill>
                  <a:srgbClr val="F58220"/>
                </a:solidFill>
                <a:latin typeface="Arial"/>
                <a:cs typeface="Arial"/>
              </a:rPr>
              <a:t>review </a:t>
            </a:r>
            <a:r>
              <a:rPr sz="1400" b="1" dirty="0">
                <a:solidFill>
                  <a:srgbClr val="F58220"/>
                </a:solidFill>
                <a:latin typeface="Arial"/>
                <a:cs typeface="Arial"/>
              </a:rPr>
              <a:t>of </a:t>
            </a:r>
            <a:r>
              <a:rPr sz="1400" b="1" spc="-5" dirty="0">
                <a:solidFill>
                  <a:srgbClr val="F58220"/>
                </a:solidFill>
                <a:latin typeface="Arial"/>
                <a:cs typeface="Arial"/>
              </a:rPr>
              <a:t>strategic </a:t>
            </a:r>
            <a:r>
              <a:rPr sz="1400" b="1" dirty="0">
                <a:solidFill>
                  <a:srgbClr val="F58220"/>
                </a:solidFill>
                <a:latin typeface="Arial"/>
                <a:cs typeface="Arial"/>
              </a:rPr>
              <a:t>development</a:t>
            </a:r>
            <a:r>
              <a:rPr sz="1400" b="1" spc="-5" dirty="0">
                <a:solidFill>
                  <a:srgbClr val="F58220"/>
                </a:solidFill>
                <a:latin typeface="Arial"/>
                <a:cs typeface="Arial"/>
              </a:rPr>
              <a:t> </a:t>
            </a:r>
            <a:r>
              <a:rPr sz="1400" b="1" dirty="0">
                <a:solidFill>
                  <a:srgbClr val="F58220"/>
                </a:solidFill>
                <a:latin typeface="Arial"/>
                <a:cs typeface="Arial"/>
              </a:rPr>
              <a:t>planning</a:t>
            </a:r>
            <a:endParaRPr sz="1400">
              <a:latin typeface="Arial"/>
              <a:cs typeface="Arial"/>
            </a:endParaRPr>
          </a:p>
          <a:p>
            <a:pPr marL="241300" indent="-229235">
              <a:lnSpc>
                <a:spcPct val="100000"/>
              </a:lnSpc>
              <a:buChar char="•"/>
              <a:tabLst>
                <a:tab pos="240665" algn="l"/>
                <a:tab pos="241935" algn="l"/>
              </a:tabLst>
            </a:pPr>
            <a:r>
              <a:rPr sz="1400" dirty="0">
                <a:latin typeface="Arial"/>
                <a:cs typeface="Arial"/>
              </a:rPr>
              <a:t>Support President/Cabinet </a:t>
            </a:r>
            <a:r>
              <a:rPr sz="1400" spc="-5" dirty="0">
                <a:latin typeface="Arial"/>
                <a:cs typeface="Arial"/>
              </a:rPr>
              <a:t>in defining and </a:t>
            </a:r>
            <a:r>
              <a:rPr sz="1400" dirty="0">
                <a:latin typeface="Arial"/>
                <a:cs typeface="Arial"/>
              </a:rPr>
              <a:t>focusing </a:t>
            </a:r>
            <a:r>
              <a:rPr sz="1400" spc="-5" dirty="0">
                <a:latin typeface="Arial"/>
                <a:cs typeface="Arial"/>
              </a:rPr>
              <a:t>on </a:t>
            </a:r>
            <a:r>
              <a:rPr sz="1400" dirty="0">
                <a:latin typeface="Arial"/>
                <a:cs typeface="Arial"/>
              </a:rPr>
              <a:t>key</a:t>
            </a:r>
            <a:r>
              <a:rPr sz="1400" spc="-10" dirty="0">
                <a:latin typeface="Arial"/>
                <a:cs typeface="Arial"/>
              </a:rPr>
              <a:t> </a:t>
            </a:r>
            <a:r>
              <a:rPr sz="1400" spc="-5" dirty="0">
                <a:latin typeface="Arial"/>
                <a:cs typeface="Arial"/>
              </a:rPr>
              <a:t>priorities</a:t>
            </a:r>
            <a:endParaRPr sz="1400">
              <a:latin typeface="Arial"/>
              <a:cs typeface="Arial"/>
            </a:endParaRPr>
          </a:p>
          <a:p>
            <a:pPr marL="241300" marR="5080" indent="-229235">
              <a:lnSpc>
                <a:spcPct val="100000"/>
              </a:lnSpc>
              <a:buChar char="•"/>
              <a:tabLst>
                <a:tab pos="240665" algn="l"/>
                <a:tab pos="241935" algn="l"/>
              </a:tabLst>
            </a:pPr>
            <a:r>
              <a:rPr sz="1400" dirty="0">
                <a:latin typeface="Arial"/>
                <a:cs typeface="Arial"/>
              </a:rPr>
              <a:t>Engage selectively </a:t>
            </a:r>
            <a:r>
              <a:rPr sz="1400" spc="-5" dirty="0">
                <a:latin typeface="Arial"/>
                <a:cs typeface="Arial"/>
              </a:rPr>
              <a:t>but intensely with </a:t>
            </a:r>
            <a:r>
              <a:rPr sz="1400" dirty="0">
                <a:latin typeface="Arial"/>
                <a:cs typeface="Arial"/>
              </a:rPr>
              <a:t>few specific </a:t>
            </a:r>
            <a:r>
              <a:rPr sz="1400" spc="-5" dirty="0">
                <a:latin typeface="Arial"/>
                <a:cs typeface="Arial"/>
              </a:rPr>
              <a:t>issues in order </a:t>
            </a:r>
            <a:r>
              <a:rPr sz="1400" dirty="0">
                <a:latin typeface="Arial"/>
                <a:cs typeface="Arial"/>
              </a:rPr>
              <a:t>to formulate </a:t>
            </a:r>
            <a:r>
              <a:rPr sz="1400" spc="-15" dirty="0">
                <a:latin typeface="Arial"/>
                <a:cs typeface="Arial"/>
              </a:rPr>
              <a:t>strategy, </a:t>
            </a:r>
            <a:r>
              <a:rPr sz="1400" spc="-5" dirty="0">
                <a:latin typeface="Arial"/>
                <a:cs typeface="Arial"/>
              </a:rPr>
              <a:t>promote prioritization and </a:t>
            </a:r>
            <a:r>
              <a:rPr sz="1400" dirty="0">
                <a:latin typeface="Arial"/>
                <a:cs typeface="Arial"/>
              </a:rPr>
              <a:t>sequencing, </a:t>
            </a:r>
            <a:r>
              <a:rPr sz="1400" spc="-5" dirty="0">
                <a:latin typeface="Arial"/>
                <a:cs typeface="Arial"/>
              </a:rPr>
              <a:t>problem  </a:t>
            </a:r>
            <a:r>
              <a:rPr sz="1400" dirty="0">
                <a:latin typeface="Arial"/>
                <a:cs typeface="Arial"/>
              </a:rPr>
              <a:t>solving </a:t>
            </a:r>
            <a:r>
              <a:rPr sz="1400" spc="-5" dirty="0">
                <a:latin typeface="Arial"/>
                <a:cs typeface="Arial"/>
              </a:rPr>
              <a:t>and policy</a:t>
            </a:r>
            <a:r>
              <a:rPr sz="1400" spc="-10" dirty="0">
                <a:latin typeface="Arial"/>
                <a:cs typeface="Arial"/>
              </a:rPr>
              <a:t> </a:t>
            </a:r>
            <a:r>
              <a:rPr sz="1400" spc="-5" dirty="0">
                <a:latin typeface="Arial"/>
                <a:cs typeface="Arial"/>
              </a:rPr>
              <a:t>innovation</a:t>
            </a:r>
            <a:endParaRPr sz="1400">
              <a:latin typeface="Arial"/>
              <a:cs typeface="Arial"/>
            </a:endParaRPr>
          </a:p>
          <a:p>
            <a:pPr>
              <a:lnSpc>
                <a:spcPct val="100000"/>
              </a:lnSpc>
              <a:spcBef>
                <a:spcPts val="15"/>
              </a:spcBef>
              <a:buFont typeface="Arial"/>
              <a:buChar char="•"/>
            </a:pPr>
            <a:endParaRPr sz="1450">
              <a:latin typeface="Arial"/>
              <a:cs typeface="Arial"/>
            </a:endParaRPr>
          </a:p>
          <a:p>
            <a:pPr marL="12700">
              <a:lnSpc>
                <a:spcPct val="100000"/>
              </a:lnSpc>
            </a:pPr>
            <a:r>
              <a:rPr sz="1400" b="1" dirty="0">
                <a:solidFill>
                  <a:srgbClr val="F58220"/>
                </a:solidFill>
                <a:latin typeface="Arial"/>
                <a:cs typeface="Arial"/>
              </a:rPr>
              <a:t>Monitoring implementation </a:t>
            </a:r>
            <a:r>
              <a:rPr sz="1400" b="1" spc="-5" dirty="0">
                <a:solidFill>
                  <a:srgbClr val="F58220"/>
                </a:solidFill>
                <a:latin typeface="Arial"/>
                <a:cs typeface="Arial"/>
              </a:rPr>
              <a:t>and</a:t>
            </a:r>
            <a:r>
              <a:rPr sz="1400" b="1" spc="-10" dirty="0">
                <a:solidFill>
                  <a:srgbClr val="F58220"/>
                </a:solidFill>
                <a:latin typeface="Arial"/>
                <a:cs typeface="Arial"/>
              </a:rPr>
              <a:t> </a:t>
            </a:r>
            <a:r>
              <a:rPr sz="1400" b="1" dirty="0">
                <a:solidFill>
                  <a:srgbClr val="F58220"/>
                </a:solidFill>
                <a:latin typeface="Arial"/>
                <a:cs typeface="Arial"/>
              </a:rPr>
              <a:t>progress</a:t>
            </a:r>
            <a:endParaRPr sz="1400">
              <a:latin typeface="Arial"/>
              <a:cs typeface="Arial"/>
            </a:endParaRPr>
          </a:p>
          <a:p>
            <a:pPr marL="241300" indent="-229235">
              <a:lnSpc>
                <a:spcPct val="100000"/>
              </a:lnSpc>
              <a:buChar char="•"/>
              <a:tabLst>
                <a:tab pos="240665" algn="l"/>
                <a:tab pos="241935" algn="l"/>
              </a:tabLst>
            </a:pPr>
            <a:r>
              <a:rPr sz="1400" dirty="0">
                <a:latin typeface="Arial"/>
                <a:cs typeface="Arial"/>
              </a:rPr>
              <a:t>Supporting monitoring </a:t>
            </a:r>
            <a:r>
              <a:rPr sz="1400" spc="-5" dirty="0">
                <a:latin typeface="Arial"/>
                <a:cs typeface="Arial"/>
              </a:rPr>
              <a:t>against </a:t>
            </a:r>
            <a:r>
              <a:rPr sz="1400" dirty="0">
                <a:latin typeface="Arial"/>
                <a:cs typeface="Arial"/>
              </a:rPr>
              <a:t>sectoral targets – BUT </a:t>
            </a:r>
            <a:r>
              <a:rPr sz="1400" spc="-5" dirty="0">
                <a:latin typeface="Arial"/>
                <a:cs typeface="Arial"/>
              </a:rPr>
              <a:t>not </a:t>
            </a:r>
            <a:r>
              <a:rPr sz="1400" dirty="0">
                <a:latin typeface="Arial"/>
                <a:cs typeface="Arial"/>
              </a:rPr>
              <a:t>creating </a:t>
            </a:r>
            <a:r>
              <a:rPr sz="1400" spc="-5" dirty="0">
                <a:latin typeface="Arial"/>
                <a:cs typeface="Arial"/>
              </a:rPr>
              <a:t>parallel </a:t>
            </a:r>
            <a:r>
              <a:rPr sz="1400" dirty="0">
                <a:latin typeface="Arial"/>
                <a:cs typeface="Arial"/>
              </a:rPr>
              <a:t>structured to those </a:t>
            </a:r>
            <a:r>
              <a:rPr sz="1400" spc="-5" dirty="0">
                <a:latin typeface="Arial"/>
                <a:cs typeface="Arial"/>
              </a:rPr>
              <a:t>of</a:t>
            </a:r>
            <a:r>
              <a:rPr sz="1400" spc="-60" dirty="0">
                <a:latin typeface="Arial"/>
                <a:cs typeface="Arial"/>
              </a:rPr>
              <a:t> </a:t>
            </a:r>
            <a:r>
              <a:rPr sz="1400" dirty="0">
                <a:latin typeface="Arial"/>
                <a:cs typeface="Arial"/>
              </a:rPr>
              <a:t>Government</a:t>
            </a:r>
            <a:endParaRPr sz="1400">
              <a:latin typeface="Arial"/>
              <a:cs typeface="Arial"/>
            </a:endParaRPr>
          </a:p>
          <a:p>
            <a:pPr>
              <a:lnSpc>
                <a:spcPct val="100000"/>
              </a:lnSpc>
              <a:spcBef>
                <a:spcPts val="10"/>
              </a:spcBef>
              <a:buFont typeface="Arial"/>
              <a:buChar char="•"/>
            </a:pPr>
            <a:endParaRPr sz="1450">
              <a:latin typeface="Arial"/>
              <a:cs typeface="Arial"/>
            </a:endParaRPr>
          </a:p>
          <a:p>
            <a:pPr marL="12700">
              <a:lnSpc>
                <a:spcPct val="100000"/>
              </a:lnSpc>
            </a:pPr>
            <a:r>
              <a:rPr sz="1400" b="1" dirty="0">
                <a:solidFill>
                  <a:srgbClr val="F58220"/>
                </a:solidFill>
                <a:latin typeface="Arial"/>
                <a:cs typeface="Arial"/>
              </a:rPr>
              <a:t>Stakeholder </a:t>
            </a:r>
            <a:r>
              <a:rPr sz="1400" b="1" spc="-5" dirty="0">
                <a:solidFill>
                  <a:srgbClr val="F58220"/>
                </a:solidFill>
                <a:latin typeface="Arial"/>
                <a:cs typeface="Arial"/>
              </a:rPr>
              <a:t>management and</a:t>
            </a:r>
            <a:r>
              <a:rPr sz="1400" b="1" spc="-10" dirty="0">
                <a:solidFill>
                  <a:srgbClr val="F58220"/>
                </a:solidFill>
                <a:latin typeface="Arial"/>
                <a:cs typeface="Arial"/>
              </a:rPr>
              <a:t> </a:t>
            </a:r>
            <a:r>
              <a:rPr sz="1400" b="1" spc="-5" dirty="0">
                <a:solidFill>
                  <a:srgbClr val="F58220"/>
                </a:solidFill>
                <a:latin typeface="Arial"/>
                <a:cs typeface="Arial"/>
              </a:rPr>
              <a:t>accountability</a:t>
            </a:r>
            <a:endParaRPr sz="1400">
              <a:latin typeface="Arial"/>
              <a:cs typeface="Arial"/>
            </a:endParaRPr>
          </a:p>
          <a:p>
            <a:pPr marL="241300" marR="1336675" indent="-229235">
              <a:lnSpc>
                <a:spcPct val="100000"/>
              </a:lnSpc>
              <a:buChar char="•"/>
              <a:tabLst>
                <a:tab pos="240665" algn="l"/>
                <a:tab pos="241935" algn="l"/>
              </a:tabLst>
            </a:pPr>
            <a:r>
              <a:rPr sz="1400" spc="-5" dirty="0">
                <a:latin typeface="Arial"/>
                <a:cs typeface="Arial"/>
              </a:rPr>
              <a:t>Developing and </a:t>
            </a:r>
            <a:r>
              <a:rPr sz="1400" dirty="0">
                <a:latin typeface="Arial"/>
                <a:cs typeface="Arial"/>
              </a:rPr>
              <a:t>maintaining </a:t>
            </a:r>
            <a:r>
              <a:rPr sz="1400" spc="-5" dirty="0">
                <a:latin typeface="Arial"/>
                <a:cs typeface="Arial"/>
              </a:rPr>
              <a:t>partnerships with </a:t>
            </a:r>
            <a:r>
              <a:rPr sz="1400" dirty="0">
                <a:latin typeface="Arial"/>
                <a:cs typeface="Arial"/>
              </a:rPr>
              <a:t>State </a:t>
            </a:r>
            <a:r>
              <a:rPr sz="1400" spc="-5" dirty="0">
                <a:latin typeface="Arial"/>
                <a:cs typeface="Arial"/>
              </a:rPr>
              <a:t>and Non-State </a:t>
            </a:r>
            <a:r>
              <a:rPr sz="1400" dirty="0">
                <a:latin typeface="Arial"/>
                <a:cs typeface="Arial"/>
              </a:rPr>
              <a:t>Actors to </a:t>
            </a:r>
            <a:r>
              <a:rPr sz="1400" spc="-5" dirty="0">
                <a:latin typeface="Arial"/>
                <a:cs typeface="Arial"/>
              </a:rPr>
              <a:t>ensure alignment and implementation of  developmental</a:t>
            </a:r>
            <a:r>
              <a:rPr sz="1400" spc="-10" dirty="0">
                <a:latin typeface="Arial"/>
                <a:cs typeface="Arial"/>
              </a:rPr>
              <a:t> </a:t>
            </a:r>
            <a:r>
              <a:rPr sz="1400" spc="-5" dirty="0">
                <a:latin typeface="Arial"/>
                <a:cs typeface="Arial"/>
              </a:rPr>
              <a:t>priorities</a:t>
            </a:r>
            <a:endParaRPr sz="1400">
              <a:latin typeface="Arial"/>
              <a:cs typeface="Arial"/>
            </a:endParaRPr>
          </a:p>
        </p:txBody>
      </p:sp>
      <p:sp>
        <p:nvSpPr>
          <p:cNvPr id="4" name="Slide Number Placeholder 3">
            <a:extLst>
              <a:ext uri="{FF2B5EF4-FFF2-40B4-BE49-F238E27FC236}">
                <a16:creationId xmlns:a16="http://schemas.microsoft.com/office/drawing/2014/main" xmlns="" id="{DC191D04-897A-254C-93FF-7A16FE30716E}"/>
              </a:ext>
            </a:extLst>
          </p:cNvPr>
          <p:cNvSpPr>
            <a:spLocks noGrp="1"/>
          </p:cNvSpPr>
          <p:nvPr>
            <p:ph type="sldNum" sz="quarter" idx="7"/>
          </p:nvPr>
        </p:nvSpPr>
        <p:spPr/>
        <p:txBody>
          <a:bodyPr/>
          <a:lstStyle/>
          <a:p>
            <a:fld id="{B6F15528-21DE-4FAA-801E-634DDDAF4B2B}" type="slidenum">
              <a:rPr lang="en-ZA" smtClean="0"/>
              <a:t>16</a:t>
            </a:fld>
            <a:endParaRPr lang="en-Z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892" y="1042987"/>
            <a:ext cx="6236970" cy="5808980"/>
          </a:xfrm>
          <a:custGeom>
            <a:avLst/>
            <a:gdLst/>
            <a:ahLst/>
            <a:cxnLst/>
            <a:rect l="l" t="t" r="r" b="b"/>
            <a:pathLst>
              <a:path w="6236970" h="5808980">
                <a:moveTo>
                  <a:pt x="0" y="5808662"/>
                </a:moveTo>
                <a:lnTo>
                  <a:pt x="6236614" y="5808662"/>
                </a:lnTo>
                <a:lnTo>
                  <a:pt x="6236614" y="0"/>
                </a:lnTo>
                <a:lnTo>
                  <a:pt x="0" y="0"/>
                </a:lnTo>
                <a:lnTo>
                  <a:pt x="0" y="5808662"/>
                </a:lnTo>
                <a:close/>
              </a:path>
            </a:pathLst>
          </a:custGeom>
          <a:solidFill>
            <a:srgbClr val="FEE2C9"/>
          </a:solidFill>
        </p:spPr>
        <p:txBody>
          <a:bodyPr wrap="square" lIns="0" tIns="0" rIns="0" bIns="0" rtlCol="0"/>
          <a:lstStyle/>
          <a:p>
            <a:endParaRPr/>
          </a:p>
        </p:txBody>
      </p:sp>
      <p:sp>
        <p:nvSpPr>
          <p:cNvPr id="3" name="object 3"/>
          <p:cNvSpPr txBox="1">
            <a:spLocks noGrp="1"/>
          </p:cNvSpPr>
          <p:nvPr>
            <p:ph type="title"/>
          </p:nvPr>
        </p:nvSpPr>
        <p:spPr>
          <a:xfrm>
            <a:off x="597499" y="562359"/>
            <a:ext cx="6804025" cy="330200"/>
          </a:xfrm>
          <a:prstGeom prst="rect">
            <a:avLst/>
          </a:prstGeom>
        </p:spPr>
        <p:txBody>
          <a:bodyPr vert="horz" wrap="square" lIns="0" tIns="12700" rIns="0" bIns="0" rtlCol="0">
            <a:spAutoFit/>
          </a:bodyPr>
          <a:lstStyle/>
          <a:p>
            <a:pPr marL="12700">
              <a:lnSpc>
                <a:spcPct val="100000"/>
              </a:lnSpc>
              <a:spcBef>
                <a:spcPts val="100"/>
              </a:spcBef>
            </a:pPr>
            <a:r>
              <a:rPr sz="2000" dirty="0"/>
              <a:t>MEASURING OUR PERFORMANCE: </a:t>
            </a:r>
            <a:r>
              <a:rPr sz="2000" spc="-5" dirty="0"/>
              <a:t>NPC</a:t>
            </a:r>
            <a:r>
              <a:rPr sz="2000" spc="-85" dirty="0"/>
              <a:t> </a:t>
            </a:r>
            <a:r>
              <a:rPr sz="2000" spc="-30" dirty="0"/>
              <a:t>SECRETARIAT</a:t>
            </a:r>
            <a:endParaRPr sz="2000"/>
          </a:p>
        </p:txBody>
      </p:sp>
      <p:sp>
        <p:nvSpPr>
          <p:cNvPr id="4" name="object 4"/>
          <p:cNvSpPr txBox="1"/>
          <p:nvPr/>
        </p:nvSpPr>
        <p:spPr>
          <a:xfrm>
            <a:off x="597500" y="1358279"/>
            <a:ext cx="1896110" cy="252729"/>
          </a:xfrm>
          <a:prstGeom prst="rect">
            <a:avLst/>
          </a:prstGeom>
        </p:spPr>
        <p:txBody>
          <a:bodyPr vert="horz" wrap="square" lIns="0" tIns="17145" rIns="0" bIns="0" rtlCol="0">
            <a:spAutoFit/>
          </a:bodyPr>
          <a:lstStyle/>
          <a:p>
            <a:pPr marL="12700">
              <a:lnSpc>
                <a:spcPct val="100000"/>
              </a:lnSpc>
              <a:spcBef>
                <a:spcPts val="135"/>
              </a:spcBef>
            </a:pPr>
            <a:r>
              <a:rPr sz="1450" b="1" spc="15" dirty="0">
                <a:latin typeface="Arial"/>
                <a:cs typeface="Arial"/>
              </a:rPr>
              <a:t>Strategic </a:t>
            </a:r>
            <a:r>
              <a:rPr sz="1450" b="1" spc="20" dirty="0">
                <a:latin typeface="Arial"/>
                <a:cs typeface="Arial"/>
              </a:rPr>
              <a:t>Plan</a:t>
            </a:r>
            <a:r>
              <a:rPr sz="1450" b="1" spc="-45" dirty="0">
                <a:latin typeface="Arial"/>
                <a:cs typeface="Arial"/>
              </a:rPr>
              <a:t> </a:t>
            </a:r>
            <a:r>
              <a:rPr sz="1450" b="1" spc="20" dirty="0">
                <a:latin typeface="Arial"/>
                <a:cs typeface="Arial"/>
              </a:rPr>
              <a:t>Focus</a:t>
            </a:r>
            <a:endParaRPr sz="1450">
              <a:latin typeface="Arial"/>
              <a:cs typeface="Arial"/>
            </a:endParaRPr>
          </a:p>
        </p:txBody>
      </p:sp>
      <p:sp>
        <p:nvSpPr>
          <p:cNvPr id="5" name="object 5"/>
          <p:cNvSpPr txBox="1"/>
          <p:nvPr/>
        </p:nvSpPr>
        <p:spPr>
          <a:xfrm>
            <a:off x="597500" y="1812034"/>
            <a:ext cx="4534535" cy="4336415"/>
          </a:xfrm>
          <a:prstGeom prst="rect">
            <a:avLst/>
          </a:prstGeom>
        </p:spPr>
        <p:txBody>
          <a:bodyPr vert="horz" wrap="square" lIns="0" tIns="17145" rIns="0" bIns="0" rtlCol="0">
            <a:spAutoFit/>
          </a:bodyPr>
          <a:lstStyle/>
          <a:p>
            <a:pPr marL="12700">
              <a:lnSpc>
                <a:spcPct val="100000"/>
              </a:lnSpc>
              <a:spcBef>
                <a:spcPts val="135"/>
              </a:spcBef>
            </a:pPr>
            <a:r>
              <a:rPr sz="1450" b="1" spc="25" dirty="0">
                <a:solidFill>
                  <a:srgbClr val="F58220"/>
                </a:solidFill>
                <a:latin typeface="Arial"/>
                <a:cs typeface="Arial"/>
              </a:rPr>
              <a:t>MTSF </a:t>
            </a:r>
            <a:r>
              <a:rPr sz="1450" b="1" spc="15" dirty="0">
                <a:solidFill>
                  <a:srgbClr val="F58220"/>
                </a:solidFill>
                <a:latin typeface="Arial"/>
                <a:cs typeface="Arial"/>
              </a:rPr>
              <a:t>Priority</a:t>
            </a:r>
            <a:r>
              <a:rPr sz="1450" b="1" spc="-10" dirty="0">
                <a:solidFill>
                  <a:srgbClr val="F58220"/>
                </a:solidFill>
                <a:latin typeface="Arial"/>
                <a:cs typeface="Arial"/>
              </a:rPr>
              <a:t> </a:t>
            </a:r>
            <a:r>
              <a:rPr sz="1450" b="1" spc="15" dirty="0">
                <a:solidFill>
                  <a:srgbClr val="F58220"/>
                </a:solidFill>
                <a:latin typeface="Arial"/>
                <a:cs typeface="Arial"/>
              </a:rPr>
              <a:t>supported</a:t>
            </a:r>
            <a:endParaRPr sz="1450">
              <a:latin typeface="Arial"/>
              <a:cs typeface="Arial"/>
            </a:endParaRPr>
          </a:p>
          <a:p>
            <a:pPr marL="12700" marR="5080">
              <a:lnSpc>
                <a:spcPct val="102699"/>
              </a:lnSpc>
            </a:pPr>
            <a:r>
              <a:rPr sz="1450" spc="15" dirty="0">
                <a:latin typeface="Arial"/>
                <a:cs typeface="Arial"/>
              </a:rPr>
              <a:t>Priority </a:t>
            </a:r>
            <a:r>
              <a:rPr sz="1450" spc="10" dirty="0">
                <a:latin typeface="Arial"/>
                <a:cs typeface="Arial"/>
              </a:rPr>
              <a:t>1: </a:t>
            </a:r>
            <a:r>
              <a:rPr sz="1450" spc="15" dirty="0">
                <a:latin typeface="Arial"/>
                <a:cs typeface="Arial"/>
              </a:rPr>
              <a:t>Capable, Ethical and Developmental State  Priority </a:t>
            </a:r>
            <a:r>
              <a:rPr sz="1450" spc="10" dirty="0">
                <a:latin typeface="Arial"/>
                <a:cs typeface="Arial"/>
              </a:rPr>
              <a:t>4: </a:t>
            </a:r>
            <a:r>
              <a:rPr sz="1450" spc="15" dirty="0">
                <a:latin typeface="Arial"/>
                <a:cs typeface="Arial"/>
              </a:rPr>
              <a:t>Spatial Integration, </a:t>
            </a:r>
            <a:r>
              <a:rPr sz="1450" spc="20" dirty="0">
                <a:latin typeface="Arial"/>
                <a:cs typeface="Arial"/>
              </a:rPr>
              <a:t>Human </a:t>
            </a:r>
            <a:r>
              <a:rPr sz="1450" spc="15" dirty="0">
                <a:latin typeface="Arial"/>
                <a:cs typeface="Arial"/>
              </a:rPr>
              <a:t>Settlements and  </a:t>
            </a:r>
            <a:r>
              <a:rPr sz="1450" spc="10" dirty="0">
                <a:latin typeface="Arial"/>
                <a:cs typeface="Arial"/>
              </a:rPr>
              <a:t>Local</a:t>
            </a:r>
            <a:r>
              <a:rPr sz="1450" spc="5" dirty="0">
                <a:latin typeface="Arial"/>
                <a:cs typeface="Arial"/>
              </a:rPr>
              <a:t> </a:t>
            </a:r>
            <a:r>
              <a:rPr sz="1450" spc="20" dirty="0">
                <a:latin typeface="Arial"/>
                <a:cs typeface="Arial"/>
              </a:rPr>
              <a:t>Government</a:t>
            </a:r>
            <a:endParaRPr sz="1450">
              <a:latin typeface="Arial"/>
              <a:cs typeface="Arial"/>
            </a:endParaRPr>
          </a:p>
          <a:p>
            <a:pPr>
              <a:lnSpc>
                <a:spcPct val="100000"/>
              </a:lnSpc>
              <a:spcBef>
                <a:spcPts val="50"/>
              </a:spcBef>
            </a:pPr>
            <a:endParaRPr sz="1550">
              <a:latin typeface="Arial"/>
              <a:cs typeface="Arial"/>
            </a:endParaRPr>
          </a:p>
          <a:p>
            <a:pPr marL="12700" algn="just">
              <a:lnSpc>
                <a:spcPct val="100000"/>
              </a:lnSpc>
            </a:pPr>
            <a:r>
              <a:rPr sz="1450" b="1" spc="20" dirty="0">
                <a:solidFill>
                  <a:srgbClr val="F58220"/>
                </a:solidFill>
                <a:latin typeface="Arial"/>
                <a:cs typeface="Arial"/>
              </a:rPr>
              <a:t>Outcomes</a:t>
            </a:r>
            <a:r>
              <a:rPr sz="1450" b="1" spc="5" dirty="0">
                <a:solidFill>
                  <a:srgbClr val="F58220"/>
                </a:solidFill>
                <a:latin typeface="Arial"/>
                <a:cs typeface="Arial"/>
              </a:rPr>
              <a:t> </a:t>
            </a:r>
            <a:r>
              <a:rPr sz="1450" b="1" spc="15" dirty="0">
                <a:solidFill>
                  <a:srgbClr val="F58220"/>
                </a:solidFill>
                <a:latin typeface="Arial"/>
                <a:cs typeface="Arial"/>
              </a:rPr>
              <a:t>supported</a:t>
            </a:r>
            <a:endParaRPr sz="1450">
              <a:latin typeface="Arial"/>
              <a:cs typeface="Arial"/>
            </a:endParaRPr>
          </a:p>
          <a:p>
            <a:pPr marL="224790" marR="497205" indent="-212725" algn="just">
              <a:lnSpc>
                <a:spcPct val="102699"/>
              </a:lnSpc>
              <a:buChar char="•"/>
              <a:tabLst>
                <a:tab pos="225425" algn="l"/>
              </a:tabLst>
            </a:pPr>
            <a:r>
              <a:rPr sz="1450" spc="15" dirty="0">
                <a:latin typeface="Arial"/>
                <a:cs typeface="Arial"/>
              </a:rPr>
              <a:t>Long and </a:t>
            </a:r>
            <a:r>
              <a:rPr sz="1450" spc="20" dirty="0">
                <a:latin typeface="Arial"/>
                <a:cs typeface="Arial"/>
              </a:rPr>
              <a:t>medium-term </a:t>
            </a:r>
            <a:r>
              <a:rPr sz="1450" spc="15" dirty="0">
                <a:latin typeface="Arial"/>
                <a:cs typeface="Arial"/>
              </a:rPr>
              <a:t>development agenda  </a:t>
            </a:r>
            <a:r>
              <a:rPr sz="1450" spc="10" dirty="0">
                <a:latin typeface="Arial"/>
                <a:cs typeface="Arial"/>
              </a:rPr>
              <a:t>is institutionalized into </a:t>
            </a:r>
            <a:r>
              <a:rPr sz="1450" spc="20" dirty="0">
                <a:latin typeface="Arial"/>
                <a:cs typeface="Arial"/>
              </a:rPr>
              <a:t>a </a:t>
            </a:r>
            <a:r>
              <a:rPr sz="1450" spc="15" dirty="0">
                <a:latin typeface="Arial"/>
                <a:cs typeface="Arial"/>
              </a:rPr>
              <a:t>functional, </a:t>
            </a:r>
            <a:r>
              <a:rPr sz="1450" spc="10" dirty="0">
                <a:latin typeface="Arial"/>
                <a:cs typeface="Arial"/>
              </a:rPr>
              <a:t>integrated  </a:t>
            </a:r>
            <a:r>
              <a:rPr sz="1450" spc="15" dirty="0">
                <a:latin typeface="Arial"/>
                <a:cs typeface="Arial"/>
              </a:rPr>
              <a:t>government </a:t>
            </a:r>
            <a:r>
              <a:rPr sz="1450" spc="10" dirty="0">
                <a:latin typeface="Arial"/>
                <a:cs typeface="Arial"/>
              </a:rPr>
              <a:t>planning</a:t>
            </a:r>
            <a:r>
              <a:rPr sz="1450" dirty="0">
                <a:latin typeface="Arial"/>
                <a:cs typeface="Arial"/>
              </a:rPr>
              <a:t> </a:t>
            </a:r>
            <a:r>
              <a:rPr sz="1450" spc="20" dirty="0">
                <a:latin typeface="Arial"/>
                <a:cs typeface="Arial"/>
              </a:rPr>
              <a:t>system</a:t>
            </a:r>
            <a:endParaRPr sz="1450">
              <a:latin typeface="Arial"/>
              <a:cs typeface="Arial"/>
            </a:endParaRPr>
          </a:p>
          <a:p>
            <a:pPr marL="224790" marR="184785" indent="-212725" algn="just">
              <a:lnSpc>
                <a:spcPct val="102699"/>
              </a:lnSpc>
              <a:buChar char="•"/>
              <a:tabLst>
                <a:tab pos="225425" algn="l"/>
              </a:tabLst>
            </a:pPr>
            <a:r>
              <a:rPr sz="1450" spc="15" dirty="0">
                <a:latin typeface="Arial"/>
                <a:cs typeface="Arial"/>
              </a:rPr>
              <a:t>Evidence to support the </a:t>
            </a:r>
            <a:r>
              <a:rPr sz="1450" spc="10" dirty="0">
                <a:latin typeface="Arial"/>
                <a:cs typeface="Arial"/>
              </a:rPr>
              <a:t>Country’s developmental  </a:t>
            </a:r>
            <a:r>
              <a:rPr sz="1450" spc="15" dirty="0">
                <a:latin typeface="Arial"/>
                <a:cs typeface="Arial"/>
              </a:rPr>
              <a:t>agenda</a:t>
            </a:r>
            <a:r>
              <a:rPr sz="1450" spc="5" dirty="0">
                <a:latin typeface="Arial"/>
                <a:cs typeface="Arial"/>
              </a:rPr>
              <a:t> </a:t>
            </a:r>
            <a:r>
              <a:rPr sz="1450" spc="10" dirty="0">
                <a:latin typeface="Arial"/>
                <a:cs typeface="Arial"/>
              </a:rPr>
              <a:t>generated</a:t>
            </a:r>
            <a:endParaRPr sz="1450">
              <a:latin typeface="Arial"/>
              <a:cs typeface="Arial"/>
            </a:endParaRPr>
          </a:p>
          <a:p>
            <a:pPr marL="224790" indent="-212725" algn="just">
              <a:lnSpc>
                <a:spcPct val="100000"/>
              </a:lnSpc>
              <a:spcBef>
                <a:spcPts val="50"/>
              </a:spcBef>
              <a:buChar char="•"/>
              <a:tabLst>
                <a:tab pos="225425" algn="l"/>
              </a:tabLst>
            </a:pPr>
            <a:r>
              <a:rPr sz="1450" spc="10" dirty="0">
                <a:latin typeface="Arial"/>
                <a:cs typeface="Arial"/>
              </a:rPr>
              <a:t>Citizens </a:t>
            </a:r>
            <a:r>
              <a:rPr sz="1450" spc="15" dirty="0">
                <a:latin typeface="Arial"/>
                <a:cs typeface="Arial"/>
              </a:rPr>
              <a:t>and</a:t>
            </a:r>
            <a:r>
              <a:rPr sz="1450" spc="5" dirty="0">
                <a:latin typeface="Arial"/>
                <a:cs typeface="Arial"/>
              </a:rPr>
              <a:t> </a:t>
            </a:r>
            <a:r>
              <a:rPr sz="1450" spc="15" dirty="0">
                <a:latin typeface="Arial"/>
                <a:cs typeface="Arial"/>
              </a:rPr>
              <a:t>Stakeholders</a:t>
            </a:r>
            <a:endParaRPr sz="1450">
              <a:latin typeface="Arial"/>
              <a:cs typeface="Arial"/>
            </a:endParaRPr>
          </a:p>
          <a:p>
            <a:pPr marL="224790" marR="392430" indent="-212725" algn="just">
              <a:lnSpc>
                <a:spcPct val="102699"/>
              </a:lnSpc>
              <a:buChar char="•"/>
              <a:tabLst>
                <a:tab pos="225425" algn="l"/>
              </a:tabLst>
            </a:pPr>
            <a:r>
              <a:rPr sz="1450" spc="10" dirty="0">
                <a:latin typeface="Arial"/>
                <a:cs typeface="Arial"/>
              </a:rPr>
              <a:t>Contributing </a:t>
            </a:r>
            <a:r>
              <a:rPr sz="1450" spc="15" dirty="0">
                <a:latin typeface="Arial"/>
                <a:cs typeface="Arial"/>
              </a:rPr>
              <a:t>to the </a:t>
            </a:r>
            <a:r>
              <a:rPr sz="1450" spc="10" dirty="0">
                <a:latin typeface="Arial"/>
                <a:cs typeface="Arial"/>
              </a:rPr>
              <a:t>implementation of </a:t>
            </a:r>
            <a:r>
              <a:rPr sz="1450" spc="15" dirty="0">
                <a:latin typeface="Arial"/>
                <a:cs typeface="Arial"/>
              </a:rPr>
              <a:t>the NDP/  </a:t>
            </a:r>
            <a:r>
              <a:rPr sz="1450" spc="25" dirty="0">
                <a:latin typeface="Arial"/>
                <a:cs typeface="Arial"/>
              </a:rPr>
              <a:t>MTSF</a:t>
            </a:r>
            <a:endParaRPr sz="1450">
              <a:latin typeface="Arial"/>
              <a:cs typeface="Arial"/>
            </a:endParaRPr>
          </a:p>
          <a:p>
            <a:pPr>
              <a:lnSpc>
                <a:spcPct val="100000"/>
              </a:lnSpc>
              <a:spcBef>
                <a:spcPts val="45"/>
              </a:spcBef>
              <a:buFont typeface="Arial"/>
              <a:buChar char="•"/>
            </a:pPr>
            <a:endParaRPr sz="1550">
              <a:latin typeface="Arial"/>
              <a:cs typeface="Arial"/>
            </a:endParaRPr>
          </a:p>
          <a:p>
            <a:pPr marL="12700">
              <a:lnSpc>
                <a:spcPct val="100000"/>
              </a:lnSpc>
              <a:spcBef>
                <a:spcPts val="5"/>
              </a:spcBef>
            </a:pPr>
            <a:r>
              <a:rPr sz="1450" b="1" spc="15" dirty="0">
                <a:solidFill>
                  <a:srgbClr val="F58220"/>
                </a:solidFill>
                <a:latin typeface="Arial"/>
                <a:cs typeface="Arial"/>
              </a:rPr>
              <a:t>Strategic </a:t>
            </a:r>
            <a:r>
              <a:rPr sz="1450" b="1" spc="20" dirty="0">
                <a:solidFill>
                  <a:srgbClr val="F58220"/>
                </a:solidFill>
                <a:latin typeface="Arial"/>
                <a:cs typeface="Arial"/>
              </a:rPr>
              <a:t>Plan </a:t>
            </a:r>
            <a:r>
              <a:rPr sz="1450" b="1" spc="15" dirty="0">
                <a:solidFill>
                  <a:srgbClr val="F58220"/>
                </a:solidFill>
                <a:latin typeface="Arial"/>
                <a:cs typeface="Arial"/>
              </a:rPr>
              <a:t>/Five </a:t>
            </a:r>
            <a:r>
              <a:rPr sz="1450" b="1" spc="-5" dirty="0">
                <a:solidFill>
                  <a:srgbClr val="F58220"/>
                </a:solidFill>
                <a:latin typeface="Arial"/>
                <a:cs typeface="Arial"/>
              </a:rPr>
              <a:t>Year</a:t>
            </a:r>
            <a:r>
              <a:rPr sz="1450" b="1" spc="-45" dirty="0">
                <a:solidFill>
                  <a:srgbClr val="F58220"/>
                </a:solidFill>
                <a:latin typeface="Arial"/>
                <a:cs typeface="Arial"/>
              </a:rPr>
              <a:t> </a:t>
            </a:r>
            <a:r>
              <a:rPr sz="1450" b="1" spc="-5" dirty="0">
                <a:solidFill>
                  <a:srgbClr val="F58220"/>
                </a:solidFill>
                <a:latin typeface="Arial"/>
                <a:cs typeface="Arial"/>
              </a:rPr>
              <a:t>Targets</a:t>
            </a:r>
            <a:endParaRPr sz="1450">
              <a:latin typeface="Arial"/>
              <a:cs typeface="Arial"/>
            </a:endParaRPr>
          </a:p>
          <a:p>
            <a:pPr marL="224790" marR="15875" indent="-212725">
              <a:lnSpc>
                <a:spcPct val="102699"/>
              </a:lnSpc>
              <a:buChar char="•"/>
              <a:tabLst>
                <a:tab pos="224790" algn="l"/>
                <a:tab pos="225425" algn="l"/>
              </a:tabLst>
            </a:pPr>
            <a:r>
              <a:rPr sz="1450" spc="20" dirty="0">
                <a:latin typeface="Arial"/>
                <a:cs typeface="Arial"/>
              </a:rPr>
              <a:t>Produce a </a:t>
            </a:r>
            <a:r>
              <a:rPr sz="1450" spc="15" dirty="0">
                <a:latin typeface="Arial"/>
                <a:cs typeface="Arial"/>
              </a:rPr>
              <a:t>variety </a:t>
            </a:r>
            <a:r>
              <a:rPr sz="1450" spc="10" dirty="0">
                <a:latin typeface="Arial"/>
                <a:cs typeface="Arial"/>
              </a:rPr>
              <a:t>of outputs </a:t>
            </a:r>
            <a:r>
              <a:rPr sz="1450" spc="15" dirty="0">
                <a:latin typeface="Arial"/>
                <a:cs typeface="Arial"/>
              </a:rPr>
              <a:t>for </a:t>
            </a:r>
            <a:r>
              <a:rPr sz="1450" spc="10" dirty="0">
                <a:latin typeface="Arial"/>
                <a:cs typeface="Arial"/>
              </a:rPr>
              <a:t>different</a:t>
            </a:r>
            <a:r>
              <a:rPr sz="1450" spc="-145" dirty="0">
                <a:latin typeface="Arial"/>
                <a:cs typeface="Arial"/>
              </a:rPr>
              <a:t> </a:t>
            </a:r>
            <a:r>
              <a:rPr sz="1450" spc="20" dirty="0">
                <a:latin typeface="Arial"/>
                <a:cs typeface="Arial"/>
              </a:rPr>
              <a:t>Audiences  such </a:t>
            </a:r>
            <a:r>
              <a:rPr sz="1450" spc="15" dirty="0">
                <a:latin typeface="Arial"/>
                <a:cs typeface="Arial"/>
              </a:rPr>
              <a:t>as </a:t>
            </a:r>
            <a:r>
              <a:rPr sz="1450" spc="10" dirty="0">
                <a:latin typeface="Arial"/>
                <a:cs typeface="Arial"/>
              </a:rPr>
              <a:t>discussion papers, </a:t>
            </a:r>
            <a:r>
              <a:rPr sz="1450" spc="15" dirty="0">
                <a:latin typeface="Arial"/>
                <a:cs typeface="Arial"/>
              </a:rPr>
              <a:t>Seminars, Short </a:t>
            </a:r>
            <a:r>
              <a:rPr sz="1450" spc="10" dirty="0">
                <a:latin typeface="Arial"/>
                <a:cs typeface="Arial"/>
              </a:rPr>
              <a:t>briefs  </a:t>
            </a:r>
            <a:r>
              <a:rPr sz="1450" spc="15" dirty="0">
                <a:latin typeface="Arial"/>
                <a:cs typeface="Arial"/>
              </a:rPr>
              <a:t>and</a:t>
            </a:r>
            <a:r>
              <a:rPr sz="1450" spc="5" dirty="0">
                <a:latin typeface="Arial"/>
                <a:cs typeface="Arial"/>
              </a:rPr>
              <a:t> </a:t>
            </a:r>
            <a:r>
              <a:rPr sz="1450" spc="10" dirty="0">
                <a:latin typeface="Arial"/>
                <a:cs typeface="Arial"/>
              </a:rPr>
              <a:t>Dialogues</a:t>
            </a:r>
            <a:endParaRPr sz="1450">
              <a:latin typeface="Arial"/>
              <a:cs typeface="Arial"/>
            </a:endParaRPr>
          </a:p>
        </p:txBody>
      </p:sp>
      <p:sp>
        <p:nvSpPr>
          <p:cNvPr id="6" name="object 6"/>
          <p:cNvSpPr txBox="1"/>
          <p:nvPr/>
        </p:nvSpPr>
        <p:spPr>
          <a:xfrm>
            <a:off x="6768957" y="1358279"/>
            <a:ext cx="3674745" cy="252729"/>
          </a:xfrm>
          <a:prstGeom prst="rect">
            <a:avLst/>
          </a:prstGeom>
        </p:spPr>
        <p:txBody>
          <a:bodyPr vert="horz" wrap="square" lIns="0" tIns="17145" rIns="0" bIns="0" rtlCol="0">
            <a:spAutoFit/>
          </a:bodyPr>
          <a:lstStyle/>
          <a:p>
            <a:pPr marL="12700">
              <a:lnSpc>
                <a:spcPct val="100000"/>
              </a:lnSpc>
              <a:spcBef>
                <a:spcPts val="135"/>
              </a:spcBef>
            </a:pPr>
            <a:r>
              <a:rPr sz="1450" b="1" spc="20" dirty="0">
                <a:latin typeface="Arial"/>
                <a:cs typeface="Arial"/>
              </a:rPr>
              <a:t>KEY APP </a:t>
            </a:r>
            <a:r>
              <a:rPr sz="1450" b="1" spc="15" dirty="0">
                <a:latin typeface="Arial"/>
                <a:cs typeface="Arial"/>
              </a:rPr>
              <a:t>2020/2021 </a:t>
            </a:r>
            <a:r>
              <a:rPr sz="1450" b="1" spc="20" dirty="0">
                <a:latin typeface="Arial"/>
                <a:cs typeface="Arial"/>
              </a:rPr>
              <a:t>Outputs </a:t>
            </a:r>
            <a:r>
              <a:rPr sz="1450" b="1" spc="15" dirty="0">
                <a:latin typeface="Arial"/>
                <a:cs typeface="Arial"/>
              </a:rPr>
              <a:t>and</a:t>
            </a:r>
            <a:r>
              <a:rPr sz="1450" b="1" spc="-160" dirty="0">
                <a:latin typeface="Arial"/>
                <a:cs typeface="Arial"/>
              </a:rPr>
              <a:t> </a:t>
            </a:r>
            <a:r>
              <a:rPr sz="1450" b="1" spc="-5" dirty="0">
                <a:latin typeface="Arial"/>
                <a:cs typeface="Arial"/>
              </a:rPr>
              <a:t>Targets</a:t>
            </a:r>
            <a:endParaRPr sz="1450">
              <a:latin typeface="Arial"/>
              <a:cs typeface="Arial"/>
            </a:endParaRPr>
          </a:p>
        </p:txBody>
      </p:sp>
      <p:graphicFrame>
        <p:nvGraphicFramePr>
          <p:cNvPr id="7" name="Table 6">
            <a:extLst>
              <a:ext uri="{FF2B5EF4-FFF2-40B4-BE49-F238E27FC236}">
                <a16:creationId xmlns:a16="http://schemas.microsoft.com/office/drawing/2014/main" xmlns="" id="{9F0BB87B-6ABE-9D41-B7DE-A381CD7DCC7C}"/>
              </a:ext>
            </a:extLst>
          </p:cNvPr>
          <p:cNvGraphicFramePr>
            <a:graphicFrameLocks noGrp="1"/>
          </p:cNvGraphicFramePr>
          <p:nvPr>
            <p:extLst>
              <p:ext uri="{D42A27DB-BD31-4B8C-83A1-F6EECF244321}">
                <p14:modId xmlns:p14="http://schemas.microsoft.com/office/powerpoint/2010/main" val="1827321380"/>
              </p:ext>
            </p:extLst>
          </p:nvPr>
        </p:nvGraphicFramePr>
        <p:xfrm>
          <a:off x="6309904" y="1926300"/>
          <a:ext cx="5504945" cy="2595880"/>
        </p:xfrm>
        <a:graphic>
          <a:graphicData uri="http://schemas.openxmlformats.org/drawingml/2006/table">
            <a:tbl>
              <a:tblPr firstRow="1" bandRow="1">
                <a:tableStyleId>{93296810-A885-4BE3-A3E7-6D5BEEA58F35}</a:tableStyleId>
              </a:tblPr>
              <a:tblGrid>
                <a:gridCol w="2030945">
                  <a:extLst>
                    <a:ext uri="{9D8B030D-6E8A-4147-A177-3AD203B41FA5}">
                      <a16:colId xmlns:a16="http://schemas.microsoft.com/office/drawing/2014/main" xmlns="" val="4085593877"/>
                    </a:ext>
                  </a:extLst>
                </a:gridCol>
                <a:gridCol w="1639018">
                  <a:extLst>
                    <a:ext uri="{9D8B030D-6E8A-4147-A177-3AD203B41FA5}">
                      <a16:colId xmlns:a16="http://schemas.microsoft.com/office/drawing/2014/main" xmlns="" val="4222163897"/>
                    </a:ext>
                  </a:extLst>
                </a:gridCol>
                <a:gridCol w="1834982">
                  <a:extLst>
                    <a:ext uri="{9D8B030D-6E8A-4147-A177-3AD203B41FA5}">
                      <a16:colId xmlns:a16="http://schemas.microsoft.com/office/drawing/2014/main" xmlns="" val="1773381951"/>
                    </a:ext>
                  </a:extLst>
                </a:gridCol>
              </a:tblGrid>
              <a:tr h="370840">
                <a:tc>
                  <a:txBody>
                    <a:bodyPr/>
                    <a:lstStyle/>
                    <a:p>
                      <a:r>
                        <a:rPr lang="en-GB" sz="1600" dirty="0">
                          <a:latin typeface="Arial" panose="020B0604020202020204" pitchFamily="34" charset="0"/>
                          <a:cs typeface="Arial" panose="020B0604020202020204" pitchFamily="34" charset="0"/>
                        </a:rPr>
                        <a:t>Outputs</a:t>
                      </a:r>
                      <a:endParaRPr lang="en-US"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Indicators </a:t>
                      </a:r>
                      <a:endParaRPr lang="en-US"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Annual Targets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16467000"/>
                  </a:ext>
                </a:extLst>
              </a:tr>
              <a:tr h="370840">
                <a:tc>
                  <a:txBody>
                    <a:bodyPr/>
                    <a:lstStyle/>
                    <a:p>
                      <a:pPr marL="228600" indent="-228600" algn="just">
                        <a:lnSpc>
                          <a:spcPct val="107000"/>
                        </a:lnSpc>
                        <a:spcAft>
                          <a:spcPts val="0"/>
                        </a:spcAft>
                        <a:buFont typeface="+mj-lt"/>
                        <a:buAutoNum type="arabicPeriod"/>
                      </a:pPr>
                      <a:r>
                        <a:rPr lang="en-US" sz="1600" dirty="0">
                          <a:effectLst/>
                          <a:latin typeface="Arial" panose="020B0604020202020204" pitchFamily="34" charset="0"/>
                          <a:cs typeface="Arial" panose="020B0604020202020204" pitchFamily="34" charset="0"/>
                        </a:rPr>
                        <a:t>Research Reports </a:t>
                      </a:r>
                      <a:endParaRPr lang="en-ZA" sz="1600" dirty="0">
                        <a:effectLst/>
                        <a:latin typeface="Arial" panose="020B0604020202020204" pitchFamily="34" charset="0"/>
                        <a:cs typeface="Arial" panose="020B0604020202020204" pitchFamily="34" charset="0"/>
                      </a:endParaRPr>
                    </a:p>
                    <a:p>
                      <a:pPr marL="0" indent="0" algn="just">
                        <a:lnSpc>
                          <a:spcPct val="107000"/>
                        </a:lnSpc>
                        <a:spcAft>
                          <a:spcPts val="0"/>
                        </a:spcAft>
                        <a:buFont typeface="+mj-lt"/>
                        <a:buNone/>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6256" marR="46256" marT="0" marB="0"/>
                </a:tc>
                <a:tc>
                  <a:txBody>
                    <a:bodyPr/>
                    <a:lstStyle/>
                    <a:p>
                      <a:r>
                        <a:rPr lang="en-US" sz="1600" dirty="0">
                          <a:latin typeface="Arial" panose="020B0604020202020204" pitchFamily="34" charset="0"/>
                          <a:cs typeface="Arial" panose="020B0604020202020204" pitchFamily="34" charset="0"/>
                        </a:rPr>
                        <a:t>Number of reports </a:t>
                      </a:r>
                    </a:p>
                  </a:txBody>
                  <a:tcPr/>
                </a:tc>
                <a:tc>
                  <a:txBody>
                    <a:bodyPr/>
                    <a:lstStyle/>
                    <a:p>
                      <a:r>
                        <a:rPr lang="en-US" sz="1600" dirty="0">
                          <a:latin typeface="Arial" panose="020B0604020202020204" pitchFamily="34" charset="0"/>
                          <a:cs typeface="Arial" panose="020B0604020202020204" pitchFamily="34" charset="0"/>
                        </a:rPr>
                        <a:t>4 reports on all research conducted </a:t>
                      </a:r>
                    </a:p>
                  </a:txBody>
                  <a:tcPr/>
                </a:tc>
                <a:extLst>
                  <a:ext uri="{0D108BD9-81ED-4DB2-BD59-A6C34878D82A}">
                    <a16:rowId xmlns:a16="http://schemas.microsoft.com/office/drawing/2014/main" xmlns="" val="981263457"/>
                  </a:ext>
                </a:extLst>
              </a:tr>
              <a:tr h="603995">
                <a:tc>
                  <a:txBody>
                    <a:bodyPr/>
                    <a:lstStyle/>
                    <a:p>
                      <a:pPr marL="0" indent="0" algn="just">
                        <a:lnSpc>
                          <a:spcPct val="107000"/>
                        </a:lnSpc>
                        <a:spcAft>
                          <a:spcPts val="0"/>
                        </a:spcAft>
                        <a:buFont typeface="+mj-lt"/>
                        <a:buNone/>
                      </a:pPr>
                      <a:r>
                        <a:rPr lang="en-ZA" sz="1600" dirty="0">
                          <a:effectLst/>
                          <a:latin typeface="Arial" panose="020B0604020202020204" pitchFamily="34" charset="0"/>
                          <a:cs typeface="Arial" panose="020B0604020202020204" pitchFamily="34" charset="0"/>
                        </a:rPr>
                        <a:t>2. Stakeholder</a:t>
                      </a:r>
                      <a:r>
                        <a:rPr lang="en-ZA" sz="1600" baseline="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6256" marR="46256" marT="0" marB="0"/>
                </a:tc>
                <a:tc>
                  <a:txBody>
                    <a:bodyPr/>
                    <a:lstStyle/>
                    <a:p>
                      <a:r>
                        <a:rPr lang="en-US" sz="1600" dirty="0">
                          <a:latin typeface="Arial" panose="020B0604020202020204" pitchFamily="34" charset="0"/>
                          <a:cs typeface="Arial" panose="020B0604020202020204" pitchFamily="34" charset="0"/>
                        </a:rPr>
                        <a:t>Number of stakeholder engagement</a:t>
                      </a:r>
                    </a:p>
                  </a:txBody>
                  <a:tcPr/>
                </a:tc>
                <a:tc>
                  <a:txBody>
                    <a:bodyPr/>
                    <a:lstStyle/>
                    <a:p>
                      <a:r>
                        <a:rPr lang="en-US" sz="16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xmlns="" val="1601039563"/>
                  </a:ext>
                </a:extLst>
              </a:tr>
              <a:tr h="370840">
                <a:tc>
                  <a:txBody>
                    <a:bodyPr/>
                    <a:lstStyle/>
                    <a:p>
                      <a:pPr marL="0" indent="0" algn="just">
                        <a:lnSpc>
                          <a:spcPct val="107000"/>
                        </a:lnSpc>
                        <a:spcAft>
                          <a:spcPts val="0"/>
                        </a:spcAft>
                        <a:buFont typeface="+mj-lt"/>
                        <a:buNone/>
                      </a:pPr>
                      <a:r>
                        <a:rPr lang="en-US" sz="1600" dirty="0">
                          <a:effectLst/>
                          <a:latin typeface="Arial" panose="020B0604020202020204" pitchFamily="34" charset="0"/>
                          <a:cs typeface="Arial" panose="020B0604020202020204" pitchFamily="34" charset="0"/>
                        </a:rPr>
                        <a:t>3.</a:t>
                      </a:r>
                      <a:r>
                        <a:rPr lang="en-US" sz="1600" baseline="0" dirty="0">
                          <a:effectLst/>
                          <a:latin typeface="Arial" panose="020B0604020202020204" pitchFamily="34" charset="0"/>
                          <a:cs typeface="Arial" panose="020B0604020202020204" pitchFamily="34" charset="0"/>
                        </a:rPr>
                        <a:t> Plenaries held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6256" marR="46256" marT="0" marB="0"/>
                </a:tc>
                <a:tc>
                  <a:txBody>
                    <a:bodyPr/>
                    <a:lstStyle/>
                    <a:p>
                      <a:r>
                        <a:rPr lang="en-US" sz="1600" dirty="0">
                          <a:latin typeface="Arial" panose="020B0604020202020204" pitchFamily="34" charset="0"/>
                          <a:cs typeface="Arial" panose="020B0604020202020204" pitchFamily="34" charset="0"/>
                        </a:rPr>
                        <a:t>Number of Plenaries</a:t>
                      </a:r>
                    </a:p>
                  </a:txBody>
                  <a:tcPr/>
                </a:tc>
                <a:tc>
                  <a:txBody>
                    <a:bodyPr/>
                    <a:lstStyle/>
                    <a:p>
                      <a:r>
                        <a:rPr lang="en-US" sz="1600" dirty="0">
                          <a:latin typeface="Arial" panose="020B0604020202020204" pitchFamily="34" charset="0"/>
                          <a:cs typeface="Arial" panose="020B0604020202020204" pitchFamily="34" charset="0"/>
                        </a:rPr>
                        <a:t>10 plenaries</a:t>
                      </a:r>
                    </a:p>
                  </a:txBody>
                  <a:tcPr/>
                </a:tc>
                <a:extLst>
                  <a:ext uri="{0D108BD9-81ED-4DB2-BD59-A6C34878D82A}">
                    <a16:rowId xmlns:a16="http://schemas.microsoft.com/office/drawing/2014/main" xmlns="" val="211704542"/>
                  </a:ext>
                </a:extLst>
              </a:tr>
            </a:tbl>
          </a:graphicData>
        </a:graphic>
      </p:graphicFrame>
      <p:sp>
        <p:nvSpPr>
          <p:cNvPr id="8" name="Slide Number Placeholder 7">
            <a:extLst>
              <a:ext uri="{FF2B5EF4-FFF2-40B4-BE49-F238E27FC236}">
                <a16:creationId xmlns:a16="http://schemas.microsoft.com/office/drawing/2014/main" xmlns="" id="{3DDC92E7-3B04-1B47-8EC5-7704EED6C452}"/>
              </a:ext>
            </a:extLst>
          </p:cNvPr>
          <p:cNvSpPr>
            <a:spLocks noGrp="1"/>
          </p:cNvSpPr>
          <p:nvPr>
            <p:ph type="sldNum" sz="quarter" idx="7"/>
          </p:nvPr>
        </p:nvSpPr>
        <p:spPr/>
        <p:txBody>
          <a:bodyPr/>
          <a:lstStyle/>
          <a:p>
            <a:fld id="{B6F15528-21DE-4FAA-801E-634DDDAF4B2B}" type="slidenum">
              <a:rPr lang="en-ZA" smtClean="0"/>
              <a:t>17</a:t>
            </a:fld>
            <a:endParaRPr lang="en-Z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597499" y="3281747"/>
            <a:ext cx="6103620" cy="330200"/>
          </a:xfrm>
          <a:prstGeom prst="rect">
            <a:avLst/>
          </a:prstGeom>
        </p:spPr>
        <p:txBody>
          <a:bodyPr vert="horz" wrap="square" lIns="0" tIns="12700" rIns="0" bIns="0" rtlCol="0">
            <a:spAutoFit/>
          </a:bodyPr>
          <a:lstStyle/>
          <a:p>
            <a:pPr marL="12700">
              <a:lnSpc>
                <a:spcPct val="100000"/>
              </a:lnSpc>
              <a:spcBef>
                <a:spcPts val="100"/>
              </a:spcBef>
            </a:pPr>
            <a:r>
              <a:rPr sz="2000" spc="-20" dirty="0"/>
              <a:t>NATIONAL </a:t>
            </a:r>
            <a:r>
              <a:rPr sz="2000" dirty="0"/>
              <a:t>PLANNING </a:t>
            </a:r>
            <a:r>
              <a:rPr sz="2000" spc="-20" dirty="0"/>
              <a:t>COORDINATION</a:t>
            </a:r>
            <a:r>
              <a:rPr sz="2000" spc="-60" dirty="0"/>
              <a:t> </a:t>
            </a:r>
            <a:r>
              <a:rPr sz="2000" spc="-5" dirty="0"/>
              <a:t>SERVICES</a:t>
            </a:r>
            <a:endParaRPr sz="2000" dirty="0"/>
          </a:p>
        </p:txBody>
      </p:sp>
      <p:sp>
        <p:nvSpPr>
          <p:cNvPr id="6" name="Slide Number Placeholder 5">
            <a:extLst>
              <a:ext uri="{FF2B5EF4-FFF2-40B4-BE49-F238E27FC236}">
                <a16:creationId xmlns:a16="http://schemas.microsoft.com/office/drawing/2014/main" xmlns="" id="{ED80D058-FF2B-754F-ADBD-63CA11147D91}"/>
              </a:ext>
            </a:extLst>
          </p:cNvPr>
          <p:cNvSpPr>
            <a:spLocks noGrp="1"/>
          </p:cNvSpPr>
          <p:nvPr>
            <p:ph type="sldNum" sz="quarter" idx="7"/>
          </p:nvPr>
        </p:nvSpPr>
        <p:spPr/>
        <p:txBody>
          <a:bodyPr/>
          <a:lstStyle/>
          <a:p>
            <a:fld id="{B6F15528-21DE-4FAA-801E-634DDDAF4B2B}" type="slidenum">
              <a:rPr lang="en-ZA" smtClean="0"/>
              <a:t>18</a:t>
            </a:fld>
            <a:endParaRPr lang="en-Z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597499" y="562359"/>
            <a:ext cx="4946015" cy="330200"/>
          </a:xfrm>
          <a:prstGeom prst="rect">
            <a:avLst/>
          </a:prstGeom>
        </p:spPr>
        <p:txBody>
          <a:bodyPr vert="horz" wrap="square" lIns="0" tIns="12700" rIns="0" bIns="0" rtlCol="0">
            <a:spAutoFit/>
          </a:bodyPr>
          <a:lstStyle/>
          <a:p>
            <a:pPr marL="12700">
              <a:lnSpc>
                <a:spcPct val="100000"/>
              </a:lnSpc>
              <a:spcBef>
                <a:spcPts val="100"/>
              </a:spcBef>
            </a:pPr>
            <a:r>
              <a:rPr sz="2000" dirty="0"/>
              <a:t>PLANNING </a:t>
            </a:r>
            <a:r>
              <a:rPr sz="2000" spc="-20" dirty="0"/>
              <a:t>COORDINATION</a:t>
            </a:r>
            <a:r>
              <a:rPr sz="2000" spc="-40" dirty="0"/>
              <a:t> </a:t>
            </a:r>
            <a:r>
              <a:rPr sz="2000" dirty="0"/>
              <a:t>FUNCTIONS</a:t>
            </a:r>
            <a:endParaRPr sz="2000"/>
          </a:p>
        </p:txBody>
      </p:sp>
      <p:graphicFrame>
        <p:nvGraphicFramePr>
          <p:cNvPr id="4" name="Diagram 3">
            <a:extLst>
              <a:ext uri="{FF2B5EF4-FFF2-40B4-BE49-F238E27FC236}">
                <a16:creationId xmlns:a16="http://schemas.microsoft.com/office/drawing/2014/main" xmlns="" id="{AACA13C4-B83B-CC4F-93B2-5874DBCB4A2A}"/>
              </a:ext>
            </a:extLst>
          </p:cNvPr>
          <p:cNvGraphicFramePr/>
          <p:nvPr>
            <p:extLst>
              <p:ext uri="{D42A27DB-BD31-4B8C-83A1-F6EECF244321}">
                <p14:modId xmlns:p14="http://schemas.microsoft.com/office/powerpoint/2010/main" val="2208276124"/>
              </p:ext>
            </p:extLst>
          </p:nvPr>
        </p:nvGraphicFramePr>
        <p:xfrm>
          <a:off x="380443" y="1198085"/>
          <a:ext cx="11431113" cy="5386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xmlns="" id="{20C47F83-4276-E648-B446-CDD0976F90E5}"/>
              </a:ext>
            </a:extLst>
          </p:cNvPr>
          <p:cNvGraphicFramePr/>
          <p:nvPr>
            <p:extLst>
              <p:ext uri="{D42A27DB-BD31-4B8C-83A1-F6EECF244321}">
                <p14:modId xmlns:p14="http://schemas.microsoft.com/office/powerpoint/2010/main" val="2418241652"/>
              </p:ext>
            </p:extLst>
          </p:nvPr>
        </p:nvGraphicFramePr>
        <p:xfrm>
          <a:off x="1269075" y="422874"/>
          <a:ext cx="5553921" cy="27629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lide Number Placeholder 5">
            <a:extLst>
              <a:ext uri="{FF2B5EF4-FFF2-40B4-BE49-F238E27FC236}">
                <a16:creationId xmlns:a16="http://schemas.microsoft.com/office/drawing/2014/main" xmlns="" id="{325C6F48-0C4C-6B4A-A04F-1D4939FCAFB5}"/>
              </a:ext>
            </a:extLst>
          </p:cNvPr>
          <p:cNvSpPr>
            <a:spLocks noGrp="1"/>
          </p:cNvSpPr>
          <p:nvPr>
            <p:ph type="sldNum" sz="quarter" idx="7"/>
          </p:nvPr>
        </p:nvSpPr>
        <p:spPr/>
        <p:txBody>
          <a:bodyPr/>
          <a:lstStyle/>
          <a:p>
            <a:fld id="{B6F15528-21DE-4FAA-801E-634DDDAF4B2B}" type="slidenum">
              <a:rPr lang="en-ZA" smtClean="0"/>
              <a:t>19</a:t>
            </a:fld>
            <a:endParaRPr lang="en-Z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597499" y="562359"/>
            <a:ext cx="3069590" cy="330200"/>
          </a:xfrm>
          <a:prstGeom prst="rect">
            <a:avLst/>
          </a:prstGeom>
        </p:spPr>
        <p:txBody>
          <a:bodyPr vert="horz" wrap="square" lIns="0" tIns="12700" rIns="0" bIns="0" rtlCol="0">
            <a:spAutoFit/>
          </a:bodyPr>
          <a:lstStyle/>
          <a:p>
            <a:pPr marL="12700">
              <a:lnSpc>
                <a:spcPct val="100000"/>
              </a:lnSpc>
              <a:spcBef>
                <a:spcPts val="100"/>
              </a:spcBef>
            </a:pPr>
            <a:r>
              <a:rPr sz="2000" b="1" spc="-25" dirty="0">
                <a:solidFill>
                  <a:srgbClr val="FFFFFF"/>
                </a:solidFill>
                <a:latin typeface="Arial"/>
                <a:cs typeface="Arial"/>
              </a:rPr>
              <a:t>PRESENTATION</a:t>
            </a:r>
            <a:r>
              <a:rPr sz="2000" b="1" spc="-65" dirty="0">
                <a:solidFill>
                  <a:srgbClr val="FFFFFF"/>
                </a:solidFill>
                <a:latin typeface="Arial"/>
                <a:cs typeface="Arial"/>
              </a:rPr>
              <a:t> </a:t>
            </a:r>
            <a:r>
              <a:rPr sz="2000" b="1" spc="-35" dirty="0">
                <a:solidFill>
                  <a:srgbClr val="FFFFFF"/>
                </a:solidFill>
                <a:latin typeface="Arial"/>
                <a:cs typeface="Arial"/>
              </a:rPr>
              <a:t>LAYOUT</a:t>
            </a:r>
            <a:endParaRPr sz="2000">
              <a:latin typeface="Arial"/>
              <a:cs typeface="Arial"/>
            </a:endParaRPr>
          </a:p>
        </p:txBody>
      </p:sp>
      <p:sp>
        <p:nvSpPr>
          <p:cNvPr id="4" name="object 4"/>
          <p:cNvSpPr txBox="1"/>
          <p:nvPr/>
        </p:nvSpPr>
        <p:spPr>
          <a:xfrm>
            <a:off x="597498" y="1340614"/>
            <a:ext cx="10756301" cy="4219104"/>
          </a:xfrm>
          <a:prstGeom prst="rect">
            <a:avLst/>
          </a:prstGeom>
        </p:spPr>
        <p:txBody>
          <a:bodyPr vert="horz" wrap="square" lIns="0" tIns="12700" rIns="0" bIns="0" rtlCol="0">
            <a:spAutoFit/>
          </a:bodyPr>
          <a:lstStyle/>
          <a:p>
            <a:pPr marL="469900" marR="2927350" indent="-457200">
              <a:lnSpc>
                <a:spcPct val="150000"/>
              </a:lnSpc>
              <a:spcBef>
                <a:spcPts val="100"/>
              </a:spcBef>
              <a:buFont typeface="+mj-lt"/>
              <a:buAutoNum type="arabicPeriod"/>
            </a:pPr>
            <a:r>
              <a:rPr sz="2000" dirty="0">
                <a:latin typeface="Arial"/>
                <a:cs typeface="Arial"/>
              </a:rPr>
              <a:t>Background </a:t>
            </a:r>
            <a:r>
              <a:rPr sz="2000" spc="-5" dirty="0">
                <a:latin typeface="Arial"/>
                <a:cs typeface="Arial"/>
              </a:rPr>
              <a:t>and Context  </a:t>
            </a:r>
            <a:endParaRPr lang="en-US" sz="2000" spc="-5" dirty="0" smtClean="0">
              <a:latin typeface="Arial"/>
              <a:cs typeface="Arial"/>
            </a:endParaRPr>
          </a:p>
          <a:p>
            <a:pPr marL="927100" marR="2927350" lvl="1" indent="-457200">
              <a:lnSpc>
                <a:spcPct val="150000"/>
              </a:lnSpc>
              <a:spcBef>
                <a:spcPts val="100"/>
              </a:spcBef>
              <a:buFont typeface="+mj-lt"/>
              <a:buAutoNum type="arabicParenR"/>
            </a:pPr>
            <a:r>
              <a:rPr lang="en-US" sz="2000" spc="-5" dirty="0" smtClean="0">
                <a:latin typeface="Arial"/>
                <a:cs typeface="Arial"/>
              </a:rPr>
              <a:t>Covid-19 pandemic</a:t>
            </a:r>
          </a:p>
          <a:p>
            <a:pPr marL="927100" marR="2927350" lvl="1" indent="-457200">
              <a:lnSpc>
                <a:spcPct val="150000"/>
              </a:lnSpc>
              <a:spcBef>
                <a:spcPts val="100"/>
              </a:spcBef>
              <a:buFont typeface="+mj-lt"/>
              <a:buAutoNum type="arabicParenR"/>
            </a:pPr>
            <a:r>
              <a:rPr lang="en-US" sz="2000" spc="-5" dirty="0" smtClean="0">
                <a:latin typeface="Arial"/>
                <a:cs typeface="Arial"/>
              </a:rPr>
              <a:t>National Planning Process</a:t>
            </a:r>
            <a:endParaRPr lang="en-US" sz="2000" spc="-5" dirty="0">
              <a:latin typeface="Arial"/>
              <a:cs typeface="Arial"/>
            </a:endParaRPr>
          </a:p>
          <a:p>
            <a:pPr marL="469900" marR="2927350" indent="-457200">
              <a:lnSpc>
                <a:spcPct val="150000"/>
              </a:lnSpc>
              <a:spcBef>
                <a:spcPts val="100"/>
              </a:spcBef>
              <a:buFont typeface="+mj-lt"/>
              <a:buAutoNum type="arabicPeriod"/>
            </a:pPr>
            <a:r>
              <a:rPr sz="2000" spc="-10" dirty="0">
                <a:latin typeface="Arial"/>
                <a:cs typeface="Arial"/>
              </a:rPr>
              <a:t>Vision </a:t>
            </a:r>
            <a:r>
              <a:rPr sz="2000" spc="-5" dirty="0">
                <a:latin typeface="Arial"/>
                <a:cs typeface="Arial"/>
              </a:rPr>
              <a:t>and </a:t>
            </a:r>
            <a:r>
              <a:rPr sz="2000" dirty="0">
                <a:latin typeface="Arial"/>
                <a:cs typeface="Arial"/>
              </a:rPr>
              <a:t>Mission</a:t>
            </a:r>
            <a:r>
              <a:rPr sz="2000" spc="-90" dirty="0">
                <a:latin typeface="Arial"/>
                <a:cs typeface="Arial"/>
              </a:rPr>
              <a:t> </a:t>
            </a:r>
            <a:r>
              <a:rPr sz="2000" dirty="0">
                <a:latin typeface="Arial"/>
                <a:cs typeface="Arial"/>
              </a:rPr>
              <a:t>Statements  </a:t>
            </a:r>
            <a:endParaRPr lang="en-US" sz="2000" dirty="0">
              <a:latin typeface="Arial"/>
              <a:cs typeface="Arial"/>
            </a:endParaRPr>
          </a:p>
          <a:p>
            <a:pPr marL="469900" marR="2927350" indent="-457200">
              <a:lnSpc>
                <a:spcPct val="150000"/>
              </a:lnSpc>
              <a:spcBef>
                <a:spcPts val="100"/>
              </a:spcBef>
              <a:buFont typeface="+mj-lt"/>
              <a:buAutoNum type="arabicPeriod"/>
            </a:pPr>
            <a:r>
              <a:rPr sz="2000" spc="-30" dirty="0">
                <a:latin typeface="Arial"/>
                <a:cs typeface="Arial"/>
              </a:rPr>
              <a:t>Values</a:t>
            </a:r>
            <a:endParaRPr sz="2000" dirty="0">
              <a:latin typeface="Arial"/>
              <a:cs typeface="Arial"/>
            </a:endParaRPr>
          </a:p>
          <a:p>
            <a:pPr marL="469900" indent="-457200">
              <a:lnSpc>
                <a:spcPct val="150000"/>
              </a:lnSpc>
              <a:buFont typeface="+mj-lt"/>
              <a:buAutoNum type="arabicPeriod"/>
            </a:pPr>
            <a:r>
              <a:rPr sz="2000" dirty="0">
                <a:latin typeface="Arial"/>
                <a:cs typeface="Arial"/>
              </a:rPr>
              <a:t>Impact</a:t>
            </a:r>
            <a:r>
              <a:rPr sz="2000" spc="-100" dirty="0">
                <a:latin typeface="Arial"/>
                <a:cs typeface="Arial"/>
              </a:rPr>
              <a:t> </a:t>
            </a:r>
            <a:r>
              <a:rPr sz="2000" dirty="0">
                <a:latin typeface="Arial"/>
                <a:cs typeface="Arial"/>
              </a:rPr>
              <a:t>Statement</a:t>
            </a:r>
            <a:endParaRPr lang="en-US" sz="2000" dirty="0">
              <a:latin typeface="Arial"/>
              <a:cs typeface="Arial"/>
            </a:endParaRPr>
          </a:p>
          <a:p>
            <a:pPr marL="469900" indent="-457200">
              <a:lnSpc>
                <a:spcPct val="150000"/>
              </a:lnSpc>
              <a:buFont typeface="+mj-lt"/>
              <a:buAutoNum type="arabicPeriod"/>
            </a:pPr>
            <a:r>
              <a:rPr sz="2000" spc="-5" dirty="0" err="1">
                <a:latin typeface="Arial"/>
                <a:cs typeface="Arial"/>
              </a:rPr>
              <a:t>Programme’s</a:t>
            </a:r>
            <a:r>
              <a:rPr sz="2000" spc="-5" dirty="0">
                <a:latin typeface="Arial"/>
                <a:cs typeface="Arial"/>
              </a:rPr>
              <a:t>	</a:t>
            </a:r>
            <a:endParaRPr lang="en-US" sz="2000" spc="-5" dirty="0">
              <a:latin typeface="Arial"/>
              <a:cs typeface="Arial"/>
            </a:endParaRPr>
          </a:p>
          <a:p>
            <a:pPr marL="469900" indent="-457200">
              <a:lnSpc>
                <a:spcPct val="150000"/>
              </a:lnSpc>
              <a:buFont typeface="+mj-lt"/>
              <a:buAutoNum type="arabicPeriod"/>
            </a:pPr>
            <a:r>
              <a:rPr sz="2000" dirty="0">
                <a:latin typeface="Arial"/>
                <a:cs typeface="Arial"/>
              </a:rPr>
              <a:t>Strategic </a:t>
            </a:r>
            <a:r>
              <a:rPr sz="2000" spc="-5" dirty="0">
                <a:latin typeface="Arial"/>
                <a:cs typeface="Arial"/>
              </a:rPr>
              <a:t>outcomes, </a:t>
            </a:r>
            <a:r>
              <a:rPr sz="2000" dirty="0">
                <a:latin typeface="Arial"/>
                <a:cs typeface="Arial"/>
              </a:rPr>
              <a:t>targets </a:t>
            </a:r>
            <a:r>
              <a:rPr sz="2000" spc="-5" dirty="0">
                <a:latin typeface="Arial"/>
                <a:cs typeface="Arial"/>
              </a:rPr>
              <a:t>and indicators  </a:t>
            </a:r>
            <a:endParaRPr lang="en-US" sz="2000" spc="-5" dirty="0">
              <a:latin typeface="Arial"/>
              <a:cs typeface="Arial"/>
            </a:endParaRPr>
          </a:p>
          <a:p>
            <a:pPr marL="469900" indent="-457200">
              <a:lnSpc>
                <a:spcPct val="150000"/>
              </a:lnSpc>
              <a:buFont typeface="+mj-lt"/>
              <a:buAutoNum type="arabicPeriod"/>
            </a:pPr>
            <a:r>
              <a:rPr sz="2000" dirty="0">
                <a:latin typeface="Arial"/>
                <a:cs typeface="Arial"/>
              </a:rPr>
              <a:t>Budget</a:t>
            </a:r>
            <a:r>
              <a:rPr sz="2000" spc="-114" dirty="0">
                <a:latin typeface="Arial"/>
                <a:cs typeface="Arial"/>
              </a:rPr>
              <a:t> </a:t>
            </a:r>
            <a:r>
              <a:rPr sz="2000" dirty="0">
                <a:latin typeface="Arial"/>
                <a:cs typeface="Arial"/>
              </a:rPr>
              <a:t>Allocation</a:t>
            </a:r>
          </a:p>
        </p:txBody>
      </p:sp>
      <p:sp>
        <p:nvSpPr>
          <p:cNvPr id="5" name="Slide Number Placeholder 4">
            <a:extLst>
              <a:ext uri="{FF2B5EF4-FFF2-40B4-BE49-F238E27FC236}">
                <a16:creationId xmlns:a16="http://schemas.microsoft.com/office/drawing/2014/main" xmlns="" id="{8A233648-9F01-5346-A2F3-89249CD4E923}"/>
              </a:ext>
            </a:extLst>
          </p:cNvPr>
          <p:cNvSpPr>
            <a:spLocks noGrp="1"/>
          </p:cNvSpPr>
          <p:nvPr>
            <p:ph type="sldNum" sz="quarter" idx="7"/>
          </p:nvPr>
        </p:nvSpPr>
        <p:spPr/>
        <p:txBody>
          <a:bodyPr/>
          <a:lstStyle/>
          <a:p>
            <a:fld id="{B6F15528-21DE-4FAA-801E-634DDDAF4B2B}" type="slidenum">
              <a:rPr lang="en-ZA" smtClean="0"/>
              <a:t>2</a:t>
            </a:fld>
            <a:endParaRPr lang="en-Z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7279005" cy="330200"/>
          </a:xfrm>
          <a:prstGeom prst="rect">
            <a:avLst/>
          </a:prstGeom>
        </p:spPr>
        <p:txBody>
          <a:bodyPr vert="horz" wrap="square" lIns="0" tIns="12700" rIns="0" bIns="0" rtlCol="0">
            <a:spAutoFit/>
          </a:bodyPr>
          <a:lstStyle/>
          <a:p>
            <a:pPr marL="12700">
              <a:lnSpc>
                <a:spcPct val="100000"/>
              </a:lnSpc>
              <a:spcBef>
                <a:spcPts val="100"/>
              </a:spcBef>
            </a:pPr>
            <a:r>
              <a:rPr sz="2000" spc="-5" dirty="0"/>
              <a:t>KEY </a:t>
            </a:r>
            <a:r>
              <a:rPr sz="2000" dirty="0"/>
              <a:t>FOCUS </a:t>
            </a:r>
            <a:r>
              <a:rPr sz="2000" spc="-5" dirty="0"/>
              <a:t>AREAS </a:t>
            </a:r>
            <a:r>
              <a:rPr sz="2000" dirty="0"/>
              <a:t>FOR THE </a:t>
            </a:r>
            <a:r>
              <a:rPr sz="2000" spc="-5" dirty="0"/>
              <a:t>CURRENT </a:t>
            </a:r>
            <a:r>
              <a:rPr sz="2000" dirty="0"/>
              <a:t>PLANNING</a:t>
            </a:r>
            <a:r>
              <a:rPr sz="2000" spc="-195" dirty="0"/>
              <a:t> </a:t>
            </a:r>
            <a:r>
              <a:rPr sz="2000" spc="-5" dirty="0"/>
              <a:t>CYCLE</a:t>
            </a:r>
            <a:endParaRPr sz="2000"/>
          </a:p>
        </p:txBody>
      </p:sp>
      <p:sp>
        <p:nvSpPr>
          <p:cNvPr id="3" name="object 3"/>
          <p:cNvSpPr txBox="1"/>
          <p:nvPr/>
        </p:nvSpPr>
        <p:spPr>
          <a:xfrm>
            <a:off x="597499" y="1499927"/>
            <a:ext cx="10732770" cy="3865879"/>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58220"/>
                </a:solidFill>
                <a:latin typeface="Arial"/>
                <a:cs typeface="Arial"/>
              </a:rPr>
              <a:t>Sector Planning</a:t>
            </a:r>
            <a:r>
              <a:rPr sz="1800" b="1" spc="-5" dirty="0">
                <a:solidFill>
                  <a:srgbClr val="F58220"/>
                </a:solidFill>
                <a:latin typeface="Arial"/>
                <a:cs typeface="Arial"/>
              </a:rPr>
              <a:t> Coordination:</a:t>
            </a:r>
            <a:endParaRPr sz="1800">
              <a:latin typeface="Arial"/>
              <a:cs typeface="Arial"/>
            </a:endParaRPr>
          </a:p>
          <a:p>
            <a:pPr marL="241300" indent="-228600">
              <a:lnSpc>
                <a:spcPct val="100000"/>
              </a:lnSpc>
              <a:buChar char="•"/>
              <a:tabLst>
                <a:tab pos="240665" algn="l"/>
                <a:tab pos="241300" algn="l"/>
              </a:tabLst>
            </a:pPr>
            <a:r>
              <a:rPr sz="1800" spc="-5" dirty="0">
                <a:latin typeface="Arial"/>
                <a:cs typeface="Arial"/>
              </a:rPr>
              <a:t>Coordinate </a:t>
            </a:r>
            <a:r>
              <a:rPr sz="1800" dirty="0">
                <a:latin typeface="Arial"/>
                <a:cs typeface="Arial"/>
              </a:rPr>
              <a:t>the review </a:t>
            </a:r>
            <a:r>
              <a:rPr sz="1800" spc="-5" dirty="0">
                <a:latin typeface="Arial"/>
                <a:cs typeface="Arial"/>
              </a:rPr>
              <a:t>of </a:t>
            </a:r>
            <a:r>
              <a:rPr sz="1800" dirty="0">
                <a:latin typeface="Arial"/>
                <a:cs typeface="Arial"/>
              </a:rPr>
              <a:t>the MTSF </a:t>
            </a:r>
            <a:r>
              <a:rPr sz="1800" spc="-5" dirty="0">
                <a:latin typeface="Arial"/>
                <a:cs typeface="Arial"/>
              </a:rPr>
              <a:t>and </a:t>
            </a:r>
            <a:r>
              <a:rPr sz="1800" dirty="0">
                <a:latin typeface="Arial"/>
                <a:cs typeface="Arial"/>
              </a:rPr>
              <a:t>MTSF </a:t>
            </a:r>
            <a:r>
              <a:rPr sz="1800" spc="-5" dirty="0">
                <a:latin typeface="Arial"/>
                <a:cs typeface="Arial"/>
              </a:rPr>
              <a:t>annual implementation</a:t>
            </a:r>
            <a:r>
              <a:rPr sz="1800" spc="-20" dirty="0">
                <a:latin typeface="Arial"/>
                <a:cs typeface="Arial"/>
              </a:rPr>
              <a:t> </a:t>
            </a:r>
            <a:r>
              <a:rPr sz="1800" spc="-5" dirty="0">
                <a:latin typeface="Arial"/>
                <a:cs typeface="Arial"/>
              </a:rPr>
              <a:t>plans</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Guideline for the </a:t>
            </a:r>
            <a:r>
              <a:rPr sz="1800" spc="-5" dirty="0">
                <a:latin typeface="Arial"/>
                <a:cs typeface="Arial"/>
              </a:rPr>
              <a:t>development of </a:t>
            </a:r>
            <a:r>
              <a:rPr sz="1800" dirty="0">
                <a:latin typeface="Arial"/>
                <a:cs typeface="Arial"/>
              </a:rPr>
              <a:t>sector</a:t>
            </a:r>
            <a:r>
              <a:rPr sz="1800" spc="-10" dirty="0">
                <a:latin typeface="Arial"/>
                <a:cs typeface="Arial"/>
              </a:rPr>
              <a:t> </a:t>
            </a:r>
            <a:r>
              <a:rPr sz="1800" spc="-5" dirty="0">
                <a:latin typeface="Arial"/>
                <a:cs typeface="Arial"/>
              </a:rPr>
              <a:t>plans</a:t>
            </a:r>
            <a:endParaRPr sz="1800">
              <a:latin typeface="Arial"/>
              <a:cs typeface="Arial"/>
            </a:endParaRPr>
          </a:p>
          <a:p>
            <a:pPr>
              <a:lnSpc>
                <a:spcPct val="100000"/>
              </a:lnSpc>
              <a:spcBef>
                <a:spcPts val="30"/>
              </a:spcBef>
              <a:buFont typeface="Arial"/>
              <a:buChar char="•"/>
            </a:pPr>
            <a:endParaRPr sz="1850">
              <a:latin typeface="Arial"/>
              <a:cs typeface="Arial"/>
            </a:endParaRPr>
          </a:p>
          <a:p>
            <a:pPr marL="12700">
              <a:lnSpc>
                <a:spcPct val="100000"/>
              </a:lnSpc>
            </a:pPr>
            <a:r>
              <a:rPr sz="1800" b="1" dirty="0">
                <a:solidFill>
                  <a:srgbClr val="F58220"/>
                </a:solidFill>
                <a:latin typeface="Arial"/>
                <a:cs typeface="Arial"/>
              </a:rPr>
              <a:t>Planning</a:t>
            </a:r>
            <a:r>
              <a:rPr sz="1800" b="1" spc="-75" dirty="0">
                <a:solidFill>
                  <a:srgbClr val="F58220"/>
                </a:solidFill>
                <a:latin typeface="Arial"/>
                <a:cs typeface="Arial"/>
              </a:rPr>
              <a:t> </a:t>
            </a:r>
            <a:r>
              <a:rPr sz="1800" b="1" spc="-5" dirty="0">
                <a:solidFill>
                  <a:srgbClr val="F58220"/>
                </a:solidFill>
                <a:latin typeface="Arial"/>
                <a:cs typeface="Arial"/>
              </a:rPr>
              <a:t>Alignment:</a:t>
            </a:r>
            <a:endParaRPr sz="1800">
              <a:latin typeface="Arial"/>
              <a:cs typeface="Arial"/>
            </a:endParaRPr>
          </a:p>
          <a:p>
            <a:pPr marL="241300" marR="5080" indent="-228600">
              <a:lnSpc>
                <a:spcPct val="100000"/>
              </a:lnSpc>
              <a:buChar char="•"/>
              <a:tabLst>
                <a:tab pos="240665" algn="l"/>
                <a:tab pos="241300" algn="l"/>
              </a:tabLst>
            </a:pPr>
            <a:r>
              <a:rPr sz="1800" dirty="0">
                <a:latin typeface="Arial"/>
                <a:cs typeface="Arial"/>
              </a:rPr>
              <a:t>Ensure that Strategic </a:t>
            </a:r>
            <a:r>
              <a:rPr sz="1800" spc="-5" dirty="0">
                <a:latin typeface="Arial"/>
                <a:cs typeface="Arial"/>
              </a:rPr>
              <a:t>and </a:t>
            </a:r>
            <a:r>
              <a:rPr sz="1800" dirty="0">
                <a:latin typeface="Arial"/>
                <a:cs typeface="Arial"/>
              </a:rPr>
              <a:t>Annual Performance Plans reflects the </a:t>
            </a:r>
            <a:r>
              <a:rPr sz="1800" spc="-5" dirty="0">
                <a:latin typeface="Arial"/>
                <a:cs typeface="Arial"/>
              </a:rPr>
              <a:t>priorities of </a:t>
            </a:r>
            <a:r>
              <a:rPr sz="1800" dirty="0">
                <a:latin typeface="Arial"/>
                <a:cs typeface="Arial"/>
              </a:rPr>
              <a:t>the </a:t>
            </a:r>
            <a:r>
              <a:rPr sz="1800" spc="-40" dirty="0">
                <a:latin typeface="Arial"/>
                <a:cs typeface="Arial"/>
              </a:rPr>
              <a:t>MTSF. </a:t>
            </a:r>
            <a:r>
              <a:rPr sz="1800" dirty="0">
                <a:latin typeface="Arial"/>
                <a:cs typeface="Arial"/>
              </a:rPr>
              <a:t>This </a:t>
            </a:r>
            <a:r>
              <a:rPr sz="1800" spc="-5" dirty="0">
                <a:latin typeface="Arial"/>
                <a:cs typeface="Arial"/>
              </a:rPr>
              <a:t>will</a:t>
            </a:r>
            <a:r>
              <a:rPr sz="1800" spc="-175" dirty="0">
                <a:latin typeface="Arial"/>
                <a:cs typeface="Arial"/>
              </a:rPr>
              <a:t> </a:t>
            </a:r>
            <a:r>
              <a:rPr sz="1800" spc="-5" dirty="0">
                <a:latin typeface="Arial"/>
                <a:cs typeface="Arial"/>
              </a:rPr>
              <a:t>include  impacts, outcomes(where applicable) and performance</a:t>
            </a:r>
            <a:r>
              <a:rPr sz="1800" spc="-15" dirty="0">
                <a:latin typeface="Arial"/>
                <a:cs typeface="Arial"/>
              </a:rPr>
              <a:t> </a:t>
            </a:r>
            <a:r>
              <a:rPr sz="1800" spc="-5" dirty="0">
                <a:latin typeface="Arial"/>
                <a:cs typeface="Arial"/>
              </a:rPr>
              <a:t>indicators.</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Monitoring the MTSF through the Electronic Quarterly Performance </a:t>
            </a:r>
            <a:r>
              <a:rPr sz="1800" spc="-5" dirty="0">
                <a:latin typeface="Arial"/>
                <a:cs typeface="Arial"/>
              </a:rPr>
              <a:t>Reporting</a:t>
            </a:r>
            <a:r>
              <a:rPr sz="1800" spc="-30" dirty="0">
                <a:latin typeface="Arial"/>
                <a:cs typeface="Arial"/>
              </a:rPr>
              <a:t> </a:t>
            </a:r>
            <a:r>
              <a:rPr sz="1800" dirty="0">
                <a:latin typeface="Arial"/>
                <a:cs typeface="Arial"/>
              </a:rPr>
              <a:t>System.</a:t>
            </a:r>
            <a:endParaRPr sz="1800">
              <a:latin typeface="Arial"/>
              <a:cs typeface="Arial"/>
            </a:endParaRPr>
          </a:p>
          <a:p>
            <a:pPr>
              <a:lnSpc>
                <a:spcPct val="100000"/>
              </a:lnSpc>
              <a:spcBef>
                <a:spcPts val="35"/>
              </a:spcBef>
              <a:buFont typeface="Arial"/>
              <a:buChar char="•"/>
            </a:pPr>
            <a:endParaRPr sz="1850">
              <a:latin typeface="Arial"/>
              <a:cs typeface="Arial"/>
            </a:endParaRPr>
          </a:p>
          <a:p>
            <a:pPr marL="12700">
              <a:lnSpc>
                <a:spcPct val="100000"/>
              </a:lnSpc>
            </a:pPr>
            <a:r>
              <a:rPr sz="1800" b="1" spc="-5" dirty="0">
                <a:solidFill>
                  <a:srgbClr val="F58220"/>
                </a:solidFill>
                <a:latin typeface="Arial"/>
                <a:cs typeface="Arial"/>
              </a:rPr>
              <a:t>Resource</a:t>
            </a:r>
            <a:r>
              <a:rPr sz="1800" b="1" spc="-10" dirty="0">
                <a:solidFill>
                  <a:srgbClr val="F58220"/>
                </a:solidFill>
                <a:latin typeface="Arial"/>
                <a:cs typeface="Arial"/>
              </a:rPr>
              <a:t> </a:t>
            </a:r>
            <a:r>
              <a:rPr sz="1800" b="1" dirty="0">
                <a:solidFill>
                  <a:srgbClr val="F58220"/>
                </a:solidFill>
                <a:latin typeface="Arial"/>
                <a:cs typeface="Arial"/>
              </a:rPr>
              <a:t>Planning:</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Ensure </a:t>
            </a:r>
            <a:r>
              <a:rPr sz="1800" spc="-5" dirty="0">
                <a:latin typeface="Arial"/>
                <a:cs typeface="Arial"/>
              </a:rPr>
              <a:t>priorities of </a:t>
            </a:r>
            <a:r>
              <a:rPr sz="1800" dirty="0">
                <a:latin typeface="Arial"/>
                <a:cs typeface="Arial"/>
              </a:rPr>
              <a:t>the MTSF </a:t>
            </a:r>
            <a:r>
              <a:rPr sz="1800" spc="-5" dirty="0">
                <a:latin typeface="Arial"/>
                <a:cs typeface="Arial"/>
              </a:rPr>
              <a:t>are prioritised in </a:t>
            </a:r>
            <a:r>
              <a:rPr sz="1800" dirty="0">
                <a:latin typeface="Arial"/>
                <a:cs typeface="Arial"/>
              </a:rPr>
              <a:t>the </a:t>
            </a:r>
            <a:r>
              <a:rPr sz="1800" spc="-5" dirty="0">
                <a:latin typeface="Arial"/>
                <a:cs typeface="Arial"/>
              </a:rPr>
              <a:t>budget</a:t>
            </a:r>
            <a:r>
              <a:rPr sz="1800" spc="-15" dirty="0">
                <a:latin typeface="Arial"/>
                <a:cs typeface="Arial"/>
              </a:rPr>
              <a:t> </a:t>
            </a:r>
            <a:r>
              <a:rPr sz="1800" spc="-5" dirty="0">
                <a:latin typeface="Arial"/>
                <a:cs typeface="Arial"/>
              </a:rPr>
              <a:t>process;</a:t>
            </a:r>
            <a:endParaRPr sz="1800">
              <a:latin typeface="Arial"/>
              <a:cs typeface="Arial"/>
            </a:endParaRPr>
          </a:p>
          <a:p>
            <a:pPr marL="241300" marR="411480" indent="-228600">
              <a:lnSpc>
                <a:spcPct val="100000"/>
              </a:lnSpc>
              <a:buChar char="•"/>
              <a:tabLst>
                <a:tab pos="240665" algn="l"/>
                <a:tab pos="241300" algn="l"/>
              </a:tabLst>
            </a:pPr>
            <a:r>
              <a:rPr sz="1800" dirty="0">
                <a:latin typeface="Arial"/>
                <a:cs typeface="Arial"/>
              </a:rPr>
              <a:t>Participate </a:t>
            </a:r>
            <a:r>
              <a:rPr sz="1800" spc="-5" dirty="0">
                <a:latin typeface="Arial"/>
                <a:cs typeface="Arial"/>
              </a:rPr>
              <a:t>in </a:t>
            </a:r>
            <a:r>
              <a:rPr sz="1800" dirty="0">
                <a:latin typeface="Arial"/>
                <a:cs typeface="Arial"/>
              </a:rPr>
              <a:t>Budget </a:t>
            </a:r>
            <a:r>
              <a:rPr sz="1800" spc="-5" dirty="0">
                <a:latin typeface="Arial"/>
                <a:cs typeface="Arial"/>
              </a:rPr>
              <a:t>as </a:t>
            </a:r>
            <a:r>
              <a:rPr sz="1800" dirty="0">
                <a:latin typeface="Arial"/>
                <a:cs typeface="Arial"/>
              </a:rPr>
              <a:t>a member </a:t>
            </a:r>
            <a:r>
              <a:rPr sz="1800" spc="-5" dirty="0">
                <a:latin typeface="Arial"/>
                <a:cs typeface="Arial"/>
              </a:rPr>
              <a:t>of </a:t>
            </a:r>
            <a:r>
              <a:rPr sz="1800" dirty="0">
                <a:latin typeface="Arial"/>
                <a:cs typeface="Arial"/>
              </a:rPr>
              <a:t>the Medium </a:t>
            </a:r>
            <a:r>
              <a:rPr sz="1800" spc="-55" dirty="0">
                <a:latin typeface="Arial"/>
                <a:cs typeface="Arial"/>
              </a:rPr>
              <a:t>Term </a:t>
            </a:r>
            <a:r>
              <a:rPr sz="1800" dirty="0">
                <a:latin typeface="Arial"/>
                <a:cs typeface="Arial"/>
              </a:rPr>
              <a:t>Expenditure </a:t>
            </a:r>
            <a:r>
              <a:rPr sz="1800" spc="-5" dirty="0">
                <a:latin typeface="Arial"/>
                <a:cs typeface="Arial"/>
              </a:rPr>
              <a:t>Committee and </a:t>
            </a:r>
            <a:r>
              <a:rPr sz="1800" dirty="0">
                <a:latin typeface="Arial"/>
                <a:cs typeface="Arial"/>
              </a:rPr>
              <a:t>Function </a:t>
            </a:r>
            <a:r>
              <a:rPr sz="1800" spc="-5" dirty="0">
                <a:latin typeface="Arial"/>
                <a:cs typeface="Arial"/>
              </a:rPr>
              <a:t>group  </a:t>
            </a:r>
            <a:r>
              <a:rPr sz="1800" dirty="0">
                <a:latin typeface="Arial"/>
                <a:cs typeface="Arial"/>
              </a:rPr>
              <a:t>meetings;</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Identifying key </a:t>
            </a:r>
            <a:r>
              <a:rPr sz="1800" spc="-5" dirty="0">
                <a:latin typeface="Arial"/>
                <a:cs typeface="Arial"/>
              </a:rPr>
              <a:t>drivers and </a:t>
            </a:r>
            <a:r>
              <a:rPr sz="1800" dirty="0">
                <a:latin typeface="Arial"/>
                <a:cs typeface="Arial"/>
              </a:rPr>
              <a:t>risks to </a:t>
            </a:r>
            <a:r>
              <a:rPr sz="1800" spc="-5" dirty="0">
                <a:latin typeface="Arial"/>
                <a:cs typeface="Arial"/>
              </a:rPr>
              <a:t>inform </a:t>
            </a:r>
            <a:r>
              <a:rPr sz="1800" dirty="0">
                <a:latin typeface="Arial"/>
                <a:cs typeface="Arial"/>
              </a:rPr>
              <a:t>“fore sighting” </a:t>
            </a:r>
            <a:r>
              <a:rPr sz="1800" spc="-5" dirty="0">
                <a:latin typeface="Arial"/>
                <a:cs typeface="Arial"/>
              </a:rPr>
              <a:t>and </a:t>
            </a:r>
            <a:r>
              <a:rPr sz="1800" dirty="0">
                <a:latin typeface="Arial"/>
                <a:cs typeface="Arial"/>
              </a:rPr>
              <a:t>sector</a:t>
            </a:r>
            <a:r>
              <a:rPr sz="1800" spc="-20" dirty="0">
                <a:latin typeface="Arial"/>
                <a:cs typeface="Arial"/>
              </a:rPr>
              <a:t> </a:t>
            </a:r>
            <a:r>
              <a:rPr sz="1800" spc="-5" dirty="0">
                <a:latin typeface="Arial"/>
                <a:cs typeface="Arial"/>
              </a:rPr>
              <a:t>analysis.</a:t>
            </a:r>
            <a:endParaRPr sz="1800">
              <a:latin typeface="Arial"/>
              <a:cs typeface="Arial"/>
            </a:endParaRPr>
          </a:p>
        </p:txBody>
      </p:sp>
      <p:sp>
        <p:nvSpPr>
          <p:cNvPr id="4" name="Slide Number Placeholder 3">
            <a:extLst>
              <a:ext uri="{FF2B5EF4-FFF2-40B4-BE49-F238E27FC236}">
                <a16:creationId xmlns:a16="http://schemas.microsoft.com/office/drawing/2014/main" xmlns="" id="{B2B75B87-6B38-E540-8136-005370C0D922}"/>
              </a:ext>
            </a:extLst>
          </p:cNvPr>
          <p:cNvSpPr>
            <a:spLocks noGrp="1"/>
          </p:cNvSpPr>
          <p:nvPr>
            <p:ph type="sldNum" sz="quarter" idx="7"/>
          </p:nvPr>
        </p:nvSpPr>
        <p:spPr/>
        <p:txBody>
          <a:bodyPr/>
          <a:lstStyle/>
          <a:p>
            <a:fld id="{B6F15528-21DE-4FAA-801E-634DDDAF4B2B}" type="slidenum">
              <a:rPr lang="en-ZA" smtClean="0"/>
              <a:t>20</a:t>
            </a:fld>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7279005" cy="330200"/>
          </a:xfrm>
          <a:prstGeom prst="rect">
            <a:avLst/>
          </a:prstGeom>
        </p:spPr>
        <p:txBody>
          <a:bodyPr vert="horz" wrap="square" lIns="0" tIns="12700" rIns="0" bIns="0" rtlCol="0">
            <a:spAutoFit/>
          </a:bodyPr>
          <a:lstStyle/>
          <a:p>
            <a:pPr marL="12700">
              <a:lnSpc>
                <a:spcPct val="100000"/>
              </a:lnSpc>
              <a:spcBef>
                <a:spcPts val="100"/>
              </a:spcBef>
            </a:pPr>
            <a:r>
              <a:rPr sz="2000" spc="-5" dirty="0"/>
              <a:t>KEY </a:t>
            </a:r>
            <a:r>
              <a:rPr sz="2000" dirty="0"/>
              <a:t>FOCUS </a:t>
            </a:r>
            <a:r>
              <a:rPr sz="2000" spc="-5" dirty="0"/>
              <a:t>AREAS </a:t>
            </a:r>
            <a:r>
              <a:rPr sz="2000" dirty="0"/>
              <a:t>FOR THE </a:t>
            </a:r>
            <a:r>
              <a:rPr sz="2000" spc="-5" dirty="0"/>
              <a:t>CURRENT </a:t>
            </a:r>
            <a:r>
              <a:rPr sz="2000" dirty="0"/>
              <a:t>PLANNING</a:t>
            </a:r>
            <a:r>
              <a:rPr sz="2000" spc="-195" dirty="0"/>
              <a:t> </a:t>
            </a:r>
            <a:r>
              <a:rPr sz="2000" spc="-5" dirty="0"/>
              <a:t>CYCLE</a:t>
            </a:r>
            <a:endParaRPr sz="2000"/>
          </a:p>
        </p:txBody>
      </p:sp>
      <p:sp>
        <p:nvSpPr>
          <p:cNvPr id="3" name="object 3"/>
          <p:cNvSpPr txBox="1"/>
          <p:nvPr/>
        </p:nvSpPr>
        <p:spPr>
          <a:xfrm>
            <a:off x="597499" y="1499927"/>
            <a:ext cx="10699115" cy="2768600"/>
          </a:xfrm>
          <a:prstGeom prst="rect">
            <a:avLst/>
          </a:prstGeom>
        </p:spPr>
        <p:txBody>
          <a:bodyPr vert="horz" wrap="square" lIns="0" tIns="12700" rIns="0" bIns="0" rtlCol="0">
            <a:spAutoFit/>
          </a:bodyPr>
          <a:lstStyle/>
          <a:p>
            <a:pPr marL="12700" algn="just">
              <a:lnSpc>
                <a:spcPct val="100000"/>
              </a:lnSpc>
              <a:spcBef>
                <a:spcPts val="100"/>
              </a:spcBef>
            </a:pPr>
            <a:r>
              <a:rPr sz="1800" b="1" dirty="0">
                <a:solidFill>
                  <a:srgbClr val="F58220"/>
                </a:solidFill>
                <a:latin typeface="Arial"/>
                <a:cs typeface="Arial"/>
              </a:rPr>
              <a:t>Spatial</a:t>
            </a:r>
            <a:r>
              <a:rPr sz="1800" b="1" spc="-5" dirty="0">
                <a:solidFill>
                  <a:srgbClr val="F58220"/>
                </a:solidFill>
                <a:latin typeface="Arial"/>
                <a:cs typeface="Arial"/>
              </a:rPr>
              <a:t> </a:t>
            </a:r>
            <a:r>
              <a:rPr sz="1800" b="1" dirty="0">
                <a:solidFill>
                  <a:srgbClr val="F58220"/>
                </a:solidFill>
                <a:latin typeface="Arial"/>
                <a:cs typeface="Arial"/>
              </a:rPr>
              <a:t>Planning:</a:t>
            </a:r>
            <a:endParaRPr sz="1800">
              <a:latin typeface="Arial"/>
              <a:cs typeface="Arial"/>
            </a:endParaRPr>
          </a:p>
          <a:p>
            <a:pPr marL="12700" algn="just">
              <a:lnSpc>
                <a:spcPct val="100000"/>
              </a:lnSpc>
            </a:pPr>
            <a:r>
              <a:rPr sz="1800" b="1" dirty="0">
                <a:latin typeface="Arial"/>
                <a:cs typeface="Arial"/>
              </a:rPr>
              <a:t>Guidance based on the</a:t>
            </a:r>
            <a:r>
              <a:rPr sz="1800" b="1" spc="-5" dirty="0">
                <a:latin typeface="Arial"/>
                <a:cs typeface="Arial"/>
              </a:rPr>
              <a:t> NSDF:</a:t>
            </a:r>
            <a:endParaRPr sz="1800">
              <a:latin typeface="Arial"/>
              <a:cs typeface="Arial"/>
            </a:endParaRPr>
          </a:p>
          <a:p>
            <a:pPr marL="241300" marR="10160" indent="-228600" algn="just">
              <a:lnSpc>
                <a:spcPct val="100000"/>
              </a:lnSpc>
              <a:buChar char="•"/>
              <a:tabLst>
                <a:tab pos="241300" algn="l"/>
              </a:tabLst>
            </a:pPr>
            <a:r>
              <a:rPr sz="1800" spc="-5" dirty="0">
                <a:latin typeface="Arial"/>
                <a:cs typeface="Arial"/>
              </a:rPr>
              <a:t>Drawing on </a:t>
            </a:r>
            <a:r>
              <a:rPr sz="1800" dirty="0">
                <a:latin typeface="Arial"/>
                <a:cs typeface="Arial"/>
              </a:rPr>
              <a:t>the (draft) </a:t>
            </a:r>
            <a:r>
              <a:rPr sz="1800" spc="-45" dirty="0">
                <a:latin typeface="Arial"/>
                <a:cs typeface="Arial"/>
              </a:rPr>
              <a:t>NSDF, </a:t>
            </a:r>
            <a:r>
              <a:rPr sz="1800" spc="-5" dirty="0">
                <a:latin typeface="Arial"/>
                <a:cs typeface="Arial"/>
              </a:rPr>
              <a:t>provide an overview of </a:t>
            </a:r>
            <a:r>
              <a:rPr sz="1800" dirty="0">
                <a:latin typeface="Arial"/>
                <a:cs typeface="Arial"/>
              </a:rPr>
              <a:t>the role </a:t>
            </a:r>
            <a:r>
              <a:rPr sz="1800" spc="-5" dirty="0">
                <a:latin typeface="Arial"/>
                <a:cs typeface="Arial"/>
              </a:rPr>
              <a:t>of </a:t>
            </a:r>
            <a:r>
              <a:rPr sz="1800" dirty="0">
                <a:latin typeface="Arial"/>
                <a:cs typeface="Arial"/>
              </a:rPr>
              <a:t>various settlements </a:t>
            </a:r>
            <a:r>
              <a:rPr sz="1800" spc="-5" dirty="0">
                <a:latin typeface="Arial"/>
                <a:cs typeface="Arial"/>
              </a:rPr>
              <a:t>in </a:t>
            </a:r>
            <a:r>
              <a:rPr sz="1800" dirty="0">
                <a:latin typeface="Arial"/>
                <a:cs typeface="Arial"/>
              </a:rPr>
              <a:t>the </a:t>
            </a:r>
            <a:r>
              <a:rPr sz="1800" spc="-5" dirty="0">
                <a:latin typeface="Arial"/>
                <a:cs typeface="Arial"/>
              </a:rPr>
              <a:t>district within  </a:t>
            </a:r>
            <a:r>
              <a:rPr sz="1800" dirty="0">
                <a:latin typeface="Arial"/>
                <a:cs typeface="Arial"/>
              </a:rPr>
              <a:t>the </a:t>
            </a:r>
            <a:r>
              <a:rPr sz="1800" spc="-5" dirty="0">
                <a:latin typeface="Arial"/>
                <a:cs typeface="Arial"/>
              </a:rPr>
              <a:t>overall hierarchy of </a:t>
            </a:r>
            <a:r>
              <a:rPr sz="1800" dirty="0">
                <a:latin typeface="Arial"/>
                <a:cs typeface="Arial"/>
              </a:rPr>
              <a:t>settlements </a:t>
            </a:r>
            <a:r>
              <a:rPr sz="1800" spc="-5" dirty="0">
                <a:latin typeface="Arial"/>
                <a:cs typeface="Arial"/>
              </a:rPr>
              <a:t>in </a:t>
            </a:r>
            <a:r>
              <a:rPr sz="1800" dirty="0">
                <a:latin typeface="Arial"/>
                <a:cs typeface="Arial"/>
              </a:rPr>
              <a:t>the </a:t>
            </a:r>
            <a:r>
              <a:rPr sz="1800" spc="-20" dirty="0">
                <a:latin typeface="Arial"/>
                <a:cs typeface="Arial"/>
              </a:rPr>
              <a:t>country, </a:t>
            </a:r>
            <a:r>
              <a:rPr sz="1800" spc="-5" dirty="0">
                <a:latin typeface="Arial"/>
                <a:cs typeface="Arial"/>
              </a:rPr>
              <a:t>with associated </a:t>
            </a:r>
            <a:r>
              <a:rPr sz="1800" dirty="0">
                <a:latin typeface="Arial"/>
                <a:cs typeface="Arial"/>
              </a:rPr>
              <a:t>minimum </a:t>
            </a:r>
            <a:r>
              <a:rPr sz="1800" spc="-5" dirty="0">
                <a:latin typeface="Arial"/>
                <a:cs typeface="Arial"/>
              </a:rPr>
              <a:t>levels of </a:t>
            </a:r>
            <a:r>
              <a:rPr sz="1800" dirty="0">
                <a:latin typeface="Arial"/>
                <a:cs typeface="Arial"/>
              </a:rPr>
              <a:t>social services re-  </a:t>
            </a:r>
            <a:r>
              <a:rPr sz="1800" spc="-5" dirty="0">
                <a:latin typeface="Arial"/>
                <a:cs typeface="Arial"/>
              </a:rPr>
              <a:t>quired</a:t>
            </a:r>
            <a:endParaRPr sz="1800">
              <a:latin typeface="Arial"/>
              <a:cs typeface="Arial"/>
            </a:endParaRPr>
          </a:p>
          <a:p>
            <a:pPr marL="241300" indent="-228600" algn="just">
              <a:lnSpc>
                <a:spcPct val="100000"/>
              </a:lnSpc>
              <a:buChar char="•"/>
              <a:tabLst>
                <a:tab pos="241300" algn="l"/>
              </a:tabLst>
            </a:pPr>
            <a:r>
              <a:rPr sz="1800" spc="-5" dirty="0">
                <a:latin typeface="Arial"/>
                <a:cs typeface="Arial"/>
              </a:rPr>
              <a:t>Confirming </a:t>
            </a:r>
            <a:r>
              <a:rPr sz="1800" dirty="0">
                <a:latin typeface="Arial"/>
                <a:cs typeface="Arial"/>
              </a:rPr>
              <a:t>spatial </a:t>
            </a:r>
            <a:r>
              <a:rPr sz="1800" spc="-5" dirty="0">
                <a:latin typeface="Arial"/>
                <a:cs typeface="Arial"/>
              </a:rPr>
              <a:t>action areas </a:t>
            </a:r>
            <a:r>
              <a:rPr sz="1800" dirty="0">
                <a:latin typeface="Arial"/>
                <a:cs typeface="Arial"/>
              </a:rPr>
              <a:t>that </a:t>
            </a:r>
            <a:r>
              <a:rPr sz="1800" spc="-5" dirty="0">
                <a:latin typeface="Arial"/>
                <a:cs typeface="Arial"/>
              </a:rPr>
              <a:t>affects </a:t>
            </a:r>
            <a:r>
              <a:rPr sz="1800" dirty="0">
                <a:latin typeface="Arial"/>
                <a:cs typeface="Arial"/>
              </a:rPr>
              <a:t>the </a:t>
            </a:r>
            <a:r>
              <a:rPr sz="1800" spc="-5" dirty="0">
                <a:latin typeface="Arial"/>
                <a:cs typeface="Arial"/>
              </a:rPr>
              <a:t>district and implications </a:t>
            </a:r>
            <a:r>
              <a:rPr sz="1800" dirty="0">
                <a:latin typeface="Arial"/>
                <a:cs typeface="Arial"/>
              </a:rPr>
              <a:t>for</a:t>
            </a:r>
            <a:r>
              <a:rPr sz="1800" spc="-15" dirty="0">
                <a:latin typeface="Arial"/>
                <a:cs typeface="Arial"/>
              </a:rPr>
              <a:t> </a:t>
            </a:r>
            <a:r>
              <a:rPr sz="1800" dirty="0">
                <a:latin typeface="Arial"/>
                <a:cs typeface="Arial"/>
              </a:rPr>
              <a:t>strategy</a:t>
            </a:r>
            <a:endParaRPr sz="1800">
              <a:latin typeface="Arial"/>
              <a:cs typeface="Arial"/>
            </a:endParaRPr>
          </a:p>
          <a:p>
            <a:pPr>
              <a:lnSpc>
                <a:spcPct val="100000"/>
              </a:lnSpc>
              <a:spcBef>
                <a:spcPts val="30"/>
              </a:spcBef>
            </a:pPr>
            <a:endParaRPr sz="1850">
              <a:latin typeface="Arial"/>
              <a:cs typeface="Arial"/>
            </a:endParaRPr>
          </a:p>
          <a:p>
            <a:pPr marL="12700">
              <a:lnSpc>
                <a:spcPct val="100000"/>
              </a:lnSpc>
            </a:pPr>
            <a:r>
              <a:rPr sz="1800" b="1" spc="-5" dirty="0">
                <a:latin typeface="Arial"/>
                <a:cs typeface="Arial"/>
              </a:rPr>
              <a:t>Confirm </a:t>
            </a:r>
            <a:r>
              <a:rPr sz="1800" b="1" dirty="0">
                <a:latin typeface="Arial"/>
                <a:cs typeface="Arial"/>
              </a:rPr>
              <a:t>whether PHDAs </a:t>
            </a:r>
            <a:r>
              <a:rPr sz="1800" b="1" spc="-5" dirty="0">
                <a:latin typeface="Arial"/>
                <a:cs typeface="Arial"/>
              </a:rPr>
              <a:t>are </a:t>
            </a:r>
            <a:r>
              <a:rPr sz="1800" b="1" dirty="0">
                <a:latin typeface="Arial"/>
                <a:cs typeface="Arial"/>
              </a:rPr>
              <a:t>planned for the district, </a:t>
            </a:r>
            <a:r>
              <a:rPr sz="1800" b="1" spc="-5" dirty="0">
                <a:latin typeface="Arial"/>
                <a:cs typeface="Arial"/>
              </a:rPr>
              <a:t>and</a:t>
            </a:r>
            <a:r>
              <a:rPr sz="1800" b="1" spc="-20" dirty="0">
                <a:latin typeface="Arial"/>
                <a:cs typeface="Arial"/>
              </a:rPr>
              <a:t> </a:t>
            </a:r>
            <a:r>
              <a:rPr sz="1800" b="1" dirty="0">
                <a:latin typeface="Arial"/>
                <a:cs typeface="Arial"/>
              </a:rPr>
              <a:t>where</a:t>
            </a:r>
            <a:endParaRPr sz="1800">
              <a:latin typeface="Arial"/>
              <a:cs typeface="Arial"/>
            </a:endParaRPr>
          </a:p>
          <a:p>
            <a:pPr>
              <a:lnSpc>
                <a:spcPct val="100000"/>
              </a:lnSpc>
              <a:spcBef>
                <a:spcPts val="35"/>
              </a:spcBef>
            </a:pPr>
            <a:endParaRPr sz="1850">
              <a:latin typeface="Arial"/>
              <a:cs typeface="Arial"/>
            </a:endParaRPr>
          </a:p>
          <a:p>
            <a:pPr marL="12700">
              <a:lnSpc>
                <a:spcPct val="100000"/>
              </a:lnSpc>
            </a:pPr>
            <a:r>
              <a:rPr sz="1800" b="1" dirty="0">
                <a:latin typeface="Arial"/>
                <a:cs typeface="Arial"/>
              </a:rPr>
              <a:t>Project </a:t>
            </a:r>
            <a:r>
              <a:rPr sz="1800" b="1" spc="-5" dirty="0">
                <a:latin typeface="Arial"/>
                <a:cs typeface="Arial"/>
              </a:rPr>
              <a:t>specific </a:t>
            </a:r>
            <a:r>
              <a:rPr sz="1800" b="1" dirty="0">
                <a:latin typeface="Arial"/>
                <a:cs typeface="Arial"/>
              </a:rPr>
              <a:t>information where departments have provided information to </a:t>
            </a:r>
            <a:r>
              <a:rPr sz="1800" b="1" spc="-5" dirty="0">
                <a:latin typeface="Arial"/>
                <a:cs typeface="Arial"/>
              </a:rPr>
              <a:t>DPME as shape</a:t>
            </a:r>
            <a:r>
              <a:rPr sz="1800" b="1" spc="-85" dirty="0">
                <a:latin typeface="Arial"/>
                <a:cs typeface="Arial"/>
              </a:rPr>
              <a:t> </a:t>
            </a:r>
            <a:r>
              <a:rPr sz="1800" b="1" dirty="0">
                <a:latin typeface="Arial"/>
                <a:cs typeface="Arial"/>
              </a:rPr>
              <a:t>files</a:t>
            </a:r>
            <a:endParaRPr sz="1800">
              <a:latin typeface="Arial"/>
              <a:cs typeface="Arial"/>
            </a:endParaRPr>
          </a:p>
        </p:txBody>
      </p:sp>
      <p:sp>
        <p:nvSpPr>
          <p:cNvPr id="4" name="Slide Number Placeholder 3">
            <a:extLst>
              <a:ext uri="{FF2B5EF4-FFF2-40B4-BE49-F238E27FC236}">
                <a16:creationId xmlns:a16="http://schemas.microsoft.com/office/drawing/2014/main" xmlns="" id="{A228AF64-9F65-D34C-AC86-9DA091E5FC67}"/>
              </a:ext>
            </a:extLst>
          </p:cNvPr>
          <p:cNvSpPr>
            <a:spLocks noGrp="1"/>
          </p:cNvSpPr>
          <p:nvPr>
            <p:ph type="sldNum" sz="quarter" idx="7"/>
          </p:nvPr>
        </p:nvSpPr>
        <p:spPr/>
        <p:txBody>
          <a:bodyPr/>
          <a:lstStyle/>
          <a:p>
            <a:fld id="{B6F15528-21DE-4FAA-801E-634DDDAF4B2B}" type="slidenum">
              <a:rPr lang="en-ZA" smtClean="0"/>
              <a:t>21</a:t>
            </a:fld>
            <a:endParaRPr lang="en-Z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8192134" cy="330200"/>
          </a:xfrm>
          <a:prstGeom prst="rect">
            <a:avLst/>
          </a:prstGeom>
        </p:spPr>
        <p:txBody>
          <a:bodyPr vert="horz" wrap="square" lIns="0" tIns="12700" rIns="0" bIns="0" rtlCol="0">
            <a:spAutoFit/>
          </a:bodyPr>
          <a:lstStyle/>
          <a:p>
            <a:pPr marL="12700">
              <a:lnSpc>
                <a:spcPct val="100000"/>
              </a:lnSpc>
              <a:spcBef>
                <a:spcPts val="100"/>
              </a:spcBef>
            </a:pPr>
            <a:r>
              <a:rPr sz="2000" dirty="0"/>
              <a:t>MEASURING OUR PERFORMANCE: PLANNING </a:t>
            </a:r>
            <a:r>
              <a:rPr sz="2000" spc="-20" dirty="0"/>
              <a:t>COORDINATION</a:t>
            </a:r>
            <a:r>
              <a:rPr sz="2000" spc="-45" dirty="0"/>
              <a:t> </a:t>
            </a:r>
            <a:r>
              <a:rPr sz="2000" spc="-5" dirty="0"/>
              <a:t>2B</a:t>
            </a:r>
            <a:endParaRPr sz="2000"/>
          </a:p>
        </p:txBody>
      </p:sp>
      <p:sp>
        <p:nvSpPr>
          <p:cNvPr id="3" name="object 3"/>
          <p:cNvSpPr txBox="1"/>
          <p:nvPr/>
        </p:nvSpPr>
        <p:spPr>
          <a:xfrm>
            <a:off x="597499" y="1499927"/>
            <a:ext cx="10821035" cy="3865879"/>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58220"/>
                </a:solidFill>
                <a:latin typeface="Arial"/>
                <a:cs typeface="Arial"/>
              </a:rPr>
              <a:t>Strategic Plan</a:t>
            </a:r>
            <a:r>
              <a:rPr sz="1800" b="1" spc="-5" dirty="0">
                <a:solidFill>
                  <a:srgbClr val="F58220"/>
                </a:solidFill>
                <a:latin typeface="Arial"/>
                <a:cs typeface="Arial"/>
              </a:rPr>
              <a:t> </a:t>
            </a:r>
            <a:r>
              <a:rPr sz="1800" b="1" dirty="0">
                <a:solidFill>
                  <a:srgbClr val="F58220"/>
                </a:solidFill>
                <a:latin typeface="Arial"/>
                <a:cs typeface="Arial"/>
              </a:rPr>
              <a:t>Focus</a:t>
            </a:r>
            <a:endParaRPr sz="1800">
              <a:latin typeface="Arial"/>
              <a:cs typeface="Arial"/>
            </a:endParaRPr>
          </a:p>
          <a:p>
            <a:pPr>
              <a:lnSpc>
                <a:spcPct val="100000"/>
              </a:lnSpc>
              <a:spcBef>
                <a:spcPts val="30"/>
              </a:spcBef>
            </a:pPr>
            <a:endParaRPr sz="1850">
              <a:latin typeface="Arial"/>
              <a:cs typeface="Arial"/>
            </a:endParaRPr>
          </a:p>
          <a:p>
            <a:pPr marL="12700">
              <a:lnSpc>
                <a:spcPct val="100000"/>
              </a:lnSpc>
            </a:pPr>
            <a:r>
              <a:rPr sz="1800" b="1" dirty="0">
                <a:latin typeface="Arial"/>
                <a:cs typeface="Arial"/>
              </a:rPr>
              <a:t>MTSF Priority</a:t>
            </a:r>
            <a:r>
              <a:rPr sz="1800" b="1" spc="-5" dirty="0">
                <a:latin typeface="Arial"/>
                <a:cs typeface="Arial"/>
              </a:rPr>
              <a:t> supported</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Priority </a:t>
            </a:r>
            <a:r>
              <a:rPr sz="1800" spc="-5" dirty="0">
                <a:latin typeface="Arial"/>
                <a:cs typeface="Arial"/>
              </a:rPr>
              <a:t>1: Capable, </a:t>
            </a:r>
            <a:r>
              <a:rPr sz="1800" dirty="0">
                <a:latin typeface="Arial"/>
                <a:cs typeface="Arial"/>
              </a:rPr>
              <a:t>Ethical </a:t>
            </a:r>
            <a:r>
              <a:rPr sz="1800" spc="-5" dirty="0">
                <a:latin typeface="Arial"/>
                <a:cs typeface="Arial"/>
              </a:rPr>
              <a:t>and Developmental</a:t>
            </a:r>
            <a:r>
              <a:rPr sz="1800" spc="-15" dirty="0">
                <a:latin typeface="Arial"/>
                <a:cs typeface="Arial"/>
              </a:rPr>
              <a:t> </a:t>
            </a:r>
            <a:r>
              <a:rPr sz="1800" dirty="0">
                <a:latin typeface="Arial"/>
                <a:cs typeface="Arial"/>
              </a:rPr>
              <a:t>State</a:t>
            </a:r>
            <a:endParaRPr sz="1800">
              <a:latin typeface="Arial"/>
              <a:cs typeface="Arial"/>
            </a:endParaRPr>
          </a:p>
          <a:p>
            <a:pPr marL="241300" indent="-228600">
              <a:lnSpc>
                <a:spcPct val="100000"/>
              </a:lnSpc>
              <a:buChar char="•"/>
              <a:tabLst>
                <a:tab pos="240665" algn="l"/>
                <a:tab pos="241300" algn="l"/>
              </a:tabLst>
            </a:pPr>
            <a:r>
              <a:rPr sz="1800" dirty="0">
                <a:latin typeface="Arial"/>
                <a:cs typeface="Arial"/>
              </a:rPr>
              <a:t>Priority </a:t>
            </a:r>
            <a:r>
              <a:rPr sz="1800" spc="-5" dirty="0">
                <a:latin typeface="Arial"/>
                <a:cs typeface="Arial"/>
              </a:rPr>
              <a:t>4: </a:t>
            </a:r>
            <a:r>
              <a:rPr sz="1800" dirty="0">
                <a:latin typeface="Arial"/>
                <a:cs typeface="Arial"/>
              </a:rPr>
              <a:t>Spatial Integration, </a:t>
            </a:r>
            <a:r>
              <a:rPr sz="1800" spc="-5" dirty="0">
                <a:latin typeface="Arial"/>
                <a:cs typeface="Arial"/>
              </a:rPr>
              <a:t>Human </a:t>
            </a:r>
            <a:r>
              <a:rPr sz="1800" dirty="0">
                <a:latin typeface="Arial"/>
                <a:cs typeface="Arial"/>
              </a:rPr>
              <a:t>Settlements </a:t>
            </a:r>
            <a:r>
              <a:rPr sz="1800" spc="-5" dirty="0">
                <a:latin typeface="Arial"/>
                <a:cs typeface="Arial"/>
              </a:rPr>
              <a:t>and Local</a:t>
            </a:r>
            <a:r>
              <a:rPr sz="1800" spc="-20" dirty="0">
                <a:latin typeface="Arial"/>
                <a:cs typeface="Arial"/>
              </a:rPr>
              <a:t> </a:t>
            </a:r>
            <a:r>
              <a:rPr sz="1800" dirty="0">
                <a:latin typeface="Arial"/>
                <a:cs typeface="Arial"/>
              </a:rPr>
              <a:t>Government</a:t>
            </a:r>
            <a:endParaRPr sz="1800">
              <a:latin typeface="Arial"/>
              <a:cs typeface="Arial"/>
            </a:endParaRPr>
          </a:p>
          <a:p>
            <a:pPr>
              <a:lnSpc>
                <a:spcPct val="100000"/>
              </a:lnSpc>
              <a:spcBef>
                <a:spcPts val="35"/>
              </a:spcBef>
              <a:buFont typeface="Arial"/>
              <a:buChar char="•"/>
            </a:pPr>
            <a:endParaRPr sz="1850">
              <a:latin typeface="Arial"/>
              <a:cs typeface="Arial"/>
            </a:endParaRPr>
          </a:p>
          <a:p>
            <a:pPr marL="12700">
              <a:lnSpc>
                <a:spcPct val="100000"/>
              </a:lnSpc>
            </a:pPr>
            <a:r>
              <a:rPr sz="1800" b="1" dirty="0">
                <a:latin typeface="Arial"/>
                <a:cs typeface="Arial"/>
              </a:rPr>
              <a:t>Outcomes</a:t>
            </a:r>
            <a:r>
              <a:rPr sz="1800" b="1" spc="-5" dirty="0">
                <a:latin typeface="Arial"/>
                <a:cs typeface="Arial"/>
              </a:rPr>
              <a:t> supported</a:t>
            </a:r>
            <a:endParaRPr sz="1800">
              <a:latin typeface="Arial"/>
              <a:cs typeface="Arial"/>
            </a:endParaRPr>
          </a:p>
          <a:p>
            <a:pPr marL="241300" marR="78740" indent="-228600" algn="just">
              <a:lnSpc>
                <a:spcPct val="100000"/>
              </a:lnSpc>
              <a:buChar char="•"/>
              <a:tabLst>
                <a:tab pos="241300" algn="l"/>
              </a:tabLst>
            </a:pPr>
            <a:r>
              <a:rPr sz="1800" spc="-5" dirty="0">
                <a:latin typeface="Arial"/>
                <a:cs typeface="Arial"/>
              </a:rPr>
              <a:t>Long and </a:t>
            </a:r>
            <a:r>
              <a:rPr sz="1800" dirty="0">
                <a:latin typeface="Arial"/>
                <a:cs typeface="Arial"/>
              </a:rPr>
              <a:t>medium-term </a:t>
            </a:r>
            <a:r>
              <a:rPr sz="1800" spc="-5" dirty="0">
                <a:latin typeface="Arial"/>
                <a:cs typeface="Arial"/>
              </a:rPr>
              <a:t>development agenda is institutionalized into </a:t>
            </a:r>
            <a:r>
              <a:rPr sz="1800" dirty="0">
                <a:latin typeface="Arial"/>
                <a:cs typeface="Arial"/>
              </a:rPr>
              <a:t>a functional, </a:t>
            </a:r>
            <a:r>
              <a:rPr sz="1800" spc="-5" dirty="0">
                <a:latin typeface="Arial"/>
                <a:cs typeface="Arial"/>
              </a:rPr>
              <a:t>integrated government  planning</a:t>
            </a:r>
            <a:r>
              <a:rPr sz="1800" spc="-10" dirty="0">
                <a:latin typeface="Arial"/>
                <a:cs typeface="Arial"/>
              </a:rPr>
              <a:t> </a:t>
            </a:r>
            <a:r>
              <a:rPr sz="1800" dirty="0">
                <a:latin typeface="Arial"/>
                <a:cs typeface="Arial"/>
              </a:rPr>
              <a:t>system</a:t>
            </a:r>
            <a:endParaRPr sz="1800">
              <a:latin typeface="Arial"/>
              <a:cs typeface="Arial"/>
            </a:endParaRPr>
          </a:p>
          <a:p>
            <a:pPr>
              <a:lnSpc>
                <a:spcPct val="100000"/>
              </a:lnSpc>
              <a:spcBef>
                <a:spcPts val="30"/>
              </a:spcBef>
              <a:buFont typeface="Arial"/>
              <a:buChar char="•"/>
            </a:pPr>
            <a:endParaRPr sz="1850">
              <a:latin typeface="Arial"/>
              <a:cs typeface="Arial"/>
            </a:endParaRPr>
          </a:p>
          <a:p>
            <a:pPr marL="12700" algn="just">
              <a:lnSpc>
                <a:spcPct val="100000"/>
              </a:lnSpc>
            </a:pPr>
            <a:r>
              <a:rPr sz="1800" b="1" dirty="0">
                <a:latin typeface="Arial"/>
                <a:cs typeface="Arial"/>
              </a:rPr>
              <a:t>Strategic Plan /Five </a:t>
            </a:r>
            <a:r>
              <a:rPr sz="1800" b="1" spc="-30" dirty="0">
                <a:latin typeface="Arial"/>
                <a:cs typeface="Arial"/>
              </a:rPr>
              <a:t>Year</a:t>
            </a:r>
            <a:r>
              <a:rPr sz="1800" b="1" spc="-45" dirty="0">
                <a:latin typeface="Arial"/>
                <a:cs typeface="Arial"/>
              </a:rPr>
              <a:t> </a:t>
            </a:r>
            <a:r>
              <a:rPr sz="1800" b="1" spc="-25" dirty="0">
                <a:latin typeface="Arial"/>
                <a:cs typeface="Arial"/>
              </a:rPr>
              <a:t>Targets</a:t>
            </a:r>
            <a:endParaRPr sz="1800">
              <a:latin typeface="Arial"/>
              <a:cs typeface="Arial"/>
            </a:endParaRPr>
          </a:p>
          <a:p>
            <a:pPr marL="241300" marR="5080" indent="-228600" algn="just">
              <a:lnSpc>
                <a:spcPct val="100000"/>
              </a:lnSpc>
              <a:buChar char="•"/>
              <a:tabLst>
                <a:tab pos="241300" algn="l"/>
              </a:tabLst>
            </a:pPr>
            <a:r>
              <a:rPr sz="1800" dirty="0">
                <a:latin typeface="Arial"/>
                <a:cs typeface="Arial"/>
              </a:rPr>
              <a:t>Planning </a:t>
            </a:r>
            <a:r>
              <a:rPr sz="1800" spc="-5" dirty="0">
                <a:latin typeface="Arial"/>
                <a:cs typeface="Arial"/>
              </a:rPr>
              <a:t>and Reporting </a:t>
            </a:r>
            <a:r>
              <a:rPr sz="1800" dirty="0">
                <a:latin typeface="Arial"/>
                <a:cs typeface="Arial"/>
              </a:rPr>
              <a:t>Guidelines </a:t>
            </a:r>
            <a:r>
              <a:rPr sz="1800" spc="-35" dirty="0">
                <a:latin typeface="Arial"/>
                <a:cs typeface="Arial"/>
              </a:rPr>
              <a:t>(MTSF, </a:t>
            </a:r>
            <a:r>
              <a:rPr sz="1800" dirty="0">
                <a:latin typeface="Arial"/>
                <a:cs typeface="Arial"/>
              </a:rPr>
              <a:t>Strategic </a:t>
            </a:r>
            <a:r>
              <a:rPr sz="1800" spc="-5" dirty="0">
                <a:latin typeface="Arial"/>
                <a:cs typeface="Arial"/>
              </a:rPr>
              <a:t>and </a:t>
            </a:r>
            <a:r>
              <a:rPr sz="1800" dirty="0">
                <a:latin typeface="Arial"/>
                <a:cs typeface="Arial"/>
              </a:rPr>
              <a:t>APP; Geo-Spatial referencing, Assessment</a:t>
            </a:r>
            <a:r>
              <a:rPr sz="1800" spc="-229" dirty="0">
                <a:latin typeface="Arial"/>
                <a:cs typeface="Arial"/>
              </a:rPr>
              <a:t> </a:t>
            </a:r>
            <a:r>
              <a:rPr sz="1800" dirty="0">
                <a:latin typeface="Arial"/>
                <a:cs typeface="Arial"/>
              </a:rPr>
              <a:t>re-  </a:t>
            </a:r>
            <a:r>
              <a:rPr sz="1800" spc="-5" dirty="0">
                <a:latin typeface="Arial"/>
                <a:cs typeface="Arial"/>
              </a:rPr>
              <a:t>ports on alignment of </a:t>
            </a:r>
            <a:r>
              <a:rPr sz="1800" dirty="0">
                <a:latin typeface="Arial"/>
                <a:cs typeface="Arial"/>
              </a:rPr>
              <a:t>Strategic Plans </a:t>
            </a:r>
            <a:r>
              <a:rPr sz="1800" spc="-5" dirty="0">
                <a:latin typeface="Arial"/>
                <a:cs typeface="Arial"/>
              </a:rPr>
              <a:t>and </a:t>
            </a:r>
            <a:r>
              <a:rPr sz="1800" dirty="0">
                <a:latin typeface="Arial"/>
                <a:cs typeface="Arial"/>
              </a:rPr>
              <a:t>APP to </a:t>
            </a:r>
            <a:r>
              <a:rPr sz="1800" spc="-5" dirty="0">
                <a:latin typeface="Arial"/>
                <a:cs typeface="Arial"/>
              </a:rPr>
              <a:t>NDP/MTSF; </a:t>
            </a:r>
            <a:r>
              <a:rPr sz="1800" dirty="0">
                <a:latin typeface="Arial"/>
                <a:cs typeface="Arial"/>
              </a:rPr>
              <a:t>Budget Prioritisation Framework;</a:t>
            </a:r>
            <a:r>
              <a:rPr sz="1800" spc="-200" dirty="0">
                <a:latin typeface="Arial"/>
                <a:cs typeface="Arial"/>
              </a:rPr>
              <a:t> </a:t>
            </a:r>
            <a:r>
              <a:rPr sz="1800" dirty="0">
                <a:latin typeface="Arial"/>
                <a:cs typeface="Arial"/>
              </a:rPr>
              <a:t>Planning  </a:t>
            </a:r>
            <a:r>
              <a:rPr sz="1800" spc="-5" dirty="0">
                <a:latin typeface="Arial"/>
                <a:cs typeface="Arial"/>
              </a:rPr>
              <a:t>legislation</a:t>
            </a:r>
            <a:endParaRPr sz="1800">
              <a:latin typeface="Arial"/>
              <a:cs typeface="Arial"/>
            </a:endParaRPr>
          </a:p>
        </p:txBody>
      </p:sp>
      <p:sp>
        <p:nvSpPr>
          <p:cNvPr id="4" name="Slide Number Placeholder 3">
            <a:extLst>
              <a:ext uri="{FF2B5EF4-FFF2-40B4-BE49-F238E27FC236}">
                <a16:creationId xmlns:a16="http://schemas.microsoft.com/office/drawing/2014/main" xmlns="" id="{ACF17A0A-A24C-9748-AEB0-9EA33DB3615E}"/>
              </a:ext>
            </a:extLst>
          </p:cNvPr>
          <p:cNvSpPr>
            <a:spLocks noGrp="1"/>
          </p:cNvSpPr>
          <p:nvPr>
            <p:ph type="sldNum" sz="quarter" idx="7"/>
          </p:nvPr>
        </p:nvSpPr>
        <p:spPr/>
        <p:txBody>
          <a:bodyPr/>
          <a:lstStyle/>
          <a:p>
            <a:fld id="{B6F15528-21DE-4FAA-801E-634DDDAF4B2B}" type="slidenum">
              <a:rPr lang="en-ZA" smtClean="0"/>
              <a:t>22</a:t>
            </a:fld>
            <a:endParaRPr lang="en-Z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7499" y="562359"/>
            <a:ext cx="8192134"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Arial"/>
                <a:cs typeface="Arial"/>
              </a:rPr>
              <a:t>MEASURING OUR PERFORMANCE: PLANNING </a:t>
            </a:r>
            <a:r>
              <a:rPr sz="2000" b="1" spc="-20" dirty="0">
                <a:solidFill>
                  <a:srgbClr val="FFFFFF"/>
                </a:solidFill>
                <a:latin typeface="Arial"/>
                <a:cs typeface="Arial"/>
              </a:rPr>
              <a:t>COORDINATION</a:t>
            </a:r>
            <a:r>
              <a:rPr sz="2000" b="1" spc="-45" dirty="0">
                <a:solidFill>
                  <a:srgbClr val="FFFFFF"/>
                </a:solidFill>
                <a:latin typeface="Arial"/>
                <a:cs typeface="Arial"/>
              </a:rPr>
              <a:t> </a:t>
            </a:r>
            <a:r>
              <a:rPr sz="2000" b="1" spc="-5" dirty="0">
                <a:solidFill>
                  <a:srgbClr val="FFFFFF"/>
                </a:solidFill>
                <a:latin typeface="Arial"/>
                <a:cs typeface="Arial"/>
              </a:rPr>
              <a:t>2B</a:t>
            </a:r>
            <a:endParaRPr sz="2000">
              <a:latin typeface="Arial"/>
              <a:cs typeface="Arial"/>
            </a:endParaRPr>
          </a:p>
        </p:txBody>
      </p:sp>
      <p:sp>
        <p:nvSpPr>
          <p:cNvPr id="3" name="object 3"/>
          <p:cNvSpPr txBox="1"/>
          <p:nvPr/>
        </p:nvSpPr>
        <p:spPr>
          <a:xfrm>
            <a:off x="597499" y="1337136"/>
            <a:ext cx="443801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KEY APP 2020/2021 </a:t>
            </a:r>
            <a:r>
              <a:rPr sz="1800" b="1" dirty="0">
                <a:latin typeface="Arial"/>
                <a:cs typeface="Arial"/>
              </a:rPr>
              <a:t>Outputs </a:t>
            </a:r>
            <a:r>
              <a:rPr sz="1800" b="1" spc="-5" dirty="0">
                <a:latin typeface="Arial"/>
                <a:cs typeface="Arial"/>
              </a:rPr>
              <a:t>and</a:t>
            </a:r>
            <a:r>
              <a:rPr sz="1800" b="1" spc="-195" dirty="0">
                <a:latin typeface="Arial"/>
                <a:cs typeface="Arial"/>
              </a:rPr>
              <a:t> </a:t>
            </a:r>
            <a:r>
              <a:rPr sz="1800" b="1" spc="-25" dirty="0">
                <a:latin typeface="Arial"/>
                <a:cs typeface="Arial"/>
              </a:rPr>
              <a:t>Targets</a:t>
            </a:r>
            <a:endParaRPr sz="1800">
              <a:latin typeface="Arial"/>
              <a:cs typeface="Arial"/>
            </a:endParaRPr>
          </a:p>
        </p:txBody>
      </p:sp>
      <p:graphicFrame>
        <p:nvGraphicFramePr>
          <p:cNvPr id="4" name="Table 3">
            <a:extLst>
              <a:ext uri="{FF2B5EF4-FFF2-40B4-BE49-F238E27FC236}">
                <a16:creationId xmlns:a16="http://schemas.microsoft.com/office/drawing/2014/main" xmlns="" id="{1202A93C-C4FB-CA45-B497-7983DABBBFFF}"/>
              </a:ext>
            </a:extLst>
          </p:cNvPr>
          <p:cNvGraphicFramePr>
            <a:graphicFrameLocks noGrp="1"/>
          </p:cNvGraphicFramePr>
          <p:nvPr>
            <p:extLst>
              <p:ext uri="{D42A27DB-BD31-4B8C-83A1-F6EECF244321}">
                <p14:modId xmlns:p14="http://schemas.microsoft.com/office/powerpoint/2010/main" val="4242530497"/>
              </p:ext>
            </p:extLst>
          </p:nvPr>
        </p:nvGraphicFramePr>
        <p:xfrm>
          <a:off x="538619" y="1894609"/>
          <a:ext cx="11043782" cy="4429864"/>
        </p:xfrm>
        <a:graphic>
          <a:graphicData uri="http://schemas.openxmlformats.org/drawingml/2006/table">
            <a:tbl>
              <a:tblPr firstRow="1" bandRow="1">
                <a:tableStyleId>{93296810-A885-4BE3-A3E7-6D5BEEA58F35}</a:tableStyleId>
              </a:tblPr>
              <a:tblGrid>
                <a:gridCol w="3762322">
                  <a:extLst>
                    <a:ext uri="{9D8B030D-6E8A-4147-A177-3AD203B41FA5}">
                      <a16:colId xmlns:a16="http://schemas.microsoft.com/office/drawing/2014/main" xmlns="" val="4085593877"/>
                    </a:ext>
                  </a:extLst>
                </a:gridCol>
                <a:gridCol w="3608339">
                  <a:extLst>
                    <a:ext uri="{9D8B030D-6E8A-4147-A177-3AD203B41FA5}">
                      <a16:colId xmlns:a16="http://schemas.microsoft.com/office/drawing/2014/main" xmlns="" val="4222163897"/>
                    </a:ext>
                  </a:extLst>
                </a:gridCol>
                <a:gridCol w="3673121">
                  <a:extLst>
                    <a:ext uri="{9D8B030D-6E8A-4147-A177-3AD203B41FA5}">
                      <a16:colId xmlns:a16="http://schemas.microsoft.com/office/drawing/2014/main" xmlns="" val="1773381951"/>
                    </a:ext>
                  </a:extLst>
                </a:gridCol>
              </a:tblGrid>
              <a:tr h="280538">
                <a:tc>
                  <a:txBody>
                    <a:bodyPr/>
                    <a:lstStyle/>
                    <a:p>
                      <a:r>
                        <a:rPr lang="en-GB" sz="1200" dirty="0">
                          <a:latin typeface="Arial" panose="020B0604020202020204" pitchFamily="34" charset="0"/>
                          <a:cs typeface="Arial" panose="020B0604020202020204" pitchFamily="34" charset="0"/>
                        </a:rPr>
                        <a:t>Outputs </a:t>
                      </a:r>
                      <a:endParaRPr lang="en-US" sz="1200" dirty="0">
                        <a:latin typeface="Arial" panose="020B0604020202020204" pitchFamily="34" charset="0"/>
                        <a:cs typeface="Arial" panose="020B0604020202020204" pitchFamily="34" charset="0"/>
                      </a:endParaRPr>
                    </a:p>
                  </a:txBody>
                  <a:tcPr marL="86657" marR="86657" marT="43328" marB="43328"/>
                </a:tc>
                <a:tc>
                  <a:txBody>
                    <a:bodyPr/>
                    <a:lstStyle/>
                    <a:p>
                      <a:r>
                        <a:rPr lang="en-GB" sz="1200" dirty="0">
                          <a:latin typeface="Arial" panose="020B0604020202020204" pitchFamily="34" charset="0"/>
                          <a:cs typeface="Arial" panose="020B0604020202020204" pitchFamily="34" charset="0"/>
                        </a:rPr>
                        <a:t>Indicators </a:t>
                      </a:r>
                      <a:endParaRPr lang="en-US" sz="1200" dirty="0">
                        <a:latin typeface="Arial" panose="020B0604020202020204" pitchFamily="34" charset="0"/>
                        <a:cs typeface="Arial" panose="020B0604020202020204" pitchFamily="34" charset="0"/>
                      </a:endParaRPr>
                    </a:p>
                  </a:txBody>
                  <a:tcPr marL="86657" marR="86657" marT="43328" marB="43328"/>
                </a:tc>
                <a:tc>
                  <a:txBody>
                    <a:bodyPr/>
                    <a:lstStyle/>
                    <a:p>
                      <a:pPr algn="l"/>
                      <a:r>
                        <a:rPr lang="en-GB" sz="1200" dirty="0">
                          <a:latin typeface="Arial" panose="020B0604020202020204" pitchFamily="34" charset="0"/>
                          <a:cs typeface="Arial" panose="020B0604020202020204" pitchFamily="34" charset="0"/>
                        </a:rPr>
                        <a:t>Annual Targets </a:t>
                      </a:r>
                      <a:endParaRPr lang="en-US" sz="1200" dirty="0">
                        <a:latin typeface="Arial" panose="020B0604020202020204" pitchFamily="34" charset="0"/>
                        <a:cs typeface="Arial" panose="020B0604020202020204" pitchFamily="34" charset="0"/>
                      </a:endParaRPr>
                    </a:p>
                  </a:txBody>
                  <a:tcPr marL="86657" marR="86657" marT="43328" marB="43328"/>
                </a:tc>
                <a:extLst>
                  <a:ext uri="{0D108BD9-81ED-4DB2-BD59-A6C34878D82A}">
                    <a16:rowId xmlns:a16="http://schemas.microsoft.com/office/drawing/2014/main" xmlns="" val="516467000"/>
                  </a:ext>
                </a:extLst>
              </a:tr>
              <a:tr h="479789">
                <a:tc>
                  <a:txBody>
                    <a:bodyPr/>
                    <a:lstStyle/>
                    <a:p>
                      <a:pPr marL="342900" indent="-342900" algn="l">
                        <a:lnSpc>
                          <a:spcPct val="107000"/>
                        </a:lnSpc>
                        <a:spcAft>
                          <a:spcPts val="0"/>
                        </a:spcAft>
                        <a:buFont typeface="+mj-lt"/>
                        <a:buAutoNum type="arabicPeriod"/>
                      </a:pPr>
                      <a:r>
                        <a:rPr lang="en-ZA" sz="1200" dirty="0">
                          <a:effectLst/>
                          <a:latin typeface="Arial" panose="020B0604020202020204" pitchFamily="34" charset="0"/>
                          <a:cs typeface="Arial" panose="020B0604020202020204" pitchFamily="34" charset="0"/>
                        </a:rPr>
                        <a:t>MTSF Guidelines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3836" marR="43836" marT="0" marB="0"/>
                </a:tc>
                <a:tc>
                  <a:txBody>
                    <a:bodyPr/>
                    <a:lstStyle/>
                    <a:p>
                      <a:pPr algn="l"/>
                      <a:r>
                        <a:rPr lang="en-US" sz="1200" dirty="0">
                          <a:latin typeface="Arial" panose="020B0604020202020204" pitchFamily="34" charset="0"/>
                          <a:cs typeface="Arial" panose="020B0604020202020204" pitchFamily="34" charset="0"/>
                        </a:rPr>
                        <a:t>Institutionalisation</a:t>
                      </a:r>
                      <a:r>
                        <a:rPr lang="en-US" sz="1200" baseline="0" dirty="0">
                          <a:latin typeface="Arial" panose="020B0604020202020204" pitchFamily="34" charset="0"/>
                          <a:cs typeface="Arial" panose="020B0604020202020204" pitchFamily="34" charset="0"/>
                        </a:rPr>
                        <a:t> Guidelines Approved</a:t>
                      </a:r>
                      <a:endParaRPr lang="en-US" sz="1200" dirty="0">
                        <a:latin typeface="Arial" panose="020B0604020202020204" pitchFamily="34" charset="0"/>
                        <a:cs typeface="Arial" panose="020B0604020202020204" pitchFamily="34" charset="0"/>
                      </a:endParaRPr>
                    </a:p>
                  </a:txBody>
                  <a:tcPr marL="86657" marR="86657" marT="43328" marB="43328"/>
                </a:tc>
                <a:tc>
                  <a:txBody>
                    <a:bodyPr/>
                    <a:lstStyle/>
                    <a:p>
                      <a:pPr algn="l"/>
                      <a:r>
                        <a:rPr lang="en-US" sz="1200" baseline="0" dirty="0">
                          <a:latin typeface="Arial" panose="020B0604020202020204" pitchFamily="34" charset="0"/>
                          <a:cs typeface="Arial" panose="020B0604020202020204" pitchFamily="34" charset="0"/>
                        </a:rPr>
                        <a:t> Institutionalisation supported</a:t>
                      </a:r>
                      <a:endParaRPr lang="en-US" sz="1200" dirty="0">
                        <a:latin typeface="Arial" panose="020B0604020202020204" pitchFamily="34" charset="0"/>
                        <a:cs typeface="Arial" panose="020B0604020202020204" pitchFamily="34" charset="0"/>
                      </a:endParaRPr>
                    </a:p>
                  </a:txBody>
                  <a:tcPr marL="86657" marR="86657" marT="43328" marB="43328"/>
                </a:tc>
                <a:extLst>
                  <a:ext uri="{0D108BD9-81ED-4DB2-BD59-A6C34878D82A}">
                    <a16:rowId xmlns:a16="http://schemas.microsoft.com/office/drawing/2014/main" xmlns="" val="981263457"/>
                  </a:ext>
                </a:extLst>
              </a:tr>
              <a:tr h="479789">
                <a:tc>
                  <a:txBody>
                    <a:bodyPr/>
                    <a:lstStyle/>
                    <a:p>
                      <a:pPr marL="342900" indent="-342900" algn="l" rtl="0" eaLnBrk="1" latinLnBrk="0" hangingPunct="1">
                        <a:lnSpc>
                          <a:spcPct val="107000"/>
                        </a:lnSpc>
                        <a:spcAft>
                          <a:spcPts val="0"/>
                        </a:spcAft>
                        <a:buFont typeface="+mj-lt"/>
                        <a:buAutoNum type="arabicPeriod" startAt="2"/>
                      </a:pPr>
                      <a:r>
                        <a:rPr kumimoji="0" lang="en-ZA" sz="1200" kern="1200" dirty="0">
                          <a:effectLst/>
                          <a:latin typeface="Arial" panose="020B0604020202020204" pitchFamily="34" charset="0"/>
                          <a:cs typeface="Arial" panose="020B0604020202020204" pitchFamily="34" charset="0"/>
                        </a:rPr>
                        <a:t>Sector Development  Plans Guidelines</a:t>
                      </a:r>
                      <a:endParaRPr kumimoji="0"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43836" marR="43836" marT="0" marB="0"/>
                </a:tc>
                <a:tc>
                  <a:txBody>
                    <a:bodyPr/>
                    <a:lstStyle/>
                    <a:p>
                      <a:r>
                        <a:rPr lang="en-US" sz="1200" dirty="0">
                          <a:latin typeface="Arial" panose="020B0604020202020204" pitchFamily="34" charset="0"/>
                          <a:cs typeface="Arial" panose="020B0604020202020204" pitchFamily="34" charset="0"/>
                        </a:rPr>
                        <a:t>Guidelines</a:t>
                      </a:r>
                      <a:r>
                        <a:rPr lang="en-US" sz="1200" baseline="0" dirty="0">
                          <a:latin typeface="Arial" panose="020B0604020202020204" pitchFamily="34" charset="0"/>
                          <a:cs typeface="Arial" panose="020B0604020202020204" pitchFamily="34" charset="0"/>
                        </a:rPr>
                        <a:t> developed</a:t>
                      </a:r>
                      <a:endParaRPr lang="en-US" sz="1200" dirty="0">
                        <a:latin typeface="Arial" panose="020B0604020202020204" pitchFamily="34" charset="0"/>
                        <a:cs typeface="Arial" panose="020B0604020202020204" pitchFamily="34" charset="0"/>
                      </a:endParaRPr>
                    </a:p>
                  </a:txBody>
                  <a:tcPr marL="86657" marR="86657" marT="43328" marB="43328"/>
                </a:tc>
                <a:tc>
                  <a:txBody>
                    <a:bodyPr/>
                    <a:lstStyle/>
                    <a:p>
                      <a:r>
                        <a:rPr lang="en-US" sz="1200" dirty="0">
                          <a:latin typeface="Arial" panose="020B0604020202020204" pitchFamily="34" charset="0"/>
                          <a:cs typeface="Arial" panose="020B0604020202020204" pitchFamily="34" charset="0"/>
                        </a:rPr>
                        <a:t>Implementation</a:t>
                      </a:r>
                      <a:r>
                        <a:rPr lang="en-US" sz="1200" baseline="0" dirty="0">
                          <a:latin typeface="Arial" panose="020B0604020202020204" pitchFamily="34" charset="0"/>
                          <a:cs typeface="Arial" panose="020B0604020202020204" pitchFamily="34" charset="0"/>
                        </a:rPr>
                        <a:t> support</a:t>
                      </a:r>
                      <a:endParaRPr lang="en-US" sz="1200" dirty="0">
                        <a:latin typeface="Arial" panose="020B0604020202020204" pitchFamily="34" charset="0"/>
                        <a:cs typeface="Arial" panose="020B0604020202020204" pitchFamily="34" charset="0"/>
                      </a:endParaRPr>
                    </a:p>
                  </a:txBody>
                  <a:tcPr marL="86657" marR="86657" marT="43328" marB="43328"/>
                </a:tc>
                <a:extLst>
                  <a:ext uri="{0D108BD9-81ED-4DB2-BD59-A6C34878D82A}">
                    <a16:rowId xmlns:a16="http://schemas.microsoft.com/office/drawing/2014/main" xmlns="" val="1601039563"/>
                  </a:ext>
                </a:extLst>
              </a:tr>
              <a:tr h="479789">
                <a:tc>
                  <a:txBody>
                    <a:bodyPr/>
                    <a:lstStyle/>
                    <a:p>
                      <a:pPr marL="342900" indent="-342900" algn="l" rtl="0" eaLnBrk="1" latinLnBrk="0" hangingPunct="1">
                        <a:lnSpc>
                          <a:spcPct val="107000"/>
                        </a:lnSpc>
                        <a:spcAft>
                          <a:spcPts val="0"/>
                        </a:spcAft>
                        <a:buFont typeface="+mj-lt"/>
                        <a:buAutoNum type="arabicPeriod" startAt="3"/>
                      </a:pPr>
                      <a:r>
                        <a:rPr kumimoji="0" lang="en-ZA" sz="1200" kern="1200" dirty="0">
                          <a:effectLst/>
                          <a:latin typeface="Arial" panose="020B0604020202020204" pitchFamily="34" charset="0"/>
                          <a:cs typeface="Arial" panose="020B0604020202020204" pitchFamily="34" charset="0"/>
                        </a:rPr>
                        <a:t>Quarterly Reporting Guidelines</a:t>
                      </a:r>
                      <a:endParaRPr kumimoji="0"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43836" marR="43836" marT="0" marB="0"/>
                </a:tc>
                <a:tc>
                  <a:txBody>
                    <a:bodyPr/>
                    <a:lstStyle/>
                    <a:p>
                      <a:pPr algn="l"/>
                      <a:r>
                        <a:rPr lang="en-US" sz="1200" dirty="0">
                          <a:latin typeface="Arial" panose="020B0604020202020204" pitchFamily="34" charset="0"/>
                          <a:cs typeface="Arial" panose="020B0604020202020204" pitchFamily="34" charset="0"/>
                        </a:rPr>
                        <a:t>Number of guidelines issued</a:t>
                      </a:r>
                    </a:p>
                  </a:txBody>
                  <a:tcPr marL="86657" marR="86657" marT="43328" marB="43328"/>
                </a:tc>
                <a:tc>
                  <a:txBody>
                    <a:bodyPr/>
                    <a:lstStyle/>
                    <a:p>
                      <a:r>
                        <a:rPr lang="en-US" sz="1200" dirty="0">
                          <a:latin typeface="Arial" panose="020B0604020202020204" pitchFamily="34" charset="0"/>
                          <a:cs typeface="Arial" panose="020B0604020202020204" pitchFamily="34" charset="0"/>
                        </a:rPr>
                        <a:t>Issue guidelines by end May</a:t>
                      </a:r>
                    </a:p>
                  </a:txBody>
                  <a:tcPr marL="86657" marR="86657" marT="43328" marB="43328"/>
                </a:tc>
                <a:extLst>
                  <a:ext uri="{0D108BD9-81ED-4DB2-BD59-A6C34878D82A}">
                    <a16:rowId xmlns:a16="http://schemas.microsoft.com/office/drawing/2014/main" xmlns="" val="211704542"/>
                  </a:ext>
                </a:extLst>
              </a:tr>
              <a:tr h="592065">
                <a:tc>
                  <a:txBody>
                    <a:bodyPr/>
                    <a:lstStyle/>
                    <a:p>
                      <a:pPr marL="342900" indent="-342900" algn="l" rtl="0" eaLnBrk="1" latinLnBrk="0" hangingPunct="1">
                        <a:lnSpc>
                          <a:spcPct val="107000"/>
                        </a:lnSpc>
                        <a:spcAft>
                          <a:spcPts val="0"/>
                        </a:spcAft>
                        <a:buFont typeface="+mj-lt"/>
                        <a:buAutoNum type="arabicPeriod" startAt="4"/>
                      </a:pPr>
                      <a:r>
                        <a:rPr kumimoji="0" lang="en-ZA" sz="1200" kern="1200" dirty="0">
                          <a:effectLst/>
                          <a:latin typeface="Arial" panose="020B0604020202020204" pitchFamily="34" charset="0"/>
                          <a:cs typeface="Arial" panose="020B0604020202020204" pitchFamily="34" charset="0"/>
                        </a:rPr>
                        <a:t>Assessment Reports of Departmental Strategic Plans and APP </a:t>
                      </a:r>
                      <a:endParaRPr kumimoji="0"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43836" marR="43836" marT="0" marB="0"/>
                </a:tc>
                <a:tc>
                  <a:txBody>
                    <a:bodyPr/>
                    <a:lstStyle/>
                    <a:p>
                      <a:r>
                        <a:rPr lang="en-US" sz="1200" dirty="0">
                          <a:latin typeface="Arial" panose="020B0604020202020204" pitchFamily="34" charset="0"/>
                          <a:cs typeface="Arial" panose="020B0604020202020204" pitchFamily="34" charset="0"/>
                        </a:rPr>
                        <a:t>Number of assessments reports issued</a:t>
                      </a:r>
                    </a:p>
                  </a:txBody>
                  <a:tcPr marL="86657" marR="86657" marT="43328" marB="43328"/>
                </a:tc>
                <a:tc>
                  <a:txBody>
                    <a:bodyPr/>
                    <a:lstStyle/>
                    <a:p>
                      <a:r>
                        <a:rPr lang="en-US" sz="1200" dirty="0">
                          <a:latin typeface="Arial" panose="020B0604020202020204" pitchFamily="34" charset="0"/>
                          <a:cs typeface="Arial" panose="020B0604020202020204" pitchFamily="34" charset="0"/>
                        </a:rPr>
                        <a:t> 42 reports for national department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Consolidated report for 7 provinces </a:t>
                      </a:r>
                    </a:p>
                  </a:txBody>
                  <a:tcPr marL="86657" marR="86657" marT="43328" marB="43328"/>
                </a:tc>
                <a:extLst>
                  <a:ext uri="{0D108BD9-81ED-4DB2-BD59-A6C34878D82A}">
                    <a16:rowId xmlns:a16="http://schemas.microsoft.com/office/drawing/2014/main" xmlns="" val="1641308929"/>
                  </a:ext>
                </a:extLst>
              </a:tr>
              <a:tr h="479789">
                <a:tc>
                  <a:txBody>
                    <a:bodyPr/>
                    <a:lstStyle/>
                    <a:p>
                      <a:pPr marL="342900" indent="-342900" algn="just">
                        <a:lnSpc>
                          <a:spcPct val="107000"/>
                        </a:lnSpc>
                        <a:spcAft>
                          <a:spcPts val="0"/>
                        </a:spcAft>
                        <a:buFont typeface="+mj-lt"/>
                        <a:buAutoNum type="arabicPeriod" startAt="5"/>
                      </a:pPr>
                      <a:r>
                        <a:rPr lang="en-ZA" sz="1200" dirty="0">
                          <a:effectLst/>
                          <a:latin typeface="Arial" panose="020B0604020202020204" pitchFamily="34" charset="0"/>
                          <a:cs typeface="Arial" panose="020B0604020202020204" pitchFamily="34" charset="0"/>
                        </a:rPr>
                        <a:t>Guidelines on Geo-Spatial Referencing</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3836" marR="43836" marT="0" marB="0"/>
                </a:tc>
                <a:tc>
                  <a:txBody>
                    <a:bodyPr/>
                    <a:lstStyle/>
                    <a:p>
                      <a:r>
                        <a:rPr lang="en-US" sz="1200" dirty="0">
                          <a:latin typeface="Arial" panose="020B0604020202020204" pitchFamily="34" charset="0"/>
                          <a:cs typeface="Arial" panose="020B0604020202020204" pitchFamily="34" charset="0"/>
                        </a:rPr>
                        <a:t>Number Guidelines issued to</a:t>
                      </a:r>
                      <a:r>
                        <a:rPr lang="en-US" sz="1200" baseline="0" dirty="0">
                          <a:latin typeface="Arial" panose="020B0604020202020204" pitchFamily="34" charset="0"/>
                          <a:cs typeface="Arial" panose="020B0604020202020204" pitchFamily="34" charset="0"/>
                        </a:rPr>
                        <a:t> National, Provincial, local and state entities </a:t>
                      </a:r>
                      <a:endParaRPr lang="en-US" sz="1200" dirty="0">
                        <a:latin typeface="Arial" panose="020B0604020202020204" pitchFamily="34" charset="0"/>
                        <a:cs typeface="Arial" panose="020B0604020202020204" pitchFamily="34" charset="0"/>
                      </a:endParaRPr>
                    </a:p>
                  </a:txBody>
                  <a:tcPr marL="86657" marR="86657" marT="43328" marB="43328"/>
                </a:tc>
                <a:tc>
                  <a:txBody>
                    <a:bodyPr/>
                    <a:lstStyle/>
                    <a:p>
                      <a:endParaRPr lang="en-US" sz="1200" dirty="0">
                        <a:latin typeface="Arial" panose="020B0604020202020204" pitchFamily="34" charset="0"/>
                        <a:cs typeface="Arial" panose="020B0604020202020204" pitchFamily="34" charset="0"/>
                      </a:endParaRPr>
                    </a:p>
                  </a:txBody>
                  <a:tcPr marL="86657" marR="86657" marT="43328" marB="43328"/>
                </a:tc>
                <a:extLst>
                  <a:ext uri="{0D108BD9-81ED-4DB2-BD59-A6C34878D82A}">
                    <a16:rowId xmlns:a16="http://schemas.microsoft.com/office/drawing/2014/main" xmlns="" val="684539693"/>
                  </a:ext>
                </a:extLst>
              </a:tr>
              <a:tr h="479789">
                <a:tc>
                  <a:txBody>
                    <a:bodyPr/>
                    <a:lstStyle/>
                    <a:p>
                      <a:pPr marL="342900" indent="-342900" algn="l" rtl="0" eaLnBrk="1" latinLnBrk="0" hangingPunct="1">
                        <a:lnSpc>
                          <a:spcPct val="107000"/>
                        </a:lnSpc>
                        <a:spcAft>
                          <a:spcPts val="0"/>
                        </a:spcAft>
                        <a:buFont typeface="+mj-lt"/>
                        <a:buAutoNum type="arabicPeriod" startAt="5"/>
                      </a:pPr>
                      <a:r>
                        <a:rPr kumimoji="0" lang="en-US" sz="1200" kern="1200" dirty="0">
                          <a:effectLst/>
                          <a:latin typeface="Arial" panose="020B0604020202020204" pitchFamily="34" charset="0"/>
                          <a:cs typeface="Arial" panose="020B0604020202020204" pitchFamily="34" charset="0"/>
                        </a:rPr>
                        <a:t>National Spatial</a:t>
                      </a:r>
                      <a:r>
                        <a:rPr kumimoji="0" lang="en-US" sz="1200" kern="1200" baseline="0" dirty="0">
                          <a:effectLst/>
                          <a:latin typeface="Arial" panose="020B0604020202020204" pitchFamily="34" charset="0"/>
                          <a:cs typeface="Arial" panose="020B0604020202020204" pitchFamily="34" charset="0"/>
                        </a:rPr>
                        <a:t> </a:t>
                      </a:r>
                      <a:r>
                        <a:rPr kumimoji="0" lang="en-US" sz="1200" kern="1200" dirty="0">
                          <a:effectLst/>
                          <a:latin typeface="Arial" panose="020B0604020202020204" pitchFamily="34" charset="0"/>
                          <a:cs typeface="Arial" panose="020B0604020202020204" pitchFamily="34" charset="0"/>
                        </a:rPr>
                        <a:t>Development</a:t>
                      </a:r>
                      <a:r>
                        <a:rPr kumimoji="0" lang="en-US" sz="1200" kern="1200" baseline="0" dirty="0">
                          <a:effectLst/>
                          <a:latin typeface="Arial" panose="020B0604020202020204" pitchFamily="34" charset="0"/>
                          <a:cs typeface="Arial" panose="020B0604020202020204" pitchFamily="34" charset="0"/>
                        </a:rPr>
                        <a:t> </a:t>
                      </a:r>
                      <a:r>
                        <a:rPr kumimoji="0" lang="en-US" sz="1200" kern="1200" dirty="0">
                          <a:effectLst/>
                          <a:latin typeface="Arial" panose="020B0604020202020204" pitchFamily="34" charset="0"/>
                          <a:cs typeface="Arial" panose="020B0604020202020204" pitchFamily="34" charset="0"/>
                        </a:rPr>
                        <a:t>Framework</a:t>
                      </a:r>
                      <a:r>
                        <a:rPr kumimoji="0" lang="en-US" sz="1200" kern="1200" baseline="0" dirty="0">
                          <a:effectLst/>
                          <a:latin typeface="Arial" panose="020B0604020202020204" pitchFamily="34" charset="0"/>
                          <a:cs typeface="Arial" panose="020B0604020202020204" pitchFamily="34" charset="0"/>
                        </a:rPr>
                        <a:t> </a:t>
                      </a:r>
                      <a:r>
                        <a:rPr kumimoji="0" lang="en-US" sz="1200" kern="1200" dirty="0">
                          <a:effectLst/>
                          <a:latin typeface="Arial" panose="020B0604020202020204" pitchFamily="34" charset="0"/>
                          <a:cs typeface="Arial" panose="020B0604020202020204" pitchFamily="34" charset="0"/>
                        </a:rPr>
                        <a:t>Implementation charter</a:t>
                      </a:r>
                      <a:endParaRPr kumimoji="0"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43836" marR="43836" marT="0" marB="0"/>
                </a:tc>
                <a:tc>
                  <a:txBody>
                    <a:bodyPr/>
                    <a:lstStyle/>
                    <a:p>
                      <a:r>
                        <a:rPr lang="en-US" sz="1200" dirty="0">
                          <a:latin typeface="Arial" panose="020B0604020202020204" pitchFamily="34" charset="0"/>
                          <a:cs typeface="Arial" panose="020B0604020202020204" pitchFamily="34" charset="0"/>
                        </a:rPr>
                        <a:t>Approved Charter</a:t>
                      </a:r>
                    </a:p>
                  </a:txBody>
                  <a:tcPr marL="86657" marR="86657" marT="43328" marB="43328"/>
                </a:tc>
                <a:tc>
                  <a:txBody>
                    <a:bodyPr/>
                    <a:lstStyle/>
                    <a:p>
                      <a:r>
                        <a:rPr lang="en-US" sz="1200" dirty="0">
                          <a:latin typeface="Arial" panose="020B0604020202020204" pitchFamily="34" charset="0"/>
                          <a:cs typeface="Arial" panose="020B0604020202020204" pitchFamily="34" charset="0"/>
                        </a:rPr>
                        <a:t>Charter developed by June 2020 </a:t>
                      </a:r>
                    </a:p>
                  </a:txBody>
                  <a:tcPr marL="86657" marR="86657" marT="43328" marB="43328"/>
                </a:tc>
                <a:extLst>
                  <a:ext uri="{0D108BD9-81ED-4DB2-BD59-A6C34878D82A}">
                    <a16:rowId xmlns:a16="http://schemas.microsoft.com/office/drawing/2014/main" xmlns="" val="1993503951"/>
                  </a:ext>
                </a:extLst>
              </a:tr>
              <a:tr h="592065">
                <a:tc>
                  <a:txBody>
                    <a:bodyPr/>
                    <a:lstStyle/>
                    <a:p>
                      <a:pPr marL="342900" indent="-342900" algn="l">
                        <a:lnSpc>
                          <a:spcPct val="107000"/>
                        </a:lnSpc>
                        <a:spcAft>
                          <a:spcPts val="0"/>
                        </a:spcAft>
                        <a:buFont typeface="+mj-lt"/>
                        <a:buAutoNum type="arabicPeriod" startAt="6"/>
                      </a:pPr>
                      <a:r>
                        <a:rPr lang="en-ZA" sz="1200" dirty="0">
                          <a:effectLst/>
                          <a:latin typeface="Arial" panose="020B0604020202020204" pitchFamily="34" charset="0"/>
                          <a:cs typeface="Arial" panose="020B0604020202020204" pitchFamily="34" charset="0"/>
                        </a:rPr>
                        <a:t>Integrated Planning legislation</a:t>
                      </a:r>
                      <a:r>
                        <a:rPr lang="en-ZA" sz="1200" baseline="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3836" marR="43836" marT="0" marB="0"/>
                </a:tc>
                <a:tc>
                  <a:txBody>
                    <a:bodyPr/>
                    <a:lstStyle/>
                    <a:p>
                      <a:endParaRPr lang="en-US" sz="1200" dirty="0">
                        <a:latin typeface="Arial" panose="020B0604020202020204" pitchFamily="34" charset="0"/>
                        <a:cs typeface="Arial" panose="020B0604020202020204" pitchFamily="34" charset="0"/>
                      </a:endParaRPr>
                    </a:p>
                  </a:txBody>
                  <a:tcPr marL="86657" marR="86657" marT="43328" marB="433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Revised</a:t>
                      </a:r>
                      <a:r>
                        <a:rPr lang="en-US" sz="1200" baseline="0" dirty="0">
                          <a:latin typeface="Arial" panose="020B0604020202020204" pitchFamily="34" charset="0"/>
                          <a:cs typeface="Arial" panose="020B0604020202020204" pitchFamily="34" charset="0"/>
                        </a:rPr>
                        <a:t> Draft Bill</a:t>
                      </a:r>
                      <a:endParaRPr lang="en-US"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Submitted to Cabinet</a:t>
                      </a:r>
                    </a:p>
                    <a:p>
                      <a:endParaRPr lang="en-US" sz="1200" dirty="0">
                        <a:latin typeface="Arial" panose="020B0604020202020204" pitchFamily="34" charset="0"/>
                        <a:cs typeface="Arial" panose="020B0604020202020204" pitchFamily="34" charset="0"/>
                      </a:endParaRPr>
                    </a:p>
                  </a:txBody>
                  <a:tcPr marL="86657" marR="86657" marT="43328" marB="43328"/>
                </a:tc>
                <a:extLst>
                  <a:ext uri="{0D108BD9-81ED-4DB2-BD59-A6C34878D82A}">
                    <a16:rowId xmlns:a16="http://schemas.microsoft.com/office/drawing/2014/main" xmlns="" val="3959442773"/>
                  </a:ext>
                </a:extLst>
              </a:tr>
              <a:tr h="479789">
                <a:tc>
                  <a:txBody>
                    <a:bodyPr/>
                    <a:lstStyle/>
                    <a:p>
                      <a:pPr marL="342900" indent="-342900" algn="l" rtl="0" eaLnBrk="1" latinLnBrk="0" hangingPunct="1">
                        <a:lnSpc>
                          <a:spcPct val="107000"/>
                        </a:lnSpc>
                        <a:spcAft>
                          <a:spcPts val="0"/>
                        </a:spcAft>
                        <a:buFont typeface="+mj-lt"/>
                        <a:buAutoNum type="arabicPeriod" startAt="7"/>
                      </a:pPr>
                      <a:r>
                        <a:rPr kumimoji="0" lang="en-ZA" sz="1200" kern="1200" dirty="0">
                          <a:effectLst/>
                          <a:latin typeface="Arial" panose="020B0604020202020204" pitchFamily="34" charset="0"/>
                          <a:cs typeface="Arial" panose="020B0604020202020204" pitchFamily="34" charset="0"/>
                        </a:rPr>
                        <a:t>Budget Mandate  Paper Framework and Guidelines</a:t>
                      </a:r>
                      <a:endParaRPr kumimoji="0"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43836" marR="43836" marT="0" marB="0"/>
                </a:tc>
                <a:tc>
                  <a:txBody>
                    <a:bodyPr/>
                    <a:lstStyle/>
                    <a:p>
                      <a:r>
                        <a:rPr lang="en-US" sz="1200" dirty="0">
                          <a:latin typeface="Arial" panose="020B0604020202020204" pitchFamily="34" charset="0"/>
                          <a:cs typeface="Arial" panose="020B0604020202020204" pitchFamily="34" charset="0"/>
                        </a:rPr>
                        <a:t>Approved Mandate Paper and Guidelines </a:t>
                      </a:r>
                    </a:p>
                  </a:txBody>
                  <a:tcPr marL="86657" marR="86657" marT="43328" marB="43328"/>
                </a:tc>
                <a:tc>
                  <a:txBody>
                    <a:bodyPr/>
                    <a:lstStyle/>
                    <a:p>
                      <a:r>
                        <a:rPr lang="en-US" sz="1200" dirty="0">
                          <a:latin typeface="Arial" panose="020B0604020202020204" pitchFamily="34" charset="0"/>
                          <a:cs typeface="Arial" panose="020B0604020202020204" pitchFamily="34" charset="0"/>
                        </a:rPr>
                        <a:t>Mandate Paper</a:t>
                      </a:r>
                      <a:r>
                        <a:rPr lang="en-US" sz="1200" baseline="0" dirty="0">
                          <a:latin typeface="Arial" panose="020B0604020202020204" pitchFamily="34" charset="0"/>
                          <a:cs typeface="Arial" panose="020B0604020202020204" pitchFamily="34" charset="0"/>
                        </a:rPr>
                        <a:t> 2022 developed</a:t>
                      </a:r>
                      <a:endParaRPr lang="en-US" sz="1200" dirty="0">
                        <a:latin typeface="Arial" panose="020B0604020202020204" pitchFamily="34" charset="0"/>
                        <a:cs typeface="Arial" panose="020B0604020202020204" pitchFamily="34" charset="0"/>
                      </a:endParaRPr>
                    </a:p>
                  </a:txBody>
                  <a:tcPr marL="86657" marR="86657" marT="43328" marB="43328"/>
                </a:tc>
                <a:extLst>
                  <a:ext uri="{0D108BD9-81ED-4DB2-BD59-A6C34878D82A}">
                    <a16:rowId xmlns:a16="http://schemas.microsoft.com/office/drawing/2014/main" xmlns="" val="2301637172"/>
                  </a:ext>
                </a:extLst>
              </a:tr>
            </a:tbl>
          </a:graphicData>
        </a:graphic>
      </p:graphicFrame>
      <p:sp>
        <p:nvSpPr>
          <p:cNvPr id="5" name="Slide Number Placeholder 4">
            <a:extLst>
              <a:ext uri="{FF2B5EF4-FFF2-40B4-BE49-F238E27FC236}">
                <a16:creationId xmlns:a16="http://schemas.microsoft.com/office/drawing/2014/main" xmlns="" id="{F15EB79D-306D-7141-B858-A266FF0EF80B}"/>
              </a:ext>
            </a:extLst>
          </p:cNvPr>
          <p:cNvSpPr>
            <a:spLocks noGrp="1"/>
          </p:cNvSpPr>
          <p:nvPr>
            <p:ph type="sldNum" sz="quarter" idx="7"/>
          </p:nvPr>
        </p:nvSpPr>
        <p:spPr/>
        <p:txBody>
          <a:bodyPr/>
          <a:lstStyle/>
          <a:p>
            <a:fld id="{B6F15528-21DE-4FAA-801E-634DDDAF4B2B}" type="slidenum">
              <a:rPr lang="en-ZA" smtClean="0"/>
              <a:t>23</a:t>
            </a:fld>
            <a:endParaRPr lang="en-Z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597499" y="3281747"/>
            <a:ext cx="4179570" cy="330200"/>
          </a:xfrm>
          <a:prstGeom prst="rect">
            <a:avLst/>
          </a:prstGeom>
        </p:spPr>
        <p:txBody>
          <a:bodyPr vert="horz" wrap="square" lIns="0" tIns="12700" rIns="0" bIns="0" rtlCol="0">
            <a:spAutoFit/>
          </a:bodyPr>
          <a:lstStyle/>
          <a:p>
            <a:pPr marL="12700">
              <a:lnSpc>
                <a:spcPct val="100000"/>
              </a:lnSpc>
              <a:spcBef>
                <a:spcPts val="100"/>
              </a:spcBef>
            </a:pPr>
            <a:r>
              <a:rPr sz="2000" spc="-10" dirty="0"/>
              <a:t>SECTOR </a:t>
            </a:r>
            <a:r>
              <a:rPr sz="2000" spc="-5" dirty="0"/>
              <a:t>MONITORING BRANCH</a:t>
            </a:r>
            <a:r>
              <a:rPr sz="2000" spc="-50" dirty="0"/>
              <a:t> </a:t>
            </a:r>
            <a:r>
              <a:rPr sz="2000" dirty="0"/>
              <a:t>3</a:t>
            </a:r>
            <a:endParaRPr sz="2000"/>
          </a:p>
        </p:txBody>
      </p:sp>
      <p:sp>
        <p:nvSpPr>
          <p:cNvPr id="6" name="Slide Number Placeholder 5">
            <a:extLst>
              <a:ext uri="{FF2B5EF4-FFF2-40B4-BE49-F238E27FC236}">
                <a16:creationId xmlns:a16="http://schemas.microsoft.com/office/drawing/2014/main" xmlns="" id="{1F8336B7-D36F-B84B-9AB8-A87F73A05CC5}"/>
              </a:ext>
            </a:extLst>
          </p:cNvPr>
          <p:cNvSpPr>
            <a:spLocks noGrp="1"/>
          </p:cNvSpPr>
          <p:nvPr>
            <p:ph type="sldNum" sz="quarter" idx="7"/>
          </p:nvPr>
        </p:nvSpPr>
        <p:spPr/>
        <p:txBody>
          <a:bodyPr/>
          <a:lstStyle/>
          <a:p>
            <a:fld id="{B6F15528-21DE-4FAA-801E-634DDDAF4B2B}" type="slidenum">
              <a:rPr lang="en-ZA" smtClean="0"/>
              <a:t>24</a:t>
            </a:fld>
            <a:endParaRPr lang="en-Z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5153660" cy="330200"/>
          </a:xfrm>
          <a:prstGeom prst="rect">
            <a:avLst/>
          </a:prstGeom>
        </p:spPr>
        <p:txBody>
          <a:bodyPr vert="horz" wrap="square" lIns="0" tIns="12700" rIns="0" bIns="0" rtlCol="0">
            <a:spAutoFit/>
          </a:bodyPr>
          <a:lstStyle/>
          <a:p>
            <a:pPr marL="12700">
              <a:lnSpc>
                <a:spcPct val="100000"/>
              </a:lnSpc>
              <a:spcBef>
                <a:spcPts val="100"/>
              </a:spcBef>
            </a:pPr>
            <a:r>
              <a:rPr sz="2000" spc="-15" dirty="0"/>
              <a:t>INTEGRATED </a:t>
            </a:r>
            <a:r>
              <a:rPr sz="2000" spc="-5" dirty="0"/>
              <a:t>MONITORING</a:t>
            </a:r>
            <a:r>
              <a:rPr sz="2000" spc="-70" dirty="0"/>
              <a:t> </a:t>
            </a:r>
            <a:r>
              <a:rPr sz="2000" dirty="0"/>
              <a:t>FRAMEWORK</a:t>
            </a:r>
            <a:endParaRPr sz="2000"/>
          </a:p>
        </p:txBody>
      </p:sp>
      <p:sp>
        <p:nvSpPr>
          <p:cNvPr id="3" name="object 3"/>
          <p:cNvSpPr txBox="1"/>
          <p:nvPr/>
        </p:nvSpPr>
        <p:spPr>
          <a:xfrm>
            <a:off x="597499" y="1506834"/>
            <a:ext cx="10786745" cy="1767839"/>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Arial"/>
                <a:cs typeface="Arial"/>
              </a:rPr>
              <a:t>The </a:t>
            </a:r>
            <a:r>
              <a:rPr sz="1600" spc="-5" dirty="0">
                <a:latin typeface="Arial"/>
                <a:cs typeface="Arial"/>
              </a:rPr>
              <a:t>integrated </a:t>
            </a:r>
            <a:r>
              <a:rPr sz="1600" dirty="0">
                <a:latin typeface="Arial"/>
                <a:cs typeface="Arial"/>
              </a:rPr>
              <a:t>system </a:t>
            </a:r>
            <a:r>
              <a:rPr sz="1600" spc="-5" dirty="0">
                <a:latin typeface="Arial"/>
                <a:cs typeface="Arial"/>
              </a:rPr>
              <a:t>will </a:t>
            </a:r>
            <a:r>
              <a:rPr sz="1600" spc="-5" dirty="0" err="1" smtClean="0">
                <a:latin typeface="Arial"/>
                <a:cs typeface="Arial"/>
              </a:rPr>
              <a:t>utilise</a:t>
            </a:r>
            <a:r>
              <a:rPr sz="1600" spc="-5" dirty="0" smtClean="0">
                <a:latin typeface="Arial"/>
                <a:cs typeface="Arial"/>
              </a:rPr>
              <a:t> </a:t>
            </a:r>
            <a:r>
              <a:rPr sz="1600" dirty="0">
                <a:latin typeface="Arial"/>
                <a:cs typeface="Arial"/>
              </a:rPr>
              <a:t>the full </a:t>
            </a:r>
            <a:r>
              <a:rPr sz="1600" spc="-5" dirty="0">
                <a:latin typeface="Arial"/>
                <a:cs typeface="Arial"/>
              </a:rPr>
              <a:t>gambit and </a:t>
            </a:r>
            <a:r>
              <a:rPr sz="1600" dirty="0">
                <a:latin typeface="Arial"/>
                <a:cs typeface="Arial"/>
              </a:rPr>
              <a:t>footprint </a:t>
            </a:r>
            <a:r>
              <a:rPr sz="1600" spc="-5" dirty="0">
                <a:latin typeface="Arial"/>
                <a:cs typeface="Arial"/>
              </a:rPr>
              <a:t>of DPME as well as </a:t>
            </a:r>
            <a:r>
              <a:rPr sz="1600" dirty="0">
                <a:latin typeface="Arial"/>
                <a:cs typeface="Arial"/>
              </a:rPr>
              <a:t>relevant </a:t>
            </a:r>
            <a:r>
              <a:rPr sz="1600" spc="-5" dirty="0">
                <a:latin typeface="Arial"/>
                <a:cs typeface="Arial"/>
              </a:rPr>
              <a:t>external </a:t>
            </a:r>
            <a:r>
              <a:rPr sz="1600" dirty="0">
                <a:latin typeface="Arial"/>
                <a:cs typeface="Arial"/>
              </a:rPr>
              <a:t>M&amp;E systems  The </a:t>
            </a:r>
            <a:r>
              <a:rPr sz="1600" spc="-5" dirty="0">
                <a:latin typeface="Arial"/>
                <a:cs typeface="Arial"/>
              </a:rPr>
              <a:t>integrated </a:t>
            </a:r>
            <a:r>
              <a:rPr sz="1600" dirty="0">
                <a:latin typeface="Arial"/>
                <a:cs typeface="Arial"/>
              </a:rPr>
              <a:t>system </a:t>
            </a:r>
            <a:r>
              <a:rPr sz="1600" spc="-5" dirty="0">
                <a:latin typeface="Arial"/>
                <a:cs typeface="Arial"/>
              </a:rPr>
              <a:t>will be deployed </a:t>
            </a:r>
            <a:r>
              <a:rPr sz="1600" dirty="0">
                <a:latin typeface="Arial"/>
                <a:cs typeface="Arial"/>
              </a:rPr>
              <a:t>to </a:t>
            </a:r>
            <a:r>
              <a:rPr sz="1600" spc="-5" dirty="0">
                <a:latin typeface="Arial"/>
                <a:cs typeface="Arial"/>
              </a:rPr>
              <a:t>provide </a:t>
            </a:r>
            <a:r>
              <a:rPr sz="1600" dirty="0">
                <a:latin typeface="Arial"/>
                <a:cs typeface="Arial"/>
              </a:rPr>
              <a:t>credible </a:t>
            </a:r>
            <a:r>
              <a:rPr sz="1600" spc="-5" dirty="0">
                <a:latin typeface="Arial"/>
                <a:cs typeface="Arial"/>
              </a:rPr>
              <a:t>data and an evidence base against indicators and </a:t>
            </a:r>
            <a:r>
              <a:rPr sz="1600" dirty="0">
                <a:latin typeface="Arial"/>
                <a:cs typeface="Arial"/>
              </a:rPr>
              <a:t>targets </a:t>
            </a:r>
            <a:r>
              <a:rPr sz="1600" spc="-5" dirty="0">
                <a:latin typeface="Arial"/>
                <a:cs typeface="Arial"/>
              </a:rPr>
              <a:t>in  </a:t>
            </a:r>
            <a:r>
              <a:rPr sz="1600" dirty="0">
                <a:latin typeface="Arial"/>
                <a:cs typeface="Arial"/>
              </a:rPr>
              <a:t>the </a:t>
            </a:r>
            <a:r>
              <a:rPr sz="1600" spc="-5" dirty="0">
                <a:latin typeface="Arial"/>
                <a:cs typeface="Arial"/>
              </a:rPr>
              <a:t>plan </a:t>
            </a:r>
            <a:r>
              <a:rPr sz="1600" dirty="0">
                <a:latin typeface="Arial"/>
                <a:cs typeface="Arial"/>
              </a:rPr>
              <a:t>to compare </a:t>
            </a:r>
            <a:r>
              <a:rPr sz="1600" spc="-5" dirty="0">
                <a:latin typeface="Arial"/>
                <a:cs typeface="Arial"/>
              </a:rPr>
              <a:t>actual </a:t>
            </a:r>
            <a:r>
              <a:rPr sz="1600" dirty="0">
                <a:latin typeface="Arial"/>
                <a:cs typeface="Arial"/>
              </a:rPr>
              <a:t>results </a:t>
            </a:r>
            <a:r>
              <a:rPr sz="1600" spc="-5" dirty="0">
                <a:latin typeface="Arial"/>
                <a:cs typeface="Arial"/>
              </a:rPr>
              <a:t>against </a:t>
            </a:r>
            <a:r>
              <a:rPr sz="1600" dirty="0">
                <a:latin typeface="Arial"/>
                <a:cs typeface="Arial"/>
              </a:rPr>
              <a:t>the set</a:t>
            </a:r>
            <a:r>
              <a:rPr sz="1600" spc="-10" dirty="0">
                <a:latin typeface="Arial"/>
                <a:cs typeface="Arial"/>
              </a:rPr>
              <a:t> </a:t>
            </a:r>
            <a:r>
              <a:rPr sz="1600" dirty="0">
                <a:latin typeface="Arial"/>
                <a:cs typeface="Arial"/>
              </a:rPr>
              <a:t>targets.</a:t>
            </a:r>
          </a:p>
          <a:p>
            <a:pPr marL="12700">
              <a:lnSpc>
                <a:spcPct val="100000"/>
              </a:lnSpc>
            </a:pPr>
            <a:r>
              <a:rPr sz="1600" dirty="0">
                <a:latin typeface="Arial"/>
                <a:cs typeface="Arial"/>
              </a:rPr>
              <a:t>Key </a:t>
            </a:r>
            <a:r>
              <a:rPr sz="1600" spc="-5" dirty="0">
                <a:latin typeface="Arial"/>
                <a:cs typeface="Arial"/>
              </a:rPr>
              <a:t>objective of </a:t>
            </a:r>
            <a:r>
              <a:rPr sz="1600" dirty="0">
                <a:latin typeface="Arial"/>
                <a:cs typeface="Arial"/>
              </a:rPr>
              <a:t>monitoring: measuring </a:t>
            </a:r>
            <a:r>
              <a:rPr sz="1600" spc="-5" dirty="0">
                <a:latin typeface="Arial"/>
                <a:cs typeface="Arial"/>
              </a:rPr>
              <a:t>and analysing performance on </a:t>
            </a:r>
            <a:r>
              <a:rPr sz="1600" dirty="0">
                <a:latin typeface="Arial"/>
                <a:cs typeface="Arial"/>
              </a:rPr>
              <a:t>the </a:t>
            </a:r>
            <a:r>
              <a:rPr sz="1600" spc="-5" dirty="0">
                <a:latin typeface="Arial"/>
                <a:cs typeface="Arial"/>
              </a:rPr>
              <a:t>interventions or programmes</a:t>
            </a:r>
            <a:r>
              <a:rPr sz="1600" spc="-45" dirty="0">
                <a:latin typeface="Arial"/>
                <a:cs typeface="Arial"/>
              </a:rPr>
              <a:t> </a:t>
            </a:r>
            <a:r>
              <a:rPr sz="1600" spc="-5" dirty="0">
                <a:latin typeface="Arial"/>
                <a:cs typeface="Arial"/>
              </a:rPr>
              <a:t>implemented</a:t>
            </a:r>
            <a:endParaRPr sz="1600" dirty="0">
              <a:latin typeface="Arial"/>
              <a:cs typeface="Arial"/>
            </a:endParaRPr>
          </a:p>
          <a:p>
            <a:pPr marL="12700">
              <a:lnSpc>
                <a:spcPct val="100000"/>
              </a:lnSpc>
              <a:spcBef>
                <a:spcPts val="240"/>
              </a:spcBef>
            </a:pPr>
            <a:r>
              <a:rPr sz="1600" spc="-5" dirty="0">
                <a:latin typeface="Arial"/>
                <a:cs typeface="Arial"/>
              </a:rPr>
              <a:t>and assessing </a:t>
            </a:r>
            <a:r>
              <a:rPr sz="1600" dirty="0">
                <a:latin typeface="Arial"/>
                <a:cs typeface="Arial"/>
              </a:rPr>
              <a:t>the </a:t>
            </a:r>
            <a:r>
              <a:rPr sz="1600" spc="-5" dirty="0">
                <a:latin typeface="Arial"/>
                <a:cs typeface="Arial"/>
              </a:rPr>
              <a:t>extent </a:t>
            </a:r>
            <a:r>
              <a:rPr sz="1600" dirty="0">
                <a:latin typeface="Arial"/>
                <a:cs typeface="Arial"/>
              </a:rPr>
              <a:t>to </a:t>
            </a:r>
            <a:r>
              <a:rPr sz="1600" spc="-5" dirty="0">
                <a:latin typeface="Arial"/>
                <a:cs typeface="Arial"/>
              </a:rPr>
              <a:t>which </a:t>
            </a:r>
            <a:r>
              <a:rPr sz="1600" dirty="0">
                <a:latin typeface="Arial"/>
                <a:cs typeface="Arial"/>
              </a:rPr>
              <a:t>these </a:t>
            </a:r>
            <a:r>
              <a:rPr sz="1600" spc="-5" dirty="0">
                <a:latin typeface="Arial"/>
                <a:cs typeface="Arial"/>
              </a:rPr>
              <a:t>are on </a:t>
            </a:r>
            <a:r>
              <a:rPr sz="1600" dirty="0">
                <a:latin typeface="Arial"/>
                <a:cs typeface="Arial"/>
              </a:rPr>
              <a:t>course to </a:t>
            </a:r>
            <a:r>
              <a:rPr sz="1600" spc="-5" dirty="0">
                <a:latin typeface="Arial"/>
                <a:cs typeface="Arial"/>
              </a:rPr>
              <a:t>achieving </a:t>
            </a:r>
            <a:r>
              <a:rPr sz="1600" dirty="0">
                <a:latin typeface="Arial"/>
                <a:cs typeface="Arial"/>
              </a:rPr>
              <a:t>the set </a:t>
            </a:r>
            <a:r>
              <a:rPr sz="1600" spc="-5" dirty="0">
                <a:latin typeface="Arial"/>
                <a:cs typeface="Arial"/>
              </a:rPr>
              <a:t>objectives and</a:t>
            </a:r>
            <a:r>
              <a:rPr sz="1600" spc="-25" dirty="0">
                <a:latin typeface="Arial"/>
                <a:cs typeface="Arial"/>
              </a:rPr>
              <a:t> </a:t>
            </a:r>
            <a:r>
              <a:rPr sz="1600" dirty="0">
                <a:latin typeface="Arial"/>
                <a:cs typeface="Arial"/>
              </a:rPr>
              <a:t>targets.</a:t>
            </a:r>
          </a:p>
          <a:p>
            <a:pPr>
              <a:lnSpc>
                <a:spcPct val="100000"/>
              </a:lnSpc>
              <a:spcBef>
                <a:spcPts val="5"/>
              </a:spcBef>
            </a:pPr>
            <a:endParaRPr sz="1700" dirty="0">
              <a:latin typeface="Arial"/>
              <a:cs typeface="Arial"/>
            </a:endParaRPr>
          </a:p>
          <a:p>
            <a:pPr marL="12700">
              <a:lnSpc>
                <a:spcPct val="100000"/>
              </a:lnSpc>
            </a:pPr>
            <a:r>
              <a:rPr sz="1600" b="1" dirty="0">
                <a:latin typeface="Arial"/>
                <a:cs typeface="Arial"/>
              </a:rPr>
              <a:t>Elements of the integrated </a:t>
            </a:r>
            <a:r>
              <a:rPr sz="1600" b="1" spc="-5" dirty="0">
                <a:latin typeface="Arial"/>
                <a:cs typeface="Arial"/>
              </a:rPr>
              <a:t>monitoring</a:t>
            </a:r>
            <a:r>
              <a:rPr sz="1600" b="1" spc="-10" dirty="0">
                <a:latin typeface="Arial"/>
                <a:cs typeface="Arial"/>
              </a:rPr>
              <a:t> </a:t>
            </a:r>
            <a:r>
              <a:rPr sz="1600" b="1" spc="-5" dirty="0">
                <a:latin typeface="Arial"/>
                <a:cs typeface="Arial"/>
              </a:rPr>
              <a:t>system</a:t>
            </a:r>
            <a:endParaRPr sz="1600" dirty="0">
              <a:latin typeface="Arial"/>
              <a:cs typeface="Arial"/>
            </a:endParaRPr>
          </a:p>
        </p:txBody>
      </p:sp>
      <p:graphicFrame>
        <p:nvGraphicFramePr>
          <p:cNvPr id="4" name="Table 3">
            <a:extLst>
              <a:ext uri="{FF2B5EF4-FFF2-40B4-BE49-F238E27FC236}">
                <a16:creationId xmlns:a16="http://schemas.microsoft.com/office/drawing/2014/main" xmlns="" id="{34E7C394-C630-8F42-A5F3-1FEA97BB52D0}"/>
              </a:ext>
            </a:extLst>
          </p:cNvPr>
          <p:cNvGraphicFramePr>
            <a:graphicFrameLocks noGrp="1"/>
          </p:cNvGraphicFramePr>
          <p:nvPr>
            <p:extLst>
              <p:ext uri="{D42A27DB-BD31-4B8C-83A1-F6EECF244321}">
                <p14:modId xmlns:p14="http://schemas.microsoft.com/office/powerpoint/2010/main" val="2329737226"/>
              </p:ext>
            </p:extLst>
          </p:nvPr>
        </p:nvGraphicFramePr>
        <p:xfrm>
          <a:off x="597499" y="3429000"/>
          <a:ext cx="11061102" cy="2743200"/>
        </p:xfrm>
        <a:graphic>
          <a:graphicData uri="http://schemas.openxmlformats.org/drawingml/2006/table">
            <a:tbl>
              <a:tblPr firstRow="1" firstCol="1" bandRow="1">
                <a:tableStyleId>{93296810-A885-4BE3-A3E7-6D5BEEA58F35}</a:tableStyleId>
              </a:tblPr>
              <a:tblGrid>
                <a:gridCol w="1942440">
                  <a:extLst>
                    <a:ext uri="{9D8B030D-6E8A-4147-A177-3AD203B41FA5}">
                      <a16:colId xmlns:a16="http://schemas.microsoft.com/office/drawing/2014/main" xmlns="" val="4167833246"/>
                    </a:ext>
                  </a:extLst>
                </a:gridCol>
                <a:gridCol w="1417482">
                  <a:extLst>
                    <a:ext uri="{9D8B030D-6E8A-4147-A177-3AD203B41FA5}">
                      <a16:colId xmlns:a16="http://schemas.microsoft.com/office/drawing/2014/main" xmlns="" val="1358023207"/>
                    </a:ext>
                  </a:extLst>
                </a:gridCol>
                <a:gridCol w="1529896">
                  <a:extLst>
                    <a:ext uri="{9D8B030D-6E8A-4147-A177-3AD203B41FA5}">
                      <a16:colId xmlns:a16="http://schemas.microsoft.com/office/drawing/2014/main" xmlns="" val="2302509737"/>
                    </a:ext>
                  </a:extLst>
                </a:gridCol>
                <a:gridCol w="1416358">
                  <a:extLst>
                    <a:ext uri="{9D8B030D-6E8A-4147-A177-3AD203B41FA5}">
                      <a16:colId xmlns:a16="http://schemas.microsoft.com/office/drawing/2014/main" xmlns="" val="80232216"/>
                    </a:ext>
                  </a:extLst>
                </a:gridCol>
                <a:gridCol w="1768206">
                  <a:extLst>
                    <a:ext uri="{9D8B030D-6E8A-4147-A177-3AD203B41FA5}">
                      <a16:colId xmlns:a16="http://schemas.microsoft.com/office/drawing/2014/main" xmlns="" val="3970034002"/>
                    </a:ext>
                  </a:extLst>
                </a:gridCol>
                <a:gridCol w="1568116">
                  <a:extLst>
                    <a:ext uri="{9D8B030D-6E8A-4147-A177-3AD203B41FA5}">
                      <a16:colId xmlns:a16="http://schemas.microsoft.com/office/drawing/2014/main" xmlns="" val="1580133476"/>
                    </a:ext>
                  </a:extLst>
                </a:gridCol>
                <a:gridCol w="1418604">
                  <a:extLst>
                    <a:ext uri="{9D8B030D-6E8A-4147-A177-3AD203B41FA5}">
                      <a16:colId xmlns:a16="http://schemas.microsoft.com/office/drawing/2014/main" xmlns="" val="2929475331"/>
                    </a:ext>
                  </a:extLst>
                </a:gridCol>
              </a:tblGrid>
              <a:tr h="1673246">
                <a:tc>
                  <a:txBody>
                    <a:bodyPr/>
                    <a:lstStyle/>
                    <a:p>
                      <a:pPr algn="l">
                        <a:lnSpc>
                          <a:spcPct val="107000"/>
                        </a:lnSpc>
                        <a:spcAft>
                          <a:spcPts val="0"/>
                        </a:spcAft>
                      </a:pPr>
                      <a:r>
                        <a:rPr lang="en-ZA" sz="1200" cap="small" dirty="0">
                          <a:effectLst/>
                          <a:latin typeface="Arial" panose="020B0604020202020204" pitchFamily="34" charset="0"/>
                          <a:cs typeface="Arial" panose="020B0604020202020204" pitchFamily="34" charset="0"/>
                        </a:rPr>
                        <a:t>Purpose:</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671" marR="7671" marT="0" marB="0" anchor="ctr"/>
                </a:tc>
                <a:tc gridSpan="6">
                  <a:txBody>
                    <a:bodyPr/>
                    <a:lstStyle/>
                    <a:p>
                      <a:pPr marL="342900" lvl="0" indent="-342900" algn="l">
                        <a:spcBef>
                          <a:spcPts val="1200"/>
                        </a:spcBef>
                        <a:spcAft>
                          <a:spcPts val="0"/>
                        </a:spcAft>
                        <a:buFont typeface="Symbol" panose="05050102010706020507" pitchFamily="18" charset="2"/>
                        <a:buChar char=""/>
                      </a:pPr>
                      <a:r>
                        <a:rPr lang="en-AU" sz="1200" dirty="0">
                          <a:effectLst/>
                          <a:latin typeface="Arial" panose="020B0604020202020204" pitchFamily="34" charset="0"/>
                          <a:cs typeface="Arial" panose="020B0604020202020204" pitchFamily="34" charset="0"/>
                        </a:rPr>
                        <a:t>To improve the structure, performance of institutions, programmes, projects and operations </a:t>
                      </a:r>
                      <a:endParaRPr lang="en-GB" sz="1200" dirty="0">
                        <a:effectLst/>
                        <a:latin typeface="Arial" panose="020B0604020202020204" pitchFamily="34" charset="0"/>
                        <a:cs typeface="Arial" panose="020B0604020202020204" pitchFamily="34" charset="0"/>
                      </a:endParaRPr>
                    </a:p>
                    <a:p>
                      <a:pPr marL="342900" lvl="0" indent="-342900" algn="l">
                        <a:spcBef>
                          <a:spcPts val="1200"/>
                        </a:spcBef>
                        <a:spcAft>
                          <a:spcPts val="0"/>
                        </a:spcAft>
                        <a:buFont typeface="Symbol" panose="05050102010706020507" pitchFamily="18" charset="2"/>
                        <a:buChar char=""/>
                      </a:pPr>
                      <a:r>
                        <a:rPr lang="en-AU" sz="1200" dirty="0">
                          <a:effectLst/>
                          <a:latin typeface="Arial" panose="020B0604020202020204" pitchFamily="34" charset="0"/>
                          <a:cs typeface="Arial" panose="020B0604020202020204" pitchFamily="34" charset="0"/>
                        </a:rPr>
                        <a:t>To improve accountability and transparency </a:t>
                      </a:r>
                      <a:endParaRPr lang="en-GB" sz="1200" dirty="0">
                        <a:effectLst/>
                        <a:latin typeface="Arial" panose="020B0604020202020204" pitchFamily="34" charset="0"/>
                        <a:cs typeface="Arial" panose="020B0604020202020204" pitchFamily="34" charset="0"/>
                      </a:endParaRPr>
                    </a:p>
                    <a:p>
                      <a:pPr marL="342900" lvl="0" indent="-342900" algn="l">
                        <a:spcBef>
                          <a:spcPts val="1200"/>
                        </a:spcBef>
                        <a:spcAft>
                          <a:spcPts val="0"/>
                        </a:spcAft>
                        <a:buFont typeface="Symbol" panose="05050102010706020507" pitchFamily="18" charset="2"/>
                        <a:buChar char=""/>
                      </a:pPr>
                      <a:r>
                        <a:rPr lang="en-AU" sz="1200" dirty="0">
                          <a:effectLst/>
                          <a:latin typeface="Arial" panose="020B0604020202020204" pitchFamily="34" charset="0"/>
                          <a:cs typeface="Arial" panose="020B0604020202020204" pitchFamily="34" charset="0"/>
                        </a:rPr>
                        <a:t>To support decision-making</a:t>
                      </a:r>
                      <a:endParaRPr lang="en-GB" sz="1200" dirty="0">
                        <a:effectLst/>
                        <a:latin typeface="Arial" panose="020B0604020202020204" pitchFamily="34" charset="0"/>
                        <a:cs typeface="Arial" panose="020B0604020202020204" pitchFamily="34" charset="0"/>
                      </a:endParaRPr>
                    </a:p>
                    <a:p>
                      <a:pPr marL="342900" lvl="0" indent="-342900" algn="l">
                        <a:spcBef>
                          <a:spcPts val="1200"/>
                        </a:spcBef>
                        <a:spcAft>
                          <a:spcPts val="0"/>
                        </a:spcAft>
                        <a:buFont typeface="Symbol" panose="05050102010706020507" pitchFamily="18" charset="2"/>
                        <a:buChar char=""/>
                      </a:pPr>
                      <a:r>
                        <a:rPr lang="en-AU" sz="1200" dirty="0">
                          <a:effectLst/>
                          <a:latin typeface="Arial" panose="020B0604020202020204" pitchFamily="34" charset="0"/>
                          <a:cs typeface="Arial" panose="020B0604020202020204" pitchFamily="34" charset="0"/>
                        </a:rPr>
                        <a:t>To generate knowledge </a:t>
                      </a:r>
                      <a:endParaRPr lang="en-GB" sz="1200" b="1" dirty="0">
                        <a:solidFill>
                          <a:schemeClr val="tx1"/>
                        </a:solidFill>
                        <a:effectLst/>
                        <a:latin typeface="Arial" panose="020B0604020202020204" pitchFamily="34" charset="0"/>
                        <a:ea typeface="Yu Gothic Light" panose="020B0300000000000000" pitchFamily="34" charset="-128"/>
                        <a:cs typeface="Arial" panose="020B0604020202020204" pitchFamily="34" charset="0"/>
                      </a:endParaRPr>
                    </a:p>
                  </a:txBody>
                  <a:tcPr marL="7671" marR="7671"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4805470"/>
                  </a:ext>
                </a:extLst>
              </a:tr>
              <a:tr h="207401">
                <a:tc gridSpan="7">
                  <a:txBody>
                    <a:bodyPr/>
                    <a:lstStyle/>
                    <a:p>
                      <a:pPr algn="ctr">
                        <a:lnSpc>
                          <a:spcPct val="107000"/>
                        </a:lnSpc>
                        <a:spcAft>
                          <a:spcPts val="0"/>
                        </a:spcAft>
                      </a:pPr>
                      <a:r>
                        <a:rPr lang="en-ZA" sz="1200" cap="small" dirty="0">
                          <a:effectLst/>
                          <a:latin typeface="Arial" panose="020B0604020202020204" pitchFamily="34" charset="0"/>
                          <a:cs typeface="Arial" panose="020B0604020202020204" pitchFamily="34" charset="0"/>
                        </a:rPr>
                        <a:t>Tools / Mechanisms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671" marR="7671"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430110079"/>
                  </a:ext>
                </a:extLst>
              </a:tr>
              <a:tr h="862553">
                <a:tc>
                  <a:txBody>
                    <a:bodyPr/>
                    <a:lstStyle/>
                    <a:p>
                      <a:pPr algn="l">
                        <a:lnSpc>
                          <a:spcPct val="107000"/>
                        </a:lnSpc>
                        <a:spcAft>
                          <a:spcPts val="0"/>
                        </a:spcAft>
                      </a:pPr>
                      <a:r>
                        <a:rPr lang="en-ZA" sz="1200" dirty="0">
                          <a:effectLst/>
                          <a:latin typeface="Arial" panose="020B0604020202020204" pitchFamily="34" charset="0"/>
                          <a:cs typeface="Arial" panose="020B0604020202020204" pitchFamily="34" charset="0"/>
                        </a:rPr>
                        <a:t>Ministerial Performance Agreements (MPA)</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671" marR="7671" marT="0" marB="0" anchor="ctr"/>
                </a:tc>
                <a:tc>
                  <a:txBody>
                    <a:bodyPr/>
                    <a:lstStyle/>
                    <a:p>
                      <a:pPr algn="l">
                        <a:lnSpc>
                          <a:spcPct val="107000"/>
                        </a:lnSpc>
                        <a:spcAft>
                          <a:spcPts val="0"/>
                        </a:spcAft>
                      </a:pPr>
                      <a:r>
                        <a:rPr lang="en-ZA" sz="1200" dirty="0">
                          <a:effectLst/>
                          <a:latin typeface="Arial" panose="020B0604020202020204" pitchFamily="34" charset="0"/>
                          <a:cs typeface="Arial" panose="020B0604020202020204" pitchFamily="34" charset="0"/>
                        </a:rPr>
                        <a:t>MTSF Monitoring System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671" marR="7671" marT="0" marB="0" anchor="ctr"/>
                </a:tc>
                <a:tc>
                  <a:txBody>
                    <a:bodyPr/>
                    <a:lstStyle/>
                    <a:p>
                      <a:pPr algn="l">
                        <a:lnSpc>
                          <a:spcPct val="107000"/>
                        </a:lnSpc>
                        <a:spcAft>
                          <a:spcPts val="0"/>
                        </a:spcAft>
                      </a:pPr>
                      <a:r>
                        <a:rPr lang="en-ZA" sz="1200" dirty="0">
                          <a:effectLst/>
                          <a:latin typeface="Arial" panose="020B0604020202020204" pitchFamily="34" charset="0"/>
                          <a:cs typeface="Arial" panose="020B0604020202020204" pitchFamily="34" charset="0"/>
                        </a:rPr>
                        <a:t>Alignment of Strategic Plans &amp; Annual Performance Plans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671" marR="7671" marT="0" marB="0"/>
                </a:tc>
                <a:tc>
                  <a:txBody>
                    <a:bodyPr/>
                    <a:lstStyle/>
                    <a:p>
                      <a:pPr algn="l">
                        <a:lnSpc>
                          <a:spcPct val="107000"/>
                        </a:lnSpc>
                        <a:spcAft>
                          <a:spcPts val="0"/>
                        </a:spcAft>
                      </a:pPr>
                      <a:r>
                        <a:rPr lang="en-ZA" sz="1200" dirty="0">
                          <a:effectLst/>
                          <a:latin typeface="Arial" panose="020B0604020202020204" pitchFamily="34" charset="0"/>
                          <a:cs typeface="Arial" panose="020B0604020202020204" pitchFamily="34" charset="0"/>
                        </a:rPr>
                        <a:t>Quarterly Progress Reporting (QPR)</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671" marR="7671" marT="0" marB="0" anchor="ctr"/>
                </a:tc>
                <a:tc>
                  <a:txBody>
                    <a:bodyPr/>
                    <a:lstStyle/>
                    <a:p>
                      <a:pPr algn="l">
                        <a:lnSpc>
                          <a:spcPct val="107000"/>
                        </a:lnSpc>
                        <a:spcAft>
                          <a:spcPts val="0"/>
                        </a:spcAft>
                      </a:pPr>
                      <a:r>
                        <a:rPr lang="en-ZA" sz="1200" dirty="0">
                          <a:effectLst/>
                          <a:latin typeface="Arial" panose="020B0604020202020204" pitchFamily="34" charset="0"/>
                          <a:cs typeface="Arial" panose="020B0604020202020204" pitchFamily="34" charset="0"/>
                        </a:rPr>
                        <a:t>Rapid assessments of implementation impact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671" marR="7671" marT="0" marB="0" anchor="ctr"/>
                </a:tc>
                <a:tc>
                  <a:txBody>
                    <a:bodyPr/>
                    <a:lstStyle/>
                    <a:p>
                      <a:pPr algn="l">
                        <a:lnSpc>
                          <a:spcPct val="107000"/>
                        </a:lnSpc>
                        <a:spcAft>
                          <a:spcPts val="0"/>
                        </a:spcAft>
                      </a:pPr>
                      <a:r>
                        <a:rPr lang="en-ZA" sz="1200" dirty="0">
                          <a:effectLst/>
                          <a:latin typeface="Arial" panose="020B0604020202020204" pitchFamily="34" charset="0"/>
                          <a:cs typeface="Arial" panose="020B0604020202020204" pitchFamily="34" charset="0"/>
                        </a:rPr>
                        <a:t>Frontline Service Delivery Monitoring &amp; Presidential Hotline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671" marR="7671" marT="0" marB="0"/>
                </a:tc>
                <a:tc>
                  <a:txBody>
                    <a:bodyPr/>
                    <a:lstStyle/>
                    <a:p>
                      <a:pPr algn="just">
                        <a:lnSpc>
                          <a:spcPct val="107000"/>
                        </a:lnSpc>
                        <a:spcAft>
                          <a:spcPts val="0"/>
                        </a:spcAft>
                      </a:pPr>
                      <a:r>
                        <a:rPr lang="en-ZA" sz="1200" dirty="0">
                          <a:effectLst/>
                          <a:latin typeface="Arial" panose="020B0604020202020204" pitchFamily="34" charset="0"/>
                          <a:cs typeface="Arial" panose="020B0604020202020204" pitchFamily="34" charset="0"/>
                        </a:rPr>
                        <a:t>Validation and Intervention Support (V&amp;IS)</a:t>
                      </a:r>
                      <a:endParaRPr lang="en-GB" sz="1200" dirty="0">
                        <a:effectLst/>
                        <a:latin typeface="Arial" panose="020B0604020202020204" pitchFamily="34" charset="0"/>
                        <a:cs typeface="Arial" panose="020B0604020202020204" pitchFamily="34" charset="0"/>
                      </a:endParaRPr>
                    </a:p>
                    <a:p>
                      <a:pPr algn="l">
                        <a:lnSpc>
                          <a:spcPct val="107000"/>
                        </a:lnSpc>
                        <a:spcAft>
                          <a:spcPts val="0"/>
                        </a:spcAft>
                      </a:pPr>
                      <a:r>
                        <a:rPr lang="en-ZA"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671" marR="7671" marT="0" marB="0" anchor="ctr"/>
                </a:tc>
                <a:extLst>
                  <a:ext uri="{0D108BD9-81ED-4DB2-BD59-A6C34878D82A}">
                    <a16:rowId xmlns:a16="http://schemas.microsoft.com/office/drawing/2014/main" xmlns="" val="2996446384"/>
                  </a:ext>
                </a:extLst>
              </a:tr>
            </a:tbl>
          </a:graphicData>
        </a:graphic>
      </p:graphicFrame>
      <p:sp>
        <p:nvSpPr>
          <p:cNvPr id="5" name="Slide Number Placeholder 4">
            <a:extLst>
              <a:ext uri="{FF2B5EF4-FFF2-40B4-BE49-F238E27FC236}">
                <a16:creationId xmlns:a16="http://schemas.microsoft.com/office/drawing/2014/main" xmlns="" id="{893D0700-F287-F642-9203-1DEA3EA166C4}"/>
              </a:ext>
            </a:extLst>
          </p:cNvPr>
          <p:cNvSpPr>
            <a:spLocks noGrp="1"/>
          </p:cNvSpPr>
          <p:nvPr>
            <p:ph type="sldNum" sz="quarter" idx="7"/>
          </p:nvPr>
        </p:nvSpPr>
        <p:spPr/>
        <p:txBody>
          <a:bodyPr/>
          <a:lstStyle/>
          <a:p>
            <a:fld id="{B6F15528-21DE-4FAA-801E-634DDDAF4B2B}" type="slidenum">
              <a:rPr lang="en-ZA" smtClean="0"/>
              <a:t>25</a:t>
            </a:fld>
            <a:endParaRPr lang="en-Z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6955155" cy="330200"/>
          </a:xfrm>
          <a:prstGeom prst="rect">
            <a:avLst/>
          </a:prstGeom>
        </p:spPr>
        <p:txBody>
          <a:bodyPr vert="horz" wrap="square" lIns="0" tIns="12700" rIns="0" bIns="0" rtlCol="0">
            <a:spAutoFit/>
          </a:bodyPr>
          <a:lstStyle/>
          <a:p>
            <a:pPr marL="12700">
              <a:lnSpc>
                <a:spcPct val="100000"/>
              </a:lnSpc>
              <a:spcBef>
                <a:spcPts val="100"/>
              </a:spcBef>
            </a:pPr>
            <a:r>
              <a:rPr sz="2000" spc="-15" dirty="0"/>
              <a:t>DELIVERY </a:t>
            </a:r>
            <a:r>
              <a:rPr sz="2000" spc="-5" dirty="0"/>
              <a:t>MONITORING </a:t>
            </a:r>
            <a:r>
              <a:rPr sz="2000" dirty="0"/>
              <a:t>OF THE </a:t>
            </a:r>
            <a:r>
              <a:rPr sz="2000" spc="-20" dirty="0"/>
              <a:t>NATIONAL</a:t>
            </a:r>
            <a:r>
              <a:rPr sz="2000" spc="-135" dirty="0"/>
              <a:t> </a:t>
            </a:r>
            <a:r>
              <a:rPr sz="2000" dirty="0"/>
              <a:t>PRIORITIES:</a:t>
            </a:r>
            <a:endParaRPr sz="2000"/>
          </a:p>
        </p:txBody>
      </p:sp>
      <p:sp>
        <p:nvSpPr>
          <p:cNvPr id="3" name="object 3"/>
          <p:cNvSpPr txBox="1"/>
          <p:nvPr/>
        </p:nvSpPr>
        <p:spPr>
          <a:xfrm>
            <a:off x="597499" y="1506834"/>
            <a:ext cx="10818495" cy="756920"/>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Arial"/>
                <a:cs typeface="Arial"/>
              </a:rPr>
              <a:t>The </a:t>
            </a:r>
            <a:r>
              <a:rPr sz="1600" spc="-5" dirty="0">
                <a:latin typeface="Arial"/>
                <a:cs typeface="Arial"/>
              </a:rPr>
              <a:t>overriding imperative is </a:t>
            </a:r>
            <a:r>
              <a:rPr sz="1600" dirty="0">
                <a:latin typeface="Arial"/>
                <a:cs typeface="Arial"/>
              </a:rPr>
              <a:t>to make monitoring tighter </a:t>
            </a:r>
            <a:r>
              <a:rPr sz="1600" spc="-5" dirty="0">
                <a:latin typeface="Arial"/>
                <a:cs typeface="Arial"/>
              </a:rPr>
              <a:t>and limit progress </a:t>
            </a:r>
            <a:r>
              <a:rPr sz="1600" dirty="0">
                <a:latin typeface="Arial"/>
                <a:cs typeface="Arial"/>
              </a:rPr>
              <a:t>reporting to the President </a:t>
            </a:r>
            <a:r>
              <a:rPr sz="1600" spc="-5" dirty="0">
                <a:latin typeface="Arial"/>
                <a:cs typeface="Arial"/>
              </a:rPr>
              <a:t>and Cabinet </a:t>
            </a:r>
            <a:r>
              <a:rPr sz="1600" spc="-20" dirty="0">
                <a:latin typeface="Arial"/>
                <a:cs typeface="Arial"/>
              </a:rPr>
              <a:t>directly.  </a:t>
            </a:r>
            <a:r>
              <a:rPr sz="1600" dirty="0">
                <a:latin typeface="Arial"/>
                <a:cs typeface="Arial"/>
              </a:rPr>
              <a:t>Implementation coordination, </a:t>
            </a:r>
            <a:r>
              <a:rPr sz="1600" spc="-5" dirty="0">
                <a:latin typeface="Arial"/>
                <a:cs typeface="Arial"/>
              </a:rPr>
              <a:t>delivery </a:t>
            </a:r>
            <a:r>
              <a:rPr sz="1600" dirty="0">
                <a:latin typeface="Arial"/>
                <a:cs typeface="Arial"/>
              </a:rPr>
              <a:t>monitoring </a:t>
            </a:r>
            <a:r>
              <a:rPr sz="1600" spc="-5" dirty="0">
                <a:latin typeface="Arial"/>
                <a:cs typeface="Arial"/>
              </a:rPr>
              <a:t>and problem </a:t>
            </a:r>
            <a:r>
              <a:rPr sz="1600" dirty="0">
                <a:latin typeface="Arial"/>
                <a:cs typeface="Arial"/>
              </a:rPr>
              <a:t>solving should </a:t>
            </a:r>
            <a:r>
              <a:rPr sz="1600" spc="-5" dirty="0">
                <a:latin typeface="Arial"/>
                <a:cs typeface="Arial"/>
              </a:rPr>
              <a:t>be done at </a:t>
            </a:r>
            <a:r>
              <a:rPr sz="1600" dirty="0">
                <a:latin typeface="Arial"/>
                <a:cs typeface="Arial"/>
              </a:rPr>
              <a:t>the technical </a:t>
            </a:r>
            <a:r>
              <a:rPr sz="1600" spc="-5" dirty="0">
                <a:latin typeface="Arial"/>
                <a:cs typeface="Arial"/>
              </a:rPr>
              <a:t>level. </a:t>
            </a:r>
            <a:r>
              <a:rPr sz="1600" dirty="0">
                <a:latin typeface="Arial"/>
                <a:cs typeface="Arial"/>
              </a:rPr>
              <a:t>Political  </a:t>
            </a:r>
            <a:r>
              <a:rPr sz="1600" spc="-5" dirty="0">
                <a:latin typeface="Arial"/>
                <a:cs typeface="Arial"/>
              </a:rPr>
              <a:t>intervention </a:t>
            </a:r>
            <a:r>
              <a:rPr sz="1600" dirty="0">
                <a:latin typeface="Arial"/>
                <a:cs typeface="Arial"/>
              </a:rPr>
              <a:t>should </a:t>
            </a:r>
            <a:r>
              <a:rPr sz="1600" spc="-5" dirty="0">
                <a:latin typeface="Arial"/>
                <a:cs typeface="Arial"/>
              </a:rPr>
              <a:t>be </a:t>
            </a:r>
            <a:r>
              <a:rPr sz="1600" dirty="0">
                <a:latin typeface="Arial"/>
                <a:cs typeface="Arial"/>
              </a:rPr>
              <a:t>the </a:t>
            </a:r>
            <a:r>
              <a:rPr sz="1600" spc="-5" dirty="0">
                <a:latin typeface="Arial"/>
                <a:cs typeface="Arial"/>
              </a:rPr>
              <a:t>outcome of deliberations at</a:t>
            </a:r>
            <a:r>
              <a:rPr sz="1600" spc="-15" dirty="0">
                <a:latin typeface="Arial"/>
                <a:cs typeface="Arial"/>
              </a:rPr>
              <a:t> </a:t>
            </a:r>
            <a:r>
              <a:rPr sz="1600" spc="-5" dirty="0">
                <a:latin typeface="Arial"/>
                <a:cs typeface="Arial"/>
              </a:rPr>
              <a:t>Cabinet.</a:t>
            </a:r>
            <a:endParaRPr sz="1600">
              <a:latin typeface="Arial"/>
              <a:cs typeface="Arial"/>
            </a:endParaRPr>
          </a:p>
        </p:txBody>
      </p:sp>
      <p:graphicFrame>
        <p:nvGraphicFramePr>
          <p:cNvPr id="4" name="Diagram 3">
            <a:extLst>
              <a:ext uri="{FF2B5EF4-FFF2-40B4-BE49-F238E27FC236}">
                <a16:creationId xmlns:a16="http://schemas.microsoft.com/office/drawing/2014/main" xmlns="" id="{DD6E155C-8D1D-5440-A5C2-104E12002907}"/>
              </a:ext>
            </a:extLst>
          </p:cNvPr>
          <p:cNvGraphicFramePr/>
          <p:nvPr>
            <p:extLst>
              <p:ext uri="{D42A27DB-BD31-4B8C-83A1-F6EECF244321}">
                <p14:modId xmlns:p14="http://schemas.microsoft.com/office/powerpoint/2010/main" val="2142335050"/>
              </p:ext>
            </p:extLst>
          </p:nvPr>
        </p:nvGraphicFramePr>
        <p:xfrm>
          <a:off x="1371600" y="2476842"/>
          <a:ext cx="7261963" cy="3413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66EC0384-ACD0-124B-A01F-1612E5DB3BBC}"/>
              </a:ext>
            </a:extLst>
          </p:cNvPr>
          <p:cNvSpPr txBox="1"/>
          <p:nvPr/>
        </p:nvSpPr>
        <p:spPr>
          <a:xfrm>
            <a:off x="8991600" y="3581400"/>
            <a:ext cx="2133600" cy="1569660"/>
          </a:xfrm>
          <a:prstGeom prst="rect">
            <a:avLst/>
          </a:prstGeom>
          <a:solidFill>
            <a:schemeClr val="accent6">
              <a:lumMod val="40000"/>
              <a:lumOff val="60000"/>
            </a:schemeClr>
          </a:solidFill>
        </p:spPr>
        <p:txBody>
          <a:bodyPr wrap="square" rtlCol="0">
            <a:spAutoFit/>
          </a:bodyPr>
          <a:lstStyle/>
          <a:p>
            <a:r>
              <a:rPr lang="en-US" sz="1600" dirty="0">
                <a:latin typeface="Arial" panose="020B0604020202020204" pitchFamily="34" charset="0"/>
                <a:cs typeface="Arial" panose="020B0604020202020204" pitchFamily="34" charset="0"/>
              </a:rPr>
              <a:t>Appropriate Structures for developing, processing reports, and solution development </a:t>
            </a:r>
            <a:endParaRPr lang="en-ZA" sz="16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001A563E-6EBF-C04C-B62E-7D30F83D44E2}"/>
              </a:ext>
            </a:extLst>
          </p:cNvPr>
          <p:cNvSpPr>
            <a:spLocks noGrp="1"/>
          </p:cNvSpPr>
          <p:nvPr>
            <p:ph type="sldNum" sz="quarter" idx="7"/>
          </p:nvPr>
        </p:nvSpPr>
        <p:spPr/>
        <p:txBody>
          <a:bodyPr/>
          <a:lstStyle/>
          <a:p>
            <a:fld id="{B6F15528-21DE-4FAA-801E-634DDDAF4B2B}" type="slidenum">
              <a:rPr lang="en-ZA" smtClean="0"/>
              <a:t>26</a:t>
            </a:fld>
            <a:endParaRPr lang="en-Z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597499" y="562359"/>
            <a:ext cx="7095490" cy="330200"/>
          </a:xfrm>
          <a:prstGeom prst="rect">
            <a:avLst/>
          </a:prstGeom>
        </p:spPr>
        <p:txBody>
          <a:bodyPr vert="horz" wrap="square" lIns="0" tIns="12700" rIns="0" bIns="0" rtlCol="0">
            <a:spAutoFit/>
          </a:bodyPr>
          <a:lstStyle/>
          <a:p>
            <a:pPr marL="12700">
              <a:lnSpc>
                <a:spcPct val="100000"/>
              </a:lnSpc>
              <a:spcBef>
                <a:spcPts val="100"/>
              </a:spcBef>
            </a:pPr>
            <a:r>
              <a:rPr sz="2000" spc="-5" dirty="0"/>
              <a:t>MONITORING AND REPORTING </a:t>
            </a:r>
            <a:r>
              <a:rPr sz="2000" dirty="0"/>
              <a:t>– </a:t>
            </a:r>
            <a:r>
              <a:rPr sz="2000" spc="-25" dirty="0"/>
              <a:t>QUARTERLY</a:t>
            </a:r>
            <a:r>
              <a:rPr sz="2000" spc="-155" dirty="0"/>
              <a:t> </a:t>
            </a:r>
            <a:r>
              <a:rPr sz="2000" dirty="0"/>
              <a:t>MEETINGS</a:t>
            </a:r>
            <a:endParaRPr sz="2000"/>
          </a:p>
        </p:txBody>
      </p:sp>
      <p:graphicFrame>
        <p:nvGraphicFramePr>
          <p:cNvPr id="4" name="Diagram 3">
            <a:extLst>
              <a:ext uri="{FF2B5EF4-FFF2-40B4-BE49-F238E27FC236}">
                <a16:creationId xmlns:a16="http://schemas.microsoft.com/office/drawing/2014/main" xmlns="" id="{3874F177-D829-3E4F-BB88-85B864EC2EFB}"/>
              </a:ext>
            </a:extLst>
          </p:cNvPr>
          <p:cNvGraphicFramePr/>
          <p:nvPr>
            <p:extLst>
              <p:ext uri="{D42A27DB-BD31-4B8C-83A1-F6EECF244321}">
                <p14:modId xmlns:p14="http://schemas.microsoft.com/office/powerpoint/2010/main" val="2807328046"/>
              </p:ext>
            </p:extLst>
          </p:nvPr>
        </p:nvGraphicFramePr>
        <p:xfrm>
          <a:off x="1840816" y="1524000"/>
          <a:ext cx="8510368" cy="4661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xmlns="" id="{E45F05BC-32CD-964F-B31C-1229EA7E36DF}"/>
              </a:ext>
            </a:extLst>
          </p:cNvPr>
          <p:cNvSpPr>
            <a:spLocks noGrp="1"/>
          </p:cNvSpPr>
          <p:nvPr>
            <p:ph type="sldNum" sz="quarter" idx="7"/>
          </p:nvPr>
        </p:nvSpPr>
        <p:spPr/>
        <p:txBody>
          <a:bodyPr/>
          <a:lstStyle/>
          <a:p>
            <a:fld id="{B6F15528-21DE-4FAA-801E-634DDDAF4B2B}" type="slidenum">
              <a:rPr lang="en-ZA" smtClean="0"/>
              <a:t>27</a:t>
            </a:fld>
            <a:endParaRPr lang="en-Z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7199630" cy="330200"/>
          </a:xfrm>
          <a:prstGeom prst="rect">
            <a:avLst/>
          </a:prstGeom>
        </p:spPr>
        <p:txBody>
          <a:bodyPr vert="horz" wrap="square" lIns="0" tIns="12700" rIns="0" bIns="0" rtlCol="0">
            <a:spAutoFit/>
          </a:bodyPr>
          <a:lstStyle/>
          <a:p>
            <a:pPr marL="12700">
              <a:lnSpc>
                <a:spcPct val="100000"/>
              </a:lnSpc>
              <a:spcBef>
                <a:spcPts val="100"/>
              </a:spcBef>
            </a:pPr>
            <a:r>
              <a:rPr sz="2000" dirty="0"/>
              <a:t>MEASURING OUR PERFORMANCE: </a:t>
            </a:r>
            <a:r>
              <a:rPr sz="2000" spc="-10" dirty="0"/>
              <a:t>SECTOR</a:t>
            </a:r>
            <a:r>
              <a:rPr sz="2000" spc="-70" dirty="0"/>
              <a:t> </a:t>
            </a:r>
            <a:r>
              <a:rPr sz="2000" spc="-5" dirty="0"/>
              <a:t>MONITORING</a:t>
            </a:r>
            <a:endParaRPr sz="2000"/>
          </a:p>
        </p:txBody>
      </p:sp>
      <p:sp>
        <p:nvSpPr>
          <p:cNvPr id="3" name="object 3"/>
          <p:cNvSpPr txBox="1"/>
          <p:nvPr/>
        </p:nvSpPr>
        <p:spPr>
          <a:xfrm>
            <a:off x="597500" y="1358279"/>
            <a:ext cx="4284345" cy="3202305"/>
          </a:xfrm>
          <a:prstGeom prst="rect">
            <a:avLst/>
          </a:prstGeom>
        </p:spPr>
        <p:txBody>
          <a:bodyPr vert="horz" wrap="square" lIns="0" tIns="17145" rIns="0" bIns="0" rtlCol="0">
            <a:spAutoFit/>
          </a:bodyPr>
          <a:lstStyle/>
          <a:p>
            <a:pPr marL="12700">
              <a:lnSpc>
                <a:spcPct val="100000"/>
              </a:lnSpc>
              <a:spcBef>
                <a:spcPts val="135"/>
              </a:spcBef>
            </a:pPr>
            <a:r>
              <a:rPr sz="1450" b="1" spc="15" dirty="0">
                <a:latin typeface="Arial"/>
                <a:cs typeface="Arial"/>
              </a:rPr>
              <a:t>Strategic </a:t>
            </a:r>
            <a:r>
              <a:rPr sz="1450" b="1" spc="20" dirty="0">
                <a:latin typeface="Arial"/>
                <a:cs typeface="Arial"/>
              </a:rPr>
              <a:t>Plan</a:t>
            </a:r>
            <a:r>
              <a:rPr sz="1450" b="1" dirty="0">
                <a:latin typeface="Arial"/>
                <a:cs typeface="Arial"/>
              </a:rPr>
              <a:t> </a:t>
            </a:r>
            <a:r>
              <a:rPr sz="1450" b="1" spc="20" dirty="0">
                <a:latin typeface="Arial"/>
                <a:cs typeface="Arial"/>
              </a:rPr>
              <a:t>Focus</a:t>
            </a:r>
            <a:endParaRPr sz="1450">
              <a:latin typeface="Arial"/>
              <a:cs typeface="Arial"/>
            </a:endParaRPr>
          </a:p>
          <a:p>
            <a:pPr>
              <a:lnSpc>
                <a:spcPct val="100000"/>
              </a:lnSpc>
              <a:spcBef>
                <a:spcPts val="50"/>
              </a:spcBef>
            </a:pPr>
            <a:endParaRPr sz="1550">
              <a:latin typeface="Arial"/>
              <a:cs typeface="Arial"/>
            </a:endParaRPr>
          </a:p>
          <a:p>
            <a:pPr marL="12700">
              <a:lnSpc>
                <a:spcPct val="100000"/>
              </a:lnSpc>
              <a:spcBef>
                <a:spcPts val="5"/>
              </a:spcBef>
            </a:pPr>
            <a:r>
              <a:rPr sz="1450" b="1" spc="25" dirty="0">
                <a:solidFill>
                  <a:srgbClr val="F58220"/>
                </a:solidFill>
                <a:latin typeface="Arial"/>
                <a:cs typeface="Arial"/>
              </a:rPr>
              <a:t>MTSF </a:t>
            </a:r>
            <a:r>
              <a:rPr sz="1450" b="1" spc="15" dirty="0">
                <a:solidFill>
                  <a:srgbClr val="F58220"/>
                </a:solidFill>
                <a:latin typeface="Arial"/>
                <a:cs typeface="Arial"/>
              </a:rPr>
              <a:t>Priority</a:t>
            </a:r>
            <a:r>
              <a:rPr sz="1450" b="1" spc="-10" dirty="0">
                <a:solidFill>
                  <a:srgbClr val="F58220"/>
                </a:solidFill>
                <a:latin typeface="Arial"/>
                <a:cs typeface="Arial"/>
              </a:rPr>
              <a:t> </a:t>
            </a:r>
            <a:r>
              <a:rPr sz="1450" b="1" spc="15" dirty="0">
                <a:solidFill>
                  <a:srgbClr val="F58220"/>
                </a:solidFill>
                <a:latin typeface="Arial"/>
                <a:cs typeface="Arial"/>
              </a:rPr>
              <a:t>supported</a:t>
            </a:r>
            <a:endParaRPr sz="1450">
              <a:latin typeface="Arial"/>
              <a:cs typeface="Arial"/>
            </a:endParaRPr>
          </a:p>
          <a:p>
            <a:pPr marL="12700">
              <a:lnSpc>
                <a:spcPct val="100000"/>
              </a:lnSpc>
              <a:spcBef>
                <a:spcPts val="45"/>
              </a:spcBef>
            </a:pPr>
            <a:r>
              <a:rPr sz="1450" spc="10" dirty="0">
                <a:latin typeface="Arial"/>
                <a:cs typeface="Arial"/>
              </a:rPr>
              <a:t>All </a:t>
            </a:r>
            <a:r>
              <a:rPr sz="1450" spc="20" dirty="0">
                <a:latin typeface="Arial"/>
                <a:cs typeface="Arial"/>
              </a:rPr>
              <a:t>seven</a:t>
            </a:r>
            <a:r>
              <a:rPr sz="1450" spc="5" dirty="0">
                <a:latin typeface="Arial"/>
                <a:cs typeface="Arial"/>
              </a:rPr>
              <a:t> </a:t>
            </a:r>
            <a:r>
              <a:rPr sz="1450" spc="15" dirty="0">
                <a:latin typeface="Arial"/>
                <a:cs typeface="Arial"/>
              </a:rPr>
              <a:t>outcomes</a:t>
            </a:r>
            <a:endParaRPr sz="1450">
              <a:latin typeface="Arial"/>
              <a:cs typeface="Arial"/>
            </a:endParaRPr>
          </a:p>
          <a:p>
            <a:pPr>
              <a:lnSpc>
                <a:spcPct val="100000"/>
              </a:lnSpc>
            </a:pPr>
            <a:endParaRPr sz="1600">
              <a:latin typeface="Arial"/>
              <a:cs typeface="Arial"/>
            </a:endParaRPr>
          </a:p>
          <a:p>
            <a:pPr>
              <a:lnSpc>
                <a:spcPct val="100000"/>
              </a:lnSpc>
              <a:spcBef>
                <a:spcPts val="55"/>
              </a:spcBef>
            </a:pPr>
            <a:endParaRPr sz="1500">
              <a:latin typeface="Arial"/>
              <a:cs typeface="Arial"/>
            </a:endParaRPr>
          </a:p>
          <a:p>
            <a:pPr marL="12700">
              <a:lnSpc>
                <a:spcPct val="100000"/>
              </a:lnSpc>
            </a:pPr>
            <a:r>
              <a:rPr sz="1450" b="1" spc="20" dirty="0">
                <a:solidFill>
                  <a:srgbClr val="F58220"/>
                </a:solidFill>
                <a:latin typeface="Arial"/>
                <a:cs typeface="Arial"/>
              </a:rPr>
              <a:t>Outcomes</a:t>
            </a:r>
            <a:r>
              <a:rPr sz="1450" b="1" spc="5" dirty="0">
                <a:solidFill>
                  <a:srgbClr val="F58220"/>
                </a:solidFill>
                <a:latin typeface="Arial"/>
                <a:cs typeface="Arial"/>
              </a:rPr>
              <a:t> </a:t>
            </a:r>
            <a:r>
              <a:rPr sz="1450" b="1" spc="15" dirty="0">
                <a:solidFill>
                  <a:srgbClr val="F58220"/>
                </a:solidFill>
                <a:latin typeface="Arial"/>
                <a:cs typeface="Arial"/>
              </a:rPr>
              <a:t>supported</a:t>
            </a:r>
            <a:endParaRPr sz="1450">
              <a:latin typeface="Arial"/>
              <a:cs typeface="Arial"/>
            </a:endParaRPr>
          </a:p>
          <a:p>
            <a:pPr marL="224790" marR="41275" indent="-212725">
              <a:lnSpc>
                <a:spcPct val="102699"/>
              </a:lnSpc>
              <a:buChar char="•"/>
              <a:tabLst>
                <a:tab pos="224790" algn="l"/>
                <a:tab pos="225425" algn="l"/>
              </a:tabLst>
            </a:pPr>
            <a:r>
              <a:rPr sz="1450" spc="20" dirty="0">
                <a:latin typeface="Arial"/>
                <a:cs typeface="Arial"/>
              </a:rPr>
              <a:t>Government </a:t>
            </a:r>
            <a:r>
              <a:rPr sz="1450" spc="10" dirty="0">
                <a:latin typeface="Arial"/>
                <a:cs typeface="Arial"/>
              </a:rPr>
              <a:t>priorities </a:t>
            </a:r>
            <a:r>
              <a:rPr sz="1450" spc="15" dirty="0">
                <a:latin typeface="Arial"/>
                <a:cs typeface="Arial"/>
              </a:rPr>
              <a:t>monitored and </a:t>
            </a:r>
            <a:r>
              <a:rPr sz="1450" spc="10" dirty="0">
                <a:latin typeface="Arial"/>
                <a:cs typeface="Arial"/>
              </a:rPr>
              <a:t>evaluated  </a:t>
            </a:r>
            <a:r>
              <a:rPr sz="1450" spc="15" dirty="0">
                <a:latin typeface="Arial"/>
                <a:cs typeface="Arial"/>
              </a:rPr>
              <a:t>for improved </a:t>
            </a:r>
            <a:r>
              <a:rPr sz="1450" dirty="0">
                <a:latin typeface="Arial"/>
                <a:cs typeface="Arial"/>
              </a:rPr>
              <a:t>accountability, </a:t>
            </a:r>
            <a:r>
              <a:rPr sz="1450" spc="15" dirty="0">
                <a:latin typeface="Arial"/>
                <a:cs typeface="Arial"/>
              </a:rPr>
              <a:t>service </a:t>
            </a:r>
            <a:r>
              <a:rPr sz="1450" spc="10" dirty="0">
                <a:latin typeface="Arial"/>
                <a:cs typeface="Arial"/>
              </a:rPr>
              <a:t>delivery </a:t>
            </a:r>
            <a:r>
              <a:rPr sz="1450" spc="15" dirty="0">
                <a:latin typeface="Arial"/>
                <a:cs typeface="Arial"/>
              </a:rPr>
              <a:t>and  evidence </a:t>
            </a:r>
            <a:r>
              <a:rPr sz="1450" spc="10" dirty="0">
                <a:latin typeface="Arial"/>
                <a:cs typeface="Arial"/>
              </a:rPr>
              <a:t>informed policy</a:t>
            </a:r>
            <a:r>
              <a:rPr sz="1450" dirty="0">
                <a:latin typeface="Arial"/>
                <a:cs typeface="Arial"/>
              </a:rPr>
              <a:t> </a:t>
            </a:r>
            <a:r>
              <a:rPr sz="1450" spc="20" dirty="0">
                <a:latin typeface="Arial"/>
                <a:cs typeface="Arial"/>
              </a:rPr>
              <a:t>making</a:t>
            </a:r>
            <a:endParaRPr sz="1450">
              <a:latin typeface="Arial"/>
              <a:cs typeface="Arial"/>
            </a:endParaRPr>
          </a:p>
          <a:p>
            <a:pPr>
              <a:lnSpc>
                <a:spcPct val="100000"/>
              </a:lnSpc>
              <a:spcBef>
                <a:spcPts val="50"/>
              </a:spcBef>
              <a:buFont typeface="Arial"/>
              <a:buChar char="•"/>
            </a:pPr>
            <a:endParaRPr sz="1550">
              <a:latin typeface="Arial"/>
              <a:cs typeface="Arial"/>
            </a:endParaRPr>
          </a:p>
          <a:p>
            <a:pPr marL="12700">
              <a:lnSpc>
                <a:spcPct val="100000"/>
              </a:lnSpc>
            </a:pPr>
            <a:r>
              <a:rPr sz="1450" b="1" spc="15" dirty="0">
                <a:solidFill>
                  <a:srgbClr val="F58220"/>
                </a:solidFill>
                <a:latin typeface="Arial"/>
                <a:cs typeface="Arial"/>
              </a:rPr>
              <a:t>Strategic </a:t>
            </a:r>
            <a:r>
              <a:rPr sz="1450" b="1" spc="20" dirty="0">
                <a:solidFill>
                  <a:srgbClr val="F58220"/>
                </a:solidFill>
                <a:latin typeface="Arial"/>
                <a:cs typeface="Arial"/>
              </a:rPr>
              <a:t>Plan </a:t>
            </a:r>
            <a:r>
              <a:rPr sz="1450" b="1" spc="15" dirty="0">
                <a:solidFill>
                  <a:srgbClr val="F58220"/>
                </a:solidFill>
                <a:latin typeface="Arial"/>
                <a:cs typeface="Arial"/>
              </a:rPr>
              <a:t>/Five </a:t>
            </a:r>
            <a:r>
              <a:rPr sz="1450" b="1" spc="-5" dirty="0">
                <a:solidFill>
                  <a:srgbClr val="F58220"/>
                </a:solidFill>
                <a:latin typeface="Arial"/>
                <a:cs typeface="Arial"/>
              </a:rPr>
              <a:t>Year</a:t>
            </a:r>
            <a:r>
              <a:rPr sz="1450" b="1" spc="-45" dirty="0">
                <a:solidFill>
                  <a:srgbClr val="F58220"/>
                </a:solidFill>
                <a:latin typeface="Arial"/>
                <a:cs typeface="Arial"/>
              </a:rPr>
              <a:t> </a:t>
            </a:r>
            <a:r>
              <a:rPr sz="1450" b="1" spc="-5" dirty="0">
                <a:solidFill>
                  <a:srgbClr val="F58220"/>
                </a:solidFill>
                <a:latin typeface="Arial"/>
                <a:cs typeface="Arial"/>
              </a:rPr>
              <a:t>Targets</a:t>
            </a:r>
            <a:endParaRPr sz="1450">
              <a:latin typeface="Arial"/>
              <a:cs typeface="Arial"/>
            </a:endParaRPr>
          </a:p>
          <a:p>
            <a:pPr marL="224790" marR="5080" indent="-212725">
              <a:lnSpc>
                <a:spcPct val="102699"/>
              </a:lnSpc>
              <a:buChar char="•"/>
              <a:tabLst>
                <a:tab pos="224790" algn="l"/>
                <a:tab pos="225425" algn="l"/>
              </a:tabLst>
            </a:pPr>
            <a:r>
              <a:rPr sz="1450" spc="10" dirty="0">
                <a:latin typeface="Arial"/>
                <a:cs typeface="Arial"/>
              </a:rPr>
              <a:t>Reporting </a:t>
            </a:r>
            <a:r>
              <a:rPr sz="1450" spc="15" dirty="0">
                <a:latin typeface="Arial"/>
                <a:cs typeface="Arial"/>
              </a:rPr>
              <a:t>Guidelines; Briefing </a:t>
            </a:r>
            <a:r>
              <a:rPr sz="1450" spc="10" dirty="0">
                <a:latin typeface="Arial"/>
                <a:cs typeface="Arial"/>
              </a:rPr>
              <a:t>Notes; </a:t>
            </a:r>
            <a:r>
              <a:rPr sz="1450" spc="15" dirty="0">
                <a:latin typeface="Arial"/>
                <a:cs typeface="Arial"/>
              </a:rPr>
              <a:t>Monitoring  reports and </a:t>
            </a:r>
            <a:r>
              <a:rPr sz="1450" spc="20" dirty="0">
                <a:latin typeface="Arial"/>
                <a:cs typeface="Arial"/>
              </a:rPr>
              <a:t>Pefromance Score</a:t>
            </a:r>
            <a:r>
              <a:rPr sz="1450" spc="-20" dirty="0">
                <a:latin typeface="Arial"/>
                <a:cs typeface="Arial"/>
              </a:rPr>
              <a:t> </a:t>
            </a:r>
            <a:r>
              <a:rPr sz="1450" spc="15" dirty="0">
                <a:latin typeface="Arial"/>
                <a:cs typeface="Arial"/>
              </a:rPr>
              <a:t>cards</a:t>
            </a:r>
            <a:endParaRPr sz="1450">
              <a:latin typeface="Arial"/>
              <a:cs typeface="Arial"/>
            </a:endParaRPr>
          </a:p>
        </p:txBody>
      </p:sp>
      <p:sp>
        <p:nvSpPr>
          <p:cNvPr id="4" name="object 4"/>
          <p:cNvSpPr txBox="1"/>
          <p:nvPr/>
        </p:nvSpPr>
        <p:spPr>
          <a:xfrm>
            <a:off x="6768957" y="1358279"/>
            <a:ext cx="3674745" cy="252729"/>
          </a:xfrm>
          <a:prstGeom prst="rect">
            <a:avLst/>
          </a:prstGeom>
        </p:spPr>
        <p:txBody>
          <a:bodyPr vert="horz" wrap="square" lIns="0" tIns="17145" rIns="0" bIns="0" rtlCol="0">
            <a:spAutoFit/>
          </a:bodyPr>
          <a:lstStyle/>
          <a:p>
            <a:pPr marL="12700">
              <a:lnSpc>
                <a:spcPct val="100000"/>
              </a:lnSpc>
              <a:spcBef>
                <a:spcPts val="135"/>
              </a:spcBef>
            </a:pPr>
            <a:r>
              <a:rPr sz="1450" b="1" spc="20" dirty="0">
                <a:latin typeface="Arial"/>
                <a:cs typeface="Arial"/>
              </a:rPr>
              <a:t>KEY APP </a:t>
            </a:r>
            <a:r>
              <a:rPr sz="1450" b="1" spc="15" dirty="0">
                <a:latin typeface="Arial"/>
                <a:cs typeface="Arial"/>
              </a:rPr>
              <a:t>2020/2021 </a:t>
            </a:r>
            <a:r>
              <a:rPr sz="1450" b="1" spc="20" dirty="0">
                <a:latin typeface="Arial"/>
                <a:cs typeface="Arial"/>
              </a:rPr>
              <a:t>Outputs </a:t>
            </a:r>
            <a:r>
              <a:rPr sz="1450" b="1" spc="15" dirty="0">
                <a:latin typeface="Arial"/>
                <a:cs typeface="Arial"/>
              </a:rPr>
              <a:t>and</a:t>
            </a:r>
            <a:r>
              <a:rPr sz="1450" b="1" spc="-160" dirty="0">
                <a:latin typeface="Arial"/>
                <a:cs typeface="Arial"/>
              </a:rPr>
              <a:t> </a:t>
            </a:r>
            <a:r>
              <a:rPr sz="1450" b="1" spc="-5" dirty="0">
                <a:latin typeface="Arial"/>
                <a:cs typeface="Arial"/>
              </a:rPr>
              <a:t>Targets</a:t>
            </a:r>
            <a:endParaRPr sz="1450">
              <a:latin typeface="Arial"/>
              <a:cs typeface="Arial"/>
            </a:endParaRPr>
          </a:p>
        </p:txBody>
      </p:sp>
      <p:graphicFrame>
        <p:nvGraphicFramePr>
          <p:cNvPr id="5" name="Table 4">
            <a:extLst>
              <a:ext uri="{FF2B5EF4-FFF2-40B4-BE49-F238E27FC236}">
                <a16:creationId xmlns:a16="http://schemas.microsoft.com/office/drawing/2014/main" xmlns="" id="{FCCEC9CD-4185-064B-AAC4-F75B36F2B2CC}"/>
              </a:ext>
            </a:extLst>
          </p:cNvPr>
          <p:cNvGraphicFramePr>
            <a:graphicFrameLocks noGrp="1"/>
          </p:cNvGraphicFramePr>
          <p:nvPr>
            <p:extLst>
              <p:ext uri="{D42A27DB-BD31-4B8C-83A1-F6EECF244321}">
                <p14:modId xmlns:p14="http://schemas.microsoft.com/office/powerpoint/2010/main" val="1038205576"/>
              </p:ext>
            </p:extLst>
          </p:nvPr>
        </p:nvGraphicFramePr>
        <p:xfrm>
          <a:off x="6324600" y="1790544"/>
          <a:ext cx="5557522" cy="4324787"/>
        </p:xfrm>
        <a:graphic>
          <a:graphicData uri="http://schemas.openxmlformats.org/drawingml/2006/table">
            <a:tbl>
              <a:tblPr firstRow="1" bandRow="1">
                <a:tableStyleId>{93296810-A885-4BE3-A3E7-6D5BEEA58F35}</a:tableStyleId>
              </a:tblPr>
              <a:tblGrid>
                <a:gridCol w="2146213">
                  <a:extLst>
                    <a:ext uri="{9D8B030D-6E8A-4147-A177-3AD203B41FA5}">
                      <a16:colId xmlns:a16="http://schemas.microsoft.com/office/drawing/2014/main" xmlns="" val="4085593877"/>
                    </a:ext>
                  </a:extLst>
                </a:gridCol>
                <a:gridCol w="1517178">
                  <a:extLst>
                    <a:ext uri="{9D8B030D-6E8A-4147-A177-3AD203B41FA5}">
                      <a16:colId xmlns:a16="http://schemas.microsoft.com/office/drawing/2014/main" xmlns="" val="4222163897"/>
                    </a:ext>
                  </a:extLst>
                </a:gridCol>
                <a:gridCol w="1894131">
                  <a:extLst>
                    <a:ext uri="{9D8B030D-6E8A-4147-A177-3AD203B41FA5}">
                      <a16:colId xmlns:a16="http://schemas.microsoft.com/office/drawing/2014/main" xmlns="" val="1773381951"/>
                    </a:ext>
                  </a:extLst>
                </a:gridCol>
              </a:tblGrid>
              <a:tr h="413882">
                <a:tc>
                  <a:txBody>
                    <a:bodyPr/>
                    <a:lstStyle/>
                    <a:p>
                      <a:pPr algn="l"/>
                      <a:r>
                        <a:rPr lang="en-GB" sz="1200" dirty="0">
                          <a:latin typeface="Arial" panose="020B0604020202020204" pitchFamily="34" charset="0"/>
                          <a:cs typeface="Arial" panose="020B0604020202020204" pitchFamily="34" charset="0"/>
                        </a:rPr>
                        <a:t>Outputs</a:t>
                      </a:r>
                      <a:endParaRPr lang="en-US" sz="1200" dirty="0">
                        <a:latin typeface="Arial" panose="020B0604020202020204" pitchFamily="34" charset="0"/>
                        <a:cs typeface="Arial" panose="020B0604020202020204" pitchFamily="34" charset="0"/>
                      </a:endParaRPr>
                    </a:p>
                  </a:txBody>
                  <a:tcPr/>
                </a:tc>
                <a:tc>
                  <a:txBody>
                    <a:bodyPr/>
                    <a:lstStyle/>
                    <a:p>
                      <a:pPr algn="l"/>
                      <a:r>
                        <a:rPr lang="en-GB" sz="1200" dirty="0">
                          <a:latin typeface="Arial" panose="020B0604020202020204" pitchFamily="34" charset="0"/>
                          <a:cs typeface="Arial" panose="020B0604020202020204" pitchFamily="34" charset="0"/>
                        </a:rPr>
                        <a:t>Indicators </a:t>
                      </a:r>
                      <a:endParaRPr lang="en-US" sz="1200" dirty="0">
                        <a:latin typeface="Arial" panose="020B0604020202020204" pitchFamily="34" charset="0"/>
                        <a:cs typeface="Arial" panose="020B0604020202020204" pitchFamily="34" charset="0"/>
                      </a:endParaRPr>
                    </a:p>
                  </a:txBody>
                  <a:tcPr/>
                </a:tc>
                <a:tc>
                  <a:txBody>
                    <a:bodyPr/>
                    <a:lstStyle/>
                    <a:p>
                      <a:pPr algn="l"/>
                      <a:r>
                        <a:rPr lang="en-GB" sz="1200" dirty="0">
                          <a:latin typeface="Arial" panose="020B0604020202020204" pitchFamily="34" charset="0"/>
                          <a:cs typeface="Arial" panose="020B0604020202020204" pitchFamily="34" charset="0"/>
                        </a:rPr>
                        <a:t>Annual Targets </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16467000"/>
                  </a:ext>
                </a:extLst>
              </a:tr>
              <a:tr h="1019116">
                <a:tc>
                  <a:txBody>
                    <a:bodyPr/>
                    <a:lstStyle/>
                    <a:p>
                      <a:pPr marL="228600" indent="-228600" algn="l">
                        <a:lnSpc>
                          <a:spcPct val="107000"/>
                        </a:lnSpc>
                        <a:spcAft>
                          <a:spcPts val="0"/>
                        </a:spcAft>
                        <a:buFont typeface="+mj-lt"/>
                        <a:buAutoNum type="arabicPeriod"/>
                      </a:pPr>
                      <a:r>
                        <a:rPr lang="en-US" sz="1200" dirty="0">
                          <a:effectLst/>
                          <a:latin typeface="Arial" panose="020B0604020202020204" pitchFamily="34" charset="0"/>
                          <a:cs typeface="Arial" panose="020B0604020202020204" pitchFamily="34" charset="0"/>
                        </a:rPr>
                        <a:t>MTSF</a:t>
                      </a:r>
                      <a:r>
                        <a:rPr lang="en-US" sz="1200" baseline="0" dirty="0">
                          <a:effectLst/>
                          <a:latin typeface="Arial" panose="020B0604020202020204" pitchFamily="34" charset="0"/>
                          <a:cs typeface="Arial" panose="020B0604020202020204" pitchFamily="34" charset="0"/>
                        </a:rPr>
                        <a:t> Monitoring Reports produced on e-reporting system</a:t>
                      </a: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p>
                      <a:pPr marL="0" indent="0" algn="l">
                        <a:lnSpc>
                          <a:spcPct val="107000"/>
                        </a:lnSpc>
                        <a:spcAft>
                          <a:spcPts val="0"/>
                        </a:spcAft>
                        <a:buFont typeface="+mj-lt"/>
                        <a:buNone/>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256" marR="46256" marT="0" marB="0"/>
                </a:tc>
                <a:tc>
                  <a:txBody>
                    <a:bodyPr/>
                    <a:lstStyle/>
                    <a:p>
                      <a:pPr algn="l"/>
                      <a:r>
                        <a:rPr lang="en-US" sz="1200" dirty="0">
                          <a:latin typeface="Arial" panose="020B0604020202020204" pitchFamily="34" charset="0"/>
                          <a:cs typeface="Arial" panose="020B0604020202020204" pitchFamily="34" charset="0"/>
                        </a:rPr>
                        <a:t>Number of reports </a:t>
                      </a:r>
                    </a:p>
                  </a:txBody>
                  <a:tcPr/>
                </a:tc>
                <a:tc>
                  <a:txBody>
                    <a:bodyPr/>
                    <a:lstStyle/>
                    <a:p>
                      <a:pPr algn="l"/>
                      <a:r>
                        <a:rPr lang="en-US" sz="1200" dirty="0">
                          <a:latin typeface="Arial" panose="020B0604020202020204" pitchFamily="34" charset="0"/>
                          <a:cs typeface="Arial" panose="020B0604020202020204" pitchFamily="34" charset="0"/>
                        </a:rPr>
                        <a:t>Bi-annual</a:t>
                      </a:r>
                    </a:p>
                    <a:p>
                      <a:pPr algn="l"/>
                      <a:r>
                        <a:rPr lang="en-US" sz="1200" dirty="0">
                          <a:latin typeface="Arial" panose="020B0604020202020204" pitchFamily="34" charset="0"/>
                          <a:cs typeface="Arial" panose="020B0604020202020204" pitchFamily="34" charset="0"/>
                        </a:rPr>
                        <a:t>Live e-reporting system </a:t>
                      </a:r>
                    </a:p>
                  </a:txBody>
                  <a:tcPr/>
                </a:tc>
                <a:extLst>
                  <a:ext uri="{0D108BD9-81ED-4DB2-BD59-A6C34878D82A}">
                    <a16:rowId xmlns:a16="http://schemas.microsoft.com/office/drawing/2014/main" xmlns="" val="981263457"/>
                  </a:ext>
                </a:extLst>
              </a:tr>
              <a:tr h="674100">
                <a:tc>
                  <a:txBody>
                    <a:bodyPr/>
                    <a:lstStyle/>
                    <a:p>
                      <a:pPr marL="342900" indent="-342900" algn="l" rtl="0" eaLnBrk="1" latinLnBrk="0" hangingPunct="1">
                        <a:lnSpc>
                          <a:spcPct val="107000"/>
                        </a:lnSpc>
                        <a:spcAft>
                          <a:spcPts val="0"/>
                        </a:spcAft>
                        <a:buFont typeface="+mj-lt"/>
                        <a:buAutoNum type="arabicPeriod" startAt="2"/>
                      </a:pPr>
                      <a:r>
                        <a:rPr kumimoji="0" lang="en-ZA" sz="1200" kern="1200" dirty="0">
                          <a:latin typeface="Arial" panose="020B0604020202020204" pitchFamily="34" charset="0"/>
                          <a:cs typeface="Arial" panose="020B0604020202020204" pitchFamily="34" charset="0"/>
                        </a:rPr>
                        <a:t>Briefing notes on cabinet memos </a:t>
                      </a:r>
                      <a:endParaRPr kumimoji="0" lang="en-ZA" sz="1200" kern="1200" dirty="0">
                        <a:solidFill>
                          <a:schemeClr val="dk1"/>
                        </a:solidFill>
                        <a:latin typeface="Arial" panose="020B0604020202020204" pitchFamily="34" charset="0"/>
                        <a:ea typeface="+mn-ea"/>
                        <a:cs typeface="Arial" panose="020B0604020202020204" pitchFamily="34" charset="0"/>
                      </a:endParaRPr>
                    </a:p>
                  </a:txBody>
                  <a:tcPr marL="46256" marR="46256" marT="0" marB="0"/>
                </a:tc>
                <a:tc>
                  <a:txBody>
                    <a:bodyPr/>
                    <a:lstStyle/>
                    <a:p>
                      <a:pPr marL="0" algn="l" rtl="0" eaLnBrk="1" latinLnBrk="0" hangingPunct="1"/>
                      <a:r>
                        <a:rPr kumimoji="0" lang="en-US" sz="1200" kern="1200" dirty="0">
                          <a:latin typeface="Arial" panose="020B0604020202020204" pitchFamily="34" charset="0"/>
                          <a:cs typeface="Arial" panose="020B0604020202020204" pitchFamily="34" charset="0"/>
                        </a:rPr>
                        <a:t>% completed</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rtl="0" eaLnBrk="1" latinLnBrk="0" hangingPunct="1"/>
                      <a:r>
                        <a:rPr kumimoji="0" lang="en-US" sz="1200" kern="1200" dirty="0">
                          <a:latin typeface="Arial" panose="020B0604020202020204" pitchFamily="34" charset="0"/>
                          <a:cs typeface="Arial" panose="020B0604020202020204" pitchFamily="34" charset="0"/>
                        </a:rPr>
                        <a:t>90%</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601039563"/>
                  </a:ext>
                </a:extLst>
              </a:tr>
              <a:tr h="578302">
                <a:tc>
                  <a:txBody>
                    <a:bodyPr/>
                    <a:lstStyle/>
                    <a:p>
                      <a:pPr marL="342900" indent="-342900" algn="l" rtl="0" eaLnBrk="1" latinLnBrk="0" hangingPunct="1">
                        <a:lnSpc>
                          <a:spcPct val="107000"/>
                        </a:lnSpc>
                        <a:spcAft>
                          <a:spcPts val="0"/>
                        </a:spcAft>
                        <a:buFont typeface="+mj-lt"/>
                        <a:buAutoNum type="arabicPeriod" startAt="3"/>
                      </a:pPr>
                      <a:r>
                        <a:rPr kumimoji="0" lang="en-US" sz="1200" kern="1200" dirty="0">
                          <a:latin typeface="Arial" panose="020B0604020202020204" pitchFamily="34" charset="0"/>
                          <a:cs typeface="Arial" panose="020B0604020202020204" pitchFamily="34" charset="0"/>
                        </a:rPr>
                        <a:t>Ministerial Performance score Cards</a:t>
                      </a:r>
                      <a:endParaRPr kumimoji="0" lang="en-ZA" sz="1200" kern="1200" dirty="0">
                        <a:solidFill>
                          <a:schemeClr val="dk1"/>
                        </a:solidFill>
                        <a:latin typeface="Arial" panose="020B0604020202020204" pitchFamily="34" charset="0"/>
                        <a:ea typeface="+mn-ea"/>
                        <a:cs typeface="Arial" panose="020B0604020202020204" pitchFamily="34" charset="0"/>
                      </a:endParaRPr>
                    </a:p>
                  </a:txBody>
                  <a:tcPr marL="46256" marR="46256" marT="0" marB="0"/>
                </a:tc>
                <a:tc>
                  <a:txBody>
                    <a:bodyPr/>
                    <a:lstStyle/>
                    <a:p>
                      <a:pPr marL="0" algn="l" rtl="0" eaLnBrk="1" latinLnBrk="0" hangingPunct="1"/>
                      <a:r>
                        <a:rPr kumimoji="0" lang="en-US" sz="1200" kern="1200" dirty="0">
                          <a:latin typeface="Arial" panose="020B0604020202020204" pitchFamily="34" charset="0"/>
                          <a:cs typeface="Arial" panose="020B0604020202020204" pitchFamily="34" charset="0"/>
                        </a:rPr>
                        <a:t>Number completed</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rtl="0" eaLnBrk="1" latinLnBrk="0" hangingPunct="1"/>
                      <a:r>
                        <a:rPr kumimoji="0" lang="en-US" sz="1200" kern="1200" dirty="0">
                          <a:latin typeface="Arial" panose="020B0604020202020204" pitchFamily="34" charset="0"/>
                          <a:cs typeface="Arial" panose="020B0604020202020204" pitchFamily="34" charset="0"/>
                        </a:rPr>
                        <a:t>28 Ministers</a:t>
                      </a:r>
                    </a:p>
                    <a:p>
                      <a:pPr marL="0" algn="l" rtl="0" eaLnBrk="1" latinLnBrk="0" hangingPunct="1"/>
                      <a:r>
                        <a:rPr kumimoji="0" lang="en-US" sz="1200" kern="1200" dirty="0">
                          <a:latin typeface="Arial" panose="020B0604020202020204" pitchFamily="34" charset="0"/>
                          <a:cs typeface="Arial" panose="020B0604020202020204" pitchFamily="34" charset="0"/>
                        </a:rPr>
                        <a:t>34 Deputies</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11704542"/>
                  </a:ext>
                </a:extLst>
              </a:tr>
              <a:tr h="651229">
                <a:tc>
                  <a:txBody>
                    <a:bodyPr/>
                    <a:lstStyle/>
                    <a:p>
                      <a:pPr marL="342900" indent="-342900" algn="l" rtl="0" eaLnBrk="1" latinLnBrk="0" hangingPunct="1">
                        <a:lnSpc>
                          <a:spcPct val="107000"/>
                        </a:lnSpc>
                        <a:spcAft>
                          <a:spcPts val="0"/>
                        </a:spcAft>
                        <a:buFont typeface="+mj-lt"/>
                        <a:buAutoNum type="arabicPeriod" startAt="4"/>
                      </a:pPr>
                      <a:r>
                        <a:rPr kumimoji="0" lang="en-ZA" sz="1200" kern="1200" dirty="0">
                          <a:latin typeface="Arial" panose="020B0604020202020204" pitchFamily="34" charset="0"/>
                          <a:cs typeface="Arial" panose="020B0604020202020204" pitchFamily="34" charset="0"/>
                        </a:rPr>
                        <a:t>Operation Phakisa Reports</a:t>
                      </a:r>
                      <a:endParaRPr kumimoji="0" lang="en-ZA" sz="1200" kern="1200" dirty="0">
                        <a:solidFill>
                          <a:schemeClr val="dk1"/>
                        </a:solidFill>
                        <a:latin typeface="Arial" panose="020B0604020202020204" pitchFamily="34" charset="0"/>
                        <a:ea typeface="+mn-ea"/>
                        <a:cs typeface="Arial" panose="020B0604020202020204" pitchFamily="34" charset="0"/>
                      </a:endParaRPr>
                    </a:p>
                  </a:txBody>
                  <a:tcPr marL="46256" marR="46256" marT="0" marB="0"/>
                </a:tc>
                <a:tc>
                  <a:txBody>
                    <a:bodyPr/>
                    <a:lstStyle/>
                    <a:p>
                      <a:pPr marL="0" algn="l" rtl="0" eaLnBrk="1" latinLnBrk="0" hangingPunct="1"/>
                      <a:r>
                        <a:rPr kumimoji="0" lang="en-US" sz="1200" kern="1200" dirty="0">
                          <a:latin typeface="Arial" panose="020B0604020202020204" pitchFamily="34" charset="0"/>
                          <a:cs typeface="Arial" panose="020B0604020202020204" pitchFamily="34" charset="0"/>
                        </a:rPr>
                        <a:t>Number of Integrated</a:t>
                      </a:r>
                    </a:p>
                    <a:p>
                      <a:pPr marL="0" algn="l" rtl="0" eaLnBrk="1" latinLnBrk="0" hangingPunct="1"/>
                      <a:r>
                        <a:rPr kumimoji="0" lang="en-US" sz="1200" kern="1200" dirty="0">
                          <a:latin typeface="Arial" panose="020B0604020202020204" pitchFamily="34" charset="0"/>
                          <a:cs typeface="Arial" panose="020B0604020202020204" pitchFamily="34" charset="0"/>
                        </a:rPr>
                        <a:t>Operation Phakisa Reports</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rtl="0" eaLnBrk="1" latinLnBrk="0" hangingPunct="1"/>
                      <a:r>
                        <a:rPr kumimoji="0" lang="en-US" sz="1200" kern="1200" dirty="0">
                          <a:latin typeface="Arial" panose="020B0604020202020204" pitchFamily="34" charset="0"/>
                          <a:cs typeface="Arial" panose="020B0604020202020204" pitchFamily="34" charset="0"/>
                        </a:rPr>
                        <a:t>2 reports</a:t>
                      </a:r>
                    </a:p>
                    <a:p>
                      <a:pPr marL="0" algn="l" rtl="0" eaLnBrk="1" latinLnBrk="0" hangingPunct="1"/>
                      <a:endParaRPr kumimoji="0" lang="en-US" sz="1200" kern="1200" dirty="0">
                        <a:latin typeface="Arial" panose="020B0604020202020204" pitchFamily="34" charset="0"/>
                        <a:cs typeface="Arial" panose="020B0604020202020204" pitchFamily="34" charset="0"/>
                      </a:endParaRPr>
                    </a:p>
                    <a:p>
                      <a:pPr marL="0" algn="l" rtl="0" eaLnBrk="1" latinLnBrk="0" hangingPunct="1"/>
                      <a:r>
                        <a:rPr kumimoji="0" lang="en-US" sz="1200" kern="1200" dirty="0">
                          <a:latin typeface="Arial" panose="020B0604020202020204" pitchFamily="34" charset="0"/>
                          <a:cs typeface="Arial" panose="020B0604020202020204" pitchFamily="34" charset="0"/>
                        </a:rPr>
                        <a:t>Annual Report</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215322175"/>
                  </a:ext>
                </a:extLst>
              </a:tr>
              <a:tr h="816427">
                <a:tc>
                  <a:txBody>
                    <a:bodyPr/>
                    <a:lstStyle/>
                    <a:p>
                      <a:pPr marL="342900" indent="-342900" algn="l" rtl="0" eaLnBrk="1" latinLnBrk="0" hangingPunct="1">
                        <a:lnSpc>
                          <a:spcPct val="107000"/>
                        </a:lnSpc>
                        <a:spcAft>
                          <a:spcPts val="0"/>
                        </a:spcAft>
                        <a:buFont typeface="+mj-lt"/>
                        <a:buAutoNum type="arabicPeriod" startAt="5"/>
                      </a:pPr>
                      <a:r>
                        <a:rPr kumimoji="0" lang="en-ZA" sz="1200" kern="1200" dirty="0">
                          <a:latin typeface="Arial" panose="020B0604020202020204" pitchFamily="34" charset="0"/>
                          <a:cs typeface="Arial" panose="020B0604020202020204" pitchFamily="34" charset="0"/>
                        </a:rPr>
                        <a:t>LGMIM Reports </a:t>
                      </a:r>
                      <a:endParaRPr kumimoji="0" lang="en-ZA" sz="1200" kern="1200" dirty="0">
                        <a:solidFill>
                          <a:schemeClr val="dk1"/>
                        </a:solidFill>
                        <a:latin typeface="Arial" panose="020B0604020202020204" pitchFamily="34" charset="0"/>
                        <a:ea typeface="+mn-ea"/>
                        <a:cs typeface="Arial" panose="020B0604020202020204" pitchFamily="34" charset="0"/>
                      </a:endParaRPr>
                    </a:p>
                  </a:txBody>
                  <a:tcPr marL="46256" marR="46256" marT="0" marB="0"/>
                </a:tc>
                <a:tc>
                  <a:txBody>
                    <a:bodyPr/>
                    <a:lstStyle/>
                    <a:p>
                      <a:pPr marL="0" algn="l" rtl="0" eaLnBrk="1" latinLnBrk="0" hangingPunct="1"/>
                      <a:r>
                        <a:rPr kumimoji="0" lang="en-US" sz="1200" kern="1200" dirty="0">
                          <a:latin typeface="Arial" panose="020B0604020202020204" pitchFamily="34" charset="0"/>
                          <a:cs typeface="Arial" panose="020B0604020202020204" pitchFamily="34" charset="0"/>
                        </a:rPr>
                        <a:t>Number of scorecards and improvement plans  </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rtl="0" eaLnBrk="1" latinLnBrk="0" hangingPunct="1"/>
                      <a:r>
                        <a:rPr kumimoji="0" lang="en-US" sz="1200" kern="1200" dirty="0">
                          <a:latin typeface="Arial" panose="020B0604020202020204" pitchFamily="34" charset="0"/>
                          <a:cs typeface="Arial" panose="020B0604020202020204" pitchFamily="34" charset="0"/>
                        </a:rPr>
                        <a:t>30 scorecards</a:t>
                      </a:r>
                    </a:p>
                    <a:p>
                      <a:pPr marL="0" algn="l" rtl="0" eaLnBrk="1" latinLnBrk="0" hangingPunct="1"/>
                      <a:r>
                        <a:rPr kumimoji="0" lang="en-US" sz="1200" kern="1200" dirty="0">
                          <a:latin typeface="Arial" panose="020B0604020202020204" pitchFamily="34" charset="0"/>
                          <a:cs typeface="Arial" panose="020B0604020202020204" pitchFamily="34" charset="0"/>
                        </a:rPr>
                        <a:t>10 improvement Plans </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77264402"/>
                  </a:ext>
                </a:extLst>
              </a:tr>
            </a:tbl>
          </a:graphicData>
        </a:graphic>
      </p:graphicFrame>
      <p:sp>
        <p:nvSpPr>
          <p:cNvPr id="6" name="Slide Number Placeholder 5">
            <a:extLst>
              <a:ext uri="{FF2B5EF4-FFF2-40B4-BE49-F238E27FC236}">
                <a16:creationId xmlns:a16="http://schemas.microsoft.com/office/drawing/2014/main" xmlns="" id="{8D2927B6-DE51-E24C-BFA7-9F5700171C60}"/>
              </a:ext>
            </a:extLst>
          </p:cNvPr>
          <p:cNvSpPr>
            <a:spLocks noGrp="1"/>
          </p:cNvSpPr>
          <p:nvPr>
            <p:ph type="sldNum" sz="quarter" idx="7"/>
          </p:nvPr>
        </p:nvSpPr>
        <p:spPr/>
        <p:txBody>
          <a:bodyPr/>
          <a:lstStyle/>
          <a:p>
            <a:fld id="{B6F15528-21DE-4FAA-801E-634DDDAF4B2B}" type="slidenum">
              <a:rPr lang="en-ZA" smtClean="0"/>
              <a:t>28</a:t>
            </a:fld>
            <a:endParaRPr lang="en-Z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597499" y="3281747"/>
            <a:ext cx="4984115" cy="330200"/>
          </a:xfrm>
          <a:prstGeom prst="rect">
            <a:avLst/>
          </a:prstGeom>
        </p:spPr>
        <p:txBody>
          <a:bodyPr vert="horz" wrap="square" lIns="0" tIns="12700" rIns="0" bIns="0" rtlCol="0">
            <a:spAutoFit/>
          </a:bodyPr>
          <a:lstStyle/>
          <a:p>
            <a:pPr marL="12700">
              <a:lnSpc>
                <a:spcPct val="100000"/>
              </a:lnSpc>
              <a:spcBef>
                <a:spcPts val="100"/>
              </a:spcBef>
            </a:pPr>
            <a:r>
              <a:rPr sz="2000" dirty="0"/>
              <a:t>PUBLIC </a:t>
            </a:r>
            <a:r>
              <a:rPr sz="2000" spc="-10" dirty="0"/>
              <a:t>SECTOR </a:t>
            </a:r>
            <a:r>
              <a:rPr sz="2000" spc="-5" dirty="0"/>
              <a:t>MONITORING</a:t>
            </a:r>
            <a:r>
              <a:rPr sz="2000" spc="-55" dirty="0"/>
              <a:t> </a:t>
            </a:r>
            <a:r>
              <a:rPr sz="2000" spc="-5" dirty="0"/>
              <a:t>BRANCH</a:t>
            </a:r>
            <a:endParaRPr sz="2000"/>
          </a:p>
        </p:txBody>
      </p:sp>
      <p:sp>
        <p:nvSpPr>
          <p:cNvPr id="6" name="Slide Number Placeholder 5">
            <a:extLst>
              <a:ext uri="{FF2B5EF4-FFF2-40B4-BE49-F238E27FC236}">
                <a16:creationId xmlns:a16="http://schemas.microsoft.com/office/drawing/2014/main" xmlns="" id="{7D1F2340-ECAE-BF40-A05B-259B00D41CE0}"/>
              </a:ext>
            </a:extLst>
          </p:cNvPr>
          <p:cNvSpPr>
            <a:spLocks noGrp="1"/>
          </p:cNvSpPr>
          <p:nvPr>
            <p:ph type="sldNum" sz="quarter" idx="7"/>
          </p:nvPr>
        </p:nvSpPr>
        <p:spPr/>
        <p:txBody>
          <a:bodyPr/>
          <a:lstStyle/>
          <a:p>
            <a:fld id="{B6F15528-21DE-4FAA-801E-634DDDAF4B2B}" type="slidenum">
              <a:rPr lang="en-ZA" smtClean="0"/>
              <a:t>29</a:t>
            </a:fld>
            <a:endParaRPr lang="en-Z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3105" y="562359"/>
            <a:ext cx="4697095" cy="320601"/>
          </a:xfrm>
          <a:prstGeom prst="rect">
            <a:avLst/>
          </a:prstGeom>
        </p:spPr>
        <p:txBody>
          <a:bodyPr vert="horz" wrap="square" lIns="0" tIns="12700" rIns="0" bIns="0" rtlCol="0">
            <a:spAutoFit/>
          </a:bodyPr>
          <a:lstStyle/>
          <a:p>
            <a:pPr marL="12700">
              <a:lnSpc>
                <a:spcPct val="100000"/>
              </a:lnSpc>
              <a:spcBef>
                <a:spcPts val="100"/>
              </a:spcBef>
            </a:pPr>
            <a:r>
              <a:rPr sz="2000" spc="-5" dirty="0"/>
              <a:t>BACKGROUND AND</a:t>
            </a:r>
            <a:r>
              <a:rPr sz="2000" spc="-150" dirty="0"/>
              <a:t> </a:t>
            </a:r>
            <a:r>
              <a:rPr sz="2000" spc="-5" dirty="0" smtClean="0"/>
              <a:t>CONTEXT</a:t>
            </a:r>
            <a:r>
              <a:rPr lang="en-US" sz="2000" spc="-5" dirty="0" smtClean="0"/>
              <a:t> </a:t>
            </a:r>
            <a:endParaRPr sz="2000" dirty="0"/>
          </a:p>
        </p:txBody>
      </p:sp>
      <p:sp>
        <p:nvSpPr>
          <p:cNvPr id="10" name="Slide Number Placeholder 9">
            <a:extLst>
              <a:ext uri="{FF2B5EF4-FFF2-40B4-BE49-F238E27FC236}">
                <a16:creationId xmlns:a16="http://schemas.microsoft.com/office/drawing/2014/main" xmlns="" id="{FBE5F196-167A-EB42-A83C-385EFADAFD13}"/>
              </a:ext>
            </a:extLst>
          </p:cNvPr>
          <p:cNvSpPr>
            <a:spLocks noGrp="1"/>
          </p:cNvSpPr>
          <p:nvPr>
            <p:ph type="sldNum" sz="quarter" idx="7"/>
          </p:nvPr>
        </p:nvSpPr>
        <p:spPr/>
        <p:txBody>
          <a:bodyPr/>
          <a:lstStyle/>
          <a:p>
            <a:fld id="{B6F15528-21DE-4FAA-801E-634DDDAF4B2B}" type="slidenum">
              <a:rPr lang="en-ZA" smtClean="0"/>
              <a:t>3</a:t>
            </a:fld>
            <a:endParaRPr lang="en-ZA"/>
          </a:p>
        </p:txBody>
      </p:sp>
      <p:sp>
        <p:nvSpPr>
          <p:cNvPr id="11" name="Rectangle 10"/>
          <p:cNvSpPr/>
          <p:nvPr/>
        </p:nvSpPr>
        <p:spPr>
          <a:xfrm>
            <a:off x="76200" y="1295400"/>
            <a:ext cx="11963400" cy="5701561"/>
          </a:xfrm>
          <a:prstGeom prst="rect">
            <a:avLst/>
          </a:prstGeom>
        </p:spPr>
        <p:txBody>
          <a:bodyPr wrap="square">
            <a:spAutoFit/>
          </a:bodyPr>
          <a:lstStyle/>
          <a:p>
            <a:pPr marL="12700" marR="349250">
              <a:lnSpc>
                <a:spcPct val="100000"/>
              </a:lnSpc>
              <a:spcBef>
                <a:spcPts val="100"/>
              </a:spcBef>
              <a:tabLst>
                <a:tab pos="240665" algn="l"/>
                <a:tab pos="241300" algn="l"/>
              </a:tabLst>
            </a:pPr>
            <a:r>
              <a:rPr lang="en-US" b="1" dirty="0" smtClean="0">
                <a:latin typeface="Arial"/>
                <a:cs typeface="Arial"/>
              </a:rPr>
              <a:t>COVID-19 PANDEMIC AND GOVERNMENT RESPONSE</a:t>
            </a:r>
          </a:p>
          <a:p>
            <a:pPr marL="12700" marR="349250">
              <a:lnSpc>
                <a:spcPct val="100000"/>
              </a:lnSpc>
              <a:spcBef>
                <a:spcPts val="100"/>
              </a:spcBef>
              <a:tabLst>
                <a:tab pos="240665" algn="l"/>
                <a:tab pos="241300" algn="l"/>
              </a:tabLst>
            </a:pPr>
            <a:endParaRPr lang="en-US" b="1" dirty="0" smtClean="0">
              <a:latin typeface="Arial"/>
              <a:cs typeface="Arial"/>
            </a:endParaRPr>
          </a:p>
          <a:p>
            <a:pPr marL="755650" marR="349250" lvl="1" indent="-285750">
              <a:spcBef>
                <a:spcPts val="100"/>
              </a:spcBef>
              <a:buFont typeface="Wingdings" panose="05000000000000000000" pitchFamily="2" charset="2"/>
              <a:buChar char="§"/>
              <a:tabLst>
                <a:tab pos="240665" algn="l"/>
                <a:tab pos="241300" algn="l"/>
              </a:tabLst>
            </a:pPr>
            <a:r>
              <a:rPr lang="en-US" dirty="0" smtClean="0">
                <a:latin typeface="Arial"/>
                <a:cs typeface="Arial"/>
              </a:rPr>
              <a:t>The </a:t>
            </a:r>
            <a:r>
              <a:rPr lang="en-US" dirty="0">
                <a:latin typeface="Arial"/>
                <a:cs typeface="Arial"/>
              </a:rPr>
              <a:t>world is </a:t>
            </a:r>
            <a:r>
              <a:rPr lang="en-US" dirty="0" smtClean="0">
                <a:latin typeface="Arial"/>
                <a:cs typeface="Arial"/>
              </a:rPr>
              <a:t>seized with a </a:t>
            </a:r>
            <a:r>
              <a:rPr lang="en-US" dirty="0">
                <a:latin typeface="Arial"/>
                <a:cs typeface="Arial"/>
              </a:rPr>
              <a:t>medical emergency in the form of COVID -19, otherwise known as Corona Virus. </a:t>
            </a:r>
            <a:endParaRPr lang="en-US" dirty="0" smtClean="0">
              <a:latin typeface="Arial"/>
              <a:cs typeface="Arial"/>
            </a:endParaRPr>
          </a:p>
          <a:p>
            <a:pPr marL="298450" marR="349250" indent="-285750">
              <a:spcBef>
                <a:spcPts val="100"/>
              </a:spcBef>
              <a:buFont typeface="Wingdings" panose="05000000000000000000" pitchFamily="2" charset="2"/>
              <a:buChar char="§"/>
              <a:tabLst>
                <a:tab pos="240665" algn="l"/>
                <a:tab pos="241300" algn="l"/>
              </a:tabLst>
            </a:pPr>
            <a:endParaRPr lang="en-US" dirty="0" smtClean="0">
              <a:latin typeface="Arial"/>
              <a:cs typeface="Arial"/>
            </a:endParaRPr>
          </a:p>
          <a:p>
            <a:pPr marL="755650" marR="349250" lvl="1" indent="-285750">
              <a:spcBef>
                <a:spcPts val="100"/>
              </a:spcBef>
              <a:buFont typeface="Wingdings" panose="05000000000000000000" pitchFamily="2" charset="2"/>
              <a:buChar char="§"/>
              <a:tabLst>
                <a:tab pos="240665" algn="l"/>
                <a:tab pos="241300" algn="l"/>
              </a:tabLst>
            </a:pPr>
            <a:r>
              <a:rPr lang="en-US" dirty="0" smtClean="0">
                <a:latin typeface="Arial"/>
                <a:cs typeface="Arial"/>
              </a:rPr>
              <a:t>The WHO has </a:t>
            </a:r>
            <a:r>
              <a:rPr lang="en-US" dirty="0">
                <a:latin typeface="Arial"/>
                <a:cs typeface="Arial"/>
              </a:rPr>
              <a:t>declared the Corona Virus outbreak as a global pandemic. </a:t>
            </a:r>
            <a:endParaRPr lang="en-US" dirty="0" smtClean="0">
              <a:latin typeface="Arial"/>
              <a:cs typeface="Arial"/>
            </a:endParaRPr>
          </a:p>
          <a:p>
            <a:pPr marL="298450" marR="349250" indent="-285750">
              <a:spcBef>
                <a:spcPts val="100"/>
              </a:spcBef>
              <a:buFont typeface="Wingdings" panose="05000000000000000000" pitchFamily="2" charset="2"/>
              <a:buChar char="§"/>
              <a:tabLst>
                <a:tab pos="240665" algn="l"/>
                <a:tab pos="241300" algn="l"/>
              </a:tabLst>
            </a:pPr>
            <a:endParaRPr lang="en-US" dirty="0" smtClean="0">
              <a:latin typeface="Arial"/>
              <a:cs typeface="Arial"/>
            </a:endParaRPr>
          </a:p>
          <a:p>
            <a:pPr marL="755650" marR="349250" lvl="1" indent="-285750">
              <a:spcBef>
                <a:spcPts val="100"/>
              </a:spcBef>
              <a:buFont typeface="Wingdings" panose="05000000000000000000" pitchFamily="2" charset="2"/>
              <a:buChar char="§"/>
              <a:tabLst>
                <a:tab pos="240665" algn="l"/>
                <a:tab pos="241300" algn="l"/>
              </a:tabLst>
            </a:pPr>
            <a:r>
              <a:rPr lang="en-US" dirty="0" smtClean="0">
                <a:latin typeface="Arial"/>
                <a:cs typeface="Arial"/>
              </a:rPr>
              <a:t>The South African </a:t>
            </a:r>
            <a:r>
              <a:rPr lang="en-US" spc="-5" dirty="0" smtClean="0">
                <a:latin typeface="Arial"/>
                <a:cs typeface="Arial"/>
              </a:rPr>
              <a:t>government </a:t>
            </a:r>
            <a:r>
              <a:rPr lang="en-US" spc="-5" dirty="0">
                <a:latin typeface="Arial"/>
                <a:cs typeface="Arial"/>
              </a:rPr>
              <a:t>has </a:t>
            </a:r>
            <a:r>
              <a:rPr lang="en-US" dirty="0">
                <a:latin typeface="Arial"/>
                <a:cs typeface="Arial"/>
              </a:rPr>
              <a:t>introduced various measures </a:t>
            </a:r>
            <a:r>
              <a:rPr lang="en-US" spc="-5" dirty="0">
                <a:latin typeface="Arial"/>
                <a:cs typeface="Arial"/>
              </a:rPr>
              <a:t>to manage the pandemic with the </a:t>
            </a:r>
            <a:r>
              <a:rPr lang="en-US" spc="-5" dirty="0" smtClean="0">
                <a:latin typeface="Arial"/>
                <a:cs typeface="Arial"/>
              </a:rPr>
              <a:t>advice </a:t>
            </a:r>
            <a:r>
              <a:rPr lang="en-US" spc="-5" dirty="0">
                <a:latin typeface="Arial"/>
                <a:cs typeface="Arial"/>
              </a:rPr>
              <a:t>of experts in the </a:t>
            </a:r>
            <a:r>
              <a:rPr lang="en-US" spc="-5" dirty="0" smtClean="0">
                <a:latin typeface="Arial"/>
                <a:cs typeface="Arial"/>
              </a:rPr>
              <a:t>field of </a:t>
            </a:r>
            <a:r>
              <a:rPr lang="en-US" spc="-5" dirty="0" err="1" smtClean="0">
                <a:latin typeface="Arial"/>
                <a:cs typeface="Arial"/>
              </a:rPr>
              <a:t>epediomology</a:t>
            </a:r>
            <a:r>
              <a:rPr lang="en-US" spc="-5" dirty="0" smtClean="0">
                <a:latin typeface="Arial"/>
                <a:cs typeface="Arial"/>
              </a:rPr>
              <a:t>.</a:t>
            </a:r>
            <a:endParaRPr lang="en-US" spc="-5" dirty="0">
              <a:latin typeface="Arial"/>
              <a:cs typeface="Arial"/>
            </a:endParaRPr>
          </a:p>
          <a:p>
            <a:pPr marL="298450" marR="349250" indent="-285750">
              <a:spcBef>
                <a:spcPts val="100"/>
              </a:spcBef>
              <a:buFont typeface="Wingdings" panose="05000000000000000000" pitchFamily="2" charset="2"/>
              <a:buChar char="§"/>
              <a:tabLst>
                <a:tab pos="240665" algn="l"/>
                <a:tab pos="241300" algn="l"/>
              </a:tabLst>
            </a:pPr>
            <a:endParaRPr lang="en-US" dirty="0" smtClean="0">
              <a:latin typeface="Arial"/>
              <a:cs typeface="Arial"/>
            </a:endParaRPr>
          </a:p>
          <a:p>
            <a:pPr marL="755650" marR="349250" lvl="1" indent="-285750">
              <a:spcBef>
                <a:spcPts val="100"/>
              </a:spcBef>
              <a:buFont typeface="Wingdings" panose="05000000000000000000" pitchFamily="2" charset="2"/>
              <a:buChar char="§"/>
              <a:tabLst>
                <a:tab pos="240665" algn="l"/>
                <a:tab pos="241300" algn="l"/>
              </a:tabLst>
            </a:pPr>
            <a:r>
              <a:rPr lang="en-US" dirty="0" smtClean="0">
                <a:latin typeface="Arial"/>
                <a:cs typeface="Arial"/>
              </a:rPr>
              <a:t>The Government </a:t>
            </a:r>
            <a:r>
              <a:rPr lang="en-US" dirty="0">
                <a:latin typeface="Arial"/>
                <a:cs typeface="Arial"/>
              </a:rPr>
              <a:t>has declared a </a:t>
            </a:r>
            <a:r>
              <a:rPr lang="en-US" dirty="0" smtClean="0">
                <a:latin typeface="Arial"/>
                <a:cs typeface="Arial"/>
              </a:rPr>
              <a:t>National State </a:t>
            </a:r>
            <a:r>
              <a:rPr lang="en-US" dirty="0">
                <a:latin typeface="Arial"/>
                <a:cs typeface="Arial"/>
              </a:rPr>
              <a:t>of </a:t>
            </a:r>
            <a:r>
              <a:rPr lang="en-US" dirty="0" smtClean="0">
                <a:latin typeface="Arial"/>
                <a:cs typeface="Arial"/>
              </a:rPr>
              <a:t>Disaster </a:t>
            </a:r>
            <a:r>
              <a:rPr lang="en-US" dirty="0">
                <a:latin typeface="Arial"/>
                <a:cs typeface="Arial"/>
              </a:rPr>
              <a:t>in terms of the Disaster Management Act to enable the country to have an integrated and coordinated disaster management mechanism that will focus on preventing and reducing the outbreak of this virus. </a:t>
            </a:r>
            <a:endParaRPr lang="en-US" dirty="0" smtClean="0">
              <a:latin typeface="Arial"/>
              <a:cs typeface="Arial"/>
            </a:endParaRPr>
          </a:p>
          <a:p>
            <a:pPr marL="298450" marR="349250" indent="-285750">
              <a:spcBef>
                <a:spcPts val="100"/>
              </a:spcBef>
              <a:buFont typeface="Wingdings" panose="05000000000000000000" pitchFamily="2" charset="2"/>
              <a:buChar char="§"/>
              <a:tabLst>
                <a:tab pos="240665" algn="l"/>
                <a:tab pos="241300" algn="l"/>
              </a:tabLst>
            </a:pPr>
            <a:endParaRPr lang="en-US" dirty="0" smtClean="0">
              <a:latin typeface="Arial"/>
              <a:cs typeface="Arial"/>
            </a:endParaRPr>
          </a:p>
          <a:p>
            <a:pPr marL="755650" marR="349250" lvl="1" indent="-285750">
              <a:spcBef>
                <a:spcPts val="100"/>
              </a:spcBef>
              <a:buFont typeface="Wingdings" panose="05000000000000000000" pitchFamily="2" charset="2"/>
              <a:buChar char="§"/>
              <a:tabLst>
                <a:tab pos="240665" algn="l"/>
                <a:tab pos="241300" algn="l"/>
              </a:tabLst>
            </a:pPr>
            <a:r>
              <a:rPr lang="en-US" dirty="0" smtClean="0">
                <a:latin typeface="Arial"/>
                <a:cs typeface="Arial"/>
              </a:rPr>
              <a:t>Subsequently, President </a:t>
            </a:r>
            <a:r>
              <a:rPr lang="en-US" dirty="0" err="1" smtClean="0">
                <a:latin typeface="Arial"/>
                <a:cs typeface="Arial"/>
              </a:rPr>
              <a:t>Ramaphosa</a:t>
            </a:r>
            <a:r>
              <a:rPr lang="en-US" dirty="0" smtClean="0">
                <a:latin typeface="Arial"/>
                <a:cs typeface="Arial"/>
              </a:rPr>
              <a:t> announced </a:t>
            </a:r>
            <a:r>
              <a:rPr lang="en-US" dirty="0">
                <a:latin typeface="Arial"/>
                <a:cs typeface="Arial"/>
              </a:rPr>
              <a:t>a </a:t>
            </a:r>
            <a:r>
              <a:rPr lang="en-US" dirty="0" smtClean="0">
                <a:latin typeface="Arial"/>
                <a:cs typeface="Arial"/>
              </a:rPr>
              <a:t>National </a:t>
            </a:r>
            <a:r>
              <a:rPr lang="en-US" dirty="0">
                <a:latin typeface="Arial"/>
                <a:cs typeface="Arial"/>
              </a:rPr>
              <a:t>Lockdown to reduce the spread of the COVID-19. </a:t>
            </a:r>
            <a:endParaRPr lang="en-US" dirty="0" smtClean="0">
              <a:latin typeface="Arial"/>
              <a:cs typeface="Arial"/>
            </a:endParaRPr>
          </a:p>
          <a:p>
            <a:pPr marL="755650" marR="349250" lvl="1" indent="-285750">
              <a:spcBef>
                <a:spcPts val="100"/>
              </a:spcBef>
              <a:buFont typeface="Wingdings" panose="05000000000000000000" pitchFamily="2" charset="2"/>
              <a:buChar char="§"/>
              <a:tabLst>
                <a:tab pos="240665" algn="l"/>
                <a:tab pos="241300" algn="l"/>
              </a:tabLst>
            </a:pPr>
            <a:r>
              <a:rPr lang="en-US" spc="-5" dirty="0" smtClean="0">
                <a:latin typeface="Arial"/>
                <a:cs typeface="Arial"/>
              </a:rPr>
              <a:t>As </a:t>
            </a:r>
            <a:r>
              <a:rPr lang="en-US" spc="-5" dirty="0" smtClean="0">
                <a:latin typeface="Arial"/>
                <a:cs typeface="Arial"/>
              </a:rPr>
              <a:t>part of mitigating the social-economic impact of the National Lockdown, Government introduced various </a:t>
            </a:r>
            <a:r>
              <a:rPr lang="en-US" spc="-5" dirty="0" smtClean="0">
                <a:latin typeface="Arial"/>
                <a:cs typeface="Arial"/>
              </a:rPr>
              <a:t>social and economic relief </a:t>
            </a:r>
            <a:r>
              <a:rPr lang="en-US" spc="-5" dirty="0" smtClean="0">
                <a:latin typeface="Arial"/>
                <a:cs typeface="Arial"/>
              </a:rPr>
              <a:t>measures. </a:t>
            </a:r>
          </a:p>
          <a:p>
            <a:pPr marL="298450" marR="1136015" indent="-285750">
              <a:spcBef>
                <a:spcPts val="1600"/>
              </a:spcBef>
              <a:buFont typeface="Wingdings" panose="05000000000000000000" pitchFamily="2" charset="2"/>
              <a:buChar char="§"/>
              <a:tabLst>
                <a:tab pos="240665" algn="l"/>
                <a:tab pos="241300" algn="l"/>
              </a:tabLst>
            </a:pPr>
            <a:endParaRPr lang="en-US" dirty="0">
              <a:latin typeface="Arial"/>
              <a:cs typeface="Arial"/>
            </a:endParaRPr>
          </a:p>
        </p:txBody>
      </p:sp>
    </p:spTree>
    <p:extLst>
      <p:ext uri="{BB962C8B-B14F-4D97-AF65-F5344CB8AC3E}">
        <p14:creationId xmlns:p14="http://schemas.microsoft.com/office/powerpoint/2010/main" val="389020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8216265" cy="330200"/>
          </a:xfrm>
          <a:prstGeom prst="rect">
            <a:avLst/>
          </a:prstGeom>
        </p:spPr>
        <p:txBody>
          <a:bodyPr vert="horz" wrap="square" lIns="0" tIns="12700" rIns="0" bIns="0" rtlCol="0">
            <a:spAutoFit/>
          </a:bodyPr>
          <a:lstStyle/>
          <a:p>
            <a:pPr marL="12700">
              <a:lnSpc>
                <a:spcPct val="100000"/>
              </a:lnSpc>
              <a:spcBef>
                <a:spcPts val="100"/>
              </a:spcBef>
            </a:pPr>
            <a:r>
              <a:rPr sz="2000" dirty="0"/>
              <a:t>MEASURING OUR PERFORMANCE: PUBLIC </a:t>
            </a:r>
            <a:r>
              <a:rPr sz="2000" spc="-10" dirty="0"/>
              <a:t>SECTOR</a:t>
            </a:r>
            <a:r>
              <a:rPr sz="2000" spc="-70" dirty="0"/>
              <a:t> </a:t>
            </a:r>
            <a:r>
              <a:rPr sz="2000" spc="-5" dirty="0"/>
              <a:t>MONITORING</a:t>
            </a:r>
            <a:endParaRPr sz="2000"/>
          </a:p>
        </p:txBody>
      </p:sp>
      <p:sp>
        <p:nvSpPr>
          <p:cNvPr id="3" name="object 3"/>
          <p:cNvSpPr txBox="1"/>
          <p:nvPr/>
        </p:nvSpPr>
        <p:spPr>
          <a:xfrm>
            <a:off x="597499" y="1506834"/>
            <a:ext cx="10694670" cy="39268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58220"/>
                </a:solidFill>
                <a:latin typeface="Arial"/>
                <a:cs typeface="Arial"/>
              </a:rPr>
              <a:t>Strategic Plan</a:t>
            </a:r>
            <a:r>
              <a:rPr sz="1600" b="1" spc="-5" dirty="0">
                <a:solidFill>
                  <a:srgbClr val="F58220"/>
                </a:solidFill>
                <a:latin typeface="Arial"/>
                <a:cs typeface="Arial"/>
              </a:rPr>
              <a:t> </a:t>
            </a:r>
            <a:r>
              <a:rPr sz="1600" b="1" dirty="0">
                <a:solidFill>
                  <a:srgbClr val="F58220"/>
                </a:solidFill>
                <a:latin typeface="Arial"/>
                <a:cs typeface="Arial"/>
              </a:rPr>
              <a:t>Focus</a:t>
            </a:r>
            <a:endParaRPr sz="1600">
              <a:latin typeface="Arial"/>
              <a:cs typeface="Arial"/>
            </a:endParaRPr>
          </a:p>
          <a:p>
            <a:pPr marL="12700" marR="748030">
              <a:lnSpc>
                <a:spcPct val="100000"/>
              </a:lnSpc>
            </a:pPr>
            <a:r>
              <a:rPr sz="1600" spc="-90" dirty="0">
                <a:latin typeface="Arial"/>
                <a:cs typeface="Arial"/>
              </a:rPr>
              <a:t>To </a:t>
            </a:r>
            <a:r>
              <a:rPr sz="1600" dirty="0">
                <a:latin typeface="Arial"/>
                <a:cs typeface="Arial"/>
              </a:rPr>
              <a:t>support the </a:t>
            </a:r>
            <a:r>
              <a:rPr sz="1600" spc="-5" dirty="0">
                <a:latin typeface="Arial"/>
                <a:cs typeface="Arial"/>
              </a:rPr>
              <a:t>implementation of </a:t>
            </a:r>
            <a:r>
              <a:rPr sz="1600" dirty="0">
                <a:latin typeface="Arial"/>
                <a:cs typeface="Arial"/>
              </a:rPr>
              <a:t>the MTSF </a:t>
            </a:r>
            <a:r>
              <a:rPr sz="1600" spc="-5" dirty="0">
                <a:latin typeface="Arial"/>
                <a:cs typeface="Arial"/>
              </a:rPr>
              <a:t>by </a:t>
            </a:r>
            <a:r>
              <a:rPr sz="1600" dirty="0">
                <a:latin typeface="Arial"/>
                <a:cs typeface="Arial"/>
              </a:rPr>
              <a:t>monitoring </a:t>
            </a:r>
            <a:r>
              <a:rPr sz="1600" spc="-5" dirty="0">
                <a:latin typeface="Arial"/>
                <a:cs typeface="Arial"/>
              </a:rPr>
              <a:t>and improving </a:t>
            </a:r>
            <a:r>
              <a:rPr sz="1600" dirty="0">
                <a:latin typeface="Arial"/>
                <a:cs typeface="Arial"/>
              </a:rPr>
              <a:t>the capacity </a:t>
            </a:r>
            <a:r>
              <a:rPr sz="1600" spc="-5" dirty="0">
                <a:latin typeface="Arial"/>
                <a:cs typeface="Arial"/>
              </a:rPr>
              <a:t>of </a:t>
            </a:r>
            <a:r>
              <a:rPr sz="1600" dirty="0">
                <a:latin typeface="Arial"/>
                <a:cs typeface="Arial"/>
              </a:rPr>
              <a:t>state </a:t>
            </a:r>
            <a:r>
              <a:rPr sz="1600" spc="-5" dirty="0">
                <a:latin typeface="Arial"/>
                <a:cs typeface="Arial"/>
              </a:rPr>
              <a:t>institutions using  </a:t>
            </a:r>
            <a:r>
              <a:rPr sz="1600" dirty="0">
                <a:latin typeface="Arial"/>
                <a:cs typeface="Arial"/>
              </a:rPr>
              <a:t>Monitoring Framework for Priority </a:t>
            </a:r>
            <a:r>
              <a:rPr sz="1600" spc="-5" dirty="0">
                <a:latin typeface="Arial"/>
                <a:cs typeface="Arial"/>
              </a:rPr>
              <a:t>1, </a:t>
            </a:r>
            <a:r>
              <a:rPr sz="1600" dirty="0">
                <a:latin typeface="Arial"/>
                <a:cs typeface="Arial"/>
              </a:rPr>
              <a:t>frontline monitoring; </a:t>
            </a:r>
            <a:r>
              <a:rPr sz="1600" spc="-5" dirty="0">
                <a:latin typeface="Arial"/>
                <a:cs typeface="Arial"/>
              </a:rPr>
              <a:t>presidential outline </a:t>
            </a:r>
            <a:r>
              <a:rPr sz="1600" dirty="0">
                <a:latin typeface="Arial"/>
                <a:cs typeface="Arial"/>
              </a:rPr>
              <a:t>SOE Monitoring Framework </a:t>
            </a:r>
            <a:r>
              <a:rPr sz="1600" spc="-5" dirty="0">
                <a:latin typeface="Arial"/>
                <a:cs typeface="Arial"/>
              </a:rPr>
              <a:t>and  </a:t>
            </a:r>
            <a:r>
              <a:rPr sz="1600" dirty="0">
                <a:latin typeface="Arial"/>
                <a:cs typeface="Arial"/>
              </a:rPr>
              <a:t>PM&amp;E capacity</a:t>
            </a:r>
            <a:r>
              <a:rPr sz="1600" spc="-5" dirty="0">
                <a:latin typeface="Arial"/>
                <a:cs typeface="Arial"/>
              </a:rPr>
              <a:t> building</a:t>
            </a:r>
            <a:endParaRPr sz="1600">
              <a:latin typeface="Arial"/>
              <a:cs typeface="Arial"/>
            </a:endParaRPr>
          </a:p>
          <a:p>
            <a:pPr>
              <a:lnSpc>
                <a:spcPct val="100000"/>
              </a:lnSpc>
              <a:spcBef>
                <a:spcPts val="20"/>
              </a:spcBef>
            </a:pPr>
            <a:endParaRPr sz="1650">
              <a:latin typeface="Arial"/>
              <a:cs typeface="Arial"/>
            </a:endParaRPr>
          </a:p>
          <a:p>
            <a:pPr marL="12700">
              <a:lnSpc>
                <a:spcPct val="100000"/>
              </a:lnSpc>
            </a:pPr>
            <a:r>
              <a:rPr sz="1600" b="1" dirty="0">
                <a:latin typeface="Arial"/>
                <a:cs typeface="Arial"/>
              </a:rPr>
              <a:t>MTSF Priority</a:t>
            </a:r>
            <a:r>
              <a:rPr sz="1600" b="1" spc="-5" dirty="0">
                <a:latin typeface="Arial"/>
                <a:cs typeface="Arial"/>
              </a:rPr>
              <a:t> supported</a:t>
            </a:r>
            <a:endParaRPr sz="1600">
              <a:latin typeface="Arial"/>
              <a:cs typeface="Arial"/>
            </a:endParaRPr>
          </a:p>
          <a:p>
            <a:pPr marL="12700">
              <a:lnSpc>
                <a:spcPct val="100000"/>
              </a:lnSpc>
            </a:pPr>
            <a:r>
              <a:rPr sz="1600" spc="-5" dirty="0">
                <a:latin typeface="Arial"/>
                <a:cs typeface="Arial"/>
              </a:rPr>
              <a:t>Capable, </a:t>
            </a:r>
            <a:r>
              <a:rPr sz="1600" dirty="0">
                <a:latin typeface="Arial"/>
                <a:cs typeface="Arial"/>
              </a:rPr>
              <a:t>Ethical &amp; </a:t>
            </a:r>
            <a:r>
              <a:rPr sz="1600" spc="-5" dirty="0">
                <a:latin typeface="Arial"/>
                <a:cs typeface="Arial"/>
              </a:rPr>
              <a:t>Development</a:t>
            </a:r>
            <a:r>
              <a:rPr sz="1600" spc="-10" dirty="0">
                <a:latin typeface="Arial"/>
                <a:cs typeface="Arial"/>
              </a:rPr>
              <a:t> </a:t>
            </a:r>
            <a:r>
              <a:rPr sz="1600" dirty="0">
                <a:latin typeface="Arial"/>
                <a:cs typeface="Arial"/>
              </a:rPr>
              <a:t>State</a:t>
            </a:r>
            <a:endParaRPr sz="1600">
              <a:latin typeface="Arial"/>
              <a:cs typeface="Arial"/>
            </a:endParaRPr>
          </a:p>
          <a:p>
            <a:pPr>
              <a:lnSpc>
                <a:spcPct val="100000"/>
              </a:lnSpc>
              <a:spcBef>
                <a:spcPts val="25"/>
              </a:spcBef>
            </a:pPr>
            <a:endParaRPr sz="1650">
              <a:latin typeface="Arial"/>
              <a:cs typeface="Arial"/>
            </a:endParaRPr>
          </a:p>
          <a:p>
            <a:pPr marL="12700">
              <a:lnSpc>
                <a:spcPct val="100000"/>
              </a:lnSpc>
            </a:pPr>
            <a:r>
              <a:rPr sz="1600" b="1" dirty="0">
                <a:latin typeface="Arial"/>
                <a:cs typeface="Arial"/>
              </a:rPr>
              <a:t>Outcomes</a:t>
            </a:r>
            <a:r>
              <a:rPr sz="1600" b="1" spc="-5" dirty="0">
                <a:latin typeface="Arial"/>
                <a:cs typeface="Arial"/>
              </a:rPr>
              <a:t> supported</a:t>
            </a:r>
            <a:endParaRPr sz="1600">
              <a:latin typeface="Arial"/>
              <a:cs typeface="Arial"/>
            </a:endParaRPr>
          </a:p>
          <a:p>
            <a:pPr marL="12700">
              <a:lnSpc>
                <a:spcPct val="100000"/>
              </a:lnSpc>
            </a:pPr>
            <a:r>
              <a:rPr sz="1600" dirty="0">
                <a:latin typeface="Arial"/>
                <a:cs typeface="Arial"/>
              </a:rPr>
              <a:t>Outcome </a:t>
            </a:r>
            <a:r>
              <a:rPr sz="1600" spc="-5" dirty="0">
                <a:latin typeface="Arial"/>
                <a:cs typeface="Arial"/>
              </a:rPr>
              <a:t>3: Citizens </a:t>
            </a:r>
            <a:r>
              <a:rPr sz="1600" dirty="0">
                <a:latin typeface="Arial"/>
                <a:cs typeface="Arial"/>
              </a:rPr>
              <a:t>&amp; stakeholders contributing to the </a:t>
            </a:r>
            <a:r>
              <a:rPr sz="1600" spc="-5" dirty="0">
                <a:latin typeface="Arial"/>
                <a:cs typeface="Arial"/>
              </a:rPr>
              <a:t>implementation of </a:t>
            </a:r>
            <a:r>
              <a:rPr sz="1600" dirty="0">
                <a:latin typeface="Arial"/>
                <a:cs typeface="Arial"/>
              </a:rPr>
              <a:t>the </a:t>
            </a:r>
            <a:r>
              <a:rPr sz="1600" spc="-5" dirty="0">
                <a:latin typeface="Arial"/>
                <a:cs typeface="Arial"/>
              </a:rPr>
              <a:t>NDP </a:t>
            </a:r>
            <a:r>
              <a:rPr sz="1600" dirty="0">
                <a:latin typeface="Arial"/>
                <a:cs typeface="Arial"/>
              </a:rPr>
              <a:t>/</a:t>
            </a:r>
            <a:r>
              <a:rPr sz="1600" spc="-35" dirty="0">
                <a:latin typeface="Arial"/>
                <a:cs typeface="Arial"/>
              </a:rPr>
              <a:t> </a:t>
            </a:r>
            <a:r>
              <a:rPr sz="1600" spc="-40" dirty="0">
                <a:latin typeface="Arial"/>
                <a:cs typeface="Arial"/>
              </a:rPr>
              <a:t>MTSF.</a:t>
            </a:r>
            <a:endParaRPr sz="1600">
              <a:latin typeface="Arial"/>
              <a:cs typeface="Arial"/>
            </a:endParaRPr>
          </a:p>
          <a:p>
            <a:pPr marL="12700" marR="5080">
              <a:lnSpc>
                <a:spcPct val="100000"/>
              </a:lnSpc>
            </a:pPr>
            <a:r>
              <a:rPr sz="1600" dirty="0">
                <a:latin typeface="Arial"/>
                <a:cs typeface="Arial"/>
              </a:rPr>
              <a:t>Outcome </a:t>
            </a:r>
            <a:r>
              <a:rPr sz="1600" spc="-5" dirty="0">
                <a:latin typeface="Arial"/>
                <a:cs typeface="Arial"/>
              </a:rPr>
              <a:t>4: </a:t>
            </a:r>
            <a:r>
              <a:rPr sz="1600" dirty="0">
                <a:latin typeface="Arial"/>
                <a:cs typeface="Arial"/>
              </a:rPr>
              <a:t>Government </a:t>
            </a:r>
            <a:r>
              <a:rPr sz="1600" spc="-5" dirty="0">
                <a:latin typeface="Arial"/>
                <a:cs typeface="Arial"/>
              </a:rPr>
              <a:t>priorities </a:t>
            </a:r>
            <a:r>
              <a:rPr sz="1600" dirty="0">
                <a:latin typeface="Arial"/>
                <a:cs typeface="Arial"/>
              </a:rPr>
              <a:t>monitored </a:t>
            </a:r>
            <a:r>
              <a:rPr sz="1600" spc="-5" dirty="0">
                <a:latin typeface="Arial"/>
                <a:cs typeface="Arial"/>
              </a:rPr>
              <a:t>and evaluated </a:t>
            </a:r>
            <a:r>
              <a:rPr sz="1600" dirty="0">
                <a:latin typeface="Arial"/>
                <a:cs typeface="Arial"/>
              </a:rPr>
              <a:t>for </a:t>
            </a:r>
            <a:r>
              <a:rPr sz="1600" spc="-5" dirty="0">
                <a:latin typeface="Arial"/>
                <a:cs typeface="Arial"/>
              </a:rPr>
              <a:t>improved </a:t>
            </a:r>
            <a:r>
              <a:rPr sz="1600" spc="-15" dirty="0">
                <a:latin typeface="Arial"/>
                <a:cs typeface="Arial"/>
              </a:rPr>
              <a:t>accountability, </a:t>
            </a:r>
            <a:r>
              <a:rPr sz="1600" dirty="0">
                <a:latin typeface="Arial"/>
                <a:cs typeface="Arial"/>
              </a:rPr>
              <a:t>service </a:t>
            </a:r>
            <a:r>
              <a:rPr sz="1600" spc="-5" dirty="0">
                <a:latin typeface="Arial"/>
                <a:cs typeface="Arial"/>
              </a:rPr>
              <a:t>delivery </a:t>
            </a:r>
            <a:r>
              <a:rPr sz="1600" dirty="0">
                <a:latin typeface="Arial"/>
                <a:cs typeface="Arial"/>
              </a:rPr>
              <a:t>&amp; </a:t>
            </a:r>
            <a:r>
              <a:rPr sz="1600" spc="-5" dirty="0">
                <a:latin typeface="Arial"/>
                <a:cs typeface="Arial"/>
              </a:rPr>
              <a:t>evidence-in-  </a:t>
            </a:r>
            <a:r>
              <a:rPr sz="1600" dirty="0">
                <a:latin typeface="Arial"/>
                <a:cs typeface="Arial"/>
              </a:rPr>
              <a:t>formed </a:t>
            </a:r>
            <a:r>
              <a:rPr sz="1600" spc="-5" dirty="0">
                <a:latin typeface="Arial"/>
                <a:cs typeface="Arial"/>
              </a:rPr>
              <a:t>policy</a:t>
            </a:r>
            <a:r>
              <a:rPr sz="1600" spc="-10" dirty="0">
                <a:latin typeface="Arial"/>
                <a:cs typeface="Arial"/>
              </a:rPr>
              <a:t> </a:t>
            </a:r>
            <a:r>
              <a:rPr sz="1600" dirty="0">
                <a:latin typeface="Arial"/>
                <a:cs typeface="Arial"/>
              </a:rPr>
              <a:t>making.</a:t>
            </a:r>
            <a:endParaRPr sz="1600">
              <a:latin typeface="Arial"/>
              <a:cs typeface="Arial"/>
            </a:endParaRPr>
          </a:p>
          <a:p>
            <a:pPr>
              <a:lnSpc>
                <a:spcPct val="100000"/>
              </a:lnSpc>
              <a:spcBef>
                <a:spcPts val="20"/>
              </a:spcBef>
            </a:pPr>
            <a:endParaRPr sz="1650">
              <a:latin typeface="Arial"/>
              <a:cs typeface="Arial"/>
            </a:endParaRPr>
          </a:p>
          <a:p>
            <a:pPr marL="12700">
              <a:lnSpc>
                <a:spcPct val="100000"/>
              </a:lnSpc>
            </a:pPr>
            <a:r>
              <a:rPr sz="1600" b="1" dirty="0">
                <a:latin typeface="Arial"/>
                <a:cs typeface="Arial"/>
              </a:rPr>
              <a:t>Strategic Plan /Five </a:t>
            </a:r>
            <a:r>
              <a:rPr sz="1600" b="1" spc="-25" dirty="0">
                <a:latin typeface="Arial"/>
                <a:cs typeface="Arial"/>
              </a:rPr>
              <a:t>Year</a:t>
            </a:r>
            <a:r>
              <a:rPr sz="1600" b="1" spc="-40" dirty="0">
                <a:latin typeface="Arial"/>
                <a:cs typeface="Arial"/>
              </a:rPr>
              <a:t> </a:t>
            </a:r>
            <a:r>
              <a:rPr sz="1600" b="1" spc="-25" dirty="0">
                <a:latin typeface="Arial"/>
                <a:cs typeface="Arial"/>
              </a:rPr>
              <a:t>Targets</a:t>
            </a:r>
            <a:endParaRPr sz="1600">
              <a:latin typeface="Arial"/>
              <a:cs typeface="Arial"/>
            </a:endParaRPr>
          </a:p>
          <a:p>
            <a:pPr marL="12700" marR="99695">
              <a:lnSpc>
                <a:spcPct val="100000"/>
              </a:lnSpc>
            </a:pPr>
            <a:r>
              <a:rPr sz="1600" dirty="0">
                <a:latin typeface="Arial"/>
                <a:cs typeface="Arial"/>
              </a:rPr>
              <a:t>Produce Public Sector Monitoring </a:t>
            </a:r>
            <a:r>
              <a:rPr sz="1600" spc="-5" dirty="0">
                <a:latin typeface="Arial"/>
                <a:cs typeface="Arial"/>
              </a:rPr>
              <a:t>Reports on; SOE’s; HoDs/DGs </a:t>
            </a:r>
            <a:r>
              <a:rPr sz="1600" spc="-40" dirty="0">
                <a:latin typeface="Arial"/>
                <a:cs typeface="Arial"/>
              </a:rPr>
              <a:t>PA; </a:t>
            </a:r>
            <a:r>
              <a:rPr sz="1600" dirty="0">
                <a:latin typeface="Arial"/>
                <a:cs typeface="Arial"/>
              </a:rPr>
              <a:t>Implementation </a:t>
            </a:r>
            <a:r>
              <a:rPr sz="1600" spc="-5" dirty="0">
                <a:latin typeface="Arial"/>
                <a:cs typeface="Arial"/>
              </a:rPr>
              <a:t>of </a:t>
            </a:r>
            <a:r>
              <a:rPr sz="1600" dirty="0">
                <a:latin typeface="Arial"/>
                <a:cs typeface="Arial"/>
              </a:rPr>
              <a:t>the </a:t>
            </a:r>
            <a:r>
              <a:rPr sz="1600" spc="-5" dirty="0">
                <a:latin typeface="Arial"/>
                <a:cs typeface="Arial"/>
              </a:rPr>
              <a:t>DDM; </a:t>
            </a:r>
            <a:r>
              <a:rPr sz="1600" dirty="0">
                <a:latin typeface="Arial"/>
                <a:cs typeface="Arial"/>
              </a:rPr>
              <a:t>PM&amp;E capacity </a:t>
            </a:r>
            <a:r>
              <a:rPr sz="1600" spc="-5" dirty="0">
                <a:latin typeface="Arial"/>
                <a:cs typeface="Arial"/>
              </a:rPr>
              <a:t>de-  </a:t>
            </a:r>
            <a:r>
              <a:rPr sz="1600" dirty="0">
                <a:latin typeface="Arial"/>
                <a:cs typeface="Arial"/>
              </a:rPr>
              <a:t>velopment; Implementation </a:t>
            </a:r>
            <a:r>
              <a:rPr sz="1600" spc="-5" dirty="0">
                <a:latin typeface="Arial"/>
                <a:cs typeface="Arial"/>
              </a:rPr>
              <a:t>of </a:t>
            </a:r>
            <a:r>
              <a:rPr sz="1600" dirty="0">
                <a:latin typeface="Arial"/>
                <a:cs typeface="Arial"/>
              </a:rPr>
              <a:t>Priority (Capable State); State </a:t>
            </a:r>
            <a:r>
              <a:rPr sz="1600" spc="-5" dirty="0">
                <a:latin typeface="Arial"/>
                <a:cs typeface="Arial"/>
              </a:rPr>
              <a:t>of </a:t>
            </a:r>
            <a:r>
              <a:rPr sz="1600" dirty="0">
                <a:latin typeface="Arial"/>
                <a:cs typeface="Arial"/>
              </a:rPr>
              <a:t>service </a:t>
            </a:r>
            <a:r>
              <a:rPr sz="1600" spc="-5" dirty="0">
                <a:latin typeface="Arial"/>
                <a:cs typeface="Arial"/>
              </a:rPr>
              <a:t>delivery provided </a:t>
            </a:r>
            <a:r>
              <a:rPr sz="1600" dirty="0">
                <a:latin typeface="Arial"/>
                <a:cs typeface="Arial"/>
              </a:rPr>
              <a:t>to</a:t>
            </a:r>
            <a:r>
              <a:rPr sz="1600" spc="-25" dirty="0">
                <a:latin typeface="Arial"/>
                <a:cs typeface="Arial"/>
              </a:rPr>
              <a:t> </a:t>
            </a:r>
            <a:r>
              <a:rPr sz="1600" dirty="0">
                <a:latin typeface="Arial"/>
                <a:cs typeface="Arial"/>
              </a:rPr>
              <a:t>citizens</a:t>
            </a:r>
            <a:endParaRPr sz="1600">
              <a:latin typeface="Arial"/>
              <a:cs typeface="Arial"/>
            </a:endParaRPr>
          </a:p>
        </p:txBody>
      </p:sp>
      <p:sp>
        <p:nvSpPr>
          <p:cNvPr id="4" name="Slide Number Placeholder 3">
            <a:extLst>
              <a:ext uri="{FF2B5EF4-FFF2-40B4-BE49-F238E27FC236}">
                <a16:creationId xmlns:a16="http://schemas.microsoft.com/office/drawing/2014/main" xmlns="" id="{12A48DA4-2BE4-2A43-8899-A398FDB5EE5D}"/>
              </a:ext>
            </a:extLst>
          </p:cNvPr>
          <p:cNvSpPr>
            <a:spLocks noGrp="1"/>
          </p:cNvSpPr>
          <p:nvPr>
            <p:ph type="sldNum" sz="quarter" idx="7"/>
          </p:nvPr>
        </p:nvSpPr>
        <p:spPr/>
        <p:txBody>
          <a:bodyPr/>
          <a:lstStyle/>
          <a:p>
            <a:fld id="{B6F15528-21DE-4FAA-801E-634DDDAF4B2B}" type="slidenum">
              <a:rPr lang="en-ZA" smtClean="0"/>
              <a:t>30</a:t>
            </a:fld>
            <a:endParaRPr lang="en-Z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7499" y="562359"/>
            <a:ext cx="821626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Arial"/>
                <a:cs typeface="Arial"/>
              </a:rPr>
              <a:t>MEASURING OUR PERFORMANCE: PUBLIC </a:t>
            </a:r>
            <a:r>
              <a:rPr sz="2000" b="1" spc="-10" dirty="0">
                <a:solidFill>
                  <a:srgbClr val="FFFFFF"/>
                </a:solidFill>
                <a:latin typeface="Arial"/>
                <a:cs typeface="Arial"/>
              </a:rPr>
              <a:t>SECTOR</a:t>
            </a:r>
            <a:r>
              <a:rPr sz="2000" b="1" spc="-70" dirty="0">
                <a:solidFill>
                  <a:srgbClr val="FFFFFF"/>
                </a:solidFill>
                <a:latin typeface="Arial"/>
                <a:cs typeface="Arial"/>
              </a:rPr>
              <a:t> </a:t>
            </a:r>
            <a:r>
              <a:rPr sz="2000" b="1" spc="-5" dirty="0">
                <a:solidFill>
                  <a:srgbClr val="FFFFFF"/>
                </a:solidFill>
                <a:latin typeface="Arial"/>
                <a:cs typeface="Arial"/>
              </a:rPr>
              <a:t>MONITORING</a:t>
            </a:r>
            <a:endParaRPr sz="2000">
              <a:latin typeface="Arial"/>
              <a:cs typeface="Arial"/>
            </a:endParaRPr>
          </a:p>
        </p:txBody>
      </p:sp>
      <p:sp>
        <p:nvSpPr>
          <p:cNvPr id="3" name="object 3"/>
          <p:cNvSpPr txBox="1"/>
          <p:nvPr/>
        </p:nvSpPr>
        <p:spPr>
          <a:xfrm>
            <a:off x="597499" y="1371600"/>
            <a:ext cx="443801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KEY APP 2020/2021 </a:t>
            </a:r>
            <a:r>
              <a:rPr sz="1800" b="1" dirty="0">
                <a:latin typeface="Arial"/>
                <a:cs typeface="Arial"/>
              </a:rPr>
              <a:t>Outputs </a:t>
            </a:r>
            <a:r>
              <a:rPr sz="1800" b="1" spc="-5" dirty="0">
                <a:latin typeface="Arial"/>
                <a:cs typeface="Arial"/>
              </a:rPr>
              <a:t>and</a:t>
            </a:r>
            <a:r>
              <a:rPr sz="1800" b="1" spc="-195" dirty="0">
                <a:latin typeface="Arial"/>
                <a:cs typeface="Arial"/>
              </a:rPr>
              <a:t> </a:t>
            </a:r>
            <a:r>
              <a:rPr sz="1800" b="1" spc="-25" dirty="0">
                <a:latin typeface="Arial"/>
                <a:cs typeface="Arial"/>
              </a:rPr>
              <a:t>Targets</a:t>
            </a:r>
            <a:endParaRPr sz="1800" dirty="0">
              <a:latin typeface="Arial"/>
              <a:cs typeface="Arial"/>
            </a:endParaRPr>
          </a:p>
        </p:txBody>
      </p:sp>
      <p:graphicFrame>
        <p:nvGraphicFramePr>
          <p:cNvPr id="4" name="Table 3">
            <a:extLst>
              <a:ext uri="{FF2B5EF4-FFF2-40B4-BE49-F238E27FC236}">
                <a16:creationId xmlns:a16="http://schemas.microsoft.com/office/drawing/2014/main" xmlns="" id="{BB3E5637-4EDC-B143-A612-E8E0AF44A907}"/>
              </a:ext>
            </a:extLst>
          </p:cNvPr>
          <p:cNvGraphicFramePr>
            <a:graphicFrameLocks noGrp="1"/>
          </p:cNvGraphicFramePr>
          <p:nvPr>
            <p:extLst>
              <p:ext uri="{D42A27DB-BD31-4B8C-83A1-F6EECF244321}">
                <p14:modId xmlns:p14="http://schemas.microsoft.com/office/powerpoint/2010/main" val="1679263693"/>
              </p:ext>
            </p:extLst>
          </p:nvPr>
        </p:nvGraphicFramePr>
        <p:xfrm>
          <a:off x="596447" y="1888790"/>
          <a:ext cx="11062153" cy="4406851"/>
        </p:xfrm>
        <a:graphic>
          <a:graphicData uri="http://schemas.openxmlformats.org/drawingml/2006/table">
            <a:tbl>
              <a:tblPr firstRow="1" bandRow="1">
                <a:tableStyleId>{93296810-A885-4BE3-A3E7-6D5BEEA58F35}</a:tableStyleId>
              </a:tblPr>
              <a:tblGrid>
                <a:gridCol w="2946685">
                  <a:extLst>
                    <a:ext uri="{9D8B030D-6E8A-4147-A177-3AD203B41FA5}">
                      <a16:colId xmlns:a16="http://schemas.microsoft.com/office/drawing/2014/main" xmlns="" val="4085593877"/>
                    </a:ext>
                  </a:extLst>
                </a:gridCol>
                <a:gridCol w="4827497">
                  <a:extLst>
                    <a:ext uri="{9D8B030D-6E8A-4147-A177-3AD203B41FA5}">
                      <a16:colId xmlns:a16="http://schemas.microsoft.com/office/drawing/2014/main" xmlns="" val="4222163897"/>
                    </a:ext>
                  </a:extLst>
                </a:gridCol>
                <a:gridCol w="3287971">
                  <a:extLst>
                    <a:ext uri="{9D8B030D-6E8A-4147-A177-3AD203B41FA5}">
                      <a16:colId xmlns:a16="http://schemas.microsoft.com/office/drawing/2014/main" xmlns="" val="1773381951"/>
                    </a:ext>
                  </a:extLst>
                </a:gridCol>
              </a:tblGrid>
              <a:tr h="401474">
                <a:tc>
                  <a:txBody>
                    <a:bodyPr/>
                    <a:lstStyle/>
                    <a:p>
                      <a:pPr algn="l"/>
                      <a:r>
                        <a:rPr lang="en-GB" sz="1400" dirty="0">
                          <a:solidFill>
                            <a:schemeClr val="tx1"/>
                          </a:solidFill>
                          <a:latin typeface="Arial" panose="020B0604020202020204" pitchFamily="34" charset="0"/>
                          <a:cs typeface="Arial" panose="020B0604020202020204" pitchFamily="34" charset="0"/>
                        </a:rPr>
                        <a:t>Outputs</a:t>
                      </a:r>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algn="l"/>
                      <a:r>
                        <a:rPr lang="en-GB" sz="1400" dirty="0">
                          <a:solidFill>
                            <a:schemeClr val="tx1"/>
                          </a:solidFill>
                          <a:latin typeface="Arial" panose="020B0604020202020204" pitchFamily="34" charset="0"/>
                          <a:cs typeface="Arial" panose="020B0604020202020204" pitchFamily="34" charset="0"/>
                        </a:rPr>
                        <a:t>Indicators </a:t>
                      </a:r>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algn="l"/>
                      <a:r>
                        <a:rPr lang="en-GB" sz="1400" dirty="0">
                          <a:solidFill>
                            <a:schemeClr val="tx1"/>
                          </a:solidFill>
                          <a:latin typeface="Arial" panose="020B0604020202020204" pitchFamily="34" charset="0"/>
                          <a:cs typeface="Arial" panose="020B0604020202020204" pitchFamily="34" charset="0"/>
                        </a:rPr>
                        <a:t>Annual Targets </a:t>
                      </a:r>
                      <a:endParaRPr lang="en-US"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16467000"/>
                  </a:ext>
                </a:extLst>
              </a:tr>
              <a:tr h="944880">
                <a:tc>
                  <a:txBody>
                    <a:bodyPr/>
                    <a:lstStyle/>
                    <a:p>
                      <a:pPr marL="228600" indent="-228600" algn="l">
                        <a:lnSpc>
                          <a:spcPct val="107000"/>
                        </a:lnSpc>
                        <a:spcAft>
                          <a:spcPts val="0"/>
                        </a:spcAft>
                        <a:buFont typeface="+mj-lt"/>
                        <a:buAutoNum type="arabicPeriod"/>
                      </a:pPr>
                      <a:r>
                        <a:rPr lang="en-US" sz="1400" baseline="0" dirty="0">
                          <a:solidFill>
                            <a:schemeClr val="tx1"/>
                          </a:solidFill>
                          <a:effectLst/>
                          <a:latin typeface="Arial" panose="020B0604020202020204" pitchFamily="34" charset="0"/>
                          <a:cs typeface="Arial" panose="020B0604020202020204" pitchFamily="34" charset="0"/>
                        </a:rPr>
                        <a:t>Monitoring Reports produced on e-reporting system</a:t>
                      </a:r>
                      <a:r>
                        <a:rPr lang="en-US" sz="1400" dirty="0">
                          <a:solidFill>
                            <a:schemeClr val="tx1"/>
                          </a:solidFill>
                          <a:effectLst/>
                          <a:latin typeface="Arial" panose="020B0604020202020204" pitchFamily="34" charset="0"/>
                          <a:cs typeface="Arial" panose="020B0604020202020204" pitchFamily="34" charset="0"/>
                        </a:rPr>
                        <a:t> </a:t>
                      </a:r>
                      <a:endParaRPr lang="en-ZA" sz="1400" dirty="0">
                        <a:solidFill>
                          <a:schemeClr val="tx1"/>
                        </a:solidFill>
                        <a:effectLst/>
                        <a:latin typeface="Arial" panose="020B0604020202020204" pitchFamily="34" charset="0"/>
                        <a:cs typeface="Arial" panose="020B0604020202020204" pitchFamily="34" charset="0"/>
                      </a:endParaRPr>
                    </a:p>
                    <a:p>
                      <a:pPr marL="0" indent="0" algn="l">
                        <a:lnSpc>
                          <a:spcPct val="107000"/>
                        </a:lnSpc>
                        <a:spcAft>
                          <a:spcPts val="0"/>
                        </a:spcAft>
                        <a:buFont typeface="+mj-lt"/>
                        <a:buNone/>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56" marR="46256" marT="0" marB="0"/>
                </a:tc>
                <a:tc>
                  <a:txBody>
                    <a:bodyPr/>
                    <a:lstStyle>
                      <a:lvl1pPr marL="0">
                        <a:defRPr b="1">
                          <a:solidFill>
                            <a:schemeClr val="lt1"/>
                          </a:solidFill>
                          <a:latin typeface="Arial"/>
                        </a:defRPr>
                      </a:lvl1pPr>
                      <a:lvl2pPr marL="321457">
                        <a:defRPr b="1">
                          <a:solidFill>
                            <a:schemeClr val="lt1"/>
                          </a:solidFill>
                          <a:latin typeface="Arial"/>
                        </a:defRPr>
                      </a:lvl2pPr>
                      <a:lvl3pPr marL="642915">
                        <a:defRPr b="1">
                          <a:solidFill>
                            <a:schemeClr val="lt1"/>
                          </a:solidFill>
                          <a:latin typeface="Arial"/>
                        </a:defRPr>
                      </a:lvl3pPr>
                      <a:lvl4pPr marL="964372">
                        <a:defRPr b="1">
                          <a:solidFill>
                            <a:schemeClr val="lt1"/>
                          </a:solidFill>
                          <a:latin typeface="Arial"/>
                        </a:defRPr>
                      </a:lvl4pPr>
                      <a:lvl5pPr marL="1285829">
                        <a:defRPr b="1">
                          <a:solidFill>
                            <a:schemeClr val="lt1"/>
                          </a:solidFill>
                          <a:latin typeface="Arial"/>
                        </a:defRPr>
                      </a:lvl5pPr>
                      <a:lvl6pPr marL="1607287">
                        <a:defRPr b="1">
                          <a:solidFill>
                            <a:schemeClr val="lt1"/>
                          </a:solidFill>
                          <a:latin typeface="Arial"/>
                        </a:defRPr>
                      </a:lvl6pPr>
                      <a:lvl7pPr marL="1928744">
                        <a:defRPr b="1">
                          <a:solidFill>
                            <a:schemeClr val="lt1"/>
                          </a:solidFill>
                          <a:latin typeface="Arial"/>
                        </a:defRPr>
                      </a:lvl7pPr>
                      <a:lvl8pPr marL="2250201">
                        <a:defRPr b="1">
                          <a:solidFill>
                            <a:schemeClr val="lt1"/>
                          </a:solidFill>
                          <a:latin typeface="Arial"/>
                        </a:defRPr>
                      </a:lvl8pPr>
                      <a:lvl9pPr marL="2571659">
                        <a:defRPr b="1">
                          <a:solidFill>
                            <a:schemeClr val="lt1"/>
                          </a:solidFill>
                          <a:latin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Arial" panose="020B0604020202020204" pitchFamily="34" charset="0"/>
                          <a:cs typeface="Arial" panose="020B0604020202020204" pitchFamily="34" charset="0"/>
                        </a:rPr>
                        <a:t>Number</a:t>
                      </a:r>
                      <a:r>
                        <a:rPr lang="en-US" sz="1400" baseline="0" dirty="0">
                          <a:solidFill>
                            <a:schemeClr val="tx1"/>
                          </a:solidFill>
                          <a:effectLst/>
                          <a:latin typeface="Arial" panose="020B0604020202020204" pitchFamily="34" charset="0"/>
                          <a:cs typeface="Arial" panose="020B0604020202020204" pitchFamily="34" charset="0"/>
                        </a:rPr>
                        <a:t> of Public Service Capability Monitoring Reports produced</a:t>
                      </a:r>
                    </a:p>
                    <a:p>
                      <a:pPr marL="0" marR="0" lvl="0" indent="0" defTabSz="914400" eaLnBrk="1" fontAlgn="auto" latinLnBrk="0" hangingPunct="1">
                        <a:lnSpc>
                          <a:spcPct val="100000"/>
                        </a:lnSpc>
                        <a:spcBef>
                          <a:spcPts val="0"/>
                        </a:spcBef>
                        <a:spcAft>
                          <a:spcPts val="0"/>
                        </a:spcAft>
                        <a:buClrTx/>
                        <a:buSzTx/>
                        <a:buFontTx/>
                        <a:buNone/>
                        <a:tabLst/>
                        <a:defRPr/>
                      </a:pPr>
                      <a:endParaRPr lang="en-US" sz="1400" baseline="0" dirty="0">
                        <a:solidFill>
                          <a:schemeClr val="tx1"/>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aseline="0" dirty="0">
                          <a:solidFill>
                            <a:schemeClr val="tx1"/>
                          </a:solidFill>
                          <a:effectLst/>
                          <a:latin typeface="Arial" panose="020B0604020202020204" pitchFamily="34" charset="0"/>
                          <a:cs typeface="Arial" panose="020B0604020202020204" pitchFamily="34" charset="0"/>
                        </a:rPr>
                        <a:t>Number of MTSF reports on priority 1  </a:t>
                      </a:r>
                      <a:endParaRPr lang="en-US" sz="1400" b="0" baseline="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lvl1pPr marL="0">
                        <a:defRPr>
                          <a:solidFill>
                            <a:schemeClr val="dk1"/>
                          </a:solidFill>
                          <a:latin typeface="Arial"/>
                        </a:defRPr>
                      </a:lvl1pPr>
                      <a:lvl2pPr marL="321457">
                        <a:defRPr>
                          <a:solidFill>
                            <a:schemeClr val="dk1"/>
                          </a:solidFill>
                          <a:latin typeface="Arial"/>
                        </a:defRPr>
                      </a:lvl2pPr>
                      <a:lvl3pPr marL="642915">
                        <a:defRPr>
                          <a:solidFill>
                            <a:schemeClr val="dk1"/>
                          </a:solidFill>
                          <a:latin typeface="Arial"/>
                        </a:defRPr>
                      </a:lvl3pPr>
                      <a:lvl4pPr marL="964372">
                        <a:defRPr>
                          <a:solidFill>
                            <a:schemeClr val="dk1"/>
                          </a:solidFill>
                          <a:latin typeface="Arial"/>
                        </a:defRPr>
                      </a:lvl4pPr>
                      <a:lvl5pPr marL="1285829">
                        <a:defRPr>
                          <a:solidFill>
                            <a:schemeClr val="dk1"/>
                          </a:solidFill>
                          <a:latin typeface="Arial"/>
                        </a:defRPr>
                      </a:lvl5pPr>
                      <a:lvl6pPr marL="1607287">
                        <a:defRPr>
                          <a:solidFill>
                            <a:schemeClr val="dk1"/>
                          </a:solidFill>
                          <a:latin typeface="Arial"/>
                        </a:defRPr>
                      </a:lvl6pPr>
                      <a:lvl7pPr marL="1928744">
                        <a:defRPr>
                          <a:solidFill>
                            <a:schemeClr val="dk1"/>
                          </a:solidFill>
                          <a:latin typeface="Arial"/>
                        </a:defRPr>
                      </a:lvl7pPr>
                      <a:lvl8pPr marL="2250201">
                        <a:defRPr>
                          <a:solidFill>
                            <a:schemeClr val="dk1"/>
                          </a:solidFill>
                          <a:latin typeface="Arial"/>
                        </a:defRPr>
                      </a:lvl8pPr>
                      <a:lvl9pPr marL="2571659">
                        <a:defRPr>
                          <a:solidFill>
                            <a:schemeClr val="dk1"/>
                          </a:solidFill>
                          <a:latin typeface="Arial"/>
                        </a:defRPr>
                      </a:lvl9pPr>
                    </a:lstStyle>
                    <a:p>
                      <a:pPr marL="0">
                        <a:lnSpc>
                          <a:spcPct val="107000"/>
                        </a:lnSpc>
                        <a:spcAft>
                          <a:spcPts val="0"/>
                        </a:spcAft>
                      </a:pPr>
                      <a:r>
                        <a:rPr lang="en-US" sz="1400" dirty="0">
                          <a:solidFill>
                            <a:schemeClr val="tx1"/>
                          </a:solidFill>
                          <a:effectLst/>
                          <a:latin typeface="Arial" panose="020B0604020202020204" pitchFamily="34" charset="0"/>
                          <a:cs typeface="Arial" panose="020B0604020202020204" pitchFamily="34" charset="0"/>
                        </a:rPr>
                        <a:t>2 reports </a:t>
                      </a:r>
                      <a:endParaRPr lang="en-GB" sz="1400" b="0" dirty="0">
                        <a:solidFill>
                          <a:schemeClr val="tx1"/>
                        </a:solidFill>
                        <a:effectLst/>
                        <a:latin typeface="Arial" panose="020B0604020202020204" pitchFamily="34" charset="0"/>
                        <a:ea typeface="+mn-ea"/>
                        <a:cs typeface="Arial" panose="020B0604020202020204" pitchFamily="34" charset="0"/>
                      </a:endParaRPr>
                    </a:p>
                  </a:txBody>
                  <a:tcPr marL="34509" marR="34509" marT="0" marB="0"/>
                </a:tc>
                <a:extLst>
                  <a:ext uri="{0D108BD9-81ED-4DB2-BD59-A6C34878D82A}">
                    <a16:rowId xmlns:a16="http://schemas.microsoft.com/office/drawing/2014/main" xmlns="" val="981263457"/>
                  </a:ext>
                </a:extLst>
              </a:tr>
              <a:tr h="1158240">
                <a:tc>
                  <a:txBody>
                    <a:bodyPr/>
                    <a:lstStyle/>
                    <a:p>
                      <a:pPr marL="342900" indent="-342900" algn="l" rtl="0" eaLnBrk="1" latinLnBrk="0" hangingPunct="1">
                        <a:lnSpc>
                          <a:spcPct val="107000"/>
                        </a:lnSpc>
                        <a:spcAft>
                          <a:spcPts val="0"/>
                        </a:spcAft>
                        <a:buFont typeface="+mj-lt"/>
                        <a:buAutoNum type="arabicPeriod" startAt="2"/>
                      </a:pPr>
                      <a:r>
                        <a:rPr kumimoji="0" lang="en-ZA" sz="1400" kern="1200" dirty="0">
                          <a:solidFill>
                            <a:schemeClr val="tx1"/>
                          </a:solidFill>
                          <a:latin typeface="Arial" panose="020B0604020202020204" pitchFamily="34" charset="0"/>
                          <a:cs typeface="Arial" panose="020B0604020202020204" pitchFamily="34" charset="0"/>
                        </a:rPr>
                        <a:t>SOEs Monitoring Framework and reports</a:t>
                      </a:r>
                      <a:endParaRPr kumimoji="0" lang="en-ZA" sz="1400" kern="1200" dirty="0">
                        <a:solidFill>
                          <a:schemeClr val="tx1"/>
                        </a:solidFill>
                        <a:latin typeface="Arial" panose="020B0604020202020204" pitchFamily="34" charset="0"/>
                        <a:ea typeface="+mn-ea"/>
                        <a:cs typeface="Arial" panose="020B0604020202020204" pitchFamily="34" charset="0"/>
                      </a:endParaRPr>
                    </a:p>
                  </a:txBody>
                  <a:tcPr marL="46256" marR="46256" marT="0" marB="0"/>
                </a:tc>
                <a:tc>
                  <a:txBody>
                    <a:bodyPr/>
                    <a:lstStyle>
                      <a:lvl1pPr marL="0">
                        <a:defRPr b="1">
                          <a:solidFill>
                            <a:schemeClr val="lt1"/>
                          </a:solidFill>
                          <a:latin typeface="Arial"/>
                        </a:defRPr>
                      </a:lvl1pPr>
                      <a:lvl2pPr marL="321457">
                        <a:defRPr b="1">
                          <a:solidFill>
                            <a:schemeClr val="lt1"/>
                          </a:solidFill>
                          <a:latin typeface="Arial"/>
                        </a:defRPr>
                      </a:lvl2pPr>
                      <a:lvl3pPr marL="642915">
                        <a:defRPr b="1">
                          <a:solidFill>
                            <a:schemeClr val="lt1"/>
                          </a:solidFill>
                          <a:latin typeface="Arial"/>
                        </a:defRPr>
                      </a:lvl3pPr>
                      <a:lvl4pPr marL="964372">
                        <a:defRPr b="1">
                          <a:solidFill>
                            <a:schemeClr val="lt1"/>
                          </a:solidFill>
                          <a:latin typeface="Arial"/>
                        </a:defRPr>
                      </a:lvl4pPr>
                      <a:lvl5pPr marL="1285829">
                        <a:defRPr b="1">
                          <a:solidFill>
                            <a:schemeClr val="lt1"/>
                          </a:solidFill>
                          <a:latin typeface="Arial"/>
                        </a:defRPr>
                      </a:lvl5pPr>
                      <a:lvl6pPr marL="1607287">
                        <a:defRPr b="1">
                          <a:solidFill>
                            <a:schemeClr val="lt1"/>
                          </a:solidFill>
                          <a:latin typeface="Arial"/>
                        </a:defRPr>
                      </a:lvl6pPr>
                      <a:lvl7pPr marL="1928744">
                        <a:defRPr b="1">
                          <a:solidFill>
                            <a:schemeClr val="lt1"/>
                          </a:solidFill>
                          <a:latin typeface="Arial"/>
                        </a:defRPr>
                      </a:lvl7pPr>
                      <a:lvl8pPr marL="2250201">
                        <a:defRPr b="1">
                          <a:solidFill>
                            <a:schemeClr val="lt1"/>
                          </a:solidFill>
                          <a:latin typeface="Arial"/>
                        </a:defRPr>
                      </a:lvl8pPr>
                      <a:lvl9pPr marL="2571659">
                        <a:defRPr b="1">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Arial" panose="020B0604020202020204" pitchFamily="34" charset="0"/>
                          <a:cs typeface="Arial" panose="020B0604020202020204" pitchFamily="34" charset="0"/>
                        </a:rPr>
                        <a:t>SOEs</a:t>
                      </a:r>
                      <a:r>
                        <a:rPr lang="en-US" sz="1400" baseline="0" dirty="0">
                          <a:solidFill>
                            <a:schemeClr val="tx1"/>
                          </a:solidFill>
                          <a:effectLst/>
                          <a:latin typeface="Arial" panose="020B0604020202020204" pitchFamily="34" charset="0"/>
                          <a:cs typeface="Arial" panose="020B0604020202020204" pitchFamily="34" charset="0"/>
                        </a:rPr>
                        <a:t> Oversight &amp; Monitoring Framework approved &amp; implemented</a:t>
                      </a:r>
                      <a:endParaRPr lang="en-ZA"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effectLst/>
                        <a:latin typeface="Arial" panose="020B0604020202020204" pitchFamily="34" charset="0"/>
                        <a:cs typeface="Arial" panose="020B0604020202020204" pitchFamily="34" charset="0"/>
                      </a:endParaRPr>
                    </a:p>
                    <a:p>
                      <a:r>
                        <a:rPr lang="en-US" sz="1400" dirty="0">
                          <a:solidFill>
                            <a:schemeClr val="tx1"/>
                          </a:solidFill>
                          <a:effectLst/>
                          <a:latin typeface="Arial" panose="020B0604020202020204" pitchFamily="34" charset="0"/>
                          <a:cs typeface="Arial" panose="020B0604020202020204" pitchFamily="34" charset="0"/>
                        </a:rPr>
                        <a:t>SOEs</a:t>
                      </a:r>
                      <a:r>
                        <a:rPr lang="en-US" sz="1400" baseline="0" dirty="0">
                          <a:solidFill>
                            <a:schemeClr val="tx1"/>
                          </a:solidFill>
                          <a:effectLst/>
                          <a:latin typeface="Arial" panose="020B0604020202020204" pitchFamily="34" charset="0"/>
                          <a:cs typeface="Arial" panose="020B0604020202020204" pitchFamily="34" charset="0"/>
                        </a:rPr>
                        <a:t> Governance &amp; Performance Report developed annually</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lvl1pPr marL="0">
                        <a:defRPr>
                          <a:solidFill>
                            <a:schemeClr val="dk1"/>
                          </a:solidFill>
                          <a:latin typeface="Arial"/>
                        </a:defRPr>
                      </a:lvl1pPr>
                      <a:lvl2pPr marL="321457">
                        <a:defRPr>
                          <a:solidFill>
                            <a:schemeClr val="dk1"/>
                          </a:solidFill>
                          <a:latin typeface="Arial"/>
                        </a:defRPr>
                      </a:lvl2pPr>
                      <a:lvl3pPr marL="642915">
                        <a:defRPr>
                          <a:solidFill>
                            <a:schemeClr val="dk1"/>
                          </a:solidFill>
                          <a:latin typeface="Arial"/>
                        </a:defRPr>
                      </a:lvl3pPr>
                      <a:lvl4pPr marL="964372">
                        <a:defRPr>
                          <a:solidFill>
                            <a:schemeClr val="dk1"/>
                          </a:solidFill>
                          <a:latin typeface="Arial"/>
                        </a:defRPr>
                      </a:lvl4pPr>
                      <a:lvl5pPr marL="1285829">
                        <a:defRPr>
                          <a:solidFill>
                            <a:schemeClr val="dk1"/>
                          </a:solidFill>
                          <a:latin typeface="Arial"/>
                        </a:defRPr>
                      </a:lvl5pPr>
                      <a:lvl6pPr marL="1607287">
                        <a:defRPr>
                          <a:solidFill>
                            <a:schemeClr val="dk1"/>
                          </a:solidFill>
                          <a:latin typeface="Arial"/>
                        </a:defRPr>
                      </a:lvl6pPr>
                      <a:lvl7pPr marL="1928744">
                        <a:defRPr>
                          <a:solidFill>
                            <a:schemeClr val="dk1"/>
                          </a:solidFill>
                          <a:latin typeface="Arial"/>
                        </a:defRPr>
                      </a:lvl7pPr>
                      <a:lvl8pPr marL="2250201">
                        <a:defRPr>
                          <a:solidFill>
                            <a:schemeClr val="dk1"/>
                          </a:solidFill>
                          <a:latin typeface="Arial"/>
                        </a:defRPr>
                      </a:lvl8pPr>
                      <a:lvl9pPr marL="2571659">
                        <a:defRPr>
                          <a:solidFill>
                            <a:schemeClr val="dk1"/>
                          </a:solidFill>
                          <a:latin typeface="Arial"/>
                        </a:defRPr>
                      </a:lvl9pPr>
                    </a:lstStyle>
                    <a:p>
                      <a:pPr marL="0">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1 report</a:t>
                      </a:r>
                      <a:endParaRPr lang="en-GB" sz="1400" b="0" dirty="0">
                        <a:solidFill>
                          <a:schemeClr val="tx1"/>
                        </a:solidFill>
                        <a:effectLst/>
                        <a:latin typeface="Arial" panose="020B0604020202020204" pitchFamily="34" charset="0"/>
                        <a:ea typeface="+mn-ea"/>
                        <a:cs typeface="Arial" panose="020B0604020202020204" pitchFamily="34" charset="0"/>
                      </a:endParaRPr>
                    </a:p>
                  </a:txBody>
                  <a:tcPr marL="34509" marR="34509" marT="0" marB="0"/>
                </a:tc>
                <a:extLst>
                  <a:ext uri="{0D108BD9-81ED-4DB2-BD59-A6C34878D82A}">
                    <a16:rowId xmlns:a16="http://schemas.microsoft.com/office/drawing/2014/main" xmlns="" val="1601039563"/>
                  </a:ext>
                </a:extLst>
              </a:tr>
              <a:tr h="518160">
                <a:tc>
                  <a:txBody>
                    <a:bodyPr/>
                    <a:lstStyle/>
                    <a:p>
                      <a:pPr marL="342900" indent="-342900" algn="l" rtl="0" eaLnBrk="1" latinLnBrk="0" hangingPunct="1">
                        <a:lnSpc>
                          <a:spcPct val="107000"/>
                        </a:lnSpc>
                        <a:spcAft>
                          <a:spcPts val="0"/>
                        </a:spcAft>
                        <a:buFont typeface="+mj-lt"/>
                        <a:buAutoNum type="arabicPeriod" startAt="3"/>
                      </a:pPr>
                      <a:r>
                        <a:rPr kumimoji="0" lang="en-ZA" sz="1400" kern="1200" dirty="0">
                          <a:solidFill>
                            <a:schemeClr val="tx1"/>
                          </a:solidFill>
                          <a:latin typeface="Arial" panose="020B0604020202020204" pitchFamily="34" charset="0"/>
                          <a:cs typeface="Arial" panose="020B0604020202020204" pitchFamily="34" charset="0"/>
                        </a:rPr>
                        <a:t>Reports on citizens</a:t>
                      </a:r>
                      <a:r>
                        <a:rPr kumimoji="0" lang="en-ZA" sz="1400" kern="1200" baseline="0" dirty="0">
                          <a:solidFill>
                            <a:schemeClr val="tx1"/>
                          </a:solidFill>
                          <a:latin typeface="Arial" panose="020B0604020202020204" pitchFamily="34" charset="0"/>
                          <a:cs typeface="Arial" panose="020B0604020202020204" pitchFamily="34" charset="0"/>
                        </a:rPr>
                        <a:t> complaints and state of service delivery</a:t>
                      </a:r>
                      <a:endParaRPr kumimoji="0" lang="en-ZA" sz="1400" kern="1200" dirty="0">
                        <a:solidFill>
                          <a:schemeClr val="tx1"/>
                        </a:solidFill>
                        <a:latin typeface="Arial" panose="020B0604020202020204" pitchFamily="34" charset="0"/>
                        <a:ea typeface="+mn-ea"/>
                        <a:cs typeface="Arial" panose="020B0604020202020204" pitchFamily="34" charset="0"/>
                      </a:endParaRPr>
                    </a:p>
                  </a:txBody>
                  <a:tcPr marL="46256" marR="46256" marT="0" marB="0"/>
                </a:tc>
                <a:tc>
                  <a:txBody>
                    <a:bodyPr/>
                    <a:lstStyle>
                      <a:lvl1pPr marL="0">
                        <a:defRPr b="1">
                          <a:solidFill>
                            <a:schemeClr val="lt1"/>
                          </a:solidFill>
                          <a:latin typeface="Arial"/>
                        </a:defRPr>
                      </a:lvl1pPr>
                      <a:lvl2pPr marL="321457">
                        <a:defRPr b="1">
                          <a:solidFill>
                            <a:schemeClr val="lt1"/>
                          </a:solidFill>
                          <a:latin typeface="Arial"/>
                        </a:defRPr>
                      </a:lvl2pPr>
                      <a:lvl3pPr marL="642915">
                        <a:defRPr b="1">
                          <a:solidFill>
                            <a:schemeClr val="lt1"/>
                          </a:solidFill>
                          <a:latin typeface="Arial"/>
                        </a:defRPr>
                      </a:lvl3pPr>
                      <a:lvl4pPr marL="964372">
                        <a:defRPr b="1">
                          <a:solidFill>
                            <a:schemeClr val="lt1"/>
                          </a:solidFill>
                          <a:latin typeface="Arial"/>
                        </a:defRPr>
                      </a:lvl4pPr>
                      <a:lvl5pPr marL="1285829">
                        <a:defRPr b="1">
                          <a:solidFill>
                            <a:schemeClr val="lt1"/>
                          </a:solidFill>
                          <a:latin typeface="Arial"/>
                        </a:defRPr>
                      </a:lvl5pPr>
                      <a:lvl6pPr marL="1607287">
                        <a:defRPr b="1">
                          <a:solidFill>
                            <a:schemeClr val="lt1"/>
                          </a:solidFill>
                          <a:latin typeface="Arial"/>
                        </a:defRPr>
                      </a:lvl6pPr>
                      <a:lvl7pPr marL="1928744">
                        <a:defRPr b="1">
                          <a:solidFill>
                            <a:schemeClr val="lt1"/>
                          </a:solidFill>
                          <a:latin typeface="Arial"/>
                        </a:defRPr>
                      </a:lvl7pPr>
                      <a:lvl8pPr marL="2250201">
                        <a:defRPr b="1">
                          <a:solidFill>
                            <a:schemeClr val="lt1"/>
                          </a:solidFill>
                          <a:latin typeface="Arial"/>
                        </a:defRPr>
                      </a:lvl8pPr>
                      <a:lvl9pPr marL="2571659">
                        <a:defRPr b="1">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of new citizen service delivery complaints from the PH resolved.</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tc>
                  <a:txBody>
                    <a:bodyPr/>
                    <a:lstStyle>
                      <a:lvl1pPr marL="0">
                        <a:defRPr>
                          <a:solidFill>
                            <a:schemeClr val="dk1"/>
                          </a:solidFill>
                          <a:latin typeface="Arial"/>
                        </a:defRPr>
                      </a:lvl1pPr>
                      <a:lvl2pPr marL="321457">
                        <a:defRPr>
                          <a:solidFill>
                            <a:schemeClr val="dk1"/>
                          </a:solidFill>
                          <a:latin typeface="Arial"/>
                        </a:defRPr>
                      </a:lvl2pPr>
                      <a:lvl3pPr marL="642915">
                        <a:defRPr>
                          <a:solidFill>
                            <a:schemeClr val="dk1"/>
                          </a:solidFill>
                          <a:latin typeface="Arial"/>
                        </a:defRPr>
                      </a:lvl3pPr>
                      <a:lvl4pPr marL="964372">
                        <a:defRPr>
                          <a:solidFill>
                            <a:schemeClr val="dk1"/>
                          </a:solidFill>
                          <a:latin typeface="Arial"/>
                        </a:defRPr>
                      </a:lvl4pPr>
                      <a:lvl5pPr marL="1285829">
                        <a:defRPr>
                          <a:solidFill>
                            <a:schemeClr val="dk1"/>
                          </a:solidFill>
                          <a:latin typeface="Arial"/>
                        </a:defRPr>
                      </a:lvl5pPr>
                      <a:lvl6pPr marL="1607287">
                        <a:defRPr>
                          <a:solidFill>
                            <a:schemeClr val="dk1"/>
                          </a:solidFill>
                          <a:latin typeface="Arial"/>
                        </a:defRPr>
                      </a:lvl6pPr>
                      <a:lvl7pPr marL="1928744">
                        <a:defRPr>
                          <a:solidFill>
                            <a:schemeClr val="dk1"/>
                          </a:solidFill>
                          <a:latin typeface="Arial"/>
                        </a:defRPr>
                      </a:lvl7pPr>
                      <a:lvl8pPr marL="2250201">
                        <a:defRPr>
                          <a:solidFill>
                            <a:schemeClr val="dk1"/>
                          </a:solidFill>
                          <a:latin typeface="Arial"/>
                        </a:defRPr>
                      </a:lvl8pPr>
                      <a:lvl9pPr marL="2571659">
                        <a:defRPr>
                          <a:solidFill>
                            <a:schemeClr val="dk1"/>
                          </a:solidFill>
                          <a:latin typeface="Arial"/>
                        </a:defRPr>
                      </a:lvl9pPr>
                    </a:lstStyle>
                    <a:p>
                      <a:pPr marL="0">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1 report</a:t>
                      </a:r>
                      <a:endParaRPr lang="en-GB" sz="1400" b="0" dirty="0">
                        <a:solidFill>
                          <a:schemeClr val="tx1"/>
                        </a:solidFill>
                        <a:effectLst/>
                        <a:latin typeface="Arial" panose="020B0604020202020204" pitchFamily="34" charset="0"/>
                        <a:ea typeface="+mn-ea"/>
                        <a:cs typeface="Arial" panose="020B0604020202020204" pitchFamily="34" charset="0"/>
                      </a:endParaRPr>
                    </a:p>
                  </a:txBody>
                  <a:tcPr marL="34509" marR="34509" marT="0" marB="0"/>
                </a:tc>
                <a:extLst>
                  <a:ext uri="{0D108BD9-81ED-4DB2-BD59-A6C34878D82A}">
                    <a16:rowId xmlns:a16="http://schemas.microsoft.com/office/drawing/2014/main" xmlns="" val="211704542"/>
                  </a:ext>
                </a:extLst>
              </a:tr>
              <a:tr h="592146">
                <a:tc>
                  <a:txBody>
                    <a:bodyPr/>
                    <a:lstStyle/>
                    <a:p>
                      <a:pPr marL="342900" indent="-342900" algn="l" rtl="0" eaLnBrk="1" latinLnBrk="0" hangingPunct="1">
                        <a:lnSpc>
                          <a:spcPct val="107000"/>
                        </a:lnSpc>
                        <a:spcAft>
                          <a:spcPts val="0"/>
                        </a:spcAft>
                        <a:buFont typeface="+mj-lt"/>
                        <a:buAutoNum type="arabicPeriod" startAt="4"/>
                      </a:pPr>
                      <a:r>
                        <a:rPr kumimoji="0" lang="en-ZA" sz="1400" kern="1200" dirty="0">
                          <a:solidFill>
                            <a:schemeClr val="tx1"/>
                          </a:solidFill>
                          <a:latin typeface="Arial" panose="020B0604020202020204" pitchFamily="34" charset="0"/>
                          <a:cs typeface="Arial" panose="020B0604020202020204" pitchFamily="34" charset="0"/>
                        </a:rPr>
                        <a:t> Plan and Reports on</a:t>
                      </a:r>
                      <a:r>
                        <a:rPr kumimoji="0" lang="en-ZA" sz="1400" kern="1200" baseline="0" dirty="0">
                          <a:solidFill>
                            <a:schemeClr val="tx1"/>
                          </a:solidFill>
                          <a:latin typeface="Arial" panose="020B0604020202020204" pitchFamily="34" charset="0"/>
                          <a:cs typeface="Arial" panose="020B0604020202020204" pitchFamily="34" charset="0"/>
                        </a:rPr>
                        <a:t> PM&amp;E capacity building</a:t>
                      </a:r>
                      <a:endParaRPr kumimoji="0" lang="en-ZA" sz="1400" kern="1200" dirty="0">
                        <a:solidFill>
                          <a:schemeClr val="tx1"/>
                        </a:solidFill>
                        <a:latin typeface="Arial" panose="020B0604020202020204" pitchFamily="34" charset="0"/>
                        <a:ea typeface="+mn-ea"/>
                        <a:cs typeface="Arial" panose="020B0604020202020204" pitchFamily="34" charset="0"/>
                      </a:endParaRPr>
                    </a:p>
                  </a:txBody>
                  <a:tcPr marL="46256" marR="46256" marT="0" marB="0"/>
                </a:tc>
                <a:tc>
                  <a:txBody>
                    <a:bodyPr/>
                    <a:lstStyle>
                      <a:lvl1pPr marL="0">
                        <a:defRPr b="1">
                          <a:solidFill>
                            <a:schemeClr val="lt1"/>
                          </a:solidFill>
                          <a:latin typeface="Arial"/>
                        </a:defRPr>
                      </a:lvl1pPr>
                      <a:lvl2pPr marL="321457">
                        <a:defRPr b="1">
                          <a:solidFill>
                            <a:schemeClr val="lt1"/>
                          </a:solidFill>
                          <a:latin typeface="Arial"/>
                        </a:defRPr>
                      </a:lvl2pPr>
                      <a:lvl3pPr marL="642915">
                        <a:defRPr b="1">
                          <a:solidFill>
                            <a:schemeClr val="lt1"/>
                          </a:solidFill>
                          <a:latin typeface="Arial"/>
                        </a:defRPr>
                      </a:lvl3pPr>
                      <a:lvl4pPr marL="964372">
                        <a:defRPr b="1">
                          <a:solidFill>
                            <a:schemeClr val="lt1"/>
                          </a:solidFill>
                          <a:latin typeface="Arial"/>
                        </a:defRPr>
                      </a:lvl4pPr>
                      <a:lvl5pPr marL="1285829">
                        <a:defRPr b="1">
                          <a:solidFill>
                            <a:schemeClr val="lt1"/>
                          </a:solidFill>
                          <a:latin typeface="Arial"/>
                        </a:defRPr>
                      </a:lvl5pPr>
                      <a:lvl6pPr marL="1607287">
                        <a:defRPr b="1">
                          <a:solidFill>
                            <a:schemeClr val="lt1"/>
                          </a:solidFill>
                          <a:latin typeface="Arial"/>
                        </a:defRPr>
                      </a:lvl6pPr>
                      <a:lvl7pPr marL="1928744">
                        <a:defRPr b="1">
                          <a:solidFill>
                            <a:schemeClr val="lt1"/>
                          </a:solidFill>
                          <a:latin typeface="Arial"/>
                        </a:defRPr>
                      </a:lvl7pPr>
                      <a:lvl8pPr marL="2250201">
                        <a:defRPr b="1">
                          <a:solidFill>
                            <a:schemeClr val="lt1"/>
                          </a:solidFill>
                          <a:latin typeface="Arial"/>
                        </a:defRPr>
                      </a:lvl8pPr>
                      <a:lvl9pPr marL="2571659">
                        <a:defRPr b="1">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of targets in the PM&amp;E capacity development plan achieved (in partnership with NSG)</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tc>
                  <a:txBody>
                    <a:bodyPr/>
                    <a:lstStyle>
                      <a:lvl1pPr marL="0">
                        <a:defRPr>
                          <a:solidFill>
                            <a:schemeClr val="dk1"/>
                          </a:solidFill>
                          <a:latin typeface="Arial"/>
                        </a:defRPr>
                      </a:lvl1pPr>
                      <a:lvl2pPr marL="321457">
                        <a:defRPr>
                          <a:solidFill>
                            <a:schemeClr val="dk1"/>
                          </a:solidFill>
                          <a:latin typeface="Arial"/>
                        </a:defRPr>
                      </a:lvl2pPr>
                      <a:lvl3pPr marL="642915">
                        <a:defRPr>
                          <a:solidFill>
                            <a:schemeClr val="dk1"/>
                          </a:solidFill>
                          <a:latin typeface="Arial"/>
                        </a:defRPr>
                      </a:lvl3pPr>
                      <a:lvl4pPr marL="964372">
                        <a:defRPr>
                          <a:solidFill>
                            <a:schemeClr val="dk1"/>
                          </a:solidFill>
                          <a:latin typeface="Arial"/>
                        </a:defRPr>
                      </a:lvl4pPr>
                      <a:lvl5pPr marL="1285829">
                        <a:defRPr>
                          <a:solidFill>
                            <a:schemeClr val="dk1"/>
                          </a:solidFill>
                          <a:latin typeface="Arial"/>
                        </a:defRPr>
                      </a:lvl5pPr>
                      <a:lvl6pPr marL="1607287">
                        <a:defRPr>
                          <a:solidFill>
                            <a:schemeClr val="dk1"/>
                          </a:solidFill>
                          <a:latin typeface="Arial"/>
                        </a:defRPr>
                      </a:lvl6pPr>
                      <a:lvl7pPr marL="1928744">
                        <a:defRPr>
                          <a:solidFill>
                            <a:schemeClr val="dk1"/>
                          </a:solidFill>
                          <a:latin typeface="Arial"/>
                        </a:defRPr>
                      </a:lvl7pPr>
                      <a:lvl8pPr marL="2250201">
                        <a:defRPr>
                          <a:solidFill>
                            <a:schemeClr val="dk1"/>
                          </a:solidFill>
                          <a:latin typeface="Arial"/>
                        </a:defRPr>
                      </a:lvl8pPr>
                      <a:lvl9pPr marL="2571659">
                        <a:defRPr>
                          <a:solidFill>
                            <a:schemeClr val="dk1"/>
                          </a:solidFill>
                          <a:latin typeface="Arial"/>
                        </a:defRPr>
                      </a:lvl9pPr>
                    </a:lstStyle>
                    <a:p>
                      <a:pP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85% of  targets in the Plan</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509" marR="34509" marT="0" marB="0"/>
                </a:tc>
                <a:extLst>
                  <a:ext uri="{0D108BD9-81ED-4DB2-BD59-A6C34878D82A}">
                    <a16:rowId xmlns:a16="http://schemas.microsoft.com/office/drawing/2014/main" xmlns="" val="1215322175"/>
                  </a:ext>
                </a:extLst>
              </a:tr>
              <a:tr h="791951">
                <a:tc>
                  <a:txBody>
                    <a:bodyPr/>
                    <a:lstStyle/>
                    <a:p>
                      <a:pPr marL="342900" indent="-342900" algn="l" rtl="0" eaLnBrk="1" latinLnBrk="0" hangingPunct="1">
                        <a:lnSpc>
                          <a:spcPct val="107000"/>
                        </a:lnSpc>
                        <a:spcAft>
                          <a:spcPts val="0"/>
                        </a:spcAft>
                        <a:buFont typeface="+mj-lt"/>
                        <a:buAutoNum type="arabicPeriod" startAt="5"/>
                      </a:pPr>
                      <a:r>
                        <a:rPr kumimoji="0" lang="en-ZA" sz="1400" kern="1200" dirty="0">
                          <a:solidFill>
                            <a:schemeClr val="tx1"/>
                          </a:solidFill>
                          <a:latin typeface="Arial" panose="020B0604020202020204" pitchFamily="34" charset="0"/>
                          <a:cs typeface="Arial" panose="020B0604020202020204" pitchFamily="34" charset="0"/>
                        </a:rPr>
                        <a:t>Framework and Reports</a:t>
                      </a:r>
                      <a:r>
                        <a:rPr kumimoji="0" lang="en-ZA" sz="1400" kern="1200" baseline="0" dirty="0">
                          <a:solidFill>
                            <a:schemeClr val="tx1"/>
                          </a:solidFill>
                          <a:latin typeface="Arial" panose="020B0604020202020204" pitchFamily="34" charset="0"/>
                          <a:cs typeface="Arial" panose="020B0604020202020204" pitchFamily="34" charset="0"/>
                        </a:rPr>
                        <a:t> on monitoring of DDM</a:t>
                      </a:r>
                      <a:endParaRPr kumimoji="0" lang="en-ZA" sz="1400" kern="1200" dirty="0">
                        <a:solidFill>
                          <a:schemeClr val="tx1"/>
                        </a:solidFill>
                        <a:latin typeface="Arial" panose="020B0604020202020204" pitchFamily="34" charset="0"/>
                        <a:ea typeface="+mn-ea"/>
                        <a:cs typeface="Arial" panose="020B0604020202020204" pitchFamily="34" charset="0"/>
                      </a:endParaRPr>
                    </a:p>
                  </a:txBody>
                  <a:tcPr marL="46256" marR="4625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Number of oversight monitoring reports on the implementation of the DDM submitted to Branch Head.</a:t>
                      </a:r>
                    </a:p>
                  </a:txBody>
                  <a:tcPr/>
                </a:tc>
                <a:tc>
                  <a:txBody>
                    <a:bodyPr/>
                    <a:lstStyle/>
                    <a:p>
                      <a:pPr marL="0" algn="l" rtl="0" eaLnBrk="1" latinLnBrk="0" hangingPunct="1"/>
                      <a:r>
                        <a:rPr kumimoji="0" lang="en-US" sz="1400" kern="1200" dirty="0">
                          <a:solidFill>
                            <a:schemeClr val="tx1"/>
                          </a:solidFill>
                          <a:latin typeface="Arial" panose="020B0604020202020204" pitchFamily="34" charset="0"/>
                          <a:cs typeface="Arial" panose="020B0604020202020204" pitchFamily="34" charset="0"/>
                        </a:rPr>
                        <a:t>2 reports and 30 engagements</a:t>
                      </a:r>
                      <a:endParaRPr kumimoji="0" lang="en-US" sz="14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77264402"/>
                  </a:ext>
                </a:extLst>
              </a:tr>
            </a:tbl>
          </a:graphicData>
        </a:graphic>
      </p:graphicFrame>
      <p:sp>
        <p:nvSpPr>
          <p:cNvPr id="5" name="Slide Number Placeholder 4">
            <a:extLst>
              <a:ext uri="{FF2B5EF4-FFF2-40B4-BE49-F238E27FC236}">
                <a16:creationId xmlns:a16="http://schemas.microsoft.com/office/drawing/2014/main" xmlns="" id="{B9B83A2D-FF87-D848-B69F-275DAC058381}"/>
              </a:ext>
            </a:extLst>
          </p:cNvPr>
          <p:cNvSpPr>
            <a:spLocks noGrp="1"/>
          </p:cNvSpPr>
          <p:nvPr>
            <p:ph type="sldNum" sz="quarter" idx="7"/>
          </p:nvPr>
        </p:nvSpPr>
        <p:spPr/>
        <p:txBody>
          <a:bodyPr/>
          <a:lstStyle/>
          <a:p>
            <a:fld id="{B6F15528-21DE-4FAA-801E-634DDDAF4B2B}" type="slidenum">
              <a:rPr lang="en-ZA" smtClean="0"/>
              <a:t>31</a:t>
            </a:fld>
            <a:endParaRPr lang="en-Z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597499" y="3281747"/>
            <a:ext cx="7358380" cy="330200"/>
          </a:xfrm>
          <a:prstGeom prst="rect">
            <a:avLst/>
          </a:prstGeom>
        </p:spPr>
        <p:txBody>
          <a:bodyPr vert="horz" wrap="square" lIns="0" tIns="12700" rIns="0" bIns="0" rtlCol="0">
            <a:spAutoFit/>
          </a:bodyPr>
          <a:lstStyle/>
          <a:p>
            <a:pPr marL="12700">
              <a:lnSpc>
                <a:spcPct val="100000"/>
              </a:lnSpc>
              <a:spcBef>
                <a:spcPts val="100"/>
              </a:spcBef>
            </a:pPr>
            <a:r>
              <a:rPr sz="2000" spc="-30" dirty="0"/>
              <a:t>EVALUATION, </a:t>
            </a:r>
            <a:r>
              <a:rPr sz="2000" dirty="0"/>
              <a:t>EVIDENCE </a:t>
            </a:r>
            <a:r>
              <a:rPr sz="2000" spc="-5" dirty="0"/>
              <a:t>AND KNOWLEDGE</a:t>
            </a:r>
            <a:r>
              <a:rPr sz="2000" spc="-120" dirty="0"/>
              <a:t> </a:t>
            </a:r>
            <a:r>
              <a:rPr sz="2000" dirty="0"/>
              <a:t>MANAGEMENT</a:t>
            </a:r>
            <a:endParaRPr sz="2000"/>
          </a:p>
        </p:txBody>
      </p:sp>
      <p:sp>
        <p:nvSpPr>
          <p:cNvPr id="6" name="Slide Number Placeholder 5">
            <a:extLst>
              <a:ext uri="{FF2B5EF4-FFF2-40B4-BE49-F238E27FC236}">
                <a16:creationId xmlns:a16="http://schemas.microsoft.com/office/drawing/2014/main" xmlns="" id="{2B2C7FD6-DB28-E44F-9F85-A2A00FF3C5D9}"/>
              </a:ext>
            </a:extLst>
          </p:cNvPr>
          <p:cNvSpPr>
            <a:spLocks noGrp="1"/>
          </p:cNvSpPr>
          <p:nvPr>
            <p:ph type="sldNum" sz="quarter" idx="7"/>
          </p:nvPr>
        </p:nvSpPr>
        <p:spPr/>
        <p:txBody>
          <a:bodyPr/>
          <a:lstStyle/>
          <a:p>
            <a:fld id="{B6F15528-21DE-4FAA-801E-634DDDAF4B2B}" type="slidenum">
              <a:rPr lang="en-ZA" smtClean="0"/>
              <a:t>32</a:t>
            </a:fld>
            <a:endParaRPr lang="en-Z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83515">
              <a:lnSpc>
                <a:spcPct val="100000"/>
              </a:lnSpc>
              <a:spcBef>
                <a:spcPts val="100"/>
              </a:spcBef>
            </a:pPr>
            <a:r>
              <a:rPr dirty="0"/>
              <a:t>MEASURING OUR PERFORMANCE: </a:t>
            </a:r>
            <a:r>
              <a:rPr spc="-30" dirty="0"/>
              <a:t>EVALUATION, </a:t>
            </a:r>
            <a:r>
              <a:rPr dirty="0"/>
              <a:t>EVIDENCE </a:t>
            </a:r>
            <a:r>
              <a:rPr spc="-5" dirty="0"/>
              <a:t>AND KNOWLEDGE</a:t>
            </a:r>
            <a:r>
              <a:rPr spc="-110" dirty="0"/>
              <a:t> </a:t>
            </a:r>
            <a:r>
              <a:rPr dirty="0"/>
              <a:t>MANAGEMENT</a:t>
            </a:r>
          </a:p>
        </p:txBody>
      </p:sp>
      <p:sp>
        <p:nvSpPr>
          <p:cNvPr id="3" name="object 3"/>
          <p:cNvSpPr txBox="1"/>
          <p:nvPr/>
        </p:nvSpPr>
        <p:spPr>
          <a:xfrm>
            <a:off x="597500" y="1358279"/>
            <a:ext cx="4312285" cy="3655695"/>
          </a:xfrm>
          <a:prstGeom prst="rect">
            <a:avLst/>
          </a:prstGeom>
        </p:spPr>
        <p:txBody>
          <a:bodyPr vert="horz" wrap="square" lIns="0" tIns="17145" rIns="0" bIns="0" rtlCol="0">
            <a:spAutoFit/>
          </a:bodyPr>
          <a:lstStyle/>
          <a:p>
            <a:pPr marL="12700">
              <a:lnSpc>
                <a:spcPct val="100000"/>
              </a:lnSpc>
              <a:spcBef>
                <a:spcPts val="135"/>
              </a:spcBef>
            </a:pPr>
            <a:r>
              <a:rPr sz="1450" b="1" spc="15" dirty="0">
                <a:latin typeface="Arial"/>
                <a:cs typeface="Arial"/>
              </a:rPr>
              <a:t>Strategic </a:t>
            </a:r>
            <a:r>
              <a:rPr sz="1450" b="1" spc="20" dirty="0">
                <a:latin typeface="Arial"/>
                <a:cs typeface="Arial"/>
              </a:rPr>
              <a:t>Plan</a:t>
            </a:r>
            <a:r>
              <a:rPr sz="1450" b="1" dirty="0">
                <a:latin typeface="Arial"/>
                <a:cs typeface="Arial"/>
              </a:rPr>
              <a:t> </a:t>
            </a:r>
            <a:r>
              <a:rPr sz="1450" b="1" spc="20" dirty="0">
                <a:latin typeface="Arial"/>
                <a:cs typeface="Arial"/>
              </a:rPr>
              <a:t>Focus</a:t>
            </a:r>
            <a:endParaRPr sz="1450">
              <a:latin typeface="Arial"/>
              <a:cs typeface="Arial"/>
            </a:endParaRPr>
          </a:p>
          <a:p>
            <a:pPr marL="12700" marR="34925">
              <a:lnSpc>
                <a:spcPct val="102699"/>
              </a:lnSpc>
            </a:pPr>
            <a:r>
              <a:rPr sz="1450" spc="15" dirty="0">
                <a:latin typeface="Arial"/>
                <a:cs typeface="Arial"/>
              </a:rPr>
              <a:t>to coordinate and support the </a:t>
            </a:r>
            <a:r>
              <a:rPr sz="1450" spc="10" dirty="0">
                <a:latin typeface="Arial"/>
                <a:cs typeface="Arial"/>
              </a:rPr>
              <a:t>generation, </a:t>
            </a:r>
            <a:r>
              <a:rPr sz="1450" spc="15" dirty="0">
                <a:latin typeface="Arial"/>
                <a:cs typeface="Arial"/>
              </a:rPr>
              <a:t>collation,  </a:t>
            </a:r>
            <a:r>
              <a:rPr sz="1450" spc="10" dirty="0">
                <a:latin typeface="Arial"/>
                <a:cs typeface="Arial"/>
              </a:rPr>
              <a:t>accessibility </a:t>
            </a:r>
            <a:r>
              <a:rPr sz="1450" spc="15" dirty="0">
                <a:latin typeface="Arial"/>
                <a:cs typeface="Arial"/>
              </a:rPr>
              <a:t>and timely use </a:t>
            </a:r>
            <a:r>
              <a:rPr sz="1450" spc="10" dirty="0">
                <a:latin typeface="Arial"/>
                <a:cs typeface="Arial"/>
              </a:rPr>
              <a:t>of quality </a:t>
            </a:r>
            <a:r>
              <a:rPr sz="1450" spc="15" dirty="0">
                <a:latin typeface="Arial"/>
                <a:cs typeface="Arial"/>
              </a:rPr>
              <a:t>evidence to  support performance monitoring and </a:t>
            </a:r>
            <a:r>
              <a:rPr sz="1450" spc="10" dirty="0">
                <a:latin typeface="Arial"/>
                <a:cs typeface="Arial"/>
              </a:rPr>
              <a:t>evaluation  across</a:t>
            </a:r>
            <a:r>
              <a:rPr sz="1450" spc="5" dirty="0">
                <a:latin typeface="Arial"/>
                <a:cs typeface="Arial"/>
              </a:rPr>
              <a:t> </a:t>
            </a:r>
            <a:r>
              <a:rPr sz="1450" spc="15" dirty="0">
                <a:latin typeface="Arial"/>
                <a:cs typeface="Arial"/>
              </a:rPr>
              <a:t>government</a:t>
            </a:r>
            <a:endParaRPr sz="1450">
              <a:latin typeface="Arial"/>
              <a:cs typeface="Arial"/>
            </a:endParaRPr>
          </a:p>
          <a:p>
            <a:pPr>
              <a:lnSpc>
                <a:spcPct val="100000"/>
              </a:lnSpc>
              <a:spcBef>
                <a:spcPts val="50"/>
              </a:spcBef>
            </a:pPr>
            <a:endParaRPr sz="1550">
              <a:latin typeface="Arial"/>
              <a:cs typeface="Arial"/>
            </a:endParaRPr>
          </a:p>
          <a:p>
            <a:pPr marL="12700">
              <a:lnSpc>
                <a:spcPct val="100000"/>
              </a:lnSpc>
            </a:pPr>
            <a:r>
              <a:rPr sz="1450" b="1" spc="25" dirty="0">
                <a:solidFill>
                  <a:srgbClr val="F58220"/>
                </a:solidFill>
                <a:latin typeface="Arial"/>
                <a:cs typeface="Arial"/>
              </a:rPr>
              <a:t>MTSF </a:t>
            </a:r>
            <a:r>
              <a:rPr sz="1450" b="1" spc="15" dirty="0">
                <a:solidFill>
                  <a:srgbClr val="F58220"/>
                </a:solidFill>
                <a:latin typeface="Arial"/>
                <a:cs typeface="Arial"/>
              </a:rPr>
              <a:t>Priority</a:t>
            </a:r>
            <a:r>
              <a:rPr sz="1450" b="1" spc="-10" dirty="0">
                <a:solidFill>
                  <a:srgbClr val="F58220"/>
                </a:solidFill>
                <a:latin typeface="Arial"/>
                <a:cs typeface="Arial"/>
              </a:rPr>
              <a:t> </a:t>
            </a:r>
            <a:r>
              <a:rPr sz="1450" b="1" spc="15" dirty="0">
                <a:solidFill>
                  <a:srgbClr val="F58220"/>
                </a:solidFill>
                <a:latin typeface="Arial"/>
                <a:cs typeface="Arial"/>
              </a:rPr>
              <a:t>supported</a:t>
            </a:r>
            <a:endParaRPr sz="1450">
              <a:latin typeface="Arial"/>
              <a:cs typeface="Arial"/>
            </a:endParaRPr>
          </a:p>
          <a:p>
            <a:pPr marL="12700">
              <a:lnSpc>
                <a:spcPct val="100000"/>
              </a:lnSpc>
              <a:spcBef>
                <a:spcPts val="50"/>
              </a:spcBef>
            </a:pPr>
            <a:r>
              <a:rPr sz="1450" spc="10" dirty="0">
                <a:latin typeface="Arial"/>
                <a:cs typeface="Arial"/>
              </a:rPr>
              <a:t>All </a:t>
            </a:r>
            <a:r>
              <a:rPr sz="1450" spc="20" dirty="0">
                <a:latin typeface="Arial"/>
                <a:cs typeface="Arial"/>
              </a:rPr>
              <a:t>seven</a:t>
            </a:r>
            <a:r>
              <a:rPr sz="1450" spc="5" dirty="0">
                <a:latin typeface="Arial"/>
                <a:cs typeface="Arial"/>
              </a:rPr>
              <a:t> </a:t>
            </a:r>
            <a:r>
              <a:rPr sz="1450" spc="15" dirty="0">
                <a:latin typeface="Arial"/>
                <a:cs typeface="Arial"/>
              </a:rPr>
              <a:t>outcomes</a:t>
            </a:r>
            <a:endParaRPr sz="1450">
              <a:latin typeface="Arial"/>
              <a:cs typeface="Arial"/>
            </a:endParaRPr>
          </a:p>
          <a:p>
            <a:pPr>
              <a:lnSpc>
                <a:spcPct val="100000"/>
              </a:lnSpc>
            </a:pPr>
            <a:endParaRPr sz="1600">
              <a:latin typeface="Arial"/>
              <a:cs typeface="Arial"/>
            </a:endParaRPr>
          </a:p>
          <a:p>
            <a:pPr>
              <a:lnSpc>
                <a:spcPct val="100000"/>
              </a:lnSpc>
              <a:spcBef>
                <a:spcPts val="50"/>
              </a:spcBef>
            </a:pPr>
            <a:endParaRPr sz="1500">
              <a:latin typeface="Arial"/>
              <a:cs typeface="Arial"/>
            </a:endParaRPr>
          </a:p>
          <a:p>
            <a:pPr marL="12700">
              <a:lnSpc>
                <a:spcPct val="100000"/>
              </a:lnSpc>
              <a:spcBef>
                <a:spcPts val="5"/>
              </a:spcBef>
            </a:pPr>
            <a:r>
              <a:rPr sz="1450" b="1" spc="20" dirty="0">
                <a:solidFill>
                  <a:srgbClr val="F58220"/>
                </a:solidFill>
                <a:latin typeface="Arial"/>
                <a:cs typeface="Arial"/>
              </a:rPr>
              <a:t>Outcomes</a:t>
            </a:r>
            <a:r>
              <a:rPr sz="1450" b="1" spc="5" dirty="0">
                <a:solidFill>
                  <a:srgbClr val="F58220"/>
                </a:solidFill>
                <a:latin typeface="Arial"/>
                <a:cs typeface="Arial"/>
              </a:rPr>
              <a:t> </a:t>
            </a:r>
            <a:r>
              <a:rPr sz="1450" b="1" spc="15" dirty="0">
                <a:solidFill>
                  <a:srgbClr val="F58220"/>
                </a:solidFill>
                <a:latin typeface="Arial"/>
                <a:cs typeface="Arial"/>
              </a:rPr>
              <a:t>supported</a:t>
            </a:r>
            <a:endParaRPr sz="1450">
              <a:latin typeface="Arial"/>
              <a:cs typeface="Arial"/>
            </a:endParaRPr>
          </a:p>
          <a:p>
            <a:pPr marL="224790" marR="5080" indent="-212725">
              <a:lnSpc>
                <a:spcPct val="102699"/>
              </a:lnSpc>
              <a:buChar char="•"/>
              <a:tabLst>
                <a:tab pos="224790" algn="l"/>
                <a:tab pos="225425" algn="l"/>
              </a:tabLst>
            </a:pPr>
            <a:r>
              <a:rPr sz="1450" spc="15" dirty="0">
                <a:latin typeface="Arial"/>
                <a:cs typeface="Arial"/>
              </a:rPr>
              <a:t>Evidence to support the </a:t>
            </a:r>
            <a:r>
              <a:rPr sz="1450" spc="10" dirty="0">
                <a:latin typeface="Arial"/>
                <a:cs typeface="Arial"/>
              </a:rPr>
              <a:t>country’s developmental  </a:t>
            </a:r>
            <a:r>
              <a:rPr sz="1450" spc="15" dirty="0">
                <a:latin typeface="Arial"/>
                <a:cs typeface="Arial"/>
              </a:rPr>
              <a:t>agenda</a:t>
            </a:r>
            <a:r>
              <a:rPr sz="1450" spc="5" dirty="0">
                <a:latin typeface="Arial"/>
                <a:cs typeface="Arial"/>
              </a:rPr>
              <a:t> </a:t>
            </a:r>
            <a:r>
              <a:rPr sz="1450" spc="10" dirty="0">
                <a:latin typeface="Arial"/>
                <a:cs typeface="Arial"/>
              </a:rPr>
              <a:t>generated</a:t>
            </a:r>
            <a:endParaRPr sz="1450">
              <a:latin typeface="Arial"/>
              <a:cs typeface="Arial"/>
            </a:endParaRPr>
          </a:p>
          <a:p>
            <a:pPr>
              <a:lnSpc>
                <a:spcPct val="100000"/>
              </a:lnSpc>
              <a:spcBef>
                <a:spcPts val="45"/>
              </a:spcBef>
              <a:buFont typeface="Arial"/>
              <a:buChar char="•"/>
            </a:pPr>
            <a:endParaRPr sz="1550">
              <a:latin typeface="Arial"/>
              <a:cs typeface="Arial"/>
            </a:endParaRPr>
          </a:p>
          <a:p>
            <a:pPr marL="12700">
              <a:lnSpc>
                <a:spcPct val="100000"/>
              </a:lnSpc>
              <a:spcBef>
                <a:spcPts val="5"/>
              </a:spcBef>
            </a:pPr>
            <a:r>
              <a:rPr sz="1450" b="1" spc="15" dirty="0">
                <a:solidFill>
                  <a:srgbClr val="F58220"/>
                </a:solidFill>
                <a:latin typeface="Arial"/>
                <a:cs typeface="Arial"/>
              </a:rPr>
              <a:t>Strategic </a:t>
            </a:r>
            <a:r>
              <a:rPr sz="1450" b="1" spc="20" dirty="0">
                <a:solidFill>
                  <a:srgbClr val="F58220"/>
                </a:solidFill>
                <a:latin typeface="Arial"/>
                <a:cs typeface="Arial"/>
              </a:rPr>
              <a:t>Plan </a:t>
            </a:r>
            <a:r>
              <a:rPr sz="1450" b="1" spc="15" dirty="0">
                <a:solidFill>
                  <a:srgbClr val="F58220"/>
                </a:solidFill>
                <a:latin typeface="Arial"/>
                <a:cs typeface="Arial"/>
              </a:rPr>
              <a:t>/Five </a:t>
            </a:r>
            <a:r>
              <a:rPr sz="1450" b="1" spc="-5" dirty="0">
                <a:solidFill>
                  <a:srgbClr val="F58220"/>
                </a:solidFill>
                <a:latin typeface="Arial"/>
                <a:cs typeface="Arial"/>
              </a:rPr>
              <a:t>Year</a:t>
            </a:r>
            <a:r>
              <a:rPr sz="1450" b="1" spc="-45" dirty="0">
                <a:solidFill>
                  <a:srgbClr val="F58220"/>
                </a:solidFill>
                <a:latin typeface="Arial"/>
                <a:cs typeface="Arial"/>
              </a:rPr>
              <a:t> </a:t>
            </a:r>
            <a:r>
              <a:rPr sz="1450" b="1" spc="-5" dirty="0">
                <a:solidFill>
                  <a:srgbClr val="F58220"/>
                </a:solidFill>
                <a:latin typeface="Arial"/>
                <a:cs typeface="Arial"/>
              </a:rPr>
              <a:t>Targets</a:t>
            </a:r>
            <a:endParaRPr sz="1450">
              <a:latin typeface="Arial"/>
              <a:cs typeface="Arial"/>
            </a:endParaRPr>
          </a:p>
          <a:p>
            <a:pPr marL="224790" indent="-212725">
              <a:lnSpc>
                <a:spcPct val="100000"/>
              </a:lnSpc>
              <a:spcBef>
                <a:spcPts val="45"/>
              </a:spcBef>
              <a:buChar char="•"/>
              <a:tabLst>
                <a:tab pos="224790" algn="l"/>
                <a:tab pos="225425" algn="l"/>
              </a:tabLst>
            </a:pPr>
            <a:r>
              <a:rPr sz="1450" spc="15" dirty="0">
                <a:latin typeface="Arial"/>
                <a:cs typeface="Arial"/>
              </a:rPr>
              <a:t>Evidence Plans and</a:t>
            </a:r>
            <a:r>
              <a:rPr sz="1450" dirty="0">
                <a:latin typeface="Arial"/>
                <a:cs typeface="Arial"/>
              </a:rPr>
              <a:t> </a:t>
            </a:r>
            <a:r>
              <a:rPr sz="1450" spc="10" dirty="0">
                <a:latin typeface="Arial"/>
                <a:cs typeface="Arial"/>
              </a:rPr>
              <a:t>Reports</a:t>
            </a:r>
            <a:endParaRPr sz="1450">
              <a:latin typeface="Arial"/>
              <a:cs typeface="Arial"/>
            </a:endParaRPr>
          </a:p>
        </p:txBody>
      </p:sp>
      <p:sp>
        <p:nvSpPr>
          <p:cNvPr id="4" name="object 4"/>
          <p:cNvSpPr txBox="1"/>
          <p:nvPr/>
        </p:nvSpPr>
        <p:spPr>
          <a:xfrm>
            <a:off x="6768957" y="1358279"/>
            <a:ext cx="3674745" cy="252729"/>
          </a:xfrm>
          <a:prstGeom prst="rect">
            <a:avLst/>
          </a:prstGeom>
        </p:spPr>
        <p:txBody>
          <a:bodyPr vert="horz" wrap="square" lIns="0" tIns="17145" rIns="0" bIns="0" rtlCol="0">
            <a:spAutoFit/>
          </a:bodyPr>
          <a:lstStyle/>
          <a:p>
            <a:pPr marL="12700">
              <a:lnSpc>
                <a:spcPct val="100000"/>
              </a:lnSpc>
              <a:spcBef>
                <a:spcPts val="135"/>
              </a:spcBef>
            </a:pPr>
            <a:r>
              <a:rPr sz="1450" b="1" spc="20" dirty="0">
                <a:latin typeface="Arial"/>
                <a:cs typeface="Arial"/>
              </a:rPr>
              <a:t>KEY APP </a:t>
            </a:r>
            <a:r>
              <a:rPr sz="1450" b="1" spc="15" dirty="0">
                <a:latin typeface="Arial"/>
                <a:cs typeface="Arial"/>
              </a:rPr>
              <a:t>2020/2021 </a:t>
            </a:r>
            <a:r>
              <a:rPr sz="1450" b="1" spc="20" dirty="0">
                <a:latin typeface="Arial"/>
                <a:cs typeface="Arial"/>
              </a:rPr>
              <a:t>Outputs </a:t>
            </a:r>
            <a:r>
              <a:rPr sz="1450" b="1" spc="15" dirty="0">
                <a:latin typeface="Arial"/>
                <a:cs typeface="Arial"/>
              </a:rPr>
              <a:t>and</a:t>
            </a:r>
            <a:r>
              <a:rPr sz="1450" b="1" spc="-160" dirty="0">
                <a:latin typeface="Arial"/>
                <a:cs typeface="Arial"/>
              </a:rPr>
              <a:t> </a:t>
            </a:r>
            <a:r>
              <a:rPr sz="1450" b="1" spc="-5" dirty="0">
                <a:latin typeface="Arial"/>
                <a:cs typeface="Arial"/>
              </a:rPr>
              <a:t>Targets</a:t>
            </a:r>
            <a:endParaRPr sz="1450">
              <a:latin typeface="Arial"/>
              <a:cs typeface="Arial"/>
            </a:endParaRPr>
          </a:p>
        </p:txBody>
      </p:sp>
      <p:graphicFrame>
        <p:nvGraphicFramePr>
          <p:cNvPr id="5" name="Table 4">
            <a:extLst>
              <a:ext uri="{FF2B5EF4-FFF2-40B4-BE49-F238E27FC236}">
                <a16:creationId xmlns:a16="http://schemas.microsoft.com/office/drawing/2014/main" xmlns="" id="{47680170-A0AA-F444-81F0-2A11FD86CA8D}"/>
              </a:ext>
            </a:extLst>
          </p:cNvPr>
          <p:cNvGraphicFramePr>
            <a:graphicFrameLocks noGrp="1"/>
          </p:cNvGraphicFramePr>
          <p:nvPr>
            <p:extLst>
              <p:ext uri="{D42A27DB-BD31-4B8C-83A1-F6EECF244321}">
                <p14:modId xmlns:p14="http://schemas.microsoft.com/office/powerpoint/2010/main" val="2271929058"/>
              </p:ext>
            </p:extLst>
          </p:nvPr>
        </p:nvGraphicFramePr>
        <p:xfrm>
          <a:off x="6367106" y="1790543"/>
          <a:ext cx="5405122" cy="3881376"/>
        </p:xfrm>
        <a:graphic>
          <a:graphicData uri="http://schemas.openxmlformats.org/drawingml/2006/table">
            <a:tbl>
              <a:tblPr firstRow="1" bandRow="1">
                <a:tableStyleId>{93296810-A885-4BE3-A3E7-6D5BEEA58F35}</a:tableStyleId>
              </a:tblPr>
              <a:tblGrid>
                <a:gridCol w="2087359">
                  <a:extLst>
                    <a:ext uri="{9D8B030D-6E8A-4147-A177-3AD203B41FA5}">
                      <a16:colId xmlns:a16="http://schemas.microsoft.com/office/drawing/2014/main" xmlns="" val="4085593877"/>
                    </a:ext>
                  </a:extLst>
                </a:gridCol>
                <a:gridCol w="1516055">
                  <a:extLst>
                    <a:ext uri="{9D8B030D-6E8A-4147-A177-3AD203B41FA5}">
                      <a16:colId xmlns:a16="http://schemas.microsoft.com/office/drawing/2014/main" xmlns="" val="4222163897"/>
                    </a:ext>
                  </a:extLst>
                </a:gridCol>
                <a:gridCol w="1801708">
                  <a:extLst>
                    <a:ext uri="{9D8B030D-6E8A-4147-A177-3AD203B41FA5}">
                      <a16:colId xmlns:a16="http://schemas.microsoft.com/office/drawing/2014/main" xmlns="" val="1773381951"/>
                    </a:ext>
                  </a:extLst>
                </a:gridCol>
              </a:tblGrid>
              <a:tr h="429687">
                <a:tc>
                  <a:txBody>
                    <a:bodyPr/>
                    <a:lstStyle/>
                    <a:p>
                      <a:pPr algn="l"/>
                      <a:r>
                        <a:rPr lang="en-GB" sz="1400" dirty="0">
                          <a:latin typeface="Arial" panose="020B0604020202020204" pitchFamily="34" charset="0"/>
                          <a:cs typeface="Arial" panose="020B0604020202020204" pitchFamily="34" charset="0"/>
                        </a:rPr>
                        <a:t>Outputs</a:t>
                      </a:r>
                      <a:endParaRPr lang="en-US" sz="1400" dirty="0">
                        <a:latin typeface="Arial" panose="020B0604020202020204" pitchFamily="34" charset="0"/>
                        <a:cs typeface="Arial" panose="020B0604020202020204" pitchFamily="34" charset="0"/>
                      </a:endParaRPr>
                    </a:p>
                  </a:txBody>
                  <a:tcPr/>
                </a:tc>
                <a:tc>
                  <a:txBody>
                    <a:bodyPr/>
                    <a:lstStyle/>
                    <a:p>
                      <a:pPr algn="l"/>
                      <a:r>
                        <a:rPr lang="en-GB" sz="1400" dirty="0">
                          <a:latin typeface="Arial" panose="020B0604020202020204" pitchFamily="34" charset="0"/>
                          <a:cs typeface="Arial" panose="020B0604020202020204" pitchFamily="34" charset="0"/>
                        </a:rPr>
                        <a:t>Indicators </a:t>
                      </a:r>
                      <a:endParaRPr lang="en-US" sz="1400" dirty="0">
                        <a:latin typeface="Arial" panose="020B0604020202020204" pitchFamily="34" charset="0"/>
                        <a:cs typeface="Arial" panose="020B0604020202020204" pitchFamily="34" charset="0"/>
                      </a:endParaRPr>
                    </a:p>
                  </a:txBody>
                  <a:tcPr/>
                </a:tc>
                <a:tc>
                  <a:txBody>
                    <a:bodyPr/>
                    <a:lstStyle/>
                    <a:p>
                      <a:pPr algn="l"/>
                      <a:r>
                        <a:rPr lang="en-GB" sz="1400" dirty="0">
                          <a:latin typeface="Arial" panose="020B0604020202020204" pitchFamily="34" charset="0"/>
                          <a:cs typeface="Arial" panose="020B0604020202020204" pitchFamily="34" charset="0"/>
                        </a:rPr>
                        <a:t>Annual Targets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16467000"/>
                  </a:ext>
                </a:extLst>
              </a:tr>
              <a:tr h="1058031">
                <a:tc>
                  <a:txBody>
                    <a:bodyPr/>
                    <a:lstStyle/>
                    <a:p>
                      <a:pPr marL="228600" indent="-228600" algn="l">
                        <a:lnSpc>
                          <a:spcPct val="107000"/>
                        </a:lnSpc>
                        <a:spcAft>
                          <a:spcPts val="0"/>
                        </a:spcAft>
                        <a:buFont typeface="+mj-lt"/>
                        <a:buAutoNum type="arabicPeriod"/>
                      </a:pPr>
                      <a:r>
                        <a:rPr lang="en-US" sz="1400" dirty="0">
                          <a:effectLst/>
                          <a:latin typeface="Arial" panose="020B0604020202020204" pitchFamily="34" charset="0"/>
                          <a:cs typeface="Arial" panose="020B0604020202020204" pitchFamily="34" charset="0"/>
                        </a:rPr>
                        <a:t>Evidence Plan</a:t>
                      </a:r>
                      <a:endParaRPr lang="en-ZA" sz="1400" dirty="0">
                        <a:effectLst/>
                        <a:latin typeface="Arial" panose="020B0604020202020204" pitchFamily="34" charset="0"/>
                        <a:cs typeface="Arial" panose="020B0604020202020204" pitchFamily="34" charset="0"/>
                      </a:endParaRPr>
                    </a:p>
                    <a:p>
                      <a:pPr marL="0" indent="0" algn="l">
                        <a:lnSpc>
                          <a:spcPct val="107000"/>
                        </a:lnSpc>
                        <a:spcAft>
                          <a:spcPts val="0"/>
                        </a:spcAft>
                        <a:buFont typeface="+mj-lt"/>
                        <a:buNone/>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6256" marR="46256" marT="0" marB="0"/>
                </a:tc>
                <a:tc>
                  <a:txBody>
                    <a:bodyPr/>
                    <a:lstStyle/>
                    <a:p>
                      <a:pPr algn="l"/>
                      <a:r>
                        <a:rPr lang="en-US" sz="1400" dirty="0">
                          <a:latin typeface="Arial" panose="020B0604020202020204" pitchFamily="34" charset="0"/>
                          <a:cs typeface="Arial" panose="020B0604020202020204" pitchFamily="34" charset="0"/>
                        </a:rPr>
                        <a:t>Evidence Plan Produced </a:t>
                      </a:r>
                    </a:p>
                  </a:txBody>
                  <a:tcPr/>
                </a:tc>
                <a:tc>
                  <a:txBody>
                    <a:bodyPr/>
                    <a:lstStyle/>
                    <a:p>
                      <a:pPr algn="l"/>
                      <a:r>
                        <a:rPr lang="en-US" sz="1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981263457"/>
                  </a:ext>
                </a:extLst>
              </a:tr>
              <a:tr h="772681">
                <a:tc>
                  <a:txBody>
                    <a:bodyPr/>
                    <a:lstStyle/>
                    <a:p>
                      <a:pPr marL="342900" indent="-342900" algn="l" rtl="0" eaLnBrk="1" latinLnBrk="0" hangingPunct="1">
                        <a:lnSpc>
                          <a:spcPct val="107000"/>
                        </a:lnSpc>
                        <a:spcAft>
                          <a:spcPts val="0"/>
                        </a:spcAft>
                        <a:buFont typeface="+mj-lt"/>
                        <a:buAutoNum type="arabicPeriod" startAt="2"/>
                      </a:pPr>
                      <a:r>
                        <a:rPr kumimoji="0" lang="en-ZA" sz="1400" kern="1200" dirty="0">
                          <a:latin typeface="Arial" panose="020B0604020202020204" pitchFamily="34" charset="0"/>
                          <a:cs typeface="Arial" panose="020B0604020202020204" pitchFamily="34" charset="0"/>
                        </a:rPr>
                        <a:t>Evidence Reports to support PM&amp;E</a:t>
                      </a:r>
                      <a:endParaRPr kumimoji="0" lang="en-ZA" sz="1400" kern="1200" dirty="0">
                        <a:solidFill>
                          <a:schemeClr val="dk1"/>
                        </a:solidFill>
                        <a:latin typeface="Arial" panose="020B0604020202020204" pitchFamily="34" charset="0"/>
                        <a:ea typeface="+mn-ea"/>
                        <a:cs typeface="Arial" panose="020B0604020202020204" pitchFamily="34" charset="0"/>
                      </a:endParaRPr>
                    </a:p>
                  </a:txBody>
                  <a:tcPr marL="46256" marR="46256" marT="0" marB="0"/>
                </a:tc>
                <a:tc>
                  <a:txBody>
                    <a:bodyPr/>
                    <a:lstStyle/>
                    <a:p>
                      <a:pPr marL="0" algn="l" rtl="0" eaLnBrk="1" latinLnBrk="0" hangingPunct="1"/>
                      <a:r>
                        <a:rPr kumimoji="0" lang="en-US" sz="1400" kern="1200" dirty="0">
                          <a:latin typeface="Arial" panose="020B0604020202020204" pitchFamily="34" charset="0"/>
                          <a:cs typeface="Arial" panose="020B0604020202020204" pitchFamily="34" charset="0"/>
                        </a:rPr>
                        <a:t>Number</a:t>
                      </a:r>
                      <a:r>
                        <a:rPr kumimoji="0" lang="en-US" sz="1400" kern="1200" baseline="0" dirty="0">
                          <a:latin typeface="Arial" panose="020B0604020202020204" pitchFamily="34" charset="0"/>
                          <a:cs typeface="Arial" panose="020B0604020202020204" pitchFamily="34" charset="0"/>
                        </a:rPr>
                        <a:t> of evidence products produced </a:t>
                      </a:r>
                      <a:endParaRPr kumimoji="0" lang="en-US"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rtl="0" eaLnBrk="1" latinLnBrk="0" hangingPunct="1"/>
                      <a:r>
                        <a:rPr kumimoji="0" lang="en-US" sz="1400" kern="1200" dirty="0">
                          <a:latin typeface="Arial" panose="020B0604020202020204" pitchFamily="34" charset="0"/>
                          <a:cs typeface="Arial" panose="020B0604020202020204" pitchFamily="34" charset="0"/>
                        </a:rPr>
                        <a:t>12</a:t>
                      </a:r>
                      <a:endParaRPr kumimoji="0" lang="en-US"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601039563"/>
                  </a:ext>
                </a:extLst>
              </a:tr>
              <a:tr h="1448778">
                <a:tc>
                  <a:txBody>
                    <a:bodyPr/>
                    <a:lstStyle/>
                    <a:p>
                      <a:pPr marL="342900" indent="-342900" algn="l" rtl="0" eaLnBrk="1" latinLnBrk="0" hangingPunct="1">
                        <a:lnSpc>
                          <a:spcPct val="107000"/>
                        </a:lnSpc>
                        <a:spcAft>
                          <a:spcPts val="0"/>
                        </a:spcAft>
                        <a:buFont typeface="+mj-lt"/>
                        <a:buAutoNum type="arabicPeriod" startAt="2"/>
                      </a:pPr>
                      <a:r>
                        <a:rPr kumimoji="0" lang="en-US" sz="1400" kern="1200" dirty="0">
                          <a:latin typeface="Arial" panose="020B0604020202020204" pitchFamily="34" charset="0"/>
                          <a:cs typeface="Arial" panose="020B0604020202020204" pitchFamily="34" charset="0"/>
                        </a:rPr>
                        <a:t>Knowledge</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Management</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System</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providing</a:t>
                      </a:r>
                      <a:endParaRPr kumimoji="0" lang="en-ZA" sz="1400" kern="1200" dirty="0">
                        <a:solidFill>
                          <a:schemeClr val="dk1"/>
                        </a:solidFill>
                        <a:latin typeface="Arial" panose="020B0604020202020204" pitchFamily="34" charset="0"/>
                        <a:ea typeface="+mn-ea"/>
                        <a:cs typeface="Arial" panose="020B0604020202020204" pitchFamily="34" charset="0"/>
                      </a:endParaRPr>
                    </a:p>
                  </a:txBody>
                  <a:tcPr marL="46256" marR="46256" marT="0" marB="0"/>
                </a:tc>
                <a:tc>
                  <a:txBody>
                    <a:bodyPr/>
                    <a:lstStyle/>
                    <a:p>
                      <a:pPr marL="0" algn="l" rtl="0" eaLnBrk="1" latinLnBrk="0" hangingPunct="1"/>
                      <a:r>
                        <a:rPr kumimoji="0" lang="en-US" sz="1400" kern="1200" dirty="0">
                          <a:latin typeface="Arial" panose="020B0604020202020204" pitchFamily="34" charset="0"/>
                          <a:cs typeface="Arial" panose="020B0604020202020204" pitchFamily="34" charset="0"/>
                        </a:rPr>
                        <a:t>Functional Knowledge hub</a:t>
                      </a:r>
                      <a:endParaRPr kumimoji="0" lang="en-US"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rtl="0" eaLnBrk="1" latinLnBrk="0" hangingPunct="1"/>
                      <a:r>
                        <a:rPr kumimoji="0" lang="en-US" sz="1400" kern="1200" dirty="0">
                          <a:latin typeface="Arial" panose="020B0604020202020204" pitchFamily="34" charset="0"/>
                          <a:cs typeface="Arial" panose="020B0604020202020204" pitchFamily="34" charset="0"/>
                        </a:rPr>
                        <a:t>Technical</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system</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design of the</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Centralised Data</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Management</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and Analytical</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System</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(CDMAS)</a:t>
                      </a:r>
                      <a:r>
                        <a:rPr kumimoji="0" lang="en-US" sz="1400" kern="1200" baseline="0" dirty="0">
                          <a:latin typeface="Arial" panose="020B0604020202020204" pitchFamily="34" charset="0"/>
                          <a:cs typeface="Arial" panose="020B0604020202020204" pitchFamily="34" charset="0"/>
                        </a:rPr>
                        <a:t> </a:t>
                      </a:r>
                      <a:r>
                        <a:rPr kumimoji="0" lang="en-US" sz="1400" kern="1200" dirty="0">
                          <a:latin typeface="Arial" panose="020B0604020202020204" pitchFamily="34" charset="0"/>
                          <a:cs typeface="Arial" panose="020B0604020202020204" pitchFamily="34" charset="0"/>
                        </a:rPr>
                        <a:t>produced</a:t>
                      </a:r>
                      <a:endParaRPr kumimoji="0" lang="en-US"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11704542"/>
                  </a:ext>
                </a:extLst>
              </a:tr>
            </a:tbl>
          </a:graphicData>
        </a:graphic>
      </p:graphicFrame>
      <p:sp>
        <p:nvSpPr>
          <p:cNvPr id="6" name="Slide Number Placeholder 5">
            <a:extLst>
              <a:ext uri="{FF2B5EF4-FFF2-40B4-BE49-F238E27FC236}">
                <a16:creationId xmlns:a16="http://schemas.microsoft.com/office/drawing/2014/main" xmlns="" id="{D9B848B5-2BCE-8441-B792-5DF1E6426CE8}"/>
              </a:ext>
            </a:extLst>
          </p:cNvPr>
          <p:cNvSpPr>
            <a:spLocks noGrp="1"/>
          </p:cNvSpPr>
          <p:nvPr>
            <p:ph type="sldNum" sz="quarter" idx="7"/>
          </p:nvPr>
        </p:nvSpPr>
        <p:spPr/>
        <p:txBody>
          <a:bodyPr/>
          <a:lstStyle/>
          <a:p>
            <a:fld id="{B6F15528-21DE-4FAA-801E-634DDDAF4B2B}" type="slidenum">
              <a:rPr lang="en-ZA" smtClean="0"/>
              <a:t>33</a:t>
            </a:fld>
            <a:endParaRPr lang="en-Z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597499" y="3281747"/>
            <a:ext cx="2980055" cy="330200"/>
          </a:xfrm>
          <a:prstGeom prst="rect">
            <a:avLst/>
          </a:prstGeom>
        </p:spPr>
        <p:txBody>
          <a:bodyPr vert="horz" wrap="square" lIns="0" tIns="12700" rIns="0" bIns="0" rtlCol="0">
            <a:spAutoFit/>
          </a:bodyPr>
          <a:lstStyle/>
          <a:p>
            <a:pPr marL="12700">
              <a:lnSpc>
                <a:spcPct val="100000"/>
              </a:lnSpc>
              <a:spcBef>
                <a:spcPts val="100"/>
              </a:spcBef>
            </a:pPr>
            <a:r>
              <a:rPr sz="2000" spc="-20" dirty="0"/>
              <a:t>CORPORATE</a:t>
            </a:r>
            <a:r>
              <a:rPr sz="2000" spc="-85" dirty="0"/>
              <a:t> </a:t>
            </a:r>
            <a:r>
              <a:rPr sz="2000" spc="-5" dirty="0"/>
              <a:t>SERVICES</a:t>
            </a:r>
            <a:endParaRPr sz="2000" dirty="0"/>
          </a:p>
        </p:txBody>
      </p:sp>
      <p:sp>
        <p:nvSpPr>
          <p:cNvPr id="6" name="Slide Number Placeholder 5">
            <a:extLst>
              <a:ext uri="{FF2B5EF4-FFF2-40B4-BE49-F238E27FC236}">
                <a16:creationId xmlns:a16="http://schemas.microsoft.com/office/drawing/2014/main" xmlns="" id="{2CE2B6F5-6488-7D4C-8F22-4A26F7BABB8F}"/>
              </a:ext>
            </a:extLst>
          </p:cNvPr>
          <p:cNvSpPr>
            <a:spLocks noGrp="1"/>
          </p:cNvSpPr>
          <p:nvPr>
            <p:ph type="sldNum" sz="quarter" idx="7"/>
          </p:nvPr>
        </p:nvSpPr>
        <p:spPr/>
        <p:txBody>
          <a:bodyPr/>
          <a:lstStyle/>
          <a:p>
            <a:fld id="{B6F15528-21DE-4FAA-801E-634DDDAF4B2B}" type="slidenum">
              <a:rPr lang="en-ZA" smtClean="0"/>
              <a:t>34</a:t>
            </a:fld>
            <a:endParaRPr lang="en-Z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5812"/>
            <a:ext cx="7015480" cy="314960"/>
          </a:xfrm>
          <a:prstGeom prst="rect">
            <a:avLst/>
          </a:prstGeom>
        </p:spPr>
        <p:txBody>
          <a:bodyPr vert="horz" wrap="square" lIns="0" tIns="12700" rIns="0" bIns="0" rtlCol="0">
            <a:spAutoFit/>
          </a:bodyPr>
          <a:lstStyle/>
          <a:p>
            <a:pPr marL="12700">
              <a:lnSpc>
                <a:spcPct val="100000"/>
              </a:lnSpc>
              <a:spcBef>
                <a:spcPts val="100"/>
              </a:spcBef>
            </a:pPr>
            <a:r>
              <a:rPr dirty="0"/>
              <a:t>MEASURING OUR PERFORMANCE: </a:t>
            </a:r>
            <a:r>
              <a:rPr spc="-20" dirty="0"/>
              <a:t>CORPORATE</a:t>
            </a:r>
            <a:r>
              <a:rPr spc="-80" dirty="0"/>
              <a:t> </a:t>
            </a:r>
            <a:r>
              <a:rPr spc="-5" dirty="0"/>
              <a:t>SERVICES</a:t>
            </a:r>
          </a:p>
        </p:txBody>
      </p:sp>
      <p:sp>
        <p:nvSpPr>
          <p:cNvPr id="3" name="object 3"/>
          <p:cNvSpPr txBox="1">
            <a:spLocks noGrp="1"/>
          </p:cNvSpPr>
          <p:nvPr>
            <p:ph sz="half" idx="2"/>
          </p:nvPr>
        </p:nvSpPr>
        <p:spPr>
          <a:prstGeom prst="rect">
            <a:avLst/>
          </a:prstGeom>
        </p:spPr>
        <p:txBody>
          <a:bodyPr vert="horz" wrap="square" lIns="0" tIns="17145" rIns="0" bIns="0" rtlCol="0">
            <a:spAutoFit/>
          </a:bodyPr>
          <a:lstStyle/>
          <a:p>
            <a:pPr marL="12700">
              <a:lnSpc>
                <a:spcPct val="100000"/>
              </a:lnSpc>
              <a:spcBef>
                <a:spcPts val="135"/>
              </a:spcBef>
            </a:pPr>
            <a:r>
              <a:rPr spc="15" dirty="0"/>
              <a:t>Strategic </a:t>
            </a:r>
            <a:r>
              <a:rPr spc="20" dirty="0"/>
              <a:t>Plan</a:t>
            </a:r>
            <a:r>
              <a:rPr dirty="0"/>
              <a:t> </a:t>
            </a:r>
            <a:r>
              <a:rPr spc="20" dirty="0"/>
              <a:t>Focus</a:t>
            </a:r>
          </a:p>
          <a:p>
            <a:pPr marL="12700" marR="372110">
              <a:lnSpc>
                <a:spcPct val="102699"/>
              </a:lnSpc>
            </a:pPr>
            <a:r>
              <a:rPr b="0" spc="15" dirty="0">
                <a:latin typeface="Arial"/>
                <a:cs typeface="Arial"/>
              </a:rPr>
              <a:t>to </a:t>
            </a:r>
            <a:r>
              <a:rPr b="0" spc="10" dirty="0">
                <a:latin typeface="Arial"/>
                <a:cs typeface="Arial"/>
              </a:rPr>
              <a:t>provide </a:t>
            </a:r>
            <a:r>
              <a:rPr b="0" spc="15" dirty="0">
                <a:latin typeface="Arial"/>
                <a:cs typeface="Arial"/>
              </a:rPr>
              <a:t>strategic </a:t>
            </a:r>
            <a:r>
              <a:rPr b="0" spc="10" dirty="0">
                <a:latin typeface="Arial"/>
                <a:cs typeface="Arial"/>
              </a:rPr>
              <a:t>leadership, </a:t>
            </a:r>
            <a:r>
              <a:rPr b="0" spc="20" dirty="0">
                <a:latin typeface="Arial"/>
                <a:cs typeface="Arial"/>
              </a:rPr>
              <a:t>management </a:t>
            </a:r>
            <a:r>
              <a:rPr b="0" spc="15" dirty="0">
                <a:latin typeface="Arial"/>
                <a:cs typeface="Arial"/>
              </a:rPr>
              <a:t>and  support services to the</a:t>
            </a:r>
            <a:r>
              <a:rPr b="0" spc="-5" dirty="0">
                <a:latin typeface="Arial"/>
                <a:cs typeface="Arial"/>
              </a:rPr>
              <a:t> </a:t>
            </a:r>
            <a:r>
              <a:rPr b="0" spc="10" dirty="0">
                <a:latin typeface="Arial"/>
                <a:cs typeface="Arial"/>
              </a:rPr>
              <a:t>Department.</a:t>
            </a:r>
          </a:p>
          <a:p>
            <a:pPr>
              <a:lnSpc>
                <a:spcPct val="100000"/>
              </a:lnSpc>
            </a:pPr>
            <a:endParaRPr sz="1600">
              <a:latin typeface="Arial"/>
              <a:cs typeface="Arial"/>
            </a:endParaRPr>
          </a:p>
          <a:p>
            <a:pPr>
              <a:lnSpc>
                <a:spcPct val="100000"/>
              </a:lnSpc>
            </a:pPr>
            <a:endParaRPr sz="1550">
              <a:latin typeface="Arial"/>
              <a:cs typeface="Arial"/>
            </a:endParaRPr>
          </a:p>
          <a:p>
            <a:pPr marL="12700">
              <a:lnSpc>
                <a:spcPct val="100000"/>
              </a:lnSpc>
            </a:pPr>
            <a:r>
              <a:rPr spc="25" dirty="0">
                <a:solidFill>
                  <a:srgbClr val="F58220"/>
                </a:solidFill>
              </a:rPr>
              <a:t>MTSF </a:t>
            </a:r>
            <a:r>
              <a:rPr spc="15" dirty="0">
                <a:solidFill>
                  <a:srgbClr val="F58220"/>
                </a:solidFill>
              </a:rPr>
              <a:t>Priority</a:t>
            </a:r>
            <a:r>
              <a:rPr spc="-10" dirty="0">
                <a:solidFill>
                  <a:srgbClr val="F58220"/>
                </a:solidFill>
              </a:rPr>
              <a:t> </a:t>
            </a:r>
            <a:r>
              <a:rPr spc="15" dirty="0">
                <a:solidFill>
                  <a:srgbClr val="F58220"/>
                </a:solidFill>
              </a:rPr>
              <a:t>supported</a:t>
            </a:r>
          </a:p>
          <a:p>
            <a:pPr marL="12700">
              <a:lnSpc>
                <a:spcPct val="100000"/>
              </a:lnSpc>
              <a:spcBef>
                <a:spcPts val="45"/>
              </a:spcBef>
            </a:pPr>
            <a:r>
              <a:rPr b="0" spc="15" dirty="0">
                <a:latin typeface="Arial"/>
                <a:cs typeface="Arial"/>
              </a:rPr>
              <a:t>Capable, Ethical </a:t>
            </a:r>
            <a:r>
              <a:rPr b="0" spc="25" dirty="0">
                <a:latin typeface="Arial"/>
                <a:cs typeface="Arial"/>
              </a:rPr>
              <a:t>&amp; </a:t>
            </a:r>
            <a:r>
              <a:rPr b="0" spc="15" dirty="0">
                <a:latin typeface="Arial"/>
                <a:cs typeface="Arial"/>
              </a:rPr>
              <a:t>Development</a:t>
            </a:r>
            <a:r>
              <a:rPr b="0" spc="-25" dirty="0">
                <a:latin typeface="Arial"/>
                <a:cs typeface="Arial"/>
              </a:rPr>
              <a:t> </a:t>
            </a:r>
            <a:r>
              <a:rPr b="0" spc="15" dirty="0">
                <a:latin typeface="Arial"/>
                <a:cs typeface="Arial"/>
              </a:rPr>
              <a:t>State</a:t>
            </a:r>
          </a:p>
          <a:p>
            <a:pPr>
              <a:lnSpc>
                <a:spcPct val="100000"/>
              </a:lnSpc>
            </a:pPr>
            <a:endParaRPr sz="1600">
              <a:latin typeface="Arial"/>
              <a:cs typeface="Arial"/>
            </a:endParaRPr>
          </a:p>
          <a:p>
            <a:pPr>
              <a:lnSpc>
                <a:spcPct val="100000"/>
              </a:lnSpc>
              <a:spcBef>
                <a:spcPts val="55"/>
              </a:spcBef>
            </a:pPr>
            <a:endParaRPr sz="1500">
              <a:latin typeface="Arial"/>
              <a:cs typeface="Arial"/>
            </a:endParaRPr>
          </a:p>
          <a:p>
            <a:pPr marL="12700">
              <a:lnSpc>
                <a:spcPct val="100000"/>
              </a:lnSpc>
            </a:pPr>
            <a:r>
              <a:rPr spc="20" dirty="0">
                <a:solidFill>
                  <a:srgbClr val="F58220"/>
                </a:solidFill>
              </a:rPr>
              <a:t>Outcomes</a:t>
            </a:r>
            <a:r>
              <a:rPr spc="5" dirty="0">
                <a:solidFill>
                  <a:srgbClr val="F58220"/>
                </a:solidFill>
              </a:rPr>
              <a:t> </a:t>
            </a:r>
            <a:r>
              <a:rPr spc="15" dirty="0">
                <a:solidFill>
                  <a:srgbClr val="F58220"/>
                </a:solidFill>
              </a:rPr>
              <a:t>supported</a:t>
            </a:r>
          </a:p>
          <a:p>
            <a:pPr marL="224790" marR="5080" indent="-212725">
              <a:lnSpc>
                <a:spcPct val="102699"/>
              </a:lnSpc>
              <a:buChar char="•"/>
              <a:tabLst>
                <a:tab pos="224790" algn="l"/>
                <a:tab pos="225425" algn="l"/>
              </a:tabLst>
            </a:pPr>
            <a:r>
              <a:rPr b="0" spc="20" dirty="0">
                <a:latin typeface="Arial"/>
                <a:cs typeface="Arial"/>
              </a:rPr>
              <a:t>An </a:t>
            </a:r>
            <a:r>
              <a:rPr b="0" spc="10" dirty="0">
                <a:latin typeface="Arial"/>
                <a:cs typeface="Arial"/>
              </a:rPr>
              <a:t>efficient </a:t>
            </a:r>
            <a:r>
              <a:rPr b="0" spc="15" dirty="0">
                <a:latin typeface="Arial"/>
                <a:cs typeface="Arial"/>
              </a:rPr>
              <a:t>and </a:t>
            </a:r>
            <a:r>
              <a:rPr b="0" spc="10" dirty="0">
                <a:latin typeface="Arial"/>
                <a:cs typeface="Arial"/>
              </a:rPr>
              <a:t>effective </a:t>
            </a:r>
            <a:r>
              <a:rPr b="0" spc="15" dirty="0">
                <a:latin typeface="Arial"/>
                <a:cs typeface="Arial"/>
              </a:rPr>
              <a:t>department characterised  by good corporate governance and </a:t>
            </a:r>
            <a:r>
              <a:rPr b="0" spc="10" dirty="0">
                <a:latin typeface="Arial"/>
                <a:cs typeface="Arial"/>
              </a:rPr>
              <a:t>ethical  leadership</a:t>
            </a:r>
          </a:p>
          <a:p>
            <a:pPr>
              <a:lnSpc>
                <a:spcPct val="100000"/>
              </a:lnSpc>
              <a:spcBef>
                <a:spcPts val="50"/>
              </a:spcBef>
              <a:buFont typeface="Arial"/>
              <a:buChar char="•"/>
            </a:pPr>
            <a:endParaRPr sz="1550">
              <a:latin typeface="Arial"/>
              <a:cs typeface="Arial"/>
            </a:endParaRPr>
          </a:p>
          <a:p>
            <a:pPr marL="12700">
              <a:lnSpc>
                <a:spcPct val="100000"/>
              </a:lnSpc>
            </a:pPr>
            <a:r>
              <a:rPr spc="15" dirty="0">
                <a:solidFill>
                  <a:srgbClr val="F58220"/>
                </a:solidFill>
              </a:rPr>
              <a:t>Strategic </a:t>
            </a:r>
            <a:r>
              <a:rPr spc="20" dirty="0">
                <a:solidFill>
                  <a:srgbClr val="F58220"/>
                </a:solidFill>
              </a:rPr>
              <a:t>Plan </a:t>
            </a:r>
            <a:r>
              <a:rPr spc="15" dirty="0">
                <a:solidFill>
                  <a:srgbClr val="F58220"/>
                </a:solidFill>
              </a:rPr>
              <a:t>/Five </a:t>
            </a:r>
            <a:r>
              <a:rPr spc="-5" dirty="0">
                <a:solidFill>
                  <a:srgbClr val="F58220"/>
                </a:solidFill>
              </a:rPr>
              <a:t>Year</a:t>
            </a:r>
            <a:r>
              <a:rPr spc="-45" dirty="0">
                <a:solidFill>
                  <a:srgbClr val="F58220"/>
                </a:solidFill>
              </a:rPr>
              <a:t> </a:t>
            </a:r>
            <a:r>
              <a:rPr spc="-5" dirty="0">
                <a:solidFill>
                  <a:srgbClr val="F58220"/>
                </a:solidFill>
              </a:rPr>
              <a:t>Targets</a:t>
            </a:r>
          </a:p>
          <a:p>
            <a:pPr marL="224790" marR="443865" indent="-212725">
              <a:lnSpc>
                <a:spcPct val="102699"/>
              </a:lnSpc>
              <a:buChar char="•"/>
              <a:tabLst>
                <a:tab pos="224790" algn="l"/>
                <a:tab pos="225425" algn="l"/>
              </a:tabLst>
            </a:pPr>
            <a:r>
              <a:rPr b="0" spc="15" dirty="0">
                <a:latin typeface="Arial"/>
                <a:cs typeface="Arial"/>
              </a:rPr>
              <a:t>Compliance </a:t>
            </a:r>
            <a:r>
              <a:rPr b="0" spc="10" dirty="0">
                <a:latin typeface="Arial"/>
                <a:cs typeface="Arial"/>
              </a:rPr>
              <a:t>with </a:t>
            </a:r>
            <a:r>
              <a:rPr b="0" spc="15" dirty="0">
                <a:latin typeface="Arial"/>
                <a:cs typeface="Arial"/>
              </a:rPr>
              <a:t>good corporate </a:t>
            </a:r>
            <a:r>
              <a:rPr b="0" spc="10" dirty="0">
                <a:latin typeface="Arial"/>
                <a:cs typeface="Arial"/>
              </a:rPr>
              <a:t>principles </a:t>
            </a:r>
            <a:r>
              <a:rPr b="0" spc="15" dirty="0">
                <a:latin typeface="Arial"/>
                <a:cs typeface="Arial"/>
              </a:rPr>
              <a:t>by  </a:t>
            </a:r>
            <a:r>
              <a:rPr b="0" spc="10" dirty="0">
                <a:latin typeface="Arial"/>
                <a:cs typeface="Arial"/>
              </a:rPr>
              <a:t>adhering </a:t>
            </a:r>
            <a:r>
              <a:rPr b="0" spc="15" dirty="0">
                <a:latin typeface="Arial"/>
                <a:cs typeface="Arial"/>
              </a:rPr>
              <a:t>to governance </a:t>
            </a:r>
            <a:r>
              <a:rPr b="0" spc="10" dirty="0">
                <a:latin typeface="Arial"/>
                <a:cs typeface="Arial"/>
              </a:rPr>
              <a:t>protocols outlined in  legislations; administrative </a:t>
            </a:r>
            <a:r>
              <a:rPr b="0" spc="15" dirty="0">
                <a:latin typeface="Arial"/>
                <a:cs typeface="Arial"/>
              </a:rPr>
              <a:t>and financial  </a:t>
            </a:r>
            <a:r>
              <a:rPr b="0" spc="10" dirty="0">
                <a:latin typeface="Arial"/>
                <a:cs typeface="Arial"/>
              </a:rPr>
              <a:t>guidelines/directives</a:t>
            </a:r>
          </a:p>
        </p:txBody>
      </p:sp>
      <p:sp>
        <p:nvSpPr>
          <p:cNvPr id="4" name="object 4"/>
          <p:cNvSpPr txBox="1"/>
          <p:nvPr/>
        </p:nvSpPr>
        <p:spPr>
          <a:xfrm>
            <a:off x="6768956" y="1358267"/>
            <a:ext cx="3674745" cy="252729"/>
          </a:xfrm>
          <a:prstGeom prst="rect">
            <a:avLst/>
          </a:prstGeom>
        </p:spPr>
        <p:txBody>
          <a:bodyPr vert="horz" wrap="square" lIns="0" tIns="17145" rIns="0" bIns="0" rtlCol="0">
            <a:spAutoFit/>
          </a:bodyPr>
          <a:lstStyle/>
          <a:p>
            <a:pPr marL="12700">
              <a:lnSpc>
                <a:spcPct val="100000"/>
              </a:lnSpc>
              <a:spcBef>
                <a:spcPts val="135"/>
              </a:spcBef>
            </a:pPr>
            <a:r>
              <a:rPr sz="1450" b="1" spc="20" dirty="0">
                <a:latin typeface="Arial"/>
                <a:cs typeface="Arial"/>
              </a:rPr>
              <a:t>KEY APP </a:t>
            </a:r>
            <a:r>
              <a:rPr sz="1450" b="1" spc="15" dirty="0">
                <a:latin typeface="Arial"/>
                <a:cs typeface="Arial"/>
              </a:rPr>
              <a:t>2020/2021 </a:t>
            </a:r>
            <a:r>
              <a:rPr sz="1450" b="1" spc="20" dirty="0">
                <a:latin typeface="Arial"/>
                <a:cs typeface="Arial"/>
              </a:rPr>
              <a:t>Outputs </a:t>
            </a:r>
            <a:r>
              <a:rPr sz="1450" b="1" spc="15" dirty="0">
                <a:latin typeface="Arial"/>
                <a:cs typeface="Arial"/>
              </a:rPr>
              <a:t>and</a:t>
            </a:r>
            <a:r>
              <a:rPr sz="1450" b="1" spc="-160" dirty="0">
                <a:latin typeface="Arial"/>
                <a:cs typeface="Arial"/>
              </a:rPr>
              <a:t> </a:t>
            </a:r>
            <a:r>
              <a:rPr sz="1450" b="1" spc="-5" dirty="0">
                <a:latin typeface="Arial"/>
                <a:cs typeface="Arial"/>
              </a:rPr>
              <a:t>Targets</a:t>
            </a:r>
            <a:endParaRPr sz="1450">
              <a:latin typeface="Arial"/>
              <a:cs typeface="Arial"/>
            </a:endParaRPr>
          </a:p>
        </p:txBody>
      </p:sp>
      <p:graphicFrame>
        <p:nvGraphicFramePr>
          <p:cNvPr id="5" name="Table 4">
            <a:extLst>
              <a:ext uri="{FF2B5EF4-FFF2-40B4-BE49-F238E27FC236}">
                <a16:creationId xmlns:a16="http://schemas.microsoft.com/office/drawing/2014/main" xmlns="" id="{91A89E95-1CD5-364D-B13C-E788DC078676}"/>
              </a:ext>
            </a:extLst>
          </p:cNvPr>
          <p:cNvGraphicFramePr>
            <a:graphicFrameLocks noGrp="1"/>
          </p:cNvGraphicFramePr>
          <p:nvPr>
            <p:extLst>
              <p:ext uri="{D42A27DB-BD31-4B8C-83A1-F6EECF244321}">
                <p14:modId xmlns:p14="http://schemas.microsoft.com/office/powerpoint/2010/main" val="3755292755"/>
              </p:ext>
            </p:extLst>
          </p:nvPr>
        </p:nvGraphicFramePr>
        <p:xfrm>
          <a:off x="6324600" y="1752060"/>
          <a:ext cx="5405122" cy="3782684"/>
        </p:xfrm>
        <a:graphic>
          <a:graphicData uri="http://schemas.openxmlformats.org/drawingml/2006/table">
            <a:tbl>
              <a:tblPr firstRow="1" bandRow="1">
                <a:tableStyleId>{93296810-A885-4BE3-A3E7-6D5BEEA58F35}</a:tableStyleId>
              </a:tblPr>
              <a:tblGrid>
                <a:gridCol w="2087359">
                  <a:extLst>
                    <a:ext uri="{9D8B030D-6E8A-4147-A177-3AD203B41FA5}">
                      <a16:colId xmlns:a16="http://schemas.microsoft.com/office/drawing/2014/main" xmlns="" val="4085593877"/>
                    </a:ext>
                  </a:extLst>
                </a:gridCol>
                <a:gridCol w="1516055">
                  <a:extLst>
                    <a:ext uri="{9D8B030D-6E8A-4147-A177-3AD203B41FA5}">
                      <a16:colId xmlns:a16="http://schemas.microsoft.com/office/drawing/2014/main" xmlns="" val="4222163897"/>
                    </a:ext>
                  </a:extLst>
                </a:gridCol>
                <a:gridCol w="1801708">
                  <a:extLst>
                    <a:ext uri="{9D8B030D-6E8A-4147-A177-3AD203B41FA5}">
                      <a16:colId xmlns:a16="http://schemas.microsoft.com/office/drawing/2014/main" xmlns="" val="1773381951"/>
                    </a:ext>
                  </a:extLst>
                </a:gridCol>
              </a:tblGrid>
              <a:tr h="553308">
                <a:tc>
                  <a:txBody>
                    <a:bodyPr/>
                    <a:lstStyle/>
                    <a:p>
                      <a:pPr algn="l"/>
                      <a:r>
                        <a:rPr lang="en-GB" sz="1400" dirty="0">
                          <a:latin typeface="Arial" panose="020B0604020202020204" pitchFamily="34" charset="0"/>
                          <a:cs typeface="Arial" panose="020B0604020202020204" pitchFamily="34" charset="0"/>
                        </a:rPr>
                        <a:t>Outputs</a:t>
                      </a:r>
                      <a:endParaRPr lang="en-US" sz="1400" dirty="0">
                        <a:latin typeface="Arial" panose="020B0604020202020204" pitchFamily="34" charset="0"/>
                        <a:cs typeface="Arial" panose="020B0604020202020204" pitchFamily="34" charset="0"/>
                      </a:endParaRPr>
                    </a:p>
                  </a:txBody>
                  <a:tcPr/>
                </a:tc>
                <a:tc>
                  <a:txBody>
                    <a:bodyPr/>
                    <a:lstStyle/>
                    <a:p>
                      <a:pPr algn="l"/>
                      <a:r>
                        <a:rPr lang="en-GB" sz="1400" dirty="0">
                          <a:latin typeface="Arial" panose="020B0604020202020204" pitchFamily="34" charset="0"/>
                          <a:cs typeface="Arial" panose="020B0604020202020204" pitchFamily="34" charset="0"/>
                        </a:rPr>
                        <a:t>Indicators </a:t>
                      </a:r>
                      <a:endParaRPr lang="en-US" sz="1400" dirty="0">
                        <a:latin typeface="Arial" panose="020B0604020202020204" pitchFamily="34" charset="0"/>
                        <a:cs typeface="Arial" panose="020B0604020202020204" pitchFamily="34" charset="0"/>
                      </a:endParaRPr>
                    </a:p>
                  </a:txBody>
                  <a:tcPr/>
                </a:tc>
                <a:tc>
                  <a:txBody>
                    <a:bodyPr/>
                    <a:lstStyle/>
                    <a:p>
                      <a:pPr algn="l"/>
                      <a:r>
                        <a:rPr lang="en-GB" sz="1400" dirty="0">
                          <a:latin typeface="Arial" panose="020B0604020202020204" pitchFamily="34" charset="0"/>
                          <a:cs typeface="Arial" panose="020B0604020202020204" pitchFamily="34" charset="0"/>
                        </a:rPr>
                        <a:t>Annual Targets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16467000"/>
                  </a:ext>
                </a:extLst>
              </a:tr>
              <a:tr h="3229376">
                <a:tc>
                  <a:txBody>
                    <a:bodyPr/>
                    <a:lstStyle/>
                    <a:p>
                      <a:pPr marL="228600" indent="-228600" algn="l">
                        <a:lnSpc>
                          <a:spcPct val="107000"/>
                        </a:lnSpc>
                        <a:spcAft>
                          <a:spcPts val="0"/>
                        </a:spcAft>
                        <a:buFont typeface="+mj-lt"/>
                        <a:buAutoNum type="arabicPeriod"/>
                      </a:pPr>
                      <a:r>
                        <a:rPr lang="en-US" sz="1400" dirty="0">
                          <a:effectLst/>
                          <a:latin typeface="Arial" panose="020B0604020202020204" pitchFamily="34" charset="0"/>
                          <a:cs typeface="Arial" panose="020B0604020202020204" pitchFamily="34" charset="0"/>
                        </a:rPr>
                        <a:t>Planning ; Risk, Audit ; Human Resource; Communication;</a:t>
                      </a:r>
                      <a:r>
                        <a:rPr lang="en-US" sz="1400" baseline="0" dirty="0">
                          <a:effectLst/>
                          <a:latin typeface="Arial" panose="020B0604020202020204" pitchFamily="34" charset="0"/>
                          <a:cs typeface="Arial" panose="020B0604020202020204" pitchFamily="34" charset="0"/>
                        </a:rPr>
                        <a:t> ICT and Financial plans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6256" marR="46256" marT="0" marB="0"/>
                </a:tc>
                <a:tc>
                  <a:txBody>
                    <a:bodyPr/>
                    <a:lstStyle/>
                    <a:p>
                      <a:pPr marL="0" indent="0" algn="l">
                        <a:lnSpc>
                          <a:spcPct val="107000"/>
                        </a:lnSpc>
                        <a:spcAft>
                          <a:spcPts val="0"/>
                        </a:spcAft>
                        <a:buFont typeface="+mj-lt"/>
                        <a:buNone/>
                      </a:pPr>
                      <a:r>
                        <a:rPr lang="en-US" sz="1400" dirty="0">
                          <a:effectLst/>
                          <a:latin typeface="Arial" panose="020B0604020202020204" pitchFamily="34" charset="0"/>
                          <a:cs typeface="Arial" panose="020B0604020202020204" pitchFamily="34" charset="0"/>
                        </a:rPr>
                        <a:t>Planning; Risk, Audit ; Human Resource; Communication;</a:t>
                      </a:r>
                      <a:r>
                        <a:rPr lang="en-US" sz="1400" baseline="0" dirty="0">
                          <a:effectLst/>
                          <a:latin typeface="Arial" panose="020B0604020202020204" pitchFamily="34" charset="0"/>
                          <a:cs typeface="Arial" panose="020B0604020202020204" pitchFamily="34" charset="0"/>
                        </a:rPr>
                        <a:t> ICT and Financial plans developed, implemented, reported on as per legislation and policies  </a:t>
                      </a:r>
                      <a:endParaRPr lang="en-ZA" sz="1400" dirty="0">
                        <a:effectLst/>
                        <a:latin typeface="Arial" panose="020B0604020202020204" pitchFamily="34" charset="0"/>
                        <a:cs typeface="Arial" panose="020B0604020202020204" pitchFamily="34" charset="0"/>
                      </a:endParaRPr>
                    </a:p>
                  </a:txBody>
                  <a:tcPr/>
                </a:tc>
                <a:tc>
                  <a:txBody>
                    <a:bodyPr/>
                    <a:lstStyle/>
                    <a:p>
                      <a:pPr algn="l"/>
                      <a:r>
                        <a:rPr lang="en-US" sz="1400" dirty="0">
                          <a:latin typeface="Arial" panose="020B0604020202020204" pitchFamily="34" charset="0"/>
                          <a:cs typeface="Arial" panose="020B0604020202020204" pitchFamily="34" charset="0"/>
                        </a:rPr>
                        <a:t>Detailed</a:t>
                      </a:r>
                      <a:r>
                        <a:rPr lang="en-US" sz="1400" baseline="0" dirty="0">
                          <a:latin typeface="Arial" panose="020B0604020202020204" pitchFamily="34" charset="0"/>
                          <a:cs typeface="Arial" panose="020B0604020202020204" pitchFamily="34" charset="0"/>
                        </a:rPr>
                        <a:t> in the APP</a:t>
                      </a:r>
                    </a:p>
                    <a:p>
                      <a:pPr algn="l"/>
                      <a:endParaRPr lang="en-US" sz="1400" baseline="0" dirty="0">
                        <a:latin typeface="Arial" panose="020B0604020202020204" pitchFamily="34" charset="0"/>
                        <a:cs typeface="Arial" panose="020B0604020202020204" pitchFamily="34" charset="0"/>
                      </a:endParaRPr>
                    </a:p>
                    <a:p>
                      <a:pPr algn="l"/>
                      <a:r>
                        <a:rPr lang="en-US" sz="1400" baseline="0" dirty="0">
                          <a:latin typeface="Arial" panose="020B0604020202020204" pitchFamily="34" charset="0"/>
                          <a:cs typeface="Arial" panose="020B0604020202020204" pitchFamily="34" charset="0"/>
                        </a:rPr>
                        <a:t>The targets is to assist the department to achieve unqualified Audit Opinion.</a:t>
                      </a:r>
                    </a:p>
                    <a:p>
                      <a:pPr algn="l"/>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81263457"/>
                  </a:ext>
                </a:extLst>
              </a:tr>
            </a:tbl>
          </a:graphicData>
        </a:graphic>
      </p:graphicFrame>
      <p:sp>
        <p:nvSpPr>
          <p:cNvPr id="6" name="Slide Number Placeholder 5">
            <a:extLst>
              <a:ext uri="{FF2B5EF4-FFF2-40B4-BE49-F238E27FC236}">
                <a16:creationId xmlns:a16="http://schemas.microsoft.com/office/drawing/2014/main" xmlns="" id="{799A5574-8B41-7C42-B558-0619F921196A}"/>
              </a:ext>
            </a:extLst>
          </p:cNvPr>
          <p:cNvSpPr>
            <a:spLocks noGrp="1"/>
          </p:cNvSpPr>
          <p:nvPr>
            <p:ph type="sldNum" sz="quarter" idx="7"/>
          </p:nvPr>
        </p:nvSpPr>
        <p:spPr/>
        <p:txBody>
          <a:bodyPr/>
          <a:lstStyle/>
          <a:p>
            <a:fld id="{B6F15528-21DE-4FAA-801E-634DDDAF4B2B}" type="slidenum">
              <a:rPr lang="en-ZA" smtClean="0"/>
              <a:t>35</a:t>
            </a:fld>
            <a:endParaRPr lang="en-Z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597499" y="3281747"/>
            <a:ext cx="6383655" cy="330200"/>
          </a:xfrm>
          <a:prstGeom prst="rect">
            <a:avLst/>
          </a:prstGeom>
        </p:spPr>
        <p:txBody>
          <a:bodyPr vert="horz" wrap="square" lIns="0" tIns="12700" rIns="0" bIns="0" rtlCol="0">
            <a:spAutoFit/>
          </a:bodyPr>
          <a:lstStyle/>
          <a:p>
            <a:pPr marL="12700">
              <a:lnSpc>
                <a:spcPct val="100000"/>
              </a:lnSpc>
              <a:spcBef>
                <a:spcPts val="100"/>
              </a:spcBef>
            </a:pPr>
            <a:r>
              <a:rPr sz="2000" spc="-5" dirty="0"/>
              <a:t>BUDGET </a:t>
            </a:r>
            <a:r>
              <a:rPr sz="2000" spc="-20" dirty="0"/>
              <a:t>ALLOCATION </a:t>
            </a:r>
            <a:r>
              <a:rPr sz="2000" spc="-5" dirty="0"/>
              <a:t>BEFORE</a:t>
            </a:r>
            <a:r>
              <a:rPr sz="2000" spc="-90" dirty="0"/>
              <a:t> </a:t>
            </a:r>
            <a:r>
              <a:rPr sz="2000" spc="-15" dirty="0"/>
              <a:t>REPRIORITIZATION</a:t>
            </a:r>
            <a:endParaRPr sz="2000"/>
          </a:p>
        </p:txBody>
      </p:sp>
      <p:sp>
        <p:nvSpPr>
          <p:cNvPr id="6" name="Slide Number Placeholder 5">
            <a:extLst>
              <a:ext uri="{FF2B5EF4-FFF2-40B4-BE49-F238E27FC236}">
                <a16:creationId xmlns:a16="http://schemas.microsoft.com/office/drawing/2014/main" xmlns="" id="{6A4991E6-0F63-7A4D-A21E-339C9965686C}"/>
              </a:ext>
            </a:extLst>
          </p:cNvPr>
          <p:cNvSpPr>
            <a:spLocks noGrp="1"/>
          </p:cNvSpPr>
          <p:nvPr>
            <p:ph type="sldNum" sz="quarter" idx="7"/>
          </p:nvPr>
        </p:nvSpPr>
        <p:spPr/>
        <p:txBody>
          <a:bodyPr/>
          <a:lstStyle/>
          <a:p>
            <a:fld id="{B6F15528-21DE-4FAA-801E-634DDDAF4B2B}" type="slidenum">
              <a:rPr lang="en-ZA" smtClean="0"/>
              <a:t>36</a:t>
            </a:fld>
            <a:endParaRPr lang="en-Z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597499" y="565812"/>
            <a:ext cx="2665730" cy="314960"/>
          </a:xfrm>
          <a:prstGeom prst="rect">
            <a:avLst/>
          </a:prstGeom>
        </p:spPr>
        <p:txBody>
          <a:bodyPr vert="horz" wrap="square" lIns="0" tIns="12700" rIns="0" bIns="0" rtlCol="0">
            <a:spAutoFit/>
          </a:bodyPr>
          <a:lstStyle/>
          <a:p>
            <a:pPr marL="12700">
              <a:lnSpc>
                <a:spcPct val="100000"/>
              </a:lnSpc>
              <a:spcBef>
                <a:spcPts val="100"/>
              </a:spcBef>
            </a:pPr>
            <a:r>
              <a:rPr spc="-5" dirty="0"/>
              <a:t>BUDGET</a:t>
            </a:r>
            <a:r>
              <a:rPr spc="-125" dirty="0"/>
              <a:t> </a:t>
            </a:r>
            <a:r>
              <a:rPr spc="-20" dirty="0"/>
              <a:t>ALLOCATION</a:t>
            </a:r>
          </a:p>
        </p:txBody>
      </p:sp>
      <p:sp>
        <p:nvSpPr>
          <p:cNvPr id="4" name="Slide Number Placeholder 3">
            <a:extLst>
              <a:ext uri="{FF2B5EF4-FFF2-40B4-BE49-F238E27FC236}">
                <a16:creationId xmlns:a16="http://schemas.microsoft.com/office/drawing/2014/main" xmlns="" id="{5B77322B-9514-C342-B60E-1E717856A7DE}"/>
              </a:ext>
            </a:extLst>
          </p:cNvPr>
          <p:cNvSpPr>
            <a:spLocks noGrp="1"/>
          </p:cNvSpPr>
          <p:nvPr>
            <p:ph type="sldNum" sz="quarter" idx="7"/>
          </p:nvPr>
        </p:nvSpPr>
        <p:spPr/>
        <p:txBody>
          <a:bodyPr/>
          <a:lstStyle/>
          <a:p>
            <a:fld id="{B6F15528-21DE-4FAA-801E-634DDDAF4B2B}" type="slidenum">
              <a:rPr lang="en-ZA" smtClean="0"/>
              <a:t>37</a:t>
            </a:fld>
            <a:endParaRPr lang="en-ZA"/>
          </a:p>
        </p:txBody>
      </p:sp>
      <p:graphicFrame>
        <p:nvGraphicFramePr>
          <p:cNvPr id="5" name="Content Placeholder 6"/>
          <p:cNvGraphicFramePr>
            <a:graphicFrameLocks/>
          </p:cNvGraphicFramePr>
          <p:nvPr>
            <p:extLst>
              <p:ext uri="{D42A27DB-BD31-4B8C-83A1-F6EECF244321}">
                <p14:modId xmlns:p14="http://schemas.microsoft.com/office/powerpoint/2010/main" val="3823255071"/>
              </p:ext>
            </p:extLst>
          </p:nvPr>
        </p:nvGraphicFramePr>
        <p:xfrm>
          <a:off x="479376" y="1143000"/>
          <a:ext cx="10657185" cy="4466692"/>
        </p:xfrm>
        <a:graphic>
          <a:graphicData uri="http://schemas.openxmlformats.org/drawingml/2006/table">
            <a:tbl>
              <a:tblPr/>
              <a:tblGrid>
                <a:gridCol w="3421522">
                  <a:extLst>
                    <a:ext uri="{9D8B030D-6E8A-4147-A177-3AD203B41FA5}">
                      <a16:colId xmlns:a16="http://schemas.microsoft.com/office/drawing/2014/main" xmlns="" val="3126209330"/>
                    </a:ext>
                  </a:extLst>
                </a:gridCol>
                <a:gridCol w="2195103">
                  <a:extLst>
                    <a:ext uri="{9D8B030D-6E8A-4147-A177-3AD203B41FA5}">
                      <a16:colId xmlns:a16="http://schemas.microsoft.com/office/drawing/2014/main" xmlns="" val="3598185138"/>
                    </a:ext>
                  </a:extLst>
                </a:gridCol>
                <a:gridCol w="1800200">
                  <a:extLst>
                    <a:ext uri="{9D8B030D-6E8A-4147-A177-3AD203B41FA5}">
                      <a16:colId xmlns:a16="http://schemas.microsoft.com/office/drawing/2014/main" xmlns="" val="2574670506"/>
                    </a:ext>
                  </a:extLst>
                </a:gridCol>
                <a:gridCol w="1800200">
                  <a:extLst>
                    <a:ext uri="{9D8B030D-6E8A-4147-A177-3AD203B41FA5}">
                      <a16:colId xmlns:a16="http://schemas.microsoft.com/office/drawing/2014/main" xmlns="" val="3830846125"/>
                    </a:ext>
                  </a:extLst>
                </a:gridCol>
                <a:gridCol w="1440160">
                  <a:extLst>
                    <a:ext uri="{9D8B030D-6E8A-4147-A177-3AD203B41FA5}">
                      <a16:colId xmlns:a16="http://schemas.microsoft.com/office/drawing/2014/main" xmlns="" val="211071081"/>
                    </a:ext>
                  </a:extLst>
                </a:gridCol>
              </a:tblGrid>
              <a:tr h="440999">
                <a:tc>
                  <a:txBody>
                    <a:bodyPr/>
                    <a:lstStyle/>
                    <a:p>
                      <a:pPr algn="l" rtl="0" fontAlgn="ctr"/>
                      <a:r>
                        <a:rPr lang="en-ZA" sz="1600" b="1" i="0" u="none" strike="noStrike" dirty="0">
                          <a:solidFill>
                            <a:srgbClr val="000000"/>
                          </a:solidFill>
                          <a:effectLst/>
                          <a:latin typeface="Arial" panose="020B0604020202020204" pitchFamily="34" charset="0"/>
                          <a:cs typeface="Arial" panose="020B0604020202020204" pitchFamily="34" charset="0"/>
                        </a:rPr>
                        <a:t>Per Programme (R’000)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tc>
                  <a:txBody>
                    <a:bodyPr/>
                    <a:lstStyle/>
                    <a:p>
                      <a:pPr algn="ctr" rtl="0" fontAlgn="ctr"/>
                      <a:r>
                        <a:rPr lang="en-ZA" sz="1600" b="1" i="0" u="none" strike="noStrike" dirty="0">
                          <a:solidFill>
                            <a:srgbClr val="000000"/>
                          </a:solidFill>
                          <a:effectLst/>
                          <a:latin typeface="Arial" panose="020B0604020202020204" pitchFamily="34" charset="0"/>
                          <a:cs typeface="Arial" panose="020B0604020202020204" pitchFamily="34" charset="0"/>
                        </a:rPr>
                        <a:t>2019/20 </a:t>
                      </a:r>
                      <a:endParaRPr lang="en-ZA" sz="1600" b="1" i="0" u="none" strike="noStrike" dirty="0" smtClean="0">
                        <a:solidFill>
                          <a:srgbClr val="000000"/>
                        </a:solidFill>
                        <a:effectLst/>
                        <a:latin typeface="Arial" panose="020B0604020202020204" pitchFamily="34" charset="0"/>
                        <a:cs typeface="Arial" panose="020B0604020202020204" pitchFamily="34" charset="0"/>
                      </a:endParaRPr>
                    </a:p>
                    <a:p>
                      <a:pPr algn="ctr" rtl="0" fontAlgn="ctr"/>
                      <a:r>
                        <a:rPr lang="en-ZA" sz="1600" b="1" i="0" u="none" strike="noStrike" dirty="0" smtClean="0">
                          <a:solidFill>
                            <a:srgbClr val="000000"/>
                          </a:solidFill>
                          <a:effectLst/>
                          <a:latin typeface="Arial" panose="020B0604020202020204" pitchFamily="34" charset="0"/>
                          <a:cs typeface="Arial" panose="020B0604020202020204" pitchFamily="34" charset="0"/>
                        </a:rPr>
                        <a:t>Prelim. Expenditure</a:t>
                      </a:r>
                      <a:r>
                        <a:rPr lang="en-ZA" sz="1600" b="1"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tc>
                  <a:txBody>
                    <a:bodyPr/>
                    <a:lstStyle/>
                    <a:p>
                      <a:pPr algn="ctr" rtl="0" fontAlgn="ctr"/>
                      <a:r>
                        <a:rPr lang="en-ZA" sz="1600" b="1" i="0" u="none" strike="noStrike" dirty="0">
                          <a:solidFill>
                            <a:srgbClr val="000000"/>
                          </a:solidFill>
                          <a:effectLst/>
                          <a:latin typeface="Arial" panose="020B0604020202020204" pitchFamily="34" charset="0"/>
                          <a:cs typeface="Arial" panose="020B0604020202020204" pitchFamily="34" charset="0"/>
                        </a:rPr>
                        <a:t>2019/20 </a:t>
                      </a:r>
                      <a:endParaRPr lang="en-ZA" sz="1600" b="1" i="0" u="none" strike="noStrike" dirty="0" smtClean="0">
                        <a:solidFill>
                          <a:srgbClr val="000000"/>
                        </a:solidFill>
                        <a:effectLst/>
                        <a:latin typeface="Arial" panose="020B0604020202020204" pitchFamily="34" charset="0"/>
                        <a:cs typeface="Arial" panose="020B0604020202020204" pitchFamily="34" charset="0"/>
                      </a:endParaRPr>
                    </a:p>
                    <a:p>
                      <a:pPr algn="ctr" rtl="0" fontAlgn="ctr"/>
                      <a:r>
                        <a:rPr lang="en-ZA" sz="1600" b="1" i="0" u="none" strike="noStrike" dirty="0" smtClean="0">
                          <a:solidFill>
                            <a:srgbClr val="000000"/>
                          </a:solidFill>
                          <a:effectLst/>
                          <a:latin typeface="Arial" panose="020B0604020202020204" pitchFamily="34" charset="0"/>
                          <a:cs typeface="Arial" panose="020B0604020202020204" pitchFamily="34" charset="0"/>
                        </a:rPr>
                        <a:t>Budget</a:t>
                      </a:r>
                      <a:r>
                        <a:rPr lang="en-ZA" sz="1600" b="1"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tc>
                  <a:txBody>
                    <a:bodyPr/>
                    <a:lstStyle/>
                    <a:p>
                      <a:pPr algn="ctr" rtl="0" fontAlgn="ctr"/>
                      <a:r>
                        <a:rPr lang="en-ZA" sz="1600" b="1" i="0" u="none" strike="noStrike" dirty="0">
                          <a:solidFill>
                            <a:srgbClr val="000000"/>
                          </a:solidFill>
                          <a:effectLst/>
                          <a:latin typeface="Arial" panose="020B0604020202020204" pitchFamily="34" charset="0"/>
                          <a:cs typeface="Arial" panose="020B0604020202020204" pitchFamily="34" charset="0"/>
                        </a:rPr>
                        <a:t>2020/21 </a:t>
                      </a:r>
                      <a:endParaRPr lang="en-ZA" sz="1600" b="1" i="0" u="none" strike="noStrike" dirty="0" smtClean="0">
                        <a:solidFill>
                          <a:srgbClr val="000000"/>
                        </a:solidFill>
                        <a:effectLst/>
                        <a:latin typeface="Arial" panose="020B0604020202020204" pitchFamily="34" charset="0"/>
                        <a:cs typeface="Arial" panose="020B0604020202020204" pitchFamily="34" charset="0"/>
                      </a:endParaRPr>
                    </a:p>
                    <a:p>
                      <a:pPr algn="ctr" rtl="0" fontAlgn="ctr"/>
                      <a:r>
                        <a:rPr lang="en-ZA" sz="1600" b="1" i="0" u="none" strike="noStrike" dirty="0" smtClean="0">
                          <a:solidFill>
                            <a:srgbClr val="000000"/>
                          </a:solidFill>
                          <a:effectLst/>
                          <a:latin typeface="Arial" panose="020B0604020202020204" pitchFamily="34" charset="0"/>
                          <a:cs typeface="Arial" panose="020B0604020202020204" pitchFamily="34" charset="0"/>
                        </a:rPr>
                        <a:t>Budget**</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tc>
                  <a:txBody>
                    <a:bodyPr/>
                    <a:lstStyle/>
                    <a:p>
                      <a:pPr algn="ctr" rtl="0" fontAlgn="ctr"/>
                      <a:r>
                        <a:rPr lang="en-ZA" sz="1600" b="1" i="0" u="none" strike="noStrike" dirty="0">
                          <a:solidFill>
                            <a:srgbClr val="000000"/>
                          </a:solidFill>
                          <a:effectLst/>
                          <a:latin typeface="Arial" panose="020B0604020202020204" pitchFamily="34" charset="0"/>
                          <a:cs typeface="Arial" panose="020B0604020202020204" pitchFamily="34" charset="0"/>
                        </a:rPr>
                        <a:t>% change in </a:t>
                      </a:r>
                      <a:r>
                        <a:rPr lang="en-ZA" sz="1600" b="1" i="0" u="none" strike="noStrike" dirty="0" smtClean="0">
                          <a:solidFill>
                            <a:srgbClr val="000000"/>
                          </a:solidFill>
                          <a:effectLst/>
                          <a:latin typeface="Arial" panose="020B0604020202020204" pitchFamily="34" charset="0"/>
                          <a:cs typeface="Arial" panose="020B0604020202020204" pitchFamily="34" charset="0"/>
                        </a:rPr>
                        <a:t>Budget**</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extLst>
                  <a:ext uri="{0D108BD9-81ED-4DB2-BD59-A6C34878D82A}">
                    <a16:rowId xmlns:a16="http://schemas.microsoft.com/office/drawing/2014/main" xmlns="" val="4202024041"/>
                  </a:ext>
                </a:extLst>
              </a:tr>
              <a:tr h="289886">
                <a:tc>
                  <a:txBody>
                    <a:bodyPr/>
                    <a:lstStyle/>
                    <a:p>
                      <a:pPr algn="l" rtl="0" fontAlgn="b"/>
                      <a:r>
                        <a:rPr lang="en-ZA" sz="1600" b="0" i="0" u="none" strike="noStrike" dirty="0">
                          <a:solidFill>
                            <a:srgbClr val="000000"/>
                          </a:solidFill>
                          <a:effectLst/>
                          <a:latin typeface="Arial" panose="020B0604020202020204" pitchFamily="34" charset="0"/>
                          <a:cs typeface="Arial" panose="020B0604020202020204" pitchFamily="34" charset="0"/>
                        </a:rPr>
                        <a:t>Administration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178 727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184 195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194 287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6927972"/>
                  </a:ext>
                </a:extLst>
              </a:tr>
              <a:tr h="289886">
                <a:tc>
                  <a:txBody>
                    <a:bodyPr/>
                    <a:lstStyle/>
                    <a:p>
                      <a:pPr algn="l" rtl="0" fontAlgn="b"/>
                      <a:r>
                        <a:rPr lang="en-ZA" sz="1600" b="0" i="0" u="none" strike="noStrike" dirty="0">
                          <a:solidFill>
                            <a:srgbClr val="000000"/>
                          </a:solidFill>
                          <a:effectLst/>
                          <a:latin typeface="Arial" panose="020B0604020202020204" pitchFamily="34" charset="0"/>
                          <a:cs typeface="Arial" panose="020B0604020202020204" pitchFamily="34" charset="0"/>
                        </a:rPr>
                        <a:t>National Planning Coordination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79 639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85 931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81 694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944048"/>
                  </a:ext>
                </a:extLst>
              </a:tr>
              <a:tr h="289886">
                <a:tc>
                  <a:txBody>
                    <a:bodyPr/>
                    <a:lstStyle/>
                    <a:p>
                      <a:pPr algn="l" rtl="0" fontAlgn="b"/>
                      <a:r>
                        <a:rPr lang="en-ZA" sz="1600" b="0" i="0" u="none" strike="noStrike" dirty="0">
                          <a:solidFill>
                            <a:srgbClr val="000000"/>
                          </a:solidFill>
                          <a:effectLst/>
                          <a:latin typeface="Arial" panose="020B0604020202020204" pitchFamily="34" charset="0"/>
                          <a:cs typeface="Arial" panose="020B0604020202020204" pitchFamily="34" charset="0"/>
                        </a:rPr>
                        <a:t>Sector Monitoring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63 488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74 630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81 593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6279271"/>
                  </a:ext>
                </a:extLst>
              </a:tr>
              <a:tr h="289886">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Public Sector Mon.&amp; Capacity Dev.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82 579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86 875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90 291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715350"/>
                  </a:ext>
                </a:extLst>
              </a:tr>
              <a:tr h="289886">
                <a:tc>
                  <a:txBody>
                    <a:bodyPr/>
                    <a:lstStyle/>
                    <a:p>
                      <a:pPr algn="l" rtl="0" fontAlgn="b"/>
                      <a:r>
                        <a:rPr lang="en-ZA" sz="1600" b="0" i="0" u="none" strike="noStrike" dirty="0">
                          <a:solidFill>
                            <a:srgbClr val="000000"/>
                          </a:solidFill>
                          <a:effectLst/>
                          <a:latin typeface="Arial" panose="020B0604020202020204" pitchFamily="34" charset="0"/>
                          <a:cs typeface="Arial" panose="020B0604020202020204" pitchFamily="34" charset="0"/>
                        </a:rPr>
                        <a:t>Evidence and Knowledge Systems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34 765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47 861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52 109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8701444"/>
                  </a:ext>
                </a:extLst>
              </a:tr>
              <a:tr h="289886">
                <a:tc>
                  <a:txBody>
                    <a:bodyPr/>
                    <a:lstStyle/>
                    <a:p>
                      <a:pPr algn="l" rtl="0" fontAlgn="b"/>
                      <a:r>
                        <a:rPr lang="en-ZA" sz="1600" b="1" i="0" u="none" strike="noStrike">
                          <a:solidFill>
                            <a:srgbClr val="000000"/>
                          </a:solidFill>
                          <a:effectLst/>
                          <a:latin typeface="Arial" panose="020B0604020202020204" pitchFamily="34" charset="0"/>
                          <a:cs typeface="Arial" panose="020B0604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439 198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479 492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499 974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424698415"/>
                  </a:ext>
                </a:extLst>
              </a:tr>
              <a:tr h="289886">
                <a:tc>
                  <a:txBody>
                    <a:bodyPr/>
                    <a:lstStyle/>
                    <a:p>
                      <a:pPr algn="l" rtl="0" fontAlgn="ctr"/>
                      <a:r>
                        <a:rPr lang="en-ZA" sz="1600" b="1" i="0" u="none" strike="noStrike">
                          <a:solidFill>
                            <a:srgbClr val="000000"/>
                          </a:solidFill>
                          <a:effectLst/>
                          <a:latin typeface="Arial" panose="020B0604020202020204" pitchFamily="34" charset="0"/>
                          <a:cs typeface="Arial" panose="020B0604020202020204" pitchFamily="34" charset="0"/>
                        </a:rPr>
                        <a:t>Per Economic Classification (R’000)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tc>
                  <a:txBody>
                    <a:bodyPr/>
                    <a:lstStyle/>
                    <a:p>
                      <a:pPr algn="ctr" fontAlgn="ct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tc>
                  <a:txBody>
                    <a:bodyPr/>
                    <a:lstStyle/>
                    <a:p>
                      <a:pPr algn="ctr" fontAlgn="ctr"/>
                      <a:r>
                        <a:rPr lang="en-ZA" sz="16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tc>
                  <a:txBody>
                    <a:bodyPr/>
                    <a:lstStyle/>
                    <a:p>
                      <a:pPr algn="ctr" fontAlgn="ct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tc>
                  <a:txBody>
                    <a:bodyPr/>
                    <a:lstStyle/>
                    <a:p>
                      <a:pPr algn="ctr" fontAlgn="ctr"/>
                      <a:r>
                        <a:rPr lang="en-ZA" sz="16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3C6"/>
                    </a:solidFill>
                  </a:tcPr>
                </a:tc>
                <a:extLst>
                  <a:ext uri="{0D108BD9-81ED-4DB2-BD59-A6C34878D82A}">
                    <a16:rowId xmlns:a16="http://schemas.microsoft.com/office/drawing/2014/main" xmlns="" val="2857140509"/>
                  </a:ext>
                </a:extLst>
              </a:tr>
              <a:tr h="289886">
                <a:tc>
                  <a:txBody>
                    <a:bodyPr/>
                    <a:lstStyle/>
                    <a:p>
                      <a:pPr algn="l" rtl="0" fontAlgn="b"/>
                      <a:r>
                        <a:rPr lang="en-ZA" sz="1600" b="0" i="0" u="none" strike="noStrike" dirty="0">
                          <a:solidFill>
                            <a:srgbClr val="000000"/>
                          </a:solidFill>
                          <a:effectLst/>
                          <a:latin typeface="Arial" panose="020B0604020202020204" pitchFamily="34" charset="0"/>
                          <a:cs typeface="Arial" panose="020B0604020202020204" pitchFamily="34" charset="0"/>
                        </a:rPr>
                        <a:t>Compensation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286 900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318 129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339 902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8773775"/>
                  </a:ext>
                </a:extLst>
              </a:tr>
              <a:tr h="289886">
                <a:tc>
                  <a:txBody>
                    <a:bodyPr/>
                    <a:lstStyle/>
                    <a:p>
                      <a:pPr algn="l" rtl="0" fontAlgn="b"/>
                      <a:r>
                        <a:rPr lang="en-ZA" sz="1600" b="0" i="0" u="none" strike="noStrike">
                          <a:solidFill>
                            <a:srgbClr val="000000"/>
                          </a:solidFill>
                          <a:effectLst/>
                          <a:latin typeface="Arial" panose="020B0604020202020204" pitchFamily="34" charset="0"/>
                          <a:cs typeface="Arial" panose="020B0604020202020204" pitchFamily="34" charset="0"/>
                        </a:rPr>
                        <a:t>Goods &amp; Services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143 390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149 497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151 876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8746738"/>
                  </a:ext>
                </a:extLst>
              </a:tr>
              <a:tr h="289886">
                <a:tc>
                  <a:txBody>
                    <a:bodyPr/>
                    <a:lstStyle/>
                    <a:p>
                      <a:pPr algn="l" rtl="0" fontAlgn="b"/>
                      <a:r>
                        <a:rPr lang="en-ZA" sz="1600" b="0" i="0" u="none" strike="noStrike" dirty="0">
                          <a:solidFill>
                            <a:srgbClr val="000000"/>
                          </a:solidFill>
                          <a:effectLst/>
                          <a:latin typeface="Arial" panose="020B0604020202020204" pitchFamily="34" charset="0"/>
                          <a:cs typeface="Arial" panose="020B0604020202020204" pitchFamily="34" charset="0"/>
                        </a:rPr>
                        <a:t>Transfers &amp; Subsidies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1 280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367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rgbClr val="000000"/>
                          </a:solidFill>
                          <a:effectLst/>
                          <a:latin typeface="Arial" panose="020B0604020202020204" pitchFamily="34" charset="0"/>
                          <a:cs typeface="Arial" panose="020B0604020202020204" pitchFamily="34" charset="0"/>
                        </a:rPr>
                        <a:t>-</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1416943"/>
                  </a:ext>
                </a:extLst>
              </a:tr>
              <a:tr h="289886">
                <a:tc>
                  <a:txBody>
                    <a:bodyPr/>
                    <a:lstStyle/>
                    <a:p>
                      <a:pPr algn="l" rtl="0" fontAlgn="b"/>
                      <a:r>
                        <a:rPr lang="en-ZA" sz="1600" b="0" i="0" u="none" strike="noStrike" dirty="0" smtClean="0">
                          <a:solidFill>
                            <a:srgbClr val="000000"/>
                          </a:solidFill>
                          <a:effectLst/>
                          <a:latin typeface="Arial" panose="020B0604020202020204" pitchFamily="34" charset="0"/>
                          <a:cs typeface="Arial" panose="020B0604020202020204" pitchFamily="34" charset="0"/>
                        </a:rPr>
                        <a:t>Capital Expenditure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7 598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11 499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                 8 196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Arial" panose="020B0604020202020204" pitchFamily="34" charset="0"/>
                          <a:cs typeface="Arial" panose="020B0604020202020204" pitchFamily="34" charset="0"/>
                        </a:rPr>
                        <a:t>-28.7%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9130744"/>
                  </a:ext>
                </a:extLst>
              </a:tr>
              <a:tr h="289886">
                <a:tc>
                  <a:txBody>
                    <a:bodyPr/>
                    <a:lstStyle/>
                    <a:p>
                      <a:pPr algn="l" rtl="0" fontAlgn="b"/>
                      <a:r>
                        <a:rPr lang="en-ZA" sz="1600" b="0" i="0" u="none" strike="noStrike" dirty="0">
                          <a:solidFill>
                            <a:srgbClr val="000000"/>
                          </a:solidFill>
                          <a:effectLst/>
                          <a:latin typeface="Arial" panose="020B0604020202020204" pitchFamily="34" charset="0"/>
                          <a:cs typeface="Arial" panose="020B0604020202020204" pitchFamily="34" charset="0"/>
                        </a:rPr>
                        <a:t>Payments for </a:t>
                      </a:r>
                      <a:r>
                        <a:rPr lang="en-ZA" sz="1600" b="0" i="0" u="none" strike="noStrike" dirty="0" smtClean="0">
                          <a:solidFill>
                            <a:srgbClr val="000000"/>
                          </a:solidFill>
                          <a:effectLst/>
                          <a:latin typeface="Arial" panose="020B0604020202020204" pitchFamily="34" charset="0"/>
                          <a:cs typeface="Arial" panose="020B0604020202020204" pitchFamily="34" charset="0"/>
                        </a:rPr>
                        <a:t>Financial</a:t>
                      </a:r>
                      <a:r>
                        <a:rPr lang="en-ZA" sz="1600" b="0" i="0" u="none" strike="noStrike" baseline="0" dirty="0" smtClean="0">
                          <a:solidFill>
                            <a:srgbClr val="000000"/>
                          </a:solidFill>
                          <a:effectLst/>
                          <a:latin typeface="Arial" panose="020B0604020202020204" pitchFamily="34" charset="0"/>
                          <a:cs typeface="Arial" panose="020B0604020202020204" pitchFamily="34" charset="0"/>
                        </a:rPr>
                        <a:t> A</a:t>
                      </a:r>
                      <a:r>
                        <a:rPr lang="en-ZA" sz="1600" b="0" i="0" u="none" strike="noStrike" dirty="0" smtClean="0">
                          <a:solidFill>
                            <a:srgbClr val="000000"/>
                          </a:solidFill>
                          <a:effectLst/>
                          <a:latin typeface="Arial" panose="020B0604020202020204" pitchFamily="34" charset="0"/>
                          <a:cs typeface="Arial" panose="020B0604020202020204" pitchFamily="34" charset="0"/>
                        </a:rPr>
                        <a:t>ssets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Arial" panose="020B0604020202020204" pitchFamily="34" charset="0"/>
                          <a:cs typeface="Arial" panose="020B0604020202020204" pitchFamily="34" charset="0"/>
                        </a:rPr>
                        <a:t>                                 30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rgbClr val="000000"/>
                          </a:solidFill>
                          <a:effectLst/>
                          <a:latin typeface="Arial" panose="020B0604020202020204" pitchFamily="34" charset="0"/>
                          <a:cs typeface="Arial" panose="020B0604020202020204" pitchFamily="34" charset="0"/>
                        </a:rPr>
                        <a:t>-</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rgbClr val="000000"/>
                          </a:solidFill>
                          <a:effectLst/>
                          <a:latin typeface="Arial" panose="020B0604020202020204" pitchFamily="34" charset="0"/>
                          <a:cs typeface="Arial" panose="020B0604020202020204" pitchFamily="34" charset="0"/>
                        </a:rPr>
                        <a:t>-</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rgbClr val="000000"/>
                          </a:solidFill>
                          <a:effectLst/>
                          <a:latin typeface="Arial" panose="020B0604020202020204" pitchFamily="34" charset="0"/>
                          <a:cs typeface="Arial" panose="020B0604020202020204" pitchFamily="34" charset="0"/>
                        </a:rPr>
                        <a:t>-</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8423947"/>
                  </a:ext>
                </a:extLst>
              </a:tr>
              <a:tr h="289886">
                <a:tc>
                  <a:txBody>
                    <a:bodyPr/>
                    <a:lstStyle/>
                    <a:p>
                      <a:pPr algn="l" rtl="0" fontAlgn="b"/>
                      <a:r>
                        <a:rPr lang="en-ZA" sz="1600" b="1" i="0" u="none" strike="noStrike">
                          <a:solidFill>
                            <a:srgbClr val="000000"/>
                          </a:solidFill>
                          <a:effectLst/>
                          <a:latin typeface="Arial" panose="020B0604020202020204" pitchFamily="34" charset="0"/>
                          <a:cs typeface="Arial" panose="020B0604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439 198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ZA" sz="1600" b="1" i="0" u="none" strike="noStrike">
                          <a:solidFill>
                            <a:srgbClr val="000000"/>
                          </a:solidFill>
                          <a:effectLst/>
                          <a:latin typeface="Arial" panose="020B0604020202020204" pitchFamily="34" charset="0"/>
                          <a:cs typeface="Arial" panose="020B0604020202020204" pitchFamily="34" charset="0"/>
                        </a:rPr>
                        <a:t>               479 492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             499 974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ZA" sz="1600" b="1" i="0" u="none" strike="noStrike" dirty="0">
                          <a:solidFill>
                            <a:srgbClr val="000000"/>
                          </a:solidFill>
                          <a:effectLst/>
                          <a:latin typeface="Arial" panose="020B0604020202020204" pitchFamily="34" charset="0"/>
                          <a:cs typeface="Arial" panose="020B0604020202020204" pitchFamily="34" charset="0"/>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3923485125"/>
                  </a:ext>
                </a:extLst>
              </a:tr>
            </a:tbl>
          </a:graphicData>
        </a:graphic>
      </p:graphicFrame>
      <p:sp>
        <p:nvSpPr>
          <p:cNvPr id="6" name="TextBox 5"/>
          <p:cNvSpPr txBox="1"/>
          <p:nvPr/>
        </p:nvSpPr>
        <p:spPr>
          <a:xfrm>
            <a:off x="496582" y="5784014"/>
            <a:ext cx="10657185"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*Excludes </a:t>
            </a:r>
            <a:r>
              <a:rPr lang="en-US" dirty="0" err="1" smtClean="0">
                <a:latin typeface="Arial" panose="020B0604020202020204" pitchFamily="34" charset="0"/>
                <a:cs typeface="Arial" panose="020B0604020202020204" pitchFamily="34" charset="0"/>
              </a:rPr>
              <a:t>SEIAS</a:t>
            </a:r>
            <a:r>
              <a:rPr lang="en-US" dirty="0" smtClean="0">
                <a:latin typeface="Arial" panose="020B0604020202020204" pitchFamily="34" charset="0"/>
                <a:cs typeface="Arial" panose="020B0604020202020204" pitchFamily="34" charset="0"/>
              </a:rPr>
              <a:t> and Youth functions transferred to The Presidency and </a:t>
            </a:r>
            <a:r>
              <a:rPr lang="en-US" dirty="0" err="1" smtClean="0">
                <a:latin typeface="Arial" panose="020B0604020202020204" pitchFamily="34" charset="0"/>
                <a:cs typeface="Arial" panose="020B0604020202020204" pitchFamily="34" charset="0"/>
              </a:rPr>
              <a:t>DWYPD</a:t>
            </a:r>
            <a:r>
              <a:rPr lang="en-US" dirty="0" smtClean="0">
                <a:latin typeface="Arial" panose="020B0604020202020204" pitchFamily="34" charset="0"/>
                <a:cs typeface="Arial" panose="020B0604020202020204" pitchFamily="34" charset="0"/>
              </a:rPr>
              <a:t> respectively.</a:t>
            </a:r>
          </a:p>
          <a:p>
            <a:r>
              <a:rPr lang="en-US" dirty="0" smtClean="0">
                <a:latin typeface="Arial" panose="020B0604020202020204" pitchFamily="34" charset="0"/>
                <a:cs typeface="Arial" panose="020B0604020202020204" pitchFamily="34" charset="0"/>
              </a:rPr>
              <a:t>**Subject to change due to Covid-19 reprioritization </a:t>
            </a:r>
            <a:endParaRPr lang="en-ZA" dirty="0">
              <a:latin typeface="Arial" panose="020B0604020202020204" pitchFamily="3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48032D86-D110-C440-84FC-CA50F9A0DCA5}"/>
              </a:ext>
            </a:extLst>
          </p:cNvPr>
          <p:cNvSpPr>
            <a:spLocks noGrp="1"/>
          </p:cNvSpPr>
          <p:nvPr>
            <p:ph type="sldNum" sz="quarter" idx="7"/>
          </p:nvPr>
        </p:nvSpPr>
        <p:spPr/>
        <p:txBody>
          <a:bodyPr/>
          <a:lstStyle/>
          <a:p>
            <a:fld id="{B6F15528-21DE-4FAA-801E-634DDDAF4B2B}" type="slidenum">
              <a:rPr lang="en-ZA" smtClean="0"/>
              <a:t>38</a:t>
            </a:fld>
            <a:endParaRPr lang="en-Z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3105" y="562359"/>
            <a:ext cx="4697095" cy="320601"/>
          </a:xfrm>
          <a:prstGeom prst="rect">
            <a:avLst/>
          </a:prstGeom>
        </p:spPr>
        <p:txBody>
          <a:bodyPr vert="horz" wrap="square" lIns="0" tIns="12700" rIns="0" bIns="0" rtlCol="0">
            <a:spAutoFit/>
          </a:bodyPr>
          <a:lstStyle/>
          <a:p>
            <a:pPr marL="12700">
              <a:lnSpc>
                <a:spcPct val="100000"/>
              </a:lnSpc>
              <a:spcBef>
                <a:spcPts val="100"/>
              </a:spcBef>
            </a:pPr>
            <a:r>
              <a:rPr sz="2000" spc="-5" dirty="0"/>
              <a:t>BACKGROUND AND</a:t>
            </a:r>
            <a:r>
              <a:rPr sz="2000" spc="-150" dirty="0"/>
              <a:t> </a:t>
            </a:r>
            <a:r>
              <a:rPr sz="2000" spc="-5" dirty="0" smtClean="0"/>
              <a:t>CONTEXT</a:t>
            </a:r>
            <a:r>
              <a:rPr lang="en-US" sz="2000" spc="-5" dirty="0" smtClean="0"/>
              <a:t> (3)</a:t>
            </a:r>
            <a:endParaRPr sz="2000" dirty="0"/>
          </a:p>
        </p:txBody>
      </p:sp>
      <p:sp>
        <p:nvSpPr>
          <p:cNvPr id="10" name="Slide Number Placeholder 9">
            <a:extLst>
              <a:ext uri="{FF2B5EF4-FFF2-40B4-BE49-F238E27FC236}">
                <a16:creationId xmlns:a16="http://schemas.microsoft.com/office/drawing/2014/main" xmlns="" id="{FBE5F196-167A-EB42-A83C-385EFADAFD13}"/>
              </a:ext>
            </a:extLst>
          </p:cNvPr>
          <p:cNvSpPr>
            <a:spLocks noGrp="1"/>
          </p:cNvSpPr>
          <p:nvPr>
            <p:ph type="sldNum" sz="quarter" idx="7"/>
          </p:nvPr>
        </p:nvSpPr>
        <p:spPr/>
        <p:txBody>
          <a:bodyPr/>
          <a:lstStyle/>
          <a:p>
            <a:fld id="{B6F15528-21DE-4FAA-801E-634DDDAF4B2B}" type="slidenum">
              <a:rPr lang="en-ZA" smtClean="0"/>
              <a:t>4</a:t>
            </a:fld>
            <a:endParaRPr lang="en-ZA"/>
          </a:p>
        </p:txBody>
      </p:sp>
      <p:sp>
        <p:nvSpPr>
          <p:cNvPr id="11" name="Rectangle 10"/>
          <p:cNvSpPr/>
          <p:nvPr/>
        </p:nvSpPr>
        <p:spPr>
          <a:xfrm>
            <a:off x="228600" y="1143000"/>
            <a:ext cx="11963400" cy="6027291"/>
          </a:xfrm>
          <a:prstGeom prst="rect">
            <a:avLst/>
          </a:prstGeom>
        </p:spPr>
        <p:txBody>
          <a:bodyPr wrap="square">
            <a:spAutoFit/>
          </a:bodyPr>
          <a:lstStyle/>
          <a:p>
            <a:pPr marL="12700" marR="349250">
              <a:spcBef>
                <a:spcPts val="100"/>
              </a:spcBef>
              <a:tabLst>
                <a:tab pos="240665" algn="l"/>
                <a:tab pos="241300" algn="l"/>
              </a:tabLst>
            </a:pPr>
            <a:r>
              <a:rPr lang="en-US" b="1" dirty="0" smtClean="0">
                <a:latin typeface="Arial"/>
                <a:cs typeface="Arial"/>
              </a:rPr>
              <a:t>COVID-19 PANDEMIC AND GOVERNMENT RESPONSE</a:t>
            </a:r>
          </a:p>
          <a:p>
            <a:pPr marL="298450" indent="-285750">
              <a:spcBef>
                <a:spcPts val="1600"/>
              </a:spcBef>
              <a:buFont typeface="Wingdings" panose="05000000000000000000" pitchFamily="2" charset="2"/>
              <a:buChar char="§"/>
              <a:tabLst>
                <a:tab pos="240665" algn="l"/>
                <a:tab pos="241300" algn="l"/>
              </a:tabLst>
            </a:pPr>
            <a:r>
              <a:rPr lang="en-US" sz="1700" dirty="0">
                <a:latin typeface="Arial" panose="020B0604020202020204" pitchFamily="34" charset="0"/>
                <a:cs typeface="Arial" panose="020B0604020202020204" pitchFamily="34" charset="0"/>
              </a:rPr>
              <a:t>The interventions introduced includes amongst others:</a:t>
            </a:r>
          </a:p>
          <a:p>
            <a:pPr marL="755650" marR="1136015" lvl="1" indent="-285750">
              <a:spcBef>
                <a:spcPts val="1600"/>
              </a:spcBef>
              <a:buFont typeface="Arial" panose="020B0604020202020204" pitchFamily="34" charset="0"/>
              <a:buChar char="•"/>
              <a:tabLst>
                <a:tab pos="240665" algn="l"/>
                <a:tab pos="241300" algn="l"/>
              </a:tabLst>
            </a:pPr>
            <a:r>
              <a:rPr lang="en-US" sz="1700" dirty="0">
                <a:latin typeface="Arial" panose="020B0604020202020204" pitchFamily="34" charset="0"/>
                <a:cs typeface="Arial" panose="020B0604020202020204" pitchFamily="34" charset="0"/>
              </a:rPr>
              <a:t>Established the </a:t>
            </a:r>
            <a:r>
              <a:rPr lang="en-US" sz="1700" dirty="0" smtClean="0">
                <a:latin typeface="Arial" panose="020B0604020202020204" pitchFamily="34" charset="0"/>
                <a:cs typeface="Arial" panose="020B0604020202020204" pitchFamily="34" charset="0"/>
              </a:rPr>
              <a:t>National Coronavirus Command Council (NCCC) to </a:t>
            </a:r>
            <a:r>
              <a:rPr lang="en-US" sz="1700" dirty="0">
                <a:latin typeface="Arial" panose="020B0604020202020204" pitchFamily="34" charset="0"/>
                <a:cs typeface="Arial" panose="020B0604020202020204" pitchFamily="34" charset="0"/>
              </a:rPr>
              <a:t>guide the nation's </a:t>
            </a:r>
            <a:r>
              <a:rPr lang="en-US" sz="1700" dirty="0" smtClean="0">
                <a:latin typeface="Arial" panose="020B0604020202020204" pitchFamily="34" charset="0"/>
                <a:cs typeface="Arial" panose="020B0604020202020204" pitchFamily="34" charset="0"/>
              </a:rPr>
              <a:t>intervention, which is supported by the </a:t>
            </a:r>
            <a:r>
              <a:rPr lang="en-US" sz="1700" dirty="0" err="1" smtClean="0">
                <a:latin typeface="Arial" panose="020B0604020202020204" pitchFamily="34" charset="0"/>
                <a:cs typeface="Arial" panose="020B0604020202020204" pitchFamily="34" charset="0"/>
              </a:rPr>
              <a:t>NatJoints</a:t>
            </a:r>
            <a:r>
              <a:rPr lang="en-US" sz="1700" dirty="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a:p>
            <a:pPr marL="755650" marR="1136015" lvl="1" indent="-285750">
              <a:spcBef>
                <a:spcPts val="1600"/>
              </a:spcBef>
              <a:buFont typeface="Arial" panose="020B0604020202020204" pitchFamily="34" charset="0"/>
              <a:buChar char="•"/>
              <a:tabLst>
                <a:tab pos="240665" algn="l"/>
                <a:tab pos="241300" algn="l"/>
              </a:tabLst>
            </a:pPr>
            <a:r>
              <a:rPr lang="en-US" sz="1700" dirty="0" smtClean="0">
                <a:latin typeface="Arial" panose="020B0604020202020204" pitchFamily="34" charset="0"/>
                <a:cs typeface="Arial" panose="020B0604020202020204" pitchFamily="34" charset="0"/>
              </a:rPr>
              <a:t>Regulations </a:t>
            </a:r>
            <a:r>
              <a:rPr lang="en-US" sz="1700" dirty="0">
                <a:latin typeface="Arial" panose="020B0604020202020204" pitchFamily="34" charset="0"/>
                <a:cs typeface="Arial" panose="020B0604020202020204" pitchFamily="34" charset="0"/>
              </a:rPr>
              <a:t>to manage movements and enforce social distancing </a:t>
            </a:r>
          </a:p>
          <a:p>
            <a:pPr marL="755650" marR="1136015" lvl="1" indent="-285750">
              <a:spcBef>
                <a:spcPts val="1600"/>
              </a:spcBef>
              <a:buFont typeface="Arial" panose="020B0604020202020204" pitchFamily="34" charset="0"/>
              <a:buChar char="•"/>
              <a:tabLst>
                <a:tab pos="240665" algn="l"/>
                <a:tab pos="241300" algn="l"/>
              </a:tabLst>
            </a:pPr>
            <a:r>
              <a:rPr lang="en-US" sz="1700" dirty="0" smtClean="0">
                <a:latin typeface="Arial" panose="020B0604020202020204" pitchFamily="34" charset="0"/>
                <a:cs typeface="Arial" panose="020B0604020202020204" pitchFamily="34" charset="0"/>
              </a:rPr>
              <a:t>Establishment </a:t>
            </a:r>
            <a:r>
              <a:rPr lang="en-US" sz="1700" dirty="0">
                <a:latin typeface="Arial" panose="020B0604020202020204" pitchFamily="34" charset="0"/>
                <a:cs typeface="Arial" panose="020B0604020202020204" pitchFamily="34" charset="0"/>
              </a:rPr>
              <a:t>of a </a:t>
            </a:r>
            <a:r>
              <a:rPr lang="en-US" sz="1700" dirty="0" smtClean="0">
                <a:latin typeface="Arial" panose="020B0604020202020204" pitchFamily="34" charset="0"/>
                <a:cs typeface="Arial" panose="020B0604020202020204" pitchFamily="34" charset="0"/>
              </a:rPr>
              <a:t>Solidarity Fund </a:t>
            </a:r>
            <a:r>
              <a:rPr lang="en-US" sz="1700" dirty="0">
                <a:latin typeface="Arial" panose="020B0604020202020204" pitchFamily="34" charset="0"/>
                <a:cs typeface="Arial" panose="020B0604020202020204" pitchFamily="34" charset="0"/>
              </a:rPr>
              <a:t>to </a:t>
            </a:r>
            <a:r>
              <a:rPr lang="en-US" sz="1700" dirty="0" err="1">
                <a:latin typeface="Arial" panose="020B0604020202020204" pitchFamily="34" charset="0"/>
                <a:cs typeface="Arial" panose="020B0604020202020204" pitchFamily="34" charset="0"/>
              </a:rPr>
              <a:t>mobilise</a:t>
            </a:r>
            <a:r>
              <a:rPr lang="en-US" sz="1700" dirty="0">
                <a:latin typeface="Arial" panose="020B0604020202020204" pitchFamily="34" charset="0"/>
                <a:cs typeface="Arial" panose="020B0604020202020204" pitchFamily="34" charset="0"/>
              </a:rPr>
              <a:t> society to contribute in assisting those who are most </a:t>
            </a:r>
            <a:r>
              <a:rPr lang="en-US" sz="1700" dirty="0" smtClean="0">
                <a:latin typeface="Arial" panose="020B0604020202020204" pitchFamily="34" charset="0"/>
                <a:cs typeface="Arial" panose="020B0604020202020204" pitchFamily="34" charset="0"/>
              </a:rPr>
              <a:t>affected and vulnerable. </a:t>
            </a:r>
            <a:endParaRPr lang="en-US" sz="1700" dirty="0" smtClean="0">
              <a:latin typeface="Arial" panose="020B0604020202020204" pitchFamily="34" charset="0"/>
              <a:cs typeface="Arial" panose="020B0604020202020204" pitchFamily="34" charset="0"/>
            </a:endParaRPr>
          </a:p>
          <a:p>
            <a:pPr marL="755650" marR="1136015" lvl="1" indent="-285750">
              <a:spcBef>
                <a:spcPts val="1600"/>
              </a:spcBef>
              <a:buFont typeface="Arial" panose="020B0604020202020204" pitchFamily="34" charset="0"/>
              <a:buChar char="•"/>
              <a:tabLst>
                <a:tab pos="240665" algn="l"/>
                <a:tab pos="241300" algn="l"/>
              </a:tabLst>
            </a:pPr>
            <a:r>
              <a:rPr lang="en-US" sz="1700" dirty="0" smtClean="0">
                <a:latin typeface="Arial" panose="020B0604020202020204" pitchFamily="34" charset="0"/>
                <a:cs typeface="Arial" panose="020B0604020202020204" pitchFamily="34" charset="0"/>
              </a:rPr>
              <a:t>Introduction of a R500 Billion to stimulate economic recovery and provide social relief </a:t>
            </a:r>
            <a:endParaRPr lang="en-US" sz="1700" dirty="0">
              <a:latin typeface="Arial" panose="020B0604020202020204" pitchFamily="34" charset="0"/>
              <a:cs typeface="Arial" panose="020B0604020202020204" pitchFamily="34" charset="0"/>
            </a:endParaRPr>
          </a:p>
          <a:p>
            <a:pPr marL="755650" marR="1136015" lvl="1" indent="-285750">
              <a:spcBef>
                <a:spcPts val="1600"/>
              </a:spcBef>
              <a:buFont typeface="Arial" panose="020B0604020202020204" pitchFamily="34" charset="0"/>
              <a:buChar char="•"/>
              <a:tabLst>
                <a:tab pos="240665" algn="l"/>
                <a:tab pos="241300" algn="l"/>
              </a:tabLst>
            </a:pPr>
            <a:r>
              <a:rPr lang="en-US" sz="1700" dirty="0">
                <a:latin typeface="Arial" panose="020B0604020202020204" pitchFamily="34" charset="0"/>
                <a:cs typeface="Arial" panose="020B0604020202020204" pitchFamily="34" charset="0"/>
              </a:rPr>
              <a:t>Developed a risk adjusted strategy to facilitate the lifting of the National Lockdown </a:t>
            </a:r>
          </a:p>
          <a:p>
            <a:pPr marL="755650" marR="1136015" lvl="1" indent="-285750">
              <a:spcBef>
                <a:spcPts val="1600"/>
              </a:spcBef>
              <a:buFont typeface="Arial" panose="020B0604020202020204" pitchFamily="34" charset="0"/>
              <a:buChar char="•"/>
              <a:tabLst>
                <a:tab pos="240665" algn="l"/>
                <a:tab pos="241300" algn="l"/>
              </a:tabLst>
            </a:pPr>
            <a:r>
              <a:rPr lang="en-US" sz="1700" dirty="0" smtClean="0">
                <a:latin typeface="Arial" panose="020B0604020202020204" pitchFamily="34" charset="0"/>
                <a:cs typeface="Arial" panose="020B0604020202020204" pitchFamily="34" charset="0"/>
              </a:rPr>
              <a:t>Mass </a:t>
            </a:r>
            <a:r>
              <a:rPr lang="en-US" sz="1700" dirty="0">
                <a:latin typeface="Arial" panose="020B0604020202020204" pitchFamily="34" charset="0"/>
                <a:cs typeface="Arial" panose="020B0604020202020204" pitchFamily="34" charset="0"/>
              </a:rPr>
              <a:t>screening, testing &amp; </a:t>
            </a:r>
            <a:r>
              <a:rPr lang="en-US" sz="1700" dirty="0" smtClean="0">
                <a:latin typeface="Arial" panose="020B0604020202020204" pitchFamily="34" charset="0"/>
                <a:cs typeface="Arial" panose="020B0604020202020204" pitchFamily="34" charset="0"/>
              </a:rPr>
              <a:t>tracing – Enlisted the support of Cuba with expert medical personnel </a:t>
            </a:r>
            <a:endParaRPr lang="en-US" sz="1700" dirty="0">
              <a:latin typeface="Arial" panose="020B0604020202020204" pitchFamily="34" charset="0"/>
              <a:cs typeface="Arial" panose="020B0604020202020204" pitchFamily="34" charset="0"/>
            </a:endParaRPr>
          </a:p>
          <a:p>
            <a:pPr marL="755650" marR="1136015" lvl="1" indent="-285750">
              <a:spcBef>
                <a:spcPts val="1600"/>
              </a:spcBef>
              <a:buFont typeface="Arial" panose="020B0604020202020204" pitchFamily="34" charset="0"/>
              <a:buChar char="•"/>
              <a:tabLst>
                <a:tab pos="240665" algn="l"/>
                <a:tab pos="241300" algn="l"/>
              </a:tabLst>
            </a:pPr>
            <a:r>
              <a:rPr lang="en-US" sz="1700" dirty="0">
                <a:latin typeface="Arial" panose="020B0604020202020204" pitchFamily="34" charset="0"/>
                <a:cs typeface="Arial" panose="020B0604020202020204" pitchFamily="34" charset="0"/>
              </a:rPr>
              <a:t>Intensified awareness </a:t>
            </a:r>
            <a:r>
              <a:rPr lang="en-US" sz="1700" dirty="0" err="1">
                <a:latin typeface="Arial" panose="020B0604020202020204" pitchFamily="34" charset="0"/>
                <a:cs typeface="Arial" panose="020B0604020202020204" pitchFamily="34" charset="0"/>
              </a:rPr>
              <a:t>programme</a:t>
            </a:r>
            <a:r>
              <a:rPr lang="en-US" sz="1700" dirty="0">
                <a:latin typeface="Arial" panose="020B0604020202020204" pitchFamily="34" charset="0"/>
                <a:cs typeface="Arial" panose="020B0604020202020204" pitchFamily="34" charset="0"/>
              </a:rPr>
              <a:t> and regular communication of the decisions of the </a:t>
            </a:r>
            <a:r>
              <a:rPr lang="en-US" sz="1700" dirty="0" smtClean="0">
                <a:latin typeface="Arial" panose="020B0604020202020204" pitchFamily="34" charset="0"/>
                <a:cs typeface="Arial" panose="020B0604020202020204" pitchFamily="34" charset="0"/>
              </a:rPr>
              <a:t>NCCC</a:t>
            </a:r>
          </a:p>
          <a:p>
            <a:pPr marL="298450" marR="1136015" indent="-285750">
              <a:spcBef>
                <a:spcPts val="1600"/>
              </a:spcBef>
              <a:buFont typeface="Wingdings" panose="05000000000000000000" pitchFamily="2" charset="2"/>
              <a:buChar char="§"/>
              <a:tabLst>
                <a:tab pos="240665" algn="l"/>
                <a:tab pos="241300" algn="l"/>
              </a:tabLst>
            </a:pPr>
            <a:r>
              <a:rPr lang="en-US" sz="1700" dirty="0" smtClean="0">
                <a:latin typeface="Arial" panose="020B0604020202020204" pitchFamily="34" charset="0"/>
                <a:cs typeface="Arial" panose="020B0604020202020204" pitchFamily="34" charset="0"/>
              </a:rPr>
              <a:t>The </a:t>
            </a:r>
            <a:r>
              <a:rPr lang="en-US" sz="1700" dirty="0">
                <a:latin typeface="Arial" panose="020B0604020202020204" pitchFamily="34" charset="0"/>
                <a:cs typeface="Arial" panose="020B0604020202020204" pitchFamily="34" charset="0"/>
              </a:rPr>
              <a:t>strategic </a:t>
            </a:r>
            <a:r>
              <a:rPr lang="en-US" sz="1700" dirty="0" smtClean="0">
                <a:latin typeface="Arial" panose="020B0604020202020204" pitchFamily="34" charset="0"/>
                <a:cs typeface="Arial" panose="020B0604020202020204" pitchFamily="34" charset="0"/>
              </a:rPr>
              <a:t>intent of the intervention was to:</a:t>
            </a:r>
          </a:p>
          <a:p>
            <a:pPr marL="698500" lvl="1" indent="-228600">
              <a:spcBef>
                <a:spcPts val="1600"/>
              </a:spcBef>
              <a:buChar char="•"/>
              <a:tabLst>
                <a:tab pos="240665" algn="l"/>
                <a:tab pos="241300" algn="l"/>
              </a:tabLst>
            </a:pPr>
            <a:r>
              <a:rPr lang="en-US" sz="1700" dirty="0" smtClean="0">
                <a:latin typeface="Arial" panose="020B0604020202020204" pitchFamily="34" charset="0"/>
                <a:cs typeface="Arial" panose="020B0604020202020204" pitchFamily="34" charset="0"/>
              </a:rPr>
              <a:t>Curb the spread of the COVID-19</a:t>
            </a:r>
            <a:endParaRPr lang="en-US" sz="1700" dirty="0">
              <a:latin typeface="Arial" panose="020B0604020202020204" pitchFamily="34" charset="0"/>
              <a:cs typeface="Arial" panose="020B0604020202020204" pitchFamily="34" charset="0"/>
            </a:endParaRPr>
          </a:p>
          <a:p>
            <a:pPr marL="698500" lvl="1" indent="-228600">
              <a:spcBef>
                <a:spcPts val="1600"/>
              </a:spcBef>
              <a:buChar char="•"/>
              <a:tabLst>
                <a:tab pos="240665" algn="l"/>
                <a:tab pos="241300" algn="l"/>
              </a:tabLst>
            </a:pPr>
            <a:r>
              <a:rPr lang="en-US" sz="1700" dirty="0" smtClean="0">
                <a:latin typeface="Arial" panose="020B0604020202020204" pitchFamily="34" charset="0"/>
                <a:cs typeface="Arial" panose="020B0604020202020204" pitchFamily="34" charset="0"/>
              </a:rPr>
              <a:t>Provide socio-economic relief for small businesses and Individuals who are most affected</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05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3105" y="562359"/>
            <a:ext cx="4697095" cy="320601"/>
          </a:xfrm>
          <a:prstGeom prst="rect">
            <a:avLst/>
          </a:prstGeom>
        </p:spPr>
        <p:txBody>
          <a:bodyPr vert="horz" wrap="square" lIns="0" tIns="12700" rIns="0" bIns="0" rtlCol="0">
            <a:spAutoFit/>
          </a:bodyPr>
          <a:lstStyle/>
          <a:p>
            <a:pPr marL="12700">
              <a:lnSpc>
                <a:spcPct val="100000"/>
              </a:lnSpc>
              <a:spcBef>
                <a:spcPts val="100"/>
              </a:spcBef>
            </a:pPr>
            <a:r>
              <a:rPr sz="2000" spc="-5" dirty="0"/>
              <a:t>BACKGROUND AND</a:t>
            </a:r>
            <a:r>
              <a:rPr sz="2000" spc="-150" dirty="0"/>
              <a:t> </a:t>
            </a:r>
            <a:r>
              <a:rPr sz="2000" spc="-5" dirty="0" smtClean="0"/>
              <a:t>CONTEXT</a:t>
            </a:r>
            <a:r>
              <a:rPr lang="en-US" sz="2000" spc="-5" dirty="0" smtClean="0"/>
              <a:t> (4) </a:t>
            </a:r>
            <a:endParaRPr sz="2000" dirty="0"/>
          </a:p>
        </p:txBody>
      </p:sp>
      <p:sp>
        <p:nvSpPr>
          <p:cNvPr id="10" name="Slide Number Placeholder 9">
            <a:extLst>
              <a:ext uri="{FF2B5EF4-FFF2-40B4-BE49-F238E27FC236}">
                <a16:creationId xmlns:a16="http://schemas.microsoft.com/office/drawing/2014/main" xmlns="" id="{FBE5F196-167A-EB42-A83C-385EFADAFD13}"/>
              </a:ext>
            </a:extLst>
          </p:cNvPr>
          <p:cNvSpPr>
            <a:spLocks noGrp="1"/>
          </p:cNvSpPr>
          <p:nvPr>
            <p:ph type="sldNum" sz="quarter" idx="7"/>
          </p:nvPr>
        </p:nvSpPr>
        <p:spPr/>
        <p:txBody>
          <a:bodyPr/>
          <a:lstStyle/>
          <a:p>
            <a:fld id="{B6F15528-21DE-4FAA-801E-634DDDAF4B2B}" type="slidenum">
              <a:rPr lang="en-ZA" smtClean="0"/>
              <a:t>5</a:t>
            </a:fld>
            <a:endParaRPr lang="en-ZA"/>
          </a:p>
        </p:txBody>
      </p:sp>
      <p:sp>
        <p:nvSpPr>
          <p:cNvPr id="11" name="Rectangle 10"/>
          <p:cNvSpPr/>
          <p:nvPr/>
        </p:nvSpPr>
        <p:spPr>
          <a:xfrm>
            <a:off x="381000" y="996196"/>
            <a:ext cx="11353800" cy="5773375"/>
          </a:xfrm>
          <a:prstGeom prst="rect">
            <a:avLst/>
          </a:prstGeom>
        </p:spPr>
        <p:txBody>
          <a:bodyPr wrap="square">
            <a:spAutoFit/>
          </a:bodyPr>
          <a:lstStyle/>
          <a:p>
            <a:pPr marL="12700" marR="349250">
              <a:lnSpc>
                <a:spcPct val="100000"/>
              </a:lnSpc>
              <a:spcBef>
                <a:spcPts val="100"/>
              </a:spcBef>
              <a:tabLst>
                <a:tab pos="240665" algn="l"/>
                <a:tab pos="241300" algn="l"/>
              </a:tabLst>
            </a:pPr>
            <a:r>
              <a:rPr lang="en-US" b="1" dirty="0" smtClean="0">
                <a:latin typeface="Arial"/>
                <a:cs typeface="Arial"/>
              </a:rPr>
              <a:t>CONTRIBUTION OF THE DPME </a:t>
            </a:r>
          </a:p>
          <a:p>
            <a:pPr marL="298450" marR="349250" indent="-285750">
              <a:spcBef>
                <a:spcPts val="100"/>
              </a:spcBef>
              <a:buFont typeface="Wingdings" panose="05000000000000000000" pitchFamily="2" charset="2"/>
              <a:buChar char="§"/>
              <a:tabLst>
                <a:tab pos="240665" algn="l"/>
                <a:tab pos="241300" algn="l"/>
              </a:tabLst>
            </a:pPr>
            <a:endParaRPr lang="en-US" dirty="0" smtClean="0">
              <a:latin typeface="Arial"/>
              <a:cs typeface="Arial"/>
            </a:endParaRPr>
          </a:p>
          <a:p>
            <a:pPr marL="298450" marR="349250" indent="-285750">
              <a:spcBef>
                <a:spcPts val="100"/>
              </a:spcBef>
              <a:buFont typeface="Wingdings" panose="05000000000000000000" pitchFamily="2" charset="2"/>
              <a:buChar char="§"/>
              <a:tabLst>
                <a:tab pos="240665" algn="l"/>
                <a:tab pos="241300" algn="l"/>
              </a:tabLst>
            </a:pPr>
            <a:r>
              <a:rPr lang="en-US" dirty="0" smtClean="0">
                <a:latin typeface="Arial"/>
                <a:cs typeface="Arial"/>
              </a:rPr>
              <a:t>The Minister in the Presidency who has the oversight role of the DPME leads the communication of the decision of the NCCC and awareness </a:t>
            </a:r>
            <a:r>
              <a:rPr lang="en-US" dirty="0" err="1" smtClean="0">
                <a:latin typeface="Arial"/>
                <a:cs typeface="Arial"/>
              </a:rPr>
              <a:t>programme</a:t>
            </a:r>
            <a:r>
              <a:rPr lang="en-US" dirty="0" smtClean="0">
                <a:latin typeface="Arial"/>
                <a:cs typeface="Arial"/>
              </a:rPr>
              <a:t>.</a:t>
            </a:r>
          </a:p>
          <a:p>
            <a:pPr marL="298450" marR="349250" indent="-285750">
              <a:spcBef>
                <a:spcPts val="100"/>
              </a:spcBef>
              <a:buFont typeface="Wingdings" panose="05000000000000000000" pitchFamily="2" charset="2"/>
              <a:buChar char="§"/>
              <a:tabLst>
                <a:tab pos="240665" algn="l"/>
                <a:tab pos="241300" algn="l"/>
              </a:tabLst>
            </a:pPr>
            <a:endParaRPr lang="en-US" dirty="0" smtClean="0">
              <a:latin typeface="Arial"/>
              <a:cs typeface="Arial"/>
            </a:endParaRPr>
          </a:p>
          <a:p>
            <a:pPr marL="298450" marR="349250" indent="-285750">
              <a:spcBef>
                <a:spcPts val="100"/>
              </a:spcBef>
              <a:buFont typeface="Wingdings" panose="05000000000000000000" pitchFamily="2" charset="2"/>
              <a:buChar char="§"/>
              <a:tabLst>
                <a:tab pos="240665" algn="l"/>
                <a:tab pos="241300" algn="l"/>
              </a:tabLst>
            </a:pPr>
            <a:r>
              <a:rPr lang="en-US" dirty="0" smtClean="0">
                <a:latin typeface="Arial"/>
                <a:cs typeface="Arial"/>
              </a:rPr>
              <a:t>The officials, who are experts in various sectors, </a:t>
            </a:r>
            <a:r>
              <a:rPr lang="en-US" dirty="0">
                <a:latin typeface="Arial"/>
                <a:cs typeface="Arial"/>
              </a:rPr>
              <a:t>are involved in the </a:t>
            </a:r>
            <a:r>
              <a:rPr lang="en-US" dirty="0" smtClean="0">
                <a:latin typeface="Arial"/>
                <a:cs typeface="Arial"/>
              </a:rPr>
              <a:t>different </a:t>
            </a:r>
            <a:r>
              <a:rPr lang="en-US" dirty="0" err="1" smtClean="0">
                <a:latin typeface="Arial"/>
                <a:cs typeface="Arial"/>
              </a:rPr>
              <a:t>NatJoints</a:t>
            </a:r>
            <a:r>
              <a:rPr lang="en-US" dirty="0" smtClean="0">
                <a:latin typeface="Arial"/>
                <a:cs typeface="Arial"/>
              </a:rPr>
              <a:t> Work </a:t>
            </a:r>
            <a:r>
              <a:rPr lang="en-US" dirty="0" err="1" smtClean="0">
                <a:latin typeface="Arial"/>
                <a:cs typeface="Arial"/>
              </a:rPr>
              <a:t>streamS</a:t>
            </a:r>
            <a:r>
              <a:rPr lang="en-US" dirty="0" smtClean="0">
                <a:latin typeface="Arial"/>
                <a:cs typeface="Arial"/>
              </a:rPr>
              <a:t> </a:t>
            </a:r>
            <a:r>
              <a:rPr lang="en-US" dirty="0" smtClean="0">
                <a:latin typeface="Arial"/>
                <a:cs typeface="Arial"/>
              </a:rPr>
              <a:t>by </a:t>
            </a:r>
            <a:r>
              <a:rPr lang="en-US" dirty="0">
                <a:latin typeface="Arial"/>
                <a:cs typeface="Arial"/>
              </a:rPr>
              <a:t>providing advisory and monitoring services</a:t>
            </a:r>
            <a:r>
              <a:rPr lang="en-US" dirty="0" smtClean="0">
                <a:latin typeface="Arial"/>
                <a:cs typeface="Arial"/>
              </a:rPr>
              <a:t>.</a:t>
            </a:r>
          </a:p>
          <a:p>
            <a:pPr marL="12700" marR="349250">
              <a:spcBef>
                <a:spcPts val="100"/>
              </a:spcBef>
              <a:tabLst>
                <a:tab pos="240665" algn="l"/>
                <a:tab pos="241300" algn="l"/>
              </a:tabLst>
            </a:pPr>
            <a:endParaRPr lang="en-ZA" dirty="0">
              <a:latin typeface="Arial"/>
              <a:cs typeface="Arial"/>
            </a:endParaRPr>
          </a:p>
          <a:p>
            <a:pPr marL="298450" marR="349250" indent="-285750">
              <a:spcBef>
                <a:spcPts val="100"/>
              </a:spcBef>
              <a:buFont typeface="Wingdings" panose="05000000000000000000" pitchFamily="2" charset="2"/>
              <a:buChar char="§"/>
              <a:tabLst>
                <a:tab pos="240665" algn="l"/>
                <a:tab pos="241300" algn="l"/>
              </a:tabLst>
            </a:pPr>
            <a:r>
              <a:rPr lang="en-ZA" dirty="0">
                <a:latin typeface="Arial"/>
                <a:cs typeface="Arial"/>
              </a:rPr>
              <a:t>The Department is also developing a framework for monitoring the </a:t>
            </a:r>
            <a:r>
              <a:rPr lang="en-ZA" dirty="0" smtClean="0">
                <a:latin typeface="Arial"/>
                <a:cs typeface="Arial"/>
              </a:rPr>
              <a:t>COVID-19 response </a:t>
            </a:r>
            <a:r>
              <a:rPr lang="en-ZA" dirty="0">
                <a:latin typeface="Arial"/>
                <a:cs typeface="Arial"/>
              </a:rPr>
              <a:t>plans and documenting the </a:t>
            </a:r>
            <a:r>
              <a:rPr lang="en-ZA" dirty="0" smtClean="0">
                <a:latin typeface="Arial"/>
                <a:cs typeface="Arial"/>
              </a:rPr>
              <a:t>lessons. This process will culminate in the development of </a:t>
            </a:r>
            <a:r>
              <a:rPr lang="en-ZA" dirty="0">
                <a:latin typeface="Arial"/>
                <a:cs typeface="Arial"/>
              </a:rPr>
              <a:t>a Country </a:t>
            </a:r>
            <a:r>
              <a:rPr lang="en-ZA" dirty="0" smtClean="0">
                <a:latin typeface="Arial"/>
                <a:cs typeface="Arial"/>
              </a:rPr>
              <a:t>Report.</a:t>
            </a:r>
          </a:p>
          <a:p>
            <a:pPr marL="298450" marR="349250" indent="-285750">
              <a:spcBef>
                <a:spcPts val="100"/>
              </a:spcBef>
              <a:buFont typeface="Wingdings" panose="05000000000000000000" pitchFamily="2" charset="2"/>
              <a:buChar char="§"/>
              <a:tabLst>
                <a:tab pos="240665" algn="l"/>
                <a:tab pos="241300" algn="l"/>
              </a:tabLst>
            </a:pPr>
            <a:endParaRPr lang="en-ZA" dirty="0">
              <a:latin typeface="Arial"/>
              <a:cs typeface="Arial"/>
            </a:endParaRPr>
          </a:p>
          <a:p>
            <a:pPr marL="298450" marR="349250" indent="-285750">
              <a:spcBef>
                <a:spcPts val="100"/>
              </a:spcBef>
              <a:buFont typeface="Wingdings" panose="05000000000000000000" pitchFamily="2" charset="2"/>
              <a:buChar char="§"/>
              <a:tabLst>
                <a:tab pos="240665" algn="l"/>
                <a:tab pos="241300" algn="l"/>
              </a:tabLst>
            </a:pPr>
            <a:r>
              <a:rPr lang="en-ZA" dirty="0" smtClean="0">
                <a:latin typeface="Arial"/>
                <a:cs typeface="Arial"/>
              </a:rPr>
              <a:t>Internally, a steering committee has been set up to ensure business continuity and safety of the </a:t>
            </a:r>
            <a:r>
              <a:rPr lang="en-ZA" dirty="0" smtClean="0">
                <a:latin typeface="Arial"/>
                <a:cs typeface="Arial"/>
              </a:rPr>
              <a:t>employees in line with regulations. </a:t>
            </a:r>
            <a:endParaRPr lang="en-ZA" dirty="0" smtClean="0">
              <a:latin typeface="Arial"/>
              <a:cs typeface="Arial"/>
            </a:endParaRPr>
          </a:p>
          <a:p>
            <a:pPr marL="298450" marR="349250" indent="-285750">
              <a:spcBef>
                <a:spcPts val="100"/>
              </a:spcBef>
              <a:buFont typeface="Wingdings" panose="05000000000000000000" pitchFamily="2" charset="2"/>
              <a:buChar char="§"/>
              <a:tabLst>
                <a:tab pos="240665" algn="l"/>
                <a:tab pos="241300" algn="l"/>
              </a:tabLst>
            </a:pPr>
            <a:endParaRPr lang="en-ZA" dirty="0">
              <a:latin typeface="Arial"/>
              <a:cs typeface="Arial"/>
            </a:endParaRPr>
          </a:p>
          <a:p>
            <a:pPr marL="12700" marR="349250">
              <a:spcBef>
                <a:spcPts val="100"/>
              </a:spcBef>
              <a:tabLst>
                <a:tab pos="240665" algn="l"/>
                <a:tab pos="241300" algn="l"/>
              </a:tabLst>
            </a:pPr>
            <a:r>
              <a:rPr lang="en-US" b="1" dirty="0">
                <a:latin typeface="Arial"/>
                <a:cs typeface="Arial"/>
              </a:rPr>
              <a:t>IMPACT OF COVID-19 PANDEMIC ON GOVERNMENT PLANNING </a:t>
            </a:r>
            <a:r>
              <a:rPr lang="en-US" b="1" dirty="0" smtClean="0">
                <a:latin typeface="Arial"/>
                <a:cs typeface="Arial"/>
              </a:rPr>
              <a:t>SYSTEM</a:t>
            </a:r>
          </a:p>
          <a:p>
            <a:pPr marL="12700" marR="349250">
              <a:spcBef>
                <a:spcPts val="100"/>
              </a:spcBef>
              <a:tabLst>
                <a:tab pos="240665" algn="l"/>
                <a:tab pos="241300" algn="l"/>
              </a:tabLst>
            </a:pPr>
            <a:endParaRPr lang="en-US" dirty="0">
              <a:latin typeface="Arial"/>
              <a:cs typeface="Arial"/>
            </a:endParaRPr>
          </a:p>
          <a:p>
            <a:pPr marL="298450" marR="349250" lvl="0" indent="-285750">
              <a:buFont typeface="Wingdings" panose="05000000000000000000" pitchFamily="2" charset="2"/>
              <a:buChar char="§"/>
              <a:tabLst>
                <a:tab pos="240665" algn="l"/>
                <a:tab pos="241300" algn="l"/>
              </a:tabLst>
            </a:pPr>
            <a:r>
              <a:rPr lang="en-US" dirty="0">
                <a:solidFill>
                  <a:prstClr val="black"/>
                </a:solidFill>
                <a:latin typeface="Arial"/>
                <a:cs typeface="Arial"/>
              </a:rPr>
              <a:t>The extent of the pressure brought to bear by the pandemic is yet to be quantified</a:t>
            </a:r>
            <a:r>
              <a:rPr lang="en-US" dirty="0" smtClean="0">
                <a:solidFill>
                  <a:prstClr val="black"/>
                </a:solidFill>
                <a:latin typeface="Arial"/>
                <a:cs typeface="Arial"/>
              </a:rPr>
              <a:t>.</a:t>
            </a:r>
          </a:p>
          <a:p>
            <a:pPr marL="12700" marR="349250" lvl="0">
              <a:tabLst>
                <a:tab pos="240665" algn="l"/>
                <a:tab pos="241300" algn="l"/>
              </a:tabLst>
            </a:pPr>
            <a:endParaRPr lang="en-US" dirty="0">
              <a:solidFill>
                <a:prstClr val="black"/>
              </a:solidFill>
              <a:latin typeface="Arial"/>
              <a:cs typeface="Arial"/>
            </a:endParaRPr>
          </a:p>
          <a:p>
            <a:pPr marL="298450" marR="349250" lvl="0" indent="-285750">
              <a:buFont typeface="Wingdings" panose="05000000000000000000" pitchFamily="2" charset="2"/>
              <a:buChar char="§"/>
              <a:tabLst>
                <a:tab pos="240665" algn="l"/>
                <a:tab pos="241300" algn="l"/>
              </a:tabLst>
            </a:pPr>
            <a:r>
              <a:rPr lang="en-US" dirty="0" smtClean="0">
                <a:solidFill>
                  <a:prstClr val="black"/>
                </a:solidFill>
                <a:latin typeface="Arial"/>
                <a:cs typeface="Arial"/>
              </a:rPr>
              <a:t>It is inevitable that the tabled Strategic and Annual Plans will  be negatively impacted and therefore there may be a need for revision.</a:t>
            </a:r>
            <a:endParaRPr lang="en-US" dirty="0">
              <a:latin typeface="Arial"/>
              <a:cs typeface="Arial"/>
            </a:endParaRPr>
          </a:p>
        </p:txBody>
      </p:sp>
    </p:spTree>
    <p:extLst>
      <p:ext uri="{BB962C8B-B14F-4D97-AF65-F5344CB8AC3E}">
        <p14:creationId xmlns:p14="http://schemas.microsoft.com/office/powerpoint/2010/main" val="244875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7188" y="1843176"/>
            <a:ext cx="1246505" cy="138430"/>
          </a:xfrm>
          <a:custGeom>
            <a:avLst/>
            <a:gdLst/>
            <a:ahLst/>
            <a:cxnLst/>
            <a:rect l="l" t="t" r="r" b="b"/>
            <a:pathLst>
              <a:path w="1246505" h="138430">
                <a:moveTo>
                  <a:pt x="0" y="138023"/>
                </a:moveTo>
                <a:lnTo>
                  <a:pt x="0" y="0"/>
                </a:lnTo>
                <a:lnTo>
                  <a:pt x="1246263" y="0"/>
                </a:lnTo>
                <a:lnTo>
                  <a:pt x="1246263" y="138023"/>
                </a:lnTo>
              </a:path>
            </a:pathLst>
          </a:custGeom>
          <a:ln w="12700">
            <a:solidFill>
              <a:srgbClr val="000000"/>
            </a:solidFill>
          </a:ln>
        </p:spPr>
        <p:txBody>
          <a:bodyPr wrap="square" lIns="0" tIns="0" rIns="0" bIns="0" rtlCol="0"/>
          <a:lstStyle/>
          <a:p>
            <a:endParaRPr/>
          </a:p>
        </p:txBody>
      </p:sp>
      <p:sp>
        <p:nvSpPr>
          <p:cNvPr id="3" name="object 3"/>
          <p:cNvSpPr/>
          <p:nvPr/>
        </p:nvSpPr>
        <p:spPr>
          <a:xfrm>
            <a:off x="2826350" y="1843176"/>
            <a:ext cx="4711700" cy="138430"/>
          </a:xfrm>
          <a:custGeom>
            <a:avLst/>
            <a:gdLst/>
            <a:ahLst/>
            <a:cxnLst/>
            <a:rect l="l" t="t" r="r" b="b"/>
            <a:pathLst>
              <a:path w="4711700" h="138430">
                <a:moveTo>
                  <a:pt x="0" y="138023"/>
                </a:moveTo>
                <a:lnTo>
                  <a:pt x="0" y="0"/>
                </a:lnTo>
                <a:lnTo>
                  <a:pt x="4711700" y="0"/>
                </a:lnTo>
                <a:lnTo>
                  <a:pt x="4711700" y="138023"/>
                </a:lnTo>
              </a:path>
            </a:pathLst>
          </a:custGeom>
          <a:ln w="12699">
            <a:solidFill>
              <a:srgbClr val="000000"/>
            </a:solidFill>
          </a:ln>
        </p:spPr>
        <p:txBody>
          <a:bodyPr wrap="square" lIns="0" tIns="0" rIns="0" bIns="0" rtlCol="0"/>
          <a:lstStyle/>
          <a:p>
            <a:endParaRPr/>
          </a:p>
        </p:txBody>
      </p:sp>
      <p:sp>
        <p:nvSpPr>
          <p:cNvPr id="4" name="object 4"/>
          <p:cNvSpPr/>
          <p:nvPr/>
        </p:nvSpPr>
        <p:spPr>
          <a:xfrm>
            <a:off x="7626949" y="1843176"/>
            <a:ext cx="3322954" cy="138430"/>
          </a:xfrm>
          <a:custGeom>
            <a:avLst/>
            <a:gdLst/>
            <a:ahLst/>
            <a:cxnLst/>
            <a:rect l="l" t="t" r="r" b="b"/>
            <a:pathLst>
              <a:path w="3322954" h="138430">
                <a:moveTo>
                  <a:pt x="0" y="138023"/>
                </a:moveTo>
                <a:lnTo>
                  <a:pt x="0" y="0"/>
                </a:lnTo>
                <a:lnTo>
                  <a:pt x="3322713" y="0"/>
                </a:lnTo>
                <a:lnTo>
                  <a:pt x="3322713" y="138023"/>
                </a:lnTo>
              </a:path>
            </a:pathLst>
          </a:custGeom>
          <a:ln w="12700">
            <a:solidFill>
              <a:srgbClr val="000000"/>
            </a:solidFill>
          </a:ln>
        </p:spPr>
        <p:txBody>
          <a:bodyPr wrap="square" lIns="0" tIns="0" rIns="0" bIns="0" rtlCol="0"/>
          <a:lstStyle/>
          <a:p>
            <a:endParaRPr/>
          </a:p>
        </p:txBody>
      </p:sp>
      <p:sp>
        <p:nvSpPr>
          <p:cNvPr id="5" name="object 5"/>
          <p:cNvSpPr/>
          <p:nvPr/>
        </p:nvSpPr>
        <p:spPr>
          <a:xfrm>
            <a:off x="2598013" y="3529558"/>
            <a:ext cx="114300" cy="18299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4070007" y="3529558"/>
            <a:ext cx="114300" cy="1829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5444185" y="3529558"/>
            <a:ext cx="114300" cy="18299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6820764" y="3529558"/>
            <a:ext cx="114300" cy="18299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197342" y="3529558"/>
            <a:ext cx="114300" cy="18299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9579432" y="3529558"/>
            <a:ext cx="114300" cy="18299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txBox="1">
            <a:spLocks noGrp="1"/>
          </p:cNvSpPr>
          <p:nvPr>
            <p:ph type="title"/>
          </p:nvPr>
        </p:nvSpPr>
        <p:spPr>
          <a:xfrm>
            <a:off x="597499" y="562359"/>
            <a:ext cx="11061101" cy="320601"/>
          </a:xfrm>
          <a:prstGeom prst="rect">
            <a:avLst/>
          </a:prstGeom>
        </p:spPr>
        <p:txBody>
          <a:bodyPr vert="horz" wrap="square" lIns="0" tIns="12700" rIns="0" bIns="0" rtlCol="0">
            <a:spAutoFit/>
          </a:bodyPr>
          <a:lstStyle/>
          <a:p>
            <a:pPr marL="12700">
              <a:lnSpc>
                <a:spcPct val="100000"/>
              </a:lnSpc>
              <a:spcBef>
                <a:spcPts val="100"/>
              </a:spcBef>
            </a:pPr>
            <a:r>
              <a:rPr lang="en-ZA" sz="2000" dirty="0"/>
              <a:t>The national governments planning </a:t>
            </a:r>
            <a:r>
              <a:rPr lang="en-ZA" sz="2000" dirty="0" smtClean="0"/>
              <a:t>process Informing Strategic Plans and AAPs</a:t>
            </a:r>
            <a:endParaRPr sz="2000" dirty="0"/>
          </a:p>
        </p:txBody>
      </p:sp>
      <p:sp>
        <p:nvSpPr>
          <p:cNvPr id="12" name="object 12"/>
          <p:cNvSpPr txBox="1"/>
          <p:nvPr/>
        </p:nvSpPr>
        <p:spPr>
          <a:xfrm>
            <a:off x="1445450" y="1278080"/>
            <a:ext cx="830580" cy="391160"/>
          </a:xfrm>
          <a:prstGeom prst="rect">
            <a:avLst/>
          </a:prstGeom>
        </p:spPr>
        <p:txBody>
          <a:bodyPr vert="horz" wrap="square" lIns="0" tIns="12700" rIns="0" bIns="0" rtlCol="0">
            <a:spAutoFit/>
          </a:bodyPr>
          <a:lstStyle/>
          <a:p>
            <a:pPr marL="12700" marR="5080" indent="100965">
              <a:lnSpc>
                <a:spcPct val="100000"/>
              </a:lnSpc>
              <a:spcBef>
                <a:spcPts val="100"/>
              </a:spcBef>
            </a:pPr>
            <a:r>
              <a:rPr sz="1200" b="1" dirty="0">
                <a:latin typeface="Arial"/>
                <a:cs typeface="Arial"/>
              </a:rPr>
              <a:t>Policy &amp;  Legislation</a:t>
            </a:r>
            <a:endParaRPr sz="1200" dirty="0">
              <a:latin typeface="Arial"/>
              <a:cs typeface="Arial"/>
            </a:endParaRPr>
          </a:p>
        </p:txBody>
      </p:sp>
      <p:sp>
        <p:nvSpPr>
          <p:cNvPr id="13" name="object 13"/>
          <p:cNvSpPr txBox="1"/>
          <p:nvPr/>
        </p:nvSpPr>
        <p:spPr>
          <a:xfrm>
            <a:off x="1242720" y="2115146"/>
            <a:ext cx="1247775" cy="3572510"/>
          </a:xfrm>
          <a:prstGeom prst="rect">
            <a:avLst/>
          </a:prstGeom>
          <a:solidFill>
            <a:srgbClr val="F58220"/>
          </a:solidFill>
        </p:spPr>
        <p:txBody>
          <a:bodyPr vert="horz" wrap="square" lIns="0" tIns="6985" rIns="0" bIns="0" rtlCol="0">
            <a:spAutoFit/>
          </a:bodyPr>
          <a:lstStyle/>
          <a:p>
            <a:pPr>
              <a:lnSpc>
                <a:spcPct val="100000"/>
              </a:lnSpc>
              <a:spcBef>
                <a:spcPts val="55"/>
              </a:spcBef>
            </a:pPr>
            <a:endParaRPr sz="900" dirty="0">
              <a:latin typeface="Times New Roman"/>
              <a:cs typeface="Times New Roman"/>
            </a:endParaRPr>
          </a:p>
          <a:p>
            <a:pPr marL="160020" marR="287020">
              <a:lnSpc>
                <a:spcPct val="100000"/>
              </a:lnSpc>
            </a:pPr>
            <a:r>
              <a:rPr sz="900" b="1" spc="-5" dirty="0">
                <a:latin typeface="Arial"/>
                <a:cs typeface="Arial"/>
              </a:rPr>
              <a:t>Constitution  </a:t>
            </a:r>
            <a:r>
              <a:rPr sz="900" b="1" spc="-10" dirty="0">
                <a:latin typeface="Arial"/>
                <a:cs typeface="Arial"/>
              </a:rPr>
              <a:t>Policy, </a:t>
            </a:r>
            <a:r>
              <a:rPr sz="900" b="1" dirty="0">
                <a:latin typeface="Arial"/>
                <a:cs typeface="Arial"/>
              </a:rPr>
              <a:t>Laws</a:t>
            </a:r>
            <a:r>
              <a:rPr sz="900" b="1" spc="-90" dirty="0">
                <a:latin typeface="Arial"/>
                <a:cs typeface="Arial"/>
              </a:rPr>
              <a:t> </a:t>
            </a:r>
            <a:r>
              <a:rPr sz="900" b="1" dirty="0">
                <a:latin typeface="Arial"/>
                <a:cs typeface="Arial"/>
              </a:rPr>
              <a:t>&amp;  </a:t>
            </a:r>
            <a:r>
              <a:rPr sz="900" b="1" spc="-5" dirty="0">
                <a:latin typeface="Arial"/>
                <a:cs typeface="Arial"/>
              </a:rPr>
              <a:t>Regulations  </a:t>
            </a:r>
            <a:r>
              <a:rPr sz="900" b="1" dirty="0">
                <a:latin typeface="Arial"/>
                <a:cs typeface="Arial"/>
              </a:rPr>
              <a:t>Global;  </a:t>
            </a:r>
            <a:r>
              <a:rPr sz="900" b="1" spc="-5" dirty="0">
                <a:latin typeface="Arial"/>
                <a:cs typeface="Arial"/>
              </a:rPr>
              <a:t>Continental  and Regional  commitments  </a:t>
            </a:r>
            <a:r>
              <a:rPr sz="900" b="1" dirty="0">
                <a:latin typeface="Arial"/>
                <a:cs typeface="Arial"/>
              </a:rPr>
              <a:t>Indicative  Strategic  </a:t>
            </a:r>
            <a:r>
              <a:rPr sz="900" b="1" spc="-5" dirty="0">
                <a:latin typeface="Arial"/>
                <a:cs typeface="Arial"/>
              </a:rPr>
              <a:t>Development  </a:t>
            </a:r>
            <a:r>
              <a:rPr sz="900" b="1" dirty="0">
                <a:latin typeface="Arial"/>
                <a:cs typeface="Arial"/>
              </a:rPr>
              <a:t>Plan</a:t>
            </a:r>
            <a:r>
              <a:rPr sz="900" b="1" spc="-35" dirty="0">
                <a:latin typeface="Arial"/>
                <a:cs typeface="Arial"/>
              </a:rPr>
              <a:t> </a:t>
            </a:r>
            <a:r>
              <a:rPr sz="900" b="1" dirty="0">
                <a:latin typeface="Arial"/>
                <a:cs typeface="Arial"/>
              </a:rPr>
              <a:t>(RISDP).</a:t>
            </a:r>
            <a:endParaRPr sz="900" dirty="0">
              <a:latin typeface="Arial"/>
              <a:cs typeface="Arial"/>
            </a:endParaRPr>
          </a:p>
          <a:p>
            <a:pPr marL="388620" indent="-229235">
              <a:lnSpc>
                <a:spcPct val="100000"/>
              </a:lnSpc>
              <a:buChar char="•"/>
              <a:tabLst>
                <a:tab pos="388620" algn="l"/>
                <a:tab pos="389255" algn="l"/>
              </a:tabLst>
            </a:pPr>
            <a:r>
              <a:rPr sz="900" dirty="0">
                <a:latin typeface="Arial"/>
                <a:cs typeface="Arial"/>
              </a:rPr>
              <a:t>SDGs</a:t>
            </a:r>
          </a:p>
          <a:p>
            <a:pPr marL="388620" indent="-229235">
              <a:lnSpc>
                <a:spcPct val="100000"/>
              </a:lnSpc>
              <a:buChar char="•"/>
              <a:tabLst>
                <a:tab pos="388620" algn="l"/>
                <a:tab pos="389255" algn="l"/>
              </a:tabLst>
            </a:pPr>
            <a:r>
              <a:rPr sz="900" dirty="0">
                <a:latin typeface="Arial"/>
                <a:cs typeface="Arial"/>
              </a:rPr>
              <a:t>Agenda</a:t>
            </a:r>
            <a:r>
              <a:rPr sz="900" spc="-10" dirty="0">
                <a:latin typeface="Arial"/>
                <a:cs typeface="Arial"/>
              </a:rPr>
              <a:t> </a:t>
            </a:r>
            <a:r>
              <a:rPr sz="900" spc="-5" dirty="0">
                <a:latin typeface="Arial"/>
                <a:cs typeface="Arial"/>
              </a:rPr>
              <a:t>63</a:t>
            </a:r>
            <a:endParaRPr sz="900" dirty="0">
              <a:latin typeface="Arial"/>
              <a:cs typeface="Arial"/>
            </a:endParaRPr>
          </a:p>
          <a:p>
            <a:pPr marL="388620" marR="177165" indent="-228600">
              <a:lnSpc>
                <a:spcPct val="100000"/>
              </a:lnSpc>
              <a:buChar char="•"/>
              <a:tabLst>
                <a:tab pos="388620" algn="l"/>
                <a:tab pos="389255" algn="l"/>
              </a:tabLst>
            </a:pPr>
            <a:r>
              <a:rPr sz="900" dirty="0">
                <a:latin typeface="Arial"/>
                <a:cs typeface="Arial"/>
              </a:rPr>
              <a:t>Southern  African  </a:t>
            </a:r>
            <a:r>
              <a:rPr sz="900" spc="-5" dirty="0">
                <a:latin typeface="Arial"/>
                <a:cs typeface="Arial"/>
              </a:rPr>
              <a:t>Development  </a:t>
            </a:r>
            <a:r>
              <a:rPr sz="900" spc="-10" dirty="0">
                <a:latin typeface="Arial"/>
                <a:cs typeface="Arial"/>
              </a:rPr>
              <a:t>Community’s  </a:t>
            </a:r>
            <a:r>
              <a:rPr sz="900" dirty="0">
                <a:latin typeface="Arial"/>
                <a:cs typeface="Arial"/>
              </a:rPr>
              <a:t>(SADC)  </a:t>
            </a:r>
            <a:r>
              <a:rPr sz="900" spc="-5" dirty="0">
                <a:latin typeface="Arial"/>
                <a:cs typeface="Arial"/>
              </a:rPr>
              <a:t>Regional  Development  </a:t>
            </a:r>
            <a:r>
              <a:rPr sz="900" dirty="0">
                <a:latin typeface="Arial"/>
                <a:cs typeface="Arial"/>
              </a:rPr>
              <a:t>Plan</a:t>
            </a:r>
          </a:p>
        </p:txBody>
      </p:sp>
      <p:sp>
        <p:nvSpPr>
          <p:cNvPr id="14" name="object 14"/>
          <p:cNvSpPr txBox="1"/>
          <p:nvPr/>
        </p:nvSpPr>
        <p:spPr>
          <a:xfrm>
            <a:off x="2820428" y="2115146"/>
            <a:ext cx="1247775" cy="2828925"/>
          </a:xfrm>
          <a:prstGeom prst="rect">
            <a:avLst/>
          </a:prstGeom>
          <a:solidFill>
            <a:srgbClr val="CCCCCC"/>
          </a:solidFill>
        </p:spPr>
        <p:txBody>
          <a:bodyPr vert="horz" wrap="square" lIns="0" tIns="6985" rIns="0" bIns="0" rtlCol="0">
            <a:spAutoFit/>
          </a:bodyPr>
          <a:lstStyle/>
          <a:p>
            <a:pPr>
              <a:lnSpc>
                <a:spcPct val="100000"/>
              </a:lnSpc>
              <a:spcBef>
                <a:spcPts val="55"/>
              </a:spcBef>
            </a:pPr>
            <a:endParaRPr sz="900">
              <a:latin typeface="Times New Roman"/>
              <a:cs typeface="Times New Roman"/>
            </a:endParaRPr>
          </a:p>
          <a:p>
            <a:pPr marL="151765" marR="389255">
              <a:lnSpc>
                <a:spcPct val="100000"/>
              </a:lnSpc>
            </a:pPr>
            <a:r>
              <a:rPr sz="900" b="1" spc="-5" dirty="0">
                <a:latin typeface="Arial"/>
                <a:cs typeface="Arial"/>
              </a:rPr>
              <a:t>National  Commitment</a:t>
            </a:r>
            <a:endParaRPr sz="900">
              <a:latin typeface="Arial"/>
              <a:cs typeface="Arial"/>
            </a:endParaRPr>
          </a:p>
          <a:p>
            <a:pPr marL="380365" indent="-229235">
              <a:lnSpc>
                <a:spcPct val="100000"/>
              </a:lnSpc>
              <a:buChar char="•"/>
              <a:tabLst>
                <a:tab pos="380365" algn="l"/>
                <a:tab pos="381000" algn="l"/>
              </a:tabLst>
            </a:pPr>
            <a:r>
              <a:rPr sz="900" b="1" spc="-5" dirty="0">
                <a:latin typeface="Arial"/>
                <a:cs typeface="Arial"/>
              </a:rPr>
              <a:t>NDP</a:t>
            </a:r>
            <a:endParaRPr sz="900">
              <a:latin typeface="Arial"/>
              <a:cs typeface="Arial"/>
            </a:endParaRPr>
          </a:p>
          <a:p>
            <a:pPr marL="380365" indent="-229235">
              <a:lnSpc>
                <a:spcPct val="100000"/>
              </a:lnSpc>
              <a:buChar char="•"/>
              <a:tabLst>
                <a:tab pos="380365" algn="l"/>
                <a:tab pos="381000" algn="l"/>
              </a:tabLst>
            </a:pPr>
            <a:r>
              <a:rPr sz="900" b="1" dirty="0">
                <a:latin typeface="Arial"/>
                <a:cs typeface="Arial"/>
              </a:rPr>
              <a:t>Sector</a:t>
            </a:r>
            <a:r>
              <a:rPr sz="900" b="1" spc="-20" dirty="0">
                <a:latin typeface="Arial"/>
                <a:cs typeface="Arial"/>
              </a:rPr>
              <a:t> </a:t>
            </a:r>
            <a:r>
              <a:rPr sz="900" b="1" dirty="0">
                <a:latin typeface="Arial"/>
                <a:cs typeface="Arial"/>
              </a:rPr>
              <a:t>Plans</a:t>
            </a:r>
            <a:endParaRPr sz="900">
              <a:latin typeface="Arial"/>
              <a:cs typeface="Arial"/>
            </a:endParaRPr>
          </a:p>
          <a:p>
            <a:pPr marL="380365" marR="185420" indent="-228600">
              <a:lnSpc>
                <a:spcPct val="100000"/>
              </a:lnSpc>
              <a:buChar char="•"/>
              <a:tabLst>
                <a:tab pos="380365" algn="l"/>
                <a:tab pos="381000" algn="l"/>
              </a:tabLst>
            </a:pPr>
            <a:r>
              <a:rPr sz="900" b="1" dirty="0">
                <a:latin typeface="Arial"/>
                <a:cs typeface="Arial"/>
              </a:rPr>
              <a:t>Seven  Government  Priorities</a:t>
            </a:r>
            <a:endParaRPr sz="900">
              <a:latin typeface="Arial"/>
              <a:cs typeface="Arial"/>
            </a:endParaRPr>
          </a:p>
        </p:txBody>
      </p:sp>
      <p:sp>
        <p:nvSpPr>
          <p:cNvPr id="15" name="object 15"/>
          <p:cNvSpPr txBox="1"/>
          <p:nvPr/>
        </p:nvSpPr>
        <p:spPr>
          <a:xfrm>
            <a:off x="4197006" y="2115146"/>
            <a:ext cx="1247775" cy="2828925"/>
          </a:xfrm>
          <a:prstGeom prst="rect">
            <a:avLst/>
          </a:prstGeom>
          <a:solidFill>
            <a:srgbClr val="C1DDD2"/>
          </a:solidFill>
        </p:spPr>
        <p:txBody>
          <a:bodyPr vert="horz" wrap="square" lIns="0" tIns="6985" rIns="0" bIns="0" rtlCol="0">
            <a:spAutoFit/>
          </a:bodyPr>
          <a:lstStyle/>
          <a:p>
            <a:pPr>
              <a:lnSpc>
                <a:spcPct val="100000"/>
              </a:lnSpc>
              <a:spcBef>
                <a:spcPts val="55"/>
              </a:spcBef>
            </a:pPr>
            <a:endParaRPr sz="900">
              <a:latin typeface="Times New Roman"/>
              <a:cs typeface="Times New Roman"/>
            </a:endParaRPr>
          </a:p>
          <a:p>
            <a:pPr marL="120650" marR="377825">
              <a:lnSpc>
                <a:spcPct val="100000"/>
              </a:lnSpc>
            </a:pPr>
            <a:r>
              <a:rPr sz="900" b="1" dirty="0">
                <a:latin typeface="Arial"/>
                <a:cs typeface="Arial"/>
              </a:rPr>
              <a:t>Medium-</a:t>
            </a:r>
            <a:r>
              <a:rPr sz="900" b="1" spc="-70" dirty="0">
                <a:latin typeface="Arial"/>
                <a:cs typeface="Arial"/>
              </a:rPr>
              <a:t>T</a:t>
            </a:r>
            <a:r>
              <a:rPr sz="900" b="1" spc="-5" dirty="0">
                <a:latin typeface="Arial"/>
                <a:cs typeface="Arial"/>
              </a:rPr>
              <a:t>erm  </a:t>
            </a:r>
            <a:r>
              <a:rPr sz="900" b="1" dirty="0">
                <a:latin typeface="Arial"/>
                <a:cs typeface="Arial"/>
              </a:rPr>
              <a:t>Strategic  Framework</a:t>
            </a:r>
            <a:endParaRPr sz="9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spcBef>
                <a:spcPts val="20"/>
              </a:spcBef>
            </a:pPr>
            <a:endParaRPr sz="800">
              <a:latin typeface="Arial"/>
              <a:cs typeface="Arial"/>
            </a:endParaRPr>
          </a:p>
          <a:p>
            <a:pPr marL="120650">
              <a:lnSpc>
                <a:spcPct val="100000"/>
              </a:lnSpc>
            </a:pPr>
            <a:r>
              <a:rPr sz="900" b="1" dirty="0">
                <a:latin typeface="Arial"/>
                <a:cs typeface="Arial"/>
              </a:rPr>
              <a:t>Strategic</a:t>
            </a:r>
            <a:r>
              <a:rPr sz="900" b="1" spc="-10" dirty="0">
                <a:latin typeface="Arial"/>
                <a:cs typeface="Arial"/>
              </a:rPr>
              <a:t> </a:t>
            </a:r>
            <a:r>
              <a:rPr sz="900" b="1" dirty="0">
                <a:latin typeface="Arial"/>
                <a:cs typeface="Arial"/>
              </a:rPr>
              <a:t>Plans</a:t>
            </a:r>
            <a:endParaRPr sz="900">
              <a:latin typeface="Arial"/>
              <a:cs typeface="Arial"/>
            </a:endParaRPr>
          </a:p>
        </p:txBody>
      </p:sp>
      <p:sp>
        <p:nvSpPr>
          <p:cNvPr id="16" name="object 16"/>
          <p:cNvSpPr txBox="1"/>
          <p:nvPr/>
        </p:nvSpPr>
        <p:spPr>
          <a:xfrm>
            <a:off x="5573572" y="2115146"/>
            <a:ext cx="1247775" cy="2828925"/>
          </a:xfrm>
          <a:prstGeom prst="rect">
            <a:avLst/>
          </a:prstGeom>
          <a:solidFill>
            <a:srgbClr val="72B8A0"/>
          </a:solidFill>
        </p:spPr>
        <p:txBody>
          <a:bodyPr vert="horz" wrap="square" lIns="0" tIns="6985" rIns="0" bIns="0" rtlCol="0">
            <a:spAutoFit/>
          </a:bodyPr>
          <a:lstStyle/>
          <a:p>
            <a:pPr>
              <a:lnSpc>
                <a:spcPct val="100000"/>
              </a:lnSpc>
              <a:spcBef>
                <a:spcPts val="55"/>
              </a:spcBef>
            </a:pPr>
            <a:endParaRPr sz="900">
              <a:latin typeface="Times New Roman"/>
              <a:cs typeface="Times New Roman"/>
            </a:endParaRPr>
          </a:p>
          <a:p>
            <a:pPr marL="110489" marR="207645">
              <a:lnSpc>
                <a:spcPct val="100000"/>
              </a:lnSpc>
            </a:pPr>
            <a:r>
              <a:rPr sz="900" b="1" spc="-5" dirty="0">
                <a:latin typeface="Arial"/>
                <a:cs typeface="Arial"/>
              </a:rPr>
              <a:t>Budget</a:t>
            </a:r>
            <a:r>
              <a:rPr sz="900" b="1" spc="-85" dirty="0">
                <a:latin typeface="Arial"/>
                <a:cs typeface="Arial"/>
              </a:rPr>
              <a:t> </a:t>
            </a:r>
            <a:r>
              <a:rPr sz="900" b="1" dirty="0">
                <a:latin typeface="Arial"/>
                <a:cs typeface="Arial"/>
              </a:rPr>
              <a:t>Priorities  Framework</a:t>
            </a:r>
            <a:endParaRPr sz="900">
              <a:latin typeface="Arial"/>
              <a:cs typeface="Arial"/>
            </a:endParaRPr>
          </a:p>
        </p:txBody>
      </p:sp>
      <p:sp>
        <p:nvSpPr>
          <p:cNvPr id="17" name="object 17"/>
          <p:cNvSpPr txBox="1"/>
          <p:nvPr/>
        </p:nvSpPr>
        <p:spPr>
          <a:xfrm>
            <a:off x="6950150" y="2115146"/>
            <a:ext cx="1247775" cy="2828925"/>
          </a:xfrm>
          <a:prstGeom prst="rect">
            <a:avLst/>
          </a:prstGeom>
          <a:solidFill>
            <a:srgbClr val="008A5F"/>
          </a:solidFill>
        </p:spPr>
        <p:txBody>
          <a:bodyPr vert="horz" wrap="square" lIns="0" tIns="6985" rIns="0" bIns="0" rtlCol="0">
            <a:spAutoFit/>
          </a:bodyPr>
          <a:lstStyle/>
          <a:p>
            <a:pPr>
              <a:lnSpc>
                <a:spcPct val="100000"/>
              </a:lnSpc>
              <a:spcBef>
                <a:spcPts val="55"/>
              </a:spcBef>
            </a:pPr>
            <a:endParaRPr sz="900">
              <a:latin typeface="Times New Roman"/>
              <a:cs typeface="Times New Roman"/>
            </a:endParaRPr>
          </a:p>
          <a:p>
            <a:pPr marL="136525" marR="403225">
              <a:lnSpc>
                <a:spcPct val="100000"/>
              </a:lnSpc>
            </a:pPr>
            <a:r>
              <a:rPr sz="900" b="1" spc="-5" dirty="0">
                <a:latin typeface="Arial"/>
                <a:cs typeface="Arial"/>
              </a:rPr>
              <a:t>Annual  </a:t>
            </a:r>
            <a:r>
              <a:rPr sz="900" b="1" dirty="0">
                <a:latin typeface="Arial"/>
                <a:cs typeface="Arial"/>
              </a:rPr>
              <a:t>Performance  Plans</a:t>
            </a:r>
            <a:endParaRPr sz="900">
              <a:latin typeface="Arial"/>
              <a:cs typeface="Arial"/>
            </a:endParaRPr>
          </a:p>
        </p:txBody>
      </p:sp>
      <p:sp>
        <p:nvSpPr>
          <p:cNvPr id="18" name="object 18"/>
          <p:cNvSpPr txBox="1"/>
          <p:nvPr/>
        </p:nvSpPr>
        <p:spPr>
          <a:xfrm>
            <a:off x="8326729" y="2115146"/>
            <a:ext cx="1247775" cy="2828925"/>
          </a:xfrm>
          <a:prstGeom prst="rect">
            <a:avLst/>
          </a:prstGeom>
          <a:ln w="11061">
            <a:solidFill>
              <a:srgbClr val="F58220"/>
            </a:solidFill>
          </a:ln>
        </p:spPr>
        <p:txBody>
          <a:bodyPr vert="horz" wrap="square" lIns="0" tIns="6985" rIns="0" bIns="0" rtlCol="0">
            <a:spAutoFit/>
          </a:bodyPr>
          <a:lstStyle/>
          <a:p>
            <a:pPr>
              <a:lnSpc>
                <a:spcPct val="100000"/>
              </a:lnSpc>
              <a:spcBef>
                <a:spcPts val="55"/>
              </a:spcBef>
            </a:pPr>
            <a:endParaRPr sz="900">
              <a:latin typeface="Times New Roman"/>
              <a:cs typeface="Times New Roman"/>
            </a:endParaRPr>
          </a:p>
          <a:p>
            <a:pPr marL="132080" marR="345440" algn="just">
              <a:lnSpc>
                <a:spcPct val="100000"/>
              </a:lnSpc>
            </a:pPr>
            <a:r>
              <a:rPr sz="900" b="1" spc="-10" dirty="0">
                <a:latin typeface="Arial"/>
                <a:cs typeface="Arial"/>
              </a:rPr>
              <a:t>Medium-Term  </a:t>
            </a:r>
            <a:r>
              <a:rPr sz="900" b="1" spc="-5" dirty="0">
                <a:latin typeface="Arial"/>
                <a:cs typeface="Arial"/>
              </a:rPr>
              <a:t>Budget</a:t>
            </a:r>
            <a:r>
              <a:rPr sz="900" b="1" spc="-90" dirty="0">
                <a:latin typeface="Arial"/>
                <a:cs typeface="Arial"/>
              </a:rPr>
              <a:t> </a:t>
            </a:r>
            <a:r>
              <a:rPr sz="900" b="1" dirty="0">
                <a:latin typeface="Arial"/>
                <a:cs typeface="Arial"/>
              </a:rPr>
              <a:t>Policy  Statement</a:t>
            </a:r>
            <a:endParaRPr sz="900">
              <a:latin typeface="Arial"/>
              <a:cs typeface="Arial"/>
            </a:endParaRPr>
          </a:p>
        </p:txBody>
      </p:sp>
      <p:sp>
        <p:nvSpPr>
          <p:cNvPr id="19" name="object 19"/>
          <p:cNvSpPr txBox="1"/>
          <p:nvPr/>
        </p:nvSpPr>
        <p:spPr>
          <a:xfrm>
            <a:off x="9703295" y="2115146"/>
            <a:ext cx="1247775" cy="2828925"/>
          </a:xfrm>
          <a:prstGeom prst="rect">
            <a:avLst/>
          </a:prstGeom>
          <a:ln w="11061">
            <a:solidFill>
              <a:srgbClr val="F58220"/>
            </a:solidFill>
          </a:ln>
        </p:spPr>
        <p:txBody>
          <a:bodyPr vert="horz" wrap="square" lIns="0" tIns="6985" rIns="0" bIns="0" rtlCol="0">
            <a:spAutoFit/>
          </a:bodyPr>
          <a:lstStyle/>
          <a:p>
            <a:pPr>
              <a:lnSpc>
                <a:spcPct val="100000"/>
              </a:lnSpc>
              <a:spcBef>
                <a:spcPts val="55"/>
              </a:spcBef>
            </a:pPr>
            <a:endParaRPr sz="900">
              <a:latin typeface="Times New Roman"/>
              <a:cs typeface="Times New Roman"/>
            </a:endParaRPr>
          </a:p>
          <a:p>
            <a:pPr marL="127000" marR="661670">
              <a:lnSpc>
                <a:spcPct val="100000"/>
              </a:lnSpc>
            </a:pPr>
            <a:r>
              <a:rPr sz="900" b="1" spc="-5" dirty="0">
                <a:latin typeface="Arial"/>
                <a:cs typeface="Arial"/>
              </a:rPr>
              <a:t>National  Budget</a:t>
            </a:r>
            <a:endParaRPr sz="900">
              <a:latin typeface="Arial"/>
              <a:cs typeface="Arial"/>
            </a:endParaRPr>
          </a:p>
        </p:txBody>
      </p:sp>
      <p:sp>
        <p:nvSpPr>
          <p:cNvPr id="20" name="object 20"/>
          <p:cNvSpPr txBox="1"/>
          <p:nvPr/>
        </p:nvSpPr>
        <p:spPr>
          <a:xfrm>
            <a:off x="4839200" y="1278080"/>
            <a:ext cx="432434"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Plans</a:t>
            </a:r>
            <a:endParaRPr sz="1200">
              <a:latin typeface="Arial"/>
              <a:cs typeface="Arial"/>
            </a:endParaRPr>
          </a:p>
        </p:txBody>
      </p:sp>
      <p:sp>
        <p:nvSpPr>
          <p:cNvPr id="21" name="object 21"/>
          <p:cNvSpPr txBox="1"/>
          <p:nvPr/>
        </p:nvSpPr>
        <p:spPr>
          <a:xfrm>
            <a:off x="2826346" y="5165750"/>
            <a:ext cx="8123555" cy="520700"/>
          </a:xfrm>
          <a:prstGeom prst="rect">
            <a:avLst/>
          </a:prstGeom>
          <a:solidFill>
            <a:srgbClr val="C1DDD2"/>
          </a:solidFill>
        </p:spPr>
        <p:txBody>
          <a:bodyPr vert="horz" wrap="square" lIns="0" tIns="126364" rIns="0" bIns="0" rtlCol="0">
            <a:spAutoFit/>
          </a:bodyPr>
          <a:lstStyle/>
          <a:p>
            <a:pPr algn="ctr">
              <a:lnSpc>
                <a:spcPct val="100000"/>
              </a:lnSpc>
              <a:spcBef>
                <a:spcPts val="994"/>
              </a:spcBef>
            </a:pPr>
            <a:r>
              <a:rPr sz="1200" b="1" dirty="0">
                <a:latin typeface="Arial"/>
                <a:cs typeface="Arial"/>
              </a:rPr>
              <a:t>Spatial</a:t>
            </a:r>
            <a:r>
              <a:rPr sz="1200" b="1" spc="-5" dirty="0">
                <a:latin typeface="Arial"/>
                <a:cs typeface="Arial"/>
              </a:rPr>
              <a:t> </a:t>
            </a:r>
            <a:r>
              <a:rPr sz="1200" b="1" dirty="0">
                <a:latin typeface="Arial"/>
                <a:cs typeface="Arial"/>
              </a:rPr>
              <a:t>Planning</a:t>
            </a:r>
            <a:endParaRPr sz="1200">
              <a:latin typeface="Arial"/>
              <a:cs typeface="Arial"/>
            </a:endParaRPr>
          </a:p>
        </p:txBody>
      </p:sp>
      <p:sp>
        <p:nvSpPr>
          <p:cNvPr id="22" name="object 22"/>
          <p:cNvSpPr txBox="1"/>
          <p:nvPr/>
        </p:nvSpPr>
        <p:spPr>
          <a:xfrm>
            <a:off x="9075615" y="1278080"/>
            <a:ext cx="63500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Budgets</a:t>
            </a:r>
            <a:endParaRPr sz="1200">
              <a:latin typeface="Arial"/>
              <a:cs typeface="Arial"/>
            </a:endParaRPr>
          </a:p>
        </p:txBody>
      </p:sp>
      <p:sp>
        <p:nvSpPr>
          <p:cNvPr id="23" name="Slide Number Placeholder 22">
            <a:extLst>
              <a:ext uri="{FF2B5EF4-FFF2-40B4-BE49-F238E27FC236}">
                <a16:creationId xmlns:a16="http://schemas.microsoft.com/office/drawing/2014/main" xmlns="" id="{4FDAA801-A0AB-5E47-A360-96D07B7E9D95}"/>
              </a:ext>
            </a:extLst>
          </p:cNvPr>
          <p:cNvSpPr>
            <a:spLocks noGrp="1"/>
          </p:cNvSpPr>
          <p:nvPr>
            <p:ph type="sldNum" sz="quarter" idx="7"/>
          </p:nvPr>
        </p:nvSpPr>
        <p:spPr/>
        <p:txBody>
          <a:bodyPr/>
          <a:lstStyle/>
          <a:p>
            <a:fld id="{B6F15528-21DE-4FAA-801E-634DDDAF4B2B}" type="slidenum">
              <a:rPr lang="en-ZA" smtClean="0"/>
              <a:t>6</a:t>
            </a:fld>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99" y="562359"/>
            <a:ext cx="9531350" cy="330200"/>
          </a:xfrm>
          <a:prstGeom prst="rect">
            <a:avLst/>
          </a:prstGeom>
        </p:spPr>
        <p:txBody>
          <a:bodyPr vert="horz" wrap="square" lIns="0" tIns="12700" rIns="0" bIns="0" rtlCol="0">
            <a:spAutoFit/>
          </a:bodyPr>
          <a:lstStyle/>
          <a:p>
            <a:pPr marL="12700">
              <a:lnSpc>
                <a:spcPct val="100000"/>
              </a:lnSpc>
              <a:spcBef>
                <a:spcPts val="100"/>
              </a:spcBef>
            </a:pPr>
            <a:r>
              <a:rPr sz="2000" dirty="0"/>
              <a:t>THE SEVEN PRIORITIES </a:t>
            </a:r>
            <a:r>
              <a:rPr sz="2000" spc="-5" dirty="0"/>
              <a:t>DERIVED </a:t>
            </a:r>
            <a:r>
              <a:rPr sz="2000" dirty="0"/>
              <a:t>FROM THE </a:t>
            </a:r>
            <a:r>
              <a:rPr sz="2000" spc="-5" dirty="0"/>
              <a:t>ELECTORAL </a:t>
            </a:r>
            <a:r>
              <a:rPr sz="2000" spc="-25" dirty="0"/>
              <a:t>MANDATE </a:t>
            </a:r>
            <a:r>
              <a:rPr sz="2000" dirty="0"/>
              <a:t>+</a:t>
            </a:r>
            <a:r>
              <a:rPr sz="2000" spc="-75" dirty="0"/>
              <a:t> </a:t>
            </a:r>
            <a:r>
              <a:rPr sz="2000" dirty="0"/>
              <a:t>SONA</a:t>
            </a:r>
            <a:endParaRPr sz="2000"/>
          </a:p>
        </p:txBody>
      </p:sp>
      <p:sp>
        <p:nvSpPr>
          <p:cNvPr id="3" name="object 3"/>
          <p:cNvSpPr txBox="1"/>
          <p:nvPr/>
        </p:nvSpPr>
        <p:spPr>
          <a:xfrm>
            <a:off x="942174" y="1436941"/>
            <a:ext cx="2407285" cy="2181225"/>
          </a:xfrm>
          <a:prstGeom prst="rect">
            <a:avLst/>
          </a:prstGeom>
          <a:solidFill>
            <a:srgbClr val="F15D22"/>
          </a:solidFill>
        </p:spPr>
        <p:txBody>
          <a:bodyPr vert="horz" wrap="square" lIns="0" tIns="0" rIns="0" bIns="0" rtlCol="0">
            <a:spAutoFit/>
          </a:bodyPr>
          <a:lstStyle/>
          <a:p>
            <a:pPr>
              <a:lnSpc>
                <a:spcPct val="100000"/>
              </a:lnSpc>
            </a:pPr>
            <a:endParaRPr sz="1500">
              <a:latin typeface="Times New Roman"/>
              <a:cs typeface="Times New Roman"/>
            </a:endParaRPr>
          </a:p>
          <a:p>
            <a:pPr marL="52705" algn="ctr">
              <a:lnSpc>
                <a:spcPct val="100000"/>
              </a:lnSpc>
              <a:spcBef>
                <a:spcPts val="1090"/>
              </a:spcBef>
            </a:pPr>
            <a:r>
              <a:rPr sz="1400" b="1" dirty="0">
                <a:solidFill>
                  <a:srgbClr val="FFFFFF"/>
                </a:solidFill>
                <a:latin typeface="Arial"/>
                <a:cs typeface="Arial"/>
              </a:rPr>
              <a:t>PRIORITY</a:t>
            </a:r>
            <a:r>
              <a:rPr sz="1400" b="1" spc="-40" dirty="0">
                <a:solidFill>
                  <a:srgbClr val="FFFFFF"/>
                </a:solidFill>
                <a:latin typeface="Arial"/>
                <a:cs typeface="Arial"/>
              </a:rPr>
              <a:t> </a:t>
            </a:r>
            <a:r>
              <a:rPr sz="1400" b="1" spc="-5" dirty="0">
                <a:solidFill>
                  <a:srgbClr val="FFFFFF"/>
                </a:solidFill>
                <a:latin typeface="Arial"/>
                <a:cs typeface="Arial"/>
              </a:rPr>
              <a:t>1:</a:t>
            </a:r>
            <a:endParaRPr sz="1400">
              <a:latin typeface="Arial"/>
              <a:cs typeface="Arial"/>
            </a:endParaRPr>
          </a:p>
          <a:p>
            <a:pPr marL="419734" marR="360045" algn="ctr">
              <a:lnSpc>
                <a:spcPct val="100000"/>
              </a:lnSpc>
            </a:pPr>
            <a:r>
              <a:rPr sz="1400" b="1" spc="-5" dirty="0">
                <a:solidFill>
                  <a:srgbClr val="FFFFFF"/>
                </a:solidFill>
                <a:latin typeface="Arial"/>
                <a:cs typeface="Arial"/>
              </a:rPr>
              <a:t>Building </a:t>
            </a:r>
            <a:r>
              <a:rPr sz="1400" b="1" dirty="0">
                <a:solidFill>
                  <a:srgbClr val="FFFFFF"/>
                </a:solidFill>
                <a:latin typeface="Arial"/>
                <a:cs typeface="Arial"/>
              </a:rPr>
              <a:t>a</a:t>
            </a:r>
            <a:r>
              <a:rPr sz="1400" b="1" spc="-95" dirty="0">
                <a:solidFill>
                  <a:srgbClr val="FFFFFF"/>
                </a:solidFill>
                <a:latin typeface="Arial"/>
                <a:cs typeface="Arial"/>
              </a:rPr>
              <a:t> </a:t>
            </a:r>
            <a:r>
              <a:rPr sz="1400" b="1" spc="-5" dirty="0">
                <a:solidFill>
                  <a:srgbClr val="FFFFFF"/>
                </a:solidFill>
                <a:latin typeface="Arial"/>
                <a:cs typeface="Arial"/>
              </a:rPr>
              <a:t>capable,  ethical and  </a:t>
            </a:r>
            <a:r>
              <a:rPr sz="1400" b="1" dirty="0">
                <a:solidFill>
                  <a:srgbClr val="FFFFFF"/>
                </a:solidFill>
                <a:latin typeface="Arial"/>
                <a:cs typeface="Arial"/>
              </a:rPr>
              <a:t>developmental  </a:t>
            </a:r>
            <a:r>
              <a:rPr sz="1400" b="1" spc="-5" dirty="0">
                <a:solidFill>
                  <a:srgbClr val="FFFFFF"/>
                </a:solidFill>
                <a:latin typeface="Arial"/>
                <a:cs typeface="Arial"/>
              </a:rPr>
              <a:t>state</a:t>
            </a:r>
            <a:endParaRPr sz="1400">
              <a:latin typeface="Arial"/>
              <a:cs typeface="Arial"/>
            </a:endParaRPr>
          </a:p>
        </p:txBody>
      </p:sp>
      <p:sp>
        <p:nvSpPr>
          <p:cNvPr id="4" name="object 4"/>
          <p:cNvSpPr txBox="1"/>
          <p:nvPr/>
        </p:nvSpPr>
        <p:spPr>
          <a:xfrm>
            <a:off x="942174" y="3890009"/>
            <a:ext cx="2407285" cy="2181225"/>
          </a:xfrm>
          <a:prstGeom prst="rect">
            <a:avLst/>
          </a:prstGeom>
          <a:solidFill>
            <a:srgbClr val="FBAB18"/>
          </a:solidFill>
        </p:spPr>
        <p:txBody>
          <a:bodyPr vert="horz" wrap="square" lIns="0" tIns="0" rIns="0" bIns="0" rtlCol="0">
            <a:spAutoFit/>
          </a:bodyPr>
          <a:lstStyle/>
          <a:p>
            <a:pPr>
              <a:lnSpc>
                <a:spcPct val="100000"/>
              </a:lnSpc>
            </a:pPr>
            <a:endParaRPr sz="1500">
              <a:latin typeface="Times New Roman"/>
              <a:cs typeface="Times New Roman"/>
            </a:endParaRPr>
          </a:p>
          <a:p>
            <a:pPr marL="52705" algn="ctr">
              <a:lnSpc>
                <a:spcPct val="100000"/>
              </a:lnSpc>
              <a:spcBef>
                <a:spcPts val="875"/>
              </a:spcBef>
            </a:pPr>
            <a:r>
              <a:rPr sz="1400" b="1" dirty="0">
                <a:solidFill>
                  <a:srgbClr val="FFFFFF"/>
                </a:solidFill>
                <a:latin typeface="Arial"/>
                <a:cs typeface="Arial"/>
              </a:rPr>
              <a:t>PRIORITY</a:t>
            </a:r>
            <a:r>
              <a:rPr sz="1400" b="1" spc="-130" dirty="0">
                <a:solidFill>
                  <a:srgbClr val="FFFFFF"/>
                </a:solidFill>
                <a:latin typeface="Arial"/>
                <a:cs typeface="Arial"/>
              </a:rPr>
              <a:t> </a:t>
            </a:r>
            <a:r>
              <a:rPr sz="1400" b="1" spc="-5" dirty="0">
                <a:solidFill>
                  <a:srgbClr val="FFFFFF"/>
                </a:solidFill>
                <a:latin typeface="Arial"/>
                <a:cs typeface="Arial"/>
              </a:rPr>
              <a:t>5:</a:t>
            </a:r>
            <a:endParaRPr sz="1400">
              <a:latin typeface="Arial"/>
              <a:cs typeface="Arial"/>
            </a:endParaRPr>
          </a:p>
          <a:p>
            <a:pPr marL="419734" marR="359410" indent="635" algn="ctr">
              <a:lnSpc>
                <a:spcPct val="100000"/>
              </a:lnSpc>
            </a:pPr>
            <a:r>
              <a:rPr sz="1400" b="1" dirty="0">
                <a:solidFill>
                  <a:srgbClr val="FFFFFF"/>
                </a:solidFill>
                <a:latin typeface="Arial"/>
                <a:cs typeface="Arial"/>
              </a:rPr>
              <a:t>Spatial</a:t>
            </a:r>
            <a:r>
              <a:rPr sz="1400" b="1" spc="-90" dirty="0">
                <a:solidFill>
                  <a:srgbClr val="FFFFFF"/>
                </a:solidFill>
                <a:latin typeface="Arial"/>
                <a:cs typeface="Arial"/>
              </a:rPr>
              <a:t> </a:t>
            </a:r>
            <a:r>
              <a:rPr sz="1400" b="1" dirty="0">
                <a:solidFill>
                  <a:srgbClr val="FFFFFF"/>
                </a:solidFill>
                <a:latin typeface="Arial"/>
                <a:cs typeface="Arial"/>
              </a:rPr>
              <a:t>integration,  human</a:t>
            </a:r>
            <a:r>
              <a:rPr sz="1400" b="1" spc="-95" dirty="0">
                <a:solidFill>
                  <a:srgbClr val="FFFFFF"/>
                </a:solidFill>
                <a:latin typeface="Arial"/>
                <a:cs typeface="Arial"/>
              </a:rPr>
              <a:t> </a:t>
            </a:r>
            <a:r>
              <a:rPr sz="1400" b="1" spc="-5" dirty="0">
                <a:solidFill>
                  <a:srgbClr val="FFFFFF"/>
                </a:solidFill>
                <a:latin typeface="Arial"/>
                <a:cs typeface="Arial"/>
              </a:rPr>
              <a:t>settlements  and </a:t>
            </a:r>
            <a:r>
              <a:rPr sz="1400" b="1" dirty="0">
                <a:solidFill>
                  <a:srgbClr val="FFFFFF"/>
                </a:solidFill>
                <a:latin typeface="Arial"/>
                <a:cs typeface="Arial"/>
              </a:rPr>
              <a:t>local  government</a:t>
            </a:r>
            <a:endParaRPr sz="1400">
              <a:latin typeface="Arial"/>
              <a:cs typeface="Arial"/>
            </a:endParaRPr>
          </a:p>
        </p:txBody>
      </p:sp>
      <p:sp>
        <p:nvSpPr>
          <p:cNvPr id="5" name="object 5"/>
          <p:cNvSpPr txBox="1"/>
          <p:nvPr/>
        </p:nvSpPr>
        <p:spPr>
          <a:xfrm>
            <a:off x="3576027" y="1436941"/>
            <a:ext cx="2407285" cy="2181225"/>
          </a:xfrm>
          <a:prstGeom prst="rect">
            <a:avLst/>
          </a:prstGeom>
          <a:solidFill>
            <a:srgbClr val="0055A4"/>
          </a:solidFill>
        </p:spPr>
        <p:txBody>
          <a:bodyPr vert="horz" wrap="square" lIns="0" tIns="0" rIns="0" bIns="0" rtlCol="0">
            <a:spAutoFit/>
          </a:bodyPr>
          <a:lstStyle/>
          <a:p>
            <a:pPr>
              <a:lnSpc>
                <a:spcPct val="100000"/>
              </a:lnSpc>
            </a:pPr>
            <a:endParaRPr sz="1500" dirty="0">
              <a:latin typeface="Times New Roman"/>
              <a:cs typeface="Times New Roman"/>
            </a:endParaRPr>
          </a:p>
          <a:p>
            <a:pPr algn="ctr">
              <a:lnSpc>
                <a:spcPct val="100000"/>
              </a:lnSpc>
              <a:spcBef>
                <a:spcPts val="1090"/>
              </a:spcBef>
            </a:pPr>
            <a:r>
              <a:rPr sz="1400" b="1" dirty="0">
                <a:solidFill>
                  <a:srgbClr val="FFFFFF"/>
                </a:solidFill>
                <a:latin typeface="Arial"/>
                <a:cs typeface="Arial"/>
              </a:rPr>
              <a:t>PRIORITY</a:t>
            </a:r>
            <a:r>
              <a:rPr sz="1400" b="1" spc="-130" dirty="0">
                <a:solidFill>
                  <a:srgbClr val="FFFFFF"/>
                </a:solidFill>
                <a:latin typeface="Arial"/>
                <a:cs typeface="Arial"/>
              </a:rPr>
              <a:t> </a:t>
            </a:r>
            <a:r>
              <a:rPr sz="1400" b="1" spc="-5" dirty="0">
                <a:solidFill>
                  <a:srgbClr val="FFFFFF"/>
                </a:solidFill>
                <a:latin typeface="Arial"/>
                <a:cs typeface="Arial"/>
              </a:rPr>
              <a:t>2:</a:t>
            </a:r>
            <a:endParaRPr sz="1400" dirty="0">
              <a:latin typeface="Arial"/>
              <a:cs typeface="Arial"/>
            </a:endParaRPr>
          </a:p>
          <a:p>
            <a:pPr marL="393065" marR="386080" algn="ctr">
              <a:lnSpc>
                <a:spcPct val="100000"/>
              </a:lnSpc>
            </a:pPr>
            <a:r>
              <a:rPr sz="1400" b="1" dirty="0">
                <a:solidFill>
                  <a:srgbClr val="FFFFFF"/>
                </a:solidFill>
                <a:latin typeface="Arial"/>
                <a:cs typeface="Arial"/>
              </a:rPr>
              <a:t>Economic  transformation</a:t>
            </a:r>
            <a:r>
              <a:rPr sz="1400" b="1" spc="-100" dirty="0">
                <a:solidFill>
                  <a:srgbClr val="FFFFFF"/>
                </a:solidFill>
                <a:latin typeface="Arial"/>
                <a:cs typeface="Arial"/>
              </a:rPr>
              <a:t> </a:t>
            </a:r>
            <a:r>
              <a:rPr sz="1400" b="1" spc="-5" dirty="0">
                <a:solidFill>
                  <a:srgbClr val="FFFFFF"/>
                </a:solidFill>
                <a:latin typeface="Arial"/>
                <a:cs typeface="Arial"/>
              </a:rPr>
              <a:t>and  </a:t>
            </a:r>
            <a:r>
              <a:rPr sz="1400" b="1" dirty="0">
                <a:solidFill>
                  <a:srgbClr val="FFFFFF"/>
                </a:solidFill>
                <a:latin typeface="Arial"/>
                <a:cs typeface="Arial"/>
              </a:rPr>
              <a:t>job</a:t>
            </a:r>
            <a:r>
              <a:rPr sz="1400" b="1" spc="-15" dirty="0">
                <a:solidFill>
                  <a:srgbClr val="FFFFFF"/>
                </a:solidFill>
                <a:latin typeface="Arial"/>
                <a:cs typeface="Arial"/>
              </a:rPr>
              <a:t> </a:t>
            </a:r>
            <a:r>
              <a:rPr sz="1400" b="1" spc="-5" dirty="0">
                <a:solidFill>
                  <a:srgbClr val="FFFFFF"/>
                </a:solidFill>
                <a:latin typeface="Arial"/>
                <a:cs typeface="Arial"/>
              </a:rPr>
              <a:t>creation</a:t>
            </a:r>
            <a:endParaRPr sz="1400" dirty="0">
              <a:latin typeface="Arial"/>
              <a:cs typeface="Arial"/>
            </a:endParaRPr>
          </a:p>
        </p:txBody>
      </p:sp>
      <p:sp>
        <p:nvSpPr>
          <p:cNvPr id="6" name="object 6"/>
          <p:cNvSpPr txBox="1"/>
          <p:nvPr/>
        </p:nvSpPr>
        <p:spPr>
          <a:xfrm>
            <a:off x="3576027" y="3890009"/>
            <a:ext cx="2407285" cy="2181225"/>
          </a:xfrm>
          <a:prstGeom prst="rect">
            <a:avLst/>
          </a:prstGeom>
          <a:solidFill>
            <a:srgbClr val="CCAE6C"/>
          </a:solidFill>
        </p:spPr>
        <p:txBody>
          <a:bodyPr vert="horz" wrap="square" lIns="0" tIns="0" rIns="0" bIns="0" rtlCol="0">
            <a:spAutoFit/>
          </a:bodyPr>
          <a:lstStyle/>
          <a:p>
            <a:pPr>
              <a:lnSpc>
                <a:spcPct val="100000"/>
              </a:lnSpc>
            </a:pPr>
            <a:endParaRPr sz="1500">
              <a:latin typeface="Times New Roman"/>
              <a:cs typeface="Times New Roman"/>
            </a:endParaRPr>
          </a:p>
          <a:p>
            <a:pPr algn="ctr">
              <a:lnSpc>
                <a:spcPct val="100000"/>
              </a:lnSpc>
              <a:spcBef>
                <a:spcPts val="875"/>
              </a:spcBef>
            </a:pPr>
            <a:r>
              <a:rPr sz="1400" b="1" dirty="0">
                <a:solidFill>
                  <a:srgbClr val="FFFFFF"/>
                </a:solidFill>
                <a:latin typeface="Arial"/>
                <a:cs typeface="Arial"/>
              </a:rPr>
              <a:t>PRIORITY</a:t>
            </a:r>
            <a:r>
              <a:rPr sz="1400" b="1" spc="-130" dirty="0">
                <a:solidFill>
                  <a:srgbClr val="FFFFFF"/>
                </a:solidFill>
                <a:latin typeface="Arial"/>
                <a:cs typeface="Arial"/>
              </a:rPr>
              <a:t> </a:t>
            </a:r>
            <a:r>
              <a:rPr sz="1400" b="1" spc="-5" dirty="0">
                <a:solidFill>
                  <a:srgbClr val="FFFFFF"/>
                </a:solidFill>
                <a:latin typeface="Arial"/>
                <a:cs typeface="Arial"/>
              </a:rPr>
              <a:t>6:</a:t>
            </a:r>
            <a:endParaRPr sz="1400">
              <a:latin typeface="Arial"/>
              <a:cs typeface="Arial"/>
            </a:endParaRPr>
          </a:p>
          <a:p>
            <a:pPr marL="526415" marR="519430" algn="ctr">
              <a:lnSpc>
                <a:spcPct val="100000"/>
              </a:lnSpc>
            </a:pPr>
            <a:r>
              <a:rPr sz="1400" b="1" dirty="0">
                <a:solidFill>
                  <a:srgbClr val="FFFFFF"/>
                </a:solidFill>
                <a:latin typeface="Arial"/>
                <a:cs typeface="Arial"/>
              </a:rPr>
              <a:t>Social</a:t>
            </a:r>
            <a:r>
              <a:rPr sz="1400" b="1" spc="-95" dirty="0">
                <a:solidFill>
                  <a:srgbClr val="FFFFFF"/>
                </a:solidFill>
                <a:latin typeface="Arial"/>
                <a:cs typeface="Arial"/>
              </a:rPr>
              <a:t> </a:t>
            </a:r>
            <a:r>
              <a:rPr sz="1400" b="1" spc="-5" dirty="0">
                <a:solidFill>
                  <a:srgbClr val="FFFFFF"/>
                </a:solidFill>
                <a:latin typeface="Arial"/>
                <a:cs typeface="Arial"/>
              </a:rPr>
              <a:t>cohesion  and safe  communities</a:t>
            </a:r>
            <a:endParaRPr sz="1400">
              <a:latin typeface="Arial"/>
              <a:cs typeface="Arial"/>
            </a:endParaRPr>
          </a:p>
        </p:txBody>
      </p:sp>
      <p:sp>
        <p:nvSpPr>
          <p:cNvPr id="7" name="object 7"/>
          <p:cNvSpPr txBox="1"/>
          <p:nvPr/>
        </p:nvSpPr>
        <p:spPr>
          <a:xfrm>
            <a:off x="6209881" y="1436941"/>
            <a:ext cx="2407285" cy="2181225"/>
          </a:xfrm>
          <a:prstGeom prst="rect">
            <a:avLst/>
          </a:prstGeom>
          <a:solidFill>
            <a:srgbClr val="008A5F"/>
          </a:solidFill>
        </p:spPr>
        <p:txBody>
          <a:bodyPr vert="horz" wrap="square" lIns="0" tIns="0" rIns="0" bIns="0" rtlCol="0">
            <a:spAutoFit/>
          </a:bodyPr>
          <a:lstStyle/>
          <a:p>
            <a:pPr>
              <a:lnSpc>
                <a:spcPct val="100000"/>
              </a:lnSpc>
            </a:pPr>
            <a:endParaRPr sz="1500">
              <a:latin typeface="Times New Roman"/>
              <a:cs typeface="Times New Roman"/>
            </a:endParaRPr>
          </a:p>
          <a:p>
            <a:pPr algn="ctr">
              <a:lnSpc>
                <a:spcPct val="100000"/>
              </a:lnSpc>
              <a:spcBef>
                <a:spcPts val="1090"/>
              </a:spcBef>
            </a:pPr>
            <a:r>
              <a:rPr sz="1400" b="1" dirty="0">
                <a:solidFill>
                  <a:srgbClr val="FFFFFF"/>
                </a:solidFill>
                <a:latin typeface="Arial"/>
                <a:cs typeface="Arial"/>
              </a:rPr>
              <a:t>PRIORITY</a:t>
            </a:r>
            <a:r>
              <a:rPr sz="1400" b="1" spc="-40" dirty="0">
                <a:solidFill>
                  <a:srgbClr val="FFFFFF"/>
                </a:solidFill>
                <a:latin typeface="Arial"/>
                <a:cs typeface="Arial"/>
              </a:rPr>
              <a:t> </a:t>
            </a:r>
            <a:r>
              <a:rPr sz="1400" b="1" spc="-5" dirty="0">
                <a:solidFill>
                  <a:srgbClr val="FFFFFF"/>
                </a:solidFill>
                <a:latin typeface="Arial"/>
                <a:cs typeface="Arial"/>
              </a:rPr>
              <a:t>3:</a:t>
            </a:r>
            <a:endParaRPr sz="1400">
              <a:latin typeface="Arial"/>
              <a:cs typeface="Arial"/>
            </a:endParaRPr>
          </a:p>
          <a:p>
            <a:pPr marL="501650" marR="494665" algn="ctr">
              <a:lnSpc>
                <a:spcPct val="100000"/>
              </a:lnSpc>
            </a:pPr>
            <a:r>
              <a:rPr sz="1400" b="1" dirty="0">
                <a:solidFill>
                  <a:srgbClr val="FFFFFF"/>
                </a:solidFill>
                <a:latin typeface="Arial"/>
                <a:cs typeface="Arial"/>
              </a:rPr>
              <a:t>Education,</a:t>
            </a:r>
            <a:r>
              <a:rPr sz="1400" b="1" spc="-95" dirty="0">
                <a:solidFill>
                  <a:srgbClr val="FFFFFF"/>
                </a:solidFill>
                <a:latin typeface="Arial"/>
                <a:cs typeface="Arial"/>
              </a:rPr>
              <a:t> </a:t>
            </a:r>
            <a:r>
              <a:rPr sz="1400" b="1" spc="-5" dirty="0">
                <a:solidFill>
                  <a:srgbClr val="FFFFFF"/>
                </a:solidFill>
                <a:latin typeface="Arial"/>
                <a:cs typeface="Arial"/>
              </a:rPr>
              <a:t>skills  and</a:t>
            </a:r>
            <a:r>
              <a:rPr sz="1400" b="1" spc="-25" dirty="0">
                <a:solidFill>
                  <a:srgbClr val="FFFFFF"/>
                </a:solidFill>
                <a:latin typeface="Arial"/>
                <a:cs typeface="Arial"/>
              </a:rPr>
              <a:t> </a:t>
            </a:r>
            <a:r>
              <a:rPr sz="1400" b="1" dirty="0">
                <a:solidFill>
                  <a:srgbClr val="FFFFFF"/>
                </a:solidFill>
                <a:latin typeface="Arial"/>
                <a:cs typeface="Arial"/>
              </a:rPr>
              <a:t>health</a:t>
            </a:r>
            <a:endParaRPr sz="1400">
              <a:latin typeface="Arial"/>
              <a:cs typeface="Arial"/>
            </a:endParaRPr>
          </a:p>
        </p:txBody>
      </p:sp>
      <p:sp>
        <p:nvSpPr>
          <p:cNvPr id="8" name="object 8"/>
          <p:cNvSpPr txBox="1"/>
          <p:nvPr/>
        </p:nvSpPr>
        <p:spPr>
          <a:xfrm>
            <a:off x="6209881" y="3890009"/>
            <a:ext cx="2407285" cy="2181225"/>
          </a:xfrm>
          <a:prstGeom prst="rect">
            <a:avLst/>
          </a:prstGeom>
          <a:solidFill>
            <a:srgbClr val="006532"/>
          </a:solidFill>
        </p:spPr>
        <p:txBody>
          <a:bodyPr vert="horz" wrap="square" lIns="0" tIns="0" rIns="0" bIns="0" rtlCol="0">
            <a:spAutoFit/>
          </a:bodyPr>
          <a:lstStyle/>
          <a:p>
            <a:pPr>
              <a:lnSpc>
                <a:spcPct val="100000"/>
              </a:lnSpc>
            </a:pPr>
            <a:endParaRPr sz="1500">
              <a:latin typeface="Times New Roman"/>
              <a:cs typeface="Times New Roman"/>
            </a:endParaRPr>
          </a:p>
          <a:p>
            <a:pPr algn="ctr">
              <a:lnSpc>
                <a:spcPct val="100000"/>
              </a:lnSpc>
              <a:spcBef>
                <a:spcPts val="875"/>
              </a:spcBef>
            </a:pPr>
            <a:r>
              <a:rPr sz="1400" b="1" dirty="0">
                <a:solidFill>
                  <a:srgbClr val="FFFFFF"/>
                </a:solidFill>
                <a:latin typeface="Arial"/>
                <a:cs typeface="Arial"/>
              </a:rPr>
              <a:t>PRIORITY</a:t>
            </a:r>
            <a:r>
              <a:rPr sz="1400" b="1" spc="-40" dirty="0">
                <a:solidFill>
                  <a:srgbClr val="FFFFFF"/>
                </a:solidFill>
                <a:latin typeface="Arial"/>
                <a:cs typeface="Arial"/>
              </a:rPr>
              <a:t> </a:t>
            </a:r>
            <a:r>
              <a:rPr sz="1400" b="1" spc="-5" dirty="0">
                <a:solidFill>
                  <a:srgbClr val="FFFFFF"/>
                </a:solidFill>
                <a:latin typeface="Arial"/>
                <a:cs typeface="Arial"/>
              </a:rPr>
              <a:t>7:</a:t>
            </a:r>
            <a:endParaRPr sz="1400">
              <a:latin typeface="Arial"/>
              <a:cs typeface="Arial"/>
            </a:endParaRPr>
          </a:p>
          <a:p>
            <a:pPr marL="414020" marR="407670" algn="ctr">
              <a:lnSpc>
                <a:spcPct val="100000"/>
              </a:lnSpc>
            </a:pPr>
            <a:r>
              <a:rPr sz="1400" b="1" dirty="0">
                <a:solidFill>
                  <a:srgbClr val="FFFFFF"/>
                </a:solidFill>
                <a:latin typeface="Arial"/>
                <a:cs typeface="Arial"/>
              </a:rPr>
              <a:t>A better </a:t>
            </a:r>
            <a:r>
              <a:rPr sz="1400" b="1" spc="-5" dirty="0">
                <a:solidFill>
                  <a:srgbClr val="FFFFFF"/>
                </a:solidFill>
                <a:latin typeface="Arial"/>
                <a:cs typeface="Arial"/>
              </a:rPr>
              <a:t>Africa</a:t>
            </a:r>
            <a:r>
              <a:rPr sz="1400" b="1" spc="-210" dirty="0">
                <a:solidFill>
                  <a:srgbClr val="FFFFFF"/>
                </a:solidFill>
                <a:latin typeface="Arial"/>
                <a:cs typeface="Arial"/>
              </a:rPr>
              <a:t> </a:t>
            </a:r>
            <a:r>
              <a:rPr sz="1400" b="1" spc="-5" dirty="0">
                <a:solidFill>
                  <a:srgbClr val="FFFFFF"/>
                </a:solidFill>
                <a:latin typeface="Arial"/>
                <a:cs typeface="Arial"/>
              </a:rPr>
              <a:t>and  </a:t>
            </a:r>
            <a:r>
              <a:rPr sz="1400" b="1" dirty="0">
                <a:solidFill>
                  <a:srgbClr val="FFFFFF"/>
                </a:solidFill>
                <a:latin typeface="Arial"/>
                <a:cs typeface="Arial"/>
              </a:rPr>
              <a:t>world</a:t>
            </a:r>
            <a:endParaRPr sz="1400">
              <a:latin typeface="Arial"/>
              <a:cs typeface="Arial"/>
            </a:endParaRPr>
          </a:p>
        </p:txBody>
      </p:sp>
      <p:sp>
        <p:nvSpPr>
          <p:cNvPr id="9" name="object 9"/>
          <p:cNvSpPr txBox="1"/>
          <p:nvPr/>
        </p:nvSpPr>
        <p:spPr>
          <a:xfrm>
            <a:off x="9158023" y="4207666"/>
            <a:ext cx="1200150" cy="452120"/>
          </a:xfrm>
          <a:prstGeom prst="rect">
            <a:avLst/>
          </a:prstGeom>
        </p:spPr>
        <p:txBody>
          <a:bodyPr vert="horz" wrap="square" lIns="0" tIns="12700" rIns="0" bIns="0" rtlCol="0">
            <a:spAutoFit/>
          </a:bodyPr>
          <a:lstStyle/>
          <a:p>
            <a:pPr marL="12700" marR="5080">
              <a:lnSpc>
                <a:spcPct val="100000"/>
              </a:lnSpc>
              <a:spcBef>
                <a:spcPts val="100"/>
              </a:spcBef>
            </a:pPr>
            <a:r>
              <a:rPr sz="1400" b="1" spc="-5" dirty="0">
                <a:latin typeface="Arial"/>
                <a:cs typeface="Arial"/>
              </a:rPr>
              <a:t>Cross</a:t>
            </a:r>
            <a:r>
              <a:rPr sz="1400" b="1" spc="-90" dirty="0">
                <a:latin typeface="Arial"/>
                <a:cs typeface="Arial"/>
              </a:rPr>
              <a:t> </a:t>
            </a:r>
            <a:r>
              <a:rPr sz="1400" b="1" spc="-5" dirty="0">
                <a:latin typeface="Arial"/>
                <a:cs typeface="Arial"/>
              </a:rPr>
              <a:t>Cutting  </a:t>
            </a:r>
            <a:r>
              <a:rPr sz="1400" b="1" dirty="0">
                <a:latin typeface="Arial"/>
                <a:cs typeface="Arial"/>
              </a:rPr>
              <a:t>Focus</a:t>
            </a:r>
            <a:r>
              <a:rPr sz="1400" b="1" spc="-100" dirty="0">
                <a:latin typeface="Arial"/>
                <a:cs typeface="Arial"/>
              </a:rPr>
              <a:t> </a:t>
            </a:r>
            <a:r>
              <a:rPr sz="1400" b="1" spc="-5" dirty="0">
                <a:latin typeface="Arial"/>
                <a:cs typeface="Arial"/>
              </a:rPr>
              <a:t>Areas:</a:t>
            </a:r>
            <a:endParaRPr sz="1400">
              <a:latin typeface="Arial"/>
              <a:cs typeface="Arial"/>
            </a:endParaRPr>
          </a:p>
        </p:txBody>
      </p:sp>
      <p:sp>
        <p:nvSpPr>
          <p:cNvPr id="10" name="object 10"/>
          <p:cNvSpPr txBox="1"/>
          <p:nvPr/>
        </p:nvSpPr>
        <p:spPr>
          <a:xfrm>
            <a:off x="9158023" y="4634386"/>
            <a:ext cx="1173480" cy="878840"/>
          </a:xfrm>
          <a:prstGeom prst="rect">
            <a:avLst/>
          </a:prstGeom>
        </p:spPr>
        <p:txBody>
          <a:bodyPr vert="horz" wrap="square" lIns="0" tIns="12700" rIns="0" bIns="0" rtlCol="0">
            <a:spAutoFit/>
          </a:bodyPr>
          <a:lstStyle/>
          <a:p>
            <a:pPr marL="241300" indent="-229235">
              <a:lnSpc>
                <a:spcPct val="100000"/>
              </a:lnSpc>
              <a:spcBef>
                <a:spcPts val="100"/>
              </a:spcBef>
              <a:buChar char="•"/>
              <a:tabLst>
                <a:tab pos="240665" algn="l"/>
                <a:tab pos="241935" algn="l"/>
              </a:tabLst>
            </a:pPr>
            <a:r>
              <a:rPr sz="1400" spc="-10" dirty="0">
                <a:latin typeface="Arial"/>
                <a:cs typeface="Arial"/>
              </a:rPr>
              <a:t>Women</a:t>
            </a:r>
            <a:endParaRPr sz="1400">
              <a:latin typeface="Arial"/>
              <a:cs typeface="Arial"/>
            </a:endParaRPr>
          </a:p>
          <a:p>
            <a:pPr marL="241300" indent="-229235">
              <a:lnSpc>
                <a:spcPct val="100000"/>
              </a:lnSpc>
              <a:buChar char="•"/>
              <a:tabLst>
                <a:tab pos="240665" algn="l"/>
                <a:tab pos="241935" algn="l"/>
              </a:tabLst>
            </a:pPr>
            <a:r>
              <a:rPr sz="1400" spc="-30" dirty="0">
                <a:latin typeface="Arial"/>
                <a:cs typeface="Arial"/>
              </a:rPr>
              <a:t>Youth</a:t>
            </a:r>
            <a:endParaRPr sz="1400">
              <a:latin typeface="Arial"/>
              <a:cs typeface="Arial"/>
            </a:endParaRPr>
          </a:p>
          <a:p>
            <a:pPr marL="241300" marR="5080" indent="-229235">
              <a:lnSpc>
                <a:spcPct val="100000"/>
              </a:lnSpc>
              <a:buChar char="•"/>
              <a:tabLst>
                <a:tab pos="240665" algn="l"/>
                <a:tab pos="241935" algn="l"/>
              </a:tabLst>
            </a:pPr>
            <a:r>
              <a:rPr sz="1400" dirty="0">
                <a:latin typeface="Arial"/>
                <a:cs typeface="Arial"/>
              </a:rPr>
              <a:t>People</a:t>
            </a:r>
            <a:r>
              <a:rPr sz="1400" spc="-95" dirty="0">
                <a:latin typeface="Arial"/>
                <a:cs typeface="Arial"/>
              </a:rPr>
              <a:t> </a:t>
            </a:r>
            <a:r>
              <a:rPr sz="1400" spc="-5" dirty="0">
                <a:latin typeface="Arial"/>
                <a:cs typeface="Arial"/>
              </a:rPr>
              <a:t>with  Disabilities</a:t>
            </a:r>
            <a:endParaRPr sz="1400">
              <a:latin typeface="Arial"/>
              <a:cs typeface="Arial"/>
            </a:endParaRPr>
          </a:p>
        </p:txBody>
      </p:sp>
      <p:sp>
        <p:nvSpPr>
          <p:cNvPr id="11" name="object 11"/>
          <p:cNvSpPr txBox="1"/>
          <p:nvPr/>
        </p:nvSpPr>
        <p:spPr>
          <a:xfrm>
            <a:off x="8843733" y="1436941"/>
            <a:ext cx="2407285" cy="2181225"/>
          </a:xfrm>
          <a:prstGeom prst="rect">
            <a:avLst/>
          </a:prstGeom>
          <a:solidFill>
            <a:srgbClr val="ED1D24"/>
          </a:solidFill>
        </p:spPr>
        <p:txBody>
          <a:bodyPr vert="horz" wrap="square" lIns="0" tIns="0" rIns="0" bIns="0" rtlCol="0">
            <a:spAutoFit/>
          </a:bodyPr>
          <a:lstStyle/>
          <a:p>
            <a:pPr>
              <a:lnSpc>
                <a:spcPct val="100000"/>
              </a:lnSpc>
            </a:pPr>
            <a:endParaRPr sz="1500">
              <a:latin typeface="Times New Roman"/>
              <a:cs typeface="Times New Roman"/>
            </a:endParaRPr>
          </a:p>
          <a:p>
            <a:pPr algn="ctr">
              <a:lnSpc>
                <a:spcPct val="100000"/>
              </a:lnSpc>
              <a:spcBef>
                <a:spcPts val="1090"/>
              </a:spcBef>
            </a:pPr>
            <a:r>
              <a:rPr sz="1400" b="1" dirty="0">
                <a:solidFill>
                  <a:srgbClr val="FFFFFF"/>
                </a:solidFill>
                <a:latin typeface="Arial"/>
                <a:cs typeface="Arial"/>
              </a:rPr>
              <a:t>PRIORITY</a:t>
            </a:r>
            <a:r>
              <a:rPr sz="1400" b="1" spc="-40" dirty="0">
                <a:solidFill>
                  <a:srgbClr val="FFFFFF"/>
                </a:solidFill>
                <a:latin typeface="Arial"/>
                <a:cs typeface="Arial"/>
              </a:rPr>
              <a:t> </a:t>
            </a:r>
            <a:r>
              <a:rPr sz="1400" b="1" spc="-5" dirty="0">
                <a:solidFill>
                  <a:srgbClr val="FFFFFF"/>
                </a:solidFill>
                <a:latin typeface="Arial"/>
                <a:cs typeface="Arial"/>
              </a:rPr>
              <a:t>4:</a:t>
            </a:r>
            <a:endParaRPr sz="1400">
              <a:latin typeface="Arial"/>
              <a:cs typeface="Arial"/>
            </a:endParaRPr>
          </a:p>
          <a:p>
            <a:pPr marL="343535" marR="336550" indent="-1270" algn="ctr">
              <a:lnSpc>
                <a:spcPct val="100000"/>
              </a:lnSpc>
            </a:pPr>
            <a:r>
              <a:rPr sz="1400" b="1" spc="-5" dirty="0">
                <a:solidFill>
                  <a:srgbClr val="FFFFFF"/>
                </a:solidFill>
                <a:latin typeface="Arial"/>
                <a:cs typeface="Arial"/>
              </a:rPr>
              <a:t>Consolidating </a:t>
            </a:r>
            <a:r>
              <a:rPr sz="1400" b="1" dirty="0">
                <a:solidFill>
                  <a:srgbClr val="FFFFFF"/>
                </a:solidFill>
                <a:latin typeface="Arial"/>
                <a:cs typeface="Arial"/>
              </a:rPr>
              <a:t>the  </a:t>
            </a:r>
            <a:r>
              <a:rPr sz="1400" b="1" spc="-5" dirty="0">
                <a:solidFill>
                  <a:srgbClr val="FFFFFF"/>
                </a:solidFill>
                <a:latin typeface="Arial"/>
                <a:cs typeface="Arial"/>
              </a:rPr>
              <a:t>social </a:t>
            </a:r>
            <a:r>
              <a:rPr sz="1400" b="1" dirty="0">
                <a:solidFill>
                  <a:srgbClr val="FFFFFF"/>
                </a:solidFill>
                <a:latin typeface="Arial"/>
                <a:cs typeface="Arial"/>
              </a:rPr>
              <a:t>wage</a:t>
            </a:r>
            <a:r>
              <a:rPr sz="1400" b="1" spc="-95" dirty="0">
                <a:solidFill>
                  <a:srgbClr val="FFFFFF"/>
                </a:solidFill>
                <a:latin typeface="Arial"/>
                <a:cs typeface="Arial"/>
              </a:rPr>
              <a:t> </a:t>
            </a:r>
            <a:r>
              <a:rPr sz="1400" b="1" dirty="0">
                <a:solidFill>
                  <a:srgbClr val="FFFFFF"/>
                </a:solidFill>
                <a:latin typeface="Arial"/>
                <a:cs typeface="Arial"/>
              </a:rPr>
              <a:t>through  </a:t>
            </a:r>
            <a:r>
              <a:rPr sz="1400" b="1" spc="-5" dirty="0">
                <a:solidFill>
                  <a:srgbClr val="FFFFFF"/>
                </a:solidFill>
                <a:latin typeface="Arial"/>
                <a:cs typeface="Arial"/>
              </a:rPr>
              <a:t>reliable and </a:t>
            </a:r>
            <a:r>
              <a:rPr sz="1400" b="1" dirty="0">
                <a:solidFill>
                  <a:srgbClr val="FFFFFF"/>
                </a:solidFill>
                <a:latin typeface="Arial"/>
                <a:cs typeface="Arial"/>
              </a:rPr>
              <a:t>quality  basic</a:t>
            </a:r>
            <a:r>
              <a:rPr sz="1400" b="1" spc="-20" dirty="0">
                <a:solidFill>
                  <a:srgbClr val="FFFFFF"/>
                </a:solidFill>
                <a:latin typeface="Arial"/>
                <a:cs typeface="Arial"/>
              </a:rPr>
              <a:t> </a:t>
            </a:r>
            <a:r>
              <a:rPr sz="1400" b="1" spc="-5" dirty="0">
                <a:solidFill>
                  <a:srgbClr val="FFFFFF"/>
                </a:solidFill>
                <a:latin typeface="Arial"/>
                <a:cs typeface="Arial"/>
              </a:rPr>
              <a:t>services</a:t>
            </a:r>
            <a:endParaRPr sz="1400">
              <a:latin typeface="Arial"/>
              <a:cs typeface="Arial"/>
            </a:endParaRPr>
          </a:p>
        </p:txBody>
      </p:sp>
      <p:sp>
        <p:nvSpPr>
          <p:cNvPr id="12" name="Slide Number Placeholder 11">
            <a:extLst>
              <a:ext uri="{FF2B5EF4-FFF2-40B4-BE49-F238E27FC236}">
                <a16:creationId xmlns:a16="http://schemas.microsoft.com/office/drawing/2014/main" xmlns="" id="{CA995EE6-55D4-E44A-8371-BA5B62081EE9}"/>
              </a:ext>
            </a:extLst>
          </p:cNvPr>
          <p:cNvSpPr>
            <a:spLocks noGrp="1"/>
          </p:cNvSpPr>
          <p:nvPr>
            <p:ph type="sldNum" sz="quarter" idx="7"/>
          </p:nvPr>
        </p:nvSpPr>
        <p:spPr/>
        <p:txBody>
          <a:bodyPr/>
          <a:lstStyle/>
          <a:p>
            <a:fld id="{B6F15528-21DE-4FAA-801E-634DDDAF4B2B}" type="slidenum">
              <a:rPr lang="en-ZA" smtClean="0"/>
              <a:t>7</a:t>
            </a:fld>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30212"/>
            <a:ext cx="12193193" cy="61277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a:spLocks noGrp="1"/>
          </p:cNvSpPr>
          <p:nvPr>
            <p:ph type="title"/>
          </p:nvPr>
        </p:nvSpPr>
        <p:spPr>
          <a:xfrm>
            <a:off x="597499" y="562359"/>
            <a:ext cx="10082530" cy="330200"/>
          </a:xfrm>
          <a:prstGeom prst="rect">
            <a:avLst/>
          </a:prstGeom>
        </p:spPr>
        <p:txBody>
          <a:bodyPr vert="horz" wrap="square" lIns="0" tIns="12700" rIns="0" bIns="0" rtlCol="0">
            <a:spAutoFit/>
          </a:bodyPr>
          <a:lstStyle/>
          <a:p>
            <a:pPr marL="12700">
              <a:lnSpc>
                <a:spcPct val="100000"/>
              </a:lnSpc>
              <a:spcBef>
                <a:spcPts val="100"/>
              </a:spcBef>
            </a:pPr>
            <a:r>
              <a:rPr sz="2000" spc="-5" dirty="0"/>
              <a:t>CASCADING </a:t>
            </a:r>
            <a:r>
              <a:rPr sz="2000" dirty="0"/>
              <a:t>THE MTSF </a:t>
            </a:r>
            <a:r>
              <a:rPr sz="2000" spc="-5" dirty="0"/>
              <a:t>2019-2024 </a:t>
            </a:r>
            <a:r>
              <a:rPr sz="2000" spc="-20" dirty="0"/>
              <a:t>TO </a:t>
            </a:r>
            <a:r>
              <a:rPr sz="2000" dirty="0"/>
              <a:t>THE PROVINCIAL/ METRO/ </a:t>
            </a:r>
            <a:r>
              <a:rPr sz="2000" spc="-5" dirty="0"/>
              <a:t>DISTRICT</a:t>
            </a:r>
            <a:r>
              <a:rPr sz="2000" spc="-65" dirty="0"/>
              <a:t> </a:t>
            </a:r>
            <a:r>
              <a:rPr sz="2000" dirty="0"/>
              <a:t>LEVEL</a:t>
            </a:r>
          </a:p>
        </p:txBody>
      </p:sp>
      <p:pic>
        <p:nvPicPr>
          <p:cNvPr id="5" name="Picture 4">
            <a:extLst>
              <a:ext uri="{FF2B5EF4-FFF2-40B4-BE49-F238E27FC236}">
                <a16:creationId xmlns:a16="http://schemas.microsoft.com/office/drawing/2014/main" xmlns="" id="{F812BFE7-DD96-0A41-9C27-BDE3A9B192F9}"/>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457200" y="1752600"/>
            <a:ext cx="10984901" cy="4267200"/>
          </a:xfrm>
          <a:prstGeom prst="rect">
            <a:avLst/>
          </a:prstGeom>
          <a:ln w="12700">
            <a:noFill/>
          </a:ln>
        </p:spPr>
      </p:pic>
      <p:sp>
        <p:nvSpPr>
          <p:cNvPr id="6" name="Slide Number Placeholder 5">
            <a:extLst>
              <a:ext uri="{FF2B5EF4-FFF2-40B4-BE49-F238E27FC236}">
                <a16:creationId xmlns:a16="http://schemas.microsoft.com/office/drawing/2014/main" xmlns="" id="{27FCED26-0396-424F-B87C-1C986DD0A2C4}"/>
              </a:ext>
            </a:extLst>
          </p:cNvPr>
          <p:cNvSpPr>
            <a:spLocks noGrp="1"/>
          </p:cNvSpPr>
          <p:nvPr>
            <p:ph type="sldNum" sz="quarter" idx="7"/>
          </p:nvPr>
        </p:nvSpPr>
        <p:spPr/>
        <p:txBody>
          <a:bodyPr/>
          <a:lstStyle/>
          <a:p>
            <a:fld id="{B6F15528-21DE-4FAA-801E-634DDDAF4B2B}" type="slidenum">
              <a:rPr lang="en-ZA" smtClean="0"/>
              <a:t>8</a:t>
            </a:fld>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77E50240-AC3A-6648-B83C-CB9CEBB0AF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219200"/>
            <a:ext cx="12192000" cy="5638800"/>
          </a:xfrm>
          <a:prstGeom prst="rect">
            <a:avLst/>
          </a:prstGeom>
        </p:spPr>
      </p:pic>
      <p:sp>
        <p:nvSpPr>
          <p:cNvPr id="9" name="object 9"/>
          <p:cNvSpPr txBox="1">
            <a:spLocks noGrp="1"/>
          </p:cNvSpPr>
          <p:nvPr>
            <p:ph type="title"/>
          </p:nvPr>
        </p:nvSpPr>
        <p:spPr>
          <a:xfrm>
            <a:off x="597499" y="562359"/>
            <a:ext cx="4396105" cy="330200"/>
          </a:xfrm>
          <a:prstGeom prst="rect">
            <a:avLst/>
          </a:prstGeom>
        </p:spPr>
        <p:txBody>
          <a:bodyPr vert="horz" wrap="square" lIns="0" tIns="12700" rIns="0" bIns="0" rtlCol="0">
            <a:spAutoFit/>
          </a:bodyPr>
          <a:lstStyle/>
          <a:p>
            <a:pPr marL="12700">
              <a:lnSpc>
                <a:spcPct val="100000"/>
              </a:lnSpc>
              <a:spcBef>
                <a:spcPts val="100"/>
              </a:spcBef>
            </a:pPr>
            <a:r>
              <a:rPr sz="2000" dirty="0"/>
              <a:t>VISION </a:t>
            </a:r>
            <a:r>
              <a:rPr sz="2000" spc="-5" dirty="0"/>
              <a:t>AND </a:t>
            </a:r>
            <a:r>
              <a:rPr sz="2000" dirty="0"/>
              <a:t>MISSION</a:t>
            </a:r>
            <a:r>
              <a:rPr sz="2000" spc="-165" dirty="0"/>
              <a:t> </a:t>
            </a:r>
            <a:r>
              <a:rPr sz="2000" spc="-30" dirty="0"/>
              <a:t>STATEMENTS</a:t>
            </a:r>
            <a:endParaRPr sz="2000"/>
          </a:p>
        </p:txBody>
      </p:sp>
      <p:sp>
        <p:nvSpPr>
          <p:cNvPr id="10" name="object 10"/>
          <p:cNvSpPr txBox="1"/>
          <p:nvPr/>
        </p:nvSpPr>
        <p:spPr>
          <a:xfrm>
            <a:off x="616546" y="3478797"/>
            <a:ext cx="5219700" cy="1923414"/>
          </a:xfrm>
          <a:prstGeom prst="rect">
            <a:avLst/>
          </a:prstGeom>
        </p:spPr>
        <p:txBody>
          <a:bodyPr vert="horz" wrap="square" lIns="0" tIns="12700" rIns="0" bIns="0" rtlCol="0">
            <a:spAutoFit/>
          </a:bodyPr>
          <a:lstStyle/>
          <a:p>
            <a:pPr algn="ctr">
              <a:lnSpc>
                <a:spcPct val="100000"/>
              </a:lnSpc>
              <a:spcBef>
                <a:spcPts val="100"/>
              </a:spcBef>
            </a:pPr>
            <a:r>
              <a:rPr sz="4000" b="1" dirty="0">
                <a:solidFill>
                  <a:srgbClr val="FFFFFF"/>
                </a:solidFill>
                <a:latin typeface="Arial"/>
                <a:cs typeface="Arial"/>
              </a:rPr>
              <a:t>VISION</a:t>
            </a:r>
            <a:endParaRPr sz="4000" dirty="0">
              <a:latin typeface="Arial"/>
              <a:cs typeface="Arial"/>
            </a:endParaRPr>
          </a:p>
          <a:p>
            <a:pPr marL="817244" marR="786130" indent="578485">
              <a:lnSpc>
                <a:spcPct val="100000"/>
              </a:lnSpc>
              <a:spcBef>
                <a:spcPts val="1500"/>
              </a:spcBef>
            </a:pPr>
            <a:r>
              <a:rPr sz="1800" spc="-5" dirty="0">
                <a:solidFill>
                  <a:srgbClr val="FFFFFF"/>
                </a:solidFill>
                <a:latin typeface="Arial"/>
                <a:cs typeface="Arial"/>
              </a:rPr>
              <a:t>Coordinate </a:t>
            </a:r>
            <a:r>
              <a:rPr sz="1800" spc="-5" dirty="0" smtClean="0">
                <a:solidFill>
                  <a:srgbClr val="FFFFFF"/>
                </a:solidFill>
                <a:latin typeface="Arial"/>
                <a:cs typeface="Arial"/>
              </a:rPr>
              <a:t>government  </a:t>
            </a:r>
            <a:r>
              <a:rPr sz="1800" spc="-5" dirty="0">
                <a:solidFill>
                  <a:srgbClr val="FFFFFF"/>
                </a:solidFill>
                <a:latin typeface="Arial"/>
                <a:cs typeface="Arial"/>
              </a:rPr>
              <a:t>planning, </a:t>
            </a:r>
            <a:r>
              <a:rPr sz="1800" dirty="0">
                <a:solidFill>
                  <a:srgbClr val="FFFFFF"/>
                </a:solidFill>
                <a:latin typeface="Arial"/>
                <a:cs typeface="Arial"/>
              </a:rPr>
              <a:t>monitoring </a:t>
            </a:r>
            <a:r>
              <a:rPr sz="1800" spc="-5" dirty="0">
                <a:solidFill>
                  <a:srgbClr val="FFFFFF"/>
                </a:solidFill>
                <a:latin typeface="Arial"/>
                <a:cs typeface="Arial"/>
              </a:rPr>
              <a:t>and evaluation  </a:t>
            </a:r>
            <a:r>
              <a:rPr sz="1800" dirty="0">
                <a:solidFill>
                  <a:srgbClr val="FFFFFF"/>
                </a:solidFill>
                <a:latin typeface="Arial"/>
                <a:cs typeface="Arial"/>
              </a:rPr>
              <a:t>to </a:t>
            </a:r>
            <a:r>
              <a:rPr sz="1800" spc="-5" dirty="0">
                <a:solidFill>
                  <a:srgbClr val="FFFFFF"/>
                </a:solidFill>
                <a:latin typeface="Arial"/>
                <a:cs typeface="Arial"/>
              </a:rPr>
              <a:t>address </a:t>
            </a:r>
            <a:r>
              <a:rPr sz="1800" spc="-25" dirty="0">
                <a:solidFill>
                  <a:srgbClr val="FFFFFF"/>
                </a:solidFill>
                <a:latin typeface="Arial"/>
                <a:cs typeface="Arial"/>
              </a:rPr>
              <a:t>poverty,</a:t>
            </a:r>
            <a:r>
              <a:rPr sz="1800" spc="-35" dirty="0">
                <a:solidFill>
                  <a:srgbClr val="FFFFFF"/>
                </a:solidFill>
                <a:latin typeface="Arial"/>
                <a:cs typeface="Arial"/>
              </a:rPr>
              <a:t> </a:t>
            </a:r>
            <a:r>
              <a:rPr sz="1800" spc="-5" dirty="0">
                <a:solidFill>
                  <a:srgbClr val="FFFFFF"/>
                </a:solidFill>
                <a:latin typeface="Arial"/>
                <a:cs typeface="Arial"/>
              </a:rPr>
              <a:t>unemployment</a:t>
            </a:r>
            <a:endParaRPr sz="1800" dirty="0">
              <a:latin typeface="Arial"/>
              <a:cs typeface="Arial"/>
            </a:endParaRPr>
          </a:p>
          <a:p>
            <a:pPr marL="1892935">
              <a:lnSpc>
                <a:spcPct val="100000"/>
              </a:lnSpc>
            </a:pPr>
            <a:r>
              <a:rPr sz="1800" spc="-5" dirty="0">
                <a:solidFill>
                  <a:srgbClr val="FFFFFF"/>
                </a:solidFill>
                <a:latin typeface="Arial"/>
                <a:cs typeface="Arial"/>
              </a:rPr>
              <a:t>and</a:t>
            </a:r>
            <a:r>
              <a:rPr sz="1800" spc="-10" dirty="0">
                <a:solidFill>
                  <a:srgbClr val="FFFFFF"/>
                </a:solidFill>
                <a:latin typeface="Arial"/>
                <a:cs typeface="Arial"/>
              </a:rPr>
              <a:t> </a:t>
            </a:r>
            <a:r>
              <a:rPr sz="1800" spc="-20" dirty="0">
                <a:solidFill>
                  <a:srgbClr val="FFFFFF"/>
                </a:solidFill>
                <a:latin typeface="Arial"/>
                <a:cs typeface="Arial"/>
              </a:rPr>
              <a:t>inequality.</a:t>
            </a:r>
            <a:endParaRPr sz="1800" dirty="0">
              <a:latin typeface="Arial"/>
              <a:cs typeface="Arial"/>
            </a:endParaRPr>
          </a:p>
        </p:txBody>
      </p:sp>
      <p:sp>
        <p:nvSpPr>
          <p:cNvPr id="11" name="object 11"/>
          <p:cNvSpPr txBox="1"/>
          <p:nvPr/>
        </p:nvSpPr>
        <p:spPr>
          <a:xfrm>
            <a:off x="6918388" y="3478797"/>
            <a:ext cx="3943985" cy="1923414"/>
          </a:xfrm>
          <a:prstGeom prst="rect">
            <a:avLst/>
          </a:prstGeom>
        </p:spPr>
        <p:txBody>
          <a:bodyPr vert="horz" wrap="square" lIns="0" tIns="12700" rIns="0" bIns="0" rtlCol="0">
            <a:spAutoFit/>
          </a:bodyPr>
          <a:lstStyle/>
          <a:p>
            <a:pPr algn="ctr">
              <a:lnSpc>
                <a:spcPct val="100000"/>
              </a:lnSpc>
              <a:spcBef>
                <a:spcPts val="100"/>
              </a:spcBef>
            </a:pPr>
            <a:r>
              <a:rPr sz="4000" b="1" dirty="0">
                <a:solidFill>
                  <a:srgbClr val="FFFFFF"/>
                </a:solidFill>
                <a:latin typeface="Arial"/>
                <a:cs typeface="Arial"/>
              </a:rPr>
              <a:t>MISSION</a:t>
            </a:r>
            <a:endParaRPr sz="4000">
              <a:latin typeface="Arial"/>
              <a:cs typeface="Arial"/>
            </a:endParaRPr>
          </a:p>
          <a:p>
            <a:pPr marL="12065" marR="5080" indent="-1270" algn="ctr">
              <a:lnSpc>
                <a:spcPct val="100000"/>
              </a:lnSpc>
              <a:spcBef>
                <a:spcPts val="1500"/>
              </a:spcBef>
            </a:pPr>
            <a:r>
              <a:rPr sz="1800" spc="-100" dirty="0">
                <a:solidFill>
                  <a:srgbClr val="FFFFFF"/>
                </a:solidFill>
                <a:latin typeface="Arial"/>
                <a:cs typeface="Arial"/>
              </a:rPr>
              <a:t>To </a:t>
            </a:r>
            <a:r>
              <a:rPr sz="1800" dirty="0">
                <a:solidFill>
                  <a:srgbClr val="FFFFFF"/>
                </a:solidFill>
                <a:latin typeface="Arial"/>
                <a:cs typeface="Arial"/>
              </a:rPr>
              <a:t>mobilise stakeholders </a:t>
            </a:r>
            <a:r>
              <a:rPr sz="1800" spc="-5" dirty="0">
                <a:solidFill>
                  <a:srgbClr val="FFFFFF"/>
                </a:solidFill>
                <a:latin typeface="Arial"/>
                <a:cs typeface="Arial"/>
              </a:rPr>
              <a:t>and harness  </a:t>
            </a:r>
            <a:r>
              <a:rPr sz="1800" dirty="0">
                <a:solidFill>
                  <a:srgbClr val="FFFFFF"/>
                </a:solidFill>
                <a:latin typeface="Arial"/>
                <a:cs typeface="Arial"/>
              </a:rPr>
              <a:t>resources towards the </a:t>
            </a:r>
            <a:r>
              <a:rPr sz="1800" spc="-5" dirty="0">
                <a:solidFill>
                  <a:srgbClr val="FFFFFF"/>
                </a:solidFill>
                <a:latin typeface="Arial"/>
                <a:cs typeface="Arial"/>
              </a:rPr>
              <a:t>implementation  of </a:t>
            </a:r>
            <a:r>
              <a:rPr sz="1800" dirty="0">
                <a:solidFill>
                  <a:srgbClr val="FFFFFF"/>
                </a:solidFill>
                <a:latin typeface="Arial"/>
                <a:cs typeface="Arial"/>
              </a:rPr>
              <a:t>the </a:t>
            </a:r>
            <a:r>
              <a:rPr sz="1800" spc="-5" dirty="0">
                <a:solidFill>
                  <a:srgbClr val="FFFFFF"/>
                </a:solidFill>
                <a:latin typeface="Arial"/>
                <a:cs typeface="Arial"/>
              </a:rPr>
              <a:t>NDP as </a:t>
            </a:r>
            <a:r>
              <a:rPr sz="1800" dirty="0">
                <a:solidFill>
                  <a:srgbClr val="FFFFFF"/>
                </a:solidFill>
                <a:latin typeface="Arial"/>
                <a:cs typeface="Arial"/>
              </a:rPr>
              <a:t>a </a:t>
            </a:r>
            <a:r>
              <a:rPr sz="1800" spc="-5" dirty="0">
                <a:solidFill>
                  <a:srgbClr val="FFFFFF"/>
                </a:solidFill>
                <a:latin typeface="Arial"/>
                <a:cs typeface="Arial"/>
              </a:rPr>
              <a:t>guide </a:t>
            </a:r>
            <a:r>
              <a:rPr sz="1800" dirty="0">
                <a:solidFill>
                  <a:srgbClr val="FFFFFF"/>
                </a:solidFill>
                <a:latin typeface="Arial"/>
                <a:cs typeface="Arial"/>
              </a:rPr>
              <a:t>for the</a:t>
            </a:r>
            <a:r>
              <a:rPr sz="1800" spc="-105" dirty="0">
                <a:solidFill>
                  <a:srgbClr val="FFFFFF"/>
                </a:solidFill>
                <a:latin typeface="Arial"/>
                <a:cs typeface="Arial"/>
              </a:rPr>
              <a:t> </a:t>
            </a:r>
            <a:r>
              <a:rPr sz="1800" spc="-5" dirty="0">
                <a:solidFill>
                  <a:srgbClr val="FFFFFF"/>
                </a:solidFill>
                <a:latin typeface="Arial"/>
                <a:cs typeface="Arial"/>
              </a:rPr>
              <a:t>country’s  developmental</a:t>
            </a:r>
            <a:r>
              <a:rPr sz="1800" spc="-15" dirty="0">
                <a:solidFill>
                  <a:srgbClr val="FFFFFF"/>
                </a:solidFill>
                <a:latin typeface="Arial"/>
                <a:cs typeface="Arial"/>
              </a:rPr>
              <a:t> trajectory.</a:t>
            </a:r>
            <a:endParaRPr sz="1800">
              <a:latin typeface="Arial"/>
              <a:cs typeface="Arial"/>
            </a:endParaRPr>
          </a:p>
        </p:txBody>
      </p:sp>
      <p:sp>
        <p:nvSpPr>
          <p:cNvPr id="14" name="Slide Number Placeholder 13">
            <a:extLst>
              <a:ext uri="{FF2B5EF4-FFF2-40B4-BE49-F238E27FC236}">
                <a16:creationId xmlns:a16="http://schemas.microsoft.com/office/drawing/2014/main" xmlns="" id="{9CC860E3-8980-454E-A1D5-EDD40965D5A9}"/>
              </a:ext>
            </a:extLst>
          </p:cNvPr>
          <p:cNvSpPr>
            <a:spLocks noGrp="1"/>
          </p:cNvSpPr>
          <p:nvPr>
            <p:ph type="sldNum" sz="quarter" idx="7"/>
          </p:nvPr>
        </p:nvSpPr>
        <p:spPr/>
        <p:txBody>
          <a:bodyPr/>
          <a:lstStyle/>
          <a:p>
            <a:fld id="{B6F15528-21DE-4FAA-801E-634DDDAF4B2B}" type="slidenum">
              <a:rPr lang="en-ZA" smtClean="0"/>
              <a:t>9</a:t>
            </a:fld>
            <a:endParaRPr lang="en-Z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TotalTime>
  <Words>3382</Words>
  <Application>Microsoft Office PowerPoint</Application>
  <PresentationFormat>Widescreen</PresentationFormat>
  <Paragraphs>596</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Yu Gothic Light</vt:lpstr>
      <vt:lpstr>Arial</vt:lpstr>
      <vt:lpstr>Calibri</vt:lpstr>
      <vt:lpstr>Symbol</vt:lpstr>
      <vt:lpstr>Times New Roman</vt:lpstr>
      <vt:lpstr>Wingdings</vt:lpstr>
      <vt:lpstr>Office Theme</vt:lpstr>
      <vt:lpstr>PowerPoint Presentation</vt:lpstr>
      <vt:lpstr>PowerPoint Presentation</vt:lpstr>
      <vt:lpstr>BACKGROUND AND CONTEXT </vt:lpstr>
      <vt:lpstr>BACKGROUND AND CONTEXT (3)</vt:lpstr>
      <vt:lpstr>BACKGROUND AND CONTEXT (4) </vt:lpstr>
      <vt:lpstr>The national governments planning process Informing Strategic Plans and AAPs</vt:lpstr>
      <vt:lpstr>THE SEVEN PRIORITIES DERIVED FROM THE ELECTORAL MANDATE + SONA</vt:lpstr>
      <vt:lpstr>CASCADING THE MTSF 2019-2024 TO THE PROVINCIAL/ METRO/ DISTRICT LEVEL</vt:lpstr>
      <vt:lpstr>VISION AND MISSION STATEMENTS</vt:lpstr>
      <vt:lpstr>PowerPoint Presentation</vt:lpstr>
      <vt:lpstr>PowerPoint Presentation</vt:lpstr>
      <vt:lpstr>HOW WE OPERATE</vt:lpstr>
      <vt:lpstr>HOW WE ARE ORGANISED TO MEET OUR VISION AND MISSION</vt:lpstr>
      <vt:lpstr>PowerPoint Presentation</vt:lpstr>
      <vt:lpstr>STRATEGIC ISSUES FOR THE NATONAL PLANNING COMMISSION</vt:lpstr>
      <vt:lpstr>STRATEGIC ISSUES FOR THE NPC</vt:lpstr>
      <vt:lpstr>MEASURING OUR PERFORMANCE: NPC SECRETARIAT</vt:lpstr>
      <vt:lpstr>NATIONAL PLANNING COORDINATION SERVICES</vt:lpstr>
      <vt:lpstr>PLANNING COORDINATION FUNCTIONS</vt:lpstr>
      <vt:lpstr>KEY FOCUS AREAS FOR THE CURRENT PLANNING CYCLE</vt:lpstr>
      <vt:lpstr>KEY FOCUS AREAS FOR THE CURRENT PLANNING CYCLE</vt:lpstr>
      <vt:lpstr>MEASURING OUR PERFORMANCE: PLANNING COORDINATION 2B</vt:lpstr>
      <vt:lpstr>PowerPoint Presentation</vt:lpstr>
      <vt:lpstr>SECTOR MONITORING BRANCH 3</vt:lpstr>
      <vt:lpstr>INTEGRATED MONITORING FRAMEWORK</vt:lpstr>
      <vt:lpstr>DELIVERY MONITORING OF THE NATIONAL PRIORITIES:</vt:lpstr>
      <vt:lpstr>MONITORING AND REPORTING – QUARTERLY MEETINGS</vt:lpstr>
      <vt:lpstr>MEASURING OUR PERFORMANCE: SECTOR MONITORING</vt:lpstr>
      <vt:lpstr>PUBLIC SECTOR MONITORING BRANCH</vt:lpstr>
      <vt:lpstr>MEASURING OUR PERFORMANCE: PUBLIC SECTOR MONITORING</vt:lpstr>
      <vt:lpstr>PowerPoint Presentation</vt:lpstr>
      <vt:lpstr>EVALUATION, EVIDENCE AND KNOWLEDGE MANAGEMENT</vt:lpstr>
      <vt:lpstr>MEASURING OUR PERFORMANCE: EVALUATION, EVIDENCE AND KNOWLEDGE MANAGEMENT</vt:lpstr>
      <vt:lpstr>CORPORATE SERVICES</vt:lpstr>
      <vt:lpstr>MEASURING OUR PERFORMANCE: CORPORATE SERVICES</vt:lpstr>
      <vt:lpstr>BUDGET ALLOCATION BEFORE REPRIORITIZATION</vt:lpstr>
      <vt:lpstr>BUDGET ALLOCATION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Clement Madale</dc:creator>
  <cp:lastModifiedBy>Stanley Ntakumba</cp:lastModifiedBy>
  <cp:revision>42</cp:revision>
  <dcterms:created xsi:type="dcterms:W3CDTF">2020-04-23T14:48:13Z</dcterms:created>
  <dcterms:modified xsi:type="dcterms:W3CDTF">2020-05-02T14:00:58Z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2020-04-23T00:00:00Z</vt:filetime>
  </property>
  <property fmtid="{D5CDD505-2E9C-101B-9397-08002B2CF9AE}" pid="3" name="Creator">
    <vt:lpwstr>Adobe InDesign 15.0 (Macintosh)</vt:lpwstr>
  </property>
  <property fmtid="{D5CDD505-2E9C-101B-9397-08002B2CF9AE}" pid="4" name="LastSaved">
    <vt:filetime>2020-04-23T00:00:00Z</vt:filetime>
  </property>
</Properties>
</file>